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5"/>
  </p:notesMasterIdLst>
  <p:handoutMasterIdLst>
    <p:handoutMasterId r:id="rId196"/>
  </p:handoutMasterIdLst>
  <p:sldIdLst>
    <p:sldId id="1707" r:id="rId2"/>
    <p:sldId id="1705" r:id="rId3"/>
    <p:sldId id="1702" r:id="rId4"/>
    <p:sldId id="1720" r:id="rId5"/>
    <p:sldId id="1745" r:id="rId6"/>
    <p:sldId id="1760" r:id="rId7"/>
    <p:sldId id="1719" r:id="rId8"/>
    <p:sldId id="1721" r:id="rId9"/>
    <p:sldId id="1728" r:id="rId10"/>
    <p:sldId id="1768" r:id="rId11"/>
    <p:sldId id="1771" r:id="rId12"/>
    <p:sldId id="1722" r:id="rId13"/>
    <p:sldId id="1723" r:id="rId14"/>
    <p:sldId id="1724" r:id="rId15"/>
    <p:sldId id="1772" r:id="rId16"/>
    <p:sldId id="1603" r:id="rId17"/>
    <p:sldId id="1725" r:id="rId18"/>
    <p:sldId id="1767" r:id="rId19"/>
    <p:sldId id="1769" r:id="rId20"/>
    <p:sldId id="1729" r:id="rId21"/>
    <p:sldId id="1770" r:id="rId22"/>
    <p:sldId id="1761" r:id="rId23"/>
    <p:sldId id="1730" r:id="rId24"/>
    <p:sldId id="1731" r:id="rId25"/>
    <p:sldId id="1651" r:id="rId26"/>
    <p:sldId id="1709" r:id="rId27"/>
    <p:sldId id="1713" r:id="rId28"/>
    <p:sldId id="1764" r:id="rId29"/>
    <p:sldId id="1765" r:id="rId30"/>
    <p:sldId id="1711" r:id="rId31"/>
    <p:sldId id="1727" r:id="rId32"/>
    <p:sldId id="1747" r:id="rId33"/>
    <p:sldId id="1774" r:id="rId34"/>
    <p:sldId id="1700" r:id="rId35"/>
    <p:sldId id="1701" r:id="rId36"/>
    <p:sldId id="1703" r:id="rId37"/>
    <p:sldId id="1704" r:id="rId38"/>
    <p:sldId id="1708" r:id="rId39"/>
    <p:sldId id="1710" r:id="rId40"/>
    <p:sldId id="1735" r:id="rId41"/>
    <p:sldId id="1748" r:id="rId42"/>
    <p:sldId id="1777" r:id="rId43"/>
    <p:sldId id="1749" r:id="rId44"/>
    <p:sldId id="1742" r:id="rId45"/>
    <p:sldId id="1743" r:id="rId46"/>
    <p:sldId id="1575" r:id="rId47"/>
    <p:sldId id="1744" r:id="rId48"/>
    <p:sldId id="1790" r:id="rId49"/>
    <p:sldId id="1733" r:id="rId50"/>
    <p:sldId id="1737" r:id="rId51"/>
    <p:sldId id="1788" r:id="rId52"/>
    <p:sldId id="1714" r:id="rId53"/>
    <p:sldId id="1736" r:id="rId54"/>
    <p:sldId id="1773" r:id="rId55"/>
    <p:sldId id="1778" r:id="rId56"/>
    <p:sldId id="1775" r:id="rId57"/>
    <p:sldId id="1739" r:id="rId58"/>
    <p:sldId id="1794" r:id="rId59"/>
    <p:sldId id="1741" r:id="rId60"/>
    <p:sldId id="1734" r:id="rId61"/>
    <p:sldId id="1738" r:id="rId62"/>
    <p:sldId id="1715" r:id="rId63"/>
    <p:sldId id="564" r:id="rId64"/>
    <p:sldId id="339" r:id="rId65"/>
    <p:sldId id="575" r:id="rId66"/>
    <p:sldId id="594" r:id="rId67"/>
    <p:sldId id="565" r:id="rId68"/>
    <p:sldId id="579" r:id="rId69"/>
    <p:sldId id="581" r:id="rId70"/>
    <p:sldId id="1796" r:id="rId71"/>
    <p:sldId id="1797" r:id="rId72"/>
    <p:sldId id="1798" r:id="rId73"/>
    <p:sldId id="588" r:id="rId74"/>
    <p:sldId id="589" r:id="rId75"/>
    <p:sldId id="590" r:id="rId76"/>
    <p:sldId id="591" r:id="rId77"/>
    <p:sldId id="1780" r:id="rId78"/>
    <p:sldId id="1791" r:id="rId79"/>
    <p:sldId id="584" r:id="rId80"/>
    <p:sldId id="592" r:id="rId81"/>
    <p:sldId id="587" r:id="rId82"/>
    <p:sldId id="1792" r:id="rId83"/>
    <p:sldId id="1793" r:id="rId84"/>
    <p:sldId id="1795" r:id="rId85"/>
    <p:sldId id="361" r:id="rId86"/>
    <p:sldId id="1787" r:id="rId87"/>
    <p:sldId id="1783" r:id="rId88"/>
    <p:sldId id="1784" r:id="rId89"/>
    <p:sldId id="1785" r:id="rId90"/>
    <p:sldId id="1786" r:id="rId91"/>
    <p:sldId id="1781" r:id="rId92"/>
    <p:sldId id="1782" r:id="rId93"/>
    <p:sldId id="593" r:id="rId94"/>
    <p:sldId id="580" r:id="rId95"/>
    <p:sldId id="566" r:id="rId96"/>
    <p:sldId id="571" r:id="rId97"/>
    <p:sldId id="570" r:id="rId98"/>
    <p:sldId id="572" r:id="rId99"/>
    <p:sldId id="567" r:id="rId100"/>
    <p:sldId id="568" r:id="rId101"/>
    <p:sldId id="569" r:id="rId102"/>
    <p:sldId id="573" r:id="rId103"/>
    <p:sldId id="577" r:id="rId104"/>
    <p:sldId id="578" r:id="rId105"/>
    <p:sldId id="574" r:id="rId106"/>
    <p:sldId id="1800" r:id="rId107"/>
    <p:sldId id="1779" r:id="rId108"/>
    <p:sldId id="1801" r:id="rId109"/>
    <p:sldId id="1820" r:id="rId110"/>
    <p:sldId id="1809" r:id="rId111"/>
    <p:sldId id="1803" r:id="rId112"/>
    <p:sldId id="1815" r:id="rId113"/>
    <p:sldId id="331" r:id="rId114"/>
    <p:sldId id="522" r:id="rId115"/>
    <p:sldId id="368" r:id="rId116"/>
    <p:sldId id="337" r:id="rId117"/>
    <p:sldId id="1816" r:id="rId118"/>
    <p:sldId id="392" r:id="rId119"/>
    <p:sldId id="559" r:id="rId120"/>
    <p:sldId id="560" r:id="rId121"/>
    <p:sldId id="417" r:id="rId122"/>
    <p:sldId id="521" r:id="rId123"/>
    <p:sldId id="1814" r:id="rId124"/>
    <p:sldId id="562" r:id="rId125"/>
    <p:sldId id="1813" r:id="rId126"/>
    <p:sldId id="516" r:id="rId127"/>
    <p:sldId id="526" r:id="rId128"/>
    <p:sldId id="1829" r:id="rId129"/>
    <p:sldId id="1827" r:id="rId130"/>
    <p:sldId id="1828" r:id="rId131"/>
    <p:sldId id="371" r:id="rId132"/>
    <p:sldId id="1826" r:id="rId133"/>
    <p:sldId id="1825" r:id="rId134"/>
    <p:sldId id="1804" r:id="rId135"/>
    <p:sldId id="1805" r:id="rId136"/>
    <p:sldId id="1806" r:id="rId137"/>
    <p:sldId id="1807" r:id="rId138"/>
    <p:sldId id="1808" r:id="rId139"/>
    <p:sldId id="1835" r:id="rId140"/>
    <p:sldId id="1811" r:id="rId141"/>
    <p:sldId id="1812" r:id="rId142"/>
    <p:sldId id="1810" r:id="rId143"/>
    <p:sldId id="1832" r:id="rId144"/>
    <p:sldId id="1830" r:id="rId145"/>
    <p:sldId id="1716" r:id="rId146"/>
    <p:sldId id="1851" r:id="rId147"/>
    <p:sldId id="1718" r:id="rId148"/>
    <p:sldId id="1717" r:id="rId149"/>
    <p:sldId id="1750" r:id="rId150"/>
    <p:sldId id="1850" r:id="rId151"/>
    <p:sldId id="1843" r:id="rId152"/>
    <p:sldId id="1844" r:id="rId153"/>
    <p:sldId id="1845" r:id="rId154"/>
    <p:sldId id="1751" r:id="rId155"/>
    <p:sldId id="1841" r:id="rId156"/>
    <p:sldId id="1752" r:id="rId157"/>
    <p:sldId id="1842" r:id="rId158"/>
    <p:sldId id="1763" r:id="rId159"/>
    <p:sldId id="1834" r:id="rId160"/>
    <p:sldId id="1755" r:id="rId161"/>
    <p:sldId id="1833" r:id="rId162"/>
    <p:sldId id="1846" r:id="rId163"/>
    <p:sldId id="1836" r:id="rId164"/>
    <p:sldId id="1837" r:id="rId165"/>
    <p:sldId id="1847" r:id="rId166"/>
    <p:sldId id="1849" r:id="rId167"/>
    <p:sldId id="1838" r:id="rId168"/>
    <p:sldId id="1839" r:id="rId169"/>
    <p:sldId id="1840" r:id="rId170"/>
    <p:sldId id="872" r:id="rId171"/>
    <p:sldId id="269" r:id="rId172"/>
    <p:sldId id="1129" r:id="rId173"/>
    <p:sldId id="1130" r:id="rId174"/>
    <p:sldId id="873" r:id="rId175"/>
    <p:sldId id="875" r:id="rId176"/>
    <p:sldId id="877" r:id="rId177"/>
    <p:sldId id="1818" r:id="rId178"/>
    <p:sldId id="1817" r:id="rId179"/>
    <p:sldId id="1819" r:id="rId180"/>
    <p:sldId id="876" r:id="rId181"/>
    <p:sldId id="1142" r:id="rId182"/>
    <p:sldId id="1138" r:id="rId183"/>
    <p:sldId id="548" r:id="rId184"/>
    <p:sldId id="1137" r:id="rId185"/>
    <p:sldId id="1140" r:id="rId186"/>
    <p:sldId id="1133" r:id="rId187"/>
    <p:sldId id="1131" r:id="rId188"/>
    <p:sldId id="1848" r:id="rId189"/>
    <p:sldId id="1754" r:id="rId190"/>
    <p:sldId id="1756" r:id="rId191"/>
    <p:sldId id="1757" r:id="rId192"/>
    <p:sldId id="1758" r:id="rId193"/>
    <p:sldId id="1759" r:id="rId194"/>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CC3399"/>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68"/>
    <p:restoredTop sz="96197" autoAdjust="0"/>
  </p:normalViewPr>
  <p:slideViewPr>
    <p:cSldViewPr>
      <p:cViewPr varScale="1">
        <p:scale>
          <a:sx n="124" d="100"/>
          <a:sy n="124" d="100"/>
        </p:scale>
        <p:origin x="1072"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notesMaster" Target="notesMasters/notesMaster1.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handoutMaster" Target="handoutMasters/handoutMaster1.xml"/><Relationship Id="rId200"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presProps" Target="pres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viewProps" Target="view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新細明體" pitchFamily="18" charset="-120"/>
              </a:defRPr>
            </a:lvl1pPr>
          </a:lstStyle>
          <a:p>
            <a:pPr>
              <a:defRPr/>
            </a:pPr>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ea typeface="新細明體" pitchFamily="18" charset="-120"/>
              </a:defRPr>
            </a:lvl1pPr>
          </a:lstStyle>
          <a:p>
            <a:pPr>
              <a:defRPr/>
            </a:pPr>
            <a:fld id="{2F0E8003-1474-4B8E-940D-84CB7D9A8EA3}" type="datetimeFigureOut">
              <a:rPr lang="zh-TW" altLang="en-US"/>
              <a:pPr>
                <a:defRPr/>
              </a:pPr>
              <a:t>2023/4/25</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新細明體" pitchFamily="18" charset="-120"/>
              </a:defRPr>
            </a:lvl1pPr>
          </a:lstStyle>
          <a:p>
            <a:pPr>
              <a:defRPr/>
            </a:pPr>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ea typeface="新細明體" pitchFamily="18" charset="-120"/>
              </a:defRPr>
            </a:lvl1pPr>
          </a:lstStyle>
          <a:p>
            <a:pPr>
              <a:defRPr/>
            </a:pPr>
            <a:fld id="{8799E8D5-88C0-4892-BDA7-B863EB089358}" type="slidenum">
              <a:rPr lang="zh-TW" altLang="en-US"/>
              <a:pPr>
                <a:defRPr/>
              </a:pPr>
              <a:t>‹#›</a:t>
            </a:fld>
            <a:endParaRPr lang="zh-TW" altLang="en-US"/>
          </a:p>
        </p:txBody>
      </p:sp>
    </p:spTree>
    <p:extLst>
      <p:ext uri="{BB962C8B-B14F-4D97-AF65-F5344CB8AC3E}">
        <p14:creationId xmlns:p14="http://schemas.microsoft.com/office/powerpoint/2010/main" val="2591426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新細明體" pitchFamily="18" charset="-120"/>
              </a:defRPr>
            </a:lvl1pPr>
          </a:lstStyle>
          <a:p>
            <a:pPr>
              <a:defRPr/>
            </a:pPr>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新細明體" pitchFamily="18" charset="-120"/>
              </a:defRPr>
            </a:lvl1pPr>
          </a:lstStyle>
          <a:p>
            <a:pPr>
              <a:defRPr/>
            </a:pPr>
            <a:fld id="{6B0C9555-E961-4F69-ACA4-79C5FA72A480}" type="datetimeFigureOut">
              <a:rPr lang="zh-TW" altLang="en-US"/>
              <a:pPr>
                <a:defRPr/>
              </a:pPr>
              <a:t>2023/4/25</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新細明體" pitchFamily="18" charset="-120"/>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新細明體" pitchFamily="18" charset="-120"/>
              </a:defRPr>
            </a:lvl1pPr>
          </a:lstStyle>
          <a:p>
            <a:pPr>
              <a:defRPr/>
            </a:pPr>
            <a:fld id="{2D7E969D-132A-4D59-8EC3-AD32CABFE40F}" type="slidenum">
              <a:rPr lang="zh-TW" altLang="en-US"/>
              <a:pPr>
                <a:defRPr/>
              </a:pPr>
              <a:t>‹#›</a:t>
            </a:fld>
            <a:endParaRPr lang="zh-TW" altLang="en-US"/>
          </a:p>
        </p:txBody>
      </p:sp>
    </p:spTree>
    <p:extLst>
      <p:ext uri="{BB962C8B-B14F-4D97-AF65-F5344CB8AC3E}">
        <p14:creationId xmlns:p14="http://schemas.microsoft.com/office/powerpoint/2010/main" val="27486058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ea typeface="新細明體" pitchFamily="18" charset="-120"/>
            </a:endParaRPr>
          </a:p>
        </p:txBody>
      </p:sp>
      <p:sp>
        <p:nvSpPr>
          <p:cNvPr id="3051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987976A6-CD16-48DA-90DD-A40C8E7173A4}" type="slidenum">
              <a:rPr lang="zh-TW" altLang="en-US" sz="1200">
                <a:solidFill>
                  <a:srgbClr val="000000"/>
                </a:solidFill>
              </a:rPr>
              <a:pPr/>
              <a:t>184</a:t>
            </a:fld>
            <a:endParaRPr lang="zh-TW" altLang="en-US" sz="1200">
              <a:solidFill>
                <a:srgbClr val="000000"/>
              </a:solidFill>
            </a:endParaRPr>
          </a:p>
        </p:txBody>
      </p:sp>
    </p:spTree>
    <p:extLst>
      <p:ext uri="{BB962C8B-B14F-4D97-AF65-F5344CB8AC3E}">
        <p14:creationId xmlns:p14="http://schemas.microsoft.com/office/powerpoint/2010/main" val="2799949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ea typeface="新細明體" pitchFamily="18" charset="-120"/>
            </a:endParaRPr>
          </a:p>
        </p:txBody>
      </p:sp>
      <p:sp>
        <p:nvSpPr>
          <p:cNvPr id="3051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987976A6-CD16-48DA-90DD-A40C8E7173A4}" type="slidenum">
              <a:rPr lang="zh-TW" altLang="en-US" sz="1200">
                <a:solidFill>
                  <a:srgbClr val="000000"/>
                </a:solidFill>
              </a:rPr>
              <a:pPr/>
              <a:t>185</a:t>
            </a:fld>
            <a:endParaRPr lang="zh-TW" altLang="en-US" sz="1200">
              <a:solidFill>
                <a:srgbClr val="000000"/>
              </a:solidFill>
            </a:endParaRPr>
          </a:p>
        </p:txBody>
      </p:sp>
    </p:spTree>
    <p:extLst>
      <p:ext uri="{BB962C8B-B14F-4D97-AF65-F5344CB8AC3E}">
        <p14:creationId xmlns:p14="http://schemas.microsoft.com/office/powerpoint/2010/main" val="776018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3DFA44C2-06D8-43FF-A9AF-440150451A37}" type="datetimeFigureOut">
              <a:rPr lang="zh-TW" altLang="en-US"/>
              <a:pPr>
                <a:defRPr/>
              </a:pPr>
              <a:t>2023/4/25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D8D53DD8-5C54-42B9-A2D9-B349CC4D3FE7}" type="slidenum">
              <a:rPr lang="zh-TW" altLang="en-US"/>
              <a:pPr>
                <a:defRPr/>
              </a:pPr>
              <a:t>‹#›</a:t>
            </a:fld>
            <a:endParaRPr lang="zh-TW" altLang="en-US"/>
          </a:p>
        </p:txBody>
      </p:sp>
    </p:spTree>
    <p:extLst>
      <p:ext uri="{BB962C8B-B14F-4D97-AF65-F5344CB8AC3E}">
        <p14:creationId xmlns:p14="http://schemas.microsoft.com/office/powerpoint/2010/main" val="832925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1B0070E7-AD48-4024-954A-7A0ECBB641BF}" type="datetimeFigureOut">
              <a:rPr lang="zh-TW" altLang="en-US"/>
              <a:pPr>
                <a:defRPr/>
              </a:pPr>
              <a:t>2023/4/25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CC28289-0223-4D07-939A-CE42C3A48620}" type="slidenum">
              <a:rPr lang="zh-TW" altLang="en-US"/>
              <a:pPr>
                <a:defRPr/>
              </a:pPr>
              <a:t>‹#›</a:t>
            </a:fld>
            <a:endParaRPr lang="zh-TW" altLang="en-US"/>
          </a:p>
        </p:txBody>
      </p:sp>
    </p:spTree>
    <p:extLst>
      <p:ext uri="{BB962C8B-B14F-4D97-AF65-F5344CB8AC3E}">
        <p14:creationId xmlns:p14="http://schemas.microsoft.com/office/powerpoint/2010/main" val="1051949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48ED59D-86BC-49FD-B825-082C079FB64A}" type="datetimeFigureOut">
              <a:rPr lang="zh-TW" altLang="en-US"/>
              <a:pPr>
                <a:defRPr/>
              </a:pPr>
              <a:t>2023/4/25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895E6B9A-1CD7-41FE-9B0E-446E3ABAC7D9}" type="slidenum">
              <a:rPr lang="zh-TW" altLang="en-US"/>
              <a:pPr>
                <a:defRPr/>
              </a:pPr>
              <a:t>‹#›</a:t>
            </a:fld>
            <a:endParaRPr lang="zh-TW" altLang="en-US"/>
          </a:p>
        </p:txBody>
      </p:sp>
    </p:spTree>
    <p:extLst>
      <p:ext uri="{BB962C8B-B14F-4D97-AF65-F5344CB8AC3E}">
        <p14:creationId xmlns:p14="http://schemas.microsoft.com/office/powerpoint/2010/main" val="4012193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93973E9-25B0-4E2E-BAAE-455E95DB67F0}" type="datetimeFigureOut">
              <a:rPr lang="zh-TW" altLang="en-US"/>
              <a:pPr>
                <a:defRPr/>
              </a:pPr>
              <a:t>2023/4/25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249817C8-31D5-4801-B1B3-1FAA39DF877A}" type="slidenum">
              <a:rPr lang="zh-TW" altLang="en-US"/>
              <a:pPr>
                <a:defRPr/>
              </a:pPr>
              <a:t>‹#›</a:t>
            </a:fld>
            <a:endParaRPr lang="zh-TW" altLang="en-US"/>
          </a:p>
        </p:txBody>
      </p:sp>
    </p:spTree>
    <p:extLst>
      <p:ext uri="{BB962C8B-B14F-4D97-AF65-F5344CB8AC3E}">
        <p14:creationId xmlns:p14="http://schemas.microsoft.com/office/powerpoint/2010/main" val="2952999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DA0E8E49-37CB-46EF-BCAC-1DE3216CA0BA}" type="datetimeFigureOut">
              <a:rPr lang="zh-TW" altLang="en-US"/>
              <a:pPr>
                <a:defRPr/>
              </a:pPr>
              <a:t>2023/4/25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0FBD286A-F7CE-4EE9-A765-A1A1E196A5F6}" type="slidenum">
              <a:rPr lang="zh-TW" altLang="en-US"/>
              <a:pPr>
                <a:defRPr/>
              </a:pPr>
              <a:t>‹#›</a:t>
            </a:fld>
            <a:endParaRPr lang="zh-TW" altLang="en-US"/>
          </a:p>
        </p:txBody>
      </p:sp>
    </p:spTree>
    <p:extLst>
      <p:ext uri="{BB962C8B-B14F-4D97-AF65-F5344CB8AC3E}">
        <p14:creationId xmlns:p14="http://schemas.microsoft.com/office/powerpoint/2010/main" val="4166060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83923B38-7037-466F-BA37-D70B43316A1B}" type="datetimeFigureOut">
              <a:rPr lang="zh-TW" altLang="en-US"/>
              <a:pPr>
                <a:defRPr/>
              </a:pPr>
              <a:t>2023/4/25</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FE6B93C2-0A05-4449-AC77-ED2FD2FD8B73}" type="slidenum">
              <a:rPr lang="zh-TW" altLang="en-US"/>
              <a:pPr>
                <a:defRPr/>
              </a:pPr>
              <a:t>‹#›</a:t>
            </a:fld>
            <a:endParaRPr lang="zh-TW" altLang="en-US"/>
          </a:p>
        </p:txBody>
      </p:sp>
    </p:spTree>
    <p:extLst>
      <p:ext uri="{BB962C8B-B14F-4D97-AF65-F5344CB8AC3E}">
        <p14:creationId xmlns:p14="http://schemas.microsoft.com/office/powerpoint/2010/main" val="1629558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31C288EF-1A6C-4C60-BE16-DB4D13EFD62F}" type="datetimeFigureOut">
              <a:rPr lang="zh-TW" altLang="en-US"/>
              <a:pPr>
                <a:defRPr/>
              </a:pPr>
              <a:t>2023/4/25</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79F4AB37-46D5-4BE7-98B8-3D0D1B444916}" type="slidenum">
              <a:rPr lang="zh-TW" altLang="en-US"/>
              <a:pPr>
                <a:defRPr/>
              </a:pPr>
              <a:t>‹#›</a:t>
            </a:fld>
            <a:endParaRPr lang="zh-TW" altLang="en-US"/>
          </a:p>
        </p:txBody>
      </p:sp>
    </p:spTree>
    <p:extLst>
      <p:ext uri="{BB962C8B-B14F-4D97-AF65-F5344CB8AC3E}">
        <p14:creationId xmlns:p14="http://schemas.microsoft.com/office/powerpoint/2010/main" val="3854268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551FC559-E49E-430C-ABDB-882723C7652E}" type="datetimeFigureOut">
              <a:rPr lang="zh-TW" altLang="en-US"/>
              <a:pPr>
                <a:defRPr/>
              </a:pPr>
              <a:t>2023/4/25</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823FE616-3A23-4736-9A25-AA16EC042ECA}" type="slidenum">
              <a:rPr lang="zh-TW" altLang="en-US"/>
              <a:pPr>
                <a:defRPr/>
              </a:pPr>
              <a:t>‹#›</a:t>
            </a:fld>
            <a:endParaRPr lang="zh-TW" altLang="en-US"/>
          </a:p>
        </p:txBody>
      </p:sp>
    </p:spTree>
    <p:extLst>
      <p:ext uri="{BB962C8B-B14F-4D97-AF65-F5344CB8AC3E}">
        <p14:creationId xmlns:p14="http://schemas.microsoft.com/office/powerpoint/2010/main" val="1048171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7D74B77B-672B-4CED-BCF5-76CABB2838E2}" type="datetimeFigureOut">
              <a:rPr lang="zh-TW" altLang="en-US"/>
              <a:pPr>
                <a:defRPr/>
              </a:pPr>
              <a:t>2023/4/25</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C9E938FE-B7F1-42AD-84A7-8EC196758935}" type="slidenum">
              <a:rPr lang="zh-TW" altLang="en-US"/>
              <a:pPr>
                <a:defRPr/>
              </a:pPr>
              <a:t>‹#›</a:t>
            </a:fld>
            <a:endParaRPr lang="zh-TW" altLang="en-US"/>
          </a:p>
        </p:txBody>
      </p:sp>
    </p:spTree>
    <p:extLst>
      <p:ext uri="{BB962C8B-B14F-4D97-AF65-F5344CB8AC3E}">
        <p14:creationId xmlns:p14="http://schemas.microsoft.com/office/powerpoint/2010/main" val="1814709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A228D129-AD7D-4A40-8870-A15309344601}" type="datetimeFigureOut">
              <a:rPr lang="zh-TW" altLang="en-US"/>
              <a:pPr>
                <a:defRPr/>
              </a:pPr>
              <a:t>2023/4/25</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A9A7C6B6-7C11-4490-898D-6B0026F096D6}" type="slidenum">
              <a:rPr lang="zh-TW" altLang="en-US"/>
              <a:pPr>
                <a:defRPr/>
              </a:pPr>
              <a:t>‹#›</a:t>
            </a:fld>
            <a:endParaRPr lang="zh-TW" altLang="en-US"/>
          </a:p>
        </p:txBody>
      </p:sp>
    </p:spTree>
    <p:extLst>
      <p:ext uri="{BB962C8B-B14F-4D97-AF65-F5344CB8AC3E}">
        <p14:creationId xmlns:p14="http://schemas.microsoft.com/office/powerpoint/2010/main" val="3205805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F079D379-BB0B-4744-9F53-F9DDD81DA4CA}" type="datetimeFigureOut">
              <a:rPr lang="zh-TW" altLang="en-US"/>
              <a:pPr>
                <a:defRPr/>
              </a:pPr>
              <a:t>2023/4/25</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95698C23-9545-49C0-8E05-4AEB2895C442}" type="slidenum">
              <a:rPr lang="zh-TW" altLang="en-US"/>
              <a:pPr>
                <a:defRPr/>
              </a:pPr>
              <a:t>‹#›</a:t>
            </a:fld>
            <a:endParaRPr lang="zh-TW" altLang="en-US"/>
          </a:p>
        </p:txBody>
      </p:sp>
    </p:spTree>
    <p:extLst>
      <p:ext uri="{BB962C8B-B14F-4D97-AF65-F5344CB8AC3E}">
        <p14:creationId xmlns:p14="http://schemas.microsoft.com/office/powerpoint/2010/main" val="1941105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6322"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56323"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A993EFFD-7999-46F0-AAF6-7765E241E78C}" type="datetimeFigureOut">
              <a:rPr lang="zh-TW" altLang="en-US"/>
              <a:pPr>
                <a:defRPr/>
              </a:pPr>
              <a:t>2023/4/25</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2F4AAA8D-E2ED-435B-928D-B0FC0F5210B2}"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3.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2.pn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100.xml.rels><?xml version="1.0" encoding="UTF-8" standalone="yes"?>
<Relationships xmlns="http://schemas.openxmlformats.org/package/2006/relationships"><Relationship Id="rId8" Type="http://schemas.openxmlformats.org/officeDocument/2006/relationships/image" Target="../media/image414.png"/><Relationship Id="rId13" Type="http://schemas.openxmlformats.org/officeDocument/2006/relationships/image" Target="../media/image2400.png"/><Relationship Id="rId18" Type="http://schemas.openxmlformats.org/officeDocument/2006/relationships/image" Target="../media/image2450.png"/><Relationship Id="rId3" Type="http://schemas.openxmlformats.org/officeDocument/2006/relationships/image" Target="../media/image2310.png"/><Relationship Id="rId7" Type="http://schemas.openxmlformats.org/officeDocument/2006/relationships/image" Target="../media/image2350.png"/><Relationship Id="rId12" Type="http://schemas.openxmlformats.org/officeDocument/2006/relationships/image" Target="../media/image2390.png"/><Relationship Id="rId17" Type="http://schemas.openxmlformats.org/officeDocument/2006/relationships/image" Target="../media/image2440.png"/><Relationship Id="rId2" Type="http://schemas.openxmlformats.org/officeDocument/2006/relationships/image" Target="../media/image395.png"/><Relationship Id="rId16" Type="http://schemas.openxmlformats.org/officeDocument/2006/relationships/image" Target="../media/image2431.png"/><Relationship Id="rId20" Type="http://schemas.openxmlformats.org/officeDocument/2006/relationships/image" Target="../media/image2050.png"/><Relationship Id="rId1" Type="http://schemas.openxmlformats.org/officeDocument/2006/relationships/slideLayout" Target="../slideLayouts/slideLayout7.xml"/><Relationship Id="rId6" Type="http://schemas.openxmlformats.org/officeDocument/2006/relationships/image" Target="../media/image414.png"/><Relationship Id="rId11" Type="http://schemas.openxmlformats.org/officeDocument/2006/relationships/image" Target="../media/image2380.png"/><Relationship Id="rId5" Type="http://schemas.openxmlformats.org/officeDocument/2006/relationships/image" Target="../media/image2330.png"/><Relationship Id="rId15" Type="http://schemas.openxmlformats.org/officeDocument/2006/relationships/image" Target="../media/image2420.png"/><Relationship Id="rId10" Type="http://schemas.openxmlformats.org/officeDocument/2006/relationships/image" Target="../media/image2370.png"/><Relationship Id="rId19" Type="http://schemas.openxmlformats.org/officeDocument/2006/relationships/image" Target="../media/image2460.png"/><Relationship Id="rId4" Type="http://schemas.openxmlformats.org/officeDocument/2006/relationships/image" Target="../media/image409.png"/><Relationship Id="rId9" Type="http://schemas.openxmlformats.org/officeDocument/2006/relationships/image" Target="../media/image415.png"/><Relationship Id="rId14" Type="http://schemas.openxmlformats.org/officeDocument/2006/relationships/image" Target="../media/image2411.png"/></Relationships>
</file>

<file path=ppt/slides/_rels/slide101.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image" Target="../media/image409.png"/><Relationship Id="rId1" Type="http://schemas.openxmlformats.org/officeDocument/2006/relationships/slideLayout" Target="../slideLayouts/slideLayout7.xml"/><Relationship Id="rId4" Type="http://schemas.openxmlformats.org/officeDocument/2006/relationships/image" Target="../media/image417.png"/></Relationships>
</file>

<file path=ppt/slides/_rels/slide102.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image" Target="../media/image418.png"/><Relationship Id="rId1" Type="http://schemas.openxmlformats.org/officeDocument/2006/relationships/slideLayout" Target="../slideLayouts/slideLayout7.xml"/><Relationship Id="rId4" Type="http://schemas.openxmlformats.org/officeDocument/2006/relationships/image" Target="../media/image415.png"/></Relationships>
</file>

<file path=ppt/slides/_rels/slide103.xml.rels><?xml version="1.0" encoding="UTF-8" standalone="yes"?>
<Relationships xmlns="http://schemas.openxmlformats.org/package/2006/relationships"><Relationship Id="rId8" Type="http://schemas.openxmlformats.org/officeDocument/2006/relationships/image" Target="../media/image2480.png"/><Relationship Id="rId3" Type="http://schemas.openxmlformats.org/officeDocument/2006/relationships/image" Target="../media/image422.png"/><Relationship Id="rId7" Type="http://schemas.openxmlformats.org/officeDocument/2006/relationships/image" Target="../media/image2470.png"/><Relationship Id="rId2" Type="http://schemas.openxmlformats.org/officeDocument/2006/relationships/image" Target="../media/image419.png"/><Relationship Id="rId1" Type="http://schemas.openxmlformats.org/officeDocument/2006/relationships/slideLayout" Target="../slideLayouts/slideLayout7.xml"/><Relationship Id="rId6" Type="http://schemas.openxmlformats.org/officeDocument/2006/relationships/image" Target="../media/image2360.png"/><Relationship Id="rId5" Type="http://schemas.openxmlformats.org/officeDocument/2006/relationships/image" Target="../media/image2320.png"/><Relationship Id="rId4" Type="http://schemas.openxmlformats.org/officeDocument/2006/relationships/image" Target="../media/image2260.png"/></Relationships>
</file>

<file path=ppt/slides/_rels/slide104.xml.rels><?xml version="1.0" encoding="UTF-8" standalone="yes"?>
<Relationships xmlns="http://schemas.openxmlformats.org/package/2006/relationships"><Relationship Id="rId3" Type="http://schemas.openxmlformats.org/officeDocument/2006/relationships/image" Target="../media/image422.png"/><Relationship Id="rId2" Type="http://schemas.openxmlformats.org/officeDocument/2006/relationships/image" Target="../media/image423.png"/><Relationship Id="rId1" Type="http://schemas.openxmlformats.org/officeDocument/2006/relationships/slideLayout" Target="../slideLayouts/slideLayout7.xml"/><Relationship Id="rId4" Type="http://schemas.openxmlformats.org/officeDocument/2006/relationships/image" Target="../media/image2500.png"/></Relationships>
</file>

<file path=ppt/slides/_rels/slide105.xml.rels><?xml version="1.0" encoding="UTF-8" standalone="yes"?>
<Relationships xmlns="http://schemas.openxmlformats.org/package/2006/relationships"><Relationship Id="rId3" Type="http://schemas.openxmlformats.org/officeDocument/2006/relationships/image" Target="../media/image422.png"/><Relationship Id="rId2" Type="http://schemas.openxmlformats.org/officeDocument/2006/relationships/image" Target="../media/image419.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8" Type="http://schemas.openxmlformats.org/officeDocument/2006/relationships/image" Target="../media/image4221.png"/><Relationship Id="rId3" Type="http://schemas.openxmlformats.org/officeDocument/2006/relationships/image" Target="../media/image4150.png"/><Relationship Id="rId7" Type="http://schemas.openxmlformats.org/officeDocument/2006/relationships/image" Target="../media/image4190.png"/><Relationship Id="rId2" Type="http://schemas.openxmlformats.org/officeDocument/2006/relationships/image" Target="../media/image298.tiff"/><Relationship Id="rId1" Type="http://schemas.openxmlformats.org/officeDocument/2006/relationships/slideLayout" Target="../slideLayouts/slideLayout7.xml"/><Relationship Id="rId6" Type="http://schemas.openxmlformats.org/officeDocument/2006/relationships/image" Target="../media/image4180.png"/><Relationship Id="rId5" Type="http://schemas.openxmlformats.org/officeDocument/2006/relationships/image" Target="../media/image4170.png"/><Relationship Id="rId10" Type="http://schemas.openxmlformats.org/officeDocument/2006/relationships/image" Target="../media/image4231.png"/><Relationship Id="rId4" Type="http://schemas.openxmlformats.org/officeDocument/2006/relationships/image" Target="../media/image4160.png"/><Relationship Id="rId9" Type="http://schemas.openxmlformats.org/officeDocument/2006/relationships/image" Target="../media/image299.png"/></Relationships>
</file>

<file path=ppt/slides/_rels/slide107.xml.rels><?xml version="1.0" encoding="UTF-8" standalone="yes"?>
<Relationships xmlns="http://schemas.openxmlformats.org/package/2006/relationships"><Relationship Id="rId8" Type="http://schemas.openxmlformats.org/officeDocument/2006/relationships/image" Target="../media/image428.png"/><Relationship Id="rId3" Type="http://schemas.openxmlformats.org/officeDocument/2006/relationships/image" Target="../media/image4230.png"/><Relationship Id="rId7" Type="http://schemas.openxmlformats.org/officeDocument/2006/relationships/image" Target="../media/image427.png"/><Relationship Id="rId2" Type="http://schemas.openxmlformats.org/officeDocument/2006/relationships/image" Target="../media/image4220.png"/><Relationship Id="rId1" Type="http://schemas.openxmlformats.org/officeDocument/2006/relationships/slideLayout" Target="../slideLayouts/slideLayout7.xml"/><Relationship Id="rId6" Type="http://schemas.openxmlformats.org/officeDocument/2006/relationships/image" Target="../media/image426.png"/><Relationship Id="rId11" Type="http://schemas.openxmlformats.org/officeDocument/2006/relationships/image" Target="../media/image433.png"/><Relationship Id="rId5" Type="http://schemas.openxmlformats.org/officeDocument/2006/relationships/image" Target="../media/image425.png"/><Relationship Id="rId10" Type="http://schemas.openxmlformats.org/officeDocument/2006/relationships/image" Target="../media/image432.png"/><Relationship Id="rId4" Type="http://schemas.openxmlformats.org/officeDocument/2006/relationships/image" Target="../media/image424.png"/><Relationship Id="rId9" Type="http://schemas.openxmlformats.org/officeDocument/2006/relationships/image" Target="../media/image429.png"/></Relationships>
</file>

<file path=ppt/slides/_rels/slide108.xml.rels><?xml version="1.0" encoding="UTF-8" standalone="yes"?>
<Relationships xmlns="http://schemas.openxmlformats.org/package/2006/relationships"><Relationship Id="rId8" Type="http://schemas.openxmlformats.org/officeDocument/2006/relationships/image" Target="../media/image439.png"/><Relationship Id="rId3" Type="http://schemas.openxmlformats.org/officeDocument/2006/relationships/image" Target="../media/image435.png"/><Relationship Id="rId7" Type="http://schemas.openxmlformats.org/officeDocument/2006/relationships/image" Target="../media/image438.png"/><Relationship Id="rId2" Type="http://schemas.openxmlformats.org/officeDocument/2006/relationships/image" Target="../media/image434.png"/><Relationship Id="rId1" Type="http://schemas.openxmlformats.org/officeDocument/2006/relationships/slideLayout" Target="../slideLayouts/slideLayout7.xml"/><Relationship Id="rId6" Type="http://schemas.openxmlformats.org/officeDocument/2006/relationships/image" Target="../media/image437.png"/><Relationship Id="rId5" Type="http://schemas.openxmlformats.org/officeDocument/2006/relationships/image" Target="../media/image299.png"/><Relationship Id="rId4" Type="http://schemas.openxmlformats.org/officeDocument/2006/relationships/image" Target="../media/image436.png"/><Relationship Id="rId9" Type="http://schemas.openxmlformats.org/officeDocument/2006/relationships/image" Target="../media/image440.png"/></Relationships>
</file>

<file path=ppt/slides/_rels/slide109.xml.rels><?xml version="1.0" encoding="UTF-8" standalone="yes"?>
<Relationships xmlns="http://schemas.openxmlformats.org/package/2006/relationships"><Relationship Id="rId8" Type="http://schemas.openxmlformats.org/officeDocument/2006/relationships/image" Target="../media/image448.png"/><Relationship Id="rId13" Type="http://schemas.openxmlformats.org/officeDocument/2006/relationships/image" Target="../media/image454.png"/><Relationship Id="rId3" Type="http://schemas.openxmlformats.org/officeDocument/2006/relationships/image" Target="../media/image443.png"/><Relationship Id="rId7" Type="http://schemas.openxmlformats.org/officeDocument/2006/relationships/image" Target="../media/image447.png"/><Relationship Id="rId12" Type="http://schemas.openxmlformats.org/officeDocument/2006/relationships/image" Target="../media/image453.png"/><Relationship Id="rId2" Type="http://schemas.openxmlformats.org/officeDocument/2006/relationships/image" Target="../media/image442.png"/><Relationship Id="rId16" Type="http://schemas.openxmlformats.org/officeDocument/2006/relationships/image" Target="../media/image457.png"/><Relationship Id="rId1" Type="http://schemas.openxmlformats.org/officeDocument/2006/relationships/slideLayout" Target="../slideLayouts/slideLayout7.xml"/><Relationship Id="rId6" Type="http://schemas.openxmlformats.org/officeDocument/2006/relationships/image" Target="../media/image446.png"/><Relationship Id="rId11" Type="http://schemas.openxmlformats.org/officeDocument/2006/relationships/image" Target="../media/image452.png"/><Relationship Id="rId5" Type="http://schemas.openxmlformats.org/officeDocument/2006/relationships/image" Target="../media/image445.png"/><Relationship Id="rId15" Type="http://schemas.openxmlformats.org/officeDocument/2006/relationships/image" Target="../media/image456.png"/><Relationship Id="rId10" Type="http://schemas.openxmlformats.org/officeDocument/2006/relationships/image" Target="../media/image451.png"/><Relationship Id="rId4" Type="http://schemas.openxmlformats.org/officeDocument/2006/relationships/image" Target="../media/image444.png"/><Relationship Id="rId9" Type="http://schemas.openxmlformats.org/officeDocument/2006/relationships/image" Target="../media/image449.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3.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2.png"/><Relationship Id="rId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_rels/slide110.xml.rels><?xml version="1.0" encoding="UTF-8" standalone="yes"?>
<Relationships xmlns="http://schemas.openxmlformats.org/package/2006/relationships"><Relationship Id="rId8" Type="http://schemas.openxmlformats.org/officeDocument/2006/relationships/image" Target="../media/image464.png"/><Relationship Id="rId3" Type="http://schemas.openxmlformats.org/officeDocument/2006/relationships/image" Target="../media/image458.png"/><Relationship Id="rId7" Type="http://schemas.openxmlformats.org/officeDocument/2006/relationships/image" Target="../media/image463.png"/><Relationship Id="rId2" Type="http://schemas.openxmlformats.org/officeDocument/2006/relationships/image" Target="../media/image455.png"/><Relationship Id="rId1" Type="http://schemas.openxmlformats.org/officeDocument/2006/relationships/slideLayout" Target="../slideLayouts/slideLayout7.xml"/><Relationship Id="rId6" Type="http://schemas.openxmlformats.org/officeDocument/2006/relationships/image" Target="../media/image462.png"/><Relationship Id="rId5" Type="http://schemas.openxmlformats.org/officeDocument/2006/relationships/image" Target="../media/image460.png"/><Relationship Id="rId4" Type="http://schemas.openxmlformats.org/officeDocument/2006/relationships/image" Target="../media/image459.png"/></Relationships>
</file>

<file path=ppt/slides/_rels/slide111.xml.rels><?xml version="1.0" encoding="UTF-8" standalone="yes"?>
<Relationships xmlns="http://schemas.openxmlformats.org/package/2006/relationships"><Relationship Id="rId8" Type="http://schemas.openxmlformats.org/officeDocument/2006/relationships/image" Target="../media/image4470.png"/><Relationship Id="rId3" Type="http://schemas.openxmlformats.org/officeDocument/2006/relationships/image" Target="../media/image437.png"/><Relationship Id="rId7" Type="http://schemas.openxmlformats.org/officeDocument/2006/relationships/image" Target="../media/image4460.png"/><Relationship Id="rId2" Type="http://schemas.openxmlformats.org/officeDocument/2006/relationships/image" Target="../media/image4471.png"/><Relationship Id="rId1" Type="http://schemas.openxmlformats.org/officeDocument/2006/relationships/slideLayout" Target="../slideLayouts/slideLayout7.xml"/><Relationship Id="rId6" Type="http://schemas.openxmlformats.org/officeDocument/2006/relationships/image" Target="../media/image357.png"/><Relationship Id="rId5" Type="http://schemas.openxmlformats.org/officeDocument/2006/relationships/image" Target="../media/image445.png"/><Relationship Id="rId10" Type="http://schemas.openxmlformats.org/officeDocument/2006/relationships/image" Target="../media/image4490.png"/><Relationship Id="rId4" Type="http://schemas.openxmlformats.org/officeDocument/2006/relationships/image" Target="../media/image4570.png"/><Relationship Id="rId9" Type="http://schemas.openxmlformats.org/officeDocument/2006/relationships/image" Target="../media/image4480.png"/></Relationships>
</file>

<file path=ppt/slides/_rels/slide112.xml.rels><?xml version="1.0" encoding="UTF-8" standalone="yes"?>
<Relationships xmlns="http://schemas.openxmlformats.org/package/2006/relationships"><Relationship Id="rId3" Type="http://schemas.openxmlformats.org/officeDocument/2006/relationships/image" Target="../media/image457.tiff"/><Relationship Id="rId2" Type="http://schemas.openxmlformats.org/officeDocument/2006/relationships/image" Target="../media/image456.tiff"/><Relationship Id="rId1" Type="http://schemas.openxmlformats.org/officeDocument/2006/relationships/slideLayout" Target="../slideLayouts/slideLayout7.xml"/><Relationship Id="rId5" Type="http://schemas.openxmlformats.org/officeDocument/2006/relationships/image" Target="../media/image459.tiff"/><Relationship Id="rId4" Type="http://schemas.openxmlformats.org/officeDocument/2006/relationships/image" Target="../media/image458.jpeg"/></Relationships>
</file>

<file path=ppt/slides/_rels/slide113.xml.rels><?xml version="1.0" encoding="UTF-8" standalone="yes"?>
<Relationships xmlns="http://schemas.openxmlformats.org/package/2006/relationships"><Relationship Id="rId3" Type="http://schemas.openxmlformats.org/officeDocument/2006/relationships/image" Target="../media/image298.tiff"/><Relationship Id="rId2" Type="http://schemas.openxmlformats.org/officeDocument/2006/relationships/image" Target="../media/image460.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298.tiff"/><Relationship Id="rId2" Type="http://schemas.openxmlformats.org/officeDocument/2006/relationships/image" Target="../media/image460.jpeg"/><Relationship Id="rId1" Type="http://schemas.openxmlformats.org/officeDocument/2006/relationships/slideLayout" Target="../slideLayouts/slideLayout7.xml"/><Relationship Id="rId5" Type="http://schemas.openxmlformats.org/officeDocument/2006/relationships/image" Target="../media/image462.tiff"/><Relationship Id="rId4" Type="http://schemas.openxmlformats.org/officeDocument/2006/relationships/image" Target="../media/image461.tiff"/></Relationships>
</file>

<file path=ppt/slides/_rels/slide115.xml.rels><?xml version="1.0" encoding="UTF-8" standalone="yes"?>
<Relationships xmlns="http://schemas.openxmlformats.org/package/2006/relationships"><Relationship Id="rId3" Type="http://schemas.openxmlformats.org/officeDocument/2006/relationships/image" Target="../media/image463.tiff"/><Relationship Id="rId2" Type="http://schemas.openxmlformats.org/officeDocument/2006/relationships/image" Target="../media/image458.jpeg"/><Relationship Id="rId1" Type="http://schemas.openxmlformats.org/officeDocument/2006/relationships/slideLayout" Target="../slideLayouts/slideLayout7.xml"/><Relationship Id="rId4" Type="http://schemas.openxmlformats.org/officeDocument/2006/relationships/image" Target="../media/image298.tiff"/></Relationships>
</file>

<file path=ppt/slides/_rels/slide116.xml.rels><?xml version="1.0" encoding="UTF-8" standalone="yes"?>
<Relationships xmlns="http://schemas.openxmlformats.org/package/2006/relationships"><Relationship Id="rId3" Type="http://schemas.openxmlformats.org/officeDocument/2006/relationships/image" Target="../media/image408.jpeg"/><Relationship Id="rId2" Type="http://schemas.openxmlformats.org/officeDocument/2006/relationships/image" Target="../media/image464.jpeg"/><Relationship Id="rId1" Type="http://schemas.openxmlformats.org/officeDocument/2006/relationships/slideLayout" Target="../slideLayouts/slideLayout7.xml"/><Relationship Id="rId4" Type="http://schemas.openxmlformats.org/officeDocument/2006/relationships/image" Target="../media/image465.jpeg"/></Relationships>
</file>

<file path=ppt/slides/_rels/slide117.xml.rels><?xml version="1.0" encoding="UTF-8" standalone="yes"?>
<Relationships xmlns="http://schemas.openxmlformats.org/package/2006/relationships"><Relationship Id="rId8" Type="http://schemas.openxmlformats.org/officeDocument/2006/relationships/image" Target="../media/image482.png"/><Relationship Id="rId3" Type="http://schemas.openxmlformats.org/officeDocument/2006/relationships/image" Target="../media/image476.png"/><Relationship Id="rId7" Type="http://schemas.openxmlformats.org/officeDocument/2006/relationships/image" Target="../media/image480.png"/><Relationship Id="rId2" Type="http://schemas.openxmlformats.org/officeDocument/2006/relationships/image" Target="../media/image466.jpeg"/><Relationship Id="rId1" Type="http://schemas.openxmlformats.org/officeDocument/2006/relationships/slideLayout" Target="../slideLayouts/slideLayout7.xml"/><Relationship Id="rId6" Type="http://schemas.openxmlformats.org/officeDocument/2006/relationships/image" Target="../media/image479.png"/><Relationship Id="rId5" Type="http://schemas.openxmlformats.org/officeDocument/2006/relationships/image" Target="../media/image478.png"/><Relationship Id="rId4" Type="http://schemas.openxmlformats.org/officeDocument/2006/relationships/image" Target="../media/image467.jpeg"/></Relationships>
</file>

<file path=ppt/slides/_rels/slide118.xml.rels><?xml version="1.0" encoding="UTF-8" standalone="yes"?>
<Relationships xmlns="http://schemas.openxmlformats.org/package/2006/relationships"><Relationship Id="rId3" Type="http://schemas.openxmlformats.org/officeDocument/2006/relationships/image" Target="../media/image469.jpeg"/><Relationship Id="rId2" Type="http://schemas.openxmlformats.org/officeDocument/2006/relationships/image" Target="../media/image468.jpeg"/><Relationship Id="rId1" Type="http://schemas.openxmlformats.org/officeDocument/2006/relationships/slideLayout" Target="../slideLayouts/slideLayout7.xml"/><Relationship Id="rId4" Type="http://schemas.openxmlformats.org/officeDocument/2006/relationships/image" Target="../media/image469.png"/></Relationships>
</file>

<file path=ppt/slides/_rels/slide119.xml.rels><?xml version="1.0" encoding="UTF-8" standalone="yes"?>
<Relationships xmlns="http://schemas.openxmlformats.org/package/2006/relationships"><Relationship Id="rId3" Type="http://schemas.openxmlformats.org/officeDocument/2006/relationships/image" Target="../media/image471.jpeg"/><Relationship Id="rId2" Type="http://schemas.openxmlformats.org/officeDocument/2006/relationships/image" Target="../media/image470.jpeg"/><Relationship Id="rId1" Type="http://schemas.openxmlformats.org/officeDocument/2006/relationships/slideLayout" Target="../slideLayouts/slideLayout7.xml"/><Relationship Id="rId4" Type="http://schemas.openxmlformats.org/officeDocument/2006/relationships/image" Target="../media/image472.jpeg"/></Relationships>
</file>

<file path=ppt/slides/_rels/slide12.xml.rels><?xml version="1.0" encoding="UTF-8" standalone="yes"?>
<Relationships xmlns="http://schemas.openxmlformats.org/package/2006/relationships"><Relationship Id="rId8" Type="http://schemas.openxmlformats.org/officeDocument/2006/relationships/image" Target="../media/image551.png"/><Relationship Id="rId3" Type="http://schemas.openxmlformats.org/officeDocument/2006/relationships/image" Target="../media/image420.png"/><Relationship Id="rId7" Type="http://schemas.openxmlformats.org/officeDocument/2006/relationships/image" Target="../media/image541.png"/><Relationship Id="rId2" Type="http://schemas.openxmlformats.org/officeDocument/2006/relationships/image" Target="../media/image413.png"/><Relationship Id="rId1" Type="http://schemas.openxmlformats.org/officeDocument/2006/relationships/slideLayout" Target="../slideLayouts/slideLayout7.xml"/><Relationship Id="rId6" Type="http://schemas.openxmlformats.org/officeDocument/2006/relationships/image" Target="../media/image533.png"/><Relationship Id="rId5" Type="http://schemas.openxmlformats.org/officeDocument/2006/relationships/image" Target="../media/image450.png"/><Relationship Id="rId4" Type="http://schemas.openxmlformats.org/officeDocument/2006/relationships/image" Target="../media/image430.png"/></Relationships>
</file>

<file path=ppt/slides/_rels/slide120.xml.rels><?xml version="1.0" encoding="UTF-8" standalone="yes"?>
<Relationships xmlns="http://schemas.openxmlformats.org/package/2006/relationships"><Relationship Id="rId3" Type="http://schemas.openxmlformats.org/officeDocument/2006/relationships/image" Target="../media/image474.jpeg"/><Relationship Id="rId2" Type="http://schemas.openxmlformats.org/officeDocument/2006/relationships/image" Target="../media/image473.jpeg"/><Relationship Id="rId1" Type="http://schemas.openxmlformats.org/officeDocument/2006/relationships/slideLayout" Target="../slideLayouts/slideLayout7.xml"/><Relationship Id="rId4" Type="http://schemas.openxmlformats.org/officeDocument/2006/relationships/image" Target="../media/image491.png"/></Relationships>
</file>

<file path=ppt/slides/_rels/slide121.xml.rels><?xml version="1.0" encoding="UTF-8" standalone="yes"?>
<Relationships xmlns="http://schemas.openxmlformats.org/package/2006/relationships"><Relationship Id="rId3" Type="http://schemas.openxmlformats.org/officeDocument/2006/relationships/image" Target="../media/image474.jpeg"/><Relationship Id="rId2" Type="http://schemas.openxmlformats.org/officeDocument/2006/relationships/image" Target="../media/image475.tiff"/><Relationship Id="rId1" Type="http://schemas.openxmlformats.org/officeDocument/2006/relationships/slideLayout" Target="../slideLayouts/slideLayout7.xml"/><Relationship Id="rId4" Type="http://schemas.openxmlformats.org/officeDocument/2006/relationships/image" Target="../media/image476.tiff"/></Relationships>
</file>

<file path=ppt/slides/_rels/slide122.xml.rels><?xml version="1.0" encoding="UTF-8" standalone="yes"?>
<Relationships xmlns="http://schemas.openxmlformats.org/package/2006/relationships"><Relationship Id="rId3" Type="http://schemas.openxmlformats.org/officeDocument/2006/relationships/image" Target="../media/image494.png"/><Relationship Id="rId2" Type="http://schemas.openxmlformats.org/officeDocument/2006/relationships/image" Target="../media/image476.tiff"/><Relationship Id="rId1" Type="http://schemas.openxmlformats.org/officeDocument/2006/relationships/slideLayout" Target="../slideLayouts/slideLayout7.xml"/><Relationship Id="rId6" Type="http://schemas.openxmlformats.org/officeDocument/2006/relationships/image" Target="../media/image4790.png"/><Relationship Id="rId5" Type="http://schemas.openxmlformats.org/officeDocument/2006/relationships/image" Target="../media/image4780.png"/><Relationship Id="rId4" Type="http://schemas.openxmlformats.org/officeDocument/2006/relationships/image" Target="../media/image495.png"/></Relationships>
</file>

<file path=ppt/slides/_rels/slide123.xml.rels><?xml version="1.0" encoding="UTF-8" standalone="yes"?>
<Relationships xmlns="http://schemas.openxmlformats.org/package/2006/relationships"><Relationship Id="rId2" Type="http://schemas.openxmlformats.org/officeDocument/2006/relationships/image" Target="../media/image477.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459.tiff"/><Relationship Id="rId7" Type="http://schemas.openxmlformats.org/officeDocument/2006/relationships/image" Target="../media/image501.png"/><Relationship Id="rId2" Type="http://schemas.openxmlformats.org/officeDocument/2006/relationships/image" Target="../media/image476.tiff"/><Relationship Id="rId1" Type="http://schemas.openxmlformats.org/officeDocument/2006/relationships/slideLayout" Target="../slideLayouts/slideLayout7.xml"/><Relationship Id="rId6" Type="http://schemas.openxmlformats.org/officeDocument/2006/relationships/image" Target="../media/image483.png"/><Relationship Id="rId5" Type="http://schemas.openxmlformats.org/officeDocument/2006/relationships/image" Target="../media/image498.png"/><Relationship Id="rId4" Type="http://schemas.openxmlformats.org/officeDocument/2006/relationships/image" Target="../media/image497.png"/></Relationships>
</file>

<file path=ppt/slides/_rels/slide125.xml.rels><?xml version="1.0" encoding="UTF-8" standalone="yes"?>
<Relationships xmlns="http://schemas.openxmlformats.org/package/2006/relationships"><Relationship Id="rId3" Type="http://schemas.openxmlformats.org/officeDocument/2006/relationships/image" Target="../media/image474.png"/><Relationship Id="rId2" Type="http://schemas.openxmlformats.org/officeDocument/2006/relationships/image" Target="../media/image483.png"/><Relationship Id="rId1" Type="http://schemas.openxmlformats.org/officeDocument/2006/relationships/slideLayout" Target="../slideLayouts/slideLayout7.xml"/><Relationship Id="rId4" Type="http://schemas.openxmlformats.org/officeDocument/2006/relationships/image" Target="../media/image502.png"/></Relationships>
</file>

<file path=ppt/slides/_rels/slide126.xml.rels><?xml version="1.0" encoding="UTF-8" standalone="yes"?>
<Relationships xmlns="http://schemas.openxmlformats.org/package/2006/relationships"><Relationship Id="rId3" Type="http://schemas.openxmlformats.org/officeDocument/2006/relationships/image" Target="../media/image485.jpg"/><Relationship Id="rId2" Type="http://schemas.openxmlformats.org/officeDocument/2006/relationships/image" Target="../media/image484.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396.jpeg"/><Relationship Id="rId1" Type="http://schemas.openxmlformats.org/officeDocument/2006/relationships/slideLayout" Target="../slideLayouts/slideLayout7.xml"/><Relationship Id="rId5" Type="http://schemas.openxmlformats.org/officeDocument/2006/relationships/image" Target="../media/image486.png"/><Relationship Id="rId4" Type="http://schemas.openxmlformats.org/officeDocument/2006/relationships/image" Target="../media/image1000.png"/></Relationships>
</file>

<file path=ppt/slides/_rels/slide128.xml.rels><?xml version="1.0" encoding="UTF-8" standalone="yes"?>
<Relationships xmlns="http://schemas.openxmlformats.org/package/2006/relationships"><Relationship Id="rId2" Type="http://schemas.openxmlformats.org/officeDocument/2006/relationships/image" Target="../media/image487.tiff"/><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489.png"/><Relationship Id="rId2" Type="http://schemas.openxmlformats.org/officeDocument/2006/relationships/image" Target="../media/image48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_rels/slide130.xml.rels><?xml version="1.0" encoding="UTF-8" standalone="yes"?>
<Relationships xmlns="http://schemas.openxmlformats.org/package/2006/relationships"><Relationship Id="rId2" Type="http://schemas.openxmlformats.org/officeDocument/2006/relationships/image" Target="../media/image492.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493.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496.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503.png"/><Relationship Id="rId2" Type="http://schemas.openxmlformats.org/officeDocument/2006/relationships/image" Target="../media/image499.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504.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505.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506.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507.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508.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410.png"/><Relationship Id="rId7"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1511.png"/></Relationships>
</file>

<file path=ppt/slides/_rels/slide14.xml.rels><?xml version="1.0" encoding="UTF-8" standalone="yes"?>
<Relationships xmlns="http://schemas.openxmlformats.org/package/2006/relationships"><Relationship Id="rId8" Type="http://schemas.openxmlformats.org/officeDocument/2006/relationships/image" Target="../media/image802.png"/><Relationship Id="rId3" Type="http://schemas.openxmlformats.org/officeDocument/2006/relationships/image" Target="../media/image752.png"/><Relationship Id="rId7" Type="http://schemas.openxmlformats.org/officeDocument/2006/relationships/image" Target="../media/image82.png"/><Relationship Id="rId2" Type="http://schemas.openxmlformats.org/officeDocument/2006/relationships/image" Target="../media/image743.png"/><Relationship Id="rId1" Type="http://schemas.openxmlformats.org/officeDocument/2006/relationships/slideLayout" Target="../slideLayouts/slideLayout7.xml"/><Relationship Id="rId6" Type="http://schemas.openxmlformats.org/officeDocument/2006/relationships/image" Target="../media/image781.png"/><Relationship Id="rId5" Type="http://schemas.openxmlformats.org/officeDocument/2006/relationships/image" Target="../media/image771.png"/><Relationship Id="rId10" Type="http://schemas.openxmlformats.org/officeDocument/2006/relationships/image" Target="../media/image83.png"/><Relationship Id="rId4" Type="http://schemas.openxmlformats.org/officeDocument/2006/relationships/image" Target="../media/image763.png"/><Relationship Id="rId9" Type="http://schemas.openxmlformats.org/officeDocument/2006/relationships/image" Target="../media/image811.png"/></Relationships>
</file>

<file path=ppt/slides/_rels/slide14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10.png"/><Relationship Id="rId9" Type="http://schemas.openxmlformats.org/officeDocument/2006/relationships/image" Target="../media/image25.png"/></Relationships>
</file>

<file path=ppt/slides/_rels/slide141.xml.rels><?xml version="1.0" encoding="UTF-8" standalone="yes"?>
<Relationships xmlns="http://schemas.openxmlformats.org/package/2006/relationships"><Relationship Id="rId3" Type="http://schemas.openxmlformats.org/officeDocument/2006/relationships/image" Target="../media/image509.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4861.png"/><Relationship Id="rId4" Type="http://schemas.openxmlformats.org/officeDocument/2006/relationships/image" Target="../media/image4850.png"/></Relationships>
</file>

<file path=ppt/slides/_rels/slide142.xml.rels><?xml version="1.0" encoding="UTF-8" standalone="yes"?>
<Relationships xmlns="http://schemas.openxmlformats.org/package/2006/relationships"><Relationship Id="rId8" Type="http://schemas.openxmlformats.org/officeDocument/2006/relationships/image" Target="../media/image4680.png"/><Relationship Id="rId3" Type="http://schemas.openxmlformats.org/officeDocument/2006/relationships/image" Target="../media/image49.png"/><Relationship Id="rId7" Type="http://schemas.openxmlformats.org/officeDocument/2006/relationships/image" Target="../media/image467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660.png"/><Relationship Id="rId5" Type="http://schemas.openxmlformats.org/officeDocument/2006/relationships/image" Target="../media/image4650.png"/><Relationship Id="rId10" Type="http://schemas.openxmlformats.org/officeDocument/2006/relationships/image" Target="../media/image4700.png"/><Relationship Id="rId4" Type="http://schemas.openxmlformats.org/officeDocument/2006/relationships/image" Target="../media/image4640.png"/><Relationship Id="rId9" Type="http://schemas.openxmlformats.org/officeDocument/2006/relationships/image" Target="../media/image4690.png"/></Relationships>
</file>

<file path=ppt/slides/_rels/slide143.xml.rels><?xml version="1.0" encoding="UTF-8" standalone="yes"?>
<Relationships xmlns="http://schemas.openxmlformats.org/package/2006/relationships"><Relationship Id="rId8" Type="http://schemas.openxmlformats.org/officeDocument/2006/relationships/image" Target="../media/image516.png"/><Relationship Id="rId3" Type="http://schemas.openxmlformats.org/officeDocument/2006/relationships/image" Target="../media/image136.jpeg"/><Relationship Id="rId7" Type="http://schemas.openxmlformats.org/officeDocument/2006/relationships/image" Target="../media/image515.png"/><Relationship Id="rId2" Type="http://schemas.openxmlformats.org/officeDocument/2006/relationships/image" Target="../media/image511.png"/><Relationship Id="rId1" Type="http://schemas.openxmlformats.org/officeDocument/2006/relationships/slideLayout" Target="../slideLayouts/slideLayout7.xml"/><Relationship Id="rId6" Type="http://schemas.openxmlformats.org/officeDocument/2006/relationships/image" Target="../media/image514.png"/><Relationship Id="rId5" Type="http://schemas.openxmlformats.org/officeDocument/2006/relationships/image" Target="../media/image513.png"/><Relationship Id="rId4" Type="http://schemas.openxmlformats.org/officeDocument/2006/relationships/image" Target="../media/image512.png"/></Relationships>
</file>

<file path=ppt/slides/_rels/slide144.xml.rels><?xml version="1.0" encoding="UTF-8" standalone="yes"?>
<Relationships xmlns="http://schemas.openxmlformats.org/package/2006/relationships"><Relationship Id="rId8" Type="http://schemas.openxmlformats.org/officeDocument/2006/relationships/image" Target="../media/image524.png"/><Relationship Id="rId3" Type="http://schemas.openxmlformats.org/officeDocument/2006/relationships/image" Target="../media/image517.png"/><Relationship Id="rId7" Type="http://schemas.openxmlformats.org/officeDocument/2006/relationships/image" Target="../media/image52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22.png"/><Relationship Id="rId11" Type="http://schemas.openxmlformats.org/officeDocument/2006/relationships/image" Target="../media/image527.png"/><Relationship Id="rId5" Type="http://schemas.openxmlformats.org/officeDocument/2006/relationships/image" Target="../media/image519.png"/><Relationship Id="rId10" Type="http://schemas.openxmlformats.org/officeDocument/2006/relationships/image" Target="../media/image526.png"/><Relationship Id="rId4" Type="http://schemas.openxmlformats.org/officeDocument/2006/relationships/image" Target="../media/image518.png"/><Relationship Id="rId9" Type="http://schemas.openxmlformats.org/officeDocument/2006/relationships/image" Target="../media/image525.png"/></Relationships>
</file>

<file path=ppt/slides/_rels/slide145.xml.rels><?xml version="1.0" encoding="UTF-8" standalone="yes"?>
<Relationships xmlns="http://schemas.openxmlformats.org/package/2006/relationships"><Relationship Id="rId8" Type="http://schemas.openxmlformats.org/officeDocument/2006/relationships/image" Target="../media/image536.png"/><Relationship Id="rId13" Type="http://schemas.openxmlformats.org/officeDocument/2006/relationships/image" Target="../media/image534.png"/><Relationship Id="rId3" Type="http://schemas.openxmlformats.org/officeDocument/2006/relationships/image" Target="../media/image529.png"/><Relationship Id="rId12" Type="http://schemas.openxmlformats.org/officeDocument/2006/relationships/image" Target="../media/image542.png"/><Relationship Id="rId17" Type="http://schemas.openxmlformats.org/officeDocument/2006/relationships/image" Target="../media/image544.png"/><Relationship Id="rId2" Type="http://schemas.openxmlformats.org/officeDocument/2006/relationships/image" Target="../media/image528.png"/><Relationship Id="rId16" Type="http://schemas.openxmlformats.org/officeDocument/2006/relationships/image" Target="../media/image543.png"/><Relationship Id="rId1" Type="http://schemas.openxmlformats.org/officeDocument/2006/relationships/slideLayout" Target="../slideLayouts/slideLayout7.xml"/><Relationship Id="rId11" Type="http://schemas.openxmlformats.org/officeDocument/2006/relationships/image" Target="../media/image539.png"/><Relationship Id="rId5" Type="http://schemas.openxmlformats.org/officeDocument/2006/relationships/image" Target="../media/image8.png"/><Relationship Id="rId15" Type="http://schemas.openxmlformats.org/officeDocument/2006/relationships/image" Target="../media/image535.png"/><Relationship Id="rId10" Type="http://schemas.openxmlformats.org/officeDocument/2006/relationships/image" Target="../media/image538.png"/><Relationship Id="rId4" Type="http://schemas.openxmlformats.org/officeDocument/2006/relationships/image" Target="../media/image532.png"/><Relationship Id="rId9" Type="http://schemas.openxmlformats.org/officeDocument/2006/relationships/image" Target="../media/image537.png"/><Relationship Id="rId14" Type="http://schemas.openxmlformats.org/officeDocument/2006/relationships/image" Target="../media/image5340.png"/></Relationships>
</file>

<file path=ppt/slides/_rels/slide146.xml.rels><?xml version="1.0" encoding="UTF-8" standalone="yes"?>
<Relationships xmlns="http://schemas.openxmlformats.org/package/2006/relationships"><Relationship Id="rId8" Type="http://schemas.openxmlformats.org/officeDocument/2006/relationships/image" Target="../media/image553.png"/><Relationship Id="rId3" Type="http://schemas.openxmlformats.org/officeDocument/2006/relationships/image" Target="../media/image546.png"/><Relationship Id="rId7" Type="http://schemas.openxmlformats.org/officeDocument/2006/relationships/image" Target="../media/image552.png"/><Relationship Id="rId2" Type="http://schemas.openxmlformats.org/officeDocument/2006/relationships/image" Target="../media/image545.png"/><Relationship Id="rId1" Type="http://schemas.openxmlformats.org/officeDocument/2006/relationships/slideLayout" Target="../slideLayouts/slideLayout7.xml"/><Relationship Id="rId6" Type="http://schemas.openxmlformats.org/officeDocument/2006/relationships/image" Target="../media/image549.png"/><Relationship Id="rId5" Type="http://schemas.openxmlformats.org/officeDocument/2006/relationships/image" Target="../media/image548.png"/><Relationship Id="rId4" Type="http://schemas.openxmlformats.org/officeDocument/2006/relationships/image" Target="../media/image547.png"/></Relationships>
</file>

<file path=ppt/slides/_rels/slide147.xml.rels><?xml version="1.0" encoding="UTF-8" standalone="yes"?>
<Relationships xmlns="http://schemas.openxmlformats.org/package/2006/relationships"><Relationship Id="rId8" Type="http://schemas.openxmlformats.org/officeDocument/2006/relationships/image" Target="../media/image5530.png"/><Relationship Id="rId13" Type="http://schemas.openxmlformats.org/officeDocument/2006/relationships/image" Target="../media/image557.png"/><Relationship Id="rId3" Type="http://schemas.openxmlformats.org/officeDocument/2006/relationships/image" Target="../media/image5460.png"/><Relationship Id="rId7" Type="http://schemas.openxmlformats.org/officeDocument/2006/relationships/image" Target="../media/image5520.png"/><Relationship Id="rId12" Type="http://schemas.openxmlformats.org/officeDocument/2006/relationships/image" Target="../media/image15.png"/><Relationship Id="rId2" Type="http://schemas.openxmlformats.org/officeDocument/2006/relationships/image" Target="../media/image5450.png"/><Relationship Id="rId1" Type="http://schemas.openxmlformats.org/officeDocument/2006/relationships/slideLayout" Target="../slideLayouts/slideLayout7.xml"/><Relationship Id="rId6" Type="http://schemas.openxmlformats.org/officeDocument/2006/relationships/image" Target="../media/image5490.png"/><Relationship Id="rId11" Type="http://schemas.openxmlformats.org/officeDocument/2006/relationships/image" Target="../media/image556.png"/><Relationship Id="rId5" Type="http://schemas.openxmlformats.org/officeDocument/2006/relationships/image" Target="../media/image5480.png"/><Relationship Id="rId10" Type="http://schemas.openxmlformats.org/officeDocument/2006/relationships/image" Target="../media/image555.png"/><Relationship Id="rId4" Type="http://schemas.openxmlformats.org/officeDocument/2006/relationships/image" Target="../media/image5470.png"/><Relationship Id="rId9" Type="http://schemas.openxmlformats.org/officeDocument/2006/relationships/image" Target="../media/image554.png"/><Relationship Id="rId14" Type="http://schemas.openxmlformats.org/officeDocument/2006/relationships/image" Target="../media/image558.png"/></Relationships>
</file>

<file path=ppt/slides/_rels/slide148.xml.rels><?xml version="1.0" encoding="UTF-8" standalone="yes"?>
<Relationships xmlns="http://schemas.openxmlformats.org/package/2006/relationships"><Relationship Id="rId8" Type="http://schemas.openxmlformats.org/officeDocument/2006/relationships/image" Target="../media/image566.png"/><Relationship Id="rId13" Type="http://schemas.openxmlformats.org/officeDocument/2006/relationships/image" Target="../media/image572.png"/><Relationship Id="rId18" Type="http://schemas.openxmlformats.org/officeDocument/2006/relationships/image" Target="../media/image577.png"/><Relationship Id="rId3" Type="http://schemas.openxmlformats.org/officeDocument/2006/relationships/image" Target="../media/image561.png"/><Relationship Id="rId21" Type="http://schemas.openxmlformats.org/officeDocument/2006/relationships/image" Target="../media/image581.png"/><Relationship Id="rId7" Type="http://schemas.openxmlformats.org/officeDocument/2006/relationships/image" Target="../media/image565.png"/><Relationship Id="rId12" Type="http://schemas.openxmlformats.org/officeDocument/2006/relationships/image" Target="../media/image571.png"/><Relationship Id="rId17" Type="http://schemas.openxmlformats.org/officeDocument/2006/relationships/image" Target="../media/image576.png"/><Relationship Id="rId2" Type="http://schemas.openxmlformats.org/officeDocument/2006/relationships/image" Target="../media/image559.png"/><Relationship Id="rId16" Type="http://schemas.openxmlformats.org/officeDocument/2006/relationships/image" Target="../media/image575.png"/><Relationship Id="rId20" Type="http://schemas.openxmlformats.org/officeDocument/2006/relationships/image" Target="../media/image579.png"/><Relationship Id="rId1" Type="http://schemas.openxmlformats.org/officeDocument/2006/relationships/slideLayout" Target="../slideLayouts/slideLayout7.xml"/><Relationship Id="rId6" Type="http://schemas.openxmlformats.org/officeDocument/2006/relationships/image" Target="../media/image564.png"/><Relationship Id="rId11" Type="http://schemas.openxmlformats.org/officeDocument/2006/relationships/image" Target="../media/image569.png"/><Relationship Id="rId24" Type="http://schemas.openxmlformats.org/officeDocument/2006/relationships/image" Target="../media/image15.png"/><Relationship Id="rId5" Type="http://schemas.openxmlformats.org/officeDocument/2006/relationships/image" Target="../media/image563.png"/><Relationship Id="rId15" Type="http://schemas.openxmlformats.org/officeDocument/2006/relationships/image" Target="../media/image574.png"/><Relationship Id="rId23" Type="http://schemas.openxmlformats.org/officeDocument/2006/relationships/image" Target="../media/image583.png"/><Relationship Id="rId10" Type="http://schemas.openxmlformats.org/officeDocument/2006/relationships/image" Target="../media/image568.png"/><Relationship Id="rId19" Type="http://schemas.openxmlformats.org/officeDocument/2006/relationships/image" Target="../media/image578.png"/><Relationship Id="rId4" Type="http://schemas.openxmlformats.org/officeDocument/2006/relationships/image" Target="../media/image562.png"/><Relationship Id="rId9" Type="http://schemas.openxmlformats.org/officeDocument/2006/relationships/image" Target="../media/image567.png"/><Relationship Id="rId14" Type="http://schemas.openxmlformats.org/officeDocument/2006/relationships/image" Target="../media/image573.png"/><Relationship Id="rId22" Type="http://schemas.openxmlformats.org/officeDocument/2006/relationships/image" Target="../media/image582.png"/></Relationships>
</file>

<file path=ppt/slides/_rels/slide149.xml.rels><?xml version="1.0" encoding="UTF-8" standalone="yes"?>
<Relationships xmlns="http://schemas.openxmlformats.org/package/2006/relationships"><Relationship Id="rId8" Type="http://schemas.openxmlformats.org/officeDocument/2006/relationships/image" Target="../media/image587.png"/><Relationship Id="rId13" Type="http://schemas.openxmlformats.org/officeDocument/2006/relationships/image" Target="../media/image593.png"/><Relationship Id="rId3" Type="http://schemas.openxmlformats.org/officeDocument/2006/relationships/image" Target="../media/image5830.png"/><Relationship Id="rId7" Type="http://schemas.openxmlformats.org/officeDocument/2006/relationships/image" Target="../media/image586.png"/><Relationship Id="rId12" Type="http://schemas.openxmlformats.org/officeDocument/2006/relationships/image" Target="../media/image592.png"/><Relationship Id="rId2" Type="http://schemas.openxmlformats.org/officeDocument/2006/relationships/image" Target="../media/image5820.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591.png"/><Relationship Id="rId5" Type="http://schemas.openxmlformats.org/officeDocument/2006/relationships/image" Target="../media/image585.png"/><Relationship Id="rId15" Type="http://schemas.openxmlformats.org/officeDocument/2006/relationships/image" Target="../media/image595.png"/><Relationship Id="rId10" Type="http://schemas.openxmlformats.org/officeDocument/2006/relationships/image" Target="../media/image589.png"/><Relationship Id="rId4" Type="http://schemas.openxmlformats.org/officeDocument/2006/relationships/image" Target="../media/image584.png"/><Relationship Id="rId9" Type="http://schemas.openxmlformats.org/officeDocument/2006/relationships/image" Target="../media/image588.png"/><Relationship Id="rId14" Type="http://schemas.openxmlformats.org/officeDocument/2006/relationships/image" Target="../media/image594.pn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50.xml.rels><?xml version="1.0" encoding="UTF-8" standalone="yes"?>
<Relationships xmlns="http://schemas.openxmlformats.org/package/2006/relationships"><Relationship Id="rId3" Type="http://schemas.openxmlformats.org/officeDocument/2006/relationships/image" Target="../media/image597.png"/><Relationship Id="rId2" Type="http://schemas.openxmlformats.org/officeDocument/2006/relationships/image" Target="../media/image596.png"/><Relationship Id="rId1" Type="http://schemas.openxmlformats.org/officeDocument/2006/relationships/slideLayout" Target="../slideLayouts/slideLayout7.xml"/><Relationship Id="rId4" Type="http://schemas.openxmlformats.org/officeDocument/2006/relationships/image" Target="../media/image598.png"/></Relationships>
</file>

<file path=ppt/slides/_rels/slide151.xml.rels><?xml version="1.0" encoding="UTF-8" standalone="yes"?>
<Relationships xmlns="http://schemas.openxmlformats.org/package/2006/relationships"><Relationship Id="rId8" Type="http://schemas.openxmlformats.org/officeDocument/2006/relationships/image" Target="../media/image605.png"/><Relationship Id="rId3" Type="http://schemas.openxmlformats.org/officeDocument/2006/relationships/image" Target="../media/image601.png"/><Relationship Id="rId7" Type="http://schemas.openxmlformats.org/officeDocument/2006/relationships/image" Target="../media/image15.png"/><Relationship Id="rId2" Type="http://schemas.openxmlformats.org/officeDocument/2006/relationships/image" Target="../media/image599.png"/><Relationship Id="rId1" Type="http://schemas.openxmlformats.org/officeDocument/2006/relationships/slideLayout" Target="../slideLayouts/slideLayout7.xml"/><Relationship Id="rId6" Type="http://schemas.openxmlformats.org/officeDocument/2006/relationships/image" Target="../media/image604.png"/><Relationship Id="rId5" Type="http://schemas.openxmlformats.org/officeDocument/2006/relationships/image" Target="../media/image603.png"/><Relationship Id="rId4" Type="http://schemas.openxmlformats.org/officeDocument/2006/relationships/image" Target="../media/image602.png"/><Relationship Id="rId9" Type="http://schemas.openxmlformats.org/officeDocument/2006/relationships/image" Target="../media/image606.png"/></Relationships>
</file>

<file path=ppt/slides/_rels/slide152.xml.rels><?xml version="1.0" encoding="UTF-8" standalone="yes"?>
<Relationships xmlns="http://schemas.openxmlformats.org/package/2006/relationships"><Relationship Id="rId8" Type="http://schemas.openxmlformats.org/officeDocument/2006/relationships/image" Target="../media/image6111.png"/><Relationship Id="rId13" Type="http://schemas.openxmlformats.org/officeDocument/2006/relationships/image" Target="../media/image616.png"/><Relationship Id="rId3" Type="http://schemas.openxmlformats.org/officeDocument/2006/relationships/image" Target="../media/image6050.png"/><Relationship Id="rId7" Type="http://schemas.openxmlformats.org/officeDocument/2006/relationships/image" Target="../media/image611.png"/><Relationship Id="rId12" Type="http://schemas.openxmlformats.org/officeDocument/2006/relationships/image" Target="../media/image615.png"/><Relationship Id="rId2" Type="http://schemas.openxmlformats.org/officeDocument/2006/relationships/image" Target="../media/image605.png"/><Relationship Id="rId1" Type="http://schemas.openxmlformats.org/officeDocument/2006/relationships/slideLayout" Target="../slideLayouts/slideLayout7.xml"/><Relationship Id="rId6" Type="http://schemas.openxmlformats.org/officeDocument/2006/relationships/image" Target="../media/image609.png"/><Relationship Id="rId11" Type="http://schemas.openxmlformats.org/officeDocument/2006/relationships/image" Target="../media/image614.png"/><Relationship Id="rId5" Type="http://schemas.openxmlformats.org/officeDocument/2006/relationships/image" Target="../media/image608.png"/><Relationship Id="rId15" Type="http://schemas.openxmlformats.org/officeDocument/2006/relationships/image" Target="../media/image618.png"/><Relationship Id="rId10" Type="http://schemas.openxmlformats.org/officeDocument/2006/relationships/image" Target="../media/image613.png"/><Relationship Id="rId4" Type="http://schemas.openxmlformats.org/officeDocument/2006/relationships/image" Target="../media/image607.png"/><Relationship Id="rId9" Type="http://schemas.openxmlformats.org/officeDocument/2006/relationships/image" Target="../media/image612.png"/><Relationship Id="rId14" Type="http://schemas.openxmlformats.org/officeDocument/2006/relationships/image" Target="../media/image617.png"/></Relationships>
</file>

<file path=ppt/slides/_rels/slide153.xml.rels><?xml version="1.0" encoding="UTF-8" standalone="yes"?>
<Relationships xmlns="http://schemas.openxmlformats.org/package/2006/relationships"><Relationship Id="rId8" Type="http://schemas.openxmlformats.org/officeDocument/2006/relationships/image" Target="../media/image605.png"/><Relationship Id="rId3" Type="http://schemas.openxmlformats.org/officeDocument/2006/relationships/image" Target="../media/image619.png"/><Relationship Id="rId7" Type="http://schemas.openxmlformats.org/officeDocument/2006/relationships/image" Target="../media/image624.png"/><Relationship Id="rId2" Type="http://schemas.openxmlformats.org/officeDocument/2006/relationships/image" Target="../media/image6181.png"/><Relationship Id="rId1" Type="http://schemas.openxmlformats.org/officeDocument/2006/relationships/slideLayout" Target="../slideLayouts/slideLayout7.xml"/><Relationship Id="rId6" Type="http://schemas.openxmlformats.org/officeDocument/2006/relationships/image" Target="../media/image623.png"/><Relationship Id="rId5" Type="http://schemas.openxmlformats.org/officeDocument/2006/relationships/image" Target="../media/image622.png"/><Relationship Id="rId4" Type="http://schemas.openxmlformats.org/officeDocument/2006/relationships/image" Target="../media/image621.png"/></Relationships>
</file>

<file path=ppt/slides/_rels/slide154.xml.rels><?xml version="1.0" encoding="UTF-8" standalone="yes"?>
<Relationships xmlns="http://schemas.openxmlformats.org/package/2006/relationships"><Relationship Id="rId8" Type="http://schemas.openxmlformats.org/officeDocument/2006/relationships/image" Target="../media/image632.png"/><Relationship Id="rId3" Type="http://schemas.openxmlformats.org/officeDocument/2006/relationships/image" Target="../media/image626.png"/><Relationship Id="rId7" Type="http://schemas.openxmlformats.org/officeDocument/2006/relationships/image" Target="../media/image630.png"/><Relationship Id="rId12" Type="http://schemas.openxmlformats.org/officeDocument/2006/relationships/image" Target="../media/image636.png"/><Relationship Id="rId2" Type="http://schemas.openxmlformats.org/officeDocument/2006/relationships/image" Target="../media/image625.png"/><Relationship Id="rId1" Type="http://schemas.openxmlformats.org/officeDocument/2006/relationships/slideLayout" Target="../slideLayouts/slideLayout7.xml"/><Relationship Id="rId6" Type="http://schemas.openxmlformats.org/officeDocument/2006/relationships/image" Target="../media/image629.png"/><Relationship Id="rId11" Type="http://schemas.openxmlformats.org/officeDocument/2006/relationships/image" Target="../media/image635.png"/><Relationship Id="rId5" Type="http://schemas.openxmlformats.org/officeDocument/2006/relationships/image" Target="../media/image628.png"/><Relationship Id="rId10" Type="http://schemas.openxmlformats.org/officeDocument/2006/relationships/image" Target="../media/image634.png"/><Relationship Id="rId4" Type="http://schemas.openxmlformats.org/officeDocument/2006/relationships/image" Target="../media/image627.png"/><Relationship Id="rId9" Type="http://schemas.openxmlformats.org/officeDocument/2006/relationships/image" Target="../media/image633.png"/></Relationships>
</file>

<file path=ppt/slides/_rels/slide155.xml.rels><?xml version="1.0" encoding="UTF-8" standalone="yes"?>
<Relationships xmlns="http://schemas.openxmlformats.org/package/2006/relationships"><Relationship Id="rId3" Type="http://schemas.openxmlformats.org/officeDocument/2006/relationships/image" Target="../media/image638.png"/><Relationship Id="rId2" Type="http://schemas.openxmlformats.org/officeDocument/2006/relationships/image" Target="../media/image637.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641.png"/><Relationship Id="rId2" Type="http://schemas.openxmlformats.org/officeDocument/2006/relationships/image" Target="../media/image639.png"/><Relationship Id="rId1" Type="http://schemas.openxmlformats.org/officeDocument/2006/relationships/slideLayout" Target="../slideLayouts/slideLayout7.xml"/><Relationship Id="rId5" Type="http://schemas.openxmlformats.org/officeDocument/2006/relationships/image" Target="../media/image6180.png"/><Relationship Id="rId4" Type="http://schemas.openxmlformats.org/officeDocument/2006/relationships/image" Target="../media/image642.png"/></Relationships>
</file>

<file path=ppt/slides/_rels/slide157.xml.rels><?xml version="1.0" encoding="UTF-8" standalone="yes"?>
<Relationships xmlns="http://schemas.openxmlformats.org/package/2006/relationships"><Relationship Id="rId8" Type="http://schemas.openxmlformats.org/officeDocument/2006/relationships/image" Target="../media/image6260.png"/><Relationship Id="rId3" Type="http://schemas.openxmlformats.org/officeDocument/2006/relationships/image" Target="../media/image6210.png"/><Relationship Id="rId7" Type="http://schemas.openxmlformats.org/officeDocument/2006/relationships/image" Target="../media/image6250.png"/><Relationship Id="rId12" Type="http://schemas.openxmlformats.org/officeDocument/2006/relationships/image" Target="../media/image646.png"/><Relationship Id="rId2" Type="http://schemas.openxmlformats.org/officeDocument/2006/relationships/image" Target="../media/image643.png"/><Relationship Id="rId1" Type="http://schemas.openxmlformats.org/officeDocument/2006/relationships/slideLayout" Target="../slideLayouts/slideLayout7.xml"/><Relationship Id="rId6" Type="http://schemas.openxmlformats.org/officeDocument/2006/relationships/image" Target="../media/image6240.png"/><Relationship Id="rId11" Type="http://schemas.openxmlformats.org/officeDocument/2006/relationships/image" Target="../media/image645.png"/><Relationship Id="rId5" Type="http://schemas.openxmlformats.org/officeDocument/2006/relationships/image" Target="../media/image6230.png"/><Relationship Id="rId10" Type="http://schemas.openxmlformats.org/officeDocument/2006/relationships/image" Target="../media/image644.png"/><Relationship Id="rId4" Type="http://schemas.openxmlformats.org/officeDocument/2006/relationships/image" Target="../media/image6220.png"/><Relationship Id="rId9" Type="http://schemas.openxmlformats.org/officeDocument/2006/relationships/image" Target="../media/image6430.png"/></Relationships>
</file>

<file path=ppt/slides/_rels/slide158.xml.rels><?xml version="1.0" encoding="UTF-8" standalone="yes"?>
<Relationships xmlns="http://schemas.openxmlformats.org/package/2006/relationships"><Relationship Id="rId8" Type="http://schemas.openxmlformats.org/officeDocument/2006/relationships/image" Target="../media/image651.png"/><Relationship Id="rId3" Type="http://schemas.openxmlformats.org/officeDocument/2006/relationships/image" Target="../media/image6060.png"/><Relationship Id="rId7" Type="http://schemas.openxmlformats.org/officeDocument/2006/relationships/image" Target="../media/image6110.png"/><Relationship Id="rId2" Type="http://schemas.openxmlformats.org/officeDocument/2006/relationships/image" Target="../media/image647.png"/><Relationship Id="rId1" Type="http://schemas.openxmlformats.org/officeDocument/2006/relationships/slideLayout" Target="../slideLayouts/slideLayout7.xml"/><Relationship Id="rId6" Type="http://schemas.openxmlformats.org/officeDocument/2006/relationships/image" Target="../media/image649.png"/><Relationship Id="rId5" Type="http://schemas.openxmlformats.org/officeDocument/2006/relationships/image" Target="../media/image6080.png"/><Relationship Id="rId10" Type="http://schemas.openxmlformats.org/officeDocument/2006/relationships/image" Target="../media/image652.png"/><Relationship Id="rId4" Type="http://schemas.openxmlformats.org/officeDocument/2006/relationships/image" Target="../media/image648.png"/><Relationship Id="rId9" Type="http://schemas.openxmlformats.org/officeDocument/2006/relationships/image" Target="../media/image6130.png"/></Relationships>
</file>

<file path=ppt/slides/_rels/slide159.xml.rels><?xml version="1.0" encoding="UTF-8" standalone="yes"?>
<Relationships xmlns="http://schemas.openxmlformats.org/package/2006/relationships"><Relationship Id="rId8" Type="http://schemas.openxmlformats.org/officeDocument/2006/relationships/image" Target="../media/image655.png"/><Relationship Id="rId3" Type="http://schemas.openxmlformats.org/officeDocument/2006/relationships/image" Target="../media/image6490.png"/><Relationship Id="rId7" Type="http://schemas.openxmlformats.org/officeDocument/2006/relationships/image" Target="../media/image654.png"/><Relationship Id="rId2" Type="http://schemas.openxmlformats.org/officeDocument/2006/relationships/image" Target="../media/image653.png"/><Relationship Id="rId1" Type="http://schemas.openxmlformats.org/officeDocument/2006/relationships/slideLayout" Target="../slideLayouts/slideLayout7.xml"/><Relationship Id="rId6" Type="http://schemas.openxmlformats.org/officeDocument/2006/relationships/image" Target="../media/image6530.png"/><Relationship Id="rId5" Type="http://schemas.openxmlformats.org/officeDocument/2006/relationships/image" Target="../media/image6520.png"/><Relationship Id="rId4" Type="http://schemas.openxmlformats.org/officeDocument/2006/relationships/image" Target="../media/image6510.png"/><Relationship Id="rId9" Type="http://schemas.openxmlformats.org/officeDocument/2006/relationships/image" Target="../media/image656.png"/></Relationships>
</file>

<file path=ppt/slides/_rels/slide16.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4.png"/><Relationship Id="rId3" Type="http://schemas.openxmlformats.org/officeDocument/2006/relationships/image" Target="../media/image143.png"/><Relationship Id="rId7" Type="http://schemas.openxmlformats.org/officeDocument/2006/relationships/image" Target="../media/image149.png"/><Relationship Id="rId12" Type="http://schemas.openxmlformats.org/officeDocument/2006/relationships/image" Target="../media/image153.png"/><Relationship Id="rId2" Type="http://schemas.openxmlformats.org/officeDocument/2006/relationships/image" Target="../media/image1391.png"/><Relationship Id="rId1" Type="http://schemas.openxmlformats.org/officeDocument/2006/relationships/slideLayout" Target="../slideLayouts/slideLayout7.xml"/><Relationship Id="rId6" Type="http://schemas.openxmlformats.org/officeDocument/2006/relationships/image" Target="../media/image148.png"/><Relationship Id="rId11" Type="http://schemas.openxmlformats.org/officeDocument/2006/relationships/image" Target="../media/image1482.png"/><Relationship Id="rId5" Type="http://schemas.openxmlformats.org/officeDocument/2006/relationships/image" Target="../media/image1423.png"/><Relationship Id="rId10" Type="http://schemas.openxmlformats.org/officeDocument/2006/relationships/image" Target="../media/image152.png"/><Relationship Id="rId4" Type="http://schemas.openxmlformats.org/officeDocument/2006/relationships/image" Target="../media/image147.png"/><Relationship Id="rId9" Type="http://schemas.openxmlformats.org/officeDocument/2006/relationships/image" Target="../media/image151.png"/><Relationship Id="rId14" Type="http://schemas.openxmlformats.org/officeDocument/2006/relationships/image" Target="../media/image155.png"/></Relationships>
</file>

<file path=ppt/slides/_rels/slide160.xml.rels><?xml version="1.0" encoding="UTF-8" standalone="yes"?>
<Relationships xmlns="http://schemas.openxmlformats.org/package/2006/relationships"><Relationship Id="rId8" Type="http://schemas.openxmlformats.org/officeDocument/2006/relationships/image" Target="../media/image662.png"/><Relationship Id="rId13" Type="http://schemas.openxmlformats.org/officeDocument/2006/relationships/image" Target="../media/image667.png"/><Relationship Id="rId3" Type="http://schemas.openxmlformats.org/officeDocument/2006/relationships/image" Target="../media/image6560.png"/><Relationship Id="rId7" Type="http://schemas.openxmlformats.org/officeDocument/2006/relationships/image" Target="../media/image661.png"/><Relationship Id="rId12" Type="http://schemas.openxmlformats.org/officeDocument/2006/relationships/image" Target="../media/image666.png"/><Relationship Id="rId2" Type="http://schemas.openxmlformats.org/officeDocument/2006/relationships/image" Target="../media/image653.png"/><Relationship Id="rId1" Type="http://schemas.openxmlformats.org/officeDocument/2006/relationships/slideLayout" Target="../slideLayouts/slideLayout7.xml"/><Relationship Id="rId6" Type="http://schemas.openxmlformats.org/officeDocument/2006/relationships/image" Target="../media/image659.png"/><Relationship Id="rId11" Type="http://schemas.openxmlformats.org/officeDocument/2006/relationships/image" Target="../media/image665.png"/><Relationship Id="rId5" Type="http://schemas.openxmlformats.org/officeDocument/2006/relationships/image" Target="../media/image658.png"/><Relationship Id="rId15" Type="http://schemas.openxmlformats.org/officeDocument/2006/relationships/image" Target="../media/image669.png"/><Relationship Id="rId10" Type="http://schemas.openxmlformats.org/officeDocument/2006/relationships/image" Target="../media/image664.png"/><Relationship Id="rId4" Type="http://schemas.openxmlformats.org/officeDocument/2006/relationships/image" Target="../media/image657.png"/><Relationship Id="rId9" Type="http://schemas.openxmlformats.org/officeDocument/2006/relationships/image" Target="../media/image663.png"/><Relationship Id="rId14" Type="http://schemas.openxmlformats.org/officeDocument/2006/relationships/image" Target="../media/image668.png"/></Relationships>
</file>

<file path=ppt/slides/_rels/slide161.xml.rels><?xml version="1.0" encoding="UTF-8" standalone="yes"?>
<Relationships xmlns="http://schemas.openxmlformats.org/package/2006/relationships"><Relationship Id="rId8" Type="http://schemas.openxmlformats.org/officeDocument/2006/relationships/image" Target="../media/image675.png"/><Relationship Id="rId3" Type="http://schemas.openxmlformats.org/officeDocument/2006/relationships/image" Target="../media/image6690.png"/><Relationship Id="rId7" Type="http://schemas.openxmlformats.org/officeDocument/2006/relationships/image" Target="../media/image674.png"/><Relationship Id="rId2" Type="http://schemas.openxmlformats.org/officeDocument/2006/relationships/image" Target="../media/image671.png"/><Relationship Id="rId1" Type="http://schemas.openxmlformats.org/officeDocument/2006/relationships/slideLayout" Target="../slideLayouts/slideLayout7.xml"/><Relationship Id="rId6" Type="http://schemas.openxmlformats.org/officeDocument/2006/relationships/image" Target="../media/image673.png"/><Relationship Id="rId5" Type="http://schemas.openxmlformats.org/officeDocument/2006/relationships/image" Target="../media/image672.png"/><Relationship Id="rId10" Type="http://schemas.openxmlformats.org/officeDocument/2006/relationships/image" Target="../media/image677.png"/><Relationship Id="rId4" Type="http://schemas.openxmlformats.org/officeDocument/2006/relationships/image" Target="../media/image6710.png"/><Relationship Id="rId9" Type="http://schemas.openxmlformats.org/officeDocument/2006/relationships/image" Target="../media/image676.png"/></Relationships>
</file>

<file path=ppt/slides/_rels/slide162.xml.rels><?xml version="1.0" encoding="UTF-8" standalone="yes"?>
<Relationships xmlns="http://schemas.openxmlformats.org/package/2006/relationships"><Relationship Id="rId2" Type="http://schemas.openxmlformats.org/officeDocument/2006/relationships/image" Target="../media/image678.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4.xml.rels><?xml version="1.0" encoding="UTF-8" standalone="yes"?>
<Relationships xmlns="http://schemas.openxmlformats.org/package/2006/relationships"><Relationship Id="rId3" Type="http://schemas.openxmlformats.org/officeDocument/2006/relationships/image" Target="../media/image681.png"/><Relationship Id="rId2" Type="http://schemas.openxmlformats.org/officeDocument/2006/relationships/image" Target="../media/image679.png"/><Relationship Id="rId1" Type="http://schemas.openxmlformats.org/officeDocument/2006/relationships/slideLayout" Target="../slideLayouts/slideLayout7.xml"/><Relationship Id="rId4" Type="http://schemas.openxmlformats.org/officeDocument/2006/relationships/image" Target="../media/image682.png"/></Relationships>
</file>

<file path=ppt/slides/_rels/slide165.xml.rels><?xml version="1.0" encoding="UTF-8" standalone="yes"?>
<Relationships xmlns="http://schemas.openxmlformats.org/package/2006/relationships"><Relationship Id="rId8" Type="http://schemas.openxmlformats.org/officeDocument/2006/relationships/image" Target="../media/image688.png"/><Relationship Id="rId13" Type="http://schemas.openxmlformats.org/officeDocument/2006/relationships/image" Target="../media/image694.png"/><Relationship Id="rId3" Type="http://schemas.openxmlformats.org/officeDocument/2006/relationships/image" Target="../media/image684.png"/><Relationship Id="rId7" Type="http://schemas.openxmlformats.org/officeDocument/2006/relationships/image" Target="../media/image687.png"/><Relationship Id="rId12" Type="http://schemas.openxmlformats.org/officeDocument/2006/relationships/image" Target="../media/image693.png"/><Relationship Id="rId2" Type="http://schemas.openxmlformats.org/officeDocument/2006/relationships/image" Target="../media/image683.png"/><Relationship Id="rId1" Type="http://schemas.openxmlformats.org/officeDocument/2006/relationships/slideLayout" Target="../slideLayouts/slideLayout7.xml"/><Relationship Id="rId6" Type="http://schemas.openxmlformats.org/officeDocument/2006/relationships/image" Target="../media/image686.png"/><Relationship Id="rId11" Type="http://schemas.openxmlformats.org/officeDocument/2006/relationships/image" Target="../media/image692.png"/><Relationship Id="rId5" Type="http://schemas.openxmlformats.org/officeDocument/2006/relationships/image" Target="../media/image685.png"/><Relationship Id="rId10" Type="http://schemas.openxmlformats.org/officeDocument/2006/relationships/image" Target="../media/image691.png"/><Relationship Id="rId4" Type="http://schemas.openxmlformats.org/officeDocument/2006/relationships/image" Target="../media/image679.png"/><Relationship Id="rId9" Type="http://schemas.openxmlformats.org/officeDocument/2006/relationships/image" Target="../media/image689.png"/></Relationships>
</file>

<file path=ppt/slides/_rels/slide166.xml.rels><?xml version="1.0" encoding="UTF-8" standalone="yes"?>
<Relationships xmlns="http://schemas.openxmlformats.org/package/2006/relationships"><Relationship Id="rId2" Type="http://schemas.openxmlformats.org/officeDocument/2006/relationships/image" Target="../media/image695.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696.png"/><Relationship Id="rId2" Type="http://schemas.openxmlformats.org/officeDocument/2006/relationships/image" Target="../media/image684.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697.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69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742.png"/><Relationship Id="rId7" Type="http://schemas.openxmlformats.org/officeDocument/2006/relationships/image" Target="../media/image901.png"/><Relationship Id="rId12" Type="http://schemas.openxmlformats.org/officeDocument/2006/relationships/image" Target="../media/image830.png"/><Relationship Id="rId2" Type="http://schemas.openxmlformats.org/officeDocument/2006/relationships/image" Target="../media/image880.png"/><Relationship Id="rId1" Type="http://schemas.openxmlformats.org/officeDocument/2006/relationships/slideLayout" Target="../slideLayouts/slideLayout7.xml"/><Relationship Id="rId6" Type="http://schemas.openxmlformats.org/officeDocument/2006/relationships/image" Target="../media/image772.png"/><Relationship Id="rId11" Type="http://schemas.openxmlformats.org/officeDocument/2006/relationships/image" Target="../media/image93.png"/><Relationship Id="rId5" Type="http://schemas.openxmlformats.org/officeDocument/2006/relationships/image" Target="../media/image90.png"/><Relationship Id="rId10" Type="http://schemas.openxmlformats.org/officeDocument/2006/relationships/image" Target="../media/image92.png"/><Relationship Id="rId4" Type="http://schemas.openxmlformats.org/officeDocument/2006/relationships/image" Target="../media/image89.png"/><Relationship Id="rId9" Type="http://schemas.openxmlformats.org/officeDocument/2006/relationships/image" Target="../media/image911.png"/></Relationships>
</file>

<file path=ppt/slides/_rels/slide170.xml.rels><?xml version="1.0" encoding="UTF-8" standalone="yes"?>
<Relationships xmlns="http://schemas.openxmlformats.org/package/2006/relationships"><Relationship Id="rId3" Type="http://schemas.openxmlformats.org/officeDocument/2006/relationships/image" Target="../media/image5540.png"/><Relationship Id="rId2" Type="http://schemas.openxmlformats.org/officeDocument/2006/relationships/image" Target="../media/image699.jpeg"/><Relationship Id="rId1" Type="http://schemas.openxmlformats.org/officeDocument/2006/relationships/slideLayout" Target="../slideLayouts/slideLayout7.xml"/><Relationship Id="rId4" Type="http://schemas.openxmlformats.org/officeDocument/2006/relationships/image" Target="../media/image5550.png"/></Relationships>
</file>

<file path=ppt/slides/_rels/slide171.xml.rels><?xml version="1.0" encoding="UTF-8" standalone="yes"?>
<Relationships xmlns="http://schemas.openxmlformats.org/package/2006/relationships"><Relationship Id="rId8" Type="http://schemas.openxmlformats.org/officeDocument/2006/relationships/image" Target="../media/image1810.png"/><Relationship Id="rId3" Type="http://schemas.openxmlformats.org/officeDocument/2006/relationships/image" Target="../media/image700.wmf"/><Relationship Id="rId7" Type="http://schemas.openxmlformats.org/officeDocument/2006/relationships/image" Target="../media/image1711.png"/><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1610.png"/><Relationship Id="rId5" Type="http://schemas.openxmlformats.org/officeDocument/2006/relationships/image" Target="../media/image1510.png"/><Relationship Id="rId4" Type="http://schemas.openxmlformats.org/officeDocument/2006/relationships/image" Target="../media/image701.jpeg"/></Relationships>
</file>

<file path=ppt/slides/_rels/slide172.xml.rels><?xml version="1.0" encoding="UTF-8" standalone="yes"?>
<Relationships xmlns="http://schemas.openxmlformats.org/package/2006/relationships"><Relationship Id="rId3" Type="http://schemas.openxmlformats.org/officeDocument/2006/relationships/image" Target="../media/image703.png"/><Relationship Id="rId2" Type="http://schemas.openxmlformats.org/officeDocument/2006/relationships/image" Target="../media/image702.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705.png"/><Relationship Id="rId2" Type="http://schemas.openxmlformats.org/officeDocument/2006/relationships/image" Target="../media/image704.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99.jpeg"/><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NULL"/></Relationships>
</file>

<file path=ppt/slides/_rels/slide175.xml.rels><?xml version="1.0" encoding="UTF-8" standalone="yes"?>
<Relationships xmlns="http://schemas.openxmlformats.org/package/2006/relationships"><Relationship Id="rId2" Type="http://schemas.openxmlformats.org/officeDocument/2006/relationships/image" Target="../media/image706.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07.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8" Type="http://schemas.openxmlformats.org/officeDocument/2006/relationships/image" Target="../media/image707.jpeg"/><Relationship Id="rId13" Type="http://schemas.openxmlformats.org/officeDocument/2006/relationships/image" Target="../media/image716.png"/><Relationship Id="rId3" Type="http://schemas.openxmlformats.org/officeDocument/2006/relationships/image" Target="../media/image708.png"/><Relationship Id="rId7" Type="http://schemas.openxmlformats.org/officeDocument/2006/relationships/image" Target="../media/image711.png"/><Relationship Id="rId12" Type="http://schemas.openxmlformats.org/officeDocument/2006/relationships/image" Target="../media/image715.png"/><Relationship Id="rId2" Type="http://schemas.openxmlformats.org/officeDocument/2006/relationships/image" Target="../media/image641.png"/><Relationship Id="rId1" Type="http://schemas.openxmlformats.org/officeDocument/2006/relationships/slideLayout" Target="../slideLayouts/slideLayout7.xml"/><Relationship Id="rId6" Type="http://schemas.openxmlformats.org/officeDocument/2006/relationships/image" Target="../media/image710.png"/><Relationship Id="rId11" Type="http://schemas.openxmlformats.org/officeDocument/2006/relationships/image" Target="../media/image714.png"/><Relationship Id="rId5" Type="http://schemas.openxmlformats.org/officeDocument/2006/relationships/image" Target="../media/image709.png"/><Relationship Id="rId10" Type="http://schemas.openxmlformats.org/officeDocument/2006/relationships/image" Target="../media/image713.png"/><Relationship Id="rId4" Type="http://schemas.openxmlformats.org/officeDocument/2006/relationships/image" Target="../media/image7080.png"/><Relationship Id="rId9" Type="http://schemas.openxmlformats.org/officeDocument/2006/relationships/image" Target="../media/image712.png"/><Relationship Id="rId14" Type="http://schemas.openxmlformats.org/officeDocument/2006/relationships/image" Target="../media/image717.png"/></Relationships>
</file>

<file path=ppt/slides/_rels/slide178.xml.rels><?xml version="1.0" encoding="UTF-8" standalone="yes"?>
<Relationships xmlns="http://schemas.openxmlformats.org/package/2006/relationships"><Relationship Id="rId8" Type="http://schemas.openxmlformats.org/officeDocument/2006/relationships/image" Target="../media/image707.jpeg"/><Relationship Id="rId13" Type="http://schemas.openxmlformats.org/officeDocument/2006/relationships/image" Target="../media/image729.png"/><Relationship Id="rId3" Type="http://schemas.openxmlformats.org/officeDocument/2006/relationships/image" Target="../media/image719.png"/><Relationship Id="rId7" Type="http://schemas.openxmlformats.org/officeDocument/2006/relationships/image" Target="../media/image724.png"/><Relationship Id="rId12" Type="http://schemas.openxmlformats.org/officeDocument/2006/relationships/image" Target="../media/image728.png"/><Relationship Id="rId2" Type="http://schemas.openxmlformats.org/officeDocument/2006/relationships/image" Target="../media/image718.png"/><Relationship Id="rId1" Type="http://schemas.openxmlformats.org/officeDocument/2006/relationships/slideLayout" Target="../slideLayouts/slideLayout7.xml"/><Relationship Id="rId6" Type="http://schemas.openxmlformats.org/officeDocument/2006/relationships/image" Target="../media/image723.png"/><Relationship Id="rId11" Type="http://schemas.openxmlformats.org/officeDocument/2006/relationships/image" Target="../media/image727.png"/><Relationship Id="rId5" Type="http://schemas.openxmlformats.org/officeDocument/2006/relationships/image" Target="../media/image722.png"/><Relationship Id="rId15" Type="http://schemas.openxmlformats.org/officeDocument/2006/relationships/image" Target="../media/image733.png"/><Relationship Id="rId10" Type="http://schemas.openxmlformats.org/officeDocument/2006/relationships/image" Target="../media/image726.png"/><Relationship Id="rId4" Type="http://schemas.openxmlformats.org/officeDocument/2006/relationships/image" Target="../media/image721.png"/><Relationship Id="rId9" Type="http://schemas.openxmlformats.org/officeDocument/2006/relationships/image" Target="../media/image725.png"/><Relationship Id="rId14" Type="http://schemas.openxmlformats.org/officeDocument/2006/relationships/image" Target="../media/image732.png"/></Relationships>
</file>

<file path=ppt/slides/_rels/slide179.xml.rels><?xml version="1.0" encoding="UTF-8" standalone="yes"?>
<Relationships xmlns="http://schemas.openxmlformats.org/package/2006/relationships"><Relationship Id="rId3" Type="http://schemas.openxmlformats.org/officeDocument/2006/relationships/image" Target="../media/image734.png"/><Relationship Id="rId2" Type="http://schemas.openxmlformats.org/officeDocument/2006/relationships/image" Target="../media/image70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104.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3.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2.png"/><Relationship Id="rId5" Type="http://schemas.openxmlformats.org/officeDocument/2006/relationships/image" Target="../media/image97.png"/><Relationship Id="rId10" Type="http://schemas.openxmlformats.org/officeDocument/2006/relationships/image" Target="../media/image101.png"/><Relationship Id="rId4" Type="http://schemas.openxmlformats.org/officeDocument/2006/relationships/image" Target="../media/image96.png"/><Relationship Id="rId9" Type="http://schemas.openxmlformats.org/officeDocument/2006/relationships/image" Target="../media/image100.png"/></Relationships>
</file>

<file path=ppt/slides/_rels/slide180.xml.rels><?xml version="1.0" encoding="UTF-8" standalone="yes"?>
<Relationships xmlns="http://schemas.openxmlformats.org/package/2006/relationships"><Relationship Id="rId3" Type="http://schemas.openxmlformats.org/officeDocument/2006/relationships/image" Target="../media/image710.jpeg"/><Relationship Id="rId7" Type="http://schemas.openxmlformats.org/officeDocument/2006/relationships/image" Target="../media/image22800.png"/><Relationship Id="rId2" Type="http://schemas.openxmlformats.org/officeDocument/2006/relationships/image" Target="../media/image709.jpeg"/><Relationship Id="rId1" Type="http://schemas.openxmlformats.org/officeDocument/2006/relationships/slideLayout" Target="../slideLayouts/slideLayout7.xml"/><Relationship Id="rId5" Type="http://schemas.openxmlformats.org/officeDocument/2006/relationships/image" Target="../media/image711.wmf"/><Relationship Id="rId4" Type="http://schemas.openxmlformats.org/officeDocument/2006/relationships/oleObject" Target="../embeddings/oleObject2.bin"/></Relationships>
</file>

<file path=ppt/slides/_rels/slide181.xml.rels><?xml version="1.0" encoding="UTF-8" standalone="yes"?>
<Relationships xmlns="http://schemas.openxmlformats.org/package/2006/relationships"><Relationship Id="rId3" Type="http://schemas.openxmlformats.org/officeDocument/2006/relationships/image" Target="../media/image736.PNG"/><Relationship Id="rId2" Type="http://schemas.openxmlformats.org/officeDocument/2006/relationships/image" Target="../media/image735.PNG"/><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737.png"/></Relationships>
</file>

<file path=ppt/slides/_rels/slide182.xml.rels><?xml version="1.0" encoding="UTF-8" standalone="yes"?>
<Relationships xmlns="http://schemas.openxmlformats.org/package/2006/relationships"><Relationship Id="rId2" Type="http://schemas.openxmlformats.org/officeDocument/2006/relationships/image" Target="../media/image705.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738.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69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5700.png"/></Relationships>
</file>

<file path=ppt/slides/_rels/slide185.xml.rels><?xml version="1.0" encoding="UTF-8" standalone="yes"?>
<Relationships xmlns="http://schemas.openxmlformats.org/package/2006/relationships"><Relationship Id="rId3" Type="http://schemas.openxmlformats.org/officeDocument/2006/relationships/image" Target="../media/image699.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5900.png"/><Relationship Id="rId4" Type="http://schemas.openxmlformats.org/officeDocument/2006/relationships/image" Target="../media/image25800.png"/></Relationships>
</file>

<file path=ppt/slides/_rels/slide186.xml.rels><?xml version="1.0" encoding="UTF-8" standalone="yes"?>
<Relationships xmlns="http://schemas.openxmlformats.org/package/2006/relationships"><Relationship Id="rId3" Type="http://schemas.openxmlformats.org/officeDocument/2006/relationships/image" Target="../media/image740.JPG"/><Relationship Id="rId2" Type="http://schemas.openxmlformats.org/officeDocument/2006/relationships/image" Target="../media/image739.jpe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745.png"/><Relationship Id="rId2" Type="http://schemas.openxmlformats.org/officeDocument/2006/relationships/image" Target="../media/image744.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747.jpeg"/><Relationship Id="rId2" Type="http://schemas.openxmlformats.org/officeDocument/2006/relationships/image" Target="../media/image746.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749.png"/><Relationship Id="rId2" Type="http://schemas.openxmlformats.org/officeDocument/2006/relationships/image" Target="../media/image74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060.png"/><Relationship Id="rId3" Type="http://schemas.openxmlformats.org/officeDocument/2006/relationships/image" Target="../media/image105.png"/><Relationship Id="rId7" Type="http://schemas.openxmlformats.org/officeDocument/2006/relationships/image" Target="../media/image1002.png"/><Relationship Id="rId2" Type="http://schemas.openxmlformats.org/officeDocument/2006/relationships/image" Target="../media/image891.png"/><Relationship Id="rId1" Type="http://schemas.openxmlformats.org/officeDocument/2006/relationships/slideLayout" Target="../slideLayouts/slideLayout7.xml"/><Relationship Id="rId6" Type="http://schemas.openxmlformats.org/officeDocument/2006/relationships/image" Target="../media/image992.png"/><Relationship Id="rId5" Type="http://schemas.openxmlformats.org/officeDocument/2006/relationships/image" Target="../media/image106.png"/><Relationship Id="rId4" Type="http://schemas.openxmlformats.org/officeDocument/2006/relationships/image" Target="../media/image913.png"/></Relationships>
</file>

<file path=ppt/slides/_rels/slide190.xml.rels><?xml version="1.0" encoding="UTF-8" standalone="yes"?>
<Relationships xmlns="http://schemas.openxmlformats.org/package/2006/relationships"><Relationship Id="rId2" Type="http://schemas.openxmlformats.org/officeDocument/2006/relationships/image" Target="../media/image708.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754.png"/><Relationship Id="rId2" Type="http://schemas.openxmlformats.org/officeDocument/2006/relationships/image" Target="../media/image753.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755.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75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10.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13" Type="http://schemas.openxmlformats.org/officeDocument/2006/relationships/image" Target="../media/image810.png"/><Relationship Id="rId3" Type="http://schemas.openxmlformats.org/officeDocument/2006/relationships/image" Target="../media/image741.png"/><Relationship Id="rId7" Type="http://schemas.openxmlformats.org/officeDocument/2006/relationships/image" Target="../media/image780.png"/><Relationship Id="rId12" Type="http://schemas.openxmlformats.org/officeDocument/2006/relationships/image" Target="../media/image800.png"/><Relationship Id="rId2" Type="http://schemas.openxmlformats.org/officeDocument/2006/relationships/image" Target="../media/image731.png"/><Relationship Id="rId1" Type="http://schemas.openxmlformats.org/officeDocument/2006/relationships/slideLayout" Target="../slideLayouts/slideLayout7.xml"/><Relationship Id="rId6" Type="http://schemas.openxmlformats.org/officeDocument/2006/relationships/image" Target="../media/image770.png"/><Relationship Id="rId11" Type="http://schemas.openxmlformats.org/officeDocument/2006/relationships/image" Target="../media/image790.png"/><Relationship Id="rId5" Type="http://schemas.openxmlformats.org/officeDocument/2006/relationships/image" Target="../media/image760.png"/><Relationship Id="rId10" Type="http://schemas.openxmlformats.org/officeDocument/2006/relationships/image" Target="../media/image751.png"/><Relationship Id="rId4" Type="http://schemas.openxmlformats.org/officeDocument/2006/relationships/image" Target="../media/image750.png"/><Relationship Id="rId9" Type="http://schemas.openxmlformats.org/officeDocument/2006/relationships/image" Target="../media/image740.png"/><Relationship Id="rId14" Type="http://schemas.openxmlformats.org/officeDocument/2006/relationships/image" Target="../media/image821.png"/></Relationships>
</file>

<file path=ppt/slides/_rels/slide21.xml.rels><?xml version="1.0" encoding="UTF-8" standalone="yes"?>
<Relationships xmlns="http://schemas.openxmlformats.org/package/2006/relationships"><Relationship Id="rId8" Type="http://schemas.openxmlformats.org/officeDocument/2006/relationships/image" Target="../media/image961.png"/><Relationship Id="rId13" Type="http://schemas.openxmlformats.org/officeDocument/2006/relationships/image" Target="../media/image1011.png"/><Relationship Id="rId18" Type="http://schemas.openxmlformats.org/officeDocument/2006/relationships/image" Target="../media/image109.png"/><Relationship Id="rId7" Type="http://schemas.openxmlformats.org/officeDocument/2006/relationships/image" Target="../media/image951.png"/><Relationship Id="rId12" Type="http://schemas.openxmlformats.org/officeDocument/2006/relationships/image" Target="../media/image1001.png"/><Relationship Id="rId17" Type="http://schemas.openxmlformats.org/officeDocument/2006/relationships/image" Target="../media/image108.png"/><Relationship Id="rId16"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941.png"/><Relationship Id="rId11" Type="http://schemas.openxmlformats.org/officeDocument/2006/relationships/image" Target="../media/image991.png"/><Relationship Id="rId5" Type="http://schemas.openxmlformats.org/officeDocument/2006/relationships/image" Target="../media/image931.png"/><Relationship Id="rId15" Type="http://schemas.openxmlformats.org/officeDocument/2006/relationships/image" Target="../media/image1022.png"/><Relationship Id="rId10" Type="http://schemas.openxmlformats.org/officeDocument/2006/relationships/image" Target="../media/image981.png"/><Relationship Id="rId4" Type="http://schemas.openxmlformats.org/officeDocument/2006/relationships/image" Target="../media/image921.png"/><Relationship Id="rId9" Type="http://schemas.openxmlformats.org/officeDocument/2006/relationships/image" Target="../media/image971.png"/><Relationship Id="rId14" Type="http://schemas.openxmlformats.org/officeDocument/2006/relationships/image" Target="../media/image912.png"/></Relationships>
</file>

<file path=ppt/slides/_rels/slide2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87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image" Target="../media/image831.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801.png"/><Relationship Id="rId4" Type="http://schemas.openxmlformats.org/officeDocument/2006/relationships/image" Target="../media/image730.png"/></Relationships>
</file>

<file path=ppt/slides/_rels/slide24.xml.rels><?xml version="1.0" encoding="UTF-8" standalone="yes"?>
<Relationships xmlns="http://schemas.openxmlformats.org/package/2006/relationships"><Relationship Id="rId8" Type="http://schemas.openxmlformats.org/officeDocument/2006/relationships/image" Target="../media/image1083.png"/><Relationship Id="rId3" Type="http://schemas.openxmlformats.org/officeDocument/2006/relationships/image" Target="../media/image1044.png"/><Relationship Id="rId7" Type="http://schemas.openxmlformats.org/officeDocument/2006/relationships/image" Target="../media/image1071.png"/><Relationship Id="rId12" Type="http://schemas.openxmlformats.org/officeDocument/2006/relationships/image" Target="../media/image1120.png"/><Relationship Id="rId2" Type="http://schemas.openxmlformats.org/officeDocument/2006/relationships/image" Target="../media/image982.png"/><Relationship Id="rId1" Type="http://schemas.openxmlformats.org/officeDocument/2006/relationships/slideLayout" Target="../slideLayouts/slideLayout7.xml"/><Relationship Id="rId6" Type="http://schemas.openxmlformats.org/officeDocument/2006/relationships/image" Target="../media/image1063.png"/><Relationship Id="rId11" Type="http://schemas.openxmlformats.org/officeDocument/2006/relationships/image" Target="../media/image1121.png"/><Relationship Id="rId5" Type="http://schemas.openxmlformats.org/officeDocument/2006/relationships/image" Target="../media/image112.png"/><Relationship Id="rId10" Type="http://schemas.openxmlformats.org/officeDocument/2006/relationships/image" Target="../media/image1101.png"/><Relationship Id="rId4" Type="http://schemas.openxmlformats.org/officeDocument/2006/relationships/image" Target="../media/image1043.png"/><Relationship Id="rId9" Type="http://schemas.openxmlformats.org/officeDocument/2006/relationships/image" Target="../media/image1090.png"/></Relationships>
</file>

<file path=ppt/slides/_rels/slide2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2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6.png"/><Relationship Id="rId7" Type="http://schemas.openxmlformats.org/officeDocument/2006/relationships/image" Target="../media/image118.png"/><Relationship Id="rId2" Type="http://schemas.openxmlformats.org/officeDocument/2006/relationships/image" Target="../media/image1132.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0.png"/><Relationship Id="rId4" Type="http://schemas.openxmlformats.org/officeDocument/2006/relationships/image" Target="../media/image1152.png"/></Relationships>
</file>

<file path=ppt/slides/_rels/slide2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210.png"/></Relationships>
</file>

<file path=ppt/slides/_rels/slide28.xml.rels><?xml version="1.0" encoding="UTF-8" standalone="yes"?>
<Relationships xmlns="http://schemas.openxmlformats.org/package/2006/relationships"><Relationship Id="rId3" Type="http://schemas.openxmlformats.org/officeDocument/2006/relationships/image" Target="../media/image1042.png"/><Relationship Id="rId2" Type="http://schemas.openxmlformats.org/officeDocument/2006/relationships/image" Target="../media/image1032.png"/><Relationship Id="rId1" Type="http://schemas.openxmlformats.org/officeDocument/2006/relationships/slideLayout" Target="../slideLayouts/slideLayout7.xml"/><Relationship Id="rId5" Type="http://schemas.openxmlformats.org/officeDocument/2006/relationships/image" Target="../media/image1062.png"/><Relationship Id="rId4" Type="http://schemas.openxmlformats.org/officeDocument/2006/relationships/image" Target="../media/image1052.png"/></Relationships>
</file>

<file path=ppt/slides/_rels/slide2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11.png"/><Relationship Id="rId1" Type="http://schemas.openxmlformats.org/officeDocument/2006/relationships/slideLayout" Target="../slideLayouts/slideLayout7.xml"/><Relationship Id="rId5" Type="http://schemas.openxmlformats.org/officeDocument/2006/relationships/image" Target="../media/image131.png"/><Relationship Id="rId4" Type="http://schemas.openxmlformats.org/officeDocument/2006/relationships/image" Target="../media/image130.png"/></Relationships>
</file>

<file path=ppt/slides/_rels/slide3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34.xml.rels><?xml version="1.0" encoding="UTF-8" standalone="yes"?>
<Relationships xmlns="http://schemas.openxmlformats.org/package/2006/relationships"><Relationship Id="rId8" Type="http://schemas.openxmlformats.org/officeDocument/2006/relationships/image" Target="../media/image960.png"/><Relationship Id="rId13" Type="http://schemas.openxmlformats.org/officeDocument/2006/relationships/image" Target="../media/image333.png"/><Relationship Id="rId18" Type="http://schemas.openxmlformats.org/officeDocument/2006/relationships/image" Target="../media/image382.png"/><Relationship Id="rId3" Type="http://schemas.openxmlformats.org/officeDocument/2006/relationships/image" Target="../media/image910.png"/><Relationship Id="rId7" Type="http://schemas.openxmlformats.org/officeDocument/2006/relationships/image" Target="../media/image950.png"/><Relationship Id="rId12" Type="http://schemas.openxmlformats.org/officeDocument/2006/relationships/image" Target="../media/image322.png"/><Relationship Id="rId17" Type="http://schemas.openxmlformats.org/officeDocument/2006/relationships/image" Target="../media/image373.png"/><Relationship Id="rId2" Type="http://schemas.openxmlformats.org/officeDocument/2006/relationships/image" Target="../media/image900.png"/><Relationship Id="rId1" Type="http://schemas.openxmlformats.org/officeDocument/2006/relationships/slideLayout" Target="../slideLayouts/slideLayout7.xml"/><Relationship Id="rId6" Type="http://schemas.openxmlformats.org/officeDocument/2006/relationships/image" Target="../media/image940.png"/><Relationship Id="rId11" Type="http://schemas.openxmlformats.org/officeDocument/2006/relationships/image" Target="../media/image980.png"/><Relationship Id="rId5" Type="http://schemas.openxmlformats.org/officeDocument/2006/relationships/image" Target="../media/image930.png"/><Relationship Id="rId15" Type="http://schemas.openxmlformats.org/officeDocument/2006/relationships/image" Target="../media/image761.png"/><Relationship Id="rId10" Type="http://schemas.openxmlformats.org/officeDocument/2006/relationships/image" Target="../media/image970.png"/><Relationship Id="rId4" Type="http://schemas.openxmlformats.org/officeDocument/2006/relationships/image" Target="../media/image920.png"/><Relationship Id="rId9" Type="http://schemas.openxmlformats.org/officeDocument/2006/relationships/image" Target="../media/image292.png"/><Relationship Id="rId14" Type="http://schemas.openxmlformats.org/officeDocument/2006/relationships/image" Target="../media/image343.png"/></Relationships>
</file>

<file path=ppt/slides/_rels/slide35.xml.rels><?xml version="1.0" encoding="UTF-8" standalone="yes"?>
<Relationships xmlns="http://schemas.openxmlformats.org/package/2006/relationships"><Relationship Id="rId8" Type="http://schemas.openxmlformats.org/officeDocument/2006/relationships/image" Target="../media/image342.png"/><Relationship Id="rId3" Type="http://schemas.openxmlformats.org/officeDocument/2006/relationships/image" Target="../media/image291.png"/><Relationship Id="rId7" Type="http://schemas.openxmlformats.org/officeDocument/2006/relationships/image" Target="../media/image332.png"/><Relationship Id="rId2" Type="http://schemas.openxmlformats.org/officeDocument/2006/relationships/image" Target="../media/image281.png"/><Relationship Id="rId1" Type="http://schemas.openxmlformats.org/officeDocument/2006/relationships/slideLayout" Target="../slideLayouts/slideLayout7.xml"/><Relationship Id="rId6" Type="http://schemas.openxmlformats.org/officeDocument/2006/relationships/image" Target="../media/image321.png"/><Relationship Id="rId5" Type="http://schemas.openxmlformats.org/officeDocument/2006/relationships/image" Target="../media/image311.png"/><Relationship Id="rId4" Type="http://schemas.openxmlformats.org/officeDocument/2006/relationships/image" Target="../media/image301.png"/></Relationships>
</file>

<file path=ppt/slides/_rels/slide36.xml.rels><?xml version="1.0" encoding="UTF-8" standalone="yes"?>
<Relationships xmlns="http://schemas.openxmlformats.org/package/2006/relationships"><Relationship Id="rId8" Type="http://schemas.openxmlformats.org/officeDocument/2006/relationships/image" Target="../media/image411.png"/><Relationship Id="rId3" Type="http://schemas.openxmlformats.org/officeDocument/2006/relationships/image" Target="../media/image870.png"/><Relationship Id="rId7" Type="http://schemas.openxmlformats.org/officeDocument/2006/relationships/image" Target="../media/image401.png"/><Relationship Id="rId12" Type="http://schemas.openxmlformats.org/officeDocument/2006/relationships/image" Target="../media/image4511.png"/><Relationship Id="rId2" Type="http://schemas.openxmlformats.org/officeDocument/2006/relationships/image" Target="../media/image352.png"/><Relationship Id="rId1" Type="http://schemas.openxmlformats.org/officeDocument/2006/relationships/slideLayout" Target="../slideLayouts/slideLayout7.xml"/><Relationship Id="rId6" Type="http://schemas.openxmlformats.org/officeDocument/2006/relationships/image" Target="../media/image391.png"/><Relationship Id="rId11" Type="http://schemas.openxmlformats.org/officeDocument/2006/relationships/image" Target="../media/image441.png"/><Relationship Id="rId5" Type="http://schemas.openxmlformats.org/officeDocument/2006/relationships/image" Target="../media/image381.png"/><Relationship Id="rId10" Type="http://schemas.openxmlformats.org/officeDocument/2006/relationships/image" Target="../media/image431.png"/><Relationship Id="rId4" Type="http://schemas.openxmlformats.org/officeDocument/2006/relationships/image" Target="../media/image372.png"/><Relationship Id="rId9" Type="http://schemas.openxmlformats.org/officeDocument/2006/relationships/image" Target="../media/image421.png"/></Relationships>
</file>

<file path=ppt/slides/_rels/slide37.xml.rels><?xml version="1.0" encoding="UTF-8" standalone="yes"?>
<Relationships xmlns="http://schemas.openxmlformats.org/package/2006/relationships"><Relationship Id="rId8" Type="http://schemas.openxmlformats.org/officeDocument/2006/relationships/image" Target="../media/image521.png"/><Relationship Id="rId3" Type="http://schemas.openxmlformats.org/officeDocument/2006/relationships/image" Target="../media/image471.png"/><Relationship Id="rId7" Type="http://schemas.openxmlformats.org/officeDocument/2006/relationships/image" Target="../media/image510.png"/><Relationship Id="rId2" Type="http://schemas.openxmlformats.org/officeDocument/2006/relationships/image" Target="../media/image461.png"/><Relationship Id="rId1" Type="http://schemas.openxmlformats.org/officeDocument/2006/relationships/slideLayout" Target="../slideLayouts/slideLayout7.xml"/><Relationship Id="rId6" Type="http://schemas.openxmlformats.org/officeDocument/2006/relationships/image" Target="../media/image500.png"/><Relationship Id="rId5" Type="http://schemas.openxmlformats.org/officeDocument/2006/relationships/image" Target="../media/image490.png"/><Relationship Id="rId4" Type="http://schemas.openxmlformats.org/officeDocument/2006/relationships/image" Target="../media/image481.png"/><Relationship Id="rId9" Type="http://schemas.openxmlformats.org/officeDocument/2006/relationships/image" Target="../media/image531.png"/></Relationships>
</file>

<file path=ppt/slides/_rels/slide38.xml.rels><?xml version="1.0" encoding="UTF-8" standalone="yes"?>
<Relationships xmlns="http://schemas.openxmlformats.org/package/2006/relationships"><Relationship Id="rId8" Type="http://schemas.openxmlformats.org/officeDocument/2006/relationships/image" Target="../media/image580.png"/><Relationship Id="rId3" Type="http://schemas.openxmlformats.org/officeDocument/2006/relationships/image" Target="../media/image530.png"/><Relationship Id="rId7" Type="http://schemas.openxmlformats.org/officeDocument/2006/relationships/image" Target="../media/image570.png"/><Relationship Id="rId2" Type="http://schemas.openxmlformats.org/officeDocument/2006/relationships/image" Target="../media/image520.png"/><Relationship Id="rId1" Type="http://schemas.openxmlformats.org/officeDocument/2006/relationships/slideLayout" Target="../slideLayouts/slideLayout7.xml"/><Relationship Id="rId6" Type="http://schemas.openxmlformats.org/officeDocument/2006/relationships/image" Target="../media/image560.png"/><Relationship Id="rId5" Type="http://schemas.openxmlformats.org/officeDocument/2006/relationships/image" Target="../media/image550.png"/><Relationship Id="rId4" Type="http://schemas.openxmlformats.org/officeDocument/2006/relationships/image" Target="../media/image540.png"/><Relationship Id="rId9" Type="http://schemas.openxmlformats.org/officeDocument/2006/relationships/image" Target="../media/image590.png"/></Relationships>
</file>

<file path=ppt/slides/_rels/slide39.xml.rels><?xml version="1.0" encoding="UTF-8" standalone="yes"?>
<Relationships xmlns="http://schemas.openxmlformats.org/package/2006/relationships"><Relationship Id="rId8" Type="http://schemas.openxmlformats.org/officeDocument/2006/relationships/image" Target="../media/image660.png"/><Relationship Id="rId3" Type="http://schemas.openxmlformats.org/officeDocument/2006/relationships/image" Target="../media/image610.png"/><Relationship Id="rId7" Type="http://schemas.openxmlformats.org/officeDocument/2006/relationships/image" Target="../media/image650.png"/><Relationship Id="rId12" Type="http://schemas.openxmlformats.org/officeDocument/2006/relationships/image" Target="../media/image700.png"/><Relationship Id="rId2" Type="http://schemas.openxmlformats.org/officeDocument/2006/relationships/image" Target="../media/image600.png"/><Relationship Id="rId1" Type="http://schemas.openxmlformats.org/officeDocument/2006/relationships/slideLayout" Target="../slideLayouts/slideLayout7.xml"/><Relationship Id="rId6" Type="http://schemas.openxmlformats.org/officeDocument/2006/relationships/image" Target="../media/image640.png"/><Relationship Id="rId11" Type="http://schemas.openxmlformats.org/officeDocument/2006/relationships/image" Target="../media/image690.png"/><Relationship Id="rId5" Type="http://schemas.openxmlformats.org/officeDocument/2006/relationships/image" Target="../media/image631.png"/><Relationship Id="rId10" Type="http://schemas.openxmlformats.org/officeDocument/2006/relationships/image" Target="../media/image680.png"/><Relationship Id="rId4" Type="http://schemas.openxmlformats.org/officeDocument/2006/relationships/image" Target="../media/image620.png"/><Relationship Id="rId9" Type="http://schemas.openxmlformats.org/officeDocument/2006/relationships/image" Target="../media/image670.png"/></Relationships>
</file>

<file path=ppt/slides/_rels/slide4.xml.rels><?xml version="1.0" encoding="UTF-8" standalone="yes"?>
<Relationships xmlns="http://schemas.openxmlformats.org/package/2006/relationships"><Relationship Id="rId3" Type="http://schemas.openxmlformats.org/officeDocument/2006/relationships/image" Target="../media/image410.png"/><Relationship Id="rId7"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1511.png"/></Relationships>
</file>

<file path=ppt/slides/_rels/slide40.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140.png"/><Relationship Id="rId11" Type="http://schemas.openxmlformats.org/officeDocument/2006/relationships/image" Target="../media/image145.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2.png"/></Relationships>
</file>

<file path=ppt/slides/_rels/slide4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46.png"/><Relationship Id="rId4" Type="http://schemas.openxmlformats.org/officeDocument/2006/relationships/image" Target="../media/image1131.png"/></Relationships>
</file>

<file path=ppt/slides/_rels/slide42.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9.png"/><Relationship Id="rId3" Type="http://schemas.openxmlformats.org/officeDocument/2006/relationships/image" Target="../media/image161.png"/><Relationship Id="rId7" Type="http://schemas.openxmlformats.org/officeDocument/2006/relationships/image" Target="../media/image163.png"/><Relationship Id="rId12" Type="http://schemas.openxmlformats.org/officeDocument/2006/relationships/image" Target="../media/image168.png"/><Relationship Id="rId2" Type="http://schemas.openxmlformats.org/officeDocument/2006/relationships/image" Target="../media/image160.png"/><Relationship Id="rId1" Type="http://schemas.openxmlformats.org/officeDocument/2006/relationships/slideLayout" Target="../slideLayouts/slideLayout7.xml"/><Relationship Id="rId6" Type="http://schemas.openxmlformats.org/officeDocument/2006/relationships/image" Target="../media/image159.png"/><Relationship Id="rId11" Type="http://schemas.openxmlformats.org/officeDocument/2006/relationships/image" Target="../media/image167.png"/><Relationship Id="rId5" Type="http://schemas.openxmlformats.org/officeDocument/2006/relationships/image" Target="../media/image1421.png"/><Relationship Id="rId10" Type="http://schemas.openxmlformats.org/officeDocument/2006/relationships/image" Target="../media/image166.png"/><Relationship Id="rId4" Type="http://schemas.openxmlformats.org/officeDocument/2006/relationships/image" Target="../media/image162.png"/><Relationship Id="rId9" Type="http://schemas.openxmlformats.org/officeDocument/2006/relationships/image" Target="../media/image165.png"/></Relationships>
</file>

<file path=ppt/slides/_rels/slide43.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image" Target="../media/image1691.png"/><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44.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image" Target="../media/image175.png"/><Relationship Id="rId1" Type="http://schemas.openxmlformats.org/officeDocument/2006/relationships/slideLayout" Target="../slideLayouts/slideLayout7.xml"/><Relationship Id="rId6" Type="http://schemas.openxmlformats.org/officeDocument/2006/relationships/image" Target="../media/image179.png"/><Relationship Id="rId11" Type="http://schemas.openxmlformats.org/officeDocument/2006/relationships/image" Target="../media/image184.png"/><Relationship Id="rId5" Type="http://schemas.openxmlformats.org/officeDocument/2006/relationships/image" Target="../media/image178.png"/><Relationship Id="rId10" Type="http://schemas.openxmlformats.org/officeDocument/2006/relationships/image" Target="../media/image183.png"/><Relationship Id="rId4" Type="http://schemas.openxmlformats.org/officeDocument/2006/relationships/image" Target="../media/image177.png"/><Relationship Id="rId9" Type="http://schemas.openxmlformats.org/officeDocument/2006/relationships/image" Target="../media/image182.png"/></Relationships>
</file>

<file path=ppt/slides/_rels/slide45.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5.png"/><Relationship Id="rId7" Type="http://schemas.openxmlformats.org/officeDocument/2006/relationships/image" Target="../media/image187.png"/><Relationship Id="rId12" Type="http://schemas.openxmlformats.org/officeDocument/2006/relationships/image" Target="../media/image192.png"/><Relationship Id="rId2" Type="http://schemas.openxmlformats.org/officeDocument/2006/relationships/image" Target="../media/image1842.png"/><Relationship Id="rId1" Type="http://schemas.openxmlformats.org/officeDocument/2006/relationships/slideLayout" Target="../slideLayouts/slideLayout7.xml"/><Relationship Id="rId6" Type="http://schemas.openxmlformats.org/officeDocument/2006/relationships/image" Target="../media/image186.png"/><Relationship Id="rId11" Type="http://schemas.openxmlformats.org/officeDocument/2006/relationships/image" Target="../media/image191.png"/><Relationship Id="rId5" Type="http://schemas.openxmlformats.org/officeDocument/2006/relationships/image" Target="../media/image1851.png"/><Relationship Id="rId10" Type="http://schemas.openxmlformats.org/officeDocument/2006/relationships/image" Target="../media/image190.png"/><Relationship Id="rId4" Type="http://schemas.openxmlformats.org/officeDocument/2006/relationships/image" Target="../media/image1841.png"/><Relationship Id="rId9" Type="http://schemas.openxmlformats.org/officeDocument/2006/relationships/image" Target="../media/image189.png"/></Relationships>
</file>

<file path=ppt/slides/_rels/slide46.xml.rels><?xml version="1.0" encoding="UTF-8" standalone="yes"?>
<Relationships xmlns="http://schemas.openxmlformats.org/package/2006/relationships"><Relationship Id="rId8" Type="http://schemas.openxmlformats.org/officeDocument/2006/relationships/image" Target="../media/image1903.png"/><Relationship Id="rId13" Type="http://schemas.openxmlformats.org/officeDocument/2006/relationships/image" Target="../media/image195.png"/><Relationship Id="rId18" Type="http://schemas.openxmlformats.org/officeDocument/2006/relationships/image" Target="../media/image197.png"/><Relationship Id="rId3" Type="http://schemas.openxmlformats.org/officeDocument/2006/relationships/image" Target="../media/image1904.png"/><Relationship Id="rId7" Type="http://schemas.openxmlformats.org/officeDocument/2006/relationships/image" Target="../media/image194.png"/><Relationship Id="rId12" Type="http://schemas.openxmlformats.org/officeDocument/2006/relationships/image" Target="NULL"/><Relationship Id="rId17" Type="http://schemas.openxmlformats.org/officeDocument/2006/relationships/image" Target="../media/image1964.png"/><Relationship Id="rId2" Type="http://schemas.openxmlformats.org/officeDocument/2006/relationships/image" Target="../media/image1891.png"/><Relationship Id="rId16" Type="http://schemas.openxmlformats.org/officeDocument/2006/relationships/image" Target="../media/image1954.png"/><Relationship Id="rId1" Type="http://schemas.openxmlformats.org/officeDocument/2006/relationships/slideLayout" Target="../slideLayouts/slideLayout7.xml"/><Relationship Id="rId6" Type="http://schemas.openxmlformats.org/officeDocument/2006/relationships/image" Target="../media/image193.png"/><Relationship Id="rId5" Type="http://schemas.openxmlformats.org/officeDocument/2006/relationships/image" Target="../media/image1921.png"/><Relationship Id="rId15" Type="http://schemas.openxmlformats.org/officeDocument/2006/relationships/image" Target="../media/image196.png"/><Relationship Id="rId4" Type="http://schemas.openxmlformats.org/officeDocument/2006/relationships/image" Target="../media/image1911.png"/><Relationship Id="rId9" Type="http://schemas.openxmlformats.org/officeDocument/2006/relationships/image" Target="../media/image1913.png"/><Relationship Id="rId14" Type="http://schemas.openxmlformats.org/officeDocument/2006/relationships/image" Target="../media/image1934.png"/></Relationships>
</file>

<file path=ppt/slides/_rels/slide47.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199.png"/><Relationship Id="rId7" Type="http://schemas.openxmlformats.org/officeDocument/2006/relationships/image" Target="../media/image203.png"/><Relationship Id="rId2" Type="http://schemas.openxmlformats.org/officeDocument/2006/relationships/image" Target="../media/image198.png"/><Relationship Id="rId1" Type="http://schemas.openxmlformats.org/officeDocument/2006/relationships/slideLayout" Target="../slideLayouts/slideLayout7.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s>
</file>

<file path=ppt/slides/_rels/slide48.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06.png"/><Relationship Id="rId7" Type="http://schemas.openxmlformats.org/officeDocument/2006/relationships/image" Target="../media/image210.png"/><Relationship Id="rId2" Type="http://schemas.openxmlformats.org/officeDocument/2006/relationships/image" Target="../media/image205.png"/><Relationship Id="rId1" Type="http://schemas.openxmlformats.org/officeDocument/2006/relationships/slideLayout" Target="../slideLayouts/slideLayout7.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 Id="rId9" Type="http://schemas.openxmlformats.org/officeDocument/2006/relationships/image" Target="../media/image212.png"/></Relationships>
</file>

<file path=ppt/slides/_rels/slide49.xml.rels><?xml version="1.0" encoding="UTF-8" standalone="yes"?>
<Relationships xmlns="http://schemas.openxmlformats.org/package/2006/relationships"><Relationship Id="rId8" Type="http://schemas.openxmlformats.org/officeDocument/2006/relationships/image" Target="../media/image2172.png"/><Relationship Id="rId3" Type="http://schemas.openxmlformats.org/officeDocument/2006/relationships/image" Target="../media/image214.png"/><Relationship Id="rId7" Type="http://schemas.openxmlformats.org/officeDocument/2006/relationships/image" Target="../media/image2162.png"/><Relationship Id="rId12" Type="http://schemas.openxmlformats.org/officeDocument/2006/relationships/image" Target="../media/image221.png"/><Relationship Id="rId2" Type="http://schemas.openxmlformats.org/officeDocument/2006/relationships/image" Target="../media/image213.png"/><Relationship Id="rId1" Type="http://schemas.openxmlformats.org/officeDocument/2006/relationships/slideLayout" Target="../slideLayouts/slideLayout7.xml"/><Relationship Id="rId6" Type="http://schemas.openxmlformats.org/officeDocument/2006/relationships/image" Target="../media/image217.png"/><Relationship Id="rId11" Type="http://schemas.openxmlformats.org/officeDocument/2006/relationships/image" Target="../media/image220.png"/><Relationship Id="rId5" Type="http://schemas.openxmlformats.org/officeDocument/2006/relationships/image" Target="../media/image216.png"/><Relationship Id="rId10" Type="http://schemas.openxmlformats.org/officeDocument/2006/relationships/image" Target="../media/image219.png"/><Relationship Id="rId4" Type="http://schemas.openxmlformats.org/officeDocument/2006/relationships/image" Target="../media/image215.png"/><Relationship Id="rId9" Type="http://schemas.openxmlformats.org/officeDocument/2006/relationships/image" Target="../media/image218.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10.png"/><Relationship Id="rId9" Type="http://schemas.openxmlformats.org/officeDocument/2006/relationships/image" Target="../media/image25.png"/></Relationships>
</file>

<file path=ppt/slides/_rels/slide50.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1984.png"/><Relationship Id="rId7" Type="http://schemas.openxmlformats.org/officeDocument/2006/relationships/image" Target="../media/image20.png"/><Relationship Id="rId2" Type="http://schemas.openxmlformats.org/officeDocument/2006/relationships/image" Target="../media/image1974.png"/><Relationship Id="rId1" Type="http://schemas.openxmlformats.org/officeDocument/2006/relationships/slideLayout" Target="../slideLayouts/slideLayout7.xml"/><Relationship Id="rId6" Type="http://schemas.openxmlformats.org/officeDocument/2006/relationships/image" Target="../media/image223.png"/><Relationship Id="rId11" Type="http://schemas.openxmlformats.org/officeDocument/2006/relationships/image" Target="../media/image225.png"/><Relationship Id="rId5" Type="http://schemas.openxmlformats.org/officeDocument/2006/relationships/image" Target="../media/image222.png"/><Relationship Id="rId10" Type="http://schemas.openxmlformats.org/officeDocument/2006/relationships/image" Target="../media/image2251.png"/><Relationship Id="rId4" Type="http://schemas.openxmlformats.org/officeDocument/2006/relationships/image" Target="../media/image2212.png"/></Relationships>
</file>

<file path=ppt/slides/_rels/slide51.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image" Target="../media/image1922.png"/><Relationship Id="rId7" Type="http://schemas.openxmlformats.org/officeDocument/2006/relationships/image" Target="../media/image1952.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1942.png"/><Relationship Id="rId5" Type="http://schemas.openxmlformats.org/officeDocument/2006/relationships/image" Target="../media/image20.png"/><Relationship Id="rId10" Type="http://schemas.openxmlformats.org/officeDocument/2006/relationships/image" Target="../media/image1983.png"/><Relationship Id="rId4" Type="http://schemas.openxmlformats.org/officeDocument/2006/relationships/image" Target="../media/image1932.png"/><Relationship Id="rId9" Type="http://schemas.openxmlformats.org/officeDocument/2006/relationships/image" Target="../media/image227.png"/></Relationships>
</file>

<file path=ppt/slides/_rels/slide52.xml.rels><?xml version="1.0" encoding="UTF-8" standalone="yes"?>
<Relationships xmlns="http://schemas.openxmlformats.org/package/2006/relationships"><Relationship Id="rId8" Type="http://schemas.openxmlformats.org/officeDocument/2006/relationships/image" Target="../media/image234.png"/><Relationship Id="rId13" Type="http://schemas.openxmlformats.org/officeDocument/2006/relationships/image" Target="../media/image237.png"/><Relationship Id="rId3" Type="http://schemas.openxmlformats.org/officeDocument/2006/relationships/image" Target="../media/image229.png"/><Relationship Id="rId7" Type="http://schemas.openxmlformats.org/officeDocument/2006/relationships/image" Target="../media/image233.png"/><Relationship Id="rId12" Type="http://schemas.openxmlformats.org/officeDocument/2006/relationships/image" Target="../media/image236.png"/><Relationship Id="rId2" Type="http://schemas.openxmlformats.org/officeDocument/2006/relationships/image" Target="../media/image228.png"/><Relationship Id="rId16" Type="http://schemas.openxmlformats.org/officeDocument/2006/relationships/image" Target="../media/image240.png"/><Relationship Id="rId1" Type="http://schemas.openxmlformats.org/officeDocument/2006/relationships/slideLayout" Target="../slideLayouts/slideLayout7.xml"/><Relationship Id="rId6" Type="http://schemas.openxmlformats.org/officeDocument/2006/relationships/image" Target="../media/image232.png"/><Relationship Id="rId11" Type="http://schemas.openxmlformats.org/officeDocument/2006/relationships/image" Target="../media/image49.png"/><Relationship Id="rId5" Type="http://schemas.openxmlformats.org/officeDocument/2006/relationships/image" Target="../media/image231.png"/><Relationship Id="rId15" Type="http://schemas.openxmlformats.org/officeDocument/2006/relationships/image" Target="../media/image239.png"/><Relationship Id="rId10" Type="http://schemas.openxmlformats.org/officeDocument/2006/relationships/image" Target="../media/image235.png"/><Relationship Id="rId4" Type="http://schemas.openxmlformats.org/officeDocument/2006/relationships/image" Target="../media/image230.png"/><Relationship Id="rId14" Type="http://schemas.openxmlformats.org/officeDocument/2006/relationships/image" Target="../media/image238.png"/></Relationships>
</file>

<file path=ppt/slides/_rels/slide53.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2362.png"/><Relationship Id="rId7" Type="http://schemas.openxmlformats.org/officeDocument/2006/relationships/image" Target="../media/image2401.png"/><Relationship Id="rId12" Type="http://schemas.openxmlformats.org/officeDocument/2006/relationships/image" Target="../media/image244.png"/><Relationship Id="rId2" Type="http://schemas.openxmlformats.org/officeDocument/2006/relationships/image" Target="../media/image2352.png"/><Relationship Id="rId1" Type="http://schemas.openxmlformats.org/officeDocument/2006/relationships/slideLayout" Target="../slideLayouts/slideLayout7.xml"/><Relationship Id="rId6" Type="http://schemas.openxmlformats.org/officeDocument/2006/relationships/image" Target="../media/image2392.png"/><Relationship Id="rId11" Type="http://schemas.openxmlformats.org/officeDocument/2006/relationships/image" Target="../media/image243.png"/><Relationship Id="rId5" Type="http://schemas.openxmlformats.org/officeDocument/2006/relationships/image" Target="../media/image2382.png"/><Relationship Id="rId10" Type="http://schemas.openxmlformats.org/officeDocument/2006/relationships/image" Target="../media/image2422.png"/><Relationship Id="rId4" Type="http://schemas.openxmlformats.org/officeDocument/2006/relationships/image" Target="../media/image2372.png"/><Relationship Id="rId9" Type="http://schemas.openxmlformats.org/officeDocument/2006/relationships/image" Target="../media/image242.png"/></Relationships>
</file>

<file path=ppt/slides/_rels/slide54.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245.png"/><Relationship Id="rId7" Type="http://schemas.openxmlformats.org/officeDocument/2006/relationships/image" Target="../media/image249.png"/><Relationship Id="rId12" Type="http://schemas.openxmlformats.org/officeDocument/2006/relationships/image" Target="../media/image254.png"/><Relationship Id="rId2" Type="http://schemas.openxmlformats.org/officeDocument/2006/relationships/image" Target="../media/image2442.png"/><Relationship Id="rId1" Type="http://schemas.openxmlformats.org/officeDocument/2006/relationships/slideLayout" Target="../slideLayouts/slideLayout7.xml"/><Relationship Id="rId6" Type="http://schemas.openxmlformats.org/officeDocument/2006/relationships/image" Target="../media/image248.png"/><Relationship Id="rId11" Type="http://schemas.openxmlformats.org/officeDocument/2006/relationships/image" Target="../media/image253.png"/><Relationship Id="rId5" Type="http://schemas.openxmlformats.org/officeDocument/2006/relationships/image" Target="../media/image247.png"/><Relationship Id="rId10" Type="http://schemas.openxmlformats.org/officeDocument/2006/relationships/image" Target="../media/image252.png"/><Relationship Id="rId4" Type="http://schemas.openxmlformats.org/officeDocument/2006/relationships/image" Target="../media/image246.png"/><Relationship Id="rId9" Type="http://schemas.openxmlformats.org/officeDocument/2006/relationships/image" Target="../media/image251.png"/></Relationships>
</file>

<file path=ppt/slides/_rels/slide55.xml.rels><?xml version="1.0" encoding="UTF-8" standalone="yes"?>
<Relationships xmlns="http://schemas.openxmlformats.org/package/2006/relationships"><Relationship Id="rId3" Type="http://schemas.openxmlformats.org/officeDocument/2006/relationships/image" Target="../media/image256.png"/><Relationship Id="rId7" Type="http://schemas.openxmlformats.org/officeDocument/2006/relationships/image" Target="../media/image260.png"/><Relationship Id="rId2" Type="http://schemas.openxmlformats.org/officeDocument/2006/relationships/image" Target="../media/image255.png"/><Relationship Id="rId1" Type="http://schemas.openxmlformats.org/officeDocument/2006/relationships/slideLayout" Target="../slideLayouts/slideLayout7.xml"/><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image" Target="../media/image257.png"/></Relationships>
</file>

<file path=ppt/slides/_rels/slide56.xml.rels><?xml version="1.0" encoding="UTF-8" standalone="yes"?>
<Relationships xmlns="http://schemas.openxmlformats.org/package/2006/relationships"><Relationship Id="rId8" Type="http://schemas.openxmlformats.org/officeDocument/2006/relationships/image" Target="../media/image2591.png"/><Relationship Id="rId13" Type="http://schemas.openxmlformats.org/officeDocument/2006/relationships/image" Target="../media/image265.png"/><Relationship Id="rId3" Type="http://schemas.openxmlformats.org/officeDocument/2006/relationships/image" Target="../media/image2541.png"/><Relationship Id="rId7" Type="http://schemas.openxmlformats.org/officeDocument/2006/relationships/image" Target="../media/image2581.png"/><Relationship Id="rId12" Type="http://schemas.openxmlformats.org/officeDocument/2006/relationships/image" Target="../media/image264.png"/><Relationship Id="rId2" Type="http://schemas.openxmlformats.org/officeDocument/2006/relationships/image" Target="../media/image2531.png"/><Relationship Id="rId1" Type="http://schemas.openxmlformats.org/officeDocument/2006/relationships/slideLayout" Target="../slideLayouts/slideLayout7.xml"/><Relationship Id="rId6" Type="http://schemas.openxmlformats.org/officeDocument/2006/relationships/image" Target="../media/image262.png"/><Relationship Id="rId11" Type="http://schemas.openxmlformats.org/officeDocument/2006/relationships/image" Target="../media/image263.png"/><Relationship Id="rId5" Type="http://schemas.openxmlformats.org/officeDocument/2006/relationships/image" Target="../media/image2560.png"/><Relationship Id="rId10" Type="http://schemas.openxmlformats.org/officeDocument/2006/relationships/image" Target="../media/image2621.png"/><Relationship Id="rId4" Type="http://schemas.openxmlformats.org/officeDocument/2006/relationships/image" Target="../media/image2550.png"/><Relationship Id="rId9" Type="http://schemas.openxmlformats.org/officeDocument/2006/relationships/image" Target="../media/image2601.png"/></Relationships>
</file>

<file path=ppt/slides/_rels/slide57.xml.rels><?xml version="1.0" encoding="UTF-8" standalone="yes"?>
<Relationships xmlns="http://schemas.openxmlformats.org/package/2006/relationships"><Relationship Id="rId8" Type="http://schemas.openxmlformats.org/officeDocument/2006/relationships/image" Target="../media/image274.png"/><Relationship Id="rId3" Type="http://schemas.openxmlformats.org/officeDocument/2006/relationships/image" Target="../media/image267.png"/><Relationship Id="rId7" Type="http://schemas.openxmlformats.org/officeDocument/2006/relationships/image" Target="../media/image273.png"/><Relationship Id="rId2" Type="http://schemas.openxmlformats.org/officeDocument/2006/relationships/image" Target="../media/image266.png"/><Relationship Id="rId1" Type="http://schemas.openxmlformats.org/officeDocument/2006/relationships/slideLayout" Target="../slideLayouts/slideLayout7.xml"/><Relationship Id="rId6" Type="http://schemas.openxmlformats.org/officeDocument/2006/relationships/image" Target="../media/image272.png"/><Relationship Id="rId5" Type="http://schemas.openxmlformats.org/officeDocument/2006/relationships/image" Target="../media/image269.png"/><Relationship Id="rId10" Type="http://schemas.openxmlformats.org/officeDocument/2006/relationships/image" Target="../media/image276.png"/><Relationship Id="rId4" Type="http://schemas.openxmlformats.org/officeDocument/2006/relationships/image" Target="../media/image268.png"/><Relationship Id="rId9" Type="http://schemas.openxmlformats.org/officeDocument/2006/relationships/image" Target="../media/image275.png"/></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284.png"/><Relationship Id="rId3" Type="http://schemas.openxmlformats.org/officeDocument/2006/relationships/image" Target="../media/image278.png"/><Relationship Id="rId7" Type="http://schemas.openxmlformats.org/officeDocument/2006/relationships/image" Target="../media/image283.png"/><Relationship Id="rId2" Type="http://schemas.openxmlformats.org/officeDocument/2006/relationships/image" Target="../media/image277.png"/><Relationship Id="rId1" Type="http://schemas.openxmlformats.org/officeDocument/2006/relationships/slideLayout" Target="../slideLayouts/slideLayout7.xml"/><Relationship Id="rId6" Type="http://schemas.openxmlformats.org/officeDocument/2006/relationships/image" Target="../media/image282.png"/><Relationship Id="rId5" Type="http://schemas.openxmlformats.org/officeDocument/2006/relationships/image" Target="../media/image280.png"/><Relationship Id="rId10" Type="http://schemas.openxmlformats.org/officeDocument/2006/relationships/image" Target="../media/image286.png"/><Relationship Id="rId4" Type="http://schemas.openxmlformats.org/officeDocument/2006/relationships/image" Target="../media/image279.png"/><Relationship Id="rId9" Type="http://schemas.openxmlformats.org/officeDocument/2006/relationships/image" Target="../media/image28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8" Type="http://schemas.openxmlformats.org/officeDocument/2006/relationships/image" Target="../media/image1501.png"/><Relationship Id="rId3" Type="http://schemas.openxmlformats.org/officeDocument/2006/relationships/image" Target="../media/image1580.png"/><Relationship Id="rId7" Type="http://schemas.openxmlformats.org/officeDocument/2006/relationships/image" Target="../media/image1490.png"/><Relationship Id="rId2" Type="http://schemas.openxmlformats.org/officeDocument/2006/relationships/image" Target="../media/image2210.png"/><Relationship Id="rId1" Type="http://schemas.openxmlformats.org/officeDocument/2006/relationships/slideLayout" Target="../slideLayouts/slideLayout7.xml"/><Relationship Id="rId6" Type="http://schemas.openxmlformats.org/officeDocument/2006/relationships/image" Target="../media/image1590.png"/><Relationship Id="rId5" Type="http://schemas.openxmlformats.org/officeDocument/2006/relationships/image" Target="../media/image1470.png"/><Relationship Id="rId10" Type="http://schemas.openxmlformats.org/officeDocument/2006/relationships/image" Target="../media/image1600.png"/><Relationship Id="rId4" Type="http://schemas.openxmlformats.org/officeDocument/2006/relationships/image" Target="../media/image1460.png"/><Relationship Id="rId9" Type="http://schemas.openxmlformats.org/officeDocument/2006/relationships/image" Target="../media/image2102.png"/></Relationships>
</file>

<file path=ppt/slides/_rels/slide61.xml.rels><?xml version="1.0" encoding="UTF-8" standalone="yes"?>
<Relationships xmlns="http://schemas.openxmlformats.org/package/2006/relationships"><Relationship Id="rId3" Type="http://schemas.openxmlformats.org/officeDocument/2006/relationships/image" Target="../media/image288.png"/><Relationship Id="rId7" Type="http://schemas.openxmlformats.org/officeDocument/2006/relationships/image" Target="../media/image295.png"/><Relationship Id="rId2" Type="http://schemas.openxmlformats.org/officeDocument/2006/relationships/image" Target="../media/image287.png"/><Relationship Id="rId1" Type="http://schemas.openxmlformats.org/officeDocument/2006/relationships/slideLayout" Target="../slideLayouts/slideLayout7.xml"/><Relationship Id="rId6" Type="http://schemas.openxmlformats.org/officeDocument/2006/relationships/image" Target="../media/image294.png"/><Relationship Id="rId5" Type="http://schemas.openxmlformats.org/officeDocument/2006/relationships/image" Target="../media/image290.png"/><Relationship Id="rId4" Type="http://schemas.openxmlformats.org/officeDocument/2006/relationships/image" Target="../media/image289.png"/></Relationships>
</file>

<file path=ppt/slides/_rels/slide62.xml.rels><?xml version="1.0" encoding="UTF-8" standalone="yes"?>
<Relationships xmlns="http://schemas.openxmlformats.org/package/2006/relationships"><Relationship Id="rId8" Type="http://schemas.openxmlformats.org/officeDocument/2006/relationships/image" Target="../media/image1710.png"/><Relationship Id="rId3" Type="http://schemas.openxmlformats.org/officeDocument/2006/relationships/image" Target="../media/image1660.png"/><Relationship Id="rId7" Type="http://schemas.openxmlformats.org/officeDocument/2006/relationships/image" Target="../media/image1700.png"/><Relationship Id="rId2" Type="http://schemas.openxmlformats.org/officeDocument/2006/relationships/image" Target="../media/image1650.png"/><Relationship Id="rId1" Type="http://schemas.openxmlformats.org/officeDocument/2006/relationships/slideLayout" Target="../slideLayouts/slideLayout7.xml"/><Relationship Id="rId6" Type="http://schemas.openxmlformats.org/officeDocument/2006/relationships/image" Target="../media/image1690.png"/><Relationship Id="rId5" Type="http://schemas.openxmlformats.org/officeDocument/2006/relationships/image" Target="../media/image1680.png"/><Relationship Id="rId4" Type="http://schemas.openxmlformats.org/officeDocument/2006/relationships/image" Target="../media/image1670.png"/><Relationship Id="rId9" Type="http://schemas.openxmlformats.org/officeDocument/2006/relationships/image" Target="../media/image1720.png"/></Relationships>
</file>

<file path=ppt/slides/_rels/slide63.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hyperlink" Target="https://www.mirrorvoice.com.tw/podcasts/78/2004" TargetMode="Externa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9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tif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30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png"/><Relationship Id="rId1" Type="http://schemas.openxmlformats.org/officeDocument/2006/relationships/slideLayout" Target="../slideLayouts/slideLayout7.xml"/><Relationship Id="rId4" Type="http://schemas.openxmlformats.org/officeDocument/2006/relationships/image" Target="../media/image305.png"/></Relationships>
</file>

<file path=ppt/slides/_rels/slide68.xml.rels><?xml version="1.0" encoding="UTF-8" standalone="yes"?>
<Relationships xmlns="http://schemas.openxmlformats.org/package/2006/relationships"><Relationship Id="rId8" Type="http://schemas.openxmlformats.org/officeDocument/2006/relationships/image" Target="../media/image3070.png"/><Relationship Id="rId3" Type="http://schemas.openxmlformats.org/officeDocument/2006/relationships/image" Target="../media/image306.png"/><Relationship Id="rId7" Type="http://schemas.openxmlformats.org/officeDocument/2006/relationships/image" Target="../media/image1102.png"/><Relationship Id="rId2" Type="http://schemas.openxmlformats.org/officeDocument/2006/relationships/image" Target="../media/image3050.png"/><Relationship Id="rId1" Type="http://schemas.openxmlformats.org/officeDocument/2006/relationships/slideLayout" Target="../slideLayouts/slideLayout7.xml"/><Relationship Id="rId6" Type="http://schemas.openxmlformats.org/officeDocument/2006/relationships/image" Target="../media/image309.png"/><Relationship Id="rId5" Type="http://schemas.openxmlformats.org/officeDocument/2006/relationships/image" Target="../media/image308.png"/><Relationship Id="rId4" Type="http://schemas.openxmlformats.org/officeDocument/2006/relationships/image" Target="../media/image307.png"/><Relationship Id="rId9" Type="http://schemas.openxmlformats.org/officeDocument/2006/relationships/image" Target="../media/image312.png"/></Relationships>
</file>

<file path=ppt/slides/_rels/slide69.xml.rels><?xml version="1.0" encoding="UTF-8" standalone="yes"?>
<Relationships xmlns="http://schemas.openxmlformats.org/package/2006/relationships"><Relationship Id="rId8" Type="http://schemas.openxmlformats.org/officeDocument/2006/relationships/image" Target="../media/image318.png"/><Relationship Id="rId13" Type="http://schemas.openxmlformats.org/officeDocument/2006/relationships/image" Target="../media/image325.png"/><Relationship Id="rId3" Type="http://schemas.openxmlformats.org/officeDocument/2006/relationships/image" Target="../media/image313.png"/><Relationship Id="rId7" Type="http://schemas.openxmlformats.org/officeDocument/2006/relationships/image" Target="../media/image317.png"/><Relationship Id="rId12" Type="http://schemas.openxmlformats.org/officeDocument/2006/relationships/image" Target="../media/image324.png"/><Relationship Id="rId2" Type="http://schemas.openxmlformats.org/officeDocument/2006/relationships/image" Target="../media/image3080.png"/><Relationship Id="rId1" Type="http://schemas.openxmlformats.org/officeDocument/2006/relationships/slideLayout" Target="../slideLayouts/slideLayout7.xml"/><Relationship Id="rId6" Type="http://schemas.openxmlformats.org/officeDocument/2006/relationships/image" Target="../media/image316.png"/><Relationship Id="rId11" Type="http://schemas.openxmlformats.org/officeDocument/2006/relationships/image" Target="../media/image323.png"/><Relationship Id="rId5" Type="http://schemas.openxmlformats.org/officeDocument/2006/relationships/image" Target="../media/image315.png"/><Relationship Id="rId10" Type="http://schemas.openxmlformats.org/officeDocument/2006/relationships/image" Target="../media/image320.png"/><Relationship Id="rId4" Type="http://schemas.openxmlformats.org/officeDocument/2006/relationships/image" Target="../media/image314.png"/><Relationship Id="rId9" Type="http://schemas.openxmlformats.org/officeDocument/2006/relationships/image" Target="../media/image319.png"/><Relationship Id="rId14" Type="http://schemas.openxmlformats.org/officeDocument/2006/relationships/image" Target="../media/image326.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70.png"/><Relationship Id="rId7"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40.png"/><Relationship Id="rId4" Type="http://schemas.openxmlformats.org/officeDocument/2006/relationships/image" Target="../media/image32.png"/><Relationship Id="rId9" Type="http://schemas.openxmlformats.org/officeDocument/2006/relationships/image" Target="../media/image330.png"/></Relationships>
</file>

<file path=ppt/slides/_rels/slide70.xml.rels><?xml version="1.0" encoding="UTF-8" standalone="yes"?>
<Relationships xmlns="http://schemas.openxmlformats.org/package/2006/relationships"><Relationship Id="rId8" Type="http://schemas.openxmlformats.org/officeDocument/2006/relationships/image" Target="../media/image331.png"/><Relationship Id="rId3" Type="http://schemas.openxmlformats.org/officeDocument/2006/relationships/image" Target="../media/image328.png"/><Relationship Id="rId7" Type="http://schemas.openxmlformats.org/officeDocument/2006/relationships/image" Target="../media/image325.png"/><Relationship Id="rId2" Type="http://schemas.openxmlformats.org/officeDocument/2006/relationships/image" Target="../media/image327.png"/><Relationship Id="rId1" Type="http://schemas.openxmlformats.org/officeDocument/2006/relationships/slideLayout" Target="../slideLayouts/slideLayout7.xml"/><Relationship Id="rId6" Type="http://schemas.openxmlformats.org/officeDocument/2006/relationships/image" Target="../media/image3291.png"/><Relationship Id="rId5" Type="http://schemas.openxmlformats.org/officeDocument/2006/relationships/image" Target="../media/image3190.png"/><Relationship Id="rId4" Type="http://schemas.openxmlformats.org/officeDocument/2006/relationships/image" Target="../media/image329.png"/></Relationships>
</file>

<file path=ppt/slides/_rels/slide71.xml.rels><?xml version="1.0" encoding="UTF-8" standalone="yes"?>
<Relationships xmlns="http://schemas.openxmlformats.org/package/2006/relationships"><Relationship Id="rId13" Type="http://schemas.openxmlformats.org/officeDocument/2006/relationships/image" Target="../media/image3391.png"/><Relationship Id="rId3" Type="http://schemas.openxmlformats.org/officeDocument/2006/relationships/image" Target="../media/image334.png"/><Relationship Id="rId7" Type="http://schemas.openxmlformats.org/officeDocument/2006/relationships/image" Target="../media/image338.png"/><Relationship Id="rId12" Type="http://schemas.openxmlformats.org/officeDocument/2006/relationships/image" Target="../media/image339.png"/><Relationship Id="rId2" Type="http://schemas.openxmlformats.org/officeDocument/2006/relationships/image" Target="../media/image325.png"/><Relationship Id="rId1" Type="http://schemas.openxmlformats.org/officeDocument/2006/relationships/slideLayout" Target="../slideLayouts/slideLayout7.xml"/><Relationship Id="rId6" Type="http://schemas.openxmlformats.org/officeDocument/2006/relationships/image" Target="../media/image337.png"/><Relationship Id="rId11" Type="http://schemas.openxmlformats.org/officeDocument/2006/relationships/image" Target="../media/image3382.png"/><Relationship Id="rId5" Type="http://schemas.openxmlformats.org/officeDocument/2006/relationships/image" Target="../media/image336.png"/><Relationship Id="rId10" Type="http://schemas.openxmlformats.org/officeDocument/2006/relationships/image" Target="../media/image344.png"/><Relationship Id="rId4" Type="http://schemas.openxmlformats.org/officeDocument/2006/relationships/image" Target="../media/image335.png"/><Relationship Id="rId14" Type="http://schemas.openxmlformats.org/officeDocument/2006/relationships/image" Target="../media/image341.png"/></Relationships>
</file>

<file path=ppt/slides/_rels/slide72.xml.rels><?xml version="1.0" encoding="UTF-8" standalone="yes"?>
<Relationships xmlns="http://schemas.openxmlformats.org/package/2006/relationships"><Relationship Id="rId8" Type="http://schemas.openxmlformats.org/officeDocument/2006/relationships/image" Target="../media/image325.png"/><Relationship Id="rId3" Type="http://schemas.openxmlformats.org/officeDocument/2006/relationships/image" Target="../media/image3411.png"/><Relationship Id="rId7" Type="http://schemas.openxmlformats.org/officeDocument/2006/relationships/image" Target="../media/image347.png"/><Relationship Id="rId12" Type="http://schemas.openxmlformats.org/officeDocument/2006/relationships/image" Target="../media/image351.png"/><Relationship Id="rId2" Type="http://schemas.openxmlformats.org/officeDocument/2006/relationships/image" Target="../media/image3381.png"/><Relationship Id="rId1" Type="http://schemas.openxmlformats.org/officeDocument/2006/relationships/slideLayout" Target="../slideLayouts/slideLayout7.xml"/><Relationship Id="rId6" Type="http://schemas.openxmlformats.org/officeDocument/2006/relationships/image" Target="../media/image346.png"/><Relationship Id="rId11" Type="http://schemas.openxmlformats.org/officeDocument/2006/relationships/image" Target="../media/image350.png"/><Relationship Id="rId5" Type="http://schemas.openxmlformats.org/officeDocument/2006/relationships/image" Target="../media/image345.png"/><Relationship Id="rId10" Type="http://schemas.openxmlformats.org/officeDocument/2006/relationships/image" Target="../media/image349.png"/><Relationship Id="rId4" Type="http://schemas.openxmlformats.org/officeDocument/2006/relationships/image" Target="../media/image3441.png"/><Relationship Id="rId9" Type="http://schemas.openxmlformats.org/officeDocument/2006/relationships/image" Target="../media/image348.png"/></Relationships>
</file>

<file path=ppt/slides/_rels/slide73.xml.rels><?xml version="1.0" encoding="UTF-8" standalone="yes"?>
<Relationships xmlns="http://schemas.openxmlformats.org/package/2006/relationships"><Relationship Id="rId8" Type="http://schemas.openxmlformats.org/officeDocument/2006/relationships/image" Target="../media/image3240.png"/><Relationship Id="rId3" Type="http://schemas.openxmlformats.org/officeDocument/2006/relationships/image" Target="../media/image3170.png"/><Relationship Id="rId7" Type="http://schemas.openxmlformats.org/officeDocument/2006/relationships/image" Target="../media/image325.png"/><Relationship Id="rId2" Type="http://schemas.openxmlformats.org/officeDocument/2006/relationships/image" Target="../media/image353.png"/><Relationship Id="rId1" Type="http://schemas.openxmlformats.org/officeDocument/2006/relationships/slideLayout" Target="../slideLayouts/slideLayout7.xml"/><Relationship Id="rId6" Type="http://schemas.openxmlformats.org/officeDocument/2006/relationships/image" Target="../media/image3200.png"/><Relationship Id="rId5" Type="http://schemas.openxmlformats.org/officeDocument/2006/relationships/image" Target="../media/image3190.png"/><Relationship Id="rId4" Type="http://schemas.openxmlformats.org/officeDocument/2006/relationships/image" Target="../media/image3180.png"/></Relationships>
</file>

<file path=ppt/slides/_rels/slide74.xml.rels><?xml version="1.0" encoding="UTF-8" standalone="yes"?>
<Relationships xmlns="http://schemas.openxmlformats.org/package/2006/relationships"><Relationship Id="rId8" Type="http://schemas.openxmlformats.org/officeDocument/2006/relationships/image" Target="../media/image3340.png"/><Relationship Id="rId13" Type="http://schemas.openxmlformats.org/officeDocument/2006/relationships/image" Target="../media/image3390.png"/><Relationship Id="rId3" Type="http://schemas.openxmlformats.org/officeDocument/2006/relationships/image" Target="../media/image3260.png"/><Relationship Id="rId7" Type="http://schemas.openxmlformats.org/officeDocument/2006/relationships/image" Target="../media/image3310.png"/><Relationship Id="rId12" Type="http://schemas.openxmlformats.org/officeDocument/2006/relationships/image" Target="../media/image3380.png"/><Relationship Id="rId2" Type="http://schemas.openxmlformats.org/officeDocument/2006/relationships/image" Target="../media/image3250.png"/><Relationship Id="rId1" Type="http://schemas.openxmlformats.org/officeDocument/2006/relationships/slideLayout" Target="../slideLayouts/slideLayout7.xml"/><Relationship Id="rId6" Type="http://schemas.openxmlformats.org/officeDocument/2006/relationships/image" Target="../media/image3290.png"/><Relationship Id="rId11" Type="http://schemas.openxmlformats.org/officeDocument/2006/relationships/image" Target="../media/image3370.png"/><Relationship Id="rId5" Type="http://schemas.openxmlformats.org/officeDocument/2006/relationships/image" Target="../media/image3280.png"/><Relationship Id="rId10" Type="http://schemas.openxmlformats.org/officeDocument/2006/relationships/image" Target="../media/image3360.png"/><Relationship Id="rId4" Type="http://schemas.openxmlformats.org/officeDocument/2006/relationships/image" Target="../media/image3270.png"/><Relationship Id="rId9" Type="http://schemas.openxmlformats.org/officeDocument/2006/relationships/image" Target="../media/image3350.png"/></Relationships>
</file>

<file path=ppt/slides/_rels/slide75.xml.rels><?xml version="1.0" encoding="UTF-8" standalone="yes"?>
<Relationships xmlns="http://schemas.openxmlformats.org/package/2006/relationships"><Relationship Id="rId8" Type="http://schemas.openxmlformats.org/officeDocument/2006/relationships/image" Target="../media/image325.png"/><Relationship Id="rId3" Type="http://schemas.openxmlformats.org/officeDocument/2006/relationships/image" Target="../media/image3440.png"/><Relationship Id="rId7" Type="http://schemas.openxmlformats.org/officeDocument/2006/relationships/image" Target="../media/image3480.png"/><Relationship Id="rId2" Type="http://schemas.openxmlformats.org/officeDocument/2006/relationships/image" Target="../media/image3410.png"/><Relationship Id="rId1" Type="http://schemas.openxmlformats.org/officeDocument/2006/relationships/slideLayout" Target="../slideLayouts/slideLayout7.xml"/><Relationship Id="rId6" Type="http://schemas.openxmlformats.org/officeDocument/2006/relationships/image" Target="../media/image3470.png"/><Relationship Id="rId5" Type="http://schemas.openxmlformats.org/officeDocument/2006/relationships/image" Target="../media/image3460.png"/><Relationship Id="rId10" Type="http://schemas.openxmlformats.org/officeDocument/2006/relationships/image" Target="../media/image3500.png"/><Relationship Id="rId4" Type="http://schemas.openxmlformats.org/officeDocument/2006/relationships/image" Target="../media/image3450.png"/><Relationship Id="rId9" Type="http://schemas.openxmlformats.org/officeDocument/2006/relationships/image" Target="../media/image3490.png"/></Relationships>
</file>

<file path=ppt/slides/_rels/slide76.xml.rels><?xml version="1.0" encoding="UTF-8" standalone="yes"?>
<Relationships xmlns="http://schemas.openxmlformats.org/package/2006/relationships"><Relationship Id="rId3" Type="http://schemas.openxmlformats.org/officeDocument/2006/relationships/image" Target="../media/image355.png"/><Relationship Id="rId7" Type="http://schemas.openxmlformats.org/officeDocument/2006/relationships/image" Target="../media/image3560.png"/><Relationship Id="rId2" Type="http://schemas.openxmlformats.org/officeDocument/2006/relationships/image" Target="../media/image354.png"/><Relationship Id="rId1" Type="http://schemas.openxmlformats.org/officeDocument/2006/relationships/slideLayout" Target="../slideLayouts/slideLayout7.xml"/><Relationship Id="rId6" Type="http://schemas.openxmlformats.org/officeDocument/2006/relationships/image" Target="../media/image3550.png"/><Relationship Id="rId5" Type="http://schemas.openxmlformats.org/officeDocument/2006/relationships/image" Target="../media/image357.png"/><Relationship Id="rId4" Type="http://schemas.openxmlformats.org/officeDocument/2006/relationships/image" Target="../media/image356.png"/></Relationships>
</file>

<file path=ppt/slides/_rels/slide77.xml.rels><?xml version="1.0" encoding="UTF-8" standalone="yes"?>
<Relationships xmlns="http://schemas.openxmlformats.org/package/2006/relationships"><Relationship Id="rId8" Type="http://schemas.openxmlformats.org/officeDocument/2006/relationships/image" Target="../media/image362.png"/><Relationship Id="rId13" Type="http://schemas.openxmlformats.org/officeDocument/2006/relationships/image" Target="../media/image371.png"/><Relationship Id="rId3" Type="http://schemas.openxmlformats.org/officeDocument/2006/relationships/image" Target="../media/image359.png"/><Relationship Id="rId7" Type="http://schemas.openxmlformats.org/officeDocument/2006/relationships/image" Target="../media/image3580.png"/><Relationship Id="rId12" Type="http://schemas.openxmlformats.org/officeDocument/2006/relationships/image" Target="../media/image365.png"/><Relationship Id="rId2" Type="http://schemas.openxmlformats.org/officeDocument/2006/relationships/image" Target="../media/image325.png"/><Relationship Id="rId1" Type="http://schemas.openxmlformats.org/officeDocument/2006/relationships/slideLayout" Target="../slideLayouts/slideLayout7.xml"/><Relationship Id="rId6" Type="http://schemas.openxmlformats.org/officeDocument/2006/relationships/image" Target="../media/image363.png"/><Relationship Id="rId11" Type="http://schemas.openxmlformats.org/officeDocument/2006/relationships/image" Target="../media/image368.png"/><Relationship Id="rId5" Type="http://schemas.openxmlformats.org/officeDocument/2006/relationships/image" Target="../media/image361.png"/><Relationship Id="rId4" Type="http://schemas.openxmlformats.org/officeDocument/2006/relationships/image" Target="../media/image358.png"/><Relationship Id="rId9" Type="http://schemas.openxmlformats.org/officeDocument/2006/relationships/image" Target="../media/image364.png"/><Relationship Id="rId14" Type="http://schemas.openxmlformats.org/officeDocument/2006/relationships/image" Target="../media/image366.png"/></Relationships>
</file>

<file path=ppt/slides/_rels/slide78.xml.rels><?xml version="1.0" encoding="UTF-8" standalone="yes"?>
<Relationships xmlns="http://schemas.openxmlformats.org/package/2006/relationships"><Relationship Id="rId8" Type="http://schemas.openxmlformats.org/officeDocument/2006/relationships/image" Target="../media/image1903.png"/><Relationship Id="rId13" Type="http://schemas.openxmlformats.org/officeDocument/2006/relationships/image" Target="../media/image195.png"/><Relationship Id="rId18" Type="http://schemas.openxmlformats.org/officeDocument/2006/relationships/image" Target="../media/image197.png"/><Relationship Id="rId3" Type="http://schemas.openxmlformats.org/officeDocument/2006/relationships/image" Target="../media/image1904.png"/><Relationship Id="rId7" Type="http://schemas.openxmlformats.org/officeDocument/2006/relationships/image" Target="../media/image194.png"/><Relationship Id="rId12" Type="http://schemas.openxmlformats.org/officeDocument/2006/relationships/image" Target="NULL"/><Relationship Id="rId17" Type="http://schemas.openxmlformats.org/officeDocument/2006/relationships/image" Target="../media/image1964.png"/><Relationship Id="rId2" Type="http://schemas.openxmlformats.org/officeDocument/2006/relationships/image" Target="../media/image1891.png"/><Relationship Id="rId16" Type="http://schemas.openxmlformats.org/officeDocument/2006/relationships/image" Target="../media/image1954.png"/><Relationship Id="rId1" Type="http://schemas.openxmlformats.org/officeDocument/2006/relationships/slideLayout" Target="../slideLayouts/slideLayout7.xml"/><Relationship Id="rId6" Type="http://schemas.openxmlformats.org/officeDocument/2006/relationships/image" Target="../media/image193.png"/><Relationship Id="rId5" Type="http://schemas.openxmlformats.org/officeDocument/2006/relationships/image" Target="../media/image1921.png"/><Relationship Id="rId15" Type="http://schemas.openxmlformats.org/officeDocument/2006/relationships/image" Target="../media/image196.png"/><Relationship Id="rId4" Type="http://schemas.openxmlformats.org/officeDocument/2006/relationships/image" Target="../media/image1911.png"/><Relationship Id="rId9" Type="http://schemas.openxmlformats.org/officeDocument/2006/relationships/image" Target="../media/image1913.png"/><Relationship Id="rId14" Type="http://schemas.openxmlformats.org/officeDocument/2006/relationships/image" Target="../media/image1934.png"/></Relationships>
</file>

<file path=ppt/slides/_rels/slide79.xml.rels><?xml version="1.0" encoding="UTF-8" standalone="yes"?>
<Relationships xmlns="http://schemas.openxmlformats.org/package/2006/relationships"><Relationship Id="rId8" Type="http://schemas.openxmlformats.org/officeDocument/2006/relationships/image" Target="../media/image375.png"/><Relationship Id="rId13" Type="http://schemas.openxmlformats.org/officeDocument/2006/relationships/image" Target="../media/image266.png"/><Relationship Id="rId3" Type="http://schemas.openxmlformats.org/officeDocument/2006/relationships/image" Target="../media/image2421.png"/><Relationship Id="rId7" Type="http://schemas.openxmlformats.org/officeDocument/2006/relationships/image" Target="../media/image2461.png"/><Relationship Id="rId12" Type="http://schemas.openxmlformats.org/officeDocument/2006/relationships/image" Target="../media/image2520.png"/><Relationship Id="rId2" Type="http://schemas.openxmlformats.org/officeDocument/2006/relationships/image" Target="../media/image367.png"/><Relationship Id="rId16" Type="http://schemas.openxmlformats.org/officeDocument/2006/relationships/image" Target="../media/image2501.png"/><Relationship Id="rId1" Type="http://schemas.openxmlformats.org/officeDocument/2006/relationships/slideLayout" Target="../slideLayouts/slideLayout7.xml"/><Relationship Id="rId6" Type="http://schemas.openxmlformats.org/officeDocument/2006/relationships/image" Target="../media/image2451.png"/><Relationship Id="rId11" Type="http://schemas.openxmlformats.org/officeDocument/2006/relationships/image" Target="../media/image2510.png"/><Relationship Id="rId5" Type="http://schemas.openxmlformats.org/officeDocument/2006/relationships/image" Target="../media/image2441.png"/><Relationship Id="rId15" Type="http://schemas.openxmlformats.org/officeDocument/2006/relationships/image" Target="../media/image2540.png"/><Relationship Id="rId10" Type="http://schemas.openxmlformats.org/officeDocument/2006/relationships/image" Target="../media/image374.png"/><Relationship Id="rId4" Type="http://schemas.openxmlformats.org/officeDocument/2006/relationships/image" Target="../media/image2432.png"/><Relationship Id="rId9" Type="http://schemas.openxmlformats.org/officeDocument/2006/relationships/image" Target="../media/image369.png"/><Relationship Id="rId14" Type="http://schemas.openxmlformats.org/officeDocument/2006/relationships/image" Target="../media/image2530.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0.png"/><Relationship Id="rId7" Type="http://schemas.openxmlformats.org/officeDocument/2006/relationships/image" Target="../media/image271.png"/><Relationship Id="rId12"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61.png"/><Relationship Id="rId11" Type="http://schemas.openxmlformats.org/officeDocument/2006/relationships/image" Target="../media/image42.png"/><Relationship Id="rId5" Type="http://schemas.openxmlformats.org/officeDocument/2006/relationships/image" Target="../media/image39.pn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293.png"/></Relationships>
</file>

<file path=ppt/slides/_rels/slide80.xml.rels><?xml version="1.0" encoding="UTF-8" standalone="yes"?>
<Relationships xmlns="http://schemas.openxmlformats.org/package/2006/relationships"><Relationship Id="rId3" Type="http://schemas.openxmlformats.org/officeDocument/2006/relationships/image" Target="../media/image3740.png"/><Relationship Id="rId2" Type="http://schemas.openxmlformats.org/officeDocument/2006/relationships/image" Target="../media/image376.png"/><Relationship Id="rId1" Type="http://schemas.openxmlformats.org/officeDocument/2006/relationships/slideLayout" Target="../slideLayouts/slideLayout7.xml"/><Relationship Id="rId4" Type="http://schemas.openxmlformats.org/officeDocument/2006/relationships/image" Target="../media/image3760.png"/></Relationships>
</file>

<file path=ppt/slides/_rels/slide81.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image" Target="../media/image377.png"/><Relationship Id="rId1" Type="http://schemas.openxmlformats.org/officeDocument/2006/relationships/slideLayout" Target="../slideLayouts/slideLayout7.xml"/><Relationship Id="rId4" Type="http://schemas.openxmlformats.org/officeDocument/2006/relationships/image" Target="../media/image379.png"/></Relationships>
</file>

<file path=ppt/slides/_rels/slide82.xml.rels><?xml version="1.0" encoding="UTF-8" standalone="yes"?>
<Relationships xmlns="http://schemas.openxmlformats.org/package/2006/relationships"><Relationship Id="rId13" Type="http://schemas.openxmlformats.org/officeDocument/2006/relationships/image" Target="../media/image2640.png"/><Relationship Id="rId18" Type="http://schemas.openxmlformats.org/officeDocument/2006/relationships/image" Target="../media/image2680.png"/><Relationship Id="rId3" Type="http://schemas.openxmlformats.org/officeDocument/2006/relationships/image" Target="../media/image2580.png"/><Relationship Id="rId7" Type="http://schemas.openxmlformats.org/officeDocument/2006/relationships/image" Target="../media/image2630.png"/><Relationship Id="rId17" Type="http://schemas.openxmlformats.org/officeDocument/2006/relationships/image" Target="../media/image2670.png"/><Relationship Id="rId2" Type="http://schemas.openxmlformats.org/officeDocument/2006/relationships/image" Target="../media/image2570.png"/><Relationship Id="rId16" Type="http://schemas.openxmlformats.org/officeDocument/2006/relationships/image" Target="../media/image357.png"/><Relationship Id="rId1" Type="http://schemas.openxmlformats.org/officeDocument/2006/relationships/slideLayout" Target="../slideLayouts/slideLayout7.xml"/><Relationship Id="rId6" Type="http://schemas.openxmlformats.org/officeDocument/2006/relationships/image" Target="../media/image2620.png"/><Relationship Id="rId5" Type="http://schemas.openxmlformats.org/officeDocument/2006/relationships/image" Target="../media/image2600.png"/><Relationship Id="rId15" Type="http://schemas.openxmlformats.org/officeDocument/2006/relationships/image" Target="../media/image2660.png"/><Relationship Id="rId19" Type="http://schemas.openxmlformats.org/officeDocument/2006/relationships/image" Target="../media/image2690.png"/><Relationship Id="rId4" Type="http://schemas.openxmlformats.org/officeDocument/2006/relationships/image" Target="../media/image2590.png"/><Relationship Id="rId14" Type="http://schemas.openxmlformats.org/officeDocument/2006/relationships/image" Target="../media/image2650.png"/></Relationships>
</file>

<file path=ppt/slides/_rels/slide83.xml.rels><?xml version="1.0" encoding="UTF-8" standalone="yes"?>
<Relationships xmlns="http://schemas.openxmlformats.org/package/2006/relationships"><Relationship Id="rId8" Type="http://schemas.openxmlformats.org/officeDocument/2006/relationships/image" Target="../media/image387.png"/><Relationship Id="rId13" Type="http://schemas.openxmlformats.org/officeDocument/2006/relationships/image" Target="../media/image2830.png"/><Relationship Id="rId3" Type="http://schemas.openxmlformats.org/officeDocument/2006/relationships/image" Target="../media/image367.png"/><Relationship Id="rId7" Type="http://schemas.openxmlformats.org/officeDocument/2006/relationships/image" Target="../media/image386.png"/><Relationship Id="rId12" Type="http://schemas.openxmlformats.org/officeDocument/2006/relationships/image" Target="../media/image2820.png"/><Relationship Id="rId2" Type="http://schemas.openxmlformats.org/officeDocument/2006/relationships/image" Target="../media/image380.png"/><Relationship Id="rId16" Type="http://schemas.openxmlformats.org/officeDocument/2006/relationships/image" Target="../media/image392.png"/><Relationship Id="rId1" Type="http://schemas.openxmlformats.org/officeDocument/2006/relationships/slideLayout" Target="../slideLayouts/slideLayout7.xml"/><Relationship Id="rId6" Type="http://schemas.openxmlformats.org/officeDocument/2006/relationships/image" Target="../media/image385.png"/><Relationship Id="rId11" Type="http://schemas.openxmlformats.org/officeDocument/2006/relationships/image" Target="../media/image2800.png"/><Relationship Id="rId5" Type="http://schemas.openxmlformats.org/officeDocument/2006/relationships/image" Target="../media/image384.png"/><Relationship Id="rId15" Type="http://schemas.openxmlformats.org/officeDocument/2006/relationships/image" Target="../media/image390.png"/><Relationship Id="rId10" Type="http://schemas.openxmlformats.org/officeDocument/2006/relationships/image" Target="../media/image2790.png"/><Relationship Id="rId4" Type="http://schemas.openxmlformats.org/officeDocument/2006/relationships/image" Target="../media/image383.png"/><Relationship Id="rId9" Type="http://schemas.openxmlformats.org/officeDocument/2006/relationships/image" Target="../media/image388.png"/><Relationship Id="rId14" Type="http://schemas.openxmlformats.org/officeDocument/2006/relationships/image" Target="../media/image389.png"/></Relationships>
</file>

<file path=ppt/slides/_rels/slide84.xml.rels><?xml version="1.0" encoding="UTF-8" standalone="yes"?>
<Relationships xmlns="http://schemas.openxmlformats.org/package/2006/relationships"><Relationship Id="rId3" Type="http://schemas.openxmlformats.org/officeDocument/2006/relationships/image" Target="../media/image394.png"/><Relationship Id="rId2" Type="http://schemas.openxmlformats.org/officeDocument/2006/relationships/image" Target="../media/image393.png"/><Relationship Id="rId1" Type="http://schemas.openxmlformats.org/officeDocument/2006/relationships/slideLayout" Target="../slideLayouts/slideLayout7.xml"/><Relationship Id="rId4" Type="http://schemas.openxmlformats.org/officeDocument/2006/relationships/image" Target="../media/image395.png"/></Relationships>
</file>

<file path=ppt/slides/_rels/slide85.xml.rels><?xml version="1.0" encoding="UTF-8" standalone="yes"?>
<Relationships xmlns="http://schemas.openxmlformats.org/package/2006/relationships"><Relationship Id="rId2" Type="http://schemas.openxmlformats.org/officeDocument/2006/relationships/image" Target="../media/image396.jpeg"/><Relationship Id="rId1" Type="http://schemas.openxmlformats.org/officeDocument/2006/relationships/slideLayout" Target="../slideLayouts/slideLayout7.xml"/><Relationship Id="rId4" Type="http://schemas.openxmlformats.org/officeDocument/2006/relationships/image" Target="NULL"/></Relationships>
</file>

<file path=ppt/slides/_rels/slide86.xml.rels><?xml version="1.0" encoding="UTF-8" standalone="yes"?>
<Relationships xmlns="http://schemas.openxmlformats.org/package/2006/relationships"><Relationship Id="rId2" Type="http://schemas.openxmlformats.org/officeDocument/2006/relationships/image" Target="../media/image39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9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9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360.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90.xml.rels><?xml version="1.0" encoding="UTF-8" standalone="yes"?>
<Relationships xmlns="http://schemas.openxmlformats.org/package/2006/relationships"><Relationship Id="rId2" Type="http://schemas.openxmlformats.org/officeDocument/2006/relationships/image" Target="../media/image40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404.png"/><Relationship Id="rId2" Type="http://schemas.openxmlformats.org/officeDocument/2006/relationships/image" Target="../media/image40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403.png"/><Relationship Id="rId2" Type="http://schemas.openxmlformats.org/officeDocument/2006/relationships/image" Target="../media/image40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394.png"/><Relationship Id="rId2" Type="http://schemas.openxmlformats.org/officeDocument/2006/relationships/image" Target="../media/image393.png"/><Relationship Id="rId1" Type="http://schemas.openxmlformats.org/officeDocument/2006/relationships/slideLayout" Target="../slideLayouts/slideLayout7.xml"/><Relationship Id="rId4" Type="http://schemas.openxmlformats.org/officeDocument/2006/relationships/image" Target="../media/image395.png"/></Relationships>
</file>

<file path=ppt/slides/_rels/slide94.xml.rels><?xml version="1.0" encoding="UTF-8" standalone="yes"?>
<Relationships xmlns="http://schemas.openxmlformats.org/package/2006/relationships"><Relationship Id="rId3" Type="http://schemas.openxmlformats.org/officeDocument/2006/relationships/image" Target="../media/image2090.png"/><Relationship Id="rId7" Type="http://schemas.openxmlformats.org/officeDocument/2006/relationships/image" Target="../media/image2131.png"/><Relationship Id="rId2" Type="http://schemas.openxmlformats.org/officeDocument/2006/relationships/image" Target="../media/image395.png"/><Relationship Id="rId1" Type="http://schemas.openxmlformats.org/officeDocument/2006/relationships/slideLayout" Target="../slideLayouts/slideLayout7.xml"/><Relationship Id="rId6" Type="http://schemas.openxmlformats.org/officeDocument/2006/relationships/image" Target="../media/image2121.png"/><Relationship Id="rId5" Type="http://schemas.openxmlformats.org/officeDocument/2006/relationships/image" Target="../media/image2110.png"/><Relationship Id="rId4" Type="http://schemas.openxmlformats.org/officeDocument/2006/relationships/image" Target="../media/image2100.png"/></Relationships>
</file>

<file path=ppt/slides/_rels/slide95.xml.rels><?xml version="1.0" encoding="UTF-8" standalone="yes"?>
<Relationships xmlns="http://schemas.openxmlformats.org/package/2006/relationships"><Relationship Id="rId3" Type="http://schemas.openxmlformats.org/officeDocument/2006/relationships/image" Target="../media/image2090.png"/><Relationship Id="rId7" Type="http://schemas.openxmlformats.org/officeDocument/2006/relationships/image" Target="../media/image2131.png"/><Relationship Id="rId2" Type="http://schemas.openxmlformats.org/officeDocument/2006/relationships/image" Target="../media/image395.png"/><Relationship Id="rId1" Type="http://schemas.openxmlformats.org/officeDocument/2006/relationships/slideLayout" Target="../slideLayouts/slideLayout7.xml"/><Relationship Id="rId6" Type="http://schemas.openxmlformats.org/officeDocument/2006/relationships/image" Target="../media/image2121.png"/><Relationship Id="rId5" Type="http://schemas.openxmlformats.org/officeDocument/2006/relationships/image" Target="../media/image2110.png"/><Relationship Id="rId4" Type="http://schemas.openxmlformats.org/officeDocument/2006/relationships/image" Target="../media/image2100.png"/></Relationships>
</file>

<file path=ppt/slides/_rels/slide96.xml.rels><?xml version="1.0" encoding="UTF-8" standalone="yes"?>
<Relationships xmlns="http://schemas.openxmlformats.org/package/2006/relationships"><Relationship Id="rId3" Type="http://schemas.openxmlformats.org/officeDocument/2006/relationships/image" Target="../media/image2120.png"/><Relationship Id="rId2" Type="http://schemas.openxmlformats.org/officeDocument/2006/relationships/image" Target="../media/image395.png"/><Relationship Id="rId1" Type="http://schemas.openxmlformats.org/officeDocument/2006/relationships/slideLayout" Target="../slideLayouts/slideLayout7.xml"/><Relationship Id="rId6" Type="http://schemas.openxmlformats.org/officeDocument/2006/relationships/image" Target="../media/image2150.png"/><Relationship Id="rId5" Type="http://schemas.openxmlformats.org/officeDocument/2006/relationships/image" Target="../media/image2140.png"/><Relationship Id="rId4" Type="http://schemas.openxmlformats.org/officeDocument/2006/relationships/image" Target="../media/image2130.png"/></Relationships>
</file>

<file path=ppt/slides/_rels/slide97.xml.rels><?xml version="1.0" encoding="UTF-8" standalone="yes"?>
<Relationships xmlns="http://schemas.openxmlformats.org/package/2006/relationships"><Relationship Id="rId8" Type="http://schemas.openxmlformats.org/officeDocument/2006/relationships/image" Target="../media/image2211.png"/><Relationship Id="rId3" Type="http://schemas.openxmlformats.org/officeDocument/2006/relationships/image" Target="../media/image2161.png"/><Relationship Id="rId7" Type="http://schemas.openxmlformats.org/officeDocument/2006/relationships/image" Target="../media/image2201.png"/><Relationship Id="rId2" Type="http://schemas.openxmlformats.org/officeDocument/2006/relationships/image" Target="../media/image395.png"/><Relationship Id="rId1" Type="http://schemas.openxmlformats.org/officeDocument/2006/relationships/slideLayout" Target="../slideLayouts/slideLayout7.xml"/><Relationship Id="rId6" Type="http://schemas.openxmlformats.org/officeDocument/2006/relationships/image" Target="../media/image2190.png"/><Relationship Id="rId5" Type="http://schemas.openxmlformats.org/officeDocument/2006/relationships/image" Target="../media/image1970.png"/><Relationship Id="rId4" Type="http://schemas.openxmlformats.org/officeDocument/2006/relationships/image" Target="../media/image2170.png"/></Relationships>
</file>

<file path=ppt/slides/_rels/slide98.xml.rels><?xml version="1.0" encoding="UTF-8" standalone="yes"?>
<Relationships xmlns="http://schemas.openxmlformats.org/package/2006/relationships"><Relationship Id="rId3" Type="http://schemas.openxmlformats.org/officeDocument/2006/relationships/image" Target="../media/image2220.png"/><Relationship Id="rId7" Type="http://schemas.openxmlformats.org/officeDocument/2006/relationships/image" Target="../media/image407.png"/><Relationship Id="rId2" Type="http://schemas.openxmlformats.org/officeDocument/2006/relationships/image" Target="../media/image395.png"/><Relationship Id="rId1" Type="http://schemas.openxmlformats.org/officeDocument/2006/relationships/slideLayout" Target="../slideLayouts/slideLayout7.xml"/><Relationship Id="rId6" Type="http://schemas.openxmlformats.org/officeDocument/2006/relationships/image" Target="../media/image406.png"/><Relationship Id="rId5" Type="http://schemas.openxmlformats.org/officeDocument/2006/relationships/image" Target="../media/image2180.png"/><Relationship Id="rId4" Type="http://schemas.openxmlformats.org/officeDocument/2006/relationships/image" Target="../media/image2230.png"/></Relationships>
</file>

<file path=ppt/slides/_rels/slide99.xml.rels><?xml version="1.0" encoding="UTF-8" standalone="yes"?>
<Relationships xmlns="http://schemas.openxmlformats.org/package/2006/relationships"><Relationship Id="rId8" Type="http://schemas.openxmlformats.org/officeDocument/2006/relationships/image" Target="../media/image2312.png"/><Relationship Id="rId3" Type="http://schemas.openxmlformats.org/officeDocument/2006/relationships/image" Target="../media/image2261.png"/><Relationship Id="rId7" Type="http://schemas.openxmlformats.org/officeDocument/2006/relationships/image" Target="../media/image2300.png"/><Relationship Id="rId2" Type="http://schemas.openxmlformats.org/officeDocument/2006/relationships/image" Target="../media/image2270.png"/><Relationship Id="rId1" Type="http://schemas.openxmlformats.org/officeDocument/2006/relationships/slideLayout" Target="../slideLayouts/slideLayout7.xml"/><Relationship Id="rId6" Type="http://schemas.openxmlformats.org/officeDocument/2006/relationships/image" Target="../media/image2290.png"/><Relationship Id="rId11" Type="http://schemas.openxmlformats.org/officeDocument/2006/relationships/image" Target="../media/image2331.png"/><Relationship Id="rId5" Type="http://schemas.openxmlformats.org/officeDocument/2006/relationships/image" Target="../media/image2291.png"/><Relationship Id="rId10" Type="http://schemas.openxmlformats.org/officeDocument/2006/relationships/image" Target="../media/image408.jpeg"/><Relationship Id="rId4" Type="http://schemas.openxmlformats.org/officeDocument/2006/relationships/image" Target="../media/image2280.png"/><Relationship Id="rId9" Type="http://schemas.openxmlformats.org/officeDocument/2006/relationships/image" Target="../media/image22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lendar&#10;&#10;Description automatically generated">
            <a:extLst>
              <a:ext uri="{FF2B5EF4-FFF2-40B4-BE49-F238E27FC236}">
                <a16:creationId xmlns:a16="http://schemas.microsoft.com/office/drawing/2014/main" id="{06663403-9BFC-310D-450A-7FF899DA84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524" y="0"/>
            <a:ext cx="6978952" cy="6858000"/>
          </a:xfrm>
          <a:prstGeom prst="rect">
            <a:avLst/>
          </a:prstGeom>
        </p:spPr>
      </p:pic>
    </p:spTree>
    <p:extLst>
      <p:ext uri="{BB962C8B-B14F-4D97-AF65-F5344CB8AC3E}">
        <p14:creationId xmlns:p14="http://schemas.microsoft.com/office/powerpoint/2010/main" val="3433040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D819E75-D5A7-95DD-F02C-F59CE3950E3A}"/>
                  </a:ext>
                </a:extLst>
              </p:cNvPr>
              <p:cNvSpPr txBox="1"/>
              <p:nvPr/>
            </p:nvSpPr>
            <p:spPr bwMode="auto">
              <a:xfrm>
                <a:off x="654902" y="815304"/>
                <a:ext cx="7848872" cy="369332"/>
              </a:xfrm>
              <a:prstGeom prst="rect">
                <a:avLst/>
              </a:prstGeom>
              <a:noFill/>
              <a:ln w="9525">
                <a:noFill/>
                <a:miter lim="800000"/>
                <a:headEnd/>
                <a:tailEnd/>
              </a:ln>
            </p:spPr>
            <p:txBody>
              <a:bodyPr wrap="square" rtlCol="0">
                <a:spAutoFit/>
              </a:bodyPr>
              <a:lstStyle/>
              <a:p>
                <a14:m>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𝐻</m:t>
                        </m:r>
                      </m:e>
                      <m:sub>
                        <m:r>
                          <a:rPr lang="en-US" altLang="zh-TW" i="1">
                            <a:latin typeface="Cambria Math" panose="02040503050406030204" pitchFamily="18" charset="0"/>
                          </a:rPr>
                          <m:t>0</m:t>
                        </m:r>
                      </m:sub>
                    </m:sSub>
                  </m:oMath>
                </a14:m>
                <a:r>
                  <a:rPr lang="en-GB" dirty="0">
                    <a:latin typeface="Times New Roman" pitchFamily="18" charset="0"/>
                    <a:cs typeface="Times New Roman" pitchFamily="18" charset="0"/>
                  </a:rPr>
                  <a:t>的本徵態</a:t>
                </a:r>
                <a14:m>
                  <m:oMath xmlns:m="http://schemas.openxmlformats.org/officeDocument/2006/math">
                    <m:sSub>
                      <m:sSubPr>
                        <m:ctrlPr>
                          <a:rPr lang="en-US" altLang="zh-TW" i="1">
                            <a:latin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Sub>
                  </m:oMath>
                </a14:m>
                <a:r>
                  <a:rPr lang="en-TW" dirty="0">
                    <a:latin typeface="Times New Roman" pitchFamily="18" charset="0"/>
                    <a:cs typeface="Times New Roman" pitchFamily="18" charset="0"/>
                  </a:rPr>
                  <a:t>，組成了一組狀態空間的完整基底。</a:t>
                </a:r>
              </a:p>
            </p:txBody>
          </p:sp>
        </mc:Choice>
        <mc:Fallback xmlns="">
          <p:sp>
            <p:nvSpPr>
              <p:cNvPr id="12" name="TextBox 11">
                <a:extLst>
                  <a:ext uri="{FF2B5EF4-FFF2-40B4-BE49-F238E27FC236}">
                    <a16:creationId xmlns:a16="http://schemas.microsoft.com/office/drawing/2014/main" id="{3D819E75-D5A7-95DD-F02C-F59CE3950E3A}"/>
                  </a:ext>
                </a:extLst>
              </p:cNvPr>
              <p:cNvSpPr txBox="1">
                <a:spLocks noRot="1" noChangeAspect="1" noMove="1" noResize="1" noEditPoints="1" noAdjustHandles="1" noChangeArrowheads="1" noChangeShapeType="1" noTextEdit="1"/>
              </p:cNvSpPr>
              <p:nvPr/>
            </p:nvSpPr>
            <p:spPr bwMode="auto">
              <a:xfrm>
                <a:off x="654902" y="815304"/>
                <a:ext cx="7848872" cy="369332"/>
              </a:xfrm>
              <a:prstGeom prst="rect">
                <a:avLst/>
              </a:prstGeom>
              <a:blipFill>
                <a:blip r:embed="rId2"/>
                <a:stretch>
                  <a:fillRect t="-10000"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29">
                <a:extLst>
                  <a:ext uri="{FF2B5EF4-FFF2-40B4-BE49-F238E27FC236}">
                    <a16:creationId xmlns:a16="http://schemas.microsoft.com/office/drawing/2014/main" id="{26C189A6-3F05-0478-C355-E2ABD2B2D936}"/>
                  </a:ext>
                </a:extLst>
              </p:cNvPr>
              <p:cNvSpPr txBox="1"/>
              <p:nvPr/>
            </p:nvSpPr>
            <p:spPr bwMode="auto">
              <a:xfrm>
                <a:off x="668425" y="5380903"/>
                <a:ext cx="8196258" cy="764505"/>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zh-TW" altLang="el-GR" i="1">
                                      <a:latin typeface="Cambria Math"/>
                                      <a:ea typeface="Cambria Math"/>
                                    </a:rPr>
                                    <m:t>𝜓</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𝜆</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i="1">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d>
                        </m:e>
                      </m:d>
                      <m:r>
                        <a:rPr lang="en-US"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𝜆</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b="0" i="1" smtClean="0">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i="1">
                          <a:latin typeface="Cambria Math" panose="02040503050406030204" pitchFamily="18" charset="0"/>
                          <a:ea typeface="Cambria Math" panose="02040503050406030204" pitchFamily="18" charset="0"/>
                        </a:rPr>
                        <m:t>⋯</m:t>
                      </m:r>
                    </m:oMath>
                  </m:oMathPara>
                </a14:m>
                <a:endParaRPr lang="zh-TW" altLang="en-US" dirty="0"/>
              </a:p>
            </p:txBody>
          </p:sp>
        </mc:Choice>
        <mc:Fallback xmlns="">
          <p:sp>
            <p:nvSpPr>
              <p:cNvPr id="16" name="文字方塊 29">
                <a:extLst>
                  <a:ext uri="{FF2B5EF4-FFF2-40B4-BE49-F238E27FC236}">
                    <a16:creationId xmlns:a16="http://schemas.microsoft.com/office/drawing/2014/main" id="{26C189A6-3F05-0478-C355-E2ABD2B2D936}"/>
                  </a:ext>
                </a:extLst>
              </p:cNvPr>
              <p:cNvSpPr txBox="1">
                <a:spLocks noRot="1" noChangeAspect="1" noMove="1" noResize="1" noEditPoints="1" noAdjustHandles="1" noChangeArrowheads="1" noChangeShapeType="1" noTextEdit="1"/>
              </p:cNvSpPr>
              <p:nvPr/>
            </p:nvSpPr>
            <p:spPr bwMode="auto">
              <a:xfrm>
                <a:off x="668425" y="5380903"/>
                <a:ext cx="8196258" cy="764505"/>
              </a:xfrm>
              <a:prstGeom prst="rect">
                <a:avLst/>
              </a:prstGeom>
              <a:blipFill>
                <a:blip r:embed="rId3"/>
                <a:stretch>
                  <a:fillRect l="-2477" t="-126230" b="-177049"/>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AB8B99C-3050-80CD-1BE1-A629E8EBD2BD}"/>
                  </a:ext>
                </a:extLst>
              </p:cNvPr>
              <p:cNvSpPr txBox="1"/>
              <p:nvPr/>
            </p:nvSpPr>
            <p:spPr bwMode="auto">
              <a:xfrm>
                <a:off x="654902" y="1183145"/>
                <a:ext cx="7848872" cy="572144"/>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因此每一項差距狀態</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𝑖</m:t>
                                    </m:r>
                                  </m:e>
                                </m:d>
                              </m:sup>
                            </m:sSubSup>
                          </m:e>
                        </m:d>
                      </m:e>
                    </m:d>
                    <m:r>
                      <a:rPr lang="en-US" altLang="zh-TW" i="1">
                        <a:latin typeface="Cambria Math" panose="02040503050406030204" pitchFamily="18" charset="0"/>
                      </a:rPr>
                      <m:t> </m:t>
                    </m:r>
                  </m:oMath>
                </a14:m>
                <a:r>
                  <a:rPr lang="en-GB" dirty="0">
                    <a:latin typeface="Times New Roman" pitchFamily="18" charset="0"/>
                    <a:cs typeface="Times New Roman" pitchFamily="18" charset="0"/>
                  </a:rPr>
                  <a:t>，</a:t>
                </a:r>
                <a:r>
                  <a:rPr lang="en-GB" dirty="0" err="1">
                    <a:latin typeface="Times New Roman" pitchFamily="18" charset="0"/>
                    <a:cs typeface="Times New Roman" pitchFamily="18" charset="0"/>
                  </a:rPr>
                  <a:t>都</a:t>
                </a:r>
                <a:r>
                  <a:rPr lang="en-TW" dirty="0">
                    <a:latin typeface="Times New Roman" pitchFamily="18" charset="0"/>
                    <a:cs typeface="Times New Roman" pitchFamily="18" charset="0"/>
                  </a:rPr>
                  <a:t>可以</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Sub>
                  </m:oMath>
                </a14:m>
                <a:r>
                  <a:rPr lang="en-TW" dirty="0">
                    <a:latin typeface="Times New Roman" pitchFamily="18" charset="0"/>
                    <a:cs typeface="Times New Roman" pitchFamily="18" charset="0"/>
                  </a:rPr>
                  <a:t>作線性疊加展開：</a:t>
                </a:r>
              </a:p>
            </p:txBody>
          </p:sp>
        </mc:Choice>
        <mc:Fallback xmlns="">
          <p:sp>
            <p:nvSpPr>
              <p:cNvPr id="17" name="TextBox 16">
                <a:extLst>
                  <a:ext uri="{FF2B5EF4-FFF2-40B4-BE49-F238E27FC236}">
                    <a16:creationId xmlns:a16="http://schemas.microsoft.com/office/drawing/2014/main" id="{9AB8B99C-3050-80CD-1BE1-A629E8EBD2BD}"/>
                  </a:ext>
                </a:extLst>
              </p:cNvPr>
              <p:cNvSpPr txBox="1">
                <a:spLocks noRot="1" noChangeAspect="1" noMove="1" noResize="1" noEditPoints="1" noAdjustHandles="1" noChangeArrowheads="1" noChangeShapeType="1" noTextEdit="1"/>
              </p:cNvSpPr>
              <p:nvPr/>
            </p:nvSpPr>
            <p:spPr bwMode="auto">
              <a:xfrm>
                <a:off x="654902" y="1183145"/>
                <a:ext cx="7848872" cy="572144"/>
              </a:xfrm>
              <a:prstGeom prst="rect">
                <a:avLst/>
              </a:prstGeom>
              <a:blipFill>
                <a:blip r:embed="rId4"/>
                <a:stretch>
                  <a:fillRect l="-646" t="-178261" b="-25652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DA33D56-95A1-55AA-AFA6-942C4E30D8EA}"/>
                  </a:ext>
                </a:extLst>
              </p:cNvPr>
              <p:cNvSpPr txBox="1"/>
              <p:nvPr/>
            </p:nvSpPr>
            <p:spPr bwMode="auto">
              <a:xfrm>
                <a:off x="654902" y="2505382"/>
                <a:ext cx="8496436" cy="572144"/>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而因為前面所述， 修正</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𝑖</m:t>
                                    </m:r>
                                  </m:e>
                                </m:d>
                              </m:sup>
                            </m:sSubSup>
                          </m:e>
                        </m:d>
                      </m:e>
                    </m:d>
                  </m:oMath>
                </a14:m>
                <a:r>
                  <a:rPr lang="en-TW" dirty="0">
                    <a:latin typeface="Times New Roman" pitchFamily="18" charset="0"/>
                    <a:cs typeface="Times New Roman" pitchFamily="18" charset="0"/>
                  </a:rPr>
                  <a:t>都與被修正的</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a14:m>
                <a:r>
                  <a:rPr lang="en-TW" dirty="0">
                    <a:latin typeface="Times New Roman" pitchFamily="18" charset="0"/>
                    <a:cs typeface="Times New Roman" pitchFamily="18" charset="0"/>
                  </a:rPr>
                  <a:t>正交，因此展開中可以排除</a:t>
                </a:r>
                <a14:m>
                  <m:oMath xmlns:m="http://schemas.openxmlformats.org/officeDocument/2006/math">
                    <m:r>
                      <m:rPr>
                        <m:brk m:alnAt="7"/>
                      </m:rPr>
                      <a:rPr lang="en-US" altLang="zh-TW" b="0" i="1" smtClean="0">
                        <a:latin typeface="Cambria Math" panose="02040503050406030204" pitchFamily="18" charset="0"/>
                        <a:ea typeface="Cambria Math"/>
                      </a:rPr>
                      <m:t>𝑘</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𝑛</m:t>
                    </m:r>
                  </m:oMath>
                </a14:m>
                <a:r>
                  <a:rPr lang="en-TW" dirty="0">
                    <a:latin typeface="Times New Roman" pitchFamily="18" charset="0"/>
                    <a:cs typeface="Times New Roman" pitchFamily="18" charset="0"/>
                  </a:rPr>
                  <a:t>。</a:t>
                </a:r>
              </a:p>
            </p:txBody>
          </p:sp>
        </mc:Choice>
        <mc:Fallback xmlns="">
          <p:sp>
            <p:nvSpPr>
              <p:cNvPr id="9" name="TextBox 8">
                <a:extLst>
                  <a:ext uri="{FF2B5EF4-FFF2-40B4-BE49-F238E27FC236}">
                    <a16:creationId xmlns:a16="http://schemas.microsoft.com/office/drawing/2014/main" id="{6DA33D56-95A1-55AA-AFA6-942C4E30D8EA}"/>
                  </a:ext>
                </a:extLst>
              </p:cNvPr>
              <p:cNvSpPr txBox="1">
                <a:spLocks noRot="1" noChangeAspect="1" noMove="1" noResize="1" noEditPoints="1" noAdjustHandles="1" noChangeArrowheads="1" noChangeShapeType="1" noTextEdit="1"/>
              </p:cNvSpPr>
              <p:nvPr/>
            </p:nvSpPr>
            <p:spPr bwMode="auto">
              <a:xfrm>
                <a:off x="654902" y="2505382"/>
                <a:ext cx="8496436" cy="572144"/>
              </a:xfrm>
              <a:prstGeom prst="rect">
                <a:avLst/>
              </a:prstGeom>
              <a:blipFill>
                <a:blip r:embed="rId5"/>
                <a:stretch>
                  <a:fillRect l="-597" t="-178261" b="-25652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4EACB2B-6636-AE84-B9E9-1FE97D0F1B5E}"/>
                  </a:ext>
                </a:extLst>
              </p:cNvPr>
              <p:cNvSpPr txBox="1"/>
              <p:nvPr/>
            </p:nvSpPr>
            <p:spPr bwMode="auto">
              <a:xfrm>
                <a:off x="654902" y="6148108"/>
                <a:ext cx="5458404" cy="444417"/>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這些展開的係數</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𝑖</m:t>
                            </m:r>
                          </m:e>
                        </m:d>
                      </m:sup>
                    </m:sSubSup>
                  </m:oMath>
                </a14:m>
                <a:r>
                  <a:rPr lang="en-TW" dirty="0">
                    <a:latin typeface="Times New Roman" pitchFamily="18" charset="0"/>
                    <a:cs typeface="Times New Roman" pitchFamily="18" charset="0"/>
                  </a:rPr>
                  <a:t>就是微擾計算的目標。</a:t>
                </a:r>
              </a:p>
            </p:txBody>
          </p:sp>
        </mc:Choice>
        <mc:Fallback xmlns="">
          <p:sp>
            <p:nvSpPr>
              <p:cNvPr id="10" name="TextBox 9">
                <a:extLst>
                  <a:ext uri="{FF2B5EF4-FFF2-40B4-BE49-F238E27FC236}">
                    <a16:creationId xmlns:a16="http://schemas.microsoft.com/office/drawing/2014/main" id="{74EACB2B-6636-AE84-B9E9-1FE97D0F1B5E}"/>
                  </a:ext>
                </a:extLst>
              </p:cNvPr>
              <p:cNvSpPr txBox="1">
                <a:spLocks noRot="1" noChangeAspect="1" noMove="1" noResize="1" noEditPoints="1" noAdjustHandles="1" noChangeArrowheads="1" noChangeShapeType="1" noTextEdit="1"/>
              </p:cNvSpPr>
              <p:nvPr/>
            </p:nvSpPr>
            <p:spPr bwMode="auto">
              <a:xfrm>
                <a:off x="654902" y="6148108"/>
                <a:ext cx="5458404" cy="444417"/>
              </a:xfrm>
              <a:prstGeom prst="rect">
                <a:avLst/>
              </a:prstGeom>
              <a:blipFill>
                <a:blip r:embed="rId6"/>
                <a:stretch>
                  <a:fillRect l="-928"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文字方塊 29">
                <a:extLst>
                  <a:ext uri="{FF2B5EF4-FFF2-40B4-BE49-F238E27FC236}">
                    <a16:creationId xmlns:a16="http://schemas.microsoft.com/office/drawing/2014/main" id="{FD2E6618-04BE-91CB-36A2-145C26332D9B}"/>
                  </a:ext>
                </a:extLst>
              </p:cNvPr>
              <p:cNvSpPr txBox="1"/>
              <p:nvPr/>
            </p:nvSpPr>
            <p:spPr bwMode="auto">
              <a:xfrm>
                <a:off x="668425" y="1740877"/>
                <a:ext cx="2411731" cy="764505"/>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𝑖</m:t>
                                      </m:r>
                                    </m:e>
                                  </m:d>
                                </m:sup>
                              </m:sSubSup>
                            </m:e>
                          </m:d>
                        </m:e>
                      </m:d>
                      <m:r>
                        <a:rPr lang="en-US" altLang="zh-TW" b="0" i="1" smtClean="0">
                          <a:latin typeface="Cambria Math" panose="02040503050406030204" pitchFamily="18" charset="0"/>
                          <a:ea typeface="Cambria Math"/>
                        </a:rPr>
                        <m:t>=</m:t>
                      </m:r>
                      <m:nary>
                        <m:naryPr>
                          <m:chr m:val="∑"/>
                          <m:supHide m:val="on"/>
                          <m:ctrlPr>
                            <a:rPr lang="en-US" altLang="zh-TW" b="0" i="1" smtClean="0">
                              <a:latin typeface="Cambria Math" panose="02040503050406030204" pitchFamily="18" charset="0"/>
                              <a:ea typeface="Cambria Math"/>
                            </a:rPr>
                          </m:ctrlPr>
                        </m:naryPr>
                        <m:sub>
                          <m:r>
                            <m:rPr>
                              <m:brk m:alnAt="7"/>
                            </m:rPr>
                            <a:rPr lang="en-US" altLang="zh-TW" b="0" i="1" smtClean="0">
                              <a:latin typeface="Cambria Math" panose="02040503050406030204" pitchFamily="18" charset="0"/>
                              <a:ea typeface="Cambria Math"/>
                            </a:rPr>
                            <m:t>𝑘</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𝑛</m:t>
                          </m:r>
                        </m:sub>
                        <m:sup/>
                        <m:e>
                          <m:r>
                            <a:rPr lang="en-US" altLang="zh-TW" i="1">
                              <a:latin typeface="Cambria Math" panose="02040503050406030204" pitchFamily="18" charset="0"/>
                              <a:ea typeface="Cambria Math" panose="02040503050406030204" pitchFamily="18" charset="0"/>
                            </a:rPr>
                            <m:t>𝜆</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𝑖</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Sub>
                                </m:e>
                              </m:d>
                            </m:e>
                          </m:d>
                        </m:e>
                      </m:nary>
                    </m:oMath>
                  </m:oMathPara>
                </a14:m>
                <a:endParaRPr lang="zh-TW" altLang="en-US" dirty="0"/>
              </a:p>
            </p:txBody>
          </p:sp>
        </mc:Choice>
        <mc:Fallback xmlns="">
          <p:sp>
            <p:nvSpPr>
              <p:cNvPr id="18" name="文字方塊 29">
                <a:extLst>
                  <a:ext uri="{FF2B5EF4-FFF2-40B4-BE49-F238E27FC236}">
                    <a16:creationId xmlns:a16="http://schemas.microsoft.com/office/drawing/2014/main" id="{FD2E6618-04BE-91CB-36A2-145C26332D9B}"/>
                  </a:ext>
                </a:extLst>
              </p:cNvPr>
              <p:cNvSpPr txBox="1">
                <a:spLocks noRot="1" noChangeAspect="1" noMove="1" noResize="1" noEditPoints="1" noAdjustHandles="1" noChangeArrowheads="1" noChangeShapeType="1" noTextEdit="1"/>
              </p:cNvSpPr>
              <p:nvPr/>
            </p:nvSpPr>
            <p:spPr bwMode="auto">
              <a:xfrm>
                <a:off x="668425" y="1740877"/>
                <a:ext cx="2411731" cy="764505"/>
              </a:xfrm>
              <a:prstGeom prst="rect">
                <a:avLst/>
              </a:prstGeom>
              <a:blipFill>
                <a:blip r:embed="rId7"/>
                <a:stretch>
                  <a:fillRect l="-25654" t="-127869" r="-7330" b="-175410"/>
                </a:stretch>
              </a:blipFill>
              <a:ln>
                <a:noFill/>
              </a:ln>
            </p:spPr>
            <p:txBody>
              <a:bodyPr/>
              <a:lstStyle/>
              <a:p>
                <a:r>
                  <a:rPr lang="en-TW">
                    <a:noFill/>
                  </a:rPr>
                  <a:t> </a:t>
                </a:r>
              </a:p>
            </p:txBody>
          </p:sp>
        </mc:Fallback>
      </mc:AlternateContent>
      <p:sp>
        <p:nvSpPr>
          <p:cNvPr id="19" name="TextBox 18">
            <a:extLst>
              <a:ext uri="{FF2B5EF4-FFF2-40B4-BE49-F238E27FC236}">
                <a16:creationId xmlns:a16="http://schemas.microsoft.com/office/drawing/2014/main" id="{43EE0BF9-37F3-B917-E0F0-01E4DACDC2BF}"/>
              </a:ext>
            </a:extLst>
          </p:cNvPr>
          <p:cNvSpPr txBox="1"/>
          <p:nvPr/>
        </p:nvSpPr>
        <p:spPr bwMode="auto">
          <a:xfrm>
            <a:off x="654902" y="4979574"/>
            <a:ext cx="203870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因此</a:t>
            </a:r>
          </a:p>
        </p:txBody>
      </p:sp>
      <p:sp>
        <p:nvSpPr>
          <p:cNvPr id="2" name="TextBox 1">
            <a:extLst>
              <a:ext uri="{FF2B5EF4-FFF2-40B4-BE49-F238E27FC236}">
                <a16:creationId xmlns:a16="http://schemas.microsoft.com/office/drawing/2014/main" id="{36B3A58C-0909-D613-A82F-D3F1AA266A43}"/>
              </a:ext>
            </a:extLst>
          </p:cNvPr>
          <p:cNvSpPr txBox="1"/>
          <p:nvPr/>
        </p:nvSpPr>
        <p:spPr bwMode="auto">
          <a:xfrm>
            <a:off x="668425" y="348904"/>
            <a:ext cx="2038705"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另一個表示法</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pic>
        <p:nvPicPr>
          <p:cNvPr id="4" name="Picture 2" descr="Coordinate Axes and Coordinates planes | Definition, Examples, Diagrams">
            <a:extLst>
              <a:ext uri="{FF2B5EF4-FFF2-40B4-BE49-F238E27FC236}">
                <a16:creationId xmlns:a16="http://schemas.microsoft.com/office/drawing/2014/main" id="{F6EE5341-E679-0F93-2C9D-A38D522B70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7824" y="3040180"/>
            <a:ext cx="2767162" cy="218061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8AA62ED6-9792-8B58-A50C-B62FFBCCBFF5}"/>
              </a:ext>
            </a:extLst>
          </p:cNvPr>
          <p:cNvCxnSpPr>
            <a:cxnSpLocks/>
          </p:cNvCxnSpPr>
          <p:nvPr/>
        </p:nvCxnSpPr>
        <p:spPr>
          <a:xfrm flipV="1">
            <a:off x="3823205" y="3478676"/>
            <a:ext cx="0" cy="8640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5F79006-0A91-8ECE-AA2A-D98E2B3A33D3}"/>
              </a:ext>
            </a:extLst>
          </p:cNvPr>
          <p:cNvCxnSpPr>
            <a:cxnSpLocks/>
          </p:cNvCxnSpPr>
          <p:nvPr/>
        </p:nvCxnSpPr>
        <p:spPr>
          <a:xfrm flipV="1">
            <a:off x="3801396" y="4018736"/>
            <a:ext cx="685494" cy="3616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7893FE7-1227-F79B-5C46-6AFB47A68B31}"/>
              </a:ext>
            </a:extLst>
          </p:cNvPr>
          <p:cNvCxnSpPr/>
          <p:nvPr/>
        </p:nvCxnSpPr>
        <p:spPr>
          <a:xfrm>
            <a:off x="3823205" y="3478676"/>
            <a:ext cx="663685" cy="540060"/>
          </a:xfrm>
          <a:prstGeom prst="straightConnector1">
            <a:avLst/>
          </a:prstGeom>
          <a:ln w="508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88306A1-0DDC-ECCD-C064-8144CB4EEC25}"/>
                  </a:ext>
                </a:extLst>
              </p:cNvPr>
              <p:cNvSpPr txBox="1"/>
              <p:nvPr/>
            </p:nvSpPr>
            <p:spPr bwMode="auto">
              <a:xfrm>
                <a:off x="3884755" y="3245920"/>
                <a:ext cx="773832" cy="465512"/>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400" i="1" smtClean="0">
                              <a:latin typeface="Cambria Math" panose="02040503050406030204" pitchFamily="18" charset="0"/>
                            </a:rPr>
                          </m:ctrlPr>
                        </m:dPr>
                        <m:e>
                          <m:d>
                            <m:dPr>
                              <m:begChr m:val=""/>
                              <m:endChr m:val="⟩"/>
                              <m:ctrlPr>
                                <a:rPr lang="en-US" altLang="zh-TW" sz="1400" i="1">
                                  <a:latin typeface="Cambria Math" panose="02040503050406030204" pitchFamily="18" charset="0"/>
                                </a:rPr>
                              </m:ctrlPr>
                            </m:dPr>
                            <m:e>
                              <m:sSubSup>
                                <m:sSubSupPr>
                                  <m:ctrlPr>
                                    <a:rPr lang="en-US" altLang="zh-TW" sz="1400" i="1">
                                      <a:latin typeface="Cambria Math" panose="02040503050406030204" pitchFamily="18" charset="0"/>
                                    </a:rPr>
                                  </m:ctrlPr>
                                </m:sSubSupPr>
                                <m:e>
                                  <m:r>
                                    <a:rPr lang="en-US" altLang="zh-TW" sz="1400" i="1">
                                      <a:latin typeface="Cambria Math" panose="02040503050406030204" pitchFamily="18" charset="0"/>
                                      <a:ea typeface="Cambria Math" panose="02040503050406030204" pitchFamily="18" charset="0"/>
                                    </a:rPr>
                                    <m:t>𝜙</m:t>
                                  </m:r>
                                </m:e>
                                <m:sub>
                                  <m:r>
                                    <a:rPr lang="en-US" altLang="zh-TW" sz="1400" i="1">
                                      <a:latin typeface="Cambria Math" panose="02040503050406030204" pitchFamily="18" charset="0"/>
                                    </a:rPr>
                                    <m:t>𝑛</m:t>
                                  </m:r>
                                </m:sub>
                                <m:sup>
                                  <m:d>
                                    <m:dPr>
                                      <m:ctrlPr>
                                        <a:rPr lang="en-US" altLang="zh-TW" sz="1400" i="1">
                                          <a:latin typeface="Cambria Math" panose="02040503050406030204" pitchFamily="18" charset="0"/>
                                        </a:rPr>
                                      </m:ctrlPr>
                                    </m:dPr>
                                    <m:e>
                                      <m:r>
                                        <a:rPr lang="en-US" altLang="zh-TW" sz="1400" b="0" i="1" smtClean="0">
                                          <a:latin typeface="Cambria Math" panose="02040503050406030204" pitchFamily="18" charset="0"/>
                                        </a:rPr>
                                        <m:t>𝑖</m:t>
                                      </m:r>
                                    </m:e>
                                  </m:d>
                                </m:sup>
                              </m:sSubSup>
                            </m:e>
                          </m:d>
                        </m:e>
                      </m:d>
                    </m:oMath>
                  </m:oMathPara>
                </a14:m>
                <a:endParaRPr lang="en-TW" sz="1400" dirty="0"/>
              </a:p>
            </p:txBody>
          </p:sp>
        </mc:Choice>
        <mc:Fallback xmlns="">
          <p:sp>
            <p:nvSpPr>
              <p:cNvPr id="8" name="TextBox 7">
                <a:extLst>
                  <a:ext uri="{FF2B5EF4-FFF2-40B4-BE49-F238E27FC236}">
                    <a16:creationId xmlns:a16="http://schemas.microsoft.com/office/drawing/2014/main" id="{F88306A1-0DDC-ECCD-C064-8144CB4EEC25}"/>
                  </a:ext>
                </a:extLst>
              </p:cNvPr>
              <p:cNvSpPr txBox="1">
                <a:spLocks noRot="1" noChangeAspect="1" noMove="1" noResize="1" noEditPoints="1" noAdjustHandles="1" noChangeArrowheads="1" noChangeShapeType="1" noTextEdit="1"/>
              </p:cNvSpPr>
              <p:nvPr/>
            </p:nvSpPr>
            <p:spPr bwMode="auto">
              <a:xfrm>
                <a:off x="3884755" y="3245920"/>
                <a:ext cx="773832" cy="465512"/>
              </a:xfrm>
              <a:prstGeom prst="rect">
                <a:avLst/>
              </a:prstGeom>
              <a:blipFill>
                <a:blip r:embed="rId9"/>
                <a:stretch>
                  <a:fillRect l="-51613" t="-163158" r="-58065" b="-23947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C32A891-227A-8CA6-0ECE-1A59269AB833}"/>
                  </a:ext>
                </a:extLst>
              </p:cNvPr>
              <p:cNvSpPr txBox="1"/>
              <p:nvPr/>
            </p:nvSpPr>
            <p:spPr bwMode="auto">
              <a:xfrm>
                <a:off x="3882717" y="3872976"/>
                <a:ext cx="526450" cy="307777"/>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400" i="1" smtClean="0">
                              <a:latin typeface="Cambria Math" panose="02040503050406030204" pitchFamily="18" charset="0"/>
                            </a:rPr>
                          </m:ctrlPr>
                        </m:dPr>
                        <m:e>
                          <m:d>
                            <m:dPr>
                              <m:begChr m:val=""/>
                              <m:endChr m:val="⟩"/>
                              <m:ctrlPr>
                                <a:rPr lang="en-US" altLang="zh-TW" sz="1400" i="1">
                                  <a:latin typeface="Cambria Math" panose="02040503050406030204" pitchFamily="18" charset="0"/>
                                </a:rPr>
                              </m:ctrlPr>
                            </m:dPr>
                            <m:e>
                              <m:sSub>
                                <m:sSubPr>
                                  <m:ctrlPr>
                                    <a:rPr lang="en-US" altLang="zh-TW" sz="1400" i="1">
                                      <a:latin typeface="Cambria Math" panose="02040503050406030204" pitchFamily="18" charset="0"/>
                                    </a:rPr>
                                  </m:ctrlPr>
                                </m:sSubPr>
                                <m:e>
                                  <m:r>
                                    <a:rPr lang="zh-TW" altLang="el-GR" sz="1400" i="1">
                                      <a:latin typeface="Cambria Math"/>
                                      <a:ea typeface="Cambria Math"/>
                                    </a:rPr>
                                    <m:t>𝜓</m:t>
                                  </m:r>
                                </m:e>
                                <m:sub>
                                  <m:r>
                                    <a:rPr lang="en-US" altLang="zh-TW" sz="1400" i="1">
                                      <a:latin typeface="Cambria Math" panose="02040503050406030204" pitchFamily="18" charset="0"/>
                                      <a:ea typeface="Cambria Math"/>
                                    </a:rPr>
                                    <m:t>𝑛</m:t>
                                  </m:r>
                                </m:sub>
                              </m:sSub>
                            </m:e>
                          </m:d>
                        </m:e>
                      </m:d>
                    </m:oMath>
                  </m:oMathPara>
                </a14:m>
                <a:endParaRPr lang="en-TW" sz="1400" dirty="0"/>
              </a:p>
            </p:txBody>
          </p:sp>
        </mc:Choice>
        <mc:Fallback xmlns="">
          <p:sp>
            <p:nvSpPr>
              <p:cNvPr id="11" name="TextBox 10">
                <a:extLst>
                  <a:ext uri="{FF2B5EF4-FFF2-40B4-BE49-F238E27FC236}">
                    <a16:creationId xmlns:a16="http://schemas.microsoft.com/office/drawing/2014/main" id="{1C32A891-227A-8CA6-0ECE-1A59269AB833}"/>
                  </a:ext>
                </a:extLst>
              </p:cNvPr>
              <p:cNvSpPr txBox="1">
                <a:spLocks noRot="1" noChangeAspect="1" noMove="1" noResize="1" noEditPoints="1" noAdjustHandles="1" noChangeArrowheads="1" noChangeShapeType="1" noTextEdit="1"/>
              </p:cNvSpPr>
              <p:nvPr/>
            </p:nvSpPr>
            <p:spPr bwMode="auto">
              <a:xfrm>
                <a:off x="3882717" y="3872976"/>
                <a:ext cx="526450" cy="307777"/>
              </a:xfrm>
              <a:prstGeom prst="rect">
                <a:avLst/>
              </a:prstGeom>
              <a:blipFill>
                <a:blip r:embed="rId10"/>
                <a:stretch>
                  <a:fillRect l="-41860" t="-96154" r="-30233" b="-16153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FAF5394-31D8-955B-3EE0-0E38207D4952}"/>
                  </a:ext>
                </a:extLst>
              </p:cNvPr>
              <p:cNvSpPr txBox="1"/>
              <p:nvPr/>
            </p:nvSpPr>
            <p:spPr bwMode="auto">
              <a:xfrm>
                <a:off x="3338466" y="3710486"/>
                <a:ext cx="515514" cy="307777"/>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400" i="1" smtClean="0">
                              <a:latin typeface="Cambria Math" panose="02040503050406030204" pitchFamily="18" charset="0"/>
                            </a:rPr>
                          </m:ctrlPr>
                        </m:dPr>
                        <m:e>
                          <m:d>
                            <m:dPr>
                              <m:begChr m:val=""/>
                              <m:endChr m:val="⟩"/>
                              <m:ctrlPr>
                                <a:rPr lang="en-US" altLang="zh-TW" sz="1400" i="1">
                                  <a:latin typeface="Cambria Math" panose="02040503050406030204" pitchFamily="18" charset="0"/>
                                </a:rPr>
                              </m:ctrlPr>
                            </m:dPr>
                            <m:e>
                              <m:sSub>
                                <m:sSubPr>
                                  <m:ctrlPr>
                                    <a:rPr lang="en-US" altLang="zh-TW" sz="1400" i="1">
                                      <a:latin typeface="Cambria Math" panose="02040503050406030204" pitchFamily="18" charset="0"/>
                                    </a:rPr>
                                  </m:ctrlPr>
                                </m:sSubPr>
                                <m:e>
                                  <m:r>
                                    <a:rPr lang="en-US" altLang="zh-TW" sz="1400" i="1">
                                      <a:latin typeface="Cambria Math" panose="02040503050406030204" pitchFamily="18" charset="0"/>
                                      <a:ea typeface="Cambria Math" panose="02040503050406030204" pitchFamily="18" charset="0"/>
                                    </a:rPr>
                                    <m:t>𝜙</m:t>
                                  </m:r>
                                </m:e>
                                <m:sub>
                                  <m:r>
                                    <a:rPr lang="en-US" altLang="zh-TW" sz="1400" i="1">
                                      <a:latin typeface="Cambria Math" panose="02040503050406030204" pitchFamily="18" charset="0"/>
                                      <a:ea typeface="Cambria Math"/>
                                    </a:rPr>
                                    <m:t>𝑛</m:t>
                                  </m:r>
                                </m:sub>
                              </m:sSub>
                            </m:e>
                          </m:d>
                        </m:e>
                      </m:d>
                    </m:oMath>
                  </m:oMathPara>
                </a14:m>
                <a:endParaRPr lang="en-TW" sz="1400" dirty="0"/>
              </a:p>
            </p:txBody>
          </p:sp>
        </mc:Choice>
        <mc:Fallback xmlns="">
          <p:sp>
            <p:nvSpPr>
              <p:cNvPr id="13" name="TextBox 12">
                <a:extLst>
                  <a:ext uri="{FF2B5EF4-FFF2-40B4-BE49-F238E27FC236}">
                    <a16:creationId xmlns:a16="http://schemas.microsoft.com/office/drawing/2014/main" id="{BFAF5394-31D8-955B-3EE0-0E38207D4952}"/>
                  </a:ext>
                </a:extLst>
              </p:cNvPr>
              <p:cNvSpPr txBox="1">
                <a:spLocks noRot="1" noChangeAspect="1" noMove="1" noResize="1" noEditPoints="1" noAdjustHandles="1" noChangeArrowheads="1" noChangeShapeType="1" noTextEdit="1"/>
              </p:cNvSpPr>
              <p:nvPr/>
            </p:nvSpPr>
            <p:spPr bwMode="auto">
              <a:xfrm>
                <a:off x="3338466" y="3710486"/>
                <a:ext cx="515514" cy="307777"/>
              </a:xfrm>
              <a:prstGeom prst="rect">
                <a:avLst/>
              </a:prstGeom>
              <a:blipFill>
                <a:blip r:embed="rId11"/>
                <a:stretch>
                  <a:fillRect l="-48780" t="-104000" r="-34146" b="-168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FC3AF0A-716D-AC8D-203B-883808D52AB8}"/>
                  </a:ext>
                </a:extLst>
              </p:cNvPr>
              <p:cNvSpPr txBox="1"/>
              <p:nvPr/>
            </p:nvSpPr>
            <p:spPr bwMode="auto">
              <a:xfrm>
                <a:off x="2987824" y="4492300"/>
                <a:ext cx="515514" cy="307777"/>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400" i="1" smtClean="0">
                              <a:latin typeface="Cambria Math" panose="02040503050406030204" pitchFamily="18" charset="0"/>
                            </a:rPr>
                          </m:ctrlPr>
                        </m:dPr>
                        <m:e>
                          <m:d>
                            <m:dPr>
                              <m:begChr m:val=""/>
                              <m:endChr m:val="⟩"/>
                              <m:ctrlPr>
                                <a:rPr lang="en-US" altLang="zh-TW" sz="1400" i="1">
                                  <a:latin typeface="Cambria Math" panose="02040503050406030204" pitchFamily="18" charset="0"/>
                                </a:rPr>
                              </m:ctrlPr>
                            </m:dPr>
                            <m:e>
                              <m:sSub>
                                <m:sSubPr>
                                  <m:ctrlPr>
                                    <a:rPr lang="en-US" altLang="zh-TW" sz="1400" i="1">
                                      <a:latin typeface="Cambria Math" panose="02040503050406030204" pitchFamily="18" charset="0"/>
                                    </a:rPr>
                                  </m:ctrlPr>
                                </m:sSubPr>
                                <m:e>
                                  <m:r>
                                    <a:rPr lang="en-US" altLang="zh-TW" sz="1400" i="1">
                                      <a:latin typeface="Cambria Math" panose="02040503050406030204" pitchFamily="18" charset="0"/>
                                      <a:ea typeface="Cambria Math" panose="02040503050406030204" pitchFamily="18" charset="0"/>
                                    </a:rPr>
                                    <m:t>𝜙</m:t>
                                  </m:r>
                                </m:e>
                                <m:sub>
                                  <m:r>
                                    <a:rPr lang="en-US" altLang="zh-TW" sz="1400" b="0" i="1" smtClean="0">
                                      <a:latin typeface="Cambria Math" panose="02040503050406030204" pitchFamily="18" charset="0"/>
                                      <a:ea typeface="Cambria Math"/>
                                    </a:rPr>
                                    <m:t>𝑘</m:t>
                                  </m:r>
                                </m:sub>
                              </m:sSub>
                            </m:e>
                          </m:d>
                        </m:e>
                      </m:d>
                    </m:oMath>
                  </m:oMathPara>
                </a14:m>
                <a:endParaRPr lang="en-TW" sz="1400" dirty="0"/>
              </a:p>
            </p:txBody>
          </p:sp>
        </mc:Choice>
        <mc:Fallback xmlns="">
          <p:sp>
            <p:nvSpPr>
              <p:cNvPr id="14" name="TextBox 13">
                <a:extLst>
                  <a:ext uri="{FF2B5EF4-FFF2-40B4-BE49-F238E27FC236}">
                    <a16:creationId xmlns:a16="http://schemas.microsoft.com/office/drawing/2014/main" id="{3FC3AF0A-716D-AC8D-203B-883808D52AB8}"/>
                  </a:ext>
                </a:extLst>
              </p:cNvPr>
              <p:cNvSpPr txBox="1">
                <a:spLocks noRot="1" noChangeAspect="1" noMove="1" noResize="1" noEditPoints="1" noAdjustHandles="1" noChangeArrowheads="1" noChangeShapeType="1" noTextEdit="1"/>
              </p:cNvSpPr>
              <p:nvPr/>
            </p:nvSpPr>
            <p:spPr bwMode="auto">
              <a:xfrm>
                <a:off x="2987824" y="4492300"/>
                <a:ext cx="515514" cy="307777"/>
              </a:xfrm>
              <a:prstGeom prst="rect">
                <a:avLst/>
              </a:prstGeom>
              <a:blipFill>
                <a:blip r:embed="rId12"/>
                <a:stretch>
                  <a:fillRect l="-46341" t="-100000" r="-34146" b="-172000"/>
                </a:stretch>
              </a:blipFill>
              <a:ln w="9525">
                <a:noFill/>
                <a:miter lim="800000"/>
                <a:headEnd/>
                <a:tailEnd/>
              </a:ln>
            </p:spPr>
            <p:txBody>
              <a:bodyPr/>
              <a:lstStyle/>
              <a:p>
                <a:r>
                  <a:rPr lang="en-TW">
                    <a:noFill/>
                  </a:rPr>
                  <a:t> </a:t>
                </a:r>
              </a:p>
            </p:txBody>
          </p:sp>
        </mc:Fallback>
      </mc:AlternateContent>
      <p:cxnSp>
        <p:nvCxnSpPr>
          <p:cNvPr id="15" name="Straight Arrow Connector 14">
            <a:extLst>
              <a:ext uri="{FF2B5EF4-FFF2-40B4-BE49-F238E27FC236}">
                <a16:creationId xmlns:a16="http://schemas.microsoft.com/office/drawing/2014/main" id="{70D4C740-4FA0-45F6-9B5F-DBD7980F24C7}"/>
              </a:ext>
            </a:extLst>
          </p:cNvPr>
          <p:cNvCxnSpPr/>
          <p:nvPr/>
        </p:nvCxnSpPr>
        <p:spPr>
          <a:xfrm>
            <a:off x="3823205" y="4317842"/>
            <a:ext cx="663685" cy="540060"/>
          </a:xfrm>
          <a:prstGeom prst="straightConnector1">
            <a:avLst/>
          </a:prstGeom>
          <a:ln w="15875">
            <a:solidFill>
              <a:schemeClr val="tx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702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p:bldP spid="19" grpId="0"/>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D9313-8A67-CA4D-5B5D-41A5075D885B}"/>
              </a:ext>
            </a:extLst>
          </p:cNvPr>
          <p:cNvPicPr>
            <a:picLocks noChangeAspect="1"/>
          </p:cNvPicPr>
          <p:nvPr/>
        </p:nvPicPr>
        <p:blipFill rotWithShape="1">
          <a:blip r:embed="rId2"/>
          <a:srcRect l="24004" t="9397" r="24751" b="18497"/>
          <a:stretch/>
        </p:blipFill>
        <p:spPr>
          <a:xfrm>
            <a:off x="2819670" y="154736"/>
            <a:ext cx="2029608" cy="1412231"/>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427FC5B-2E44-1F3B-A95F-9D157240975E}"/>
                  </a:ext>
                </a:extLst>
              </p:cNvPr>
              <p:cNvSpPr txBox="1"/>
              <p:nvPr/>
            </p:nvSpPr>
            <p:spPr bwMode="auto">
              <a:xfrm>
                <a:off x="2221038" y="4342846"/>
                <a:ext cx="2271070" cy="28591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𝑖𝑞𝑎</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B427FC5B-2E44-1F3B-A95F-9D157240975E}"/>
                  </a:ext>
                </a:extLst>
              </p:cNvPr>
              <p:cNvSpPr txBox="1">
                <a:spLocks noRot="1" noChangeAspect="1" noMove="1" noResize="1" noEditPoints="1" noAdjustHandles="1" noChangeArrowheads="1" noChangeShapeType="1" noTextEdit="1"/>
              </p:cNvSpPr>
              <p:nvPr/>
            </p:nvSpPr>
            <p:spPr bwMode="auto">
              <a:xfrm>
                <a:off x="2221038" y="4342846"/>
                <a:ext cx="2271070" cy="285912"/>
              </a:xfrm>
              <a:prstGeom prst="rect">
                <a:avLst/>
              </a:prstGeom>
              <a:blipFill>
                <a:blip r:embed="rId3"/>
                <a:stretch>
                  <a:fillRect l="-2778" b="-29167"/>
                </a:stretch>
              </a:blipFill>
              <a:ln w="9525">
                <a:noFill/>
                <a:miter lim="800000"/>
                <a:headEnd/>
                <a:tailEnd/>
              </a:ln>
            </p:spPr>
            <p:txBody>
              <a:bodyPr/>
              <a:lstStyle/>
              <a:p>
                <a:r>
                  <a:rPr lang="en-TW">
                    <a:noFill/>
                  </a:rPr>
                  <a:t> </a:t>
                </a:r>
              </a:p>
            </p:txBody>
          </p:sp>
        </mc:Fallback>
      </mc:AlternateContent>
      <p:pic>
        <p:nvPicPr>
          <p:cNvPr id="9" name="Picture 8">
            <a:extLst>
              <a:ext uri="{FF2B5EF4-FFF2-40B4-BE49-F238E27FC236}">
                <a16:creationId xmlns:a16="http://schemas.microsoft.com/office/drawing/2014/main" id="{F8DB2720-4D15-F046-914E-40BF04DEF5CC}"/>
              </a:ext>
            </a:extLst>
          </p:cNvPr>
          <p:cNvPicPr>
            <a:picLocks noChangeAspect="1"/>
          </p:cNvPicPr>
          <p:nvPr/>
        </p:nvPicPr>
        <p:blipFill rotWithShape="1">
          <a:blip r:embed="rId4"/>
          <a:srcRect t="24117" b="33865"/>
          <a:stretch/>
        </p:blipFill>
        <p:spPr>
          <a:xfrm>
            <a:off x="354905" y="1564145"/>
            <a:ext cx="7973171" cy="119696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0792793-EBC7-3F83-39D3-E01FC52E1BC7}"/>
                  </a:ext>
                </a:extLst>
              </p:cNvPr>
              <p:cNvSpPr txBox="1"/>
              <p:nvPr/>
            </p:nvSpPr>
            <p:spPr bwMode="auto">
              <a:xfrm>
                <a:off x="3708862" y="1314872"/>
                <a:ext cx="251223" cy="215444"/>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cs typeface="Times New Roman" pitchFamily="18" charset="0"/>
                        </a:rPr>
                        <m:t>𝑛𝑎</m:t>
                      </m:r>
                    </m:oMath>
                  </m:oMathPara>
                </a14:m>
                <a:endParaRPr lang="en-TW" sz="1400"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40792793-EBC7-3F83-39D3-E01FC52E1BC7}"/>
                  </a:ext>
                </a:extLst>
              </p:cNvPr>
              <p:cNvSpPr txBox="1">
                <a:spLocks noRot="1" noChangeAspect="1" noMove="1" noResize="1" noEditPoints="1" noAdjustHandles="1" noChangeArrowheads="1" noChangeShapeType="1" noTextEdit="1"/>
              </p:cNvSpPr>
              <p:nvPr/>
            </p:nvSpPr>
            <p:spPr bwMode="auto">
              <a:xfrm>
                <a:off x="3708862" y="1314872"/>
                <a:ext cx="251223" cy="215444"/>
              </a:xfrm>
              <a:prstGeom prst="rect">
                <a:avLst/>
              </a:prstGeom>
              <a:blipFill>
                <a:blip r:embed="rId5"/>
                <a:stretch>
                  <a:fillRect l="-9524" r="-9524" b="-555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DD88174-273A-2B09-8303-43D11003A67D}"/>
                  </a:ext>
                </a:extLst>
              </p:cNvPr>
              <p:cNvSpPr txBox="1"/>
              <p:nvPr/>
            </p:nvSpPr>
            <p:spPr bwMode="auto">
              <a:xfrm>
                <a:off x="4133696" y="1314872"/>
                <a:ext cx="715581" cy="215444"/>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cs typeface="Times New Roman" pitchFamily="18" charset="0"/>
                        </a:rPr>
                        <m:t>(</m:t>
                      </m:r>
                      <m:r>
                        <a:rPr lang="en-US" sz="1400" b="0" i="1" smtClean="0">
                          <a:latin typeface="Cambria Math" panose="02040503050406030204" pitchFamily="18" charset="0"/>
                          <a:ea typeface="Cambria Math" panose="02040503050406030204" pitchFamily="18" charset="0"/>
                          <a:cs typeface="Times New Roman" pitchFamily="18" charset="0"/>
                        </a:rPr>
                        <m:t>𝑛</m:t>
                      </m:r>
                      <m:r>
                        <a:rPr lang="en-US" sz="1400" b="0" i="1" smtClean="0">
                          <a:latin typeface="Cambria Math" panose="02040503050406030204" pitchFamily="18" charset="0"/>
                          <a:ea typeface="Cambria Math" panose="02040503050406030204" pitchFamily="18" charset="0"/>
                          <a:cs typeface="Times New Roman" pitchFamily="18" charset="0"/>
                        </a:rPr>
                        <m:t>+1)</m:t>
                      </m:r>
                      <m:r>
                        <a:rPr lang="en-US" sz="1400" b="0" i="1" smtClean="0">
                          <a:latin typeface="Cambria Math" panose="02040503050406030204" pitchFamily="18" charset="0"/>
                          <a:ea typeface="Cambria Math" panose="02040503050406030204" pitchFamily="18" charset="0"/>
                          <a:cs typeface="Times New Roman" pitchFamily="18" charset="0"/>
                        </a:rPr>
                        <m:t>𝑎</m:t>
                      </m:r>
                    </m:oMath>
                  </m:oMathPara>
                </a14:m>
                <a:endParaRPr lang="en-TW" sz="1400"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DDD88174-273A-2B09-8303-43D11003A67D}"/>
                  </a:ext>
                </a:extLst>
              </p:cNvPr>
              <p:cNvSpPr txBox="1">
                <a:spLocks noRot="1" noChangeAspect="1" noMove="1" noResize="1" noEditPoints="1" noAdjustHandles="1" noChangeArrowheads="1" noChangeShapeType="1" noTextEdit="1"/>
              </p:cNvSpPr>
              <p:nvPr/>
            </p:nvSpPr>
            <p:spPr bwMode="auto">
              <a:xfrm>
                <a:off x="4133696" y="1314872"/>
                <a:ext cx="715581" cy="215444"/>
              </a:xfrm>
              <a:prstGeom prst="rect">
                <a:avLst/>
              </a:prstGeom>
              <a:blipFill>
                <a:blip r:embed="rId6"/>
                <a:stretch>
                  <a:fillRect l="-8772" r="-3509" b="-38889"/>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43FC02E-6872-B1A6-7C3D-CCCC7B90DFFE}"/>
                  </a:ext>
                </a:extLst>
              </p:cNvPr>
              <p:cNvSpPr txBox="1"/>
              <p:nvPr/>
            </p:nvSpPr>
            <p:spPr bwMode="auto">
              <a:xfrm>
                <a:off x="2845542" y="1314872"/>
                <a:ext cx="715581" cy="215444"/>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cs typeface="Times New Roman" pitchFamily="18" charset="0"/>
                        </a:rPr>
                        <m:t>(</m:t>
                      </m:r>
                      <m:r>
                        <a:rPr lang="en-US" sz="1400" b="0" i="1" smtClean="0">
                          <a:latin typeface="Cambria Math" panose="02040503050406030204" pitchFamily="18" charset="0"/>
                          <a:ea typeface="Cambria Math" panose="02040503050406030204" pitchFamily="18" charset="0"/>
                          <a:cs typeface="Times New Roman" pitchFamily="18" charset="0"/>
                        </a:rPr>
                        <m:t>𝑛</m:t>
                      </m:r>
                      <m:r>
                        <a:rPr lang="en-US" sz="1400" b="0" i="1" smtClean="0">
                          <a:latin typeface="Cambria Math" panose="02040503050406030204" pitchFamily="18" charset="0"/>
                          <a:ea typeface="Cambria Math" panose="02040503050406030204" pitchFamily="18" charset="0"/>
                          <a:cs typeface="Times New Roman" pitchFamily="18" charset="0"/>
                        </a:rPr>
                        <m:t>−1)</m:t>
                      </m:r>
                      <m:r>
                        <a:rPr lang="en-US" sz="1400" b="0" i="1" smtClean="0">
                          <a:latin typeface="Cambria Math" panose="02040503050406030204" pitchFamily="18" charset="0"/>
                          <a:ea typeface="Cambria Math" panose="02040503050406030204" pitchFamily="18" charset="0"/>
                          <a:cs typeface="Times New Roman" pitchFamily="18" charset="0"/>
                        </a:rPr>
                        <m:t>𝑎</m:t>
                      </m:r>
                    </m:oMath>
                  </m:oMathPara>
                </a14:m>
                <a:endParaRPr lang="en-TW" sz="1400"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D43FC02E-6872-B1A6-7C3D-CCCC7B90DFFE}"/>
                  </a:ext>
                </a:extLst>
              </p:cNvPr>
              <p:cNvSpPr txBox="1">
                <a:spLocks noRot="1" noChangeAspect="1" noMove="1" noResize="1" noEditPoints="1" noAdjustHandles="1" noChangeArrowheads="1" noChangeShapeType="1" noTextEdit="1"/>
              </p:cNvSpPr>
              <p:nvPr/>
            </p:nvSpPr>
            <p:spPr bwMode="auto">
              <a:xfrm>
                <a:off x="2845542" y="1314872"/>
                <a:ext cx="715581" cy="215444"/>
              </a:xfrm>
              <a:prstGeom prst="rect">
                <a:avLst/>
              </a:prstGeom>
              <a:blipFill>
                <a:blip r:embed="rId7"/>
                <a:stretch>
                  <a:fillRect l="-8772" r="-1754" b="-38889"/>
                </a:stretch>
              </a:blipFill>
              <a:ln w="9525">
                <a:noFill/>
                <a:miter lim="800000"/>
                <a:headEnd/>
                <a:tailEnd/>
              </a:ln>
            </p:spPr>
            <p:txBody>
              <a:bodyPr/>
              <a:lstStyle/>
              <a:p>
                <a:r>
                  <a:rPr lang="en-TW">
                    <a:noFill/>
                  </a:rPr>
                  <a:t> </a:t>
                </a:r>
              </a:p>
            </p:txBody>
          </p:sp>
        </mc:Fallback>
      </mc:AlternateContent>
      <p:pic>
        <p:nvPicPr>
          <p:cNvPr id="8" name="Picture 7">
            <a:extLst>
              <a:ext uri="{FF2B5EF4-FFF2-40B4-BE49-F238E27FC236}">
                <a16:creationId xmlns:a16="http://schemas.microsoft.com/office/drawing/2014/main" id="{9ABAC402-606D-D133-2EEF-92260F622C59}"/>
              </a:ext>
            </a:extLst>
          </p:cNvPr>
          <p:cNvPicPr>
            <a:picLocks noChangeAspect="1"/>
          </p:cNvPicPr>
          <p:nvPr/>
        </p:nvPicPr>
        <p:blipFill rotWithShape="1">
          <a:blip r:embed="rId8"/>
          <a:srcRect t="68511" b="5437"/>
          <a:stretch/>
        </p:blipFill>
        <p:spPr>
          <a:xfrm>
            <a:off x="354905" y="2795790"/>
            <a:ext cx="7949208" cy="739911"/>
          </a:xfrm>
          <a:prstGeom prst="rect">
            <a:avLst/>
          </a:prstGeom>
        </p:spPr>
      </p:pic>
      <p:pic>
        <p:nvPicPr>
          <p:cNvPr id="10" name="Picture 9">
            <a:extLst>
              <a:ext uri="{FF2B5EF4-FFF2-40B4-BE49-F238E27FC236}">
                <a16:creationId xmlns:a16="http://schemas.microsoft.com/office/drawing/2014/main" id="{4295E7A5-8E60-CFF2-2494-C7E5A6C72081}"/>
              </a:ext>
            </a:extLst>
          </p:cNvPr>
          <p:cNvPicPr>
            <a:picLocks noChangeAspect="1"/>
          </p:cNvPicPr>
          <p:nvPr/>
        </p:nvPicPr>
        <p:blipFill rotWithShape="1">
          <a:blip r:embed="rId9"/>
          <a:srcRect l="38801" t="67803" r="42063" b="-1528"/>
          <a:stretch/>
        </p:blipFill>
        <p:spPr>
          <a:xfrm>
            <a:off x="2908198" y="5938834"/>
            <a:ext cx="1601327" cy="797443"/>
          </a:xfrm>
          <a:prstGeom prst="rect">
            <a:avLst/>
          </a:prstGeom>
        </p:spPr>
      </p:pic>
      <p:sp>
        <p:nvSpPr>
          <p:cNvPr id="11" name="TextBox 10">
            <a:extLst>
              <a:ext uri="{FF2B5EF4-FFF2-40B4-BE49-F238E27FC236}">
                <a16:creationId xmlns:a16="http://schemas.microsoft.com/office/drawing/2014/main" id="{9BCAEF46-4C49-C884-AD21-41554F1C706D}"/>
              </a:ext>
            </a:extLst>
          </p:cNvPr>
          <p:cNvSpPr txBox="1"/>
          <p:nvPr/>
        </p:nvSpPr>
        <p:spPr bwMode="auto">
          <a:xfrm>
            <a:off x="734277" y="669086"/>
            <a:ext cx="136815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Dirac Comb</a:t>
            </a:r>
          </a:p>
        </p:txBody>
      </p:sp>
      <p:pic>
        <p:nvPicPr>
          <p:cNvPr id="12" name="Picture 11">
            <a:extLst>
              <a:ext uri="{FF2B5EF4-FFF2-40B4-BE49-F238E27FC236}">
                <a16:creationId xmlns:a16="http://schemas.microsoft.com/office/drawing/2014/main" id="{17D9E1BF-0152-292E-33F8-40DAC8809109}"/>
              </a:ext>
            </a:extLst>
          </p:cNvPr>
          <p:cNvPicPr>
            <a:picLocks noChangeAspect="1"/>
          </p:cNvPicPr>
          <p:nvPr/>
        </p:nvPicPr>
        <p:blipFill rotWithShape="1">
          <a:blip r:embed="rId8"/>
          <a:srcRect l="30779" r="35901" b="76798"/>
          <a:stretch/>
        </p:blipFill>
        <p:spPr>
          <a:xfrm>
            <a:off x="5270781" y="538861"/>
            <a:ext cx="2497247" cy="621267"/>
          </a:xfrm>
          <a:prstGeom prst="rect">
            <a:avLst/>
          </a:prstGeom>
        </p:spPr>
      </p:pic>
      <p:cxnSp>
        <p:nvCxnSpPr>
          <p:cNvPr id="14" name="Straight Arrow Connector 13">
            <a:extLst>
              <a:ext uri="{FF2B5EF4-FFF2-40B4-BE49-F238E27FC236}">
                <a16:creationId xmlns:a16="http://schemas.microsoft.com/office/drawing/2014/main" id="{2BE6CF56-6368-69EE-C3D0-8208965F2437}"/>
              </a:ext>
            </a:extLst>
          </p:cNvPr>
          <p:cNvCxnSpPr/>
          <p:nvPr/>
        </p:nvCxnSpPr>
        <p:spPr>
          <a:xfrm>
            <a:off x="4148739" y="374842"/>
            <a:ext cx="0" cy="3397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128C89C-87B5-623F-B349-814CA2100149}"/>
              </a:ext>
            </a:extLst>
          </p:cNvPr>
          <p:cNvCxnSpPr/>
          <p:nvPr/>
        </p:nvCxnSpPr>
        <p:spPr>
          <a:xfrm>
            <a:off x="3398573" y="374842"/>
            <a:ext cx="0" cy="3397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Left Arrow 17">
            <a:extLst>
              <a:ext uri="{FF2B5EF4-FFF2-40B4-BE49-F238E27FC236}">
                <a16:creationId xmlns:a16="http://schemas.microsoft.com/office/drawing/2014/main" id="{210FC489-6EC8-177B-41F5-9A7FCC1B75A3}"/>
              </a:ext>
            </a:extLst>
          </p:cNvPr>
          <p:cNvSpPr/>
          <p:nvPr/>
        </p:nvSpPr>
        <p:spPr>
          <a:xfrm>
            <a:off x="3398573" y="886275"/>
            <a:ext cx="720080" cy="152143"/>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9" name="TextBox 18">
            <a:extLst>
              <a:ext uri="{FF2B5EF4-FFF2-40B4-BE49-F238E27FC236}">
                <a16:creationId xmlns:a16="http://schemas.microsoft.com/office/drawing/2014/main" id="{CC385F75-48C9-D53F-515A-DB44E7915E95}"/>
              </a:ext>
            </a:extLst>
          </p:cNvPr>
          <p:cNvSpPr txBox="1"/>
          <p:nvPr/>
        </p:nvSpPr>
        <p:spPr bwMode="auto">
          <a:xfrm>
            <a:off x="350552" y="4325317"/>
            <a:ext cx="4075162"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根據Bloch定理</a:t>
            </a:r>
            <a:r>
              <a:rPr lang="en-TW"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B1A1A22-2225-372D-236F-5E6B5F30C33A}"/>
                  </a:ext>
                </a:extLst>
              </p:cNvPr>
              <p:cNvSpPr txBox="1"/>
              <p:nvPr/>
            </p:nvSpPr>
            <p:spPr bwMode="auto">
              <a:xfrm>
                <a:off x="7164112" y="3907990"/>
                <a:ext cx="1257095" cy="369332"/>
              </a:xfrm>
              <a:prstGeom prst="rect">
                <a:avLst/>
              </a:prstGeom>
              <a:noFill/>
              <a:ln w="9525">
                <a:noFill/>
                <a:miter lim="800000"/>
                <a:headEnd/>
                <a:tailEnd/>
              </a:ln>
            </p:spPr>
            <p:txBody>
              <a:bodyPr wrap="square" rtlCol="0">
                <a:spAutoFit/>
              </a:bodyPr>
              <a:lstStyle/>
              <a:p>
                <a14:m>
                  <m:oMath xmlns:m="http://schemas.openxmlformats.org/officeDocument/2006/math">
                    <m:r>
                      <a:rPr lang="en-US" b="0" i="1" smtClean="0">
                        <a:latin typeface="Cambria Math" panose="02040503050406030204" pitchFamily="18" charset="0"/>
                        <a:cs typeface="Times New Roman" pitchFamily="18" charset="0"/>
                      </a:rPr>
                      <m:t>𝑥</m:t>
                    </m:r>
                  </m:oMath>
                </a14:m>
                <a:r>
                  <a:rPr lang="en-TW" dirty="0">
                    <a:latin typeface="Times New Roman" pitchFamily="18" charset="0"/>
                    <a:cs typeface="Times New Roman" pitchFamily="18" charset="0"/>
                  </a:rPr>
                  <a:t>在第一區</a:t>
                </a:r>
              </a:p>
            </p:txBody>
          </p:sp>
        </mc:Choice>
        <mc:Fallback xmlns="">
          <p:sp>
            <p:nvSpPr>
              <p:cNvPr id="20" name="TextBox 19">
                <a:extLst>
                  <a:ext uri="{FF2B5EF4-FFF2-40B4-BE49-F238E27FC236}">
                    <a16:creationId xmlns:a16="http://schemas.microsoft.com/office/drawing/2014/main" id="{DB1A1A22-2225-372D-236F-5E6B5F30C33A}"/>
                  </a:ext>
                </a:extLst>
              </p:cNvPr>
              <p:cNvSpPr txBox="1">
                <a:spLocks noRot="1" noChangeAspect="1" noMove="1" noResize="1" noEditPoints="1" noAdjustHandles="1" noChangeArrowheads="1" noChangeShapeType="1" noTextEdit="1"/>
              </p:cNvSpPr>
              <p:nvPr/>
            </p:nvSpPr>
            <p:spPr bwMode="auto">
              <a:xfrm>
                <a:off x="7164112" y="3907990"/>
                <a:ext cx="1257095" cy="369332"/>
              </a:xfrm>
              <a:prstGeom prst="rect">
                <a:avLst/>
              </a:prstGeom>
              <a:blipFill>
                <a:blip r:embed="rId10"/>
                <a:stretch>
                  <a:fillRect t="-6667" r="-2020"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79D547A-4E65-474C-781F-F2563F2255BC}"/>
                  </a:ext>
                </a:extLst>
              </p:cNvPr>
              <p:cNvSpPr txBox="1"/>
              <p:nvPr/>
            </p:nvSpPr>
            <p:spPr bwMode="auto">
              <a:xfrm flipH="1">
                <a:off x="3358482" y="202499"/>
                <a:ext cx="260659" cy="383626"/>
              </a:xfrm>
              <a:prstGeom prst="rect">
                <a:avLst/>
              </a:prstGeom>
              <a:no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m:t>
                      </m:r>
                    </m:oMath>
                  </m:oMathPara>
                </a14:m>
                <a:endParaRPr lang="en-TW" dirty="0">
                  <a:latin typeface="Times New Roman" pitchFamily="18" charset="0"/>
                  <a:cs typeface="Times New Roman" pitchFamily="18" charset="0"/>
                </a:endParaRPr>
              </a:p>
            </p:txBody>
          </p:sp>
        </mc:Choice>
        <mc:Fallback xmlns="">
          <p:sp>
            <p:nvSpPr>
              <p:cNvPr id="21" name="TextBox 20">
                <a:extLst>
                  <a:ext uri="{FF2B5EF4-FFF2-40B4-BE49-F238E27FC236}">
                    <a16:creationId xmlns:a16="http://schemas.microsoft.com/office/drawing/2014/main" id="{079D547A-4E65-474C-781F-F2563F2255BC}"/>
                  </a:ext>
                </a:extLst>
              </p:cNvPr>
              <p:cNvSpPr txBox="1">
                <a:spLocks noRot="1" noChangeAspect="1" noMove="1" noResize="1" noEditPoints="1" noAdjustHandles="1" noChangeArrowheads="1" noChangeShapeType="1" noTextEdit="1"/>
              </p:cNvSpPr>
              <p:nvPr/>
            </p:nvSpPr>
            <p:spPr bwMode="auto">
              <a:xfrm flipH="1">
                <a:off x="3358482" y="202499"/>
                <a:ext cx="260659" cy="383626"/>
              </a:xfrm>
              <a:prstGeom prst="rect">
                <a:avLst/>
              </a:prstGeom>
              <a:blipFill>
                <a:blip r:embed="rId11"/>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B5A630E-4F9D-1F31-3071-0D97EB836AB3}"/>
                  </a:ext>
                </a:extLst>
              </p:cNvPr>
              <p:cNvSpPr txBox="1"/>
              <p:nvPr/>
            </p:nvSpPr>
            <p:spPr bwMode="auto">
              <a:xfrm flipH="1">
                <a:off x="4124553" y="205537"/>
                <a:ext cx="301161" cy="383626"/>
              </a:xfrm>
              <a:prstGeom prst="rect">
                <a:avLst/>
              </a:prstGeom>
              <a:no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𝐼𝐼</m:t>
                      </m:r>
                    </m:oMath>
                  </m:oMathPara>
                </a14:m>
                <a:endParaRPr lang="en-TW" dirty="0">
                  <a:latin typeface="Times New Roman" pitchFamily="18" charset="0"/>
                  <a:cs typeface="Times New Roman" pitchFamily="18" charset="0"/>
                </a:endParaRPr>
              </a:p>
            </p:txBody>
          </p:sp>
        </mc:Choice>
        <mc:Fallback xmlns="">
          <p:sp>
            <p:nvSpPr>
              <p:cNvPr id="22" name="TextBox 21">
                <a:extLst>
                  <a:ext uri="{FF2B5EF4-FFF2-40B4-BE49-F238E27FC236}">
                    <a16:creationId xmlns:a16="http://schemas.microsoft.com/office/drawing/2014/main" id="{AB5A630E-4F9D-1F31-3071-0D97EB836AB3}"/>
                  </a:ext>
                </a:extLst>
              </p:cNvPr>
              <p:cNvSpPr txBox="1">
                <a:spLocks noRot="1" noChangeAspect="1" noMove="1" noResize="1" noEditPoints="1" noAdjustHandles="1" noChangeArrowheads="1" noChangeShapeType="1" noTextEdit="1"/>
              </p:cNvSpPr>
              <p:nvPr/>
            </p:nvSpPr>
            <p:spPr bwMode="auto">
              <a:xfrm flipH="1">
                <a:off x="4124553" y="205537"/>
                <a:ext cx="301161" cy="383626"/>
              </a:xfrm>
              <a:prstGeom prst="rect">
                <a:avLst/>
              </a:prstGeom>
              <a:blipFill>
                <a:blip r:embed="rId12"/>
                <a:stretch>
                  <a:fillRect r="-12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FC19AEF-8A36-E7A5-1B2D-B011866AA2FE}"/>
                  </a:ext>
                </a:extLst>
              </p:cNvPr>
              <p:cNvSpPr txBox="1"/>
              <p:nvPr/>
            </p:nvSpPr>
            <p:spPr bwMode="auto">
              <a:xfrm flipH="1">
                <a:off x="6258745" y="2411308"/>
                <a:ext cx="260659" cy="383626"/>
              </a:xfrm>
              <a:prstGeom prst="rect">
                <a:avLst/>
              </a:prstGeom>
              <a:no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m:t>
                      </m:r>
                    </m:oMath>
                  </m:oMathPara>
                </a14:m>
                <a:endParaRPr lang="en-TW" dirty="0">
                  <a:latin typeface="Times New Roman" pitchFamily="18" charset="0"/>
                  <a:cs typeface="Times New Roman" pitchFamily="18" charset="0"/>
                </a:endParaRPr>
              </a:p>
            </p:txBody>
          </p:sp>
        </mc:Choice>
        <mc:Fallback xmlns="">
          <p:sp>
            <p:nvSpPr>
              <p:cNvPr id="23" name="TextBox 22">
                <a:extLst>
                  <a:ext uri="{FF2B5EF4-FFF2-40B4-BE49-F238E27FC236}">
                    <a16:creationId xmlns:a16="http://schemas.microsoft.com/office/drawing/2014/main" id="{1FC19AEF-8A36-E7A5-1B2D-B011866AA2FE}"/>
                  </a:ext>
                </a:extLst>
              </p:cNvPr>
              <p:cNvSpPr txBox="1">
                <a:spLocks noRot="1" noChangeAspect="1" noMove="1" noResize="1" noEditPoints="1" noAdjustHandles="1" noChangeArrowheads="1" noChangeShapeType="1" noTextEdit="1"/>
              </p:cNvSpPr>
              <p:nvPr/>
            </p:nvSpPr>
            <p:spPr bwMode="auto">
              <a:xfrm flipH="1">
                <a:off x="6258745" y="2411308"/>
                <a:ext cx="260659" cy="383626"/>
              </a:xfrm>
              <a:prstGeom prst="rect">
                <a:avLst/>
              </a:prstGeom>
              <a:blipFill>
                <a:blip r:embed="rId13"/>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90A82E7-CC60-0434-A815-5BF0CA237234}"/>
                  </a:ext>
                </a:extLst>
              </p:cNvPr>
              <p:cNvSpPr txBox="1"/>
              <p:nvPr/>
            </p:nvSpPr>
            <p:spPr bwMode="auto">
              <a:xfrm flipH="1">
                <a:off x="6920400" y="3155196"/>
                <a:ext cx="301161" cy="383626"/>
              </a:xfrm>
              <a:prstGeom prst="rect">
                <a:avLst/>
              </a:prstGeom>
              <a:no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𝐼𝐼</m:t>
                      </m:r>
                    </m:oMath>
                  </m:oMathPara>
                </a14:m>
                <a:endParaRPr lang="en-TW" dirty="0">
                  <a:latin typeface="Times New Roman" pitchFamily="18" charset="0"/>
                  <a:cs typeface="Times New Roman" pitchFamily="18" charset="0"/>
                </a:endParaRPr>
              </a:p>
            </p:txBody>
          </p:sp>
        </mc:Choice>
        <mc:Fallback xmlns="">
          <p:sp>
            <p:nvSpPr>
              <p:cNvPr id="24" name="TextBox 23">
                <a:extLst>
                  <a:ext uri="{FF2B5EF4-FFF2-40B4-BE49-F238E27FC236}">
                    <a16:creationId xmlns:a16="http://schemas.microsoft.com/office/drawing/2014/main" id="{590A82E7-CC60-0434-A815-5BF0CA237234}"/>
                  </a:ext>
                </a:extLst>
              </p:cNvPr>
              <p:cNvSpPr txBox="1">
                <a:spLocks noRot="1" noChangeAspect="1" noMove="1" noResize="1" noEditPoints="1" noAdjustHandles="1" noChangeArrowheads="1" noChangeShapeType="1" noTextEdit="1"/>
              </p:cNvSpPr>
              <p:nvPr/>
            </p:nvSpPr>
            <p:spPr bwMode="auto">
              <a:xfrm flipH="1">
                <a:off x="6920400" y="3155196"/>
                <a:ext cx="301161" cy="383626"/>
              </a:xfrm>
              <a:prstGeom prst="rect">
                <a:avLst/>
              </a:prstGeom>
              <a:blipFill>
                <a:blip r:embed="rId14"/>
                <a:stretch>
                  <a:fillRect r="-16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227BF4E-D2F4-92DB-2273-1F6AEF347369}"/>
                  </a:ext>
                </a:extLst>
              </p:cNvPr>
              <p:cNvSpPr txBox="1"/>
              <p:nvPr/>
            </p:nvSpPr>
            <p:spPr bwMode="auto">
              <a:xfrm>
                <a:off x="354905" y="5137825"/>
                <a:ext cx="8244408" cy="378245"/>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此式，必須等於</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，即4C-23以</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oMath>
                </a14:m>
                <a:r>
                  <a:rPr lang="en-TW" dirty="0">
                    <a:latin typeface="Times New Roman" pitchFamily="18" charset="0"/>
                    <a:cs typeface="Times New Roman" pitchFamily="18" charset="0"/>
                  </a:rPr>
                  <a:t>代入：</a:t>
                </a:r>
              </a:p>
            </p:txBody>
          </p:sp>
        </mc:Choice>
        <mc:Fallback xmlns="">
          <p:sp>
            <p:nvSpPr>
              <p:cNvPr id="25" name="TextBox 24">
                <a:extLst>
                  <a:ext uri="{FF2B5EF4-FFF2-40B4-BE49-F238E27FC236}">
                    <a16:creationId xmlns:a16="http://schemas.microsoft.com/office/drawing/2014/main" id="{A227BF4E-D2F4-92DB-2273-1F6AEF347369}"/>
                  </a:ext>
                </a:extLst>
              </p:cNvPr>
              <p:cNvSpPr txBox="1">
                <a:spLocks noRot="1" noChangeAspect="1" noMove="1" noResize="1" noEditPoints="1" noAdjustHandles="1" noChangeArrowheads="1" noChangeShapeType="1" noTextEdit="1"/>
              </p:cNvSpPr>
              <p:nvPr/>
            </p:nvSpPr>
            <p:spPr bwMode="auto">
              <a:xfrm>
                <a:off x="354905" y="5137825"/>
                <a:ext cx="8244408" cy="378245"/>
              </a:xfrm>
              <a:prstGeom prst="rect">
                <a:avLst/>
              </a:prstGeom>
              <a:blipFill>
                <a:blip r:embed="rId15"/>
                <a:stretch>
                  <a:fillRect l="-461"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7235E62-0E27-E86C-5D9B-9C069C32D275}"/>
                  </a:ext>
                </a:extLst>
              </p:cNvPr>
              <p:cNvSpPr txBox="1"/>
              <p:nvPr/>
            </p:nvSpPr>
            <p:spPr bwMode="auto">
              <a:xfrm>
                <a:off x="441510" y="4797152"/>
                <a:ext cx="8260979" cy="285912"/>
              </a:xfrm>
              <a:prstGeom prst="rect">
                <a:avLst/>
              </a:prstGeom>
              <a:solidFill>
                <a:srgbClr val="FFFF99"/>
              </a:solidFill>
              <a:ln w="9525">
                <a:noFill/>
                <a:miter lim="800000"/>
                <a:headEnd/>
                <a:tailEnd/>
              </a:ln>
            </p:spPr>
            <p:txBody>
              <a:bodyPr wrap="none" lIns="0" tIns="0" rIns="0" bIns="0" rtlCol="0">
                <a:spAutoFit/>
              </a:bodyPr>
              <a:lstStyle/>
              <a:p>
                <a:r>
                  <a:rPr lang="en-US" b="0" dirty="0">
                    <a:ea typeface="Cambria Math" panose="02040503050406030204" pitchFamily="18" charset="0"/>
                    <a:cs typeface="Times New Roman" pitchFamily="18" charset="0"/>
                  </a:rPr>
                  <a:t> </a:t>
                </a:r>
                <a14:m>
                  <m:oMath xmlns:m="http://schemas.openxmlformats.org/officeDocument/2006/math">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𝑖𝑞𝑎</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US" b="0" dirty="0">
                    <a:ea typeface="Cambria Math" panose="02040503050406030204" pitchFamily="18" charset="0"/>
                    <a:cs typeface="Times New Roman" pitchFamily="18" charset="0"/>
                  </a:rPr>
                  <a:t> </a:t>
                </a:r>
                <a14:m>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𝑖𝑞𝑎</m:t>
                        </m:r>
                      </m:sup>
                    </m:sSup>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𝐴</m:t>
                        </m:r>
                      </m:e>
                      <m:sub>
                        <m:r>
                          <a:rPr lang="en-US" b="0" i="1" smtClean="0">
                            <a:latin typeface="Cambria Math" panose="02040503050406030204" pitchFamily="18" charset="0"/>
                            <a:ea typeface="Cambria Math" panose="02040503050406030204" pitchFamily="18" charset="0"/>
                            <a:cs typeface="Times New Roman" pitchFamily="18" charset="0"/>
                          </a:rPr>
                          <m:t>𝑛</m:t>
                        </m:r>
                      </m:sub>
                    </m:sSub>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sin</m:t>
                        </m:r>
                      </m:fName>
                      <m:e>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𝑘</m:t>
                            </m:r>
                            <m:d>
                              <m:dPr>
                                <m:ctrlPr>
                                  <a:rPr lang="en-US"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e>
                            </m:d>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𝑖𝑞𝑎</m:t>
                            </m:r>
                          </m:sup>
                        </m:sSup>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𝐵</m:t>
                            </m:r>
                          </m:e>
                          <m:sub>
                            <m:r>
                              <a:rPr lang="en-US" b="0" i="1" smtClean="0">
                                <a:latin typeface="Cambria Math" panose="02040503050406030204" pitchFamily="18" charset="0"/>
                                <a:ea typeface="Cambria Math" panose="02040503050406030204" pitchFamily="18" charset="0"/>
                                <a:cs typeface="Times New Roman" pitchFamily="18" charset="0"/>
                              </a:rPr>
                              <m:t>𝑛</m:t>
                            </m:r>
                          </m:sub>
                        </m:sSub>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cos</m:t>
                            </m:r>
                          </m:fName>
                          <m:e>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𝑘</m:t>
                                </m:r>
                                <m:d>
                                  <m:dPr>
                                    <m:ctrlPr>
                                      <a:rPr lang="en-US"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e>
                                </m:d>
                                <m:r>
                                  <a:rPr lang="en-US" b="0" i="1" smtClean="0">
                                    <a:latin typeface="Cambria Math" panose="02040503050406030204" pitchFamily="18" charset="0"/>
                                    <a:ea typeface="Cambria Math" panose="02040503050406030204" pitchFamily="18" charset="0"/>
                                    <a:cs typeface="Times New Roman" pitchFamily="18" charset="0"/>
                                  </a:rPr>
                                  <m:t>𝑎</m:t>
                                </m:r>
                              </m:e>
                            </m:d>
                          </m:e>
                        </m:func>
                      </m:e>
                    </m:func>
                  </m:oMath>
                </a14:m>
                <a:endParaRPr lang="en-TW" dirty="0">
                  <a:latin typeface="Times New Roman" pitchFamily="18" charset="0"/>
                  <a:cs typeface="Times New Roman" pitchFamily="18" charset="0"/>
                </a:endParaRPr>
              </a:p>
            </p:txBody>
          </p:sp>
        </mc:Choice>
        <mc:Fallback xmlns="">
          <p:sp>
            <p:nvSpPr>
              <p:cNvPr id="26" name="TextBox 25">
                <a:extLst>
                  <a:ext uri="{FF2B5EF4-FFF2-40B4-BE49-F238E27FC236}">
                    <a16:creationId xmlns:a16="http://schemas.microsoft.com/office/drawing/2014/main" id="{07235E62-0E27-E86C-5D9B-9C069C32D275}"/>
                  </a:ext>
                </a:extLst>
              </p:cNvPr>
              <p:cNvSpPr txBox="1">
                <a:spLocks noRot="1" noChangeAspect="1" noMove="1" noResize="1" noEditPoints="1" noAdjustHandles="1" noChangeArrowheads="1" noChangeShapeType="1" noTextEdit="1"/>
              </p:cNvSpPr>
              <p:nvPr/>
            </p:nvSpPr>
            <p:spPr bwMode="auto">
              <a:xfrm>
                <a:off x="441510" y="4797152"/>
                <a:ext cx="8260979" cy="285912"/>
              </a:xfrm>
              <a:prstGeom prst="rect">
                <a:avLst/>
              </a:prstGeom>
              <a:blipFill>
                <a:blip r:embed="rId16"/>
                <a:stretch>
                  <a:fillRect b="-3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C5D043C-3FD6-236A-7A8C-DFC2D6CAAD7F}"/>
                  </a:ext>
                </a:extLst>
              </p:cNvPr>
              <p:cNvSpPr txBox="1"/>
              <p:nvPr/>
            </p:nvSpPr>
            <p:spPr bwMode="auto">
              <a:xfrm>
                <a:off x="424780" y="3541879"/>
                <a:ext cx="4572000"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4C-22式可以寫成，注意</a:t>
                </a:r>
                <a14:m>
                  <m:oMath xmlns:m="http://schemas.openxmlformats.org/officeDocument/2006/math">
                    <m:r>
                      <a:rPr lang="en-US" b="0" i="1" smtClean="0">
                        <a:latin typeface="Cambria Math" panose="02040503050406030204" pitchFamily="18" charset="0"/>
                        <a:cs typeface="Times New Roman" pitchFamily="18" charset="0"/>
                      </a:rPr>
                      <m:t>𝑎</m:t>
                    </m:r>
                  </m:oMath>
                </a14:m>
                <a:r>
                  <a:rPr lang="en-TW" dirty="0">
                    <a:latin typeface="Times New Roman" pitchFamily="18" charset="0"/>
                    <a:cs typeface="Times New Roman" pitchFamily="18" charset="0"/>
                  </a:rPr>
                  <a:t>可以消掉。</a:t>
                </a:r>
                <a:endParaRPr lang="en-TW" dirty="0"/>
              </a:p>
            </p:txBody>
          </p:sp>
        </mc:Choice>
        <mc:Fallback xmlns="">
          <p:sp>
            <p:nvSpPr>
              <p:cNvPr id="28" name="TextBox 27">
                <a:extLst>
                  <a:ext uri="{FF2B5EF4-FFF2-40B4-BE49-F238E27FC236}">
                    <a16:creationId xmlns:a16="http://schemas.microsoft.com/office/drawing/2014/main" id="{7C5D043C-3FD6-236A-7A8C-DFC2D6CAAD7F}"/>
                  </a:ext>
                </a:extLst>
              </p:cNvPr>
              <p:cNvSpPr txBox="1">
                <a:spLocks noRot="1" noChangeAspect="1" noMove="1" noResize="1" noEditPoints="1" noAdjustHandles="1" noChangeArrowheads="1" noChangeShapeType="1" noTextEdit="1"/>
              </p:cNvSpPr>
              <p:nvPr/>
            </p:nvSpPr>
            <p:spPr bwMode="auto">
              <a:xfrm>
                <a:off x="424780" y="3541879"/>
                <a:ext cx="4572000" cy="369332"/>
              </a:xfrm>
              <a:prstGeom prst="rect">
                <a:avLst/>
              </a:prstGeom>
              <a:blipFill>
                <a:blip r:embed="rId17"/>
                <a:stretch>
                  <a:fillRect l="-1108"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E33E62C-C2CF-76B9-5A75-5B9A350F197E}"/>
                  </a:ext>
                </a:extLst>
              </p:cNvPr>
              <p:cNvSpPr txBox="1"/>
              <p:nvPr/>
            </p:nvSpPr>
            <p:spPr bwMode="auto">
              <a:xfrm>
                <a:off x="422988" y="3945562"/>
                <a:ext cx="6671249"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r>
                        <a:rPr lang="en-US" b="0" i="1" smtClean="0">
                          <a:latin typeface="Cambria Math" panose="02040503050406030204" pitchFamily="18" charset="0"/>
                          <a:ea typeface="Cambria Math" panose="02040503050406030204" pitchFamily="18" charset="0"/>
                          <a:cs typeface="Times New Roman" pitchFamily="18" charset="0"/>
                        </a:rPr>
                        <m:t>=</m:t>
                      </m:r>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𝐴</m:t>
                          </m:r>
                        </m:e>
                        <m:sub>
                          <m:r>
                            <a:rPr lang="en-US" b="0" i="1" smtClean="0">
                              <a:latin typeface="Cambria Math" panose="02040503050406030204" pitchFamily="18" charset="0"/>
                              <a:ea typeface="Cambria Math" panose="02040503050406030204" pitchFamily="18" charset="0"/>
                              <a:cs typeface="Times New Roman" pitchFamily="18" charset="0"/>
                            </a:rPr>
                            <m:t>𝑛</m:t>
                          </m:r>
                        </m:sub>
                      </m:sSub>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sin</m:t>
                          </m:r>
                        </m:fName>
                        <m:e>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𝑘</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e>
                              </m:d>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𝐵</m:t>
                              </m:r>
                            </m:e>
                            <m:sub>
                              <m:r>
                                <a:rPr lang="en-US" b="0" i="1" smtClean="0">
                                  <a:latin typeface="Cambria Math" panose="02040503050406030204" pitchFamily="18" charset="0"/>
                                  <a:ea typeface="Cambria Math" panose="02040503050406030204" pitchFamily="18" charset="0"/>
                                  <a:cs typeface="Times New Roman" pitchFamily="18" charset="0"/>
                                </a:rPr>
                                <m:t>𝑛</m:t>
                              </m:r>
                            </m:sub>
                          </m:sSub>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cos</m:t>
                              </m:r>
                            </m:fName>
                            <m:e>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𝑘</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e>
                                  </m:d>
                                  <m:r>
                                    <a:rPr lang="en-US" b="0" i="1" smtClean="0">
                                      <a:latin typeface="Cambria Math" panose="02040503050406030204" pitchFamily="18" charset="0"/>
                                      <a:ea typeface="Cambria Math" panose="02040503050406030204" pitchFamily="18" charset="0"/>
                                      <a:cs typeface="Times New Roman" pitchFamily="18" charset="0"/>
                                    </a:rPr>
                                    <m:t>𝑎</m:t>
                                  </m:r>
                                </m:e>
                              </m:d>
                            </m:e>
                          </m:func>
                        </m:e>
                      </m:func>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1E33E62C-C2CF-76B9-5A75-5B9A350F197E}"/>
                  </a:ext>
                </a:extLst>
              </p:cNvPr>
              <p:cNvSpPr txBox="1">
                <a:spLocks noRot="1" noChangeAspect="1" noMove="1" noResize="1" noEditPoints="1" noAdjustHandles="1" noChangeArrowheads="1" noChangeShapeType="1" noTextEdit="1"/>
              </p:cNvSpPr>
              <p:nvPr/>
            </p:nvSpPr>
            <p:spPr bwMode="auto">
              <a:xfrm>
                <a:off x="422988" y="3945562"/>
                <a:ext cx="6671249" cy="276999"/>
              </a:xfrm>
              <a:prstGeom prst="rect">
                <a:avLst/>
              </a:prstGeom>
              <a:blipFill>
                <a:blip r:embed="rId18"/>
                <a:stretch>
                  <a:fillRect l="-760" b="-3043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6AAD2D7-16ED-CBDF-65CF-4174380F47E0}"/>
                  </a:ext>
                </a:extLst>
              </p:cNvPr>
              <p:cNvSpPr txBox="1"/>
              <p:nvPr/>
            </p:nvSpPr>
            <p:spPr bwMode="auto">
              <a:xfrm>
                <a:off x="422988" y="5555152"/>
                <a:ext cx="7530202"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𝐴</m:t>
                          </m:r>
                        </m:e>
                        <m:sub>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sub>
                      </m:sSub>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sin</m:t>
                          </m:r>
                        </m:fName>
                        <m:e>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𝑘</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e>
                              </m:d>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𝐵</m:t>
                              </m:r>
                            </m:e>
                            <m:sub>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sub>
                          </m:sSub>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cos</m:t>
                              </m:r>
                            </m:fName>
                            <m:e>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𝑘</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e>
                                  </m:d>
                                  <m:r>
                                    <a:rPr lang="en-US" b="0" i="1" smtClean="0">
                                      <a:latin typeface="Cambria Math" panose="02040503050406030204" pitchFamily="18" charset="0"/>
                                      <a:ea typeface="Cambria Math" panose="02040503050406030204" pitchFamily="18" charset="0"/>
                                      <a:cs typeface="Times New Roman" pitchFamily="18" charset="0"/>
                                    </a:rPr>
                                    <m:t>𝑎</m:t>
                                  </m:r>
                                </m:e>
                              </m:d>
                            </m:e>
                          </m:func>
                        </m:e>
                      </m:func>
                    </m:oMath>
                  </m:oMathPara>
                </a14:m>
                <a:endParaRPr lang="en-TW" dirty="0">
                  <a:latin typeface="Times New Roman" pitchFamily="18" charset="0"/>
                  <a:cs typeface="Times New Roman" pitchFamily="18" charset="0"/>
                </a:endParaRPr>
              </a:p>
            </p:txBody>
          </p:sp>
        </mc:Choice>
        <mc:Fallback xmlns="">
          <p:sp>
            <p:nvSpPr>
              <p:cNvPr id="13" name="TextBox 12">
                <a:extLst>
                  <a:ext uri="{FF2B5EF4-FFF2-40B4-BE49-F238E27FC236}">
                    <a16:creationId xmlns:a16="http://schemas.microsoft.com/office/drawing/2014/main" id="{26AAD2D7-16ED-CBDF-65CF-4174380F47E0}"/>
                  </a:ext>
                </a:extLst>
              </p:cNvPr>
              <p:cNvSpPr txBox="1">
                <a:spLocks noRot="1" noChangeAspect="1" noMove="1" noResize="1" noEditPoints="1" noAdjustHandles="1" noChangeArrowheads="1" noChangeShapeType="1" noTextEdit="1"/>
              </p:cNvSpPr>
              <p:nvPr/>
            </p:nvSpPr>
            <p:spPr bwMode="auto">
              <a:xfrm>
                <a:off x="422988" y="5555152"/>
                <a:ext cx="7530202" cy="276999"/>
              </a:xfrm>
              <a:prstGeom prst="rect">
                <a:avLst/>
              </a:prstGeom>
              <a:blipFill>
                <a:blip r:embed="rId19"/>
                <a:stretch>
                  <a:fillRect l="-505" b="-30435"/>
                </a:stretch>
              </a:blipFill>
              <a:ln w="9525">
                <a:noFill/>
                <a:miter lim="800000"/>
                <a:headEnd/>
                <a:tailEnd/>
              </a:ln>
            </p:spPr>
            <p:txBody>
              <a:bodyPr/>
              <a:lstStyle/>
              <a:p>
                <a:r>
                  <a:rPr lang="en-TW">
                    <a:noFill/>
                  </a:rPr>
                  <a:t> </a:t>
                </a:r>
              </a:p>
            </p:txBody>
          </p:sp>
        </mc:Fallback>
      </mc:AlternateContent>
      <p:sp>
        <p:nvSpPr>
          <p:cNvPr id="27" name="TextBox 26">
            <a:extLst>
              <a:ext uri="{FF2B5EF4-FFF2-40B4-BE49-F238E27FC236}">
                <a16:creationId xmlns:a16="http://schemas.microsoft.com/office/drawing/2014/main" id="{FF4BFA57-082B-E8A6-D356-EC8C62C0CAD0}"/>
              </a:ext>
            </a:extLst>
          </p:cNvPr>
          <p:cNvSpPr txBox="1"/>
          <p:nvPr/>
        </p:nvSpPr>
        <p:spPr bwMode="auto">
          <a:xfrm>
            <a:off x="350552" y="6004248"/>
            <a:ext cx="239668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比較兩式得到：</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E7AA439-7612-4E8D-981D-158B222B13F0}"/>
                  </a:ext>
                </a:extLst>
              </p:cNvPr>
              <p:cNvSpPr txBox="1"/>
              <p:nvPr/>
            </p:nvSpPr>
            <p:spPr bwMode="auto">
              <a:xfrm>
                <a:off x="7956730" y="2179942"/>
                <a:ext cx="1119537" cy="582724"/>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𝑘</m:t>
                      </m:r>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𝑚𝐸</m:t>
                              </m:r>
                            </m:e>
                          </m:rad>
                        </m:num>
                        <m:den>
                          <m:r>
                            <a:rPr lang="en-US" b="0" i="1" smtClean="0">
                              <a:latin typeface="Cambria Math" panose="02040503050406030204" pitchFamily="18" charset="0"/>
                              <a:ea typeface="Cambria Math" panose="02040503050406030204" pitchFamily="18" charset="0"/>
                              <a:cs typeface="Times New Roman" pitchFamily="18" charset="0"/>
                            </a:rPr>
                            <m:t>ℏ</m:t>
                          </m:r>
                        </m:den>
                      </m:f>
                    </m:oMath>
                  </m:oMathPara>
                </a14:m>
                <a:endParaRPr lang="en-TW" dirty="0">
                  <a:latin typeface="Times New Roman" pitchFamily="18" charset="0"/>
                  <a:cs typeface="Times New Roman" pitchFamily="18" charset="0"/>
                </a:endParaRPr>
              </a:p>
            </p:txBody>
          </p:sp>
        </mc:Choice>
        <mc:Fallback xmlns="">
          <p:sp>
            <p:nvSpPr>
              <p:cNvPr id="16" name="TextBox 15">
                <a:extLst>
                  <a:ext uri="{FF2B5EF4-FFF2-40B4-BE49-F238E27FC236}">
                    <a16:creationId xmlns:a16="http://schemas.microsoft.com/office/drawing/2014/main" id="{9E7AA439-7612-4E8D-981D-158B222B13F0}"/>
                  </a:ext>
                </a:extLst>
              </p:cNvPr>
              <p:cNvSpPr txBox="1">
                <a:spLocks noRot="1" noChangeAspect="1" noMove="1" noResize="1" noEditPoints="1" noAdjustHandles="1" noChangeArrowheads="1" noChangeShapeType="1" noTextEdit="1"/>
              </p:cNvSpPr>
              <p:nvPr/>
            </p:nvSpPr>
            <p:spPr bwMode="auto">
              <a:xfrm>
                <a:off x="7956730" y="2179942"/>
                <a:ext cx="1119537" cy="582724"/>
              </a:xfrm>
              <a:prstGeom prst="rect">
                <a:avLst/>
              </a:prstGeom>
              <a:blipFill>
                <a:blip r:embed="rId20"/>
                <a:stretch>
                  <a:fillRect l="-4494" r="-4494" b="-12766"/>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55701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ppt_x"/>
                                          </p:val>
                                        </p:tav>
                                        <p:tav tm="100000">
                                          <p:val>
                                            <p:strVal val="#ppt_x"/>
                                          </p:val>
                                        </p:tav>
                                      </p:tavLst>
                                    </p:anim>
                                    <p:anim calcmode="lin" valueType="num">
                                      <p:cBhvr additive="base">
                                        <p:cTn id="66" dur="500" fill="hold"/>
                                        <p:tgtEl>
                                          <p:spTgt spid="27"/>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additive="base">
                                        <p:cTn id="69" dur="500" fill="hold"/>
                                        <p:tgtEl>
                                          <p:spTgt spid="10"/>
                                        </p:tgtEl>
                                        <p:attrNameLst>
                                          <p:attrName>ppt_x</p:attrName>
                                        </p:attrNameLst>
                                      </p:cBhvr>
                                      <p:tavLst>
                                        <p:tav tm="0">
                                          <p:val>
                                            <p:strVal val="#ppt_x"/>
                                          </p:val>
                                        </p:tav>
                                        <p:tav tm="100000">
                                          <p:val>
                                            <p:strVal val="#ppt_x"/>
                                          </p:val>
                                        </p:tav>
                                      </p:tavLst>
                                    </p:anim>
                                    <p:anim calcmode="lin" valueType="num">
                                      <p:cBhvr additive="base">
                                        <p:cTn id="7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19" grpId="0"/>
      <p:bldP spid="20" grpId="0"/>
      <p:bldP spid="25" grpId="0"/>
      <p:bldP spid="26" grpId="0" animBg="1"/>
      <p:bldP spid="28" grpId="0"/>
      <p:bldP spid="5" grpId="0" animBg="1"/>
      <p:bldP spid="13" grpId="0" animBg="1"/>
      <p:bldP spid="27" grpId="0"/>
    </p:bld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8BE036-C689-D211-8D48-0E3F186A0705}"/>
              </a:ext>
            </a:extLst>
          </p:cNvPr>
          <p:cNvPicPr>
            <a:picLocks noChangeAspect="1"/>
          </p:cNvPicPr>
          <p:nvPr/>
        </p:nvPicPr>
        <p:blipFill rotWithShape="1">
          <a:blip r:embed="rId2"/>
          <a:srcRect t="56473"/>
          <a:stretch/>
        </p:blipFill>
        <p:spPr>
          <a:xfrm>
            <a:off x="855775" y="116632"/>
            <a:ext cx="7494512" cy="1165512"/>
          </a:xfrm>
          <a:prstGeom prst="rect">
            <a:avLst/>
          </a:prstGeom>
        </p:spPr>
      </p:pic>
      <p:pic>
        <p:nvPicPr>
          <p:cNvPr id="3" name="Picture 2">
            <a:extLst>
              <a:ext uri="{FF2B5EF4-FFF2-40B4-BE49-F238E27FC236}">
                <a16:creationId xmlns:a16="http://schemas.microsoft.com/office/drawing/2014/main" id="{24A2C84F-49B7-3858-CD10-A4C864DE3E9D}"/>
              </a:ext>
            </a:extLst>
          </p:cNvPr>
          <p:cNvPicPr>
            <a:picLocks noChangeAspect="1"/>
          </p:cNvPicPr>
          <p:nvPr/>
        </p:nvPicPr>
        <p:blipFill rotWithShape="1">
          <a:blip r:embed="rId3"/>
          <a:srcRect t="5707" b="79074"/>
          <a:stretch/>
        </p:blipFill>
        <p:spPr>
          <a:xfrm>
            <a:off x="855775" y="1124744"/>
            <a:ext cx="7541310" cy="576064"/>
          </a:xfrm>
          <a:prstGeom prst="rect">
            <a:avLst/>
          </a:prstGeom>
        </p:spPr>
      </p:pic>
      <p:pic>
        <p:nvPicPr>
          <p:cNvPr id="5" name="Picture 4">
            <a:extLst>
              <a:ext uri="{FF2B5EF4-FFF2-40B4-BE49-F238E27FC236}">
                <a16:creationId xmlns:a16="http://schemas.microsoft.com/office/drawing/2014/main" id="{347A3F49-FA7E-F163-D662-CBEF048E49C6}"/>
              </a:ext>
            </a:extLst>
          </p:cNvPr>
          <p:cNvPicPr>
            <a:picLocks noChangeAspect="1"/>
          </p:cNvPicPr>
          <p:nvPr/>
        </p:nvPicPr>
        <p:blipFill rotWithShape="1">
          <a:blip r:embed="rId3"/>
          <a:srcRect t="21852" b="22007"/>
          <a:stretch/>
        </p:blipFill>
        <p:spPr>
          <a:xfrm>
            <a:off x="819676" y="4670715"/>
            <a:ext cx="7541310" cy="2125081"/>
          </a:xfrm>
          <a:prstGeom prst="rect">
            <a:avLst/>
          </a:prstGeom>
        </p:spPr>
      </p:pic>
      <p:pic>
        <p:nvPicPr>
          <p:cNvPr id="6" name="Picture 5">
            <a:extLst>
              <a:ext uri="{FF2B5EF4-FFF2-40B4-BE49-F238E27FC236}">
                <a16:creationId xmlns:a16="http://schemas.microsoft.com/office/drawing/2014/main" id="{3D6F48FE-C32F-4866-BFE5-424A9CBD1E1A}"/>
              </a:ext>
            </a:extLst>
          </p:cNvPr>
          <p:cNvPicPr>
            <a:picLocks noChangeAspect="1"/>
          </p:cNvPicPr>
          <p:nvPr/>
        </p:nvPicPr>
        <p:blipFill>
          <a:blip r:embed="rId4"/>
          <a:stretch>
            <a:fillRect/>
          </a:stretch>
        </p:blipFill>
        <p:spPr>
          <a:xfrm>
            <a:off x="819676" y="1758203"/>
            <a:ext cx="6268938" cy="2912512"/>
          </a:xfrm>
          <a:prstGeom prst="rect">
            <a:avLst/>
          </a:prstGeom>
        </p:spPr>
      </p:pic>
      <p:sp>
        <p:nvSpPr>
          <p:cNvPr id="4" name="Rectangle 3">
            <a:extLst>
              <a:ext uri="{FF2B5EF4-FFF2-40B4-BE49-F238E27FC236}">
                <a16:creationId xmlns:a16="http://schemas.microsoft.com/office/drawing/2014/main" id="{6CE981C0-63A5-86EF-5EC9-A5445788CACA}"/>
              </a:ext>
            </a:extLst>
          </p:cNvPr>
          <p:cNvSpPr/>
          <p:nvPr/>
        </p:nvSpPr>
        <p:spPr>
          <a:xfrm>
            <a:off x="1043608" y="1124744"/>
            <a:ext cx="259228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7" name="Rectangle 6">
            <a:extLst>
              <a:ext uri="{FF2B5EF4-FFF2-40B4-BE49-F238E27FC236}">
                <a16:creationId xmlns:a16="http://schemas.microsoft.com/office/drawing/2014/main" id="{6A411978-21A9-F180-66FA-896384E7B451}"/>
              </a:ext>
            </a:extLst>
          </p:cNvPr>
          <p:cNvSpPr/>
          <p:nvPr/>
        </p:nvSpPr>
        <p:spPr>
          <a:xfrm>
            <a:off x="1412651" y="4728110"/>
            <a:ext cx="259228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31061055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B773DF-83A1-5511-2B48-ED494C32B173}"/>
              </a:ext>
            </a:extLst>
          </p:cNvPr>
          <p:cNvPicPr>
            <a:picLocks noChangeAspect="1"/>
          </p:cNvPicPr>
          <p:nvPr/>
        </p:nvPicPr>
        <p:blipFill>
          <a:blip r:embed="rId2"/>
          <a:stretch>
            <a:fillRect/>
          </a:stretch>
        </p:blipFill>
        <p:spPr>
          <a:xfrm>
            <a:off x="1365250" y="3131170"/>
            <a:ext cx="6413500" cy="3606800"/>
          </a:xfrm>
          <a:prstGeom prst="rect">
            <a:avLst/>
          </a:prstGeom>
        </p:spPr>
      </p:pic>
      <p:pic>
        <p:nvPicPr>
          <p:cNvPr id="3" name="Picture 2">
            <a:extLst>
              <a:ext uri="{FF2B5EF4-FFF2-40B4-BE49-F238E27FC236}">
                <a16:creationId xmlns:a16="http://schemas.microsoft.com/office/drawing/2014/main" id="{BAEF71AD-249E-0719-6B25-D9F17B41B524}"/>
              </a:ext>
            </a:extLst>
          </p:cNvPr>
          <p:cNvPicPr>
            <a:picLocks noChangeAspect="1"/>
          </p:cNvPicPr>
          <p:nvPr/>
        </p:nvPicPr>
        <p:blipFill rotWithShape="1">
          <a:blip r:embed="rId3"/>
          <a:srcRect b="22006"/>
          <a:stretch/>
        </p:blipFill>
        <p:spPr>
          <a:xfrm>
            <a:off x="1374311" y="86486"/>
            <a:ext cx="6404439" cy="2507257"/>
          </a:xfrm>
          <a:prstGeom prst="rect">
            <a:avLst/>
          </a:prstGeom>
        </p:spPr>
      </p:pic>
      <p:pic>
        <p:nvPicPr>
          <p:cNvPr id="4" name="Picture 3">
            <a:extLst>
              <a:ext uri="{FF2B5EF4-FFF2-40B4-BE49-F238E27FC236}">
                <a16:creationId xmlns:a16="http://schemas.microsoft.com/office/drawing/2014/main" id="{D65F745B-5038-8F2F-8341-D252153D9F13}"/>
              </a:ext>
            </a:extLst>
          </p:cNvPr>
          <p:cNvPicPr>
            <a:picLocks noChangeAspect="1"/>
          </p:cNvPicPr>
          <p:nvPr/>
        </p:nvPicPr>
        <p:blipFill rotWithShape="1">
          <a:blip r:embed="rId4"/>
          <a:srcRect t="69972"/>
          <a:stretch/>
        </p:blipFill>
        <p:spPr>
          <a:xfrm>
            <a:off x="1352607" y="2587765"/>
            <a:ext cx="6404438" cy="543405"/>
          </a:xfrm>
          <a:prstGeom prst="rect">
            <a:avLst/>
          </a:prstGeom>
        </p:spPr>
      </p:pic>
    </p:spTree>
    <p:extLst>
      <p:ext uri="{BB962C8B-B14F-4D97-AF65-F5344CB8AC3E}">
        <p14:creationId xmlns:p14="http://schemas.microsoft.com/office/powerpoint/2010/main" val="2074481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96CBB3-14FA-B426-D942-4047EBFF2F65}"/>
              </a:ext>
            </a:extLst>
          </p:cNvPr>
          <p:cNvPicPr>
            <a:picLocks noChangeAspect="1"/>
          </p:cNvPicPr>
          <p:nvPr/>
        </p:nvPicPr>
        <p:blipFill rotWithShape="1">
          <a:blip r:embed="rId2"/>
          <a:srcRect l="32963" r="33183" b="88529"/>
          <a:stretch/>
        </p:blipFill>
        <p:spPr>
          <a:xfrm>
            <a:off x="1691680" y="260769"/>
            <a:ext cx="2736304" cy="648072"/>
          </a:xfrm>
          <a:prstGeom prst="rect">
            <a:avLst/>
          </a:prstGeom>
        </p:spPr>
      </p:pic>
      <p:pic>
        <p:nvPicPr>
          <p:cNvPr id="3" name="Picture 2">
            <a:extLst>
              <a:ext uri="{FF2B5EF4-FFF2-40B4-BE49-F238E27FC236}">
                <a16:creationId xmlns:a16="http://schemas.microsoft.com/office/drawing/2014/main" id="{013D5200-176E-9E8F-7884-080B89272719}"/>
              </a:ext>
            </a:extLst>
          </p:cNvPr>
          <p:cNvPicPr>
            <a:picLocks noChangeAspect="1"/>
          </p:cNvPicPr>
          <p:nvPr/>
        </p:nvPicPr>
        <p:blipFill>
          <a:blip r:embed="rId3"/>
          <a:stretch>
            <a:fillRect/>
          </a:stretch>
        </p:blipFill>
        <p:spPr>
          <a:xfrm>
            <a:off x="1763688" y="980727"/>
            <a:ext cx="5760640" cy="5569415"/>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2FB9A09-8093-74AE-8DF6-DCEE9798E356}"/>
                  </a:ext>
                </a:extLst>
              </p:cNvPr>
              <p:cNvSpPr txBox="1"/>
              <p:nvPr/>
            </p:nvSpPr>
            <p:spPr bwMode="auto">
              <a:xfrm>
                <a:off x="7236296" y="4365104"/>
                <a:ext cx="1656287" cy="582724"/>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𝑘𝑎</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𝑎</m:t>
                      </m:r>
                      <m:f>
                        <m:fPr>
                          <m:ctrlPr>
                            <a:rPr lang="en-US" b="0" i="1" smtClean="0">
                              <a:latin typeface="Cambria Math" panose="02040503050406030204" pitchFamily="18" charset="0"/>
                              <a:cs typeface="Times New Roman" pitchFamily="18" charset="0"/>
                            </a:rPr>
                          </m:ctrlPr>
                        </m:fPr>
                        <m:num>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𝑚𝐸</m:t>
                              </m:r>
                            </m:e>
                          </m:rad>
                        </m:num>
                        <m:den>
                          <m:r>
                            <a:rPr lang="en-US" b="0" i="1" smtClean="0">
                              <a:latin typeface="Cambria Math" panose="02040503050406030204" pitchFamily="18" charset="0"/>
                              <a:ea typeface="Cambria Math" panose="02040503050406030204" pitchFamily="18" charset="0"/>
                              <a:cs typeface="Times New Roman" pitchFamily="18" charset="0"/>
                            </a:rPr>
                            <m:t>ℏ</m:t>
                          </m:r>
                        </m:den>
                      </m:f>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B2FB9A09-8093-74AE-8DF6-DCEE9798E356}"/>
                  </a:ext>
                </a:extLst>
              </p:cNvPr>
              <p:cNvSpPr txBox="1">
                <a:spLocks noRot="1" noChangeAspect="1" noMove="1" noResize="1" noEditPoints="1" noAdjustHandles="1" noChangeArrowheads="1" noChangeShapeType="1" noTextEdit="1"/>
              </p:cNvSpPr>
              <p:nvPr/>
            </p:nvSpPr>
            <p:spPr bwMode="auto">
              <a:xfrm>
                <a:off x="7236296" y="4365104"/>
                <a:ext cx="1656287" cy="582724"/>
              </a:xfrm>
              <a:prstGeom prst="rect">
                <a:avLst/>
              </a:prstGeom>
              <a:blipFill>
                <a:blip r:embed="rId4"/>
                <a:stretch>
                  <a:fillRect l="-758" r="-2273" b="-12766"/>
                </a:stretch>
              </a:blipFill>
              <a:ln w="9525">
                <a:noFill/>
                <a:miter lim="800000"/>
                <a:headEnd/>
                <a:tailEnd/>
              </a:ln>
            </p:spPr>
            <p:txBody>
              <a:bodyPr/>
              <a:lstStyle/>
              <a:p>
                <a:r>
                  <a:rPr lang="en-TW">
                    <a:noFill/>
                  </a:rPr>
                  <a:t> </a:t>
                </a:r>
              </a:p>
            </p:txBody>
          </p:sp>
        </mc:Fallback>
      </mc:AlternateContent>
      <p:cxnSp>
        <p:nvCxnSpPr>
          <p:cNvPr id="6" name="Straight Arrow Connector 5">
            <a:extLst>
              <a:ext uri="{FF2B5EF4-FFF2-40B4-BE49-F238E27FC236}">
                <a16:creationId xmlns:a16="http://schemas.microsoft.com/office/drawing/2014/main" id="{7BD032D8-5C64-84A9-FD11-797683B3F234}"/>
              </a:ext>
            </a:extLst>
          </p:cNvPr>
          <p:cNvCxnSpPr>
            <a:cxnSpLocks/>
          </p:cNvCxnSpPr>
          <p:nvPr/>
        </p:nvCxnSpPr>
        <p:spPr>
          <a:xfrm>
            <a:off x="4572000" y="2500691"/>
            <a:ext cx="1224136" cy="21602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34CCACA-5504-7E7C-1129-3C5857A46591}"/>
              </a:ext>
            </a:extLst>
          </p:cNvPr>
          <p:cNvCxnSpPr>
            <a:cxnSpLocks/>
          </p:cNvCxnSpPr>
          <p:nvPr/>
        </p:nvCxnSpPr>
        <p:spPr>
          <a:xfrm>
            <a:off x="4508865" y="2500691"/>
            <a:ext cx="351167" cy="21557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03C4C60-F5A1-80C8-0020-62D765891974}"/>
              </a:ext>
            </a:extLst>
          </p:cNvPr>
          <p:cNvCxnSpPr>
            <a:cxnSpLocks/>
          </p:cNvCxnSpPr>
          <p:nvPr/>
        </p:nvCxnSpPr>
        <p:spPr>
          <a:xfrm flipH="1">
            <a:off x="3275856" y="2500691"/>
            <a:ext cx="1152128" cy="21557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F9B8649-2C92-1749-69ED-C627DBD8C5B0}"/>
                  </a:ext>
                </a:extLst>
              </p:cNvPr>
              <p:cNvSpPr txBox="1"/>
              <p:nvPr/>
            </p:nvSpPr>
            <p:spPr bwMode="auto">
              <a:xfrm>
                <a:off x="3131840" y="1963919"/>
                <a:ext cx="3953839" cy="441980"/>
              </a:xfrm>
              <a:prstGeom prst="rect">
                <a:avLst/>
              </a:prstGeom>
              <a:solidFill>
                <a:schemeClr val="bg1"/>
              </a:solidFill>
              <a:ln w="9525">
                <a:noFill/>
                <a:miter lim="800000"/>
                <a:headEnd/>
                <a:tailEnd/>
              </a:ln>
            </p:spPr>
            <p:txBody>
              <a:bodyPr wrap="none" lIns="0" tIns="0" rIns="0" bIns="0" rtlCol="0">
                <a:spAutoFit/>
              </a:bodyPr>
              <a:lstStyle/>
              <a:p>
                <a:r>
                  <a:rPr lang="en-US" dirty="0" err="1">
                    <a:cs typeface="Times New Roman" pitchFamily="18" charset="0"/>
                  </a:rPr>
                  <a:t>這些段落的</a:t>
                </a:r>
                <a14:m>
                  <m:oMath xmlns:m="http://schemas.openxmlformats.org/officeDocument/2006/math">
                    <m:r>
                      <a:rPr lang="en-US" b="0" i="1" smtClean="0">
                        <a:latin typeface="Cambria Math" panose="02040503050406030204" pitchFamily="18" charset="0"/>
                        <a:cs typeface="Times New Roman" pitchFamily="18" charset="0"/>
                      </a:rPr>
                      <m:t>𝑥</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𝑘𝑎</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𝑎</m:t>
                    </m:r>
                    <m:f>
                      <m:fPr>
                        <m:ctrlPr>
                          <a:rPr lang="en-US" b="0" i="1" smtClean="0">
                            <a:latin typeface="Cambria Math" panose="02040503050406030204" pitchFamily="18" charset="0"/>
                            <a:cs typeface="Times New Roman" pitchFamily="18" charset="0"/>
                          </a:rPr>
                        </m:ctrlPr>
                      </m:fPr>
                      <m:num>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𝑚𝐸</m:t>
                            </m:r>
                          </m:e>
                        </m:rad>
                      </m:num>
                      <m:den>
                        <m:r>
                          <a:rPr lang="en-US" b="0" i="1" smtClean="0">
                            <a:latin typeface="Cambria Math" panose="02040503050406030204" pitchFamily="18" charset="0"/>
                            <a:ea typeface="Cambria Math" panose="02040503050406030204" pitchFamily="18" charset="0"/>
                            <a:cs typeface="Times New Roman" pitchFamily="18" charset="0"/>
                          </a:rPr>
                          <m:t>ℏ</m:t>
                        </m:r>
                      </m:den>
                    </m:f>
                  </m:oMath>
                </a14:m>
                <a:r>
                  <a:rPr lang="en-TW" dirty="0">
                    <a:latin typeface="Times New Roman" pitchFamily="18" charset="0"/>
                    <a:cs typeface="Times New Roman" pitchFamily="18" charset="0"/>
                  </a:rPr>
                  <a:t>就沒有解！</a:t>
                </a:r>
              </a:p>
            </p:txBody>
          </p:sp>
        </mc:Choice>
        <mc:Fallback xmlns="">
          <p:sp>
            <p:nvSpPr>
              <p:cNvPr id="15" name="TextBox 14">
                <a:extLst>
                  <a:ext uri="{FF2B5EF4-FFF2-40B4-BE49-F238E27FC236}">
                    <a16:creationId xmlns:a16="http://schemas.microsoft.com/office/drawing/2014/main" id="{5F9B8649-2C92-1749-69ED-C627DBD8C5B0}"/>
                  </a:ext>
                </a:extLst>
              </p:cNvPr>
              <p:cNvSpPr txBox="1">
                <a:spLocks noRot="1" noChangeAspect="1" noMove="1" noResize="1" noEditPoints="1" noAdjustHandles="1" noChangeArrowheads="1" noChangeShapeType="1" noTextEdit="1"/>
              </p:cNvSpPr>
              <p:nvPr/>
            </p:nvSpPr>
            <p:spPr bwMode="auto">
              <a:xfrm>
                <a:off x="3131840" y="1963919"/>
                <a:ext cx="3953839" cy="441980"/>
              </a:xfrm>
              <a:prstGeom prst="rect">
                <a:avLst/>
              </a:prstGeom>
              <a:blipFill>
                <a:blip r:embed="rId5"/>
                <a:stretch>
                  <a:fillRect l="-3526" r="-2564" b="-13889"/>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11C927B-7324-6D15-573E-1CC57060695D}"/>
                  </a:ext>
                </a:extLst>
              </p:cNvPr>
              <p:cNvSpPr txBox="1"/>
              <p:nvPr/>
            </p:nvSpPr>
            <p:spPr bwMode="auto">
              <a:xfrm>
                <a:off x="2610352" y="1497830"/>
                <a:ext cx="4769960" cy="276999"/>
              </a:xfrm>
              <a:prstGeom prst="rect">
                <a:avLst/>
              </a:prstGeom>
              <a:solidFill>
                <a:schemeClr val="bg1"/>
              </a:solidFill>
              <a:ln w="9525">
                <a:noFill/>
                <a:miter lim="800000"/>
                <a:headEnd/>
                <a:tailEnd/>
              </a:ln>
            </p:spPr>
            <p:txBody>
              <a:bodyPr wrap="none" lIns="0" tIns="0" rIns="0" bIns="0" rtlCol="0">
                <a:spAutoFit/>
              </a:bodyPr>
              <a:lstStyle/>
              <a:p>
                <a:r>
                  <a:rPr lang="en-US" dirty="0" err="1">
                    <a:cs typeface="Times New Roman" pitchFamily="18" charset="0"/>
                  </a:rPr>
                  <a:t>在連續</a:t>
                </a:r>
                <a:r>
                  <a:rPr lang="en-US" dirty="0">
                    <a:cs typeface="Times New Roman" pitchFamily="18" charset="0"/>
                  </a:rPr>
                  <a:t>有定態</a:t>
                </a:r>
                <a:r>
                  <a:rPr lang="en-US" dirty="0" err="1">
                    <a:cs typeface="Times New Roman" pitchFamily="18" charset="0"/>
                  </a:rPr>
                  <a:t>的</a:t>
                </a:r>
                <a14:m>
                  <m:oMath xmlns:m="http://schemas.openxmlformats.org/officeDocument/2006/math">
                    <m:r>
                      <a:rPr lang="en-US" i="1">
                        <a:latin typeface="Cambria Math" panose="02040503050406030204" pitchFamily="18" charset="0"/>
                        <a:cs typeface="Times New Roman" pitchFamily="18" charset="0"/>
                      </a:rPr>
                      <m:t>𝐸</m:t>
                    </m:r>
                  </m:oMath>
                </a14:m>
                <a:r>
                  <a:rPr lang="en-US" dirty="0" err="1">
                    <a:cs typeface="Times New Roman" pitchFamily="18" charset="0"/>
                  </a:rPr>
                  <a:t>的段落</a:t>
                </a:r>
                <a:r>
                  <a:rPr lang="en-US" dirty="0">
                    <a:cs typeface="Times New Roman" pitchFamily="18" charset="0"/>
                  </a:rPr>
                  <a:t>之間</a:t>
                </a:r>
                <a:r>
                  <a:rPr lang="en-US" dirty="0" err="1">
                    <a:cs typeface="Times New Roman" pitchFamily="18" charset="0"/>
                  </a:rPr>
                  <a:t>，存在無解的</a:t>
                </a:r>
                <a:r>
                  <a:rPr lang="en-US" dirty="0" err="1">
                    <a:latin typeface="Times New Roman" panose="02020603050405020304" pitchFamily="18" charset="0"/>
                    <a:cs typeface="Times New Roman" panose="02020603050405020304" pitchFamily="18" charset="0"/>
                  </a:rPr>
                  <a:t>Gap</a:t>
                </a:r>
                <a:r>
                  <a:rPr lang="en-US" dirty="0">
                    <a:latin typeface="Times New Roman" panose="02020603050405020304" pitchFamily="18" charset="0"/>
                    <a:cs typeface="Times New Roman" panose="02020603050405020304" pitchFamily="18" charset="0"/>
                  </a:rPr>
                  <a:t>!</a:t>
                </a:r>
              </a:p>
            </p:txBody>
          </p:sp>
        </mc:Choice>
        <mc:Fallback xmlns="">
          <p:sp>
            <p:nvSpPr>
              <p:cNvPr id="16" name="TextBox 15">
                <a:extLst>
                  <a:ext uri="{FF2B5EF4-FFF2-40B4-BE49-F238E27FC236}">
                    <a16:creationId xmlns:a16="http://schemas.microsoft.com/office/drawing/2014/main" id="{911C927B-7324-6D15-573E-1CC57060695D}"/>
                  </a:ext>
                </a:extLst>
              </p:cNvPr>
              <p:cNvSpPr txBox="1">
                <a:spLocks noRot="1" noChangeAspect="1" noMove="1" noResize="1" noEditPoints="1" noAdjustHandles="1" noChangeArrowheads="1" noChangeShapeType="1" noTextEdit="1"/>
              </p:cNvSpPr>
              <p:nvPr/>
            </p:nvSpPr>
            <p:spPr bwMode="auto">
              <a:xfrm>
                <a:off x="2610352" y="1497830"/>
                <a:ext cx="4769960" cy="276999"/>
              </a:xfrm>
              <a:prstGeom prst="rect">
                <a:avLst/>
              </a:prstGeom>
              <a:blipFill>
                <a:blip r:embed="rId6"/>
                <a:stretch>
                  <a:fillRect l="-2918" t="-27273" r="-1857" b="-5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05BEFB0-B2A0-9D44-280C-61F48576029C}"/>
                  </a:ext>
                </a:extLst>
              </p:cNvPr>
              <p:cNvSpPr txBox="1"/>
              <p:nvPr/>
            </p:nvSpPr>
            <p:spPr bwMode="auto">
              <a:xfrm>
                <a:off x="4577121" y="445176"/>
                <a:ext cx="3500510" cy="303096"/>
              </a:xfrm>
              <a:prstGeom prst="rect">
                <a:avLst/>
              </a:prstGeom>
              <a:noFill/>
              <a:ln w="9525">
                <a:noFill/>
                <a:miter lim="800000"/>
                <a:headEnd/>
                <a:tailEnd/>
              </a:ln>
            </p:spPr>
            <p:txBody>
              <a:bodyPr wrap="none" lIns="0" tIns="0" rIns="0" bIns="0" rtlCol="0">
                <a:spAutoFit/>
              </a:bodyPr>
              <a:lstStyle/>
              <a:p>
                <a:r>
                  <a:rPr lang="en-US" dirty="0">
                    <a:cs typeface="Times New Roman" pitchFamily="18" charset="0"/>
                  </a:rPr>
                  <a:t>此式有解的</a:t>
                </a:r>
                <a14:m>
                  <m:oMath xmlns:m="http://schemas.openxmlformats.org/officeDocument/2006/math">
                    <m:r>
                      <a:rPr lang="en-US" i="1">
                        <a:latin typeface="Cambria Math" panose="02040503050406030204" pitchFamily="18" charset="0"/>
                        <a:cs typeface="Times New Roman" pitchFamily="18" charset="0"/>
                      </a:rPr>
                      <m:t>𝑘𝑎</m:t>
                    </m:r>
                    <m:r>
                      <a:rPr lang="en-US" i="1" smtClean="0">
                        <a:latin typeface="Cambria Math" panose="02040503050406030204" pitchFamily="18" charset="0"/>
                        <a:ea typeface="Cambria Math" panose="02040503050406030204" pitchFamily="18" charset="0"/>
                        <a:cs typeface="Times New Roman" pitchFamily="18" charset="0"/>
                      </a:rPr>
                      <m:t>~</m:t>
                    </m:r>
                    <m:rad>
                      <m:radPr>
                        <m:degHide m:val="on"/>
                        <m:ctrlPr>
                          <a:rPr lang="en-US" i="1" smtClean="0">
                            <a:latin typeface="Cambria Math" panose="02040503050406030204" pitchFamily="18" charset="0"/>
                            <a:ea typeface="Cambria Math" panose="02040503050406030204" pitchFamily="18" charset="0"/>
                            <a:cs typeface="Times New Roman" pitchFamily="18" charset="0"/>
                          </a:rPr>
                        </m:ctrlPr>
                      </m:radPr>
                      <m:deg/>
                      <m:e>
                        <m:r>
                          <a:rPr lang="en-US" b="0" i="1" smtClean="0">
                            <a:latin typeface="Cambria Math" panose="02040503050406030204" pitchFamily="18" charset="0"/>
                            <a:ea typeface="Cambria Math" panose="02040503050406030204" pitchFamily="18" charset="0"/>
                            <a:cs typeface="Times New Roman" pitchFamily="18" charset="0"/>
                          </a:rPr>
                          <m:t>𝐸</m:t>
                        </m:r>
                      </m:e>
                    </m:rad>
                  </m:oMath>
                </a14:m>
                <a:r>
                  <a:rPr lang="en-US" dirty="0">
                    <a:cs typeface="Times New Roman" pitchFamily="18" charset="0"/>
                  </a:rPr>
                  <a:t>才對應有定態</a:t>
                </a:r>
                <a:r>
                  <a:rPr lang="en-US" dirty="0">
                    <a:latin typeface="Times New Roman" panose="02020603050405020304" pitchFamily="18" charset="0"/>
                    <a:cs typeface="Times New Roman" panose="02020603050405020304" pitchFamily="18" charset="0"/>
                  </a:rPr>
                  <a:t>！</a:t>
                </a:r>
              </a:p>
            </p:txBody>
          </p:sp>
        </mc:Choice>
        <mc:Fallback xmlns="">
          <p:sp>
            <p:nvSpPr>
              <p:cNvPr id="17" name="TextBox 16">
                <a:extLst>
                  <a:ext uri="{FF2B5EF4-FFF2-40B4-BE49-F238E27FC236}">
                    <a16:creationId xmlns:a16="http://schemas.microsoft.com/office/drawing/2014/main" id="{E05BEFB0-B2A0-9D44-280C-61F48576029C}"/>
                  </a:ext>
                </a:extLst>
              </p:cNvPr>
              <p:cNvSpPr txBox="1">
                <a:spLocks noRot="1" noChangeAspect="1" noMove="1" noResize="1" noEditPoints="1" noAdjustHandles="1" noChangeArrowheads="1" noChangeShapeType="1" noTextEdit="1"/>
              </p:cNvSpPr>
              <p:nvPr/>
            </p:nvSpPr>
            <p:spPr bwMode="auto">
              <a:xfrm>
                <a:off x="4577121" y="445176"/>
                <a:ext cx="3500510" cy="303096"/>
              </a:xfrm>
              <a:prstGeom prst="rect">
                <a:avLst/>
              </a:prstGeom>
              <a:blipFill>
                <a:blip r:embed="rId7"/>
                <a:stretch>
                  <a:fillRect l="-4348" t="-16000" r="-3261" b="-4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A4A8F88-D2EE-7097-7671-CE26BDABF3EF}"/>
                  </a:ext>
                </a:extLst>
              </p:cNvPr>
              <p:cNvSpPr txBox="1"/>
              <p:nvPr/>
            </p:nvSpPr>
            <p:spPr bwMode="auto">
              <a:xfrm>
                <a:off x="3275856" y="980727"/>
                <a:ext cx="3672408" cy="369332"/>
              </a:xfrm>
              <a:prstGeom prst="rect">
                <a:avLst/>
              </a:prstGeom>
              <a:noFill/>
              <a:ln w="9525">
                <a:noFill/>
                <a:miter lim="800000"/>
                <a:headEnd/>
                <a:tailEnd/>
              </a:ln>
            </p:spPr>
            <p:txBody>
              <a:bodyPr wrap="square" rtlCol="0">
                <a:spAutoFit/>
              </a:bodyPr>
              <a:lstStyle/>
              <a:p>
                <a14:m>
                  <m:oMath xmlns:m="http://schemas.openxmlformats.org/officeDocument/2006/math">
                    <m:r>
                      <a:rPr lang="en-GB" i="1">
                        <a:latin typeface="Cambria Math" panose="02040503050406030204" pitchFamily="18" charset="0"/>
                        <a:cs typeface="Times New Roman" pitchFamily="18" charset="0"/>
                      </a:rPr>
                      <m:t>左邊</m:t>
                    </m:r>
                    <m:func>
                      <m:funcPr>
                        <m:ctrlPr>
                          <a:rPr lang="en-GB" i="1" smtClean="0">
                            <a:latin typeface="Cambria Math" panose="02040503050406030204" pitchFamily="18" charset="0"/>
                            <a:cs typeface="Times New Roman" pitchFamily="18" charset="0"/>
                          </a:rPr>
                        </m:ctrlPr>
                      </m:funcPr>
                      <m:fName>
                        <m:r>
                          <m:rPr>
                            <m:sty m:val="p"/>
                          </m:rPr>
                          <a:rPr lang="en-GB" i="0" smtClean="0">
                            <a:latin typeface="Cambria Math" panose="02040503050406030204" pitchFamily="18" charset="0"/>
                            <a:cs typeface="Times New Roman" pitchFamily="18" charset="0"/>
                          </a:rPr>
                          <m:t>cos</m:t>
                        </m:r>
                      </m:fName>
                      <m:e>
                        <m:r>
                          <a:rPr lang="en-US" b="0" i="1" smtClean="0">
                            <a:latin typeface="Cambria Math" panose="02040503050406030204" pitchFamily="18" charset="0"/>
                            <a:cs typeface="Times New Roman" pitchFamily="18" charset="0"/>
                          </a:rPr>
                          <m:t>𝑞𝑎</m:t>
                        </m:r>
                      </m:e>
                    </m:func>
                  </m:oMath>
                </a14:m>
                <a:r>
                  <a:rPr lang="en-TW" dirty="0">
                    <a:latin typeface="Times New Roman" pitchFamily="18" charset="0"/>
                    <a:cs typeface="Times New Roman" pitchFamily="18" charset="0"/>
                  </a:rPr>
                  <a:t>只能在</a:t>
                </a:r>
                <a14:m>
                  <m:oMath xmlns:m="http://schemas.openxmlformats.org/officeDocument/2006/math">
                    <m:r>
                      <a:rPr lang="en-TW" i="1" dirty="0" smtClean="0">
                        <a:latin typeface="Cambria Math" panose="02040503050406030204" pitchFamily="18" charset="0"/>
                        <a:cs typeface="Times New Roman" pitchFamily="18" charset="0"/>
                      </a:rPr>
                      <m:t>−1</m:t>
                    </m:r>
                  </m:oMath>
                </a14:m>
                <a:r>
                  <a:rPr lang="en-TW" dirty="0">
                    <a:latin typeface="Times New Roman" pitchFamily="18" charset="0"/>
                    <a:cs typeface="Times New Roman" pitchFamily="18" charset="0"/>
                  </a:rPr>
                  <a:t>與</a:t>
                </a:r>
                <a14:m>
                  <m:oMath xmlns:m="http://schemas.openxmlformats.org/officeDocument/2006/math">
                    <m:r>
                      <a:rPr lang="en-TW" i="1" dirty="0" smtClean="0">
                        <a:latin typeface="Cambria Math" panose="02040503050406030204" pitchFamily="18" charset="0"/>
                        <a:cs typeface="Times New Roman" pitchFamily="18" charset="0"/>
                      </a:rPr>
                      <m:t>1</m:t>
                    </m:r>
                  </m:oMath>
                </a14:m>
                <a:r>
                  <a:rPr lang="en-TW" dirty="0">
                    <a:latin typeface="Times New Roman" pitchFamily="18" charset="0"/>
                    <a:cs typeface="Times New Roman" pitchFamily="18" charset="0"/>
                  </a:rPr>
                  <a:t>之間！</a:t>
                </a:r>
              </a:p>
            </p:txBody>
          </p:sp>
        </mc:Choice>
        <mc:Fallback xmlns="">
          <p:sp>
            <p:nvSpPr>
              <p:cNvPr id="18" name="TextBox 17">
                <a:extLst>
                  <a:ext uri="{FF2B5EF4-FFF2-40B4-BE49-F238E27FC236}">
                    <a16:creationId xmlns:a16="http://schemas.microsoft.com/office/drawing/2014/main" id="{4A4A8F88-D2EE-7097-7671-CE26BDABF3EF}"/>
                  </a:ext>
                </a:extLst>
              </p:cNvPr>
              <p:cNvSpPr txBox="1">
                <a:spLocks noRot="1" noChangeAspect="1" noMove="1" noResize="1" noEditPoints="1" noAdjustHandles="1" noChangeArrowheads="1" noChangeShapeType="1" noTextEdit="1"/>
              </p:cNvSpPr>
              <p:nvPr/>
            </p:nvSpPr>
            <p:spPr bwMode="auto">
              <a:xfrm>
                <a:off x="3275856" y="980727"/>
                <a:ext cx="3672408" cy="369332"/>
              </a:xfrm>
              <a:prstGeom prst="rect">
                <a:avLst/>
              </a:prstGeom>
              <a:blipFill>
                <a:blip r:embed="rId8"/>
                <a:stretch>
                  <a:fillRect l="-344" t="-10000" b="-23333"/>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3774630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AD6DC2-0632-A914-4DBD-51192F9EA61F}"/>
              </a:ext>
            </a:extLst>
          </p:cNvPr>
          <p:cNvPicPr>
            <a:picLocks noChangeAspect="1"/>
          </p:cNvPicPr>
          <p:nvPr/>
        </p:nvPicPr>
        <p:blipFill>
          <a:blip r:embed="rId2"/>
          <a:stretch>
            <a:fillRect/>
          </a:stretch>
        </p:blipFill>
        <p:spPr>
          <a:xfrm>
            <a:off x="5889784" y="1556792"/>
            <a:ext cx="2273300" cy="4038600"/>
          </a:xfrm>
          <a:prstGeom prst="rect">
            <a:avLst/>
          </a:prstGeom>
        </p:spPr>
      </p:pic>
      <p:pic>
        <p:nvPicPr>
          <p:cNvPr id="3" name="Picture 2">
            <a:extLst>
              <a:ext uri="{FF2B5EF4-FFF2-40B4-BE49-F238E27FC236}">
                <a16:creationId xmlns:a16="http://schemas.microsoft.com/office/drawing/2014/main" id="{FF9A3186-B110-2D2D-99F5-6F28C2BC26E4}"/>
              </a:ext>
            </a:extLst>
          </p:cNvPr>
          <p:cNvPicPr>
            <a:picLocks noChangeAspect="1"/>
          </p:cNvPicPr>
          <p:nvPr/>
        </p:nvPicPr>
        <p:blipFill>
          <a:blip r:embed="rId3"/>
          <a:stretch>
            <a:fillRect/>
          </a:stretch>
        </p:blipFill>
        <p:spPr>
          <a:xfrm>
            <a:off x="1209264" y="1554223"/>
            <a:ext cx="4177265" cy="403860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8024917-30E7-FAFD-E4FE-C24E84526858}"/>
                  </a:ext>
                </a:extLst>
              </p:cNvPr>
              <p:cNvSpPr txBox="1"/>
              <p:nvPr/>
            </p:nvSpPr>
            <p:spPr bwMode="auto">
              <a:xfrm>
                <a:off x="1343870" y="1113356"/>
                <a:ext cx="6825843" cy="276999"/>
              </a:xfrm>
              <a:prstGeom prst="rect">
                <a:avLst/>
              </a:prstGeom>
              <a:noFill/>
              <a:ln w="9525">
                <a:noFill/>
                <a:miter lim="800000"/>
                <a:headEnd/>
                <a:tailEnd/>
              </a:ln>
            </p:spPr>
            <p:txBody>
              <a:bodyPr wrap="none" lIns="0" tIns="0" rIns="0" bIns="0" rtlCol="0">
                <a:spAutoFit/>
              </a:bodyPr>
              <a:lstStyle/>
              <a:p>
                <a:r>
                  <a:rPr lang="en-US" dirty="0">
                    <a:solidFill>
                      <a:srgbClr val="FF0000"/>
                    </a:solidFill>
                    <a:cs typeface="Times New Roman" pitchFamily="18" charset="0"/>
                  </a:rPr>
                  <a:t>把有解的</a:t>
                </a:r>
                <a14:m>
                  <m:oMath xmlns:m="http://schemas.openxmlformats.org/officeDocument/2006/math">
                    <m:r>
                      <a:rPr lang="en-US" i="1">
                        <a:solidFill>
                          <a:srgbClr val="FF0000"/>
                        </a:solidFill>
                        <a:latin typeface="Cambria Math" panose="02040503050406030204" pitchFamily="18" charset="0"/>
                        <a:cs typeface="Times New Roman" pitchFamily="18" charset="0"/>
                      </a:rPr>
                      <m:t>𝑘</m:t>
                    </m:r>
                    <m:r>
                      <a:rPr lang="en-US" b="0" i="1" smtClean="0">
                        <a:solidFill>
                          <a:srgbClr val="FF0000"/>
                        </a:solidFill>
                        <a:latin typeface="Cambria Math" panose="02040503050406030204" pitchFamily="18" charset="0"/>
                        <a:cs typeface="Times New Roman" pitchFamily="18" charset="0"/>
                      </a:rPr>
                      <m:t>𝑎</m:t>
                    </m:r>
                  </m:oMath>
                </a14:m>
                <a:r>
                  <a:rPr lang="en-US" dirty="0">
                    <a:solidFill>
                      <a:srgbClr val="FF0000"/>
                    </a:solidFill>
                    <a:cs typeface="Times New Roman" pitchFamily="18" charset="0"/>
                  </a:rPr>
                  <a:t>對應的</a:t>
                </a:r>
                <a14:m>
                  <m:oMath xmlns:m="http://schemas.openxmlformats.org/officeDocument/2006/math">
                    <m:r>
                      <a:rPr lang="en-US" b="0" i="1" dirty="0" smtClean="0">
                        <a:solidFill>
                          <a:srgbClr val="FF0000"/>
                        </a:solidFill>
                        <a:latin typeface="Cambria Math" panose="02040503050406030204" pitchFamily="18" charset="0"/>
                        <a:cs typeface="Times New Roman" pitchFamily="18" charset="0"/>
                      </a:rPr>
                      <m:t>𝐸</m:t>
                    </m:r>
                  </m:oMath>
                </a14:m>
                <a:r>
                  <a:rPr lang="en-US" dirty="0" err="1">
                    <a:solidFill>
                      <a:srgbClr val="FF0000"/>
                    </a:solidFill>
                    <a:latin typeface="Times New Roman" panose="02020603050405020304" pitchFamily="18" charset="0"/>
                    <a:cs typeface="Times New Roman" panose="02020603050405020304" pitchFamily="18" charset="0"/>
                  </a:rPr>
                  <a:t>收集起來，就得一系列有間隙Gap的能帶Band</a:t>
                </a:r>
                <a:r>
                  <a:rPr lang="en-US" dirty="0">
                    <a:solidFill>
                      <a:srgbClr val="FF0000"/>
                    </a:solidFill>
                    <a:latin typeface="Times New Roman" panose="02020603050405020304" pitchFamily="18" charset="0"/>
                    <a:cs typeface="Times New Roman" panose="02020603050405020304" pitchFamily="18" charset="0"/>
                  </a:rPr>
                  <a:t>！</a:t>
                </a:r>
              </a:p>
            </p:txBody>
          </p:sp>
        </mc:Choice>
        <mc:Fallback xmlns="">
          <p:sp>
            <p:nvSpPr>
              <p:cNvPr id="4" name="TextBox 3">
                <a:extLst>
                  <a:ext uri="{FF2B5EF4-FFF2-40B4-BE49-F238E27FC236}">
                    <a16:creationId xmlns:a16="http://schemas.microsoft.com/office/drawing/2014/main" id="{A8024917-30E7-FAFD-E4FE-C24E84526858}"/>
                  </a:ext>
                </a:extLst>
              </p:cNvPr>
              <p:cNvSpPr txBox="1">
                <a:spLocks noRot="1" noChangeAspect="1" noMove="1" noResize="1" noEditPoints="1" noAdjustHandles="1" noChangeArrowheads="1" noChangeShapeType="1" noTextEdit="1"/>
              </p:cNvSpPr>
              <p:nvPr/>
            </p:nvSpPr>
            <p:spPr bwMode="auto">
              <a:xfrm>
                <a:off x="1343870" y="1113356"/>
                <a:ext cx="6825843" cy="276999"/>
              </a:xfrm>
              <a:prstGeom prst="rect">
                <a:avLst/>
              </a:prstGeom>
              <a:blipFill>
                <a:blip r:embed="rId4"/>
                <a:stretch>
                  <a:fillRect l="-2041" t="-21739" r="-1113" b="-47826"/>
                </a:stretch>
              </a:blipFill>
              <a:ln w="9525">
                <a:noFill/>
                <a:miter lim="800000"/>
                <a:headEnd/>
                <a:tailEnd/>
              </a:ln>
            </p:spPr>
            <p:txBody>
              <a:bodyPr/>
              <a:lstStyle/>
              <a:p>
                <a:r>
                  <a:rPr lang="en-TW">
                    <a:noFill/>
                  </a:rPr>
                  <a:t> </a:t>
                </a:r>
              </a:p>
            </p:txBody>
          </p:sp>
        </mc:Fallback>
      </mc:AlternateContent>
      <p:sp>
        <p:nvSpPr>
          <p:cNvPr id="5" name="文字方塊 8">
            <a:extLst>
              <a:ext uri="{FF2B5EF4-FFF2-40B4-BE49-F238E27FC236}">
                <a16:creationId xmlns:a16="http://schemas.microsoft.com/office/drawing/2014/main" id="{C34BE7F7-1892-E9AC-1039-9713EDF9359E}"/>
              </a:ext>
            </a:extLst>
          </p:cNvPr>
          <p:cNvSpPr txBox="1"/>
          <p:nvPr/>
        </p:nvSpPr>
        <p:spPr bwMode="auto">
          <a:xfrm>
            <a:off x="1341736" y="5778227"/>
            <a:ext cx="7621937"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a:t>
            </a:r>
            <a:r>
              <a:rPr lang="zh-TW" altLang="en-US" dirty="0"/>
              <a:t>是典型</a:t>
            </a:r>
            <a:r>
              <a:rPr lang="zh-TW" altLang="en-US" sz="1800" dirty="0"/>
              <a:t>在週期性晶格位能下的電子能態分佈。</a:t>
            </a:r>
            <a:r>
              <a:rPr lang="en-US" altLang="zh-TW" sz="1800" dirty="0"/>
              <a:t> </a:t>
            </a:r>
            <a:endParaRPr lang="zh-TW" altLang="en-US" sz="1800" dirty="0"/>
          </a:p>
        </p:txBody>
      </p:sp>
    </p:spTree>
    <p:extLst>
      <p:ext uri="{BB962C8B-B14F-4D97-AF65-F5344CB8AC3E}">
        <p14:creationId xmlns:p14="http://schemas.microsoft.com/office/powerpoint/2010/main" val="390302759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96CBB3-14FA-B426-D942-4047EBFF2F65}"/>
              </a:ext>
            </a:extLst>
          </p:cNvPr>
          <p:cNvPicPr>
            <a:picLocks noChangeAspect="1"/>
          </p:cNvPicPr>
          <p:nvPr/>
        </p:nvPicPr>
        <p:blipFill>
          <a:blip r:embed="rId2"/>
          <a:stretch>
            <a:fillRect/>
          </a:stretch>
        </p:blipFill>
        <p:spPr>
          <a:xfrm>
            <a:off x="323528" y="260648"/>
            <a:ext cx="6286500" cy="4394200"/>
          </a:xfrm>
          <a:prstGeom prst="rect">
            <a:avLst/>
          </a:prstGeom>
        </p:spPr>
      </p:pic>
      <p:pic>
        <p:nvPicPr>
          <p:cNvPr id="3" name="Picture 2">
            <a:extLst>
              <a:ext uri="{FF2B5EF4-FFF2-40B4-BE49-F238E27FC236}">
                <a16:creationId xmlns:a16="http://schemas.microsoft.com/office/drawing/2014/main" id="{013D5200-176E-9E8F-7884-080B89272719}"/>
              </a:ext>
            </a:extLst>
          </p:cNvPr>
          <p:cNvPicPr>
            <a:picLocks noChangeAspect="1"/>
          </p:cNvPicPr>
          <p:nvPr/>
        </p:nvPicPr>
        <p:blipFill>
          <a:blip r:embed="rId3"/>
          <a:stretch>
            <a:fillRect/>
          </a:stretch>
        </p:blipFill>
        <p:spPr>
          <a:xfrm>
            <a:off x="4021638" y="2004853"/>
            <a:ext cx="4773749" cy="4615284"/>
          </a:xfrm>
          <a:prstGeom prst="rect">
            <a:avLst/>
          </a:prstGeom>
        </p:spPr>
      </p:pic>
    </p:spTree>
    <p:extLst>
      <p:ext uri="{BB962C8B-B14F-4D97-AF65-F5344CB8AC3E}">
        <p14:creationId xmlns:p14="http://schemas.microsoft.com/office/powerpoint/2010/main" val="26685038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DA5AB-2F99-1505-09E3-B3EB54D69BBA}"/>
              </a:ext>
            </a:extLst>
          </p:cNvPr>
          <p:cNvPicPr>
            <a:picLocks noChangeAspect="1"/>
          </p:cNvPicPr>
          <p:nvPr/>
        </p:nvPicPr>
        <p:blipFill>
          <a:blip r:embed="rId2"/>
          <a:stretch>
            <a:fillRect/>
          </a:stretch>
        </p:blipFill>
        <p:spPr>
          <a:xfrm>
            <a:off x="818550" y="504649"/>
            <a:ext cx="4608512" cy="3794688"/>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1FDFDFE-5F4F-B0AE-362E-A6D50877601B}"/>
                  </a:ext>
                </a:extLst>
              </p:cNvPr>
              <p:cNvSpPr txBox="1"/>
              <p:nvPr/>
            </p:nvSpPr>
            <p:spPr bwMode="auto">
              <a:xfrm>
                <a:off x="1970678" y="3102453"/>
                <a:ext cx="341953" cy="276999"/>
              </a:xfrm>
              <a:prstGeom prst="rect">
                <a:avLst/>
              </a:prstGeom>
              <a:no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1</m:t>
                              </m:r>
                            </m:e>
                          </m:d>
                        </m:e>
                      </m:d>
                    </m:oMath>
                  </m:oMathPara>
                </a14:m>
                <a:endParaRPr lang="en-TW"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81FDFDFE-5F4F-B0AE-362E-A6D50877601B}"/>
                  </a:ext>
                </a:extLst>
              </p:cNvPr>
              <p:cNvSpPr txBox="1">
                <a:spLocks noRot="1" noChangeAspect="1" noMove="1" noResize="1" noEditPoints="1" noAdjustHandles="1" noChangeArrowheads="1" noChangeShapeType="1" noTextEdit="1"/>
              </p:cNvSpPr>
              <p:nvPr/>
            </p:nvSpPr>
            <p:spPr bwMode="auto">
              <a:xfrm>
                <a:off x="1970678" y="3102453"/>
                <a:ext cx="341953" cy="276999"/>
              </a:xfrm>
              <a:prstGeom prst="rect">
                <a:avLst/>
              </a:prstGeom>
              <a:blipFill>
                <a:blip r:embed="rId3"/>
                <a:stretch>
                  <a:fillRect l="-111111" t="-168182" r="-88889" b="-2454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2B35DB3-D39F-49C3-D8AC-3C816A798218}"/>
                  </a:ext>
                </a:extLst>
              </p:cNvPr>
              <p:cNvSpPr txBox="1"/>
              <p:nvPr/>
            </p:nvSpPr>
            <p:spPr bwMode="auto">
              <a:xfrm>
                <a:off x="2780853" y="3102452"/>
                <a:ext cx="341952" cy="276999"/>
              </a:xfrm>
              <a:prstGeom prst="rect">
                <a:avLst/>
              </a:prstGeom>
              <a:no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e>
                      </m:d>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32B35DB3-D39F-49C3-D8AC-3C816A798218}"/>
                  </a:ext>
                </a:extLst>
              </p:cNvPr>
              <p:cNvSpPr txBox="1">
                <a:spLocks noRot="1" noChangeAspect="1" noMove="1" noResize="1" noEditPoints="1" noAdjustHandles="1" noChangeArrowheads="1" noChangeShapeType="1" noTextEdit="1"/>
              </p:cNvSpPr>
              <p:nvPr/>
            </p:nvSpPr>
            <p:spPr bwMode="auto">
              <a:xfrm>
                <a:off x="2780853" y="3102452"/>
                <a:ext cx="341952" cy="276999"/>
              </a:xfrm>
              <a:prstGeom prst="rect">
                <a:avLst/>
              </a:prstGeom>
              <a:blipFill>
                <a:blip r:embed="rId4"/>
                <a:stretch>
                  <a:fillRect l="-103571" t="-168182" r="-85714" b="-2454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939EE90-556B-9A76-F30B-321FCA63ED63}"/>
                  </a:ext>
                </a:extLst>
              </p:cNvPr>
              <p:cNvSpPr txBox="1"/>
              <p:nvPr/>
            </p:nvSpPr>
            <p:spPr bwMode="auto">
              <a:xfrm>
                <a:off x="4235654" y="3099881"/>
                <a:ext cx="387670" cy="276999"/>
              </a:xfrm>
              <a:prstGeom prst="rect">
                <a:avLst/>
              </a:prstGeom>
              <a:no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𝑁</m:t>
                              </m:r>
                            </m:e>
                          </m:d>
                        </m:e>
                      </m:d>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D939EE90-556B-9A76-F30B-321FCA63ED63}"/>
                  </a:ext>
                </a:extLst>
              </p:cNvPr>
              <p:cNvSpPr txBox="1">
                <a:spLocks noRot="1" noChangeAspect="1" noMove="1" noResize="1" noEditPoints="1" noAdjustHandles="1" noChangeArrowheads="1" noChangeShapeType="1" noTextEdit="1"/>
              </p:cNvSpPr>
              <p:nvPr/>
            </p:nvSpPr>
            <p:spPr bwMode="auto">
              <a:xfrm>
                <a:off x="4235654" y="3099881"/>
                <a:ext cx="387670" cy="276999"/>
              </a:xfrm>
              <a:prstGeom prst="rect">
                <a:avLst/>
              </a:prstGeom>
              <a:blipFill>
                <a:blip r:embed="rId5"/>
                <a:stretch>
                  <a:fillRect l="-96774" t="-172727" r="-77419" b="-2454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BFE8CB0-D2BA-1CEE-AF5F-5F14D56CF9E2}"/>
                  </a:ext>
                </a:extLst>
              </p:cNvPr>
              <p:cNvSpPr txBox="1"/>
              <p:nvPr/>
            </p:nvSpPr>
            <p:spPr bwMode="auto">
              <a:xfrm>
                <a:off x="3309756" y="3099880"/>
                <a:ext cx="810799" cy="276999"/>
              </a:xfrm>
              <a:prstGeom prst="rect">
                <a:avLst/>
              </a:prstGeom>
              <a:no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𝑗</m:t>
                              </m:r>
                              <m:r>
                                <a:rPr lang="en-US" altLang="zh-TW" b="0" i="1" smtClean="0">
                                  <a:latin typeface="Cambria Math" panose="02040503050406030204" pitchFamily="18" charset="0"/>
                                  <a:ea typeface="Cambria Math" panose="02040503050406030204" pitchFamily="18" charset="0"/>
                                </a:rPr>
                                <m:t>⋯</m:t>
                              </m:r>
                            </m:e>
                          </m:d>
                        </m:e>
                      </m:d>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7BFE8CB0-D2BA-1CEE-AF5F-5F14D56CF9E2}"/>
                  </a:ext>
                </a:extLst>
              </p:cNvPr>
              <p:cNvSpPr txBox="1">
                <a:spLocks noRot="1" noChangeAspect="1" noMove="1" noResize="1" noEditPoints="1" noAdjustHandles="1" noChangeArrowheads="1" noChangeShapeType="1" noTextEdit="1"/>
              </p:cNvSpPr>
              <p:nvPr/>
            </p:nvSpPr>
            <p:spPr bwMode="auto">
              <a:xfrm>
                <a:off x="3309756" y="3099880"/>
                <a:ext cx="810799" cy="276999"/>
              </a:xfrm>
              <a:prstGeom prst="rect">
                <a:avLst/>
              </a:prstGeom>
              <a:blipFill>
                <a:blip r:embed="rId6"/>
                <a:stretch>
                  <a:fillRect l="-46154" t="-172727" r="-35385" b="-2454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80CE96B-738A-EB05-39C6-68696B3AD375}"/>
                  </a:ext>
                </a:extLst>
              </p:cNvPr>
              <p:cNvSpPr txBox="1"/>
              <p:nvPr/>
            </p:nvSpPr>
            <p:spPr bwMode="auto">
              <a:xfrm>
                <a:off x="803920" y="4389947"/>
                <a:ext cx="5256584"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將第</a:t>
                </a:r>
                <a14:m>
                  <m:oMath xmlns:m="http://schemas.openxmlformats.org/officeDocument/2006/math">
                    <m:r>
                      <a:rPr lang="en-US" altLang="zh-TW" i="1">
                        <a:latin typeface="Cambria Math" panose="02040503050406030204" pitchFamily="18" charset="0"/>
                        <a:ea typeface="Cambria Math" panose="02040503050406030204" pitchFamily="18" charset="0"/>
                      </a:rPr>
                      <m:t>𝑗</m:t>
                    </m:r>
                  </m:oMath>
                </a14:m>
                <a:r>
                  <a:rPr lang="en-GB" dirty="0">
                    <a:latin typeface="Times New Roman" pitchFamily="18" charset="0"/>
                    <a:cs typeface="Times New Roman" pitchFamily="18" charset="0"/>
                  </a:rPr>
                  <a:t>個原子內的某一特定能態(例如3s) </a:t>
                </a:r>
                <a:r>
                  <a:rPr lang="en-GB" dirty="0" err="1">
                    <a:latin typeface="Times New Roman" pitchFamily="18" charset="0"/>
                    <a:cs typeface="Times New Roman" pitchFamily="18" charset="0"/>
                  </a:rPr>
                  <a:t>標為</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𝑗</m:t>
                            </m:r>
                          </m:e>
                        </m:d>
                      </m:e>
                    </m:d>
                  </m:oMath>
                </a14:m>
                <a:r>
                  <a:rPr lang="en-TW" dirty="0">
                    <a:latin typeface="Times New Roman" pitchFamily="18" charset="0"/>
                    <a:cs typeface="Times New Roman" pitchFamily="18" charset="0"/>
                  </a:rPr>
                  <a:t>。</a:t>
                </a:r>
              </a:p>
            </p:txBody>
          </p:sp>
        </mc:Choice>
        <mc:Fallback xmlns="">
          <p:sp>
            <p:nvSpPr>
              <p:cNvPr id="7" name="TextBox 6">
                <a:extLst>
                  <a:ext uri="{FF2B5EF4-FFF2-40B4-BE49-F238E27FC236}">
                    <a16:creationId xmlns:a16="http://schemas.microsoft.com/office/drawing/2014/main" id="{680CE96B-738A-EB05-39C6-68696B3AD375}"/>
                  </a:ext>
                </a:extLst>
              </p:cNvPr>
              <p:cNvSpPr txBox="1">
                <a:spLocks noRot="1" noChangeAspect="1" noMove="1" noResize="1" noEditPoints="1" noAdjustHandles="1" noChangeArrowheads="1" noChangeShapeType="1" noTextEdit="1"/>
              </p:cNvSpPr>
              <p:nvPr/>
            </p:nvSpPr>
            <p:spPr bwMode="auto">
              <a:xfrm>
                <a:off x="803920" y="4389947"/>
                <a:ext cx="5256584" cy="369332"/>
              </a:xfrm>
              <a:prstGeom prst="rect">
                <a:avLst/>
              </a:prstGeom>
              <a:blipFill>
                <a:blip r:embed="rId7"/>
                <a:stretch>
                  <a:fillRect l="-964" t="-110000" b="-166667"/>
                </a:stretch>
              </a:blipFill>
              <a:ln w="9525">
                <a:noFill/>
                <a:miter lim="800000"/>
                <a:headEnd/>
                <a:tailEnd/>
              </a:ln>
            </p:spPr>
            <p:txBody>
              <a:bodyPr/>
              <a:lstStyle/>
              <a:p>
                <a:r>
                  <a:rPr lang="en-TW">
                    <a:noFill/>
                  </a:rPr>
                  <a:t> </a:t>
                </a:r>
              </a:p>
            </p:txBody>
          </p:sp>
        </mc:Fallback>
      </mc:AlternateContent>
      <p:sp>
        <p:nvSpPr>
          <p:cNvPr id="8" name="Rectangle 7">
            <a:extLst>
              <a:ext uri="{FF2B5EF4-FFF2-40B4-BE49-F238E27FC236}">
                <a16:creationId xmlns:a16="http://schemas.microsoft.com/office/drawing/2014/main" id="{A2AF7BC8-66F0-F133-78FB-62A3FCE471C5}"/>
              </a:ext>
            </a:extLst>
          </p:cNvPr>
          <p:cNvSpPr/>
          <p:nvPr/>
        </p:nvSpPr>
        <p:spPr>
          <a:xfrm>
            <a:off x="814215" y="5182523"/>
            <a:ext cx="7992888" cy="369332"/>
          </a:xfrm>
          <a:prstGeom prst="rect">
            <a:avLst/>
          </a:prstGeom>
        </p:spPr>
        <p:txBody>
          <a:bodyPr wrap="square">
            <a:spAutoFit/>
          </a:bodyPr>
          <a:lstStyle/>
          <a:p>
            <a:r>
              <a:rPr lang="en-TW" sz="1800" dirty="0"/>
              <a:t>如果原子足夠靠近，</a:t>
            </a:r>
            <a:r>
              <a:rPr lang="en-TW" dirty="0"/>
              <a:t>一個</a:t>
            </a:r>
            <a:r>
              <a:rPr lang="en-TW" sz="1800" dirty="0"/>
              <a:t>原子的電子會感受到旁邊原子的位能</a:t>
            </a:r>
            <a:r>
              <a:rPr lang="en-US" sz="1800" dirty="0"/>
              <a:t>。</a:t>
            </a:r>
            <a:endParaRPr lang="en-US" dirty="0"/>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702FFB14-6F58-D468-C1BA-967A1BAA44CA}"/>
                  </a:ext>
                </a:extLst>
              </p:cNvPr>
              <p:cNvSpPr/>
              <p:nvPr/>
            </p:nvSpPr>
            <p:spPr>
              <a:xfrm>
                <a:off x="799585" y="5577167"/>
                <a:ext cx="7040230" cy="369332"/>
              </a:xfrm>
              <a:prstGeom prst="rect">
                <a:avLst/>
              </a:prstGeom>
            </p:spPr>
            <p:txBody>
              <a:bodyPr wrap="square">
                <a:spAutoFit/>
              </a:bodyPr>
              <a:lstStyle/>
              <a:p>
                <a:r>
                  <a:rPr lang="zh-TW" altLang="en-US" dirty="0"/>
                  <a:t>於是第</a:t>
                </a:r>
                <a14:m>
                  <m:oMath xmlns:m="http://schemas.openxmlformats.org/officeDocument/2006/math">
                    <m:r>
                      <a:rPr lang="en-US" altLang="zh-TW" i="1">
                        <a:latin typeface="Cambria Math" panose="02040503050406030204" pitchFamily="18" charset="0"/>
                        <a:ea typeface="Cambria Math" panose="02040503050406030204" pitchFamily="18" charset="0"/>
                      </a:rPr>
                      <m:t>𝑗</m:t>
                    </m:r>
                  </m:oMath>
                </a14:m>
                <a:r>
                  <a:rPr lang="zh-TW" altLang="en-US" dirty="0"/>
                  <a:t>個原子的位能可以同時影響</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𝑗</m:t>
                            </m:r>
                          </m:e>
                        </m:d>
                      </m:e>
                    </m:d>
                    <m:r>
                      <a:rPr lang="zh-TW" altLang="en-US" i="1">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𝑗</m:t>
                            </m:r>
                            <m:r>
                              <a:rPr lang="en-US" altLang="zh-TW" b="0" i="1" smtClean="0">
                                <a:latin typeface="Cambria Math" panose="02040503050406030204" pitchFamily="18" charset="0"/>
                                <a:ea typeface="Cambria Math" panose="02040503050406030204" pitchFamily="18" charset="0"/>
                              </a:rPr>
                              <m:t>+1</m:t>
                            </m:r>
                          </m:e>
                        </m:d>
                      </m:e>
                    </m:d>
                    <m:r>
                      <a:rPr lang="zh-TW" altLang="en-US" i="1">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𝑗</m:t>
                            </m:r>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1</m:t>
                            </m:r>
                          </m:e>
                        </m:d>
                      </m:e>
                    </m:d>
                  </m:oMath>
                </a14:m>
                <a:r>
                  <a:rPr lang="en-TW" sz="1800" dirty="0"/>
                  <a:t>。</a:t>
                </a:r>
                <a:endParaRPr lang="en-US" dirty="0"/>
              </a:p>
            </p:txBody>
          </p:sp>
        </mc:Choice>
        <mc:Fallback xmlns="">
          <p:sp>
            <p:nvSpPr>
              <p:cNvPr id="9" name="Rectangle 8">
                <a:extLst>
                  <a:ext uri="{FF2B5EF4-FFF2-40B4-BE49-F238E27FC236}">
                    <a16:creationId xmlns:a16="http://schemas.microsoft.com/office/drawing/2014/main" id="{702FFB14-6F58-D468-C1BA-967A1BAA44CA}"/>
                  </a:ext>
                </a:extLst>
              </p:cNvPr>
              <p:cNvSpPr>
                <a:spLocks noRot="1" noChangeAspect="1" noMove="1" noResize="1" noEditPoints="1" noAdjustHandles="1" noChangeArrowheads="1" noChangeShapeType="1" noTextEdit="1"/>
              </p:cNvSpPr>
              <p:nvPr/>
            </p:nvSpPr>
            <p:spPr>
              <a:xfrm>
                <a:off x="799585" y="5577167"/>
                <a:ext cx="7040230" cy="369332"/>
              </a:xfrm>
              <a:prstGeom prst="rect">
                <a:avLst/>
              </a:prstGeom>
              <a:blipFill>
                <a:blip r:embed="rId8"/>
                <a:stretch>
                  <a:fillRect l="-540" t="-113333" b="-166667"/>
                </a:stretch>
              </a:blipFill>
            </p:spPr>
            <p:txBody>
              <a:bodyPr/>
              <a:lstStyle/>
              <a:p>
                <a:r>
                  <a:rPr lang="en-TW">
                    <a:noFill/>
                  </a:rPr>
                  <a:t> </a:t>
                </a:r>
              </a:p>
            </p:txBody>
          </p:sp>
        </mc:Fallback>
      </mc:AlternateContent>
      <p:pic>
        <p:nvPicPr>
          <p:cNvPr id="10" name="Picture 9">
            <a:extLst>
              <a:ext uri="{FF2B5EF4-FFF2-40B4-BE49-F238E27FC236}">
                <a16:creationId xmlns:a16="http://schemas.microsoft.com/office/drawing/2014/main" id="{297F2F88-0245-DE42-DD0E-2509420106B5}"/>
              </a:ext>
            </a:extLst>
          </p:cNvPr>
          <p:cNvPicPr>
            <a:picLocks noChangeAspect="1"/>
          </p:cNvPicPr>
          <p:nvPr/>
        </p:nvPicPr>
        <p:blipFill>
          <a:blip r:embed="rId9"/>
          <a:stretch>
            <a:fillRect/>
          </a:stretch>
        </p:blipFill>
        <p:spPr>
          <a:xfrm>
            <a:off x="5468761" y="3181737"/>
            <a:ext cx="2286000" cy="1117600"/>
          </a:xfrm>
          <a:prstGeom prst="rect">
            <a:avLst/>
          </a:prstGeom>
        </p:spPr>
      </p:pic>
      <p:sp>
        <p:nvSpPr>
          <p:cNvPr id="11" name="TextBox 10">
            <a:extLst>
              <a:ext uri="{FF2B5EF4-FFF2-40B4-BE49-F238E27FC236}">
                <a16:creationId xmlns:a16="http://schemas.microsoft.com/office/drawing/2014/main" id="{03552093-F0B0-0BF1-5189-EB4FBC4D5704}"/>
              </a:ext>
            </a:extLst>
          </p:cNvPr>
          <p:cNvSpPr txBox="1"/>
          <p:nvPr/>
        </p:nvSpPr>
        <p:spPr bwMode="auto">
          <a:xfrm>
            <a:off x="798204" y="6387687"/>
            <a:ext cx="761821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而未微擾前，這些態是同一能階，能量相等，所以這是簡併下微擾。</a:t>
            </a:r>
          </a:p>
        </p:txBody>
      </p:sp>
      <p:sp>
        <p:nvSpPr>
          <p:cNvPr id="12" name="TextBox 11">
            <a:extLst>
              <a:ext uri="{FF2B5EF4-FFF2-40B4-BE49-F238E27FC236}">
                <a16:creationId xmlns:a16="http://schemas.microsoft.com/office/drawing/2014/main" id="{070F21DD-1253-7328-CD9E-6ECA9C2512AC}"/>
              </a:ext>
            </a:extLst>
          </p:cNvPr>
          <p:cNvSpPr txBox="1"/>
          <p:nvPr/>
        </p:nvSpPr>
        <p:spPr bwMode="auto">
          <a:xfrm>
            <a:off x="4713224" y="1800684"/>
            <a:ext cx="3126591"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這需要T</a:t>
            </a:r>
            <a:r>
              <a:rPr lang="en-TW" dirty="0">
                <a:latin typeface="Times New Roman" pitchFamily="18" charset="0"/>
                <a:cs typeface="Times New Roman" pitchFamily="18" charset="0"/>
              </a:rPr>
              <a:t>ight Binding Model。</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F22A530-F39F-D952-D587-1472C1D014B6}"/>
                  </a:ext>
                </a:extLst>
              </p:cNvPr>
              <p:cNvSpPr txBox="1"/>
              <p:nvPr/>
            </p:nvSpPr>
            <p:spPr bwMode="auto">
              <a:xfrm>
                <a:off x="805348" y="4800497"/>
                <a:ext cx="7655084"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每一個原子內都有此能態</a:t>
                </a:r>
                <a:r>
                  <a:rPr lang="en-GB" dirty="0">
                    <a:latin typeface="Times New Roman" pitchFamily="18" charset="0"/>
                    <a:cs typeface="Times New Roman" pitchFamily="18" charset="0"/>
                  </a:rPr>
                  <a:t>(例如3s) </a:t>
                </a:r>
                <a:r>
                  <a:rPr lang="en-TW" dirty="0">
                    <a:latin typeface="Times New Roman" pitchFamily="18" charset="0"/>
                    <a:cs typeface="Times New Roman" pitchFamily="18" charset="0"/>
                  </a:rPr>
                  <a:t>，因此共有</a:t>
                </a:r>
                <a14:m>
                  <m:oMath xmlns:m="http://schemas.openxmlformats.org/officeDocument/2006/math">
                    <m:r>
                      <a:rPr lang="en-US" b="0" i="1" smtClean="0">
                        <a:latin typeface="Cambria Math" panose="02040503050406030204" pitchFamily="18" charset="0"/>
                        <a:cs typeface="Times New Roman" pitchFamily="18" charset="0"/>
                      </a:rPr>
                      <m:t>𝑁</m:t>
                    </m:r>
                  </m:oMath>
                </a14:m>
                <a:r>
                  <a:rPr lang="en-TW" dirty="0">
                    <a:latin typeface="Times New Roman" pitchFamily="18" charset="0"/>
                    <a:cs typeface="Times New Roman" pitchFamily="18" charset="0"/>
                  </a:rPr>
                  <a:t>個狀態</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𝑗</m:t>
                            </m:r>
                          </m:e>
                        </m:d>
                      </m:e>
                    </m:d>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𝑗</m:t>
                    </m:r>
                    <m:r>
                      <a:rPr lang="en-US" altLang="zh-TW" i="1">
                        <a:latin typeface="Cambria Math" panose="02040503050406030204" pitchFamily="18" charset="0"/>
                        <a:ea typeface="Cambria Math" panose="02040503050406030204" pitchFamily="18" charset="0"/>
                      </a:rPr>
                      <m:t>=1⋯</m:t>
                    </m:r>
                    <m:r>
                      <a:rPr lang="en-US" altLang="zh-TW" i="1">
                        <a:latin typeface="Cambria Math" panose="02040503050406030204" pitchFamily="18" charset="0"/>
                        <a:ea typeface="Cambria Math" panose="02040503050406030204" pitchFamily="18" charset="0"/>
                      </a:rPr>
                      <m:t>𝑁</m:t>
                    </m:r>
                  </m:oMath>
                </a14:m>
                <a:r>
                  <a:rPr lang="en-TW" dirty="0">
                    <a:latin typeface="Times New Roman" pitchFamily="18" charset="0"/>
                    <a:cs typeface="Times New Roman" pitchFamily="18" charset="0"/>
                  </a:rPr>
                  <a:t>。</a:t>
                </a:r>
              </a:p>
            </p:txBody>
          </p:sp>
        </mc:Choice>
        <mc:Fallback xmlns="">
          <p:sp>
            <p:nvSpPr>
              <p:cNvPr id="13" name="TextBox 12">
                <a:extLst>
                  <a:ext uri="{FF2B5EF4-FFF2-40B4-BE49-F238E27FC236}">
                    <a16:creationId xmlns:a16="http://schemas.microsoft.com/office/drawing/2014/main" id="{0F22A530-F39F-D952-D587-1472C1D014B6}"/>
                  </a:ext>
                </a:extLst>
              </p:cNvPr>
              <p:cNvSpPr txBox="1">
                <a:spLocks noRot="1" noChangeAspect="1" noMove="1" noResize="1" noEditPoints="1" noAdjustHandles="1" noChangeArrowheads="1" noChangeShapeType="1" noTextEdit="1"/>
              </p:cNvSpPr>
              <p:nvPr/>
            </p:nvSpPr>
            <p:spPr bwMode="auto">
              <a:xfrm>
                <a:off x="805348" y="4800497"/>
                <a:ext cx="7655084" cy="369332"/>
              </a:xfrm>
              <a:prstGeom prst="rect">
                <a:avLst/>
              </a:prstGeom>
              <a:blipFill>
                <a:blip r:embed="rId10"/>
                <a:stretch>
                  <a:fillRect l="-662" t="-106452" b="-158065"/>
                </a:stretch>
              </a:blipFill>
              <a:ln w="9525">
                <a:noFill/>
                <a:miter lim="800000"/>
                <a:headEnd/>
                <a:tailEnd/>
              </a:ln>
            </p:spPr>
            <p:txBody>
              <a:bodyPr/>
              <a:lstStyle/>
              <a:p>
                <a:r>
                  <a:rPr lang="en-TW">
                    <a:noFill/>
                  </a:rPr>
                  <a:t> </a:t>
                </a:r>
              </a:p>
            </p:txBody>
          </p:sp>
        </mc:Fallback>
      </mc:AlternateContent>
      <p:sp>
        <p:nvSpPr>
          <p:cNvPr id="14" name="TextBox 13">
            <a:extLst>
              <a:ext uri="{FF2B5EF4-FFF2-40B4-BE49-F238E27FC236}">
                <a16:creationId xmlns:a16="http://schemas.microsoft.com/office/drawing/2014/main" id="{4320F305-BA14-7348-7CED-0D53D4E07634}"/>
              </a:ext>
            </a:extLst>
          </p:cNvPr>
          <p:cNvSpPr txBox="1"/>
          <p:nvPr/>
        </p:nvSpPr>
        <p:spPr bwMode="auto">
          <a:xfrm>
            <a:off x="5496272" y="512717"/>
            <a:ext cx="288032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Nearly Free Electron Model</a:t>
            </a:r>
          </a:p>
        </p:txBody>
      </p:sp>
      <p:sp>
        <p:nvSpPr>
          <p:cNvPr id="15" name="TextBox 14">
            <a:extLst>
              <a:ext uri="{FF2B5EF4-FFF2-40B4-BE49-F238E27FC236}">
                <a16:creationId xmlns:a16="http://schemas.microsoft.com/office/drawing/2014/main" id="{B48EC055-6E28-412A-A789-97A3B51FF66F}"/>
              </a:ext>
            </a:extLst>
          </p:cNvPr>
          <p:cNvSpPr txBox="1"/>
          <p:nvPr/>
        </p:nvSpPr>
        <p:spPr bwMode="auto">
          <a:xfrm>
            <a:off x="4713224" y="947963"/>
            <a:ext cx="3024336"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很簡單的解出能帶結構</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2CDACD50-745F-A5DD-3FCA-908F04746A11}"/>
              </a:ext>
            </a:extLst>
          </p:cNvPr>
          <p:cNvSpPr txBox="1"/>
          <p:nvPr/>
        </p:nvSpPr>
        <p:spPr bwMode="auto">
          <a:xfrm>
            <a:off x="4713224" y="1407905"/>
            <a:ext cx="432933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但無法說明為何不同元素導電度的差異。</a:t>
            </a:r>
          </a:p>
        </p:txBody>
      </p:sp>
      <p:sp>
        <p:nvSpPr>
          <p:cNvPr id="17" name="TextBox 16">
            <a:extLst>
              <a:ext uri="{FF2B5EF4-FFF2-40B4-BE49-F238E27FC236}">
                <a16:creationId xmlns:a16="http://schemas.microsoft.com/office/drawing/2014/main" id="{93C6387B-5A3A-70DD-2375-1B689BA717EF}"/>
              </a:ext>
            </a:extLst>
          </p:cNvPr>
          <p:cNvSpPr txBox="1"/>
          <p:nvPr/>
        </p:nvSpPr>
        <p:spPr bwMode="auto">
          <a:xfrm>
            <a:off x="3900264" y="2664634"/>
            <a:ext cx="504056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後者保留了全球化的電子與家的聯繫、在地性！</a:t>
            </a:r>
          </a:p>
        </p:txBody>
      </p:sp>
      <p:sp>
        <p:nvSpPr>
          <p:cNvPr id="18" name="TextBox 17">
            <a:extLst>
              <a:ext uri="{FF2B5EF4-FFF2-40B4-BE49-F238E27FC236}">
                <a16:creationId xmlns:a16="http://schemas.microsoft.com/office/drawing/2014/main" id="{85B60776-C128-04C6-4D33-6A72BBDF3456}"/>
              </a:ext>
            </a:extLst>
          </p:cNvPr>
          <p:cNvSpPr txBox="1"/>
          <p:nvPr/>
        </p:nvSpPr>
        <p:spPr bwMode="auto">
          <a:xfrm>
            <a:off x="4713224" y="2229387"/>
            <a:ext cx="373257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前者直接由全球化的電子出發。</a:t>
            </a:r>
          </a:p>
        </p:txBody>
      </p:sp>
      <p:sp>
        <p:nvSpPr>
          <p:cNvPr id="20" name="TextBox 19">
            <a:extLst>
              <a:ext uri="{FF2B5EF4-FFF2-40B4-BE49-F238E27FC236}">
                <a16:creationId xmlns:a16="http://schemas.microsoft.com/office/drawing/2014/main" id="{741C72E4-3594-452A-D146-01677EB7ECB0}"/>
              </a:ext>
            </a:extLst>
          </p:cNvPr>
          <p:cNvSpPr txBox="1"/>
          <p:nvPr/>
        </p:nvSpPr>
        <p:spPr bwMode="auto">
          <a:xfrm>
            <a:off x="2905371" y="123594"/>
            <a:ext cx="2430368" cy="369332"/>
          </a:xfrm>
          <a:prstGeom prst="rect">
            <a:avLst/>
          </a:prstGeom>
          <a:noFill/>
          <a:ln w="9525">
            <a:noFill/>
            <a:miter lim="800000"/>
            <a:headEnd/>
            <a:tailEnd/>
          </a:ln>
        </p:spPr>
        <p:txBody>
          <a:bodyPr wrap="square">
            <a:spAutoFit/>
          </a:bodyPr>
          <a:lstStyle/>
          <a:p>
            <a:r>
              <a:rPr lang="en-GB" dirty="0">
                <a:solidFill>
                  <a:srgbClr val="FF0000"/>
                </a:solidFill>
                <a:latin typeface="Times New Roman" pitchFamily="18" charset="0"/>
                <a:cs typeface="Times New Roman" pitchFamily="18" charset="0"/>
              </a:rPr>
              <a:t>T</a:t>
            </a:r>
            <a:r>
              <a:rPr lang="en-TW" dirty="0">
                <a:solidFill>
                  <a:srgbClr val="FF0000"/>
                </a:solidFill>
                <a:latin typeface="Times New Roman" pitchFamily="18" charset="0"/>
                <a:cs typeface="Times New Roman" pitchFamily="18" charset="0"/>
              </a:rPr>
              <a:t>ight Binding Model</a:t>
            </a:r>
            <a:endParaRPr lang="en-TW" dirty="0">
              <a:solidFill>
                <a:srgbClr val="FF0000"/>
              </a:solidFill>
            </a:endParaRPr>
          </a:p>
        </p:txBody>
      </p:sp>
      <p:sp>
        <p:nvSpPr>
          <p:cNvPr id="19" name="Rectangle 18">
            <a:extLst>
              <a:ext uri="{FF2B5EF4-FFF2-40B4-BE49-F238E27FC236}">
                <a16:creationId xmlns:a16="http://schemas.microsoft.com/office/drawing/2014/main" id="{BDEE5E62-C913-F41C-52D0-C86EAFE715B6}"/>
              </a:ext>
            </a:extLst>
          </p:cNvPr>
          <p:cNvSpPr/>
          <p:nvPr/>
        </p:nvSpPr>
        <p:spPr>
          <a:xfrm>
            <a:off x="783419" y="5984019"/>
            <a:ext cx="7056396" cy="369332"/>
          </a:xfrm>
          <a:prstGeom prst="rect">
            <a:avLst/>
          </a:prstGeom>
        </p:spPr>
        <p:txBody>
          <a:bodyPr wrap="square">
            <a:spAutoFit/>
          </a:bodyPr>
          <a:lstStyle/>
          <a:p>
            <a:r>
              <a:rPr lang="en-TW" dirty="0"/>
              <a:t>此位能應可以微擾處理。</a:t>
            </a:r>
            <a:endParaRPr lang="en-US" dirty="0"/>
          </a:p>
        </p:txBody>
      </p:sp>
    </p:spTree>
    <p:extLst>
      <p:ext uri="{BB962C8B-B14F-4D97-AF65-F5344CB8AC3E}">
        <p14:creationId xmlns:p14="http://schemas.microsoft.com/office/powerpoint/2010/main" val="64793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9"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273077-99EC-B5B7-C6EB-01513BC24C33}"/>
              </a:ext>
            </a:extLst>
          </p:cNvPr>
          <p:cNvSpPr txBox="1"/>
          <p:nvPr/>
        </p:nvSpPr>
        <p:spPr bwMode="auto">
          <a:xfrm>
            <a:off x="880394" y="169286"/>
            <a:ext cx="761821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而未微擾前，這些態是同一能階，能量相等，所以這是簡併下微擾。</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3A86EA3-66F2-FCD3-083D-1138D4E34122}"/>
                  </a:ext>
                </a:extLst>
              </p:cNvPr>
              <p:cNvSpPr txBox="1"/>
              <p:nvPr/>
            </p:nvSpPr>
            <p:spPr bwMode="auto">
              <a:xfrm>
                <a:off x="888622" y="574390"/>
                <a:ext cx="784064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簡併態</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𝑗</m:t>
                            </m:r>
                          </m:e>
                        </m:d>
                      </m:e>
                    </m:d>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𝑗</m:t>
                    </m:r>
                    <m:r>
                      <a:rPr lang="en-US" altLang="zh-TW" b="0" i="1" smtClean="0">
                        <a:latin typeface="Cambria Math" panose="02040503050406030204" pitchFamily="18" charset="0"/>
                        <a:ea typeface="Cambria Math" panose="02040503050406030204" pitchFamily="18" charset="0"/>
                      </a:rPr>
                      <m:t>=1⋯</m:t>
                    </m:r>
                    <m:r>
                      <a:rPr lang="en-US" altLang="zh-TW" b="0" i="1" smtClean="0">
                        <a:latin typeface="Cambria Math" panose="02040503050406030204" pitchFamily="18" charset="0"/>
                        <a:ea typeface="Cambria Math" panose="02040503050406030204" pitchFamily="18" charset="0"/>
                      </a:rPr>
                      <m:t>𝑁</m:t>
                    </m:r>
                  </m:oMath>
                </a14:m>
                <a:r>
                  <a:rPr lang="en-TW" dirty="0">
                    <a:latin typeface="Times New Roman" pitchFamily="18" charset="0"/>
                    <a:cs typeface="Times New Roman" pitchFamily="18" charset="0"/>
                  </a:rPr>
                  <a:t>，數量為原子數</a:t>
                </a:r>
                <a14:m>
                  <m:oMath xmlns:m="http://schemas.openxmlformats.org/officeDocument/2006/math">
                    <m:r>
                      <a:rPr lang="en-US" b="0" i="1" smtClean="0">
                        <a:latin typeface="Cambria Math" panose="02040503050406030204" pitchFamily="18" charset="0"/>
                        <a:cs typeface="Times New Roman" pitchFamily="18" charset="0"/>
                      </a:rPr>
                      <m:t>𝑁</m:t>
                    </m:r>
                  </m:oMath>
                </a14:m>
                <a:r>
                  <a:rPr lang="en-TW" dirty="0">
                    <a:latin typeface="Times New Roman" pitchFamily="18" charset="0"/>
                    <a:cs typeface="Times New Roman" pitchFamily="18" charset="0"/>
                  </a:rPr>
                  <a:t>。所以簡併空間是</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𝑗</m:t>
                            </m:r>
                          </m:e>
                        </m:d>
                      </m:e>
                    </m:d>
                  </m:oMath>
                </a14:m>
                <a:r>
                  <a:rPr lang="en-TW" dirty="0">
                    <a:latin typeface="Times New Roman" pitchFamily="18" charset="0"/>
                    <a:cs typeface="Times New Roman" pitchFamily="18" charset="0"/>
                  </a:rPr>
                  <a:t>所展開</a:t>
                </a:r>
                <a14:m>
                  <m:oMath xmlns:m="http://schemas.openxmlformats.org/officeDocument/2006/math">
                    <m:r>
                      <a:rPr lang="en-US" i="1">
                        <a:latin typeface="Cambria Math" panose="02040503050406030204" pitchFamily="18" charset="0"/>
                        <a:cs typeface="Times New Roman" pitchFamily="18" charset="0"/>
                      </a:rPr>
                      <m:t>𝑁</m:t>
                    </m:r>
                  </m:oMath>
                </a14:m>
                <a:r>
                  <a:rPr lang="en-TW" dirty="0">
                    <a:latin typeface="Times New Roman" pitchFamily="18" charset="0"/>
                    <a:cs typeface="Times New Roman" pitchFamily="18" charset="0"/>
                  </a:rPr>
                  <a:t>維空間。</a:t>
                </a:r>
              </a:p>
            </p:txBody>
          </p:sp>
        </mc:Choice>
        <mc:Fallback xmlns="">
          <p:sp>
            <p:nvSpPr>
              <p:cNvPr id="3" name="TextBox 2">
                <a:extLst>
                  <a:ext uri="{FF2B5EF4-FFF2-40B4-BE49-F238E27FC236}">
                    <a16:creationId xmlns:a16="http://schemas.microsoft.com/office/drawing/2014/main" id="{E3A86EA3-66F2-FCD3-083D-1138D4E34122}"/>
                  </a:ext>
                </a:extLst>
              </p:cNvPr>
              <p:cNvSpPr txBox="1">
                <a:spLocks noRot="1" noChangeAspect="1" noMove="1" noResize="1" noEditPoints="1" noAdjustHandles="1" noChangeArrowheads="1" noChangeShapeType="1" noTextEdit="1"/>
              </p:cNvSpPr>
              <p:nvPr/>
            </p:nvSpPr>
            <p:spPr bwMode="auto">
              <a:xfrm>
                <a:off x="888622" y="574390"/>
                <a:ext cx="7840643" cy="369332"/>
              </a:xfrm>
              <a:prstGeom prst="rect">
                <a:avLst/>
              </a:prstGeom>
              <a:blipFill>
                <a:blip r:embed="rId2"/>
                <a:stretch>
                  <a:fillRect l="-809" t="-110000" b="-16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5984B2E-0A0B-D367-3ED8-C9301657F0D7}"/>
                  </a:ext>
                </a:extLst>
              </p:cNvPr>
              <p:cNvSpPr txBox="1"/>
              <p:nvPr/>
            </p:nvSpPr>
            <p:spPr bwMode="auto">
              <a:xfrm>
                <a:off x="868518" y="1005437"/>
                <a:ext cx="662473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因此我們要解</a:t>
                </a:r>
                <a14:m>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𝐻</m:t>
                        </m:r>
                      </m:e>
                      <m:sub>
                        <m:r>
                          <a:rPr lang="en-US" b="0" i="1" smtClean="0">
                            <a:latin typeface="Cambria Math" panose="02040503050406030204" pitchFamily="18" charset="0"/>
                            <a:cs typeface="Times New Roman" pitchFamily="18" charset="0"/>
                          </a:rPr>
                          <m:t>1</m:t>
                        </m:r>
                      </m:sub>
                    </m:sSub>
                  </m:oMath>
                </a14:m>
                <a:r>
                  <a:rPr lang="en-TW" dirty="0">
                    <a:latin typeface="Times New Roman" pitchFamily="18" charset="0"/>
                    <a:cs typeface="Times New Roman" pitchFamily="18" charset="0"/>
                  </a:rPr>
                  <a:t>矩陣</a:t>
                </a:r>
                <a14:m>
                  <m:oMath xmlns:m="http://schemas.openxmlformats.org/officeDocument/2006/math">
                    <m:r>
                      <a:rPr lang="en-US" b="0" i="1" dirty="0" smtClean="0">
                        <a:latin typeface="Cambria Math" panose="02040503050406030204" pitchFamily="18" charset="0"/>
                        <a:cs typeface="Times New Roman" pitchFamily="18" charset="0"/>
                      </a:rPr>
                      <m:t>𝑁</m:t>
                    </m:r>
                    <m:r>
                      <a:rPr lang="en-US" b="0" i="1" dirty="0" smtClean="0">
                        <a:latin typeface="Cambria Math" panose="02040503050406030204" pitchFamily="18" charset="0"/>
                        <a:ea typeface="Cambria Math" panose="02040503050406030204" pitchFamily="18" charset="0"/>
                        <a:cs typeface="Times New Roman" pitchFamily="18" charset="0"/>
                      </a:rPr>
                      <m:t>×</m:t>
                    </m:r>
                    <m:r>
                      <a:rPr lang="en-US" b="0" i="1" dirty="0" smtClean="0">
                        <a:latin typeface="Cambria Math" panose="02040503050406030204" pitchFamily="18" charset="0"/>
                        <a:ea typeface="Cambria Math" panose="02040503050406030204" pitchFamily="18" charset="0"/>
                        <a:cs typeface="Times New Roman" pitchFamily="18" charset="0"/>
                      </a:rPr>
                      <m:t>𝑁</m:t>
                    </m:r>
                  </m:oMath>
                </a14:m>
                <a:r>
                  <a:rPr lang="en-TW" dirty="0">
                    <a:latin typeface="Times New Roman" pitchFamily="18" charset="0"/>
                    <a:cs typeface="Times New Roman" pitchFamily="18" charset="0"/>
                  </a:rPr>
                  <a:t>的本徵問題：</a:t>
                </a:r>
              </a:p>
            </p:txBody>
          </p:sp>
        </mc:Choice>
        <mc:Fallback xmlns="">
          <p:sp>
            <p:nvSpPr>
              <p:cNvPr id="4" name="TextBox 3">
                <a:extLst>
                  <a:ext uri="{FF2B5EF4-FFF2-40B4-BE49-F238E27FC236}">
                    <a16:creationId xmlns:a16="http://schemas.microsoft.com/office/drawing/2014/main" id="{25984B2E-0A0B-D367-3ED8-C9301657F0D7}"/>
                  </a:ext>
                </a:extLst>
              </p:cNvPr>
              <p:cNvSpPr txBox="1">
                <a:spLocks noRot="1" noChangeAspect="1" noMove="1" noResize="1" noEditPoints="1" noAdjustHandles="1" noChangeArrowheads="1" noChangeShapeType="1" noTextEdit="1"/>
              </p:cNvSpPr>
              <p:nvPr/>
            </p:nvSpPr>
            <p:spPr bwMode="auto">
              <a:xfrm>
                <a:off x="868518" y="1005437"/>
                <a:ext cx="6624736" cy="369332"/>
              </a:xfrm>
              <a:prstGeom prst="rect">
                <a:avLst/>
              </a:prstGeom>
              <a:blipFill>
                <a:blip r:embed="rId3"/>
                <a:stretch>
                  <a:fillRect l="-766" t="-10000" b="-23333"/>
                </a:stretch>
              </a:blipFill>
              <a:ln w="9525">
                <a:noFill/>
                <a:miter lim="800000"/>
                <a:headEnd/>
                <a:tailEnd/>
              </a:ln>
            </p:spPr>
            <p:txBody>
              <a:bodyPr/>
              <a:lstStyle/>
              <a:p>
                <a:r>
                  <a:rPr lang="en-TW">
                    <a:noFill/>
                  </a:rPr>
                  <a:t> </a:t>
                </a:r>
              </a:p>
            </p:txBody>
          </p:sp>
        </mc:Fallback>
      </mc:AlternateContent>
      <p:sp>
        <p:nvSpPr>
          <p:cNvPr id="5" name="TextBox 4">
            <a:extLst>
              <a:ext uri="{FF2B5EF4-FFF2-40B4-BE49-F238E27FC236}">
                <a16:creationId xmlns:a16="http://schemas.microsoft.com/office/drawing/2014/main" id="{1A23B579-6E0B-7788-CA62-2A56E54FFF5F}"/>
              </a:ext>
            </a:extLst>
          </p:cNvPr>
          <p:cNvSpPr txBox="1"/>
          <p:nvPr/>
        </p:nvSpPr>
        <p:spPr bwMode="auto">
          <a:xfrm>
            <a:off x="888622" y="1656922"/>
            <a:ext cx="237626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設本徵態寫成：</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F76A50F-8425-267A-E9D3-3C3440A46391}"/>
                  </a:ext>
                </a:extLst>
              </p:cNvPr>
              <p:cNvSpPr txBox="1"/>
              <p:nvPr/>
            </p:nvSpPr>
            <p:spPr bwMode="auto">
              <a:xfrm>
                <a:off x="2680594" y="1436477"/>
                <a:ext cx="819007" cy="81022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en-TW" i="1" smtClean="0">
                              <a:latin typeface="Cambria Math" panose="02040503050406030204" pitchFamily="18" charset="0"/>
                              <a:cs typeface="Times New Roman" pitchFamily="18" charset="0"/>
                            </a:rPr>
                          </m:ctrlPr>
                        </m:naryPr>
                        <m:sub>
                          <m:r>
                            <m:rPr>
                              <m:brk m:alnAt="23"/>
                            </m:rPr>
                            <a:rPr lang="en-US" b="0" i="1" smtClean="0">
                              <a:latin typeface="Cambria Math" panose="02040503050406030204" pitchFamily="18" charset="0"/>
                              <a:cs typeface="Times New Roman" pitchFamily="18" charset="0"/>
                            </a:rPr>
                            <m:t>𝑗</m:t>
                          </m:r>
                          <m:r>
                            <a:rPr lang="en-US" b="0" i="1" smtClean="0">
                              <a:latin typeface="Cambria Math" panose="02040503050406030204" pitchFamily="18" charset="0"/>
                              <a:cs typeface="Times New Roman" pitchFamily="18" charset="0"/>
                            </a:rPr>
                            <m:t>=1</m:t>
                          </m:r>
                        </m:sub>
                        <m:sup>
                          <m:r>
                            <a:rPr lang="en-US" b="0" i="1" smtClean="0">
                              <a:latin typeface="Cambria Math" panose="02040503050406030204" pitchFamily="18" charset="0"/>
                              <a:cs typeface="Times New Roman" pitchFamily="18" charset="0"/>
                            </a:rPr>
                            <m:t>𝑁</m:t>
                          </m:r>
                        </m:sup>
                        <m:e>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𝑐</m:t>
                              </m:r>
                            </m:e>
                            <m:sub>
                              <m:r>
                                <a:rPr lang="en-US" b="0" i="1" smtClean="0">
                                  <a:latin typeface="Cambria Math" panose="02040503050406030204" pitchFamily="18" charset="0"/>
                                  <a:cs typeface="Times New Roman" pitchFamily="18" charset="0"/>
                                </a:rPr>
                                <m:t>𝑗</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𝑗</m:t>
                                  </m:r>
                                </m:e>
                              </m:d>
                            </m:e>
                          </m:d>
                        </m:e>
                      </m:nary>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4F76A50F-8425-267A-E9D3-3C3440A46391}"/>
                  </a:ext>
                </a:extLst>
              </p:cNvPr>
              <p:cNvSpPr txBox="1">
                <a:spLocks noRot="1" noChangeAspect="1" noMove="1" noResize="1" noEditPoints="1" noAdjustHandles="1" noChangeArrowheads="1" noChangeShapeType="1" noTextEdit="1"/>
              </p:cNvSpPr>
              <p:nvPr/>
            </p:nvSpPr>
            <p:spPr bwMode="auto">
              <a:xfrm>
                <a:off x="2680594" y="1436477"/>
                <a:ext cx="819007" cy="810222"/>
              </a:xfrm>
              <a:prstGeom prst="rect">
                <a:avLst/>
              </a:prstGeom>
              <a:blipFill>
                <a:blip r:embed="rId4"/>
                <a:stretch>
                  <a:fillRect l="-101538" t="-107692" r="-35385" b="-161538"/>
                </a:stretch>
              </a:blipFill>
              <a:ln w="9525">
                <a:noFill/>
                <a:miter lim="800000"/>
                <a:headEnd/>
                <a:tailEnd/>
              </a:ln>
            </p:spPr>
            <p:txBody>
              <a:bodyPr/>
              <a:lstStyle/>
              <a:p>
                <a:r>
                  <a:rPr lang="en-TW">
                    <a:noFill/>
                  </a:rPr>
                  <a:t> </a:t>
                </a:r>
              </a:p>
            </p:txBody>
          </p:sp>
        </mc:Fallback>
      </mc:AlternateContent>
      <p:sp>
        <p:nvSpPr>
          <p:cNvPr id="7" name="TextBox 6">
            <a:extLst>
              <a:ext uri="{FF2B5EF4-FFF2-40B4-BE49-F238E27FC236}">
                <a16:creationId xmlns:a16="http://schemas.microsoft.com/office/drawing/2014/main" id="{FB563549-451A-1005-B06A-BEBC2B5BBC47}"/>
              </a:ext>
            </a:extLst>
          </p:cNvPr>
          <p:cNvSpPr txBox="1"/>
          <p:nvPr/>
        </p:nvSpPr>
        <p:spPr bwMode="auto">
          <a:xfrm>
            <a:off x="3688706" y="1656922"/>
            <a:ext cx="180020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可表為行向量：</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EB4DABE-734F-A47B-9F1E-574DAFF5BDD8}"/>
                  </a:ext>
                </a:extLst>
              </p:cNvPr>
              <p:cNvSpPr txBox="1"/>
              <p:nvPr/>
            </p:nvSpPr>
            <p:spPr bwMode="auto">
              <a:xfrm>
                <a:off x="5460128" y="1249406"/>
                <a:ext cx="648063" cy="1315040"/>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smtClean="0">
                                  <a:latin typeface="Cambria Math" panose="02040503050406030204" pitchFamily="18" charset="0"/>
                                  <a:cs typeface="Times New Roman" pitchFamily="18" charset="0"/>
                                </a:rPr>
                              </m:ctrlPr>
                            </m:mPr>
                            <m:mr>
                              <m:e>
                                <m:m>
                                  <m:mPr>
                                    <m:mcs>
                                      <m:mc>
                                        <m:mcPr>
                                          <m:count m:val="1"/>
                                          <m:mcJc m:val="center"/>
                                        </m:mcPr>
                                      </m:mc>
                                    </m:mcs>
                                    <m:ctrlPr>
                                      <a:rPr lang="en-TW" i="1" smtClean="0">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b="0" i="1" smtClean="0">
                                              <a:latin typeface="Cambria Math" panose="02040503050406030204" pitchFamily="18" charset="0"/>
                                              <a:cs typeface="Times New Roman" pitchFamily="18" charset="0"/>
                                            </a:rPr>
                                            <m:t>1</m:t>
                                          </m:r>
                                        </m:sub>
                                      </m:sSub>
                                    </m:e>
                                  </m:mr>
                                  <m:mr>
                                    <m:e>
                                      <m:r>
                                        <a:rPr lang="en-TW" i="1" smtClean="0">
                                          <a:latin typeface="Cambria Math" panose="02040503050406030204" pitchFamily="18" charset="0"/>
                                          <a:ea typeface="Cambria Math" panose="02040503050406030204" pitchFamily="18" charset="0"/>
                                          <a:cs typeface="Times New Roman" pitchFamily="18" charset="0"/>
                                        </a:rPr>
                                        <m:t>⋮</m:t>
                                      </m:r>
                                    </m:e>
                                  </m:mr>
                                </m:m>
                              </m:e>
                            </m:mr>
                            <m:mr>
                              <m:e>
                                <m:m>
                                  <m:mPr>
                                    <m:mcs>
                                      <m:mc>
                                        <m:mcPr>
                                          <m:count m:val="1"/>
                                          <m:mcJc m:val="center"/>
                                        </m:mcPr>
                                      </m:mc>
                                    </m:mcs>
                                    <m:ctrlPr>
                                      <a:rPr lang="en-TW" i="1" smtClean="0">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𝑗</m:t>
                                          </m:r>
                                        </m:sub>
                                      </m:sSub>
                                    </m:e>
                                  </m:mr>
                                  <m:mr>
                                    <m:e>
                                      <m:m>
                                        <m:mPr>
                                          <m:mcs>
                                            <m:mc>
                                              <m:mcPr>
                                                <m:count m:val="1"/>
                                                <m:mcJc m:val="center"/>
                                              </m:mcPr>
                                            </m:mc>
                                          </m:mcs>
                                          <m:ctrlPr>
                                            <a:rPr lang="en-TW" i="1" smtClean="0">
                                              <a:latin typeface="Cambria Math" panose="02040503050406030204" pitchFamily="18" charset="0"/>
                                              <a:cs typeface="Times New Roman" pitchFamily="18" charset="0"/>
                                            </a:rPr>
                                          </m:ctrlPr>
                                        </m:mPr>
                                        <m:mr>
                                          <m:e>
                                            <m:r>
                                              <m:rPr>
                                                <m:brk m:alnAt="7"/>
                                              </m:rPr>
                                              <a:rPr lang="en-TW" i="1" smtClean="0">
                                                <a:latin typeface="Cambria Math" panose="02040503050406030204" pitchFamily="18" charset="0"/>
                                                <a:ea typeface="Cambria Math" panose="02040503050406030204" pitchFamily="18" charset="0"/>
                                                <a:cs typeface="Times New Roman" pitchFamily="18" charset="0"/>
                                              </a:rPr>
                                              <m:t>⋮</m:t>
                                            </m:r>
                                          </m:e>
                                        </m:m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b="0" i="1" smtClean="0">
                                                    <a:latin typeface="Cambria Math" panose="02040503050406030204" pitchFamily="18" charset="0"/>
                                                    <a:cs typeface="Times New Roman" pitchFamily="18" charset="0"/>
                                                  </a:rPr>
                                                  <m:t>𝑁</m:t>
                                                </m:r>
                                              </m:sub>
                                            </m:sSub>
                                          </m:e>
                                        </m:mr>
                                      </m:m>
                                    </m:e>
                                  </m:mr>
                                </m:m>
                              </m:e>
                            </m:mr>
                          </m:m>
                        </m:e>
                      </m:d>
                    </m:oMath>
                  </m:oMathPara>
                </a14:m>
                <a:endParaRPr lang="en-TW" dirty="0">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5EB4DABE-734F-A47B-9F1E-574DAFF5BDD8}"/>
                  </a:ext>
                </a:extLst>
              </p:cNvPr>
              <p:cNvSpPr txBox="1">
                <a:spLocks noRot="1" noChangeAspect="1" noMove="1" noResize="1" noEditPoints="1" noAdjustHandles="1" noChangeArrowheads="1" noChangeShapeType="1" noTextEdit="1"/>
              </p:cNvSpPr>
              <p:nvPr/>
            </p:nvSpPr>
            <p:spPr bwMode="auto">
              <a:xfrm>
                <a:off x="5460128" y="1249406"/>
                <a:ext cx="648063" cy="1315040"/>
              </a:xfrm>
              <a:prstGeom prst="rect">
                <a:avLst/>
              </a:prstGeom>
              <a:blipFill>
                <a:blip r:embed="rId5"/>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675BAA0-8B86-C61C-ECFD-4D0E92D3F312}"/>
                  </a:ext>
                </a:extLst>
              </p:cNvPr>
              <p:cNvSpPr txBox="1"/>
              <p:nvPr/>
            </p:nvSpPr>
            <p:spPr bwMode="auto">
              <a:xfrm>
                <a:off x="1024410" y="2977597"/>
                <a:ext cx="1496692" cy="29931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𝐻</m:t>
                          </m:r>
                        </m:e>
                        <m:sub>
                          <m:r>
                            <a:rPr lang="en-US" i="1">
                              <a:latin typeface="Cambria Math" panose="02040503050406030204" pitchFamily="18" charset="0"/>
                              <a:cs typeface="Times New Roman" pitchFamily="18" charset="0"/>
                            </a:rPr>
                            <m:t>1</m:t>
                          </m:r>
                          <m:r>
                            <a:rPr lang="en-US" b="0" i="1" smtClean="0">
                              <a:latin typeface="Cambria Math" panose="02040503050406030204" pitchFamily="18" charset="0"/>
                              <a:cs typeface="Times New Roman" pitchFamily="18" charset="0"/>
                            </a:rPr>
                            <m:t>𝑖𝑗</m:t>
                          </m:r>
                        </m:sub>
                      </m:sSub>
                      <m:r>
                        <a:rPr lang="en-US" b="0" i="1" smtClean="0">
                          <a:latin typeface="Cambria Math" panose="02040503050406030204" pitchFamily="18" charset="0"/>
                          <a:cs typeface="Times New Roman" pitchFamily="18" charset="0"/>
                        </a:rPr>
                        <m:t>=</m:t>
                      </m:r>
                      <m:d>
                        <m:dPr>
                          <m:begChr m:val="⟨"/>
                          <m:endChr m:val="⟩"/>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𝑖</m:t>
                          </m:r>
                        </m:e>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𝐻</m:t>
                              </m:r>
                            </m:e>
                            <m:sub>
                              <m:r>
                                <a:rPr lang="en-US" i="1">
                                  <a:latin typeface="Cambria Math" panose="02040503050406030204" pitchFamily="18" charset="0"/>
                                  <a:cs typeface="Times New Roman" pitchFamily="18" charset="0"/>
                                </a:rPr>
                                <m:t>1</m:t>
                              </m:r>
                            </m:sub>
                          </m:sSub>
                        </m:e>
                        <m:e>
                          <m:r>
                            <a:rPr lang="en-US" b="0" i="1" smtClean="0">
                              <a:latin typeface="Cambria Math" panose="02040503050406030204" pitchFamily="18" charset="0"/>
                              <a:cs typeface="Times New Roman" pitchFamily="18" charset="0"/>
                            </a:rPr>
                            <m:t>𝑗</m:t>
                          </m:r>
                        </m:e>
                      </m:d>
                    </m:oMath>
                  </m:oMathPara>
                </a14:m>
                <a:endParaRPr lang="en-TW" dirty="0">
                  <a:latin typeface="Times New Roman" pitchFamily="18" charset="0"/>
                  <a:cs typeface="Times New Roman" pitchFamily="18" charset="0"/>
                </a:endParaRPr>
              </a:p>
            </p:txBody>
          </p:sp>
        </mc:Choice>
        <mc:Fallback xmlns="">
          <p:sp>
            <p:nvSpPr>
              <p:cNvPr id="9" name="TextBox 8">
                <a:extLst>
                  <a:ext uri="{FF2B5EF4-FFF2-40B4-BE49-F238E27FC236}">
                    <a16:creationId xmlns:a16="http://schemas.microsoft.com/office/drawing/2014/main" id="{D675BAA0-8B86-C61C-ECFD-4D0E92D3F312}"/>
                  </a:ext>
                </a:extLst>
              </p:cNvPr>
              <p:cNvSpPr txBox="1">
                <a:spLocks noRot="1" noChangeAspect="1" noMove="1" noResize="1" noEditPoints="1" noAdjustHandles="1" noChangeArrowheads="1" noChangeShapeType="1" noTextEdit="1"/>
              </p:cNvSpPr>
              <p:nvPr/>
            </p:nvSpPr>
            <p:spPr bwMode="auto">
              <a:xfrm>
                <a:off x="1024410" y="2977597"/>
                <a:ext cx="1496692" cy="299313"/>
              </a:xfrm>
              <a:prstGeom prst="rect">
                <a:avLst/>
              </a:prstGeom>
              <a:blipFill>
                <a:blip r:embed="rId6"/>
                <a:stretch>
                  <a:fillRect l="-2521" b="-24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B7BB807-4AF1-EA17-8946-E891F388BCA6}"/>
                  </a:ext>
                </a:extLst>
              </p:cNvPr>
              <p:cNvSpPr txBox="1"/>
              <p:nvPr/>
            </p:nvSpPr>
            <p:spPr bwMode="auto">
              <a:xfrm>
                <a:off x="2863561" y="2959073"/>
                <a:ext cx="3275897" cy="1319207"/>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𝐻</m:t>
                          </m:r>
                        </m:e>
                        <m:sub>
                          <m:r>
                            <a:rPr lang="en-US" i="1">
                              <a:latin typeface="Cambria Math" panose="02040503050406030204" pitchFamily="18" charset="0"/>
                              <a:cs typeface="Times New Roman" pitchFamily="18" charset="0"/>
                            </a:rPr>
                            <m:t>1</m:t>
                          </m:r>
                          <m:r>
                            <a:rPr lang="en-US" b="0" i="1" smtClean="0">
                              <a:latin typeface="Cambria Math" panose="02040503050406030204" pitchFamily="18" charset="0"/>
                              <a:cs typeface="Times New Roman" pitchFamily="18" charset="0"/>
                            </a:rPr>
                            <m:t>𝑖𝑗</m:t>
                          </m:r>
                        </m:sub>
                      </m:sSub>
                      <m:r>
                        <a:rPr lang="en-US" b="0" i="1" smtClean="0">
                          <a:latin typeface="Cambria Math" panose="02040503050406030204" pitchFamily="18" charset="0"/>
                          <a:cs typeface="Times New Roman" pitchFamily="18" charset="0"/>
                        </a:rPr>
                        <m:t>=</m:t>
                      </m:r>
                      <m:d>
                        <m:dPr>
                          <m:ctrlPr>
                            <a:rPr lang="en-US" b="0" i="1" smtClean="0">
                              <a:latin typeface="Cambria Math" panose="02040503050406030204" pitchFamily="18" charset="0"/>
                              <a:cs typeface="Times New Roman" pitchFamily="18" charset="0"/>
                            </a:rPr>
                          </m:ctrlPr>
                        </m:dPr>
                        <m:e>
                          <m:m>
                            <m:mPr>
                              <m:mcs>
                                <m:mc>
                                  <m:mcPr>
                                    <m:count m:val="3"/>
                                    <m:mcJc m:val="center"/>
                                  </m:mcPr>
                                </m:mc>
                              </m:mcs>
                              <m:ctrlPr>
                                <a:rPr lang="en-US" b="0" i="1" smtClean="0">
                                  <a:latin typeface="Cambria Math" panose="02040503050406030204" pitchFamily="18" charset="0"/>
                                  <a:cs typeface="Times New Roman" pitchFamily="18" charset="0"/>
                                </a:rPr>
                              </m:ctrlPr>
                            </m:mPr>
                            <m:mr>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mr>
                                  <m:mr>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e>
                                      <m:r>
                                        <a:rPr lang="en-US" b="0" i="1" smtClean="0">
                                          <a:latin typeface="Cambria Math" panose="02040503050406030204" pitchFamily="18" charset="0"/>
                                          <a:cs typeface="Times New Roman" pitchFamily="18" charset="0"/>
                                        </a:rPr>
                                        <m:t>0</m:t>
                                      </m:r>
                                    </m:e>
                                  </m:mr>
                                </m:m>
                              </m:e>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ea typeface="Cambria Math" panose="02040503050406030204" pitchFamily="18" charset="0"/>
                                          <a:cs typeface="Times New Roman" pitchFamily="18" charset="0"/>
                                        </a:rPr>
                                        <m:t>⋯</m:t>
                                      </m:r>
                                    </m:e>
                                  </m:mr>
                                  <m:mr>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e>
                                      <m:r>
                                        <a:rPr lang="en-US" b="0" i="1" smtClean="0">
                                          <a:latin typeface="Cambria Math" panose="02040503050406030204" pitchFamily="18" charset="0"/>
                                          <a:cs typeface="Times New Roman" pitchFamily="18" charset="0"/>
                                        </a:rPr>
                                        <m:t>0</m:t>
                                      </m:r>
                                    </m:e>
                                  </m:mr>
                                </m:m>
                              </m:e>
                              <m:e>
                                <m:m>
                                  <m:mPr>
                                    <m:mcs>
                                      <m:mc>
                                        <m:mcPr>
                                          <m:count m:val="1"/>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mr>
                                  <m:mr>
                                    <m:e>
                                      <m:r>
                                        <a:rPr lang="en-US" b="0" i="1" smtClean="0">
                                          <a:latin typeface="Cambria Math" panose="02040503050406030204" pitchFamily="18" charset="0"/>
                                          <a:cs typeface="Times New Roman" pitchFamily="18" charset="0"/>
                                        </a:rPr>
                                        <m:t>0</m:t>
                                      </m:r>
                                    </m:e>
                                  </m:mr>
                                </m:m>
                              </m:e>
                            </m:mr>
                            <m:mr>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mr>
                                  <m:mr>
                                    <m:e>
                                      <m:r>
                                        <a:rPr lang="en-US" i="1">
                                          <a:latin typeface="Cambria Math" panose="02040503050406030204" pitchFamily="18" charset="0"/>
                                          <a:ea typeface="Cambria Math" panose="02040503050406030204" pitchFamily="18" charset="0"/>
                                          <a:cs typeface="Times New Roman" pitchFamily="18" charset="0"/>
                                        </a:rPr>
                                        <m:t>⋮</m:t>
                                      </m:r>
                                    </m:e>
                                    <m:e>
                                      <m:r>
                                        <a:rPr lang="en-US" b="0" i="1" smtClean="0">
                                          <a:latin typeface="Cambria Math" panose="02040503050406030204" pitchFamily="18" charset="0"/>
                                          <a:ea typeface="Cambria Math" panose="02040503050406030204" pitchFamily="18" charset="0"/>
                                          <a:cs typeface="Times New Roman" pitchFamily="18" charset="0"/>
                                        </a:rPr>
                                        <m:t>⋮</m:t>
                                      </m:r>
                                    </m:e>
                                  </m:mr>
                                </m:m>
                              </m:e>
                              <m:e>
                                <m:m>
                                  <m:mPr>
                                    <m:mcs>
                                      <m:mc>
                                        <m:mcPr>
                                          <m:count m:val="2"/>
                                          <m:mcJc m:val="center"/>
                                        </m:mcPr>
                                      </m:mc>
                                    </m:mcs>
                                    <m:ctrlPr>
                                      <a:rPr lang="en-US" b="0" i="1" smtClean="0">
                                        <a:latin typeface="Cambria Math" panose="02040503050406030204" pitchFamily="18" charset="0"/>
                                        <a:cs typeface="Times New Roman" pitchFamily="18" charset="0"/>
                                      </a:rPr>
                                    </m:ctrlPr>
                                  </m:mPr>
                                  <m:mr>
                                    <m:e>
                                      <m: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mr>
                                  <m:mr>
                                    <m:e>
                                      <m:r>
                                        <a:rPr lang="en-US" b="0" i="1" smtClean="0">
                                          <a:latin typeface="Cambria Math" panose="02040503050406030204" pitchFamily="18" charset="0"/>
                                          <a:ea typeface="Cambria Math" panose="02040503050406030204" pitchFamily="18" charset="0"/>
                                          <a:cs typeface="Times New Roman" pitchFamily="18" charset="0"/>
                                        </a:rPr>
                                        <m:t>⋮</m:t>
                                      </m:r>
                                    </m:e>
                                    <m:e>
                                      <m:r>
                                        <a:rPr lang="en-US" i="1">
                                          <a:latin typeface="Cambria Math" panose="02040503050406030204" pitchFamily="18" charset="0"/>
                                          <a:ea typeface="Cambria Math" panose="02040503050406030204" pitchFamily="18" charset="0"/>
                                          <a:cs typeface="Times New Roman" pitchFamily="18" charset="0"/>
                                        </a:rPr>
                                        <m:t>⋱</m:t>
                                      </m:r>
                                    </m:e>
                                  </m:mr>
                                </m:m>
                              </m:e>
                              <m:e>
                                <m:m>
                                  <m:mPr>
                                    <m:mcs>
                                      <m:mc>
                                        <m:mcPr>
                                          <m:count m:val="1"/>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mr>
                                  <m:mr>
                                    <m:e>
                                      <m:r>
                                        <a:rPr lang="en-US" b="0" i="1" smtClean="0">
                                          <a:latin typeface="Cambria Math" panose="02040503050406030204" pitchFamily="18" charset="0"/>
                                          <a:ea typeface="Cambria Math" panose="02040503050406030204" pitchFamily="18" charset="0"/>
                                          <a:cs typeface="Times New Roman" pitchFamily="18" charset="0"/>
                                        </a:rPr>
                                        <m:t>⋮</m:t>
                                      </m:r>
                                    </m:e>
                                  </m:mr>
                                </m:m>
                              </m:e>
                            </m:mr>
                            <m:mr>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0</m:t>
                                      </m:r>
                                    </m:e>
                                  </m:mr>
                                </m:m>
                              </m:e>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ea typeface="Cambria Math" panose="02040503050406030204" pitchFamily="18" charset="0"/>
                                          <a:cs typeface="Times New Roman" pitchFamily="18" charset="0"/>
                                        </a:rPr>
                                        <m:t>⋯</m:t>
                                      </m:r>
                                    </m:e>
                                  </m:mr>
                                </m:m>
                              </m:e>
                              <m:e>
                                <m:r>
                                  <a:rPr lang="en-US" b="0" i="1" smtClean="0">
                                    <a:latin typeface="Cambria Math" panose="02040503050406030204" pitchFamily="18" charset="0"/>
                                    <a:cs typeface="Times New Roman" pitchFamily="18" charset="0"/>
                                  </a:rPr>
                                  <m:t>0</m:t>
                                </m:r>
                              </m:e>
                            </m:mr>
                          </m:m>
                        </m:e>
                      </m:d>
                    </m:oMath>
                  </m:oMathPara>
                </a14:m>
                <a:endParaRPr lang="en-TW" dirty="0">
                  <a:latin typeface="Times New Roman" pitchFamily="18" charset="0"/>
                  <a:cs typeface="Times New Roman" pitchFamily="18" charset="0"/>
                </a:endParaRPr>
              </a:p>
            </p:txBody>
          </p:sp>
        </mc:Choice>
        <mc:Fallback xmlns="">
          <p:sp>
            <p:nvSpPr>
              <p:cNvPr id="10" name="TextBox 9">
                <a:extLst>
                  <a:ext uri="{FF2B5EF4-FFF2-40B4-BE49-F238E27FC236}">
                    <a16:creationId xmlns:a16="http://schemas.microsoft.com/office/drawing/2014/main" id="{0B7BB807-4AF1-EA17-8946-E891F388BCA6}"/>
                  </a:ext>
                </a:extLst>
              </p:cNvPr>
              <p:cNvSpPr txBox="1">
                <a:spLocks noRot="1" noChangeAspect="1" noMove="1" noResize="1" noEditPoints="1" noAdjustHandles="1" noChangeArrowheads="1" noChangeShapeType="1" noTextEdit="1"/>
              </p:cNvSpPr>
              <p:nvPr/>
            </p:nvSpPr>
            <p:spPr bwMode="auto">
              <a:xfrm>
                <a:off x="2863561" y="2959073"/>
                <a:ext cx="3275897" cy="1319207"/>
              </a:xfrm>
              <a:prstGeom prst="rect">
                <a:avLst/>
              </a:prstGeom>
              <a:blipFill>
                <a:blip r:embed="rId7"/>
                <a:stretch>
                  <a:fillRect b="-190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B87456D-8918-CC80-A51C-145050AB2D38}"/>
                  </a:ext>
                </a:extLst>
              </p:cNvPr>
              <p:cNvSpPr txBox="1"/>
              <p:nvPr/>
            </p:nvSpPr>
            <p:spPr bwMode="auto">
              <a:xfrm>
                <a:off x="935765" y="2528852"/>
                <a:ext cx="3026545" cy="369332"/>
              </a:xfrm>
              <a:prstGeom prst="rect">
                <a:avLst/>
              </a:prstGeom>
              <a:noFill/>
              <a:ln w="9525">
                <a:noFill/>
                <a:miter lim="800000"/>
                <a:headEnd/>
                <a:tailEnd/>
              </a:ln>
            </p:spPr>
            <p:txBody>
              <a:bodyPr wrap="square">
                <a:spAutoFit/>
              </a:bodyPr>
              <a:lstStyle/>
              <a:p>
                <a14:m>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𝐻</m:t>
                        </m:r>
                      </m:e>
                      <m:sub>
                        <m:r>
                          <a:rPr lang="en-US" b="0" i="1" smtClean="0">
                            <a:latin typeface="Cambria Math" panose="02040503050406030204" pitchFamily="18" charset="0"/>
                            <a:cs typeface="Times New Roman" pitchFamily="18" charset="0"/>
                          </a:rPr>
                          <m:t>1</m:t>
                        </m:r>
                      </m:sub>
                    </m:sSub>
                  </m:oMath>
                </a14:m>
                <a:r>
                  <a:rPr lang="en-TW" dirty="0">
                    <a:latin typeface="Times New Roman" pitchFamily="18" charset="0"/>
                    <a:cs typeface="Times New Roman" pitchFamily="18" charset="0"/>
                  </a:rPr>
                  <a:t>矩陣元如同簡併微擾時：</a:t>
                </a:r>
                <a:endParaRPr lang="en-TW" dirty="0"/>
              </a:p>
            </p:txBody>
          </p:sp>
        </mc:Choice>
        <mc:Fallback xmlns="">
          <p:sp>
            <p:nvSpPr>
              <p:cNvPr id="12" name="TextBox 11">
                <a:extLst>
                  <a:ext uri="{FF2B5EF4-FFF2-40B4-BE49-F238E27FC236}">
                    <a16:creationId xmlns:a16="http://schemas.microsoft.com/office/drawing/2014/main" id="{0B87456D-8918-CC80-A51C-145050AB2D38}"/>
                  </a:ext>
                </a:extLst>
              </p:cNvPr>
              <p:cNvSpPr txBox="1">
                <a:spLocks noRot="1" noChangeAspect="1" noMove="1" noResize="1" noEditPoints="1" noAdjustHandles="1" noChangeArrowheads="1" noChangeShapeType="1" noTextEdit="1"/>
              </p:cNvSpPr>
              <p:nvPr/>
            </p:nvSpPr>
            <p:spPr bwMode="auto">
              <a:xfrm>
                <a:off x="935765" y="2528852"/>
                <a:ext cx="3026545" cy="369332"/>
              </a:xfrm>
              <a:prstGeom prst="rect">
                <a:avLst/>
              </a:prstGeom>
              <a:blipFill>
                <a:blip r:embed="rId8"/>
                <a:stretch>
                  <a:fillRect t="-10000"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D477F2FC-5D0A-72C0-1BBA-C2E904802EDE}"/>
                  </a:ext>
                </a:extLst>
              </p:cNvPr>
              <p:cNvSpPr/>
              <p:nvPr/>
            </p:nvSpPr>
            <p:spPr>
              <a:xfrm>
                <a:off x="912194" y="4395762"/>
                <a:ext cx="7889080" cy="369332"/>
              </a:xfrm>
              <a:prstGeom prst="rect">
                <a:avLst/>
              </a:prstGeom>
            </p:spPr>
            <p:txBody>
              <a:bodyPr wrap="square">
                <a:spAutoFit/>
              </a:bodyPr>
              <a:lstStyle/>
              <a:p>
                <a:r>
                  <a:rPr lang="zh-TW" altLang="en-US" dirty="0"/>
                  <a:t>這裡假設</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𝑗</m:t>
                            </m:r>
                          </m:e>
                        </m:d>
                      </m:e>
                    </m:d>
                  </m:oMath>
                </a14:m>
                <a:r>
                  <a:rPr lang="en-TW" sz="1800" dirty="0"/>
                  <a:t>只能感受到</a:t>
                </a:r>
                <a14:m>
                  <m:oMath xmlns:m="http://schemas.openxmlformats.org/officeDocument/2006/math">
                    <m:r>
                      <a:rPr lang="en-US" altLang="zh-TW" i="1" smtClean="0">
                        <a:latin typeface="Cambria Math" panose="02040503050406030204" pitchFamily="18" charset="0"/>
                        <a:ea typeface="Cambria Math" panose="02040503050406030204" pitchFamily="18" charset="0"/>
                      </a:rPr>
                      <m:t>𝑗</m:t>
                    </m:r>
                    <m:r>
                      <a:rPr lang="en-US" altLang="zh-TW" b="0" i="1" smtClean="0">
                        <a:latin typeface="Cambria Math" panose="02040503050406030204" pitchFamily="18" charset="0"/>
                        <a:ea typeface="Cambria Math" panose="02040503050406030204" pitchFamily="18" charset="0"/>
                      </a:rPr>
                      <m:t>−1</m:t>
                    </m:r>
                  </m:oMath>
                </a14:m>
                <a:r>
                  <a:rPr lang="en-GB" dirty="0">
                    <a:latin typeface="Times New Roman" pitchFamily="18" charset="0"/>
                    <a:cs typeface="Times New Roman" pitchFamily="18" charset="0"/>
                  </a:rPr>
                  <a:t>及</a:t>
                </a:r>
                <a14:m>
                  <m:oMath xmlns:m="http://schemas.openxmlformats.org/officeDocument/2006/math">
                    <m:r>
                      <a:rPr lang="en-US" altLang="zh-TW" i="1">
                        <a:latin typeface="Cambria Math" panose="02040503050406030204" pitchFamily="18" charset="0"/>
                        <a:ea typeface="Cambria Math" panose="02040503050406030204" pitchFamily="18" charset="0"/>
                      </a:rPr>
                      <m:t>𝑗</m:t>
                    </m:r>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1</m:t>
                    </m:r>
                  </m:oMath>
                </a14:m>
                <a:r>
                  <a:rPr lang="en-TW" sz="1800" dirty="0"/>
                  <a:t>原子核的位能。此位能以一個數</a:t>
                </a:r>
                <a14:m>
                  <m:oMath xmlns:m="http://schemas.openxmlformats.org/officeDocument/2006/math">
                    <m:r>
                      <a:rPr lang="en-US" i="1">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𝑡</m:t>
                    </m:r>
                  </m:oMath>
                </a14:m>
                <a:r>
                  <a:rPr lang="en-TW" sz="1800" dirty="0"/>
                  <a:t>代表。</a:t>
                </a:r>
                <a:endParaRPr lang="en-US" dirty="0"/>
              </a:p>
            </p:txBody>
          </p:sp>
        </mc:Choice>
        <mc:Fallback xmlns="">
          <p:sp>
            <p:nvSpPr>
              <p:cNvPr id="13" name="Rectangle 12">
                <a:extLst>
                  <a:ext uri="{FF2B5EF4-FFF2-40B4-BE49-F238E27FC236}">
                    <a16:creationId xmlns:a16="http://schemas.microsoft.com/office/drawing/2014/main" id="{D477F2FC-5D0A-72C0-1BBA-C2E904802EDE}"/>
                  </a:ext>
                </a:extLst>
              </p:cNvPr>
              <p:cNvSpPr>
                <a:spLocks noRot="1" noChangeAspect="1" noMove="1" noResize="1" noEditPoints="1" noAdjustHandles="1" noChangeArrowheads="1" noChangeShapeType="1" noTextEdit="1"/>
              </p:cNvSpPr>
              <p:nvPr/>
            </p:nvSpPr>
            <p:spPr>
              <a:xfrm>
                <a:off x="912194" y="4395762"/>
                <a:ext cx="7889080" cy="369332"/>
              </a:xfrm>
              <a:prstGeom prst="rect">
                <a:avLst/>
              </a:prstGeom>
              <a:blipFill>
                <a:blip r:embed="rId9"/>
                <a:stretch>
                  <a:fillRect l="-804" t="-113333" b="-16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23D2D1C-B262-225B-65E4-0D9074B9194F}"/>
                  </a:ext>
                </a:extLst>
              </p:cNvPr>
              <p:cNvSpPr txBox="1"/>
              <p:nvPr/>
            </p:nvSpPr>
            <p:spPr bwMode="auto">
              <a:xfrm>
                <a:off x="2863561" y="4879657"/>
                <a:ext cx="2752548" cy="29931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𝐻</m:t>
                          </m:r>
                        </m:e>
                        <m:sub>
                          <m:r>
                            <a:rPr lang="en-US" i="1">
                              <a:latin typeface="Cambria Math" panose="02040503050406030204" pitchFamily="18" charset="0"/>
                              <a:cs typeface="Times New Roman" pitchFamily="18" charset="0"/>
                            </a:rPr>
                            <m:t>1</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𝑗𝑗</m:t>
                          </m:r>
                          <m:r>
                            <a:rPr lang="en-US" b="0" i="1" smtClean="0">
                              <a:latin typeface="Cambria Math" panose="02040503050406030204" pitchFamily="18" charset="0"/>
                              <a:cs typeface="Times New Roman" pitchFamily="18" charset="0"/>
                            </a:rPr>
                            <m:t>+1</m:t>
                          </m:r>
                        </m:sub>
                      </m:sSub>
                      <m:r>
                        <a:rPr lang="en-US" b="0" i="1" smtClean="0">
                          <a:latin typeface="Cambria Math" panose="02040503050406030204" pitchFamily="18" charset="0"/>
                          <a:cs typeface="Times New Roman" pitchFamily="18" charset="0"/>
                        </a:rPr>
                        <m:t>=</m:t>
                      </m:r>
                      <m:d>
                        <m:dPr>
                          <m:begChr m:val="⟨"/>
                          <m:endChr m:val="⟩"/>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𝑗</m:t>
                          </m:r>
                        </m:e>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𝐻</m:t>
                              </m:r>
                            </m:e>
                            <m:sub>
                              <m:r>
                                <a:rPr lang="en-US" i="1">
                                  <a:latin typeface="Cambria Math" panose="02040503050406030204" pitchFamily="18" charset="0"/>
                                  <a:cs typeface="Times New Roman" pitchFamily="18" charset="0"/>
                                </a:rPr>
                                <m:t>1</m:t>
                              </m:r>
                            </m:sub>
                          </m:sSub>
                        </m:e>
                        <m:e>
                          <m:r>
                            <a:rPr lang="en-US" b="0" i="1" smtClean="0">
                              <a:latin typeface="Cambria Math" panose="02040503050406030204" pitchFamily="18" charset="0"/>
                              <a:cs typeface="Times New Roman" pitchFamily="18" charset="0"/>
                            </a:rPr>
                            <m:t>𝑗</m:t>
                          </m:r>
                          <m:r>
                            <a:rPr lang="en-US" b="0" i="1" smtClean="0">
                              <a:latin typeface="Cambria Math" panose="02040503050406030204" pitchFamily="18" charset="0"/>
                              <a:cs typeface="Times New Roman" pitchFamily="18" charset="0"/>
                            </a:rPr>
                            <m:t>+1</m:t>
                          </m:r>
                        </m:e>
                      </m:d>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oMath>
                  </m:oMathPara>
                </a14:m>
                <a:endParaRPr lang="en-TW" dirty="0">
                  <a:latin typeface="Times New Roman" pitchFamily="18" charset="0"/>
                  <a:cs typeface="Times New Roman" pitchFamily="18" charset="0"/>
                </a:endParaRPr>
              </a:p>
            </p:txBody>
          </p:sp>
        </mc:Choice>
        <mc:Fallback xmlns="">
          <p:sp>
            <p:nvSpPr>
              <p:cNvPr id="14" name="TextBox 13">
                <a:extLst>
                  <a:ext uri="{FF2B5EF4-FFF2-40B4-BE49-F238E27FC236}">
                    <a16:creationId xmlns:a16="http://schemas.microsoft.com/office/drawing/2014/main" id="{323D2D1C-B262-225B-65E4-0D9074B9194F}"/>
                  </a:ext>
                </a:extLst>
              </p:cNvPr>
              <p:cNvSpPr txBox="1">
                <a:spLocks noRot="1" noChangeAspect="1" noMove="1" noResize="1" noEditPoints="1" noAdjustHandles="1" noChangeArrowheads="1" noChangeShapeType="1" noTextEdit="1"/>
              </p:cNvSpPr>
              <p:nvPr/>
            </p:nvSpPr>
            <p:spPr bwMode="auto">
              <a:xfrm>
                <a:off x="2863561" y="4879657"/>
                <a:ext cx="2752548" cy="299313"/>
              </a:xfrm>
              <a:prstGeom prst="rect">
                <a:avLst/>
              </a:prstGeom>
              <a:blipFill>
                <a:blip r:embed="rId10"/>
                <a:stretch>
                  <a:fillRect l="-1376" r="-917" b="-24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2E536EE-96A9-9D6A-65B0-C314D44CE900}"/>
                  </a:ext>
                </a:extLst>
              </p:cNvPr>
              <p:cNvSpPr txBox="1"/>
              <p:nvPr/>
            </p:nvSpPr>
            <p:spPr bwMode="auto">
              <a:xfrm>
                <a:off x="1011371" y="5369161"/>
                <a:ext cx="4519122" cy="1315040"/>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cs typeface="Times New Roman" pitchFamily="18" charset="0"/>
                            </a:rPr>
                          </m:ctrlPr>
                        </m:dPr>
                        <m:e>
                          <m:m>
                            <m:mPr>
                              <m:mcs>
                                <m:mc>
                                  <m:mcPr>
                                    <m:count m:val="3"/>
                                    <m:mcJc m:val="center"/>
                                  </m:mcPr>
                                </m:mc>
                              </m:mcs>
                              <m:ctrlPr>
                                <a:rPr lang="en-US" b="0" i="1" smtClean="0">
                                  <a:latin typeface="Cambria Math" panose="02040503050406030204" pitchFamily="18" charset="0"/>
                                  <a:cs typeface="Times New Roman" pitchFamily="18" charset="0"/>
                                </a:rPr>
                              </m:ctrlPr>
                            </m:mPr>
                            <m:mr>
                              <m:e>
                                <m:m>
                                  <m:mPr>
                                    <m:mcs>
                                      <m:mc>
                                        <m:mcPr>
                                          <m:count m:val="2"/>
                                          <m:mcJc m:val="center"/>
                                        </m:mcPr>
                                      </m:mc>
                                    </m:mcs>
                                    <m:ctrlPr>
                                      <a:rPr lang="en-US" b="0" i="1" smtClean="0">
                                        <a:latin typeface="Cambria Math" panose="02040503050406030204" pitchFamily="18" charset="0"/>
                                        <a:cs typeface="Times New Roman" pitchFamily="18" charset="0"/>
                                      </a:rPr>
                                    </m:ctrlPr>
                                  </m:mPr>
                                  <m:mr>
                                    <m:e>
                                      <m: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mr>
                                  <m:mr>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e>
                                      <m:r>
                                        <a:rPr lang="en-US" b="0" i="1" smtClean="0">
                                          <a:latin typeface="Cambria Math" panose="02040503050406030204" pitchFamily="18" charset="0"/>
                                          <a:cs typeface="Times New Roman" pitchFamily="18" charset="0"/>
                                        </a:rPr>
                                        <m:t>0</m:t>
                                      </m:r>
                                    </m:e>
                                  </m:mr>
                                </m:m>
                              </m:e>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ea typeface="Cambria Math" panose="02040503050406030204" pitchFamily="18" charset="0"/>
                                          <a:cs typeface="Times New Roman" pitchFamily="18" charset="0"/>
                                        </a:rPr>
                                        <m:t>⋯</m:t>
                                      </m:r>
                                    </m:e>
                                  </m:mr>
                                  <m:mr>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e>
                                      <m:r>
                                        <a:rPr lang="en-US" b="0" i="1" smtClean="0">
                                          <a:latin typeface="Cambria Math" panose="02040503050406030204" pitchFamily="18" charset="0"/>
                                          <a:cs typeface="Times New Roman" pitchFamily="18" charset="0"/>
                                        </a:rPr>
                                        <m:t>0</m:t>
                                      </m:r>
                                    </m:e>
                                  </m:mr>
                                </m:m>
                              </m:e>
                              <m:e>
                                <m:m>
                                  <m:mPr>
                                    <m:mcs>
                                      <m:mc>
                                        <m:mcPr>
                                          <m:count m:val="1"/>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mr>
                                  <m:mr>
                                    <m:e>
                                      <m:r>
                                        <a:rPr lang="en-US" b="0" i="1" smtClean="0">
                                          <a:latin typeface="Cambria Math" panose="02040503050406030204" pitchFamily="18" charset="0"/>
                                          <a:cs typeface="Times New Roman" pitchFamily="18" charset="0"/>
                                        </a:rPr>
                                        <m:t>0</m:t>
                                      </m:r>
                                    </m:e>
                                  </m:mr>
                                </m:m>
                              </m:e>
                            </m:mr>
                            <m:mr>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mr>
                                  <m:mr>
                                    <m:e>
                                      <m:r>
                                        <a:rPr lang="en-US" i="1">
                                          <a:latin typeface="Cambria Math" panose="02040503050406030204" pitchFamily="18" charset="0"/>
                                          <a:ea typeface="Cambria Math" panose="02040503050406030204" pitchFamily="18" charset="0"/>
                                          <a:cs typeface="Times New Roman" pitchFamily="18" charset="0"/>
                                        </a:rPr>
                                        <m:t>⋮</m:t>
                                      </m:r>
                                    </m:e>
                                    <m:e>
                                      <m:r>
                                        <a:rPr lang="en-US" b="0" i="1" smtClean="0">
                                          <a:latin typeface="Cambria Math" panose="02040503050406030204" pitchFamily="18" charset="0"/>
                                          <a:ea typeface="Cambria Math" panose="02040503050406030204" pitchFamily="18" charset="0"/>
                                          <a:cs typeface="Times New Roman" pitchFamily="18" charset="0"/>
                                        </a:rPr>
                                        <m:t>⋮</m:t>
                                      </m:r>
                                    </m:e>
                                  </m:mr>
                                </m:m>
                              </m:e>
                              <m:e>
                                <m:m>
                                  <m:mPr>
                                    <m:mcs>
                                      <m:mc>
                                        <m:mcPr>
                                          <m:count m:val="2"/>
                                          <m:mcJc m:val="center"/>
                                        </m:mcPr>
                                      </m:mc>
                                    </m:mcs>
                                    <m:ctrlPr>
                                      <a:rPr lang="en-US" b="0" i="1" smtClean="0">
                                        <a:latin typeface="Cambria Math" panose="02040503050406030204" pitchFamily="18" charset="0"/>
                                        <a:cs typeface="Times New Roman" pitchFamily="18" charset="0"/>
                                      </a:rPr>
                                    </m:ctrlPr>
                                  </m:mPr>
                                  <m:mr>
                                    <m:e>
                                      <m: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mr>
                                  <m:mr>
                                    <m:e>
                                      <m:r>
                                        <a:rPr lang="en-US" b="0" i="1" smtClean="0">
                                          <a:latin typeface="Cambria Math" panose="02040503050406030204" pitchFamily="18" charset="0"/>
                                          <a:ea typeface="Cambria Math" panose="02040503050406030204" pitchFamily="18" charset="0"/>
                                          <a:cs typeface="Times New Roman" pitchFamily="18" charset="0"/>
                                        </a:rPr>
                                        <m:t>⋮</m:t>
                                      </m:r>
                                    </m:e>
                                    <m:e>
                                      <m:r>
                                        <a:rPr lang="en-US" i="1">
                                          <a:latin typeface="Cambria Math" panose="02040503050406030204" pitchFamily="18" charset="0"/>
                                          <a:ea typeface="Cambria Math" panose="02040503050406030204" pitchFamily="18" charset="0"/>
                                          <a:cs typeface="Times New Roman" pitchFamily="18" charset="0"/>
                                        </a:rPr>
                                        <m:t>⋱</m:t>
                                      </m:r>
                                    </m:e>
                                  </m:mr>
                                </m:m>
                              </m:e>
                              <m:e>
                                <m:m>
                                  <m:mPr>
                                    <m:mcs>
                                      <m:mc>
                                        <m:mcPr>
                                          <m:count m:val="1"/>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mr>
                                  <m:mr>
                                    <m:e>
                                      <m:r>
                                        <a:rPr lang="en-US" b="0" i="1" smtClean="0">
                                          <a:latin typeface="Cambria Math" panose="02040503050406030204" pitchFamily="18" charset="0"/>
                                          <a:ea typeface="Cambria Math" panose="02040503050406030204" pitchFamily="18" charset="0"/>
                                          <a:cs typeface="Times New Roman" pitchFamily="18" charset="0"/>
                                        </a:rPr>
                                        <m:t>⋮</m:t>
                                      </m:r>
                                    </m:e>
                                  </m:mr>
                                </m:m>
                              </m:e>
                            </m:mr>
                            <m:mr>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0</m:t>
                                      </m:r>
                                    </m:e>
                                  </m:mr>
                                </m:m>
                              </m:e>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ea typeface="Cambria Math" panose="02040503050406030204" pitchFamily="18" charset="0"/>
                                          <a:cs typeface="Times New Roman" pitchFamily="18" charset="0"/>
                                        </a:rPr>
                                        <m:t>⋯</m:t>
                                      </m:r>
                                    </m:e>
                                  </m:mr>
                                </m:m>
                              </m:e>
                              <m:e>
                                <m:r>
                                  <a:rPr lang="en-US" b="0" i="1" smtClean="0">
                                    <a:latin typeface="Cambria Math" panose="02040503050406030204" pitchFamily="18" charset="0"/>
                                    <a:cs typeface="Times New Roman" pitchFamily="18" charset="0"/>
                                  </a:rPr>
                                  <m:t>0</m:t>
                                </m:r>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1</m:t>
                                          </m:r>
                                        </m:sub>
                                      </m:sSub>
                                    </m:e>
                                  </m:mr>
                                  <m:mr>
                                    <m:e>
                                      <m:r>
                                        <a:rPr lang="en-TW" i="1">
                                          <a:latin typeface="Cambria Math" panose="02040503050406030204" pitchFamily="18" charset="0"/>
                                          <a:ea typeface="Cambria Math" panose="02040503050406030204" pitchFamily="18" charset="0"/>
                                          <a:cs typeface="Times New Roman" pitchFamily="18" charset="0"/>
                                        </a:rPr>
                                        <m:t>⋮</m:t>
                                      </m:r>
                                    </m:e>
                                  </m:mr>
                                </m:m>
                              </m:e>
                            </m:mr>
                            <m:m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𝑗</m:t>
                                          </m:r>
                                        </m:sub>
                                      </m:sSub>
                                    </m:e>
                                  </m:mr>
                                  <m:mr>
                                    <m:e>
                                      <m:m>
                                        <m:mPr>
                                          <m:mcs>
                                            <m:mc>
                                              <m:mcPr>
                                                <m:count m:val="1"/>
                                                <m:mcJc m:val="center"/>
                                              </m:mcPr>
                                            </m:mc>
                                          </m:mcs>
                                          <m:ctrlPr>
                                            <a:rPr lang="en-TW" i="1">
                                              <a:latin typeface="Cambria Math" panose="02040503050406030204" pitchFamily="18" charset="0"/>
                                              <a:cs typeface="Times New Roman" pitchFamily="18" charset="0"/>
                                            </a:rPr>
                                          </m:ctrlPr>
                                        </m:mPr>
                                        <m:mr>
                                          <m:e>
                                            <m:r>
                                              <m:rPr>
                                                <m:brk m:alnAt="7"/>
                                              </m:rPr>
                                              <a:rPr lang="en-TW" i="1">
                                                <a:latin typeface="Cambria Math" panose="02040503050406030204" pitchFamily="18" charset="0"/>
                                                <a:ea typeface="Cambria Math" panose="02040503050406030204" pitchFamily="18" charset="0"/>
                                                <a:cs typeface="Times New Roman" pitchFamily="18" charset="0"/>
                                              </a:rPr>
                                              <m:t>⋮</m:t>
                                            </m:r>
                                          </m:e>
                                        </m:m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𝑁</m:t>
                                                </m:r>
                                              </m:sub>
                                            </m:sSub>
                                          </m:e>
                                        </m:mr>
                                      </m:m>
                                    </m:e>
                                  </m:mr>
                                </m:m>
                              </m:e>
                            </m:mr>
                          </m:m>
                        </m:e>
                      </m:d>
                      <m:r>
                        <a:rPr lang="en-US" b="0" i="0" smtClean="0">
                          <a:latin typeface="Cambria Math" panose="02040503050406030204" pitchFamily="18" charset="0"/>
                          <a:cs typeface="Times New Roman" pitchFamily="18" charset="0"/>
                        </a:rPr>
                        <m:t>=</m:t>
                      </m:r>
                      <m:sSubSup>
                        <m:sSubSupPr>
                          <m:ctrlPr>
                            <a:rPr lang="en-US" b="0" i="1" smtClean="0">
                              <a:latin typeface="Cambria Math" panose="02040503050406030204" pitchFamily="18" charset="0"/>
                              <a:cs typeface="Times New Roman" pitchFamily="18" charset="0"/>
                            </a:rPr>
                          </m:ctrlPr>
                        </m:sSubSupPr>
                        <m:e>
                          <m:r>
                            <a:rPr lang="en-US" b="0" i="1" smtClean="0">
                              <a:latin typeface="Cambria Math" panose="02040503050406030204" pitchFamily="18" charset="0"/>
                              <a:cs typeface="Times New Roman" pitchFamily="18" charset="0"/>
                            </a:rPr>
                            <m:t>𝐸</m:t>
                          </m:r>
                        </m:e>
                        <m:sub>
                          <m:r>
                            <a:rPr lang="en-US" b="0" i="1" smtClean="0">
                              <a:latin typeface="Cambria Math" panose="02040503050406030204" pitchFamily="18" charset="0"/>
                              <a:cs typeface="Times New Roman" pitchFamily="18" charset="0"/>
                            </a:rPr>
                            <m:t>0</m:t>
                          </m:r>
                        </m:sub>
                        <m:sup>
                          <m:r>
                            <a:rPr lang="en-US" b="0" i="1" smtClean="0">
                              <a:latin typeface="Cambria Math" panose="02040503050406030204" pitchFamily="18" charset="0"/>
                              <a:cs typeface="Times New Roman" pitchFamily="18" charset="0"/>
                            </a:rPr>
                            <m:t>(1)</m:t>
                          </m:r>
                        </m:sup>
                      </m:sSubSup>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1</m:t>
                                          </m:r>
                                        </m:sub>
                                      </m:sSub>
                                    </m:e>
                                  </m:mr>
                                  <m:mr>
                                    <m:e>
                                      <m:r>
                                        <a:rPr lang="en-TW" i="1">
                                          <a:latin typeface="Cambria Math" panose="02040503050406030204" pitchFamily="18" charset="0"/>
                                          <a:ea typeface="Cambria Math" panose="02040503050406030204" pitchFamily="18" charset="0"/>
                                          <a:cs typeface="Times New Roman" pitchFamily="18" charset="0"/>
                                        </a:rPr>
                                        <m:t>⋮</m:t>
                                      </m:r>
                                    </m:e>
                                  </m:mr>
                                </m:m>
                              </m:e>
                            </m:mr>
                            <m:m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𝑗</m:t>
                                          </m:r>
                                        </m:sub>
                                      </m:sSub>
                                    </m:e>
                                  </m:mr>
                                  <m:mr>
                                    <m:e>
                                      <m:m>
                                        <m:mPr>
                                          <m:mcs>
                                            <m:mc>
                                              <m:mcPr>
                                                <m:count m:val="1"/>
                                                <m:mcJc m:val="center"/>
                                              </m:mcPr>
                                            </m:mc>
                                          </m:mcs>
                                          <m:ctrlPr>
                                            <a:rPr lang="en-TW" i="1">
                                              <a:latin typeface="Cambria Math" panose="02040503050406030204" pitchFamily="18" charset="0"/>
                                              <a:cs typeface="Times New Roman" pitchFamily="18" charset="0"/>
                                            </a:rPr>
                                          </m:ctrlPr>
                                        </m:mPr>
                                        <m:mr>
                                          <m:e>
                                            <m:r>
                                              <m:rPr>
                                                <m:brk m:alnAt="7"/>
                                              </m:rPr>
                                              <a:rPr lang="en-TW" i="1">
                                                <a:latin typeface="Cambria Math" panose="02040503050406030204" pitchFamily="18" charset="0"/>
                                                <a:ea typeface="Cambria Math" panose="02040503050406030204" pitchFamily="18" charset="0"/>
                                                <a:cs typeface="Times New Roman" pitchFamily="18" charset="0"/>
                                              </a:rPr>
                                              <m:t>⋮</m:t>
                                            </m:r>
                                          </m:e>
                                        </m:m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𝑁</m:t>
                                                </m:r>
                                              </m:sub>
                                            </m:sSub>
                                          </m:e>
                                        </m:mr>
                                      </m:m>
                                    </m:e>
                                  </m:mr>
                                </m:m>
                              </m:e>
                            </m:mr>
                          </m:m>
                        </m:e>
                      </m:d>
                    </m:oMath>
                  </m:oMathPara>
                </a14:m>
                <a:endParaRPr lang="en-TW" dirty="0">
                  <a:latin typeface="Times New Roman" pitchFamily="18" charset="0"/>
                  <a:cs typeface="Times New Roman" pitchFamily="18" charset="0"/>
                </a:endParaRPr>
              </a:p>
            </p:txBody>
          </p:sp>
        </mc:Choice>
        <mc:Fallback xmlns="">
          <p:sp>
            <p:nvSpPr>
              <p:cNvPr id="15" name="TextBox 14">
                <a:extLst>
                  <a:ext uri="{FF2B5EF4-FFF2-40B4-BE49-F238E27FC236}">
                    <a16:creationId xmlns:a16="http://schemas.microsoft.com/office/drawing/2014/main" id="{F2E536EE-96A9-9D6A-65B0-C314D44CE900}"/>
                  </a:ext>
                </a:extLst>
              </p:cNvPr>
              <p:cNvSpPr txBox="1">
                <a:spLocks noRot="1" noChangeAspect="1" noMove="1" noResize="1" noEditPoints="1" noAdjustHandles="1" noChangeArrowheads="1" noChangeShapeType="1" noTextEdit="1"/>
              </p:cNvSpPr>
              <p:nvPr/>
            </p:nvSpPr>
            <p:spPr bwMode="auto">
              <a:xfrm>
                <a:off x="1011371" y="5369161"/>
                <a:ext cx="4519122" cy="1315040"/>
              </a:xfrm>
              <a:prstGeom prst="rect">
                <a:avLst/>
              </a:prstGeom>
              <a:blipFill>
                <a:blip r:embed="rId11"/>
                <a:stretch>
                  <a:fillRect b="-952"/>
                </a:stretch>
              </a:blipFill>
              <a:ln w="9525">
                <a:noFill/>
                <a:miter lim="800000"/>
                <a:headEnd/>
                <a:tailEnd/>
              </a:ln>
            </p:spPr>
            <p:txBody>
              <a:bodyPr/>
              <a:lstStyle/>
              <a:p>
                <a:r>
                  <a:rPr lang="en-TW">
                    <a:noFill/>
                  </a:rPr>
                  <a:t> </a:t>
                </a:r>
              </a:p>
            </p:txBody>
          </p:sp>
        </mc:Fallback>
      </mc:AlternateContent>
      <p:sp>
        <p:nvSpPr>
          <p:cNvPr id="17" name="TextBox 16">
            <a:extLst>
              <a:ext uri="{FF2B5EF4-FFF2-40B4-BE49-F238E27FC236}">
                <a16:creationId xmlns:a16="http://schemas.microsoft.com/office/drawing/2014/main" id="{0E9FC0F8-5EB5-A974-6773-2DE928C83417}"/>
              </a:ext>
            </a:extLst>
          </p:cNvPr>
          <p:cNvSpPr txBox="1"/>
          <p:nvPr/>
        </p:nvSpPr>
        <p:spPr bwMode="auto">
          <a:xfrm>
            <a:off x="962604" y="4955285"/>
            <a:ext cx="1558498"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本徵方程式：</a:t>
            </a:r>
            <a:endParaRPr lang="en-TW" dirty="0"/>
          </a:p>
        </p:txBody>
      </p:sp>
    </p:spTree>
    <p:extLst>
      <p:ext uri="{BB962C8B-B14F-4D97-AF65-F5344CB8AC3E}">
        <p14:creationId xmlns:p14="http://schemas.microsoft.com/office/powerpoint/2010/main" val="104923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P spid="13" grpId="0"/>
      <p:bldP spid="14" grpId="0" animBg="1"/>
      <p:bldP spid="15" grpId="0" animBg="1"/>
      <p:bldP spid="1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03461A0-76F7-17B3-E5E5-4B4D4A0F822B}"/>
                  </a:ext>
                </a:extLst>
              </p:cNvPr>
              <p:cNvSpPr txBox="1"/>
              <p:nvPr/>
            </p:nvSpPr>
            <p:spPr bwMode="auto">
              <a:xfrm>
                <a:off x="2055102" y="795079"/>
                <a:ext cx="4519122" cy="1315040"/>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cs typeface="Times New Roman" pitchFamily="18" charset="0"/>
                            </a:rPr>
                          </m:ctrlPr>
                        </m:dPr>
                        <m:e>
                          <m:m>
                            <m:mPr>
                              <m:mcs>
                                <m:mc>
                                  <m:mcPr>
                                    <m:count m:val="3"/>
                                    <m:mcJc m:val="center"/>
                                  </m:mcPr>
                                </m:mc>
                              </m:mcs>
                              <m:ctrlPr>
                                <a:rPr lang="en-US" b="0" i="1" smtClean="0">
                                  <a:latin typeface="Cambria Math" panose="02040503050406030204" pitchFamily="18" charset="0"/>
                                  <a:cs typeface="Times New Roman" pitchFamily="18" charset="0"/>
                                </a:rPr>
                              </m:ctrlPr>
                            </m:mPr>
                            <m:mr>
                              <m:e>
                                <m:m>
                                  <m:mPr>
                                    <m:mcs>
                                      <m:mc>
                                        <m:mcPr>
                                          <m:count m:val="2"/>
                                          <m:mcJc m:val="center"/>
                                        </m:mcPr>
                                      </m:mc>
                                    </m:mcs>
                                    <m:ctrlPr>
                                      <a:rPr lang="en-US" b="0" i="1" smtClean="0">
                                        <a:latin typeface="Cambria Math" panose="02040503050406030204" pitchFamily="18" charset="0"/>
                                        <a:cs typeface="Times New Roman" pitchFamily="18" charset="0"/>
                                      </a:rPr>
                                    </m:ctrlPr>
                                  </m:mPr>
                                  <m:mr>
                                    <m:e>
                                      <m: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mr>
                                  <m:mr>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e>
                                      <m:r>
                                        <a:rPr lang="en-US" b="0" i="1" smtClean="0">
                                          <a:latin typeface="Cambria Math" panose="02040503050406030204" pitchFamily="18" charset="0"/>
                                          <a:cs typeface="Times New Roman" pitchFamily="18" charset="0"/>
                                        </a:rPr>
                                        <m:t>0</m:t>
                                      </m:r>
                                    </m:e>
                                  </m:mr>
                                </m:m>
                              </m:e>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ea typeface="Cambria Math" panose="02040503050406030204" pitchFamily="18" charset="0"/>
                                          <a:cs typeface="Times New Roman" pitchFamily="18" charset="0"/>
                                        </a:rPr>
                                        <m:t>⋯</m:t>
                                      </m:r>
                                    </m:e>
                                  </m:mr>
                                  <m:mr>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e>
                                      <m:r>
                                        <a:rPr lang="en-US" b="0" i="1" smtClean="0">
                                          <a:latin typeface="Cambria Math" panose="02040503050406030204" pitchFamily="18" charset="0"/>
                                          <a:cs typeface="Times New Roman" pitchFamily="18" charset="0"/>
                                        </a:rPr>
                                        <m:t>0</m:t>
                                      </m:r>
                                    </m:e>
                                  </m:mr>
                                </m:m>
                              </m:e>
                              <m:e>
                                <m:m>
                                  <m:mPr>
                                    <m:mcs>
                                      <m:mc>
                                        <m:mcPr>
                                          <m:count m:val="1"/>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mr>
                                  <m:mr>
                                    <m:e>
                                      <m:r>
                                        <a:rPr lang="en-US" b="0" i="1" smtClean="0">
                                          <a:latin typeface="Cambria Math" panose="02040503050406030204" pitchFamily="18" charset="0"/>
                                          <a:cs typeface="Times New Roman" pitchFamily="18" charset="0"/>
                                        </a:rPr>
                                        <m:t>0</m:t>
                                      </m:r>
                                    </m:e>
                                  </m:mr>
                                </m:m>
                              </m:e>
                            </m:mr>
                            <m:mr>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mr>
                                  <m:mr>
                                    <m:e>
                                      <m:r>
                                        <a:rPr lang="en-US" i="1">
                                          <a:latin typeface="Cambria Math" panose="02040503050406030204" pitchFamily="18" charset="0"/>
                                          <a:ea typeface="Cambria Math" panose="02040503050406030204" pitchFamily="18" charset="0"/>
                                          <a:cs typeface="Times New Roman" pitchFamily="18" charset="0"/>
                                        </a:rPr>
                                        <m:t>⋮</m:t>
                                      </m:r>
                                    </m:e>
                                    <m:e>
                                      <m:r>
                                        <a:rPr lang="en-US" b="0" i="1" smtClean="0">
                                          <a:latin typeface="Cambria Math" panose="02040503050406030204" pitchFamily="18" charset="0"/>
                                          <a:ea typeface="Cambria Math" panose="02040503050406030204" pitchFamily="18" charset="0"/>
                                          <a:cs typeface="Times New Roman" pitchFamily="18" charset="0"/>
                                        </a:rPr>
                                        <m:t>⋮</m:t>
                                      </m:r>
                                    </m:e>
                                  </m:mr>
                                </m:m>
                              </m:e>
                              <m:e>
                                <m:m>
                                  <m:mPr>
                                    <m:mcs>
                                      <m:mc>
                                        <m:mcPr>
                                          <m:count m:val="2"/>
                                          <m:mcJc m:val="center"/>
                                        </m:mcPr>
                                      </m:mc>
                                    </m:mcs>
                                    <m:ctrlPr>
                                      <a:rPr lang="en-US" b="0" i="1" smtClean="0">
                                        <a:latin typeface="Cambria Math" panose="02040503050406030204" pitchFamily="18" charset="0"/>
                                        <a:cs typeface="Times New Roman" pitchFamily="18" charset="0"/>
                                      </a:rPr>
                                    </m:ctrlPr>
                                  </m:mPr>
                                  <m:mr>
                                    <m:e>
                                      <m: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mr>
                                  <m:mr>
                                    <m:e>
                                      <m:r>
                                        <a:rPr lang="en-US" b="0" i="1" smtClean="0">
                                          <a:latin typeface="Cambria Math" panose="02040503050406030204" pitchFamily="18" charset="0"/>
                                          <a:ea typeface="Cambria Math" panose="02040503050406030204" pitchFamily="18" charset="0"/>
                                          <a:cs typeface="Times New Roman" pitchFamily="18" charset="0"/>
                                        </a:rPr>
                                        <m:t>⋮</m:t>
                                      </m:r>
                                    </m:e>
                                    <m:e>
                                      <m:r>
                                        <a:rPr lang="en-US" i="1">
                                          <a:latin typeface="Cambria Math" panose="02040503050406030204" pitchFamily="18" charset="0"/>
                                          <a:ea typeface="Cambria Math" panose="02040503050406030204" pitchFamily="18" charset="0"/>
                                          <a:cs typeface="Times New Roman" pitchFamily="18" charset="0"/>
                                        </a:rPr>
                                        <m:t>⋱</m:t>
                                      </m:r>
                                    </m:e>
                                  </m:mr>
                                </m:m>
                              </m:e>
                              <m:e>
                                <m:m>
                                  <m:mPr>
                                    <m:mcs>
                                      <m:mc>
                                        <m:mcPr>
                                          <m:count m:val="1"/>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mr>
                                  <m:mr>
                                    <m:e>
                                      <m:r>
                                        <a:rPr lang="en-US" b="0" i="1" smtClean="0">
                                          <a:latin typeface="Cambria Math" panose="02040503050406030204" pitchFamily="18" charset="0"/>
                                          <a:ea typeface="Cambria Math" panose="02040503050406030204" pitchFamily="18" charset="0"/>
                                          <a:cs typeface="Times New Roman" pitchFamily="18" charset="0"/>
                                        </a:rPr>
                                        <m:t>⋮</m:t>
                                      </m:r>
                                    </m:e>
                                  </m:mr>
                                </m:m>
                              </m:e>
                            </m:mr>
                            <m:mr>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0</m:t>
                                      </m:r>
                                    </m:e>
                                  </m:mr>
                                </m:m>
                              </m:e>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ea typeface="Cambria Math" panose="02040503050406030204" pitchFamily="18" charset="0"/>
                                          <a:cs typeface="Times New Roman" pitchFamily="18" charset="0"/>
                                        </a:rPr>
                                        <m:t>⋯</m:t>
                                      </m:r>
                                    </m:e>
                                  </m:mr>
                                </m:m>
                              </m:e>
                              <m:e>
                                <m:r>
                                  <a:rPr lang="en-US" b="0" i="1" smtClean="0">
                                    <a:latin typeface="Cambria Math" panose="02040503050406030204" pitchFamily="18" charset="0"/>
                                    <a:cs typeface="Times New Roman" pitchFamily="18" charset="0"/>
                                  </a:rPr>
                                  <m:t>0</m:t>
                                </m:r>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1</m:t>
                                          </m:r>
                                        </m:sub>
                                      </m:sSub>
                                    </m:e>
                                  </m:mr>
                                  <m:mr>
                                    <m:e>
                                      <m:r>
                                        <a:rPr lang="en-TW" i="1">
                                          <a:latin typeface="Cambria Math" panose="02040503050406030204" pitchFamily="18" charset="0"/>
                                          <a:ea typeface="Cambria Math" panose="02040503050406030204" pitchFamily="18" charset="0"/>
                                          <a:cs typeface="Times New Roman" pitchFamily="18" charset="0"/>
                                        </a:rPr>
                                        <m:t>⋮</m:t>
                                      </m:r>
                                    </m:e>
                                  </m:mr>
                                </m:m>
                              </m:e>
                            </m:mr>
                            <m:m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𝑗</m:t>
                                          </m:r>
                                        </m:sub>
                                      </m:sSub>
                                    </m:e>
                                  </m:mr>
                                  <m:mr>
                                    <m:e>
                                      <m:m>
                                        <m:mPr>
                                          <m:mcs>
                                            <m:mc>
                                              <m:mcPr>
                                                <m:count m:val="1"/>
                                                <m:mcJc m:val="center"/>
                                              </m:mcPr>
                                            </m:mc>
                                          </m:mcs>
                                          <m:ctrlPr>
                                            <a:rPr lang="en-TW" i="1">
                                              <a:latin typeface="Cambria Math" panose="02040503050406030204" pitchFamily="18" charset="0"/>
                                              <a:cs typeface="Times New Roman" pitchFamily="18" charset="0"/>
                                            </a:rPr>
                                          </m:ctrlPr>
                                        </m:mPr>
                                        <m:mr>
                                          <m:e>
                                            <m:r>
                                              <m:rPr>
                                                <m:brk m:alnAt="7"/>
                                              </m:rPr>
                                              <a:rPr lang="en-TW" i="1">
                                                <a:latin typeface="Cambria Math" panose="02040503050406030204" pitchFamily="18" charset="0"/>
                                                <a:ea typeface="Cambria Math" panose="02040503050406030204" pitchFamily="18" charset="0"/>
                                                <a:cs typeface="Times New Roman" pitchFamily="18" charset="0"/>
                                              </a:rPr>
                                              <m:t>⋮</m:t>
                                            </m:r>
                                          </m:e>
                                        </m:m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𝑁</m:t>
                                                </m:r>
                                              </m:sub>
                                            </m:sSub>
                                          </m:e>
                                        </m:mr>
                                      </m:m>
                                    </m:e>
                                  </m:mr>
                                </m:m>
                              </m:e>
                            </m:mr>
                          </m:m>
                        </m:e>
                      </m:d>
                      <m:r>
                        <a:rPr lang="en-US" b="0" i="0" smtClean="0">
                          <a:latin typeface="Cambria Math" panose="02040503050406030204" pitchFamily="18" charset="0"/>
                          <a:cs typeface="Times New Roman" pitchFamily="18" charset="0"/>
                        </a:rPr>
                        <m:t>=</m:t>
                      </m:r>
                      <m:sSubSup>
                        <m:sSubSupPr>
                          <m:ctrlPr>
                            <a:rPr lang="en-US" b="0" i="1" smtClean="0">
                              <a:latin typeface="Cambria Math" panose="02040503050406030204" pitchFamily="18" charset="0"/>
                              <a:cs typeface="Times New Roman" pitchFamily="18" charset="0"/>
                            </a:rPr>
                          </m:ctrlPr>
                        </m:sSubSupPr>
                        <m:e>
                          <m:r>
                            <a:rPr lang="en-US" b="0" i="1" smtClean="0">
                              <a:latin typeface="Cambria Math" panose="02040503050406030204" pitchFamily="18" charset="0"/>
                              <a:cs typeface="Times New Roman" pitchFamily="18" charset="0"/>
                            </a:rPr>
                            <m:t>𝐸</m:t>
                          </m:r>
                        </m:e>
                        <m:sub>
                          <m:r>
                            <a:rPr lang="en-US" b="0" i="1" smtClean="0">
                              <a:latin typeface="Cambria Math" panose="02040503050406030204" pitchFamily="18" charset="0"/>
                              <a:cs typeface="Times New Roman" pitchFamily="18" charset="0"/>
                            </a:rPr>
                            <m:t>0</m:t>
                          </m:r>
                        </m:sub>
                        <m:sup>
                          <m:r>
                            <a:rPr lang="en-US" b="0" i="1" smtClean="0">
                              <a:latin typeface="Cambria Math" panose="02040503050406030204" pitchFamily="18" charset="0"/>
                              <a:cs typeface="Times New Roman" pitchFamily="18" charset="0"/>
                            </a:rPr>
                            <m:t>(1)</m:t>
                          </m:r>
                        </m:sup>
                      </m:sSubSup>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1</m:t>
                                          </m:r>
                                        </m:sub>
                                      </m:sSub>
                                    </m:e>
                                  </m:mr>
                                  <m:mr>
                                    <m:e>
                                      <m:r>
                                        <a:rPr lang="en-TW" i="1">
                                          <a:latin typeface="Cambria Math" panose="02040503050406030204" pitchFamily="18" charset="0"/>
                                          <a:ea typeface="Cambria Math" panose="02040503050406030204" pitchFamily="18" charset="0"/>
                                          <a:cs typeface="Times New Roman" pitchFamily="18" charset="0"/>
                                        </a:rPr>
                                        <m:t>⋮</m:t>
                                      </m:r>
                                    </m:e>
                                  </m:mr>
                                </m:m>
                              </m:e>
                            </m:mr>
                            <m:m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𝑗</m:t>
                                          </m:r>
                                        </m:sub>
                                      </m:sSub>
                                    </m:e>
                                  </m:mr>
                                  <m:mr>
                                    <m:e>
                                      <m:m>
                                        <m:mPr>
                                          <m:mcs>
                                            <m:mc>
                                              <m:mcPr>
                                                <m:count m:val="1"/>
                                                <m:mcJc m:val="center"/>
                                              </m:mcPr>
                                            </m:mc>
                                          </m:mcs>
                                          <m:ctrlPr>
                                            <a:rPr lang="en-TW" i="1">
                                              <a:latin typeface="Cambria Math" panose="02040503050406030204" pitchFamily="18" charset="0"/>
                                              <a:cs typeface="Times New Roman" pitchFamily="18" charset="0"/>
                                            </a:rPr>
                                          </m:ctrlPr>
                                        </m:mPr>
                                        <m:mr>
                                          <m:e>
                                            <m:r>
                                              <m:rPr>
                                                <m:brk m:alnAt="7"/>
                                              </m:rPr>
                                              <a:rPr lang="en-TW" i="1">
                                                <a:latin typeface="Cambria Math" panose="02040503050406030204" pitchFamily="18" charset="0"/>
                                                <a:ea typeface="Cambria Math" panose="02040503050406030204" pitchFamily="18" charset="0"/>
                                                <a:cs typeface="Times New Roman" pitchFamily="18" charset="0"/>
                                              </a:rPr>
                                              <m:t>⋮</m:t>
                                            </m:r>
                                          </m:e>
                                        </m:m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𝑁</m:t>
                                                </m:r>
                                              </m:sub>
                                            </m:sSub>
                                          </m:e>
                                        </m:mr>
                                      </m:m>
                                    </m:e>
                                  </m:mr>
                                </m:m>
                              </m:e>
                            </m:mr>
                          </m:m>
                        </m:e>
                      </m:d>
                    </m:oMath>
                  </m:oMathPara>
                </a14:m>
                <a:endParaRPr lang="en-TW" dirty="0">
                  <a:latin typeface="Times New Roman" pitchFamily="18" charset="0"/>
                  <a:cs typeface="Times New Roman" pitchFamily="18" charset="0"/>
                </a:endParaRPr>
              </a:p>
            </p:txBody>
          </p:sp>
        </mc:Choice>
        <mc:Fallback xmlns="">
          <p:sp>
            <p:nvSpPr>
              <p:cNvPr id="2" name="TextBox 1">
                <a:extLst>
                  <a:ext uri="{FF2B5EF4-FFF2-40B4-BE49-F238E27FC236}">
                    <a16:creationId xmlns:a16="http://schemas.microsoft.com/office/drawing/2014/main" id="{503461A0-76F7-17B3-E5E5-4B4D4A0F822B}"/>
                  </a:ext>
                </a:extLst>
              </p:cNvPr>
              <p:cNvSpPr txBox="1">
                <a:spLocks noRot="1" noChangeAspect="1" noMove="1" noResize="1" noEditPoints="1" noAdjustHandles="1" noChangeArrowheads="1" noChangeShapeType="1" noTextEdit="1"/>
              </p:cNvSpPr>
              <p:nvPr/>
            </p:nvSpPr>
            <p:spPr bwMode="auto">
              <a:xfrm>
                <a:off x="2055102" y="795079"/>
                <a:ext cx="4519122" cy="1315040"/>
              </a:xfrm>
              <a:prstGeom prst="rect">
                <a:avLst/>
              </a:prstGeom>
              <a:blipFill>
                <a:blip r:embed="rId2"/>
                <a:stretch>
                  <a:fillRect b="-952"/>
                </a:stretch>
              </a:blipFill>
              <a:ln w="9525">
                <a:noFill/>
                <a:miter lim="800000"/>
                <a:headEnd/>
                <a:tailEnd/>
              </a:ln>
            </p:spPr>
            <p:txBody>
              <a:bodyPr/>
              <a:lstStyle/>
              <a:p>
                <a:r>
                  <a:rPr lang="en-TW">
                    <a:noFill/>
                  </a:rPr>
                  <a:t> </a:t>
                </a:r>
              </a:p>
            </p:txBody>
          </p:sp>
        </mc:Fallback>
      </mc:AlternateContent>
      <p:sp>
        <p:nvSpPr>
          <p:cNvPr id="3" name="TextBox 2">
            <a:extLst>
              <a:ext uri="{FF2B5EF4-FFF2-40B4-BE49-F238E27FC236}">
                <a16:creationId xmlns:a16="http://schemas.microsoft.com/office/drawing/2014/main" id="{21BE3047-E9F2-D26D-AF25-B793F2620644}"/>
              </a:ext>
            </a:extLst>
          </p:cNvPr>
          <p:cNvSpPr txBox="1"/>
          <p:nvPr/>
        </p:nvSpPr>
        <p:spPr bwMode="auto">
          <a:xfrm>
            <a:off x="521620" y="844057"/>
            <a:ext cx="1625450"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本徵方程式：</a:t>
            </a:r>
            <a:endParaRPr lang="en-TW"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48E0CF5-80B7-BE84-CC4C-DD0509C8EFA6}"/>
                  </a:ext>
                </a:extLst>
              </p:cNvPr>
              <p:cNvSpPr txBox="1"/>
              <p:nvPr/>
            </p:nvSpPr>
            <p:spPr bwMode="auto">
              <a:xfrm>
                <a:off x="712739" y="2607694"/>
                <a:ext cx="1913537" cy="3145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b="0" i="1" smtClean="0">
                              <a:latin typeface="Cambria Math" panose="02040503050406030204" pitchFamily="18" charset="0"/>
                              <a:cs typeface="Times New Roman" pitchFamily="18" charset="0"/>
                            </a:rPr>
                            <m:t>𝑗</m:t>
                          </m:r>
                        </m:sub>
                      </m:sSub>
                      <m:r>
                        <a:rPr lang="en-US">
                          <a:latin typeface="Cambria Math" panose="02040503050406030204" pitchFamily="18" charset="0"/>
                          <a:ea typeface="Cambria Math" panose="02040503050406030204" pitchFamily="18" charset="0"/>
                          <a:cs typeface="Times New Roman" pitchFamily="18" charset="0"/>
                        </a:rPr>
                        <m:t>~</m:t>
                      </m:r>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𝑖𝑗𝑘𝑎</m:t>
                          </m:r>
                        </m:sup>
                      </m:sSup>
                      <m:r>
                        <a:rPr lang="en-US" b="0" i="1" smtClean="0">
                          <a:latin typeface="Cambria Math" panose="02040503050406030204" pitchFamily="18" charset="0"/>
                          <a:ea typeface="Cambria Math" panose="02040503050406030204" pitchFamily="18" charset="0"/>
                          <a:cs typeface="Times New Roman" pitchFamily="18" charset="0"/>
                        </a:rPr>
                        <m:t>=</m:t>
                      </m:r>
                      <m:sSup>
                        <m:sSupPr>
                          <m:ctrlPr>
                            <a:rPr lang="en-US" i="1" smtClean="0">
                              <a:latin typeface="Cambria Math" panose="02040503050406030204" pitchFamily="18" charset="0"/>
                              <a:ea typeface="Cambria Math" panose="02040503050406030204" pitchFamily="18" charset="0"/>
                              <a:cs typeface="Times New Roman" pitchFamily="18" charset="0"/>
                            </a:rPr>
                          </m:ctrlPr>
                        </m:sSupPr>
                        <m:e>
                          <m:r>
                            <a:rPr lang="en-US" b="0" i="1" smtClean="0">
                              <a:latin typeface="Cambria Math" panose="02040503050406030204" pitchFamily="18" charset="0"/>
                              <a:ea typeface="Cambria Math" panose="02040503050406030204" pitchFamily="18" charset="0"/>
                              <a:cs typeface="Times New Roman" pitchFamily="18" charset="0"/>
                            </a:rPr>
                            <m:t>𝑒</m:t>
                          </m:r>
                        </m:e>
                        <m:sup>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𝑖𝑘𝑗𝑎</m:t>
                          </m:r>
                        </m:sup>
                      </m:sSup>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548E0CF5-80B7-BE84-CC4C-DD0509C8EFA6}"/>
                  </a:ext>
                </a:extLst>
              </p:cNvPr>
              <p:cNvSpPr txBox="1">
                <a:spLocks noRot="1" noChangeAspect="1" noMove="1" noResize="1" noEditPoints="1" noAdjustHandles="1" noChangeArrowheads="1" noChangeShapeType="1" noTextEdit="1"/>
              </p:cNvSpPr>
              <p:nvPr/>
            </p:nvSpPr>
            <p:spPr bwMode="auto">
              <a:xfrm>
                <a:off x="712739" y="2607694"/>
                <a:ext cx="1913537" cy="314573"/>
              </a:xfrm>
              <a:prstGeom prst="rect">
                <a:avLst/>
              </a:prstGeom>
              <a:blipFill>
                <a:blip r:embed="rId3"/>
                <a:stretch>
                  <a:fillRect l="-1325" t="-4000" r="-1325" b="-28000"/>
                </a:stretch>
              </a:blipFill>
              <a:ln w="9525">
                <a:noFill/>
                <a:miter lim="800000"/>
                <a:headEnd/>
                <a:tailEnd/>
              </a:ln>
            </p:spPr>
            <p:txBody>
              <a:bodyPr/>
              <a:lstStyle/>
              <a:p>
                <a:r>
                  <a:rPr lang="en-TW">
                    <a:noFill/>
                  </a:rPr>
                  <a:t> </a:t>
                </a:r>
              </a:p>
            </p:txBody>
          </p:sp>
        </mc:Fallback>
      </mc:AlternateContent>
      <p:sp>
        <p:nvSpPr>
          <p:cNvPr id="5" name="TextBox 4">
            <a:extLst>
              <a:ext uri="{FF2B5EF4-FFF2-40B4-BE49-F238E27FC236}">
                <a16:creationId xmlns:a16="http://schemas.microsoft.com/office/drawing/2014/main" id="{39A7160F-7049-9CDC-82B1-479FBA822704}"/>
              </a:ext>
            </a:extLst>
          </p:cNvPr>
          <p:cNvSpPr txBox="1"/>
          <p:nvPr/>
        </p:nvSpPr>
        <p:spPr bwMode="auto">
          <a:xfrm>
            <a:off x="2626276" y="2547051"/>
            <a:ext cx="6600818"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第個原子上的電子所占分量，就是平面波在此原子位置的值</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8531488B-AF9B-921D-DE85-889851AA3D9D}"/>
              </a:ext>
            </a:extLst>
          </p:cNvPr>
          <p:cNvSpPr txBox="1"/>
          <p:nvPr/>
        </p:nvSpPr>
        <p:spPr bwMode="auto">
          <a:xfrm>
            <a:off x="548264" y="2189152"/>
            <a:ext cx="470376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*因為此式有平移對稱，解已經可以猜出來：</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028580C-5357-B758-21EA-DBD2981F32D2}"/>
                  </a:ext>
                </a:extLst>
              </p:cNvPr>
              <p:cNvSpPr txBox="1"/>
              <p:nvPr/>
            </p:nvSpPr>
            <p:spPr bwMode="auto">
              <a:xfrm>
                <a:off x="545368" y="4691919"/>
                <a:ext cx="7449928" cy="369332"/>
              </a:xfrm>
              <a:prstGeom prst="rect">
                <a:avLst/>
              </a:prstGeom>
              <a:noFill/>
              <a:ln w="9525">
                <a:noFill/>
                <a:miter lim="800000"/>
                <a:headEnd/>
                <a:tailEnd/>
              </a:ln>
            </p:spPr>
            <p:txBody>
              <a:bodyPr wrap="square">
                <a:spAutoFit/>
              </a:bodyPr>
              <a:lstStyle/>
              <a:p>
                <a:r>
                  <a:rPr lang="en-US" dirty="0">
                    <a:cs typeface="Times New Roman" pitchFamily="18" charset="0"/>
                  </a:rPr>
                  <a:t>常數</a:t>
                </a:r>
                <a14:m>
                  <m:oMath xmlns:m="http://schemas.openxmlformats.org/officeDocument/2006/math">
                    <m:r>
                      <a:rPr lang="en-US" i="1">
                        <a:latin typeface="Cambria Math" panose="02040503050406030204" pitchFamily="18" charset="0"/>
                        <a:cs typeface="Times New Roman" pitchFamily="18" charset="0"/>
                      </a:rPr>
                      <m:t>𝑘</m:t>
                    </m:r>
                  </m:oMath>
                </a14:m>
                <a:r>
                  <a:rPr lang="en-GB" dirty="0" err="1">
                    <a:latin typeface="Times New Roman" pitchFamily="18" charset="0"/>
                    <a:cs typeface="Times New Roman" pitchFamily="18" charset="0"/>
                  </a:rPr>
                  <a:t>稱晶格動量，一不同的</a:t>
                </a:r>
                <a14:m>
                  <m:oMath xmlns:m="http://schemas.openxmlformats.org/officeDocument/2006/math">
                    <m:r>
                      <a:rPr lang="en-US" i="1">
                        <a:latin typeface="Cambria Math" panose="02040503050406030204" pitchFamily="18" charset="0"/>
                        <a:cs typeface="Times New Roman" pitchFamily="18" charset="0"/>
                      </a:rPr>
                      <m:t>𝑘</m:t>
                    </m:r>
                  </m:oMath>
                </a14:m>
                <a:r>
                  <a:rPr lang="en-GB" dirty="0">
                    <a:latin typeface="Times New Roman" pitchFamily="18" charset="0"/>
                    <a:cs typeface="Times New Roman" pitchFamily="18" charset="0"/>
                  </a:rPr>
                  <a:t>對應一特定的態，*</a:t>
                </a:r>
                <a:r>
                  <a:rPr lang="en-GB" dirty="0" err="1">
                    <a:latin typeface="Times New Roman" pitchFamily="18" charset="0"/>
                    <a:cs typeface="Times New Roman" pitchFamily="18" charset="0"/>
                  </a:rPr>
                  <a:t>總共會有</a:t>
                </a:r>
                <a14:m>
                  <m:oMath xmlns:m="http://schemas.openxmlformats.org/officeDocument/2006/math">
                    <m:r>
                      <a:rPr lang="en-US" b="0" i="1" smtClean="0">
                        <a:latin typeface="Cambria Math" panose="02040503050406030204" pitchFamily="18" charset="0"/>
                        <a:cs typeface="Times New Roman" pitchFamily="18" charset="0"/>
                      </a:rPr>
                      <m:t>𝑁</m:t>
                    </m:r>
                  </m:oMath>
                </a14:m>
                <a:r>
                  <a:rPr lang="en-GB" dirty="0" err="1">
                    <a:latin typeface="Times New Roman" pitchFamily="18" charset="0"/>
                    <a:cs typeface="Times New Roman" pitchFamily="18" charset="0"/>
                  </a:rPr>
                  <a:t>個本徵態</a:t>
                </a:r>
                <a:r>
                  <a:rPr lang="en-GB" dirty="0">
                    <a:latin typeface="Times New Roman" pitchFamily="18" charset="0"/>
                    <a:cs typeface="Times New Roman" pitchFamily="18" charset="0"/>
                  </a:rPr>
                  <a:t>。</a:t>
                </a:r>
                <a:endParaRPr lang="en-TW" dirty="0"/>
              </a:p>
            </p:txBody>
          </p:sp>
        </mc:Choice>
        <mc:Fallback xmlns="">
          <p:sp>
            <p:nvSpPr>
              <p:cNvPr id="14" name="TextBox 13">
                <a:extLst>
                  <a:ext uri="{FF2B5EF4-FFF2-40B4-BE49-F238E27FC236}">
                    <a16:creationId xmlns:a16="http://schemas.microsoft.com/office/drawing/2014/main" id="{6028580C-5357-B758-21EA-DBD2981F32D2}"/>
                  </a:ext>
                </a:extLst>
              </p:cNvPr>
              <p:cNvSpPr txBox="1">
                <a:spLocks noRot="1" noChangeAspect="1" noMove="1" noResize="1" noEditPoints="1" noAdjustHandles="1" noChangeArrowheads="1" noChangeShapeType="1" noTextEdit="1"/>
              </p:cNvSpPr>
              <p:nvPr/>
            </p:nvSpPr>
            <p:spPr bwMode="auto">
              <a:xfrm>
                <a:off x="545368" y="4691919"/>
                <a:ext cx="7449928" cy="369332"/>
              </a:xfrm>
              <a:prstGeom prst="rect">
                <a:avLst/>
              </a:prstGeom>
              <a:blipFill>
                <a:blip r:embed="rId4"/>
                <a:stretch>
                  <a:fillRect l="-680" t="-6667" b="-23333"/>
                </a:stretch>
              </a:blipFill>
              <a:ln w="9525">
                <a:noFill/>
                <a:miter lim="800000"/>
                <a:headEnd/>
                <a:tailEnd/>
              </a:ln>
            </p:spPr>
            <p:txBody>
              <a:bodyPr/>
              <a:lstStyle/>
              <a:p>
                <a:r>
                  <a:rPr lang="en-TW">
                    <a:noFill/>
                  </a:rPr>
                  <a:t> </a:t>
                </a:r>
              </a:p>
            </p:txBody>
          </p:sp>
        </mc:Fallback>
      </mc:AlternateContent>
      <p:pic>
        <p:nvPicPr>
          <p:cNvPr id="17" name="Picture 16">
            <a:extLst>
              <a:ext uri="{FF2B5EF4-FFF2-40B4-BE49-F238E27FC236}">
                <a16:creationId xmlns:a16="http://schemas.microsoft.com/office/drawing/2014/main" id="{00B82450-422D-D241-E8E5-3072C8F71D91}"/>
              </a:ext>
            </a:extLst>
          </p:cNvPr>
          <p:cNvPicPr>
            <a:picLocks noChangeAspect="1"/>
          </p:cNvPicPr>
          <p:nvPr/>
        </p:nvPicPr>
        <p:blipFill>
          <a:blip r:embed="rId5"/>
          <a:stretch>
            <a:fillRect/>
          </a:stretch>
        </p:blipFill>
        <p:spPr>
          <a:xfrm>
            <a:off x="6263140" y="3686365"/>
            <a:ext cx="1732156" cy="846832"/>
          </a:xfrm>
          <a:prstGeom prst="rect">
            <a:avLst/>
          </a:prstGeom>
        </p:spPr>
      </p:pic>
      <p:pic>
        <p:nvPicPr>
          <p:cNvPr id="18" name="Picture 17">
            <a:extLst>
              <a:ext uri="{FF2B5EF4-FFF2-40B4-BE49-F238E27FC236}">
                <a16:creationId xmlns:a16="http://schemas.microsoft.com/office/drawing/2014/main" id="{FCC12E1F-63D1-18AF-4429-1B07C52C1FFA}"/>
              </a:ext>
            </a:extLst>
          </p:cNvPr>
          <p:cNvPicPr>
            <a:picLocks noChangeAspect="1"/>
          </p:cNvPicPr>
          <p:nvPr/>
        </p:nvPicPr>
        <p:blipFill>
          <a:blip r:embed="rId6"/>
          <a:stretch>
            <a:fillRect/>
          </a:stretch>
        </p:blipFill>
        <p:spPr>
          <a:xfrm>
            <a:off x="2851529" y="2907986"/>
            <a:ext cx="3263601" cy="1622785"/>
          </a:xfrm>
          <a:prstGeom prst="rect">
            <a:avLst/>
          </a:prstGeom>
        </p:spPr>
      </p:pic>
      <p:sp>
        <p:nvSpPr>
          <p:cNvPr id="19" name="TextBox 18">
            <a:extLst>
              <a:ext uri="{FF2B5EF4-FFF2-40B4-BE49-F238E27FC236}">
                <a16:creationId xmlns:a16="http://schemas.microsoft.com/office/drawing/2014/main" id="{99118C6C-D4E8-B0D2-7635-B94CD3784766}"/>
              </a:ext>
            </a:extLst>
          </p:cNvPr>
          <p:cNvSpPr txBox="1"/>
          <p:nvPr/>
        </p:nvSpPr>
        <p:spPr bwMode="auto">
          <a:xfrm>
            <a:off x="521620" y="3261104"/>
            <a:ext cx="326360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實數部可以這樣理解：</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B027043-8AAD-4EC8-98A7-DD05DB6EB2AF}"/>
                  </a:ext>
                </a:extLst>
              </p:cNvPr>
              <p:cNvSpPr txBox="1"/>
              <p:nvPr/>
            </p:nvSpPr>
            <p:spPr bwMode="auto">
              <a:xfrm>
                <a:off x="545368" y="5081098"/>
                <a:ext cx="7002302" cy="485518"/>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但如果將</a:t>
                </a:r>
                <a14:m>
                  <m:oMath xmlns:m="http://schemas.openxmlformats.org/officeDocument/2006/math">
                    <m:r>
                      <a:rPr lang="en-US" b="0" i="1" smtClean="0">
                        <a:latin typeface="Cambria Math" panose="02040503050406030204" pitchFamily="18" charset="0"/>
                        <a:cs typeface="Times New Roman" pitchFamily="18" charset="0"/>
                      </a:rPr>
                      <m:t>𝑘</m:t>
                    </m:r>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ea typeface="Cambria Math" panose="02040503050406030204" pitchFamily="18" charset="0"/>
                            <a:cs typeface="Times New Roman" pitchFamily="18" charset="0"/>
                          </a:rPr>
                          <m:t>𝜋</m:t>
                        </m:r>
                      </m:num>
                      <m:den>
                        <m:r>
                          <a:rPr lang="en-US" b="0" i="1" smtClean="0">
                            <a:latin typeface="Cambria Math" panose="02040503050406030204" pitchFamily="18" charset="0"/>
                            <a:cs typeface="Times New Roman" pitchFamily="18" charset="0"/>
                          </a:rPr>
                          <m:t>𝑎</m:t>
                        </m:r>
                      </m:den>
                    </m:f>
                  </m:oMath>
                </a14:m>
                <a:r>
                  <a:rPr lang="en-TW" dirty="0">
                    <a:latin typeface="Times New Roman" pitchFamily="18" charset="0"/>
                    <a:cs typeface="Times New Roman" pitchFamily="18" charset="0"/>
                  </a:rPr>
                  <a:t>，</a:t>
                </a:r>
                <a:r>
                  <a:rPr lang="en-US" dirty="0">
                    <a:ea typeface="Cambria Math" panose="02040503050406030204" pitchFamily="18" charset="0"/>
                    <a:cs typeface="Times New Roman"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𝑘𝑗𝑎</m:t>
                    </m:r>
                    <m:r>
                      <a:rPr lang="en-US" i="1" smtClean="0">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𝑘𝑗𝑎</m:t>
                    </m:r>
                    <m:r>
                      <a:rPr lang="en-US" b="0" i="0" smtClean="0">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𝑗</m:t>
                    </m:r>
                    <m:r>
                      <a:rPr lang="en-US" i="1">
                        <a:latin typeface="Cambria Math" panose="02040503050406030204" pitchFamily="18" charset="0"/>
                        <a:ea typeface="Cambria Math" panose="02040503050406030204" pitchFamily="18" charset="0"/>
                        <a:cs typeface="Times New Roman" pitchFamily="18" charset="0"/>
                      </a:rPr>
                      <m:t>𝜋</m:t>
                    </m:r>
                  </m:oMath>
                </a14:m>
                <a:r>
                  <a:rPr lang="en-TW" dirty="0">
                    <a:latin typeface="Times New Roman" pitchFamily="18" charset="0"/>
                    <a:cs typeface="Times New Roman" pitchFamily="18" charset="0"/>
                  </a:rPr>
                  <a:t>，</a:t>
                </a:r>
                <a:r>
                  <a:rPr lang="en-US" dirty="0">
                    <a:ea typeface="Cambria Math" panose="02040503050406030204" pitchFamily="18" charset="0"/>
                    <a:cs typeface="Times New Roman" pitchFamily="18" charset="0"/>
                  </a:rPr>
                  <a:t> </a:t>
                </a:r>
                <a14:m>
                  <m:oMath xmlns:m="http://schemas.openxmlformats.org/officeDocument/2006/math">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𝑖𝑘𝑗𝑎</m:t>
                        </m:r>
                      </m:sup>
                    </m:sSup>
                  </m:oMath>
                </a14:m>
                <a:r>
                  <a:rPr lang="en-TW" dirty="0">
                    <a:latin typeface="Times New Roman" pitchFamily="18" charset="0"/>
                    <a:cs typeface="Times New Roman" pitchFamily="18" charset="0"/>
                  </a:rPr>
                  <a:t>對應完全一樣的函數。</a:t>
                </a:r>
              </a:p>
            </p:txBody>
          </p:sp>
        </mc:Choice>
        <mc:Fallback xmlns="">
          <p:sp>
            <p:nvSpPr>
              <p:cNvPr id="22" name="TextBox 21">
                <a:extLst>
                  <a:ext uri="{FF2B5EF4-FFF2-40B4-BE49-F238E27FC236}">
                    <a16:creationId xmlns:a16="http://schemas.microsoft.com/office/drawing/2014/main" id="{1B027043-8AAD-4EC8-98A7-DD05DB6EB2AF}"/>
                  </a:ext>
                </a:extLst>
              </p:cNvPr>
              <p:cNvSpPr txBox="1">
                <a:spLocks noRot="1" noChangeAspect="1" noMove="1" noResize="1" noEditPoints="1" noAdjustHandles="1" noChangeArrowheads="1" noChangeShapeType="1" noTextEdit="1"/>
              </p:cNvSpPr>
              <p:nvPr/>
            </p:nvSpPr>
            <p:spPr bwMode="auto">
              <a:xfrm>
                <a:off x="545368" y="5081098"/>
                <a:ext cx="7002302" cy="485518"/>
              </a:xfrm>
              <a:prstGeom prst="rect">
                <a:avLst/>
              </a:prstGeom>
              <a:blipFill>
                <a:blip r:embed="rId7"/>
                <a:stretch>
                  <a:fillRect l="-723" b="-5128"/>
                </a:stretch>
              </a:blipFill>
              <a:ln w="9525">
                <a:noFill/>
                <a:miter lim="800000"/>
                <a:headEnd/>
                <a:tailEnd/>
              </a:ln>
            </p:spPr>
            <p:txBody>
              <a:bodyPr/>
              <a:lstStyle/>
              <a:p>
                <a:r>
                  <a:rPr lang="en-TW">
                    <a:noFill/>
                  </a:rPr>
                  <a:t> </a:t>
                </a:r>
              </a:p>
            </p:txBody>
          </p:sp>
        </mc:Fallback>
      </mc:AlternateContent>
      <p:sp>
        <p:nvSpPr>
          <p:cNvPr id="23" name="TextBox 22">
            <a:extLst>
              <a:ext uri="{FF2B5EF4-FFF2-40B4-BE49-F238E27FC236}">
                <a16:creationId xmlns:a16="http://schemas.microsoft.com/office/drawing/2014/main" id="{B587B7C8-EC9C-82BE-AD48-7DD91C6401DA}"/>
              </a:ext>
            </a:extLst>
          </p:cNvPr>
          <p:cNvSpPr txBox="1"/>
          <p:nvPr/>
        </p:nvSpPr>
        <p:spPr bwMode="auto">
          <a:xfrm>
            <a:off x="545368" y="5678151"/>
            <a:ext cx="419399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因此會將限制在一個範圍內：</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AEF3205-1D42-1217-871F-4F57A50411F5}"/>
                  </a:ext>
                </a:extLst>
              </p:cNvPr>
              <p:cNvSpPr txBox="1"/>
              <p:nvPr/>
            </p:nvSpPr>
            <p:spPr bwMode="auto">
              <a:xfrm>
                <a:off x="3563888" y="5589240"/>
                <a:ext cx="1530265" cy="564770"/>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m:t>
                      </m:r>
                      <m:f>
                        <m:fPr>
                          <m:ctrlPr>
                            <a:rPr lang="en-US" i="1">
                              <a:latin typeface="Cambria Math" panose="02040503050406030204" pitchFamily="18" charset="0"/>
                              <a:cs typeface="Times New Roman" pitchFamily="18" charset="0"/>
                            </a:rPr>
                          </m:ctrlPr>
                        </m:fPr>
                        <m:num>
                          <m:r>
                            <a:rPr lang="en-US" i="1">
                              <a:latin typeface="Cambria Math" panose="02040503050406030204" pitchFamily="18" charset="0"/>
                              <a:ea typeface="Cambria Math" panose="02040503050406030204" pitchFamily="18" charset="0"/>
                              <a:cs typeface="Times New Roman" pitchFamily="18" charset="0"/>
                            </a:rPr>
                            <m:t>𝜋</m:t>
                          </m:r>
                        </m:num>
                        <m:den>
                          <m:r>
                            <a:rPr lang="en-US" i="1">
                              <a:latin typeface="Cambria Math" panose="02040503050406030204" pitchFamily="18" charset="0"/>
                              <a:cs typeface="Times New Roman" pitchFamily="18" charset="0"/>
                            </a:rPr>
                            <m:t>𝑎</m:t>
                          </m:r>
                        </m:den>
                      </m:f>
                      <m:r>
                        <a:rPr lang="en-US" b="0" i="1" smtClean="0">
                          <a:latin typeface="Cambria Math" panose="02040503050406030204" pitchFamily="18" charset="0"/>
                          <a:cs typeface="Times New Roman" pitchFamily="18" charset="0"/>
                        </a:rPr>
                        <m:t>&lt;</m:t>
                      </m:r>
                      <m:r>
                        <a:rPr lang="en-US" b="0" i="1" smtClean="0">
                          <a:latin typeface="Cambria Math" panose="02040503050406030204" pitchFamily="18" charset="0"/>
                          <a:cs typeface="Times New Roman" pitchFamily="18" charset="0"/>
                        </a:rPr>
                        <m:t>𝑘</m:t>
                      </m:r>
                      <m:r>
                        <a:rPr lang="en-US" b="0" i="1" smtClean="0">
                          <a:latin typeface="Cambria Math" panose="02040503050406030204" pitchFamily="18" charset="0"/>
                          <a:cs typeface="Times New Roman" pitchFamily="18" charset="0"/>
                        </a:rPr>
                        <m:t>&lt;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ea typeface="Cambria Math" panose="02040503050406030204" pitchFamily="18" charset="0"/>
                              <a:cs typeface="Times New Roman" pitchFamily="18" charset="0"/>
                            </a:rPr>
                            <m:t>𝜋</m:t>
                          </m:r>
                        </m:num>
                        <m:den>
                          <m:r>
                            <a:rPr lang="en-US" b="0" i="1" smtClean="0">
                              <a:latin typeface="Cambria Math" panose="02040503050406030204" pitchFamily="18" charset="0"/>
                              <a:cs typeface="Times New Roman" pitchFamily="18" charset="0"/>
                            </a:rPr>
                            <m:t>𝑎</m:t>
                          </m:r>
                        </m:den>
                      </m:f>
                    </m:oMath>
                  </m:oMathPara>
                </a14:m>
                <a:endParaRPr lang="en-TW" dirty="0"/>
              </a:p>
            </p:txBody>
          </p:sp>
        </mc:Choice>
        <mc:Fallback xmlns="">
          <p:sp>
            <p:nvSpPr>
              <p:cNvPr id="25" name="TextBox 24">
                <a:extLst>
                  <a:ext uri="{FF2B5EF4-FFF2-40B4-BE49-F238E27FC236}">
                    <a16:creationId xmlns:a16="http://schemas.microsoft.com/office/drawing/2014/main" id="{FAEF3205-1D42-1217-871F-4F57A50411F5}"/>
                  </a:ext>
                </a:extLst>
              </p:cNvPr>
              <p:cNvSpPr txBox="1">
                <a:spLocks noRot="1" noChangeAspect="1" noMove="1" noResize="1" noEditPoints="1" noAdjustHandles="1" noChangeArrowheads="1" noChangeShapeType="1" noTextEdit="1"/>
              </p:cNvSpPr>
              <p:nvPr/>
            </p:nvSpPr>
            <p:spPr bwMode="auto">
              <a:xfrm>
                <a:off x="3563888" y="5589240"/>
                <a:ext cx="1530265" cy="564770"/>
              </a:xfrm>
              <a:prstGeom prst="rect">
                <a:avLst/>
              </a:prstGeom>
              <a:blipFill>
                <a:blip r:embed="rId8"/>
                <a:stretch>
                  <a:fillRect b="-222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F423B8E-F5AC-A415-9C46-00A56CD4B067}"/>
                  </a:ext>
                </a:extLst>
              </p:cNvPr>
              <p:cNvSpPr txBox="1"/>
              <p:nvPr/>
            </p:nvSpPr>
            <p:spPr bwMode="auto">
              <a:xfrm>
                <a:off x="6755933" y="331811"/>
                <a:ext cx="1589538" cy="2241576"/>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m:t>
                      </m:r>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m>
                                  <m:mPr>
                                    <m:mcs>
                                      <m:mc>
                                        <m:mcPr>
                                          <m:count m:val="1"/>
                                          <m:mcJc m:val="center"/>
                                        </m:mcPr>
                                      </m:mc>
                                    </m:mcs>
                                    <m:ctrlPr>
                                      <a:rPr lang="en-TW" i="1">
                                        <a:latin typeface="Cambria Math" panose="02040503050406030204" pitchFamily="18" charset="0"/>
                                        <a:cs typeface="Times New Roman" pitchFamily="18" charset="0"/>
                                      </a:rPr>
                                    </m:ctrlPr>
                                  </m:mPr>
                                  <m:mr>
                                    <m:e>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𝑖𝑘𝑎</m:t>
                                          </m:r>
                                        </m:sup>
                                      </m:sSup>
                                    </m:e>
                                  </m:mr>
                                  <m:mr>
                                    <m:e>
                                      <m:m>
                                        <m:mPr>
                                          <m:mcs>
                                            <m:mc>
                                              <m:mcPr>
                                                <m:count m:val="1"/>
                                                <m:mcJc m:val="center"/>
                                              </m:mcPr>
                                            </m:mc>
                                          </m:mcs>
                                          <m:ctrlPr>
                                            <a:rPr lang="en-TW" i="1" smtClean="0">
                                              <a:latin typeface="Cambria Math" panose="02040503050406030204" pitchFamily="18" charset="0"/>
                                              <a:ea typeface="Cambria Math" panose="02040503050406030204" pitchFamily="18" charset="0"/>
                                              <a:cs typeface="Times New Roman" pitchFamily="18" charset="0"/>
                                            </a:rPr>
                                          </m:ctrlPr>
                                        </m:mPr>
                                        <m:mr>
                                          <m:e>
                                            <m:m>
                                              <m:mPr>
                                                <m:mcs>
                                                  <m:mc>
                                                    <m:mcPr>
                                                      <m:count m:val="1"/>
                                                      <m:mcJc m:val="center"/>
                                                    </m:mcPr>
                                                  </m:mc>
                                                </m:mcs>
                                                <m:ctrlPr>
                                                  <a:rPr lang="en-TW" i="1" smtClean="0">
                                                    <a:latin typeface="Cambria Math" panose="02040503050406030204" pitchFamily="18" charset="0"/>
                                                    <a:ea typeface="Cambria Math" panose="02040503050406030204" pitchFamily="18" charset="0"/>
                                                    <a:cs typeface="Times New Roman" pitchFamily="18" charset="0"/>
                                                  </a:rPr>
                                                </m:ctrlPr>
                                              </m:mPr>
                                              <m:mr>
                                                <m:e>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m:t>
                                                      </m:r>
                                                      <m:r>
                                                        <a:rPr lang="en-US" b="0" i="1" smtClean="0">
                                                          <a:latin typeface="Cambria Math" panose="02040503050406030204" pitchFamily="18" charset="0"/>
                                                          <a:ea typeface="Cambria Math" panose="02040503050406030204" pitchFamily="18" charset="0"/>
                                                          <a:cs typeface="Times New Roman" pitchFamily="18" charset="0"/>
                                                        </a:rPr>
                                                        <m:t>2</m:t>
                                                      </m:r>
                                                      <m:r>
                                                        <a:rPr lang="en-US" i="1">
                                                          <a:latin typeface="Cambria Math" panose="02040503050406030204" pitchFamily="18" charset="0"/>
                                                          <a:ea typeface="Cambria Math" panose="02040503050406030204" pitchFamily="18" charset="0"/>
                                                          <a:cs typeface="Times New Roman" pitchFamily="18" charset="0"/>
                                                        </a:rPr>
                                                        <m:t>𝑘𝑎</m:t>
                                                      </m:r>
                                                    </m:sup>
                                                  </m:sSup>
                                                </m:e>
                                              </m:mr>
                                              <m:mr>
                                                <m:e>
                                                  <m:r>
                                                    <a:rPr lang="en-TW" i="1" smtClean="0">
                                                      <a:latin typeface="Cambria Math" panose="02040503050406030204" pitchFamily="18" charset="0"/>
                                                      <a:ea typeface="Cambria Math" panose="02040503050406030204" pitchFamily="18" charset="0"/>
                                                      <a:cs typeface="Times New Roman" pitchFamily="18" charset="0"/>
                                                    </a:rPr>
                                                    <m:t>⋮</m:t>
                                                  </m:r>
                                                </m:e>
                                              </m:mr>
                                            </m:m>
                                          </m:e>
                                        </m:mr>
                                        <m:mr>
                                          <m:e>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m:t>
                                                </m:r>
                                                <m:d>
                                                  <m:dPr>
                                                    <m:ctrlPr>
                                                      <a:rPr lang="en-US"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𝑗</m:t>
                                                    </m:r>
                                                    <m:r>
                                                      <a:rPr lang="en-US" i="1">
                                                        <a:latin typeface="Cambria Math" panose="02040503050406030204" pitchFamily="18" charset="0"/>
                                                        <a:ea typeface="Cambria Math" panose="02040503050406030204" pitchFamily="18" charset="0"/>
                                                        <a:cs typeface="Times New Roman" pitchFamily="18" charset="0"/>
                                                      </a:rPr>
                                                      <m:t>−1</m:t>
                                                    </m:r>
                                                  </m:e>
                                                </m:d>
                                                <m:r>
                                                  <a:rPr lang="en-US" i="1">
                                                    <a:latin typeface="Cambria Math" panose="02040503050406030204" pitchFamily="18" charset="0"/>
                                                    <a:ea typeface="Cambria Math" panose="02040503050406030204" pitchFamily="18" charset="0"/>
                                                    <a:cs typeface="Times New Roman" pitchFamily="18" charset="0"/>
                                                  </a:rPr>
                                                  <m:t>𝑘𝑎</m:t>
                                                </m:r>
                                              </m:sup>
                                            </m:sSup>
                                          </m:e>
                                        </m:mr>
                                      </m:m>
                                    </m:e>
                                  </m:mr>
                                </m:m>
                              </m:e>
                            </m:mr>
                            <m:mr>
                              <m:e>
                                <m:m>
                                  <m:mPr>
                                    <m:mcs>
                                      <m:mc>
                                        <m:mcPr>
                                          <m:count m:val="1"/>
                                          <m:mcJc m:val="center"/>
                                        </m:mcPr>
                                      </m:mc>
                                    </m:mcs>
                                    <m:ctrlPr>
                                      <a:rPr lang="en-TW" i="1">
                                        <a:latin typeface="Cambria Math" panose="02040503050406030204" pitchFamily="18" charset="0"/>
                                        <a:cs typeface="Times New Roman" pitchFamily="18" charset="0"/>
                                      </a:rPr>
                                    </m:ctrlPr>
                                  </m:mPr>
                                  <m:mr>
                                    <m:e>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𝑖𝑗𝑘𝑎</m:t>
                                          </m:r>
                                        </m:sup>
                                      </m:sSup>
                                    </m:e>
                                  </m:mr>
                                  <m:mr>
                                    <m:e>
                                      <m:m>
                                        <m:mPr>
                                          <m:mcs>
                                            <m:mc>
                                              <m:mcPr>
                                                <m:count m:val="1"/>
                                                <m:mcJc m:val="center"/>
                                              </m:mcPr>
                                            </m:mc>
                                          </m:mcs>
                                          <m:ctrlPr>
                                            <a:rPr lang="en-TW" i="1">
                                              <a:latin typeface="Cambria Math" panose="02040503050406030204" pitchFamily="18" charset="0"/>
                                              <a:cs typeface="Times New Roman" pitchFamily="18" charset="0"/>
                                            </a:rPr>
                                          </m:ctrlPr>
                                        </m:mPr>
                                        <m:mr>
                                          <m:e>
                                            <m:m>
                                              <m:mPr>
                                                <m:mcs>
                                                  <m:mc>
                                                    <m:mcPr>
                                                      <m:count m:val="1"/>
                                                      <m:mcJc m:val="center"/>
                                                    </m:mcPr>
                                                  </m:mc>
                                                </m:mcs>
                                                <m:ctrlPr>
                                                  <a:rPr lang="en-TW" i="1" smtClean="0">
                                                    <a:latin typeface="Cambria Math" panose="02040503050406030204" pitchFamily="18" charset="0"/>
                                                    <a:cs typeface="Times New Roman" pitchFamily="18" charset="0"/>
                                                  </a:rPr>
                                                </m:ctrlPr>
                                              </m:mPr>
                                              <m:mr>
                                                <m:e>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m:t>
                                                      </m:r>
                                                      <m:d>
                                                        <m:dPr>
                                                          <m:ctrlPr>
                                                            <a:rPr lang="en-US"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𝑗</m:t>
                                                          </m:r>
                                                          <m:r>
                                                            <a:rPr lang="en-US" i="1">
                                                              <a:latin typeface="Cambria Math" panose="02040503050406030204" pitchFamily="18" charset="0"/>
                                                              <a:ea typeface="Cambria Math" panose="02040503050406030204" pitchFamily="18" charset="0"/>
                                                              <a:cs typeface="Times New Roman" pitchFamily="18" charset="0"/>
                                                            </a:rPr>
                                                            <m:t>+1</m:t>
                                                          </m:r>
                                                        </m:e>
                                                      </m:d>
                                                      <m:r>
                                                        <a:rPr lang="en-US" i="1">
                                                          <a:latin typeface="Cambria Math" panose="02040503050406030204" pitchFamily="18" charset="0"/>
                                                          <a:ea typeface="Cambria Math" panose="02040503050406030204" pitchFamily="18" charset="0"/>
                                                          <a:cs typeface="Times New Roman" pitchFamily="18" charset="0"/>
                                                        </a:rPr>
                                                        <m:t>𝑘𝑎</m:t>
                                                      </m:r>
                                                    </m:sup>
                                                  </m:sSup>
                                                </m:e>
                                              </m:mr>
                                              <m:mr>
                                                <m:e>
                                                  <m:r>
                                                    <m:rPr>
                                                      <m:brk m:alnAt="7"/>
                                                    </m:rPr>
                                                    <a:rPr lang="en-TW" i="1">
                                                      <a:latin typeface="Cambria Math" panose="02040503050406030204" pitchFamily="18" charset="0"/>
                                                      <a:ea typeface="Cambria Math" panose="02040503050406030204" pitchFamily="18" charset="0"/>
                                                      <a:cs typeface="Times New Roman" pitchFamily="18" charset="0"/>
                                                    </a:rPr>
                                                    <m:t>⋮</m:t>
                                                  </m:r>
                                                </m:e>
                                              </m:mr>
                                            </m:m>
                                          </m:e>
                                        </m:mr>
                                        <m:mr>
                                          <m:e>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𝑖𝑁𝑘𝑎</m:t>
                                                </m:r>
                                              </m:sup>
                                            </m:sSup>
                                          </m:e>
                                        </m:mr>
                                      </m:m>
                                    </m:e>
                                  </m:mr>
                                </m:m>
                              </m:e>
                            </m:mr>
                          </m:m>
                        </m:e>
                      </m:d>
                    </m:oMath>
                  </m:oMathPara>
                </a14:m>
                <a:endParaRPr lang="en-TW"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5F423B8E-F5AC-A415-9C46-00A56CD4B067}"/>
                  </a:ext>
                </a:extLst>
              </p:cNvPr>
              <p:cNvSpPr txBox="1">
                <a:spLocks noRot="1" noChangeAspect="1" noMove="1" noResize="1" noEditPoints="1" noAdjustHandles="1" noChangeArrowheads="1" noChangeShapeType="1" noTextEdit="1"/>
              </p:cNvSpPr>
              <p:nvPr/>
            </p:nvSpPr>
            <p:spPr bwMode="auto">
              <a:xfrm>
                <a:off x="6755933" y="331811"/>
                <a:ext cx="1589538" cy="2241576"/>
              </a:xfrm>
              <a:prstGeom prst="rect">
                <a:avLst/>
              </a:prstGeom>
              <a:blipFill>
                <a:blip r:embed="rId9"/>
                <a:stretch>
                  <a:fillRect l="-787"/>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31969484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03461A0-76F7-17B3-E5E5-4B4D4A0F822B}"/>
                  </a:ext>
                </a:extLst>
              </p:cNvPr>
              <p:cNvSpPr txBox="1"/>
              <p:nvPr/>
            </p:nvSpPr>
            <p:spPr bwMode="auto">
              <a:xfrm>
                <a:off x="2306157" y="581037"/>
                <a:ext cx="4519122" cy="1315040"/>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cs typeface="Times New Roman" pitchFamily="18" charset="0"/>
                            </a:rPr>
                          </m:ctrlPr>
                        </m:dPr>
                        <m:e>
                          <m:m>
                            <m:mPr>
                              <m:mcs>
                                <m:mc>
                                  <m:mcPr>
                                    <m:count m:val="3"/>
                                    <m:mcJc m:val="center"/>
                                  </m:mcPr>
                                </m:mc>
                              </m:mcs>
                              <m:ctrlPr>
                                <a:rPr lang="en-US" b="0" i="1" smtClean="0">
                                  <a:latin typeface="Cambria Math" panose="02040503050406030204" pitchFamily="18" charset="0"/>
                                  <a:cs typeface="Times New Roman" pitchFamily="18" charset="0"/>
                                </a:rPr>
                              </m:ctrlPr>
                            </m:mPr>
                            <m:mr>
                              <m:e>
                                <m:m>
                                  <m:mPr>
                                    <m:mcs>
                                      <m:mc>
                                        <m:mcPr>
                                          <m:count m:val="2"/>
                                          <m:mcJc m:val="center"/>
                                        </m:mcPr>
                                      </m:mc>
                                    </m:mcs>
                                    <m:ctrlPr>
                                      <a:rPr lang="en-US" b="0" i="1" smtClean="0">
                                        <a:latin typeface="Cambria Math" panose="02040503050406030204" pitchFamily="18" charset="0"/>
                                        <a:cs typeface="Times New Roman" pitchFamily="18" charset="0"/>
                                      </a:rPr>
                                    </m:ctrlPr>
                                  </m:mPr>
                                  <m:mr>
                                    <m:e>
                                      <m: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mr>
                                  <m:mr>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e>
                                      <m:r>
                                        <a:rPr lang="en-US" b="0" i="1" smtClean="0">
                                          <a:latin typeface="Cambria Math" panose="02040503050406030204" pitchFamily="18" charset="0"/>
                                          <a:cs typeface="Times New Roman" pitchFamily="18" charset="0"/>
                                        </a:rPr>
                                        <m:t>0</m:t>
                                      </m:r>
                                    </m:e>
                                  </m:mr>
                                </m:m>
                              </m:e>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ea typeface="Cambria Math" panose="02040503050406030204" pitchFamily="18" charset="0"/>
                                          <a:cs typeface="Times New Roman" pitchFamily="18" charset="0"/>
                                        </a:rPr>
                                        <m:t>⋯</m:t>
                                      </m:r>
                                    </m:e>
                                  </m:mr>
                                  <m:mr>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e>
                                      <m:r>
                                        <a:rPr lang="en-US" b="0" i="1" smtClean="0">
                                          <a:latin typeface="Cambria Math" panose="02040503050406030204" pitchFamily="18" charset="0"/>
                                          <a:cs typeface="Times New Roman" pitchFamily="18" charset="0"/>
                                        </a:rPr>
                                        <m:t>0</m:t>
                                      </m:r>
                                    </m:e>
                                  </m:mr>
                                </m:m>
                              </m:e>
                              <m:e>
                                <m:m>
                                  <m:mPr>
                                    <m:mcs>
                                      <m:mc>
                                        <m:mcPr>
                                          <m:count m:val="1"/>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mr>
                                  <m:mr>
                                    <m:e>
                                      <m:r>
                                        <a:rPr lang="en-US" b="0" i="1" smtClean="0">
                                          <a:latin typeface="Cambria Math" panose="02040503050406030204" pitchFamily="18" charset="0"/>
                                          <a:cs typeface="Times New Roman" pitchFamily="18" charset="0"/>
                                        </a:rPr>
                                        <m:t>0</m:t>
                                      </m:r>
                                    </m:e>
                                  </m:mr>
                                </m:m>
                              </m:e>
                            </m:mr>
                            <m:mr>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mr>
                                  <m:mr>
                                    <m:e>
                                      <m:r>
                                        <a:rPr lang="en-US" i="1">
                                          <a:latin typeface="Cambria Math" panose="02040503050406030204" pitchFamily="18" charset="0"/>
                                          <a:ea typeface="Cambria Math" panose="02040503050406030204" pitchFamily="18" charset="0"/>
                                          <a:cs typeface="Times New Roman" pitchFamily="18" charset="0"/>
                                        </a:rPr>
                                        <m:t>⋮</m:t>
                                      </m:r>
                                    </m:e>
                                    <m:e>
                                      <m:r>
                                        <a:rPr lang="en-US" b="0" i="1" smtClean="0">
                                          <a:latin typeface="Cambria Math" panose="02040503050406030204" pitchFamily="18" charset="0"/>
                                          <a:ea typeface="Cambria Math" panose="02040503050406030204" pitchFamily="18" charset="0"/>
                                          <a:cs typeface="Times New Roman" pitchFamily="18" charset="0"/>
                                        </a:rPr>
                                        <m:t>⋮</m:t>
                                      </m:r>
                                    </m:e>
                                  </m:mr>
                                </m:m>
                              </m:e>
                              <m:e>
                                <m:m>
                                  <m:mPr>
                                    <m:mcs>
                                      <m:mc>
                                        <m:mcPr>
                                          <m:count m:val="2"/>
                                          <m:mcJc m:val="center"/>
                                        </m:mcPr>
                                      </m:mc>
                                    </m:mcs>
                                    <m:ctrlPr>
                                      <a:rPr lang="en-US" b="0" i="1" smtClean="0">
                                        <a:latin typeface="Cambria Math" panose="02040503050406030204" pitchFamily="18" charset="0"/>
                                        <a:cs typeface="Times New Roman" pitchFamily="18" charset="0"/>
                                      </a:rPr>
                                    </m:ctrlPr>
                                  </m:mPr>
                                  <m:mr>
                                    <m:e>
                                      <m: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mr>
                                  <m:mr>
                                    <m:e>
                                      <m:r>
                                        <a:rPr lang="en-US" b="0" i="1" smtClean="0">
                                          <a:latin typeface="Cambria Math" panose="02040503050406030204" pitchFamily="18" charset="0"/>
                                          <a:ea typeface="Cambria Math" panose="02040503050406030204" pitchFamily="18" charset="0"/>
                                          <a:cs typeface="Times New Roman" pitchFamily="18" charset="0"/>
                                        </a:rPr>
                                        <m:t>⋮</m:t>
                                      </m:r>
                                    </m:e>
                                    <m:e>
                                      <m:r>
                                        <a:rPr lang="en-US" i="1">
                                          <a:latin typeface="Cambria Math" panose="02040503050406030204" pitchFamily="18" charset="0"/>
                                          <a:ea typeface="Cambria Math" panose="02040503050406030204" pitchFamily="18" charset="0"/>
                                          <a:cs typeface="Times New Roman" pitchFamily="18" charset="0"/>
                                        </a:rPr>
                                        <m:t>⋱</m:t>
                                      </m:r>
                                    </m:e>
                                  </m:mr>
                                </m:m>
                              </m:e>
                              <m:e>
                                <m:m>
                                  <m:mPr>
                                    <m:mcs>
                                      <m:mc>
                                        <m:mcPr>
                                          <m:count m:val="1"/>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mr>
                                  <m:mr>
                                    <m:e>
                                      <m:r>
                                        <a:rPr lang="en-US" b="0" i="1" smtClean="0">
                                          <a:latin typeface="Cambria Math" panose="02040503050406030204" pitchFamily="18" charset="0"/>
                                          <a:ea typeface="Cambria Math" panose="02040503050406030204" pitchFamily="18" charset="0"/>
                                          <a:cs typeface="Times New Roman" pitchFamily="18" charset="0"/>
                                        </a:rPr>
                                        <m:t>⋮</m:t>
                                      </m:r>
                                    </m:e>
                                  </m:mr>
                                </m:m>
                              </m:e>
                            </m:mr>
                            <m:mr>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0</m:t>
                                      </m:r>
                                    </m:e>
                                  </m:mr>
                                </m:m>
                              </m:e>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ea typeface="Cambria Math" panose="02040503050406030204" pitchFamily="18" charset="0"/>
                                          <a:cs typeface="Times New Roman" pitchFamily="18" charset="0"/>
                                        </a:rPr>
                                        <m:t>⋯</m:t>
                                      </m:r>
                                    </m:e>
                                  </m:mr>
                                </m:m>
                              </m:e>
                              <m:e>
                                <m:r>
                                  <a:rPr lang="en-US" b="0" i="1" smtClean="0">
                                    <a:latin typeface="Cambria Math" panose="02040503050406030204" pitchFamily="18" charset="0"/>
                                    <a:cs typeface="Times New Roman" pitchFamily="18" charset="0"/>
                                  </a:rPr>
                                  <m:t>0</m:t>
                                </m:r>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1</m:t>
                                          </m:r>
                                        </m:sub>
                                      </m:sSub>
                                    </m:e>
                                  </m:mr>
                                  <m:mr>
                                    <m:e>
                                      <m:r>
                                        <a:rPr lang="en-TW" i="1">
                                          <a:latin typeface="Cambria Math" panose="02040503050406030204" pitchFamily="18" charset="0"/>
                                          <a:ea typeface="Cambria Math" panose="02040503050406030204" pitchFamily="18" charset="0"/>
                                          <a:cs typeface="Times New Roman" pitchFamily="18" charset="0"/>
                                        </a:rPr>
                                        <m:t>⋮</m:t>
                                      </m:r>
                                    </m:e>
                                  </m:mr>
                                </m:m>
                              </m:e>
                            </m:mr>
                            <m:m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𝑗</m:t>
                                          </m:r>
                                        </m:sub>
                                      </m:sSub>
                                    </m:e>
                                  </m:mr>
                                  <m:mr>
                                    <m:e>
                                      <m:m>
                                        <m:mPr>
                                          <m:mcs>
                                            <m:mc>
                                              <m:mcPr>
                                                <m:count m:val="1"/>
                                                <m:mcJc m:val="center"/>
                                              </m:mcPr>
                                            </m:mc>
                                          </m:mcs>
                                          <m:ctrlPr>
                                            <a:rPr lang="en-TW" i="1">
                                              <a:latin typeface="Cambria Math" panose="02040503050406030204" pitchFamily="18" charset="0"/>
                                              <a:cs typeface="Times New Roman" pitchFamily="18" charset="0"/>
                                            </a:rPr>
                                          </m:ctrlPr>
                                        </m:mPr>
                                        <m:mr>
                                          <m:e>
                                            <m:r>
                                              <m:rPr>
                                                <m:brk m:alnAt="7"/>
                                              </m:rPr>
                                              <a:rPr lang="en-TW" i="1">
                                                <a:latin typeface="Cambria Math" panose="02040503050406030204" pitchFamily="18" charset="0"/>
                                                <a:ea typeface="Cambria Math" panose="02040503050406030204" pitchFamily="18" charset="0"/>
                                                <a:cs typeface="Times New Roman" pitchFamily="18" charset="0"/>
                                              </a:rPr>
                                              <m:t>⋮</m:t>
                                            </m:r>
                                          </m:e>
                                        </m:m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𝑁</m:t>
                                                </m:r>
                                              </m:sub>
                                            </m:sSub>
                                          </m:e>
                                        </m:mr>
                                      </m:m>
                                    </m:e>
                                  </m:mr>
                                </m:m>
                              </m:e>
                            </m:mr>
                          </m:m>
                        </m:e>
                      </m:d>
                      <m:r>
                        <a:rPr lang="en-US" b="0" i="0" smtClean="0">
                          <a:latin typeface="Cambria Math" panose="02040503050406030204" pitchFamily="18" charset="0"/>
                          <a:cs typeface="Times New Roman" pitchFamily="18" charset="0"/>
                        </a:rPr>
                        <m:t>=</m:t>
                      </m:r>
                      <m:sSubSup>
                        <m:sSubSupPr>
                          <m:ctrlPr>
                            <a:rPr lang="en-US" b="0" i="1" smtClean="0">
                              <a:latin typeface="Cambria Math" panose="02040503050406030204" pitchFamily="18" charset="0"/>
                              <a:cs typeface="Times New Roman" pitchFamily="18" charset="0"/>
                            </a:rPr>
                          </m:ctrlPr>
                        </m:sSubSupPr>
                        <m:e>
                          <m:r>
                            <a:rPr lang="en-US" b="0" i="1" smtClean="0">
                              <a:latin typeface="Cambria Math" panose="02040503050406030204" pitchFamily="18" charset="0"/>
                              <a:cs typeface="Times New Roman" pitchFamily="18" charset="0"/>
                            </a:rPr>
                            <m:t>𝐸</m:t>
                          </m:r>
                        </m:e>
                        <m:sub>
                          <m:r>
                            <a:rPr lang="en-US" b="0" i="1" smtClean="0">
                              <a:latin typeface="Cambria Math" panose="02040503050406030204" pitchFamily="18" charset="0"/>
                              <a:cs typeface="Times New Roman" pitchFamily="18" charset="0"/>
                            </a:rPr>
                            <m:t>0</m:t>
                          </m:r>
                        </m:sub>
                        <m:sup>
                          <m:r>
                            <a:rPr lang="en-US" b="0" i="1" smtClean="0">
                              <a:latin typeface="Cambria Math" panose="02040503050406030204" pitchFamily="18" charset="0"/>
                              <a:cs typeface="Times New Roman" pitchFamily="18" charset="0"/>
                            </a:rPr>
                            <m:t>(1)</m:t>
                          </m:r>
                        </m:sup>
                      </m:sSubSup>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1</m:t>
                                          </m:r>
                                        </m:sub>
                                      </m:sSub>
                                    </m:e>
                                  </m:mr>
                                  <m:mr>
                                    <m:e>
                                      <m:r>
                                        <a:rPr lang="en-TW" i="1">
                                          <a:latin typeface="Cambria Math" panose="02040503050406030204" pitchFamily="18" charset="0"/>
                                          <a:ea typeface="Cambria Math" panose="02040503050406030204" pitchFamily="18" charset="0"/>
                                          <a:cs typeface="Times New Roman" pitchFamily="18" charset="0"/>
                                        </a:rPr>
                                        <m:t>⋮</m:t>
                                      </m:r>
                                    </m:e>
                                  </m:mr>
                                </m:m>
                              </m:e>
                            </m:mr>
                            <m:m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𝑗</m:t>
                                          </m:r>
                                        </m:sub>
                                      </m:sSub>
                                    </m:e>
                                  </m:mr>
                                  <m:mr>
                                    <m:e>
                                      <m:m>
                                        <m:mPr>
                                          <m:mcs>
                                            <m:mc>
                                              <m:mcPr>
                                                <m:count m:val="1"/>
                                                <m:mcJc m:val="center"/>
                                              </m:mcPr>
                                            </m:mc>
                                          </m:mcs>
                                          <m:ctrlPr>
                                            <a:rPr lang="en-TW" i="1">
                                              <a:latin typeface="Cambria Math" panose="02040503050406030204" pitchFamily="18" charset="0"/>
                                              <a:cs typeface="Times New Roman" pitchFamily="18" charset="0"/>
                                            </a:rPr>
                                          </m:ctrlPr>
                                        </m:mPr>
                                        <m:mr>
                                          <m:e>
                                            <m:r>
                                              <m:rPr>
                                                <m:brk m:alnAt="7"/>
                                              </m:rPr>
                                              <a:rPr lang="en-TW" i="1">
                                                <a:latin typeface="Cambria Math" panose="02040503050406030204" pitchFamily="18" charset="0"/>
                                                <a:ea typeface="Cambria Math" panose="02040503050406030204" pitchFamily="18" charset="0"/>
                                                <a:cs typeface="Times New Roman" pitchFamily="18" charset="0"/>
                                              </a:rPr>
                                              <m:t>⋮</m:t>
                                            </m:r>
                                          </m:e>
                                        </m:m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𝑁</m:t>
                                                </m:r>
                                              </m:sub>
                                            </m:sSub>
                                          </m:e>
                                        </m:mr>
                                      </m:m>
                                    </m:e>
                                  </m:mr>
                                </m:m>
                              </m:e>
                            </m:mr>
                          </m:m>
                        </m:e>
                      </m:d>
                    </m:oMath>
                  </m:oMathPara>
                </a14:m>
                <a:endParaRPr lang="en-TW" dirty="0">
                  <a:latin typeface="Times New Roman" pitchFamily="18" charset="0"/>
                  <a:cs typeface="Times New Roman" pitchFamily="18" charset="0"/>
                </a:endParaRPr>
              </a:p>
            </p:txBody>
          </p:sp>
        </mc:Choice>
        <mc:Fallback xmlns="">
          <p:sp>
            <p:nvSpPr>
              <p:cNvPr id="2" name="TextBox 1">
                <a:extLst>
                  <a:ext uri="{FF2B5EF4-FFF2-40B4-BE49-F238E27FC236}">
                    <a16:creationId xmlns:a16="http://schemas.microsoft.com/office/drawing/2014/main" id="{503461A0-76F7-17B3-E5E5-4B4D4A0F822B}"/>
                  </a:ext>
                </a:extLst>
              </p:cNvPr>
              <p:cNvSpPr txBox="1">
                <a:spLocks noRot="1" noChangeAspect="1" noMove="1" noResize="1" noEditPoints="1" noAdjustHandles="1" noChangeArrowheads="1" noChangeShapeType="1" noTextEdit="1"/>
              </p:cNvSpPr>
              <p:nvPr/>
            </p:nvSpPr>
            <p:spPr bwMode="auto">
              <a:xfrm>
                <a:off x="2306157" y="581037"/>
                <a:ext cx="4519122" cy="1315040"/>
              </a:xfrm>
              <a:prstGeom prst="rect">
                <a:avLst/>
              </a:prstGeom>
              <a:blipFill>
                <a:blip r:embed="rId2"/>
                <a:stretch>
                  <a:fillRect b="-1905"/>
                </a:stretch>
              </a:blipFill>
              <a:ln w="9525">
                <a:noFill/>
                <a:miter lim="800000"/>
                <a:headEnd/>
                <a:tailEnd/>
              </a:ln>
            </p:spPr>
            <p:txBody>
              <a:bodyPr/>
              <a:lstStyle/>
              <a:p>
                <a:r>
                  <a:rPr lang="en-TW">
                    <a:noFill/>
                  </a:rPr>
                  <a:t> </a:t>
                </a:r>
              </a:p>
            </p:txBody>
          </p:sp>
        </mc:Fallback>
      </mc:AlternateContent>
      <p:sp>
        <p:nvSpPr>
          <p:cNvPr id="3" name="TextBox 2">
            <a:extLst>
              <a:ext uri="{FF2B5EF4-FFF2-40B4-BE49-F238E27FC236}">
                <a16:creationId xmlns:a16="http://schemas.microsoft.com/office/drawing/2014/main" id="{21BE3047-E9F2-D26D-AF25-B793F2620644}"/>
              </a:ext>
            </a:extLst>
          </p:cNvPr>
          <p:cNvSpPr txBox="1"/>
          <p:nvPr/>
        </p:nvSpPr>
        <p:spPr bwMode="auto">
          <a:xfrm>
            <a:off x="772675" y="630015"/>
            <a:ext cx="1838948"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本徵方程式：</a:t>
            </a:r>
            <a:endParaRPr lang="en-TW"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48E0CF5-80B7-BE84-CC4C-DD0509C8EFA6}"/>
                  </a:ext>
                </a:extLst>
              </p:cNvPr>
              <p:cNvSpPr txBox="1"/>
              <p:nvPr/>
            </p:nvSpPr>
            <p:spPr bwMode="auto">
              <a:xfrm>
                <a:off x="995043" y="1538238"/>
                <a:ext cx="1004249" cy="3145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b="0" i="1" smtClean="0">
                              <a:latin typeface="Cambria Math" panose="02040503050406030204" pitchFamily="18" charset="0"/>
                              <a:cs typeface="Times New Roman" pitchFamily="18" charset="0"/>
                            </a:rPr>
                            <m:t>𝑗</m:t>
                          </m:r>
                        </m:sub>
                      </m:sSub>
                      <m:r>
                        <a:rPr lang="en-US">
                          <a:latin typeface="Cambria Math" panose="02040503050406030204" pitchFamily="18" charset="0"/>
                          <a:ea typeface="Cambria Math" panose="02040503050406030204" pitchFamily="18" charset="0"/>
                          <a:cs typeface="Times New Roman" pitchFamily="18" charset="0"/>
                        </a:rPr>
                        <m:t>~</m:t>
                      </m:r>
                      <m:sSup>
                        <m:sSupPr>
                          <m:ctrlPr>
                            <a:rPr lang="en-US" i="1" smtClean="0">
                              <a:latin typeface="Cambria Math" panose="02040503050406030204" pitchFamily="18" charset="0"/>
                              <a:ea typeface="Cambria Math" panose="02040503050406030204" pitchFamily="18" charset="0"/>
                              <a:cs typeface="Times New Roman" pitchFamily="18" charset="0"/>
                            </a:rPr>
                          </m:ctrlPr>
                        </m:sSupPr>
                        <m:e>
                          <m:r>
                            <a:rPr lang="en-US" b="0" i="1" smtClean="0">
                              <a:latin typeface="Cambria Math" panose="02040503050406030204" pitchFamily="18" charset="0"/>
                              <a:ea typeface="Cambria Math" panose="02040503050406030204" pitchFamily="18" charset="0"/>
                              <a:cs typeface="Times New Roman" pitchFamily="18" charset="0"/>
                            </a:rPr>
                            <m:t>𝑒</m:t>
                          </m:r>
                        </m:e>
                        <m:sup>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𝑖𝑗𝑘𝑎</m:t>
                          </m:r>
                        </m:sup>
                      </m:sSup>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548E0CF5-80B7-BE84-CC4C-DD0509C8EFA6}"/>
                  </a:ext>
                </a:extLst>
              </p:cNvPr>
              <p:cNvSpPr txBox="1">
                <a:spLocks noRot="1" noChangeAspect="1" noMove="1" noResize="1" noEditPoints="1" noAdjustHandles="1" noChangeArrowheads="1" noChangeShapeType="1" noTextEdit="1"/>
              </p:cNvSpPr>
              <p:nvPr/>
            </p:nvSpPr>
            <p:spPr bwMode="auto">
              <a:xfrm>
                <a:off x="995043" y="1538238"/>
                <a:ext cx="1004249" cy="314573"/>
              </a:xfrm>
              <a:prstGeom prst="rect">
                <a:avLst/>
              </a:prstGeom>
              <a:blipFill>
                <a:blip r:embed="rId3"/>
                <a:stretch>
                  <a:fillRect l="-2500" r="-1250" b="-26923"/>
                </a:stretch>
              </a:blipFill>
              <a:ln w="9525">
                <a:noFill/>
                <a:miter lim="800000"/>
                <a:headEnd/>
                <a:tailEnd/>
              </a:ln>
            </p:spPr>
            <p:txBody>
              <a:bodyPr/>
              <a:lstStyle/>
              <a:p>
                <a:r>
                  <a:rPr lang="en-TW">
                    <a:noFill/>
                  </a:rPr>
                  <a:t> </a:t>
                </a:r>
              </a:p>
            </p:txBody>
          </p:sp>
        </mc:Fallback>
      </mc:AlternateContent>
      <p:sp>
        <p:nvSpPr>
          <p:cNvPr id="7" name="TextBox 6">
            <a:extLst>
              <a:ext uri="{FF2B5EF4-FFF2-40B4-BE49-F238E27FC236}">
                <a16:creationId xmlns:a16="http://schemas.microsoft.com/office/drawing/2014/main" id="{81552EB1-060E-1155-FDC7-B3F13B834C4F}"/>
              </a:ext>
            </a:extLst>
          </p:cNvPr>
          <p:cNvSpPr txBox="1"/>
          <p:nvPr/>
        </p:nvSpPr>
        <p:spPr bwMode="auto">
          <a:xfrm>
            <a:off x="883196" y="3780960"/>
            <a:ext cx="333880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代入就可以解出能量本徵值：</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EAB2C2F-7DD8-BF0C-2D86-220B6B24BBD4}"/>
                  </a:ext>
                </a:extLst>
              </p:cNvPr>
              <p:cNvSpPr txBox="1"/>
              <p:nvPr/>
            </p:nvSpPr>
            <p:spPr bwMode="auto">
              <a:xfrm>
                <a:off x="4063556" y="3780960"/>
                <a:ext cx="1645707" cy="347916"/>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cs typeface="Times New Roman" pitchFamily="18" charset="0"/>
                            </a:rPr>
                          </m:ctrlPr>
                        </m:sSubSupPr>
                        <m:e>
                          <m:r>
                            <a:rPr lang="en-US" i="1">
                              <a:latin typeface="Cambria Math" panose="02040503050406030204" pitchFamily="18" charset="0"/>
                              <a:cs typeface="Times New Roman" pitchFamily="18" charset="0"/>
                            </a:rPr>
                            <m:t>𝐸</m:t>
                          </m:r>
                        </m:e>
                        <m:sub>
                          <m:r>
                            <a:rPr lang="en-US" i="1">
                              <a:latin typeface="Cambria Math" panose="02040503050406030204" pitchFamily="18" charset="0"/>
                              <a:cs typeface="Times New Roman" pitchFamily="18" charset="0"/>
                            </a:rPr>
                            <m:t>0</m:t>
                          </m:r>
                        </m:sub>
                        <m:sup>
                          <m:r>
                            <a:rPr lang="en-US" i="1">
                              <a:latin typeface="Cambria Math" panose="02040503050406030204" pitchFamily="18" charset="0"/>
                              <a:cs typeface="Times New Roman" pitchFamily="18" charset="0"/>
                            </a:rPr>
                            <m:t>(1)</m:t>
                          </m:r>
                        </m:sup>
                      </m:sSubSup>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𝑡</m:t>
                      </m:r>
                      <m:func>
                        <m:funcPr>
                          <m:ctrlPr>
                            <a:rPr lang="en-US" b="0" i="1" smtClean="0">
                              <a:latin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cs typeface="Times New Roman" pitchFamily="18" charset="0"/>
                            </a:rPr>
                            <m:t>cos</m:t>
                          </m:r>
                        </m:fName>
                        <m:e>
                          <m:r>
                            <a:rPr lang="en-US" b="0" i="1" smtClean="0">
                              <a:latin typeface="Cambria Math" panose="02040503050406030204" pitchFamily="18" charset="0"/>
                              <a:cs typeface="Times New Roman" pitchFamily="18" charset="0"/>
                            </a:rPr>
                            <m:t>𝑘𝑎</m:t>
                          </m:r>
                        </m:e>
                      </m:func>
                    </m:oMath>
                  </m:oMathPara>
                </a14:m>
                <a:endParaRPr lang="en-US" b="0" i="1" dirty="0">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9EAB2C2F-7DD8-BF0C-2D86-220B6B24BBD4}"/>
                  </a:ext>
                </a:extLst>
              </p:cNvPr>
              <p:cNvSpPr txBox="1">
                <a:spLocks noRot="1" noChangeAspect="1" noMove="1" noResize="1" noEditPoints="1" noAdjustHandles="1" noChangeArrowheads="1" noChangeShapeType="1" noTextEdit="1"/>
              </p:cNvSpPr>
              <p:nvPr/>
            </p:nvSpPr>
            <p:spPr bwMode="auto">
              <a:xfrm>
                <a:off x="4063556" y="3780960"/>
                <a:ext cx="1645707" cy="347916"/>
              </a:xfrm>
              <a:prstGeom prst="rect">
                <a:avLst/>
              </a:prstGeom>
              <a:blipFill>
                <a:blip r:embed="rId4"/>
                <a:stretch>
                  <a:fillRect l="-3077" t="-3571" r="-3077" b="-17857"/>
                </a:stretch>
              </a:blipFill>
              <a:ln w="9525">
                <a:noFill/>
                <a:miter lim="800000"/>
                <a:headEnd/>
                <a:tailEnd/>
              </a:ln>
            </p:spPr>
            <p:txBody>
              <a:bodyPr/>
              <a:lstStyle/>
              <a:p>
                <a:r>
                  <a:rPr lang="en-TW">
                    <a:noFill/>
                  </a:rPr>
                  <a:t> </a:t>
                </a:r>
              </a:p>
            </p:txBody>
          </p:sp>
        </mc:Fallback>
      </mc:AlternateContent>
      <p:pic>
        <p:nvPicPr>
          <p:cNvPr id="9" name="Picture 8">
            <a:extLst>
              <a:ext uri="{FF2B5EF4-FFF2-40B4-BE49-F238E27FC236}">
                <a16:creationId xmlns:a16="http://schemas.microsoft.com/office/drawing/2014/main" id="{1FB7800C-5118-E6F1-1A92-3F17758155A4}"/>
              </a:ext>
            </a:extLst>
          </p:cNvPr>
          <p:cNvPicPr>
            <a:picLocks noChangeAspect="1"/>
          </p:cNvPicPr>
          <p:nvPr/>
        </p:nvPicPr>
        <p:blipFill>
          <a:blip r:embed="rId5"/>
          <a:stretch>
            <a:fillRect/>
          </a:stretch>
        </p:blipFill>
        <p:spPr>
          <a:xfrm>
            <a:off x="6444208" y="4634834"/>
            <a:ext cx="2448272" cy="2215104"/>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4A63CDF-5323-95DD-53AE-A6DB8B865295}"/>
                  </a:ext>
                </a:extLst>
              </p:cNvPr>
              <p:cNvSpPr txBox="1"/>
              <p:nvPr/>
            </p:nvSpPr>
            <p:spPr bwMode="auto">
              <a:xfrm>
                <a:off x="883195" y="4197273"/>
                <a:ext cx="7683069"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注意能量有極大值</a:t>
                </a:r>
                <a14:m>
                  <m:oMath xmlns:m="http://schemas.openxmlformats.org/officeDocument/2006/math">
                    <m:r>
                      <a:rPr lang="en-US" i="1" dirty="0">
                        <a:latin typeface="Cambria Math" panose="02040503050406030204" pitchFamily="18" charset="0"/>
                        <a:cs typeface="Times New Roman" pitchFamily="18" charset="0"/>
                      </a:rPr>
                      <m:t>2</m:t>
                    </m:r>
                    <m:r>
                      <a:rPr lang="en-US" i="1" dirty="0">
                        <a:latin typeface="Cambria Math" panose="02040503050406030204" pitchFamily="18" charset="0"/>
                        <a:cs typeface="Times New Roman" pitchFamily="18" charset="0"/>
                      </a:rPr>
                      <m:t>𝑡</m:t>
                    </m:r>
                  </m:oMath>
                </a14:m>
                <a:r>
                  <a:rPr lang="en-TW" dirty="0">
                    <a:latin typeface="Times New Roman" pitchFamily="18" charset="0"/>
                    <a:cs typeface="Times New Roman" pitchFamily="18" charset="0"/>
                  </a:rPr>
                  <a:t>，及極小值</a:t>
                </a:r>
                <a14:m>
                  <m:oMath xmlns:m="http://schemas.openxmlformats.org/officeDocument/2006/math">
                    <m:r>
                      <a:rPr lang="en-US" dirty="0">
                        <a:latin typeface="Cambria Math" panose="02040503050406030204" pitchFamily="18" charset="0"/>
                        <a:cs typeface="Times New Roman" pitchFamily="18" charset="0"/>
                      </a:rPr>
                      <m:t>−2</m:t>
                    </m:r>
                    <m:r>
                      <a:rPr lang="en-TW" i="1" dirty="0">
                        <a:latin typeface="Cambria Math" panose="02040503050406030204" pitchFamily="18" charset="0"/>
                        <a:cs typeface="Times New Roman" pitchFamily="18" charset="0"/>
                      </a:rPr>
                      <m:t>𝑡</m:t>
                    </m:r>
                  </m:oMath>
                </a14:m>
                <a:r>
                  <a:rPr lang="en-TW" dirty="0">
                    <a:latin typeface="Times New Roman" pitchFamily="18" charset="0"/>
                    <a:cs typeface="Times New Roman" pitchFamily="18" charset="0"/>
                  </a:rPr>
                  <a:t>，而且在</a:t>
                </a:r>
                <a14:m>
                  <m:oMath xmlns:m="http://schemas.openxmlformats.org/officeDocument/2006/math">
                    <m:r>
                      <a:rPr lang="en-US" b="0" i="0" dirty="0" smtClean="0">
                        <a:latin typeface="Cambria Math" panose="02040503050406030204" pitchFamily="18" charset="0"/>
                        <a:cs typeface="Times New Roman" pitchFamily="18" charset="0"/>
                      </a:rPr>
                      <m:t>−2</m:t>
                    </m:r>
                    <m:r>
                      <a:rPr lang="en-TW" i="1" dirty="0">
                        <a:latin typeface="Cambria Math" panose="02040503050406030204" pitchFamily="18" charset="0"/>
                        <a:cs typeface="Times New Roman" pitchFamily="18" charset="0"/>
                      </a:rPr>
                      <m:t>𝑡</m:t>
                    </m:r>
                    <m:r>
                      <a:rPr lang="en-US" b="0" i="1" dirty="0" smtClean="0">
                        <a:latin typeface="Cambria Math" panose="02040503050406030204" pitchFamily="18" charset="0"/>
                        <a:cs typeface="Times New Roman" pitchFamily="18" charset="0"/>
                      </a:rPr>
                      <m:t>,2</m:t>
                    </m:r>
                    <m:r>
                      <a:rPr lang="en-US" b="0" i="1" dirty="0" smtClean="0">
                        <a:latin typeface="Cambria Math" panose="02040503050406030204" pitchFamily="18" charset="0"/>
                        <a:cs typeface="Times New Roman" pitchFamily="18" charset="0"/>
                      </a:rPr>
                      <m:t>𝑡</m:t>
                    </m:r>
                  </m:oMath>
                </a14:m>
                <a:r>
                  <a:rPr lang="en-TW" dirty="0">
                    <a:latin typeface="Times New Roman" pitchFamily="18" charset="0"/>
                    <a:cs typeface="Times New Roman" pitchFamily="18" charset="0"/>
                  </a:rPr>
                  <a:t>之間任何值都有能態，</a:t>
                </a:r>
              </a:p>
            </p:txBody>
          </p:sp>
        </mc:Choice>
        <mc:Fallback xmlns="">
          <p:sp>
            <p:nvSpPr>
              <p:cNvPr id="11" name="TextBox 10">
                <a:extLst>
                  <a:ext uri="{FF2B5EF4-FFF2-40B4-BE49-F238E27FC236}">
                    <a16:creationId xmlns:a16="http://schemas.microsoft.com/office/drawing/2014/main" id="{34A63CDF-5323-95DD-53AE-A6DB8B865295}"/>
                  </a:ext>
                </a:extLst>
              </p:cNvPr>
              <p:cNvSpPr txBox="1">
                <a:spLocks noRot="1" noChangeAspect="1" noMove="1" noResize="1" noEditPoints="1" noAdjustHandles="1" noChangeArrowheads="1" noChangeShapeType="1" noTextEdit="1"/>
              </p:cNvSpPr>
              <p:nvPr/>
            </p:nvSpPr>
            <p:spPr bwMode="auto">
              <a:xfrm>
                <a:off x="883195" y="4197273"/>
                <a:ext cx="7683069" cy="369332"/>
              </a:xfrm>
              <a:prstGeom prst="rect">
                <a:avLst/>
              </a:prstGeom>
              <a:blipFill>
                <a:blip r:embed="rId6"/>
                <a:stretch>
                  <a:fillRect l="-660" t="-6667" r="-495" b="-23333"/>
                </a:stretch>
              </a:blipFill>
              <a:ln w="9525">
                <a:noFill/>
                <a:miter lim="800000"/>
                <a:headEnd/>
                <a:tailEnd/>
              </a:ln>
            </p:spPr>
            <p:txBody>
              <a:bodyPr/>
              <a:lstStyle/>
              <a:p>
                <a:r>
                  <a:rPr lang="en-TW">
                    <a:noFill/>
                  </a:rPr>
                  <a:t> </a:t>
                </a:r>
              </a:p>
            </p:txBody>
          </p:sp>
        </mc:Fallback>
      </mc:AlternateContent>
      <p:sp>
        <p:nvSpPr>
          <p:cNvPr id="12" name="TextBox 11">
            <a:extLst>
              <a:ext uri="{FF2B5EF4-FFF2-40B4-BE49-F238E27FC236}">
                <a16:creationId xmlns:a16="http://schemas.microsoft.com/office/drawing/2014/main" id="{7E8EAF7C-451D-994C-27FB-6919E36E351D}"/>
              </a:ext>
            </a:extLst>
          </p:cNvPr>
          <p:cNvSpPr txBox="1"/>
          <p:nvPr/>
        </p:nvSpPr>
        <p:spPr bwMode="auto">
          <a:xfrm>
            <a:off x="942509" y="1917227"/>
            <a:ext cx="660081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這個解的特徵是鄰近的兩個分量比例沿整個固體都相等：</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9DD7032-40FF-FE74-5290-F0549AC32372}"/>
                  </a:ext>
                </a:extLst>
              </p:cNvPr>
              <p:cNvSpPr txBox="1"/>
              <p:nvPr/>
            </p:nvSpPr>
            <p:spPr bwMode="auto">
              <a:xfrm>
                <a:off x="1002585" y="2310562"/>
                <a:ext cx="1183786" cy="560410"/>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cs typeface="Times New Roman" pitchFamily="18" charset="0"/>
                            </a:rPr>
                          </m:ctrlPr>
                        </m:fPr>
                        <m:num>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𝑗</m:t>
                              </m:r>
                              <m:r>
                                <a:rPr lang="en-US" b="0" i="1" smtClean="0">
                                  <a:latin typeface="Cambria Math" panose="02040503050406030204" pitchFamily="18" charset="0"/>
                                  <a:cs typeface="Times New Roman" pitchFamily="18" charset="0"/>
                                </a:rPr>
                                <m:t>+1</m:t>
                              </m:r>
                            </m:sub>
                          </m:sSub>
                        </m:num>
                        <m:den>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𝑗</m:t>
                              </m:r>
                            </m:sub>
                          </m:sSub>
                        </m:den>
                      </m:f>
                      <m:r>
                        <a:rPr lang="en-US">
                          <a:latin typeface="Cambria Math" panose="02040503050406030204" pitchFamily="18" charset="0"/>
                          <a:ea typeface="Cambria Math" panose="02040503050406030204" pitchFamily="18" charset="0"/>
                          <a:cs typeface="Times New Roman" pitchFamily="18" charset="0"/>
                        </a:rPr>
                        <m:t>~</m:t>
                      </m:r>
                      <m:sSup>
                        <m:sSupPr>
                          <m:ctrlPr>
                            <a:rPr lang="en-US" i="1" smtClean="0">
                              <a:latin typeface="Cambria Math" panose="02040503050406030204" pitchFamily="18" charset="0"/>
                              <a:ea typeface="Cambria Math" panose="02040503050406030204" pitchFamily="18" charset="0"/>
                              <a:cs typeface="Times New Roman" pitchFamily="18" charset="0"/>
                            </a:rPr>
                          </m:ctrlPr>
                        </m:sSupPr>
                        <m:e>
                          <m:r>
                            <a:rPr lang="en-US" b="0" i="1" smtClean="0">
                              <a:latin typeface="Cambria Math" panose="02040503050406030204" pitchFamily="18" charset="0"/>
                              <a:ea typeface="Cambria Math" panose="02040503050406030204" pitchFamily="18" charset="0"/>
                              <a:cs typeface="Times New Roman" pitchFamily="18" charset="0"/>
                            </a:rPr>
                            <m:t>𝑒</m:t>
                          </m:r>
                        </m:e>
                        <m:sup>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𝑖𝑘𝑎</m:t>
                          </m:r>
                        </m:sup>
                      </m:sSup>
                    </m:oMath>
                  </m:oMathPara>
                </a14:m>
                <a:endParaRPr lang="en-TW" dirty="0">
                  <a:latin typeface="Times New Roman" pitchFamily="18" charset="0"/>
                  <a:cs typeface="Times New Roman" pitchFamily="18" charset="0"/>
                </a:endParaRPr>
              </a:p>
            </p:txBody>
          </p:sp>
        </mc:Choice>
        <mc:Fallback xmlns="">
          <p:sp>
            <p:nvSpPr>
              <p:cNvPr id="15" name="TextBox 14">
                <a:extLst>
                  <a:ext uri="{FF2B5EF4-FFF2-40B4-BE49-F238E27FC236}">
                    <a16:creationId xmlns:a16="http://schemas.microsoft.com/office/drawing/2014/main" id="{D9DD7032-40FF-FE74-5290-F0549AC32372}"/>
                  </a:ext>
                </a:extLst>
              </p:cNvPr>
              <p:cNvSpPr txBox="1">
                <a:spLocks noRot="1" noChangeAspect="1" noMove="1" noResize="1" noEditPoints="1" noAdjustHandles="1" noChangeArrowheads="1" noChangeShapeType="1" noTextEdit="1"/>
              </p:cNvSpPr>
              <p:nvPr/>
            </p:nvSpPr>
            <p:spPr bwMode="auto">
              <a:xfrm>
                <a:off x="1002585" y="2310562"/>
                <a:ext cx="1183786" cy="560410"/>
              </a:xfrm>
              <a:prstGeom prst="rect">
                <a:avLst/>
              </a:prstGeom>
              <a:blipFill>
                <a:blip r:embed="rId7"/>
                <a:stretch>
                  <a:fillRect l="-1053" r="-1053" b="-10870"/>
                </a:stretch>
              </a:blipFill>
              <a:ln w="9525">
                <a:noFill/>
                <a:miter lim="800000"/>
                <a:headEnd/>
                <a:tailEnd/>
              </a:ln>
            </p:spPr>
            <p:txBody>
              <a:bodyPr/>
              <a:lstStyle/>
              <a:p>
                <a:r>
                  <a:rPr lang="en-TW">
                    <a:noFill/>
                  </a:rPr>
                  <a:t> </a:t>
                </a:r>
              </a:p>
            </p:txBody>
          </p:sp>
        </mc:Fallback>
      </mc:AlternateContent>
      <p:sp>
        <p:nvSpPr>
          <p:cNvPr id="16" name="TextBox 15">
            <a:extLst>
              <a:ext uri="{FF2B5EF4-FFF2-40B4-BE49-F238E27FC236}">
                <a16:creationId xmlns:a16="http://schemas.microsoft.com/office/drawing/2014/main" id="{6B61C168-D054-CF13-FCB2-C9A567250F70}"/>
              </a:ext>
            </a:extLst>
          </p:cNvPr>
          <p:cNvSpPr txBox="1"/>
          <p:nvPr/>
        </p:nvSpPr>
        <p:spPr bwMode="auto">
          <a:xfrm>
            <a:off x="2186371" y="2368132"/>
            <a:ext cx="609186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可以說是等比數列！這正適合連接相鄰原子的位能矩陣。</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D65B3B8-8840-F044-FBAE-5A7418917165}"/>
                  </a:ext>
                </a:extLst>
              </p:cNvPr>
              <p:cNvSpPr txBox="1"/>
              <p:nvPr/>
            </p:nvSpPr>
            <p:spPr bwMode="auto">
              <a:xfrm>
                <a:off x="908119" y="2870972"/>
                <a:ext cx="303358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例如上式第</a:t>
                </a:r>
                <a14:m>
                  <m:oMath xmlns:m="http://schemas.openxmlformats.org/officeDocument/2006/math">
                    <m:r>
                      <a:rPr lang="en-US" b="0" i="1" smtClean="0">
                        <a:latin typeface="Cambria Math" panose="02040503050406030204" pitchFamily="18" charset="0"/>
                        <a:cs typeface="Times New Roman" pitchFamily="18" charset="0"/>
                      </a:rPr>
                      <m:t>𝑗</m:t>
                    </m:r>
                  </m:oMath>
                </a14:m>
                <a:r>
                  <a:rPr lang="en-TW" dirty="0">
                    <a:latin typeface="Times New Roman" pitchFamily="18" charset="0"/>
                    <a:cs typeface="Times New Roman" pitchFamily="18" charset="0"/>
                  </a:rPr>
                  <a:t>個元素的等式：</a:t>
                </a:r>
              </a:p>
            </p:txBody>
          </p:sp>
        </mc:Choice>
        <mc:Fallback xmlns="">
          <p:sp>
            <p:nvSpPr>
              <p:cNvPr id="17" name="TextBox 16">
                <a:extLst>
                  <a:ext uri="{FF2B5EF4-FFF2-40B4-BE49-F238E27FC236}">
                    <a16:creationId xmlns:a16="http://schemas.microsoft.com/office/drawing/2014/main" id="{8D65B3B8-8840-F044-FBAE-5A7418917165}"/>
                  </a:ext>
                </a:extLst>
              </p:cNvPr>
              <p:cNvSpPr txBox="1">
                <a:spLocks noRot="1" noChangeAspect="1" noMove="1" noResize="1" noEditPoints="1" noAdjustHandles="1" noChangeArrowheads="1" noChangeShapeType="1" noTextEdit="1"/>
              </p:cNvSpPr>
              <p:nvPr/>
            </p:nvSpPr>
            <p:spPr bwMode="auto">
              <a:xfrm>
                <a:off x="908119" y="2870972"/>
                <a:ext cx="3033587" cy="369332"/>
              </a:xfrm>
              <a:prstGeom prst="rect">
                <a:avLst/>
              </a:prstGeom>
              <a:blipFill>
                <a:blip r:embed="rId8"/>
                <a:stretch>
                  <a:fillRect l="-1667" t="-6667" r="-833"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3B81C74-590F-7E01-3FE7-5D5593B5D266}"/>
                  </a:ext>
                </a:extLst>
              </p:cNvPr>
              <p:cNvSpPr txBox="1"/>
              <p:nvPr/>
            </p:nvSpPr>
            <p:spPr bwMode="auto">
              <a:xfrm>
                <a:off x="3941706" y="2851615"/>
                <a:ext cx="2363403" cy="356060"/>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sSub>
                        <m:sSubPr>
                          <m:ctrlPr>
                            <a:rPr lang="en-TW" i="1" smtClean="0">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b="0" i="1" smtClean="0">
                              <a:latin typeface="Cambria Math" panose="02040503050406030204" pitchFamily="18" charset="0"/>
                              <a:cs typeface="Times New Roman" pitchFamily="18" charset="0"/>
                            </a:rPr>
                            <m:t>𝑗</m:t>
                          </m:r>
                          <m:r>
                            <a:rPr lang="en-US" b="0" i="1" smtClean="0">
                              <a:latin typeface="Cambria Math" panose="02040503050406030204" pitchFamily="18" charset="0"/>
                              <a:cs typeface="Times New Roman" pitchFamily="18" charset="0"/>
                            </a:rPr>
                            <m:t>−1</m:t>
                          </m:r>
                        </m:sub>
                      </m:sSub>
                      <m:r>
                        <a:rPr lang="en-US" b="0" i="0"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𝑗</m:t>
                          </m:r>
                          <m:r>
                            <a:rPr lang="en-US" b="0" i="1" smtClean="0">
                              <a:latin typeface="Cambria Math" panose="02040503050406030204" pitchFamily="18" charset="0"/>
                              <a:cs typeface="Times New Roman" pitchFamily="18" charset="0"/>
                            </a:rPr>
                            <m:t>+1</m:t>
                          </m:r>
                        </m:sub>
                      </m:sSub>
                      <m:r>
                        <a:rPr lang="en-US" b="0" i="0" smtClean="0">
                          <a:latin typeface="Cambria Math" panose="02040503050406030204" pitchFamily="18" charset="0"/>
                          <a:cs typeface="Times New Roman" pitchFamily="18" charset="0"/>
                        </a:rPr>
                        <m:t>=</m:t>
                      </m:r>
                      <m:sSubSup>
                        <m:sSubSupPr>
                          <m:ctrlPr>
                            <a:rPr lang="en-US" i="1">
                              <a:latin typeface="Cambria Math" panose="02040503050406030204" pitchFamily="18" charset="0"/>
                              <a:cs typeface="Times New Roman" pitchFamily="18" charset="0"/>
                            </a:rPr>
                          </m:ctrlPr>
                        </m:sSubSupPr>
                        <m:e>
                          <m:r>
                            <a:rPr lang="en-US" i="1">
                              <a:latin typeface="Cambria Math" panose="02040503050406030204" pitchFamily="18" charset="0"/>
                              <a:cs typeface="Times New Roman" pitchFamily="18" charset="0"/>
                            </a:rPr>
                            <m:t>𝐸</m:t>
                          </m:r>
                        </m:e>
                        <m:sub>
                          <m:r>
                            <a:rPr lang="en-US" i="1">
                              <a:latin typeface="Cambria Math" panose="02040503050406030204" pitchFamily="18" charset="0"/>
                              <a:cs typeface="Times New Roman" pitchFamily="18" charset="0"/>
                            </a:rPr>
                            <m:t>0</m:t>
                          </m:r>
                        </m:sub>
                        <m:sup>
                          <m:r>
                            <a:rPr lang="en-US" i="1">
                              <a:latin typeface="Cambria Math" panose="02040503050406030204" pitchFamily="18" charset="0"/>
                              <a:cs typeface="Times New Roman" pitchFamily="18" charset="0"/>
                            </a:rPr>
                            <m:t>(1)</m:t>
                          </m:r>
                        </m:sup>
                      </m:sSubSup>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𝑗</m:t>
                          </m:r>
                        </m:sub>
                      </m:sSub>
                    </m:oMath>
                  </m:oMathPara>
                </a14:m>
                <a:endParaRPr lang="en-TW" dirty="0">
                  <a:latin typeface="Times New Roman" pitchFamily="18" charset="0"/>
                  <a:cs typeface="Times New Roman" pitchFamily="18" charset="0"/>
                </a:endParaRPr>
              </a:p>
            </p:txBody>
          </p:sp>
        </mc:Choice>
        <mc:Fallback xmlns="">
          <p:sp>
            <p:nvSpPr>
              <p:cNvPr id="18" name="TextBox 17">
                <a:extLst>
                  <a:ext uri="{FF2B5EF4-FFF2-40B4-BE49-F238E27FC236}">
                    <a16:creationId xmlns:a16="http://schemas.microsoft.com/office/drawing/2014/main" id="{A3B81C74-590F-7E01-3FE7-5D5593B5D266}"/>
                  </a:ext>
                </a:extLst>
              </p:cNvPr>
              <p:cNvSpPr txBox="1">
                <a:spLocks noRot="1" noChangeAspect="1" noMove="1" noResize="1" noEditPoints="1" noAdjustHandles="1" noChangeArrowheads="1" noChangeShapeType="1" noTextEdit="1"/>
              </p:cNvSpPr>
              <p:nvPr/>
            </p:nvSpPr>
            <p:spPr bwMode="auto">
              <a:xfrm>
                <a:off x="3941706" y="2851615"/>
                <a:ext cx="2363403" cy="356060"/>
              </a:xfrm>
              <a:prstGeom prst="rect">
                <a:avLst/>
              </a:prstGeom>
              <a:blipFill>
                <a:blip r:embed="rId9"/>
                <a:stretch>
                  <a:fillRect t="-3448" r="-1070" b="-2413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5B7C35B-9A51-2705-A64C-071961766D09}"/>
                  </a:ext>
                </a:extLst>
              </p:cNvPr>
              <p:cNvSpPr txBox="1"/>
              <p:nvPr/>
            </p:nvSpPr>
            <p:spPr bwMode="auto">
              <a:xfrm>
                <a:off x="916294" y="3269754"/>
                <a:ext cx="2142381" cy="391646"/>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整式除以</a:t>
                </a:r>
                <a14:m>
                  <m:oMath xmlns:m="http://schemas.openxmlformats.org/officeDocument/2006/math">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𝑗</m:t>
                        </m:r>
                      </m:sub>
                    </m:sSub>
                  </m:oMath>
                </a14:m>
                <a:r>
                  <a:rPr lang="en-TW" dirty="0">
                    <a:latin typeface="Times New Roman" pitchFamily="18" charset="0"/>
                    <a:cs typeface="Times New Roman" pitchFamily="18" charset="0"/>
                  </a:rPr>
                  <a:t>，得：</a:t>
                </a:r>
              </a:p>
            </p:txBody>
          </p:sp>
        </mc:Choice>
        <mc:Fallback xmlns="">
          <p:sp>
            <p:nvSpPr>
              <p:cNvPr id="19" name="TextBox 18">
                <a:extLst>
                  <a:ext uri="{FF2B5EF4-FFF2-40B4-BE49-F238E27FC236}">
                    <a16:creationId xmlns:a16="http://schemas.microsoft.com/office/drawing/2014/main" id="{F5B7C35B-9A51-2705-A64C-071961766D09}"/>
                  </a:ext>
                </a:extLst>
              </p:cNvPr>
              <p:cNvSpPr txBox="1">
                <a:spLocks noRot="1" noChangeAspect="1" noMove="1" noResize="1" noEditPoints="1" noAdjustHandles="1" noChangeArrowheads="1" noChangeShapeType="1" noTextEdit="1"/>
              </p:cNvSpPr>
              <p:nvPr/>
            </p:nvSpPr>
            <p:spPr bwMode="auto">
              <a:xfrm>
                <a:off x="916294" y="3269754"/>
                <a:ext cx="2142381" cy="391646"/>
              </a:xfrm>
              <a:prstGeom prst="rect">
                <a:avLst/>
              </a:prstGeom>
              <a:blipFill>
                <a:blip r:embed="rId10"/>
                <a:stretch>
                  <a:fillRect l="-2367" t="-6250" b="-1562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F81691A-A7C9-0156-C6C8-4EA0883B4639}"/>
                  </a:ext>
                </a:extLst>
              </p:cNvPr>
              <p:cNvSpPr txBox="1"/>
              <p:nvPr/>
            </p:nvSpPr>
            <p:spPr bwMode="auto">
              <a:xfrm>
                <a:off x="2763378" y="3291619"/>
                <a:ext cx="2462405" cy="347916"/>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b="0" i="1" smtClean="0">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𝑖𝑘𝑎</m:t>
                          </m:r>
                        </m:sup>
                      </m:sSup>
                      <m:r>
                        <a:rPr lang="en-US" b="0" i="0"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𝑖𝑘𝑎</m:t>
                          </m:r>
                        </m:sup>
                      </m:sSup>
                      <m:r>
                        <a:rPr lang="en-US" b="0" i="0" smtClean="0">
                          <a:latin typeface="Cambria Math" panose="02040503050406030204" pitchFamily="18" charset="0"/>
                          <a:cs typeface="Times New Roman" pitchFamily="18" charset="0"/>
                        </a:rPr>
                        <m:t>=</m:t>
                      </m:r>
                      <m:sSubSup>
                        <m:sSubSupPr>
                          <m:ctrlPr>
                            <a:rPr lang="en-US" i="1">
                              <a:latin typeface="Cambria Math" panose="02040503050406030204" pitchFamily="18" charset="0"/>
                              <a:cs typeface="Times New Roman" pitchFamily="18" charset="0"/>
                            </a:rPr>
                          </m:ctrlPr>
                        </m:sSubSupPr>
                        <m:e>
                          <m:r>
                            <a:rPr lang="en-US" i="1">
                              <a:latin typeface="Cambria Math" panose="02040503050406030204" pitchFamily="18" charset="0"/>
                              <a:cs typeface="Times New Roman" pitchFamily="18" charset="0"/>
                            </a:rPr>
                            <m:t>𝐸</m:t>
                          </m:r>
                        </m:e>
                        <m:sub>
                          <m:r>
                            <a:rPr lang="en-US" i="1">
                              <a:latin typeface="Cambria Math" panose="02040503050406030204" pitchFamily="18" charset="0"/>
                              <a:cs typeface="Times New Roman" pitchFamily="18" charset="0"/>
                            </a:rPr>
                            <m:t>0</m:t>
                          </m:r>
                        </m:sub>
                        <m:sup>
                          <m:r>
                            <a:rPr lang="en-US" i="1">
                              <a:latin typeface="Cambria Math" panose="02040503050406030204" pitchFamily="18" charset="0"/>
                              <a:cs typeface="Times New Roman" pitchFamily="18" charset="0"/>
                            </a:rPr>
                            <m:t>(1)</m:t>
                          </m:r>
                        </m:sup>
                      </m:sSubSup>
                    </m:oMath>
                  </m:oMathPara>
                </a14:m>
                <a:endParaRPr lang="en-TW" dirty="0">
                  <a:latin typeface="Times New Roman" pitchFamily="18" charset="0"/>
                  <a:cs typeface="Times New Roman" pitchFamily="18" charset="0"/>
                </a:endParaRPr>
              </a:p>
            </p:txBody>
          </p:sp>
        </mc:Choice>
        <mc:Fallback xmlns="">
          <p:sp>
            <p:nvSpPr>
              <p:cNvPr id="20" name="TextBox 19">
                <a:extLst>
                  <a:ext uri="{FF2B5EF4-FFF2-40B4-BE49-F238E27FC236}">
                    <a16:creationId xmlns:a16="http://schemas.microsoft.com/office/drawing/2014/main" id="{EF81691A-A7C9-0156-C6C8-4EA0883B4639}"/>
                  </a:ext>
                </a:extLst>
              </p:cNvPr>
              <p:cNvSpPr txBox="1">
                <a:spLocks noRot="1" noChangeAspect="1" noMove="1" noResize="1" noEditPoints="1" noAdjustHandles="1" noChangeArrowheads="1" noChangeShapeType="1" noTextEdit="1"/>
              </p:cNvSpPr>
              <p:nvPr/>
            </p:nvSpPr>
            <p:spPr bwMode="auto">
              <a:xfrm>
                <a:off x="2763378" y="3291619"/>
                <a:ext cx="2462405" cy="347916"/>
              </a:xfrm>
              <a:prstGeom prst="rect">
                <a:avLst/>
              </a:prstGeom>
              <a:blipFill>
                <a:blip r:embed="rId11"/>
                <a:stretch>
                  <a:fillRect t="-3571" r="-1538" b="-1785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B584223-4F1B-F7FA-96B7-D578A92025CF}"/>
                  </a:ext>
                </a:extLst>
              </p:cNvPr>
              <p:cNvSpPr txBox="1"/>
              <p:nvPr/>
            </p:nvSpPr>
            <p:spPr bwMode="auto">
              <a:xfrm>
                <a:off x="5858779" y="3291619"/>
                <a:ext cx="1726990"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且與</a:t>
                </a:r>
                <a14:m>
                  <m:oMath xmlns:m="http://schemas.openxmlformats.org/officeDocument/2006/math">
                    <m:r>
                      <a:rPr lang="en-US" b="0" i="1" smtClean="0">
                        <a:latin typeface="Cambria Math" panose="02040503050406030204" pitchFamily="18" charset="0"/>
                        <a:cs typeface="Times New Roman" pitchFamily="18" charset="0"/>
                      </a:rPr>
                      <m:t>𝑗</m:t>
                    </m:r>
                  </m:oMath>
                </a14:m>
                <a:r>
                  <a:rPr lang="en-GB" dirty="0" err="1">
                    <a:latin typeface="Times New Roman" pitchFamily="18" charset="0"/>
                    <a:cs typeface="Times New Roman" pitchFamily="18" charset="0"/>
                  </a:rPr>
                  <a:t>無關</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21" name="TextBox 20">
                <a:extLst>
                  <a:ext uri="{FF2B5EF4-FFF2-40B4-BE49-F238E27FC236}">
                    <a16:creationId xmlns:a16="http://schemas.microsoft.com/office/drawing/2014/main" id="{3B584223-4F1B-F7FA-96B7-D578A92025CF}"/>
                  </a:ext>
                </a:extLst>
              </p:cNvPr>
              <p:cNvSpPr txBox="1">
                <a:spLocks noRot="1" noChangeAspect="1" noMove="1" noResize="1" noEditPoints="1" noAdjustHandles="1" noChangeArrowheads="1" noChangeShapeType="1" noTextEdit="1"/>
              </p:cNvSpPr>
              <p:nvPr/>
            </p:nvSpPr>
            <p:spPr bwMode="auto">
              <a:xfrm>
                <a:off x="5858779" y="3291619"/>
                <a:ext cx="1726990" cy="369332"/>
              </a:xfrm>
              <a:prstGeom prst="rect">
                <a:avLst/>
              </a:prstGeom>
              <a:blipFill>
                <a:blip r:embed="rId12"/>
                <a:stretch>
                  <a:fillRect l="-2920"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B9D392E-8076-AA5A-DDEE-504B527F69FD}"/>
                  </a:ext>
                </a:extLst>
              </p:cNvPr>
              <p:cNvSpPr txBox="1"/>
              <p:nvPr/>
            </p:nvSpPr>
            <p:spPr bwMode="auto">
              <a:xfrm>
                <a:off x="7137575" y="127223"/>
                <a:ext cx="1589538" cy="2241576"/>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m:t>
                      </m:r>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m>
                                  <m:mPr>
                                    <m:mcs>
                                      <m:mc>
                                        <m:mcPr>
                                          <m:count m:val="1"/>
                                          <m:mcJc m:val="center"/>
                                        </m:mcPr>
                                      </m:mc>
                                    </m:mcs>
                                    <m:ctrlPr>
                                      <a:rPr lang="en-TW" i="1">
                                        <a:latin typeface="Cambria Math" panose="02040503050406030204" pitchFamily="18" charset="0"/>
                                        <a:cs typeface="Times New Roman" pitchFamily="18" charset="0"/>
                                      </a:rPr>
                                    </m:ctrlPr>
                                  </m:mPr>
                                  <m:mr>
                                    <m:e>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𝑖𝑘𝑎</m:t>
                                          </m:r>
                                        </m:sup>
                                      </m:sSup>
                                    </m:e>
                                  </m:mr>
                                  <m:mr>
                                    <m:e>
                                      <m:m>
                                        <m:mPr>
                                          <m:mcs>
                                            <m:mc>
                                              <m:mcPr>
                                                <m:count m:val="1"/>
                                                <m:mcJc m:val="center"/>
                                              </m:mcPr>
                                            </m:mc>
                                          </m:mcs>
                                          <m:ctrlPr>
                                            <a:rPr lang="en-TW" i="1" smtClean="0">
                                              <a:latin typeface="Cambria Math" panose="02040503050406030204" pitchFamily="18" charset="0"/>
                                              <a:ea typeface="Cambria Math" panose="02040503050406030204" pitchFamily="18" charset="0"/>
                                              <a:cs typeface="Times New Roman" pitchFamily="18" charset="0"/>
                                            </a:rPr>
                                          </m:ctrlPr>
                                        </m:mPr>
                                        <m:mr>
                                          <m:e>
                                            <m:m>
                                              <m:mPr>
                                                <m:mcs>
                                                  <m:mc>
                                                    <m:mcPr>
                                                      <m:count m:val="1"/>
                                                      <m:mcJc m:val="center"/>
                                                    </m:mcPr>
                                                  </m:mc>
                                                </m:mcs>
                                                <m:ctrlPr>
                                                  <a:rPr lang="en-TW" i="1" smtClean="0">
                                                    <a:latin typeface="Cambria Math" panose="02040503050406030204" pitchFamily="18" charset="0"/>
                                                    <a:ea typeface="Cambria Math" panose="02040503050406030204" pitchFamily="18" charset="0"/>
                                                    <a:cs typeface="Times New Roman" pitchFamily="18" charset="0"/>
                                                  </a:rPr>
                                                </m:ctrlPr>
                                              </m:mPr>
                                              <m:mr>
                                                <m:e>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m:t>
                                                      </m:r>
                                                      <m:r>
                                                        <a:rPr lang="en-US" b="0" i="1" smtClean="0">
                                                          <a:latin typeface="Cambria Math" panose="02040503050406030204" pitchFamily="18" charset="0"/>
                                                          <a:ea typeface="Cambria Math" panose="02040503050406030204" pitchFamily="18" charset="0"/>
                                                          <a:cs typeface="Times New Roman" pitchFamily="18" charset="0"/>
                                                        </a:rPr>
                                                        <m:t>2</m:t>
                                                      </m:r>
                                                      <m:r>
                                                        <a:rPr lang="en-US" i="1">
                                                          <a:latin typeface="Cambria Math" panose="02040503050406030204" pitchFamily="18" charset="0"/>
                                                          <a:ea typeface="Cambria Math" panose="02040503050406030204" pitchFamily="18" charset="0"/>
                                                          <a:cs typeface="Times New Roman" pitchFamily="18" charset="0"/>
                                                        </a:rPr>
                                                        <m:t>𝑘𝑎</m:t>
                                                      </m:r>
                                                    </m:sup>
                                                  </m:sSup>
                                                </m:e>
                                              </m:mr>
                                              <m:mr>
                                                <m:e>
                                                  <m:r>
                                                    <a:rPr lang="en-TW" i="1" smtClean="0">
                                                      <a:latin typeface="Cambria Math" panose="02040503050406030204" pitchFamily="18" charset="0"/>
                                                      <a:ea typeface="Cambria Math" panose="02040503050406030204" pitchFamily="18" charset="0"/>
                                                      <a:cs typeface="Times New Roman" pitchFamily="18" charset="0"/>
                                                    </a:rPr>
                                                    <m:t>⋮</m:t>
                                                  </m:r>
                                                </m:e>
                                              </m:mr>
                                            </m:m>
                                          </m:e>
                                        </m:mr>
                                        <m:mr>
                                          <m:e>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m:t>
                                                </m:r>
                                                <m:d>
                                                  <m:dPr>
                                                    <m:ctrlPr>
                                                      <a:rPr lang="en-US"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𝑗</m:t>
                                                    </m:r>
                                                    <m:r>
                                                      <a:rPr lang="en-US" i="1">
                                                        <a:latin typeface="Cambria Math" panose="02040503050406030204" pitchFamily="18" charset="0"/>
                                                        <a:ea typeface="Cambria Math" panose="02040503050406030204" pitchFamily="18" charset="0"/>
                                                        <a:cs typeface="Times New Roman" pitchFamily="18" charset="0"/>
                                                      </a:rPr>
                                                      <m:t>−1</m:t>
                                                    </m:r>
                                                  </m:e>
                                                </m:d>
                                                <m:r>
                                                  <a:rPr lang="en-US" i="1">
                                                    <a:latin typeface="Cambria Math" panose="02040503050406030204" pitchFamily="18" charset="0"/>
                                                    <a:ea typeface="Cambria Math" panose="02040503050406030204" pitchFamily="18" charset="0"/>
                                                    <a:cs typeface="Times New Roman" pitchFamily="18" charset="0"/>
                                                  </a:rPr>
                                                  <m:t>𝑘𝑎</m:t>
                                                </m:r>
                                              </m:sup>
                                            </m:sSup>
                                          </m:e>
                                        </m:mr>
                                      </m:m>
                                    </m:e>
                                  </m:mr>
                                </m:m>
                              </m:e>
                            </m:mr>
                            <m:mr>
                              <m:e>
                                <m:m>
                                  <m:mPr>
                                    <m:mcs>
                                      <m:mc>
                                        <m:mcPr>
                                          <m:count m:val="1"/>
                                          <m:mcJc m:val="center"/>
                                        </m:mcPr>
                                      </m:mc>
                                    </m:mcs>
                                    <m:ctrlPr>
                                      <a:rPr lang="en-TW" i="1">
                                        <a:latin typeface="Cambria Math" panose="02040503050406030204" pitchFamily="18" charset="0"/>
                                        <a:cs typeface="Times New Roman" pitchFamily="18" charset="0"/>
                                      </a:rPr>
                                    </m:ctrlPr>
                                  </m:mPr>
                                  <m:mr>
                                    <m:e>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𝑖𝑗𝑘𝑎</m:t>
                                          </m:r>
                                        </m:sup>
                                      </m:sSup>
                                    </m:e>
                                  </m:mr>
                                  <m:mr>
                                    <m:e>
                                      <m:m>
                                        <m:mPr>
                                          <m:mcs>
                                            <m:mc>
                                              <m:mcPr>
                                                <m:count m:val="1"/>
                                                <m:mcJc m:val="center"/>
                                              </m:mcPr>
                                            </m:mc>
                                          </m:mcs>
                                          <m:ctrlPr>
                                            <a:rPr lang="en-TW" i="1">
                                              <a:latin typeface="Cambria Math" panose="02040503050406030204" pitchFamily="18" charset="0"/>
                                              <a:cs typeface="Times New Roman" pitchFamily="18" charset="0"/>
                                            </a:rPr>
                                          </m:ctrlPr>
                                        </m:mPr>
                                        <m:mr>
                                          <m:e>
                                            <m:m>
                                              <m:mPr>
                                                <m:mcs>
                                                  <m:mc>
                                                    <m:mcPr>
                                                      <m:count m:val="1"/>
                                                      <m:mcJc m:val="center"/>
                                                    </m:mcPr>
                                                  </m:mc>
                                                </m:mcs>
                                                <m:ctrlPr>
                                                  <a:rPr lang="en-TW" i="1" smtClean="0">
                                                    <a:latin typeface="Cambria Math" panose="02040503050406030204" pitchFamily="18" charset="0"/>
                                                    <a:cs typeface="Times New Roman" pitchFamily="18" charset="0"/>
                                                  </a:rPr>
                                                </m:ctrlPr>
                                              </m:mPr>
                                              <m:mr>
                                                <m:e>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m:t>
                                                      </m:r>
                                                      <m:d>
                                                        <m:dPr>
                                                          <m:ctrlPr>
                                                            <a:rPr lang="en-US"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𝑗</m:t>
                                                          </m:r>
                                                          <m:r>
                                                            <a:rPr lang="en-US" i="1">
                                                              <a:latin typeface="Cambria Math" panose="02040503050406030204" pitchFamily="18" charset="0"/>
                                                              <a:ea typeface="Cambria Math" panose="02040503050406030204" pitchFamily="18" charset="0"/>
                                                              <a:cs typeface="Times New Roman" pitchFamily="18" charset="0"/>
                                                            </a:rPr>
                                                            <m:t>+1</m:t>
                                                          </m:r>
                                                        </m:e>
                                                      </m:d>
                                                      <m:r>
                                                        <a:rPr lang="en-US" i="1">
                                                          <a:latin typeface="Cambria Math" panose="02040503050406030204" pitchFamily="18" charset="0"/>
                                                          <a:ea typeface="Cambria Math" panose="02040503050406030204" pitchFamily="18" charset="0"/>
                                                          <a:cs typeface="Times New Roman" pitchFamily="18" charset="0"/>
                                                        </a:rPr>
                                                        <m:t>𝑘𝑎</m:t>
                                                      </m:r>
                                                    </m:sup>
                                                  </m:sSup>
                                                </m:e>
                                              </m:mr>
                                              <m:mr>
                                                <m:e>
                                                  <m:r>
                                                    <m:rPr>
                                                      <m:brk m:alnAt="7"/>
                                                    </m:rPr>
                                                    <a:rPr lang="en-TW" i="1">
                                                      <a:latin typeface="Cambria Math" panose="02040503050406030204" pitchFamily="18" charset="0"/>
                                                      <a:ea typeface="Cambria Math" panose="02040503050406030204" pitchFamily="18" charset="0"/>
                                                      <a:cs typeface="Times New Roman" pitchFamily="18" charset="0"/>
                                                    </a:rPr>
                                                    <m:t>⋮</m:t>
                                                  </m:r>
                                                </m:e>
                                              </m:mr>
                                            </m:m>
                                          </m:e>
                                        </m:mr>
                                        <m:mr>
                                          <m:e>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𝑖𝑁𝑘𝑎</m:t>
                                                </m:r>
                                              </m:sup>
                                            </m:sSup>
                                          </m:e>
                                        </m:mr>
                                      </m:m>
                                    </m:e>
                                  </m:mr>
                                </m:m>
                              </m:e>
                            </m:mr>
                          </m:m>
                        </m:e>
                      </m:d>
                    </m:oMath>
                  </m:oMathPara>
                </a14:m>
                <a:endParaRPr lang="en-TW" dirty="0">
                  <a:latin typeface="Times New Roman" pitchFamily="18" charset="0"/>
                  <a:cs typeface="Times New Roman" pitchFamily="18" charset="0"/>
                </a:endParaRPr>
              </a:p>
            </p:txBody>
          </p:sp>
        </mc:Choice>
        <mc:Fallback xmlns="">
          <p:sp>
            <p:nvSpPr>
              <p:cNvPr id="24" name="TextBox 23">
                <a:extLst>
                  <a:ext uri="{FF2B5EF4-FFF2-40B4-BE49-F238E27FC236}">
                    <a16:creationId xmlns:a16="http://schemas.microsoft.com/office/drawing/2014/main" id="{EB9D392E-8076-AA5A-DDEE-504B527F69FD}"/>
                  </a:ext>
                </a:extLst>
              </p:cNvPr>
              <p:cNvSpPr txBox="1">
                <a:spLocks noRot="1" noChangeAspect="1" noMove="1" noResize="1" noEditPoints="1" noAdjustHandles="1" noChangeArrowheads="1" noChangeShapeType="1" noTextEdit="1"/>
              </p:cNvSpPr>
              <p:nvPr/>
            </p:nvSpPr>
            <p:spPr bwMode="auto">
              <a:xfrm>
                <a:off x="7137575" y="127223"/>
                <a:ext cx="1589538" cy="2241576"/>
              </a:xfrm>
              <a:prstGeom prst="rect">
                <a:avLst/>
              </a:prstGeom>
              <a:blipFill>
                <a:blip r:embed="rId13"/>
                <a:stretch>
                  <a:fillRect l="-79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F03D572-CCC7-4D95-C017-737E6B9B2BBD}"/>
                  </a:ext>
                </a:extLst>
              </p:cNvPr>
              <p:cNvSpPr txBox="1"/>
              <p:nvPr/>
            </p:nvSpPr>
            <p:spPr bwMode="auto">
              <a:xfrm>
                <a:off x="883195" y="5673339"/>
                <a:ext cx="1893980" cy="276999"/>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𝐸</m:t>
                      </m:r>
                      <m:r>
                        <a:rPr lang="en-US" b="0" i="1" smtClean="0">
                          <a:latin typeface="Cambria Math" panose="02040503050406030204" pitchFamily="18" charset="0"/>
                          <a:cs typeface="Times New Roman" pitchFamily="18" charset="0"/>
                        </a:rPr>
                        <m:t>=</m:t>
                      </m:r>
                      <m:sSub>
                        <m:sSubPr>
                          <m:ctrlPr>
                            <a:rPr lang="en-US"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𝑉</m:t>
                          </m:r>
                        </m:e>
                        <m:sub>
                          <m:r>
                            <a:rPr lang="en-US" i="1">
                              <a:latin typeface="Cambria Math" panose="02040503050406030204" pitchFamily="18" charset="0"/>
                              <a:cs typeface="Times New Roman" pitchFamily="18" charset="0"/>
                            </a:rPr>
                            <m:t>0</m:t>
                          </m:r>
                        </m:sub>
                      </m:sSub>
                      <m:r>
                        <a:rPr lang="en-US" b="0" i="0"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𝑡</m:t>
                      </m:r>
                      <m:func>
                        <m:funcPr>
                          <m:ctrlPr>
                            <a:rPr lang="en-US" b="0" i="1" smtClean="0">
                              <a:latin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cs typeface="Times New Roman" pitchFamily="18" charset="0"/>
                            </a:rPr>
                            <m:t>cos</m:t>
                          </m:r>
                        </m:fName>
                        <m:e>
                          <m:r>
                            <a:rPr lang="en-US" b="0" i="1" smtClean="0">
                              <a:latin typeface="Cambria Math" panose="02040503050406030204" pitchFamily="18" charset="0"/>
                              <a:cs typeface="Times New Roman" pitchFamily="18" charset="0"/>
                            </a:rPr>
                            <m:t>𝑘𝑎</m:t>
                          </m:r>
                        </m:e>
                      </m:func>
                    </m:oMath>
                  </m:oMathPara>
                </a14:m>
                <a:endParaRPr lang="en-US" b="0" i="1"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BF03D572-CCC7-4D95-C017-737E6B9B2BBD}"/>
                  </a:ext>
                </a:extLst>
              </p:cNvPr>
              <p:cNvSpPr txBox="1">
                <a:spLocks noRot="1" noChangeAspect="1" noMove="1" noResize="1" noEditPoints="1" noAdjustHandles="1" noChangeArrowheads="1" noChangeShapeType="1" noTextEdit="1"/>
              </p:cNvSpPr>
              <p:nvPr/>
            </p:nvSpPr>
            <p:spPr bwMode="auto">
              <a:xfrm>
                <a:off x="883195" y="5673339"/>
                <a:ext cx="1893980" cy="276999"/>
              </a:xfrm>
              <a:prstGeom prst="rect">
                <a:avLst/>
              </a:prstGeom>
              <a:blipFill>
                <a:blip r:embed="rId15"/>
                <a:stretch>
                  <a:fillRect l="-2000" r="-2000" b="-1304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371708D-2653-4A58-1DC8-DD510ED507BB}"/>
                  </a:ext>
                </a:extLst>
              </p:cNvPr>
              <p:cNvSpPr txBox="1"/>
              <p:nvPr/>
            </p:nvSpPr>
            <p:spPr bwMode="auto">
              <a:xfrm>
                <a:off x="815474" y="5193941"/>
                <a:ext cx="5772750" cy="369332"/>
              </a:xfrm>
              <a:prstGeom prst="rect">
                <a:avLst/>
              </a:prstGeom>
              <a:noFill/>
              <a:ln w="9525">
                <a:noFill/>
                <a:miter lim="800000"/>
                <a:headEnd/>
                <a:tailEnd/>
              </a:ln>
            </p:spPr>
            <p:txBody>
              <a:bodyPr wrap="square">
                <a:spAutoFit/>
              </a:bodyPr>
              <a:lstStyle/>
              <a:p>
                <a:r>
                  <a:rPr lang="en-US" dirty="0" err="1">
                    <a:cs typeface="Times New Roman" pitchFamily="18" charset="0"/>
                  </a:rPr>
                  <a:t>加上未微擾電子</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𝑗</m:t>
                            </m:r>
                          </m:e>
                        </m:d>
                      </m:e>
                    </m:d>
                  </m:oMath>
                </a14:m>
                <a:r>
                  <a:rPr lang="en-US" dirty="0">
                    <a:cs typeface="Times New Roman" pitchFamily="18" charset="0"/>
                  </a:rPr>
                  <a:t>態在原來第</a:t>
                </a:r>
                <a14:m>
                  <m:oMath xmlns:m="http://schemas.openxmlformats.org/officeDocument/2006/math">
                    <m:r>
                      <a:rPr lang="en-US" i="1">
                        <a:latin typeface="Cambria Math" panose="02040503050406030204" pitchFamily="18" charset="0"/>
                        <a:cs typeface="Times New Roman" pitchFamily="18" charset="0"/>
                      </a:rPr>
                      <m:t>𝑗</m:t>
                    </m:r>
                  </m:oMath>
                </a14:m>
                <a:r>
                  <a:rPr lang="en-US" dirty="0">
                    <a:cs typeface="Times New Roman" pitchFamily="18" charset="0"/>
                  </a:rPr>
                  <a:t>個原子中的能量</a:t>
                </a:r>
                <a14:m>
                  <m:oMath xmlns:m="http://schemas.openxmlformats.org/officeDocument/2006/math">
                    <m:sSub>
                      <m:sSubPr>
                        <m:ctrlPr>
                          <a:rPr lang="en-US" i="1" smtClean="0">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𝑉</m:t>
                        </m:r>
                      </m:e>
                      <m:sub>
                        <m:r>
                          <a:rPr lang="en-US" i="1">
                            <a:latin typeface="Cambria Math" panose="02040503050406030204" pitchFamily="18" charset="0"/>
                            <a:cs typeface="Times New Roman" pitchFamily="18" charset="0"/>
                          </a:rPr>
                          <m:t>0</m:t>
                        </m:r>
                      </m:sub>
                    </m:sSub>
                  </m:oMath>
                </a14:m>
                <a:r>
                  <a:rPr lang="en-TW" dirty="0"/>
                  <a:t>，得：</a:t>
                </a:r>
              </a:p>
            </p:txBody>
          </p:sp>
        </mc:Choice>
        <mc:Fallback xmlns="">
          <p:sp>
            <p:nvSpPr>
              <p:cNvPr id="10" name="TextBox 9">
                <a:extLst>
                  <a:ext uri="{FF2B5EF4-FFF2-40B4-BE49-F238E27FC236}">
                    <a16:creationId xmlns:a16="http://schemas.microsoft.com/office/drawing/2014/main" id="{8371708D-2653-4A58-1DC8-DD510ED507BB}"/>
                  </a:ext>
                </a:extLst>
              </p:cNvPr>
              <p:cNvSpPr txBox="1">
                <a:spLocks noRot="1" noChangeAspect="1" noMove="1" noResize="1" noEditPoints="1" noAdjustHandles="1" noChangeArrowheads="1" noChangeShapeType="1" noTextEdit="1"/>
              </p:cNvSpPr>
              <p:nvPr/>
            </p:nvSpPr>
            <p:spPr bwMode="auto">
              <a:xfrm>
                <a:off x="815474" y="5193941"/>
                <a:ext cx="5772750" cy="369332"/>
              </a:xfrm>
              <a:prstGeom prst="rect">
                <a:avLst/>
              </a:prstGeom>
              <a:blipFill>
                <a:blip r:embed="rId16"/>
                <a:stretch>
                  <a:fillRect l="-879" t="-106452" r="-659" b="-161290"/>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344775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p:bldP spid="5"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D6182B7-1C7E-4B85-24B1-5ECB67B8CB36}"/>
                  </a:ext>
                </a:extLst>
              </p:cNvPr>
              <p:cNvSpPr txBox="1"/>
              <p:nvPr/>
            </p:nvSpPr>
            <p:spPr bwMode="auto">
              <a:xfrm>
                <a:off x="1403648" y="884884"/>
                <a:ext cx="2646040" cy="376770"/>
              </a:xfrm>
              <a:prstGeom prst="rect">
                <a:avLst/>
              </a:prstGeom>
              <a:noFill/>
              <a:ln w="9525">
                <a:noFill/>
                <a:miter lim="800000"/>
                <a:headEnd/>
                <a:tailEnd/>
              </a:ln>
            </p:spPr>
            <p:txBody>
              <a:bodyPr wrap="square">
                <a:spAutoFit/>
              </a:bodyPr>
              <a:lstStyle/>
              <a:p>
                <a:r>
                  <a:rPr lang="zh-TW" altLang="en-US" dirty="0">
                    <a:latin typeface="Times New Roman" pitchFamily="18" charset="0"/>
                    <a:cs typeface="Times New Roman" pitchFamily="18" charset="0"/>
                  </a:rPr>
                  <a:t>未微擾</a:t>
                </a:r>
                <a14:m>
                  <m:oMath xmlns:m="http://schemas.openxmlformats.org/officeDocument/2006/math">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oMath>
                </a14:m>
                <a:r>
                  <a:rPr lang="zh-TW" altLang="en-US" dirty="0">
                    <a:latin typeface="Times New Roman" pitchFamily="18" charset="0"/>
                    <a:cs typeface="Times New Roman" pitchFamily="18" charset="0"/>
                  </a:rPr>
                  <a:t>的本徵態</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a14:m>
                <a:endParaRPr lang="en-TW" dirty="0"/>
              </a:p>
            </p:txBody>
          </p:sp>
        </mc:Choice>
        <mc:Fallback xmlns="">
          <p:sp>
            <p:nvSpPr>
              <p:cNvPr id="3" name="TextBox 2">
                <a:extLst>
                  <a:ext uri="{FF2B5EF4-FFF2-40B4-BE49-F238E27FC236}">
                    <a16:creationId xmlns:a16="http://schemas.microsoft.com/office/drawing/2014/main" id="{7D6182B7-1C7E-4B85-24B1-5ECB67B8CB36}"/>
                  </a:ext>
                </a:extLst>
              </p:cNvPr>
              <p:cNvSpPr txBox="1">
                <a:spLocks noRot="1" noChangeAspect="1" noMove="1" noResize="1" noEditPoints="1" noAdjustHandles="1" noChangeArrowheads="1" noChangeShapeType="1" noTextEdit="1"/>
              </p:cNvSpPr>
              <p:nvPr/>
            </p:nvSpPr>
            <p:spPr bwMode="auto">
              <a:xfrm>
                <a:off x="1403648" y="884884"/>
                <a:ext cx="2646040" cy="376770"/>
              </a:xfrm>
              <a:prstGeom prst="rect">
                <a:avLst/>
              </a:prstGeom>
              <a:blipFill>
                <a:blip r:embed="rId2"/>
                <a:stretch>
                  <a:fillRect l="-1914" t="-103226" r="-2392" b="-16129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450E2B8-E650-77DB-104B-F3115978C178}"/>
                  </a:ext>
                </a:extLst>
              </p:cNvPr>
              <p:cNvSpPr txBox="1"/>
              <p:nvPr/>
            </p:nvSpPr>
            <p:spPr bwMode="auto">
              <a:xfrm>
                <a:off x="1403648" y="1418536"/>
                <a:ext cx="3168352" cy="376770"/>
              </a:xfrm>
              <a:prstGeom prst="rect">
                <a:avLst/>
              </a:prstGeom>
              <a:noFill/>
              <a:ln w="9525">
                <a:noFill/>
                <a:miter lim="800000"/>
                <a:headEnd/>
                <a:tailEnd/>
              </a:ln>
            </p:spPr>
            <p:txBody>
              <a:bodyPr wrap="square">
                <a:spAutoFit/>
              </a:bodyPr>
              <a:lstStyle/>
              <a:p>
                <a:r>
                  <a:rPr lang="zh-TW" altLang="en-US" dirty="0">
                    <a:latin typeface="Times New Roman" pitchFamily="18" charset="0"/>
                    <a:cs typeface="Times New Roman" pitchFamily="18" charset="0"/>
                  </a:rPr>
                  <a:t>微擾後的本徵態</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zh-TW" altLang="el-GR" i="1">
                                    <a:latin typeface="Cambria Math"/>
                                    <a:ea typeface="Cambria Math"/>
                                  </a:rPr>
                                  <m:t>𝜓</m:t>
                                </m:r>
                              </m:e>
                              <m:sub>
                                <m:r>
                                  <a:rPr lang="en-US" altLang="zh-TW" i="1">
                                    <a:latin typeface="Cambria Math" panose="02040503050406030204" pitchFamily="18" charset="0"/>
                                    <a:ea typeface="Cambria Math"/>
                                  </a:rPr>
                                  <m:t>𝑛</m:t>
                                </m:r>
                              </m:sub>
                            </m:sSub>
                          </m:e>
                        </m:d>
                      </m:e>
                    </m:d>
                  </m:oMath>
                </a14:m>
                <a:r>
                  <a:rPr lang="en-TW" dirty="0"/>
                  <a:t>。</a:t>
                </a:r>
              </a:p>
            </p:txBody>
          </p:sp>
        </mc:Choice>
        <mc:Fallback xmlns="">
          <p:sp>
            <p:nvSpPr>
              <p:cNvPr id="5" name="TextBox 4">
                <a:extLst>
                  <a:ext uri="{FF2B5EF4-FFF2-40B4-BE49-F238E27FC236}">
                    <a16:creationId xmlns:a16="http://schemas.microsoft.com/office/drawing/2014/main" id="{C450E2B8-E650-77DB-104B-F3115978C178}"/>
                  </a:ext>
                </a:extLst>
              </p:cNvPr>
              <p:cNvSpPr txBox="1">
                <a:spLocks noRot="1" noChangeAspect="1" noMove="1" noResize="1" noEditPoints="1" noAdjustHandles="1" noChangeArrowheads="1" noChangeShapeType="1" noTextEdit="1"/>
              </p:cNvSpPr>
              <p:nvPr/>
            </p:nvSpPr>
            <p:spPr bwMode="auto">
              <a:xfrm>
                <a:off x="1403648" y="1418536"/>
                <a:ext cx="3168352" cy="376770"/>
              </a:xfrm>
              <a:prstGeom prst="rect">
                <a:avLst/>
              </a:prstGeom>
              <a:blipFill>
                <a:blip r:embed="rId3"/>
                <a:stretch>
                  <a:fillRect l="-1600" t="-106452" b="-15806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5D7E31F-879B-FDC9-6F8F-4B43690C82B5}"/>
                  </a:ext>
                </a:extLst>
              </p:cNvPr>
              <p:cNvSpPr txBox="1"/>
              <p:nvPr/>
            </p:nvSpPr>
            <p:spPr bwMode="auto">
              <a:xfrm>
                <a:off x="1403648" y="1795306"/>
                <a:ext cx="5472608" cy="572144"/>
              </a:xfrm>
              <a:prstGeom prst="rect">
                <a:avLst/>
              </a:prstGeom>
              <a:noFill/>
              <a:ln w="9525">
                <a:noFill/>
                <a:miter lim="800000"/>
                <a:headEnd/>
                <a:tailEnd/>
              </a:ln>
            </p:spPr>
            <p:txBody>
              <a:bodyPr wrap="square">
                <a:spAutoFit/>
              </a:bodyPr>
              <a:lstStyle/>
              <a:p>
                <a:r>
                  <a:rPr lang="zh-TW" altLang="en-US" dirty="0"/>
                  <a:t>兩者間的差距，稱修正，展到第</a:t>
                </a:r>
                <a14:m>
                  <m:oMath xmlns:m="http://schemas.openxmlformats.org/officeDocument/2006/math">
                    <m:r>
                      <a:rPr lang="en-US" altLang="zh-TW" b="0" i="1" smtClean="0">
                        <a:latin typeface="Cambria Math" panose="02040503050406030204" pitchFamily="18" charset="0"/>
                      </a:rPr>
                      <m:t>𝑖</m:t>
                    </m:r>
                  </m:oMath>
                </a14:m>
                <a:r>
                  <a:rPr lang="zh-TW" altLang="en-US" dirty="0"/>
                  <a:t>階：</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𝑖</m:t>
                                    </m:r>
                                  </m:e>
                                </m:d>
                              </m:sup>
                            </m:sSubSup>
                          </m:e>
                        </m:d>
                      </m:e>
                    </m:d>
                  </m:oMath>
                </a14:m>
                <a:endParaRPr lang="en-TW" dirty="0"/>
              </a:p>
            </p:txBody>
          </p:sp>
        </mc:Choice>
        <mc:Fallback xmlns="">
          <p:sp>
            <p:nvSpPr>
              <p:cNvPr id="7" name="TextBox 6">
                <a:extLst>
                  <a:ext uri="{FF2B5EF4-FFF2-40B4-BE49-F238E27FC236}">
                    <a16:creationId xmlns:a16="http://schemas.microsoft.com/office/drawing/2014/main" id="{65D7E31F-879B-FDC9-6F8F-4B43690C82B5}"/>
                  </a:ext>
                </a:extLst>
              </p:cNvPr>
              <p:cNvSpPr txBox="1">
                <a:spLocks noRot="1" noChangeAspect="1" noMove="1" noResize="1" noEditPoints="1" noAdjustHandles="1" noChangeArrowheads="1" noChangeShapeType="1" noTextEdit="1"/>
              </p:cNvSpPr>
              <p:nvPr/>
            </p:nvSpPr>
            <p:spPr bwMode="auto">
              <a:xfrm>
                <a:off x="1403648" y="1795306"/>
                <a:ext cx="5472608" cy="572144"/>
              </a:xfrm>
              <a:prstGeom prst="rect">
                <a:avLst/>
              </a:prstGeom>
              <a:blipFill>
                <a:blip r:embed="rId4"/>
                <a:stretch>
                  <a:fillRect l="-926" t="-178261" b="-25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24">
                <a:extLst>
                  <a:ext uri="{FF2B5EF4-FFF2-40B4-BE49-F238E27FC236}">
                    <a16:creationId xmlns:a16="http://schemas.microsoft.com/office/drawing/2014/main" id="{BC500707-8398-71BD-1AEF-1D2BBC3EB985}"/>
                  </a:ext>
                </a:extLst>
              </p:cNvPr>
              <p:cNvSpPr txBox="1"/>
              <p:nvPr/>
            </p:nvSpPr>
            <p:spPr bwMode="auto">
              <a:xfrm>
                <a:off x="1403648" y="2653523"/>
                <a:ext cx="3798168" cy="572144"/>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修正</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𝑖</m:t>
                                    </m:r>
                                  </m:e>
                                </m:d>
                              </m:sup>
                            </m:sSubSup>
                          </m:e>
                        </m:d>
                      </m:e>
                    </m:d>
                  </m:oMath>
                </a14:m>
                <a:r>
                  <a:rPr lang="en-TW" dirty="0">
                    <a:latin typeface="Times New Roman" pitchFamily="18" charset="0"/>
                    <a:cs typeface="Times New Roman" pitchFamily="18" charset="0"/>
                  </a:rPr>
                  <a:t>都與被修正的</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a14:m>
                <a:r>
                  <a:rPr lang="en-TW" dirty="0">
                    <a:latin typeface="Times New Roman" pitchFamily="18" charset="0"/>
                    <a:cs typeface="Times New Roman" pitchFamily="18" charset="0"/>
                  </a:rPr>
                  <a:t>正交！</a:t>
                </a:r>
              </a:p>
            </p:txBody>
          </p:sp>
        </mc:Choice>
        <mc:Fallback xmlns="">
          <p:sp>
            <p:nvSpPr>
              <p:cNvPr id="8" name="TextBox 24">
                <a:extLst>
                  <a:ext uri="{FF2B5EF4-FFF2-40B4-BE49-F238E27FC236}">
                    <a16:creationId xmlns:a16="http://schemas.microsoft.com/office/drawing/2014/main" id="{BC500707-8398-71BD-1AEF-1D2BBC3EB985}"/>
                  </a:ext>
                </a:extLst>
              </p:cNvPr>
              <p:cNvSpPr txBox="1">
                <a:spLocks noRot="1" noChangeAspect="1" noMove="1" noResize="1" noEditPoints="1" noAdjustHandles="1" noChangeArrowheads="1" noChangeShapeType="1" noTextEdit="1"/>
              </p:cNvSpPr>
              <p:nvPr/>
            </p:nvSpPr>
            <p:spPr bwMode="auto">
              <a:xfrm>
                <a:off x="1403648" y="2653523"/>
                <a:ext cx="3798168" cy="572144"/>
              </a:xfrm>
              <a:prstGeom prst="rect">
                <a:avLst/>
              </a:prstGeom>
              <a:blipFill>
                <a:blip r:embed="rId5"/>
                <a:stretch>
                  <a:fillRect l="-5667" t="-176087" b="-25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4">
                <a:extLst>
                  <a:ext uri="{FF2B5EF4-FFF2-40B4-BE49-F238E27FC236}">
                    <a16:creationId xmlns:a16="http://schemas.microsoft.com/office/drawing/2014/main" id="{F67A35D1-339B-3C43-F25C-8BA24ECEC38A}"/>
                  </a:ext>
                </a:extLst>
              </p:cNvPr>
              <p:cNvSpPr txBox="1"/>
              <p:nvPr/>
            </p:nvSpPr>
            <p:spPr bwMode="auto">
              <a:xfrm>
                <a:off x="5004048" y="2727276"/>
                <a:ext cx="2002879" cy="572144"/>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kumimoji="0" lang="en-US" altLang="zh-TW" i="1" smtClean="0">
                              <a:solidFill>
                                <a:srgbClr val="000000"/>
                              </a:solidFill>
                              <a:latin typeface="Cambria Math" panose="02040503050406030204" pitchFamily="18" charset="0"/>
                              <a:ea typeface="Cambria Math"/>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b="0" i="1" smtClean="0">
                                      <a:latin typeface="Cambria Math" panose="02040503050406030204" pitchFamily="18" charset="0"/>
                                    </a:rPr>
                                    <m:t>,2,…</m:t>
                                  </m:r>
                                </m:e>
                              </m:d>
                            </m:sup>
                          </m:sSubSup>
                        </m:e>
                      </m:d>
                      <m:r>
                        <a:rPr lang="en-US" altLang="zh-TW" b="0" i="1" smtClean="0">
                          <a:latin typeface="Cambria Math" panose="02040503050406030204" pitchFamily="18" charset="0"/>
                          <a:ea typeface="Cambria Math"/>
                        </a:rPr>
                        <m:t>=0</m:t>
                      </m:r>
                    </m:oMath>
                  </m:oMathPara>
                </a14:m>
                <a:endParaRPr lang="en-TW" dirty="0"/>
              </a:p>
            </p:txBody>
          </p:sp>
        </mc:Choice>
        <mc:Fallback xmlns="">
          <p:sp>
            <p:nvSpPr>
              <p:cNvPr id="9" name="TextBox 4">
                <a:extLst>
                  <a:ext uri="{FF2B5EF4-FFF2-40B4-BE49-F238E27FC236}">
                    <a16:creationId xmlns:a16="http://schemas.microsoft.com/office/drawing/2014/main" id="{F67A35D1-339B-3C43-F25C-8BA24ECEC38A}"/>
                  </a:ext>
                </a:extLst>
              </p:cNvPr>
              <p:cNvSpPr txBox="1">
                <a:spLocks noRot="1" noChangeAspect="1" noMove="1" noResize="1" noEditPoints="1" noAdjustHandles="1" noChangeArrowheads="1" noChangeShapeType="1" noTextEdit="1"/>
              </p:cNvSpPr>
              <p:nvPr/>
            </p:nvSpPr>
            <p:spPr bwMode="auto">
              <a:xfrm>
                <a:off x="5004048" y="2727276"/>
                <a:ext cx="2002879" cy="572144"/>
              </a:xfrm>
              <a:prstGeom prst="rect">
                <a:avLst/>
              </a:prstGeom>
              <a:blipFill>
                <a:blip r:embed="rId6"/>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4743BDC-3201-DB01-290C-7F753BD72F68}"/>
                  </a:ext>
                </a:extLst>
              </p:cNvPr>
              <p:cNvSpPr txBox="1"/>
              <p:nvPr/>
            </p:nvSpPr>
            <p:spPr bwMode="auto">
              <a:xfrm>
                <a:off x="1403648" y="3368059"/>
                <a:ext cx="5760640" cy="572144"/>
              </a:xfrm>
              <a:prstGeom prst="rect">
                <a:avLst/>
              </a:prstGeom>
              <a:noFill/>
              <a:ln w="9525">
                <a:noFill/>
                <a:miter lim="800000"/>
                <a:headEnd/>
                <a:tailEnd/>
              </a:ln>
            </p:spPr>
            <p:txBody>
              <a:bodyPr wrap="square">
                <a:spAutoFit/>
              </a:bodyPr>
              <a:lstStyle/>
              <a:p>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𝑖</m:t>
                                    </m:r>
                                  </m:e>
                                </m:d>
                              </m:sup>
                            </m:sSubSup>
                          </m:e>
                        </m:d>
                      </m:e>
                    </m:d>
                    <m:r>
                      <a:rPr lang="en-US" altLang="zh-TW" i="1">
                        <a:latin typeface="Cambria Math" panose="02040503050406030204" pitchFamily="18" charset="0"/>
                      </a:rPr>
                      <m:t> </m:t>
                    </m:r>
                  </m:oMath>
                </a14:m>
                <a:r>
                  <a:rPr lang="en-GB" dirty="0">
                    <a:latin typeface="Times New Roman" pitchFamily="18" charset="0"/>
                    <a:cs typeface="Times New Roman" pitchFamily="18" charset="0"/>
                  </a:rPr>
                  <a:t>，</a:t>
                </a:r>
                <a:r>
                  <a:rPr lang="en-TW" dirty="0">
                    <a:latin typeface="Times New Roman" pitchFamily="18" charset="0"/>
                    <a:cs typeface="Times New Roman" pitchFamily="18" charset="0"/>
                  </a:rPr>
                  <a:t>以</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Sub>
                  </m:oMath>
                </a14:m>
                <a:r>
                  <a:rPr lang="en-TW" dirty="0">
                    <a:latin typeface="Times New Roman" pitchFamily="18" charset="0"/>
                    <a:cs typeface="Times New Roman" pitchFamily="18" charset="0"/>
                  </a:rPr>
                  <a:t>為基底作線性疊加展開時的係數：</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𝑖</m:t>
                            </m:r>
                          </m:e>
                        </m:d>
                      </m:sup>
                    </m:sSubSup>
                  </m:oMath>
                </a14:m>
                <a:r>
                  <a:rPr lang="en-TW" dirty="0"/>
                  <a:t>。</a:t>
                </a:r>
              </a:p>
            </p:txBody>
          </p:sp>
        </mc:Choice>
        <mc:Fallback xmlns="">
          <p:sp>
            <p:nvSpPr>
              <p:cNvPr id="11" name="TextBox 10">
                <a:extLst>
                  <a:ext uri="{FF2B5EF4-FFF2-40B4-BE49-F238E27FC236}">
                    <a16:creationId xmlns:a16="http://schemas.microsoft.com/office/drawing/2014/main" id="{84743BDC-3201-DB01-290C-7F753BD72F68}"/>
                  </a:ext>
                </a:extLst>
              </p:cNvPr>
              <p:cNvSpPr txBox="1">
                <a:spLocks noRot="1" noChangeAspect="1" noMove="1" noResize="1" noEditPoints="1" noAdjustHandles="1" noChangeArrowheads="1" noChangeShapeType="1" noTextEdit="1"/>
              </p:cNvSpPr>
              <p:nvPr/>
            </p:nvSpPr>
            <p:spPr bwMode="auto">
              <a:xfrm>
                <a:off x="1403648" y="3368059"/>
                <a:ext cx="5760640" cy="572144"/>
              </a:xfrm>
              <a:prstGeom prst="rect">
                <a:avLst/>
              </a:prstGeom>
              <a:blipFill>
                <a:blip r:embed="rId7"/>
                <a:stretch>
                  <a:fillRect l="-11674" t="-178261" b="-258696"/>
                </a:stretch>
              </a:blipFill>
              <a:ln w="9525">
                <a:noFill/>
                <a:miter lim="800000"/>
                <a:headEnd/>
                <a:tailEnd/>
              </a:ln>
            </p:spPr>
            <p:txBody>
              <a:bodyPr/>
              <a:lstStyle/>
              <a:p>
                <a:r>
                  <a:rPr lang="en-TW">
                    <a:noFill/>
                  </a:rPr>
                  <a:t> </a:t>
                </a:r>
              </a:p>
            </p:txBody>
          </p:sp>
        </mc:Fallback>
      </mc:AlternateContent>
      <p:pic>
        <p:nvPicPr>
          <p:cNvPr id="12" name="Picture 2" descr="Coordinate Axes and Coordinates planes | Definition, Examples, Diagrams">
            <a:extLst>
              <a:ext uri="{FF2B5EF4-FFF2-40B4-BE49-F238E27FC236}">
                <a16:creationId xmlns:a16="http://schemas.microsoft.com/office/drawing/2014/main" id="{4706523A-F80A-B955-850C-C24FCEB407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5816" y="4077072"/>
            <a:ext cx="2767162" cy="218061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2531D341-D509-6072-0487-55669FFDC7E6}"/>
              </a:ext>
            </a:extLst>
          </p:cNvPr>
          <p:cNvCxnSpPr>
            <a:cxnSpLocks/>
          </p:cNvCxnSpPr>
          <p:nvPr/>
        </p:nvCxnSpPr>
        <p:spPr>
          <a:xfrm flipV="1">
            <a:off x="3751197" y="4515568"/>
            <a:ext cx="0" cy="8640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AFB20EC-FC5B-E50D-905A-C722952823EE}"/>
              </a:ext>
            </a:extLst>
          </p:cNvPr>
          <p:cNvCxnSpPr>
            <a:cxnSpLocks/>
          </p:cNvCxnSpPr>
          <p:nvPr/>
        </p:nvCxnSpPr>
        <p:spPr>
          <a:xfrm flipV="1">
            <a:off x="3729388" y="5055628"/>
            <a:ext cx="685494" cy="3616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744CA54-BDCD-E48C-72F6-409201AD8E8B}"/>
              </a:ext>
            </a:extLst>
          </p:cNvPr>
          <p:cNvCxnSpPr/>
          <p:nvPr/>
        </p:nvCxnSpPr>
        <p:spPr>
          <a:xfrm>
            <a:off x="3751197" y="4515568"/>
            <a:ext cx="663685" cy="540060"/>
          </a:xfrm>
          <a:prstGeom prst="straightConnector1">
            <a:avLst/>
          </a:prstGeom>
          <a:ln w="508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FD1AEA1-5843-7D62-411A-36858B7ECAFC}"/>
                  </a:ext>
                </a:extLst>
              </p:cNvPr>
              <p:cNvSpPr txBox="1"/>
              <p:nvPr/>
            </p:nvSpPr>
            <p:spPr bwMode="auto">
              <a:xfrm>
                <a:off x="3812747" y="4282812"/>
                <a:ext cx="773832" cy="465512"/>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400" i="1" smtClean="0">
                              <a:latin typeface="Cambria Math" panose="02040503050406030204" pitchFamily="18" charset="0"/>
                            </a:rPr>
                          </m:ctrlPr>
                        </m:dPr>
                        <m:e>
                          <m:d>
                            <m:dPr>
                              <m:begChr m:val=""/>
                              <m:endChr m:val="⟩"/>
                              <m:ctrlPr>
                                <a:rPr lang="en-US" altLang="zh-TW" sz="1400" i="1">
                                  <a:latin typeface="Cambria Math" panose="02040503050406030204" pitchFamily="18" charset="0"/>
                                </a:rPr>
                              </m:ctrlPr>
                            </m:dPr>
                            <m:e>
                              <m:sSubSup>
                                <m:sSubSupPr>
                                  <m:ctrlPr>
                                    <a:rPr lang="en-US" altLang="zh-TW" sz="1400" i="1">
                                      <a:latin typeface="Cambria Math" panose="02040503050406030204" pitchFamily="18" charset="0"/>
                                    </a:rPr>
                                  </m:ctrlPr>
                                </m:sSubSupPr>
                                <m:e>
                                  <m:r>
                                    <a:rPr lang="en-US" altLang="zh-TW" sz="1400" i="1">
                                      <a:latin typeface="Cambria Math" panose="02040503050406030204" pitchFamily="18" charset="0"/>
                                      <a:ea typeface="Cambria Math" panose="02040503050406030204" pitchFamily="18" charset="0"/>
                                    </a:rPr>
                                    <m:t>𝜙</m:t>
                                  </m:r>
                                </m:e>
                                <m:sub>
                                  <m:r>
                                    <a:rPr lang="en-US" altLang="zh-TW" sz="1400" i="1">
                                      <a:latin typeface="Cambria Math" panose="02040503050406030204" pitchFamily="18" charset="0"/>
                                    </a:rPr>
                                    <m:t>𝑛</m:t>
                                  </m:r>
                                </m:sub>
                                <m:sup>
                                  <m:d>
                                    <m:dPr>
                                      <m:ctrlPr>
                                        <a:rPr lang="en-US" altLang="zh-TW" sz="1400" i="1">
                                          <a:latin typeface="Cambria Math" panose="02040503050406030204" pitchFamily="18" charset="0"/>
                                        </a:rPr>
                                      </m:ctrlPr>
                                    </m:dPr>
                                    <m:e>
                                      <m:r>
                                        <a:rPr lang="en-US" altLang="zh-TW" sz="1400" b="0" i="1" smtClean="0">
                                          <a:latin typeface="Cambria Math" panose="02040503050406030204" pitchFamily="18" charset="0"/>
                                        </a:rPr>
                                        <m:t>𝑖</m:t>
                                      </m:r>
                                    </m:e>
                                  </m:d>
                                </m:sup>
                              </m:sSubSup>
                            </m:e>
                          </m:d>
                        </m:e>
                      </m:d>
                    </m:oMath>
                  </m:oMathPara>
                </a14:m>
                <a:endParaRPr lang="en-TW" sz="1400" dirty="0"/>
              </a:p>
            </p:txBody>
          </p:sp>
        </mc:Choice>
        <mc:Fallback xmlns="">
          <p:sp>
            <p:nvSpPr>
              <p:cNvPr id="16" name="TextBox 15">
                <a:extLst>
                  <a:ext uri="{FF2B5EF4-FFF2-40B4-BE49-F238E27FC236}">
                    <a16:creationId xmlns:a16="http://schemas.microsoft.com/office/drawing/2014/main" id="{EFD1AEA1-5843-7D62-411A-36858B7ECAFC}"/>
                  </a:ext>
                </a:extLst>
              </p:cNvPr>
              <p:cNvSpPr txBox="1">
                <a:spLocks noRot="1" noChangeAspect="1" noMove="1" noResize="1" noEditPoints="1" noAdjustHandles="1" noChangeArrowheads="1" noChangeShapeType="1" noTextEdit="1"/>
              </p:cNvSpPr>
              <p:nvPr/>
            </p:nvSpPr>
            <p:spPr bwMode="auto">
              <a:xfrm>
                <a:off x="3812747" y="4282812"/>
                <a:ext cx="773832" cy="465512"/>
              </a:xfrm>
              <a:prstGeom prst="rect">
                <a:avLst/>
              </a:prstGeom>
              <a:blipFill>
                <a:blip r:embed="rId9"/>
                <a:stretch>
                  <a:fillRect l="-54098" t="-167568" r="-59016" b="-248649"/>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76B33BE-73C0-788D-4855-A9A182E64B8C}"/>
                  </a:ext>
                </a:extLst>
              </p:cNvPr>
              <p:cNvSpPr txBox="1"/>
              <p:nvPr/>
            </p:nvSpPr>
            <p:spPr bwMode="auto">
              <a:xfrm>
                <a:off x="3810709" y="4909868"/>
                <a:ext cx="526450" cy="307777"/>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400" i="1" smtClean="0">
                              <a:latin typeface="Cambria Math" panose="02040503050406030204" pitchFamily="18" charset="0"/>
                            </a:rPr>
                          </m:ctrlPr>
                        </m:dPr>
                        <m:e>
                          <m:d>
                            <m:dPr>
                              <m:begChr m:val=""/>
                              <m:endChr m:val="⟩"/>
                              <m:ctrlPr>
                                <a:rPr lang="en-US" altLang="zh-TW" sz="1400" i="1">
                                  <a:latin typeface="Cambria Math" panose="02040503050406030204" pitchFamily="18" charset="0"/>
                                </a:rPr>
                              </m:ctrlPr>
                            </m:dPr>
                            <m:e>
                              <m:sSub>
                                <m:sSubPr>
                                  <m:ctrlPr>
                                    <a:rPr lang="en-US" altLang="zh-TW" sz="1400" i="1">
                                      <a:latin typeface="Cambria Math" panose="02040503050406030204" pitchFamily="18" charset="0"/>
                                    </a:rPr>
                                  </m:ctrlPr>
                                </m:sSubPr>
                                <m:e>
                                  <m:r>
                                    <a:rPr lang="zh-TW" altLang="el-GR" sz="1400" i="1">
                                      <a:latin typeface="Cambria Math"/>
                                      <a:ea typeface="Cambria Math"/>
                                    </a:rPr>
                                    <m:t>𝜓</m:t>
                                  </m:r>
                                </m:e>
                                <m:sub>
                                  <m:r>
                                    <a:rPr lang="en-US" altLang="zh-TW" sz="1400" i="1">
                                      <a:latin typeface="Cambria Math" panose="02040503050406030204" pitchFamily="18" charset="0"/>
                                      <a:ea typeface="Cambria Math"/>
                                    </a:rPr>
                                    <m:t>𝑛</m:t>
                                  </m:r>
                                </m:sub>
                              </m:sSub>
                            </m:e>
                          </m:d>
                        </m:e>
                      </m:d>
                    </m:oMath>
                  </m:oMathPara>
                </a14:m>
                <a:endParaRPr lang="en-TW" sz="1400" dirty="0"/>
              </a:p>
            </p:txBody>
          </p:sp>
        </mc:Choice>
        <mc:Fallback xmlns="">
          <p:sp>
            <p:nvSpPr>
              <p:cNvPr id="17" name="TextBox 16">
                <a:extLst>
                  <a:ext uri="{FF2B5EF4-FFF2-40B4-BE49-F238E27FC236}">
                    <a16:creationId xmlns:a16="http://schemas.microsoft.com/office/drawing/2014/main" id="{576B33BE-73C0-788D-4855-A9A182E64B8C}"/>
                  </a:ext>
                </a:extLst>
              </p:cNvPr>
              <p:cNvSpPr txBox="1">
                <a:spLocks noRot="1" noChangeAspect="1" noMove="1" noResize="1" noEditPoints="1" noAdjustHandles="1" noChangeArrowheads="1" noChangeShapeType="1" noTextEdit="1"/>
              </p:cNvSpPr>
              <p:nvPr/>
            </p:nvSpPr>
            <p:spPr bwMode="auto">
              <a:xfrm>
                <a:off x="3810709" y="4909868"/>
                <a:ext cx="526450" cy="307777"/>
              </a:xfrm>
              <a:prstGeom prst="rect">
                <a:avLst/>
              </a:prstGeom>
              <a:blipFill>
                <a:blip r:embed="rId10"/>
                <a:stretch>
                  <a:fillRect l="-45238" t="-100000" r="-33333" b="-168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8D83B1B-8C70-C3B6-78F1-C170B51AA1D3}"/>
                  </a:ext>
                </a:extLst>
              </p:cNvPr>
              <p:cNvSpPr txBox="1"/>
              <p:nvPr/>
            </p:nvSpPr>
            <p:spPr bwMode="auto">
              <a:xfrm>
                <a:off x="3266458" y="4747378"/>
                <a:ext cx="515514" cy="307777"/>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400" i="1" smtClean="0">
                              <a:latin typeface="Cambria Math" panose="02040503050406030204" pitchFamily="18" charset="0"/>
                            </a:rPr>
                          </m:ctrlPr>
                        </m:dPr>
                        <m:e>
                          <m:d>
                            <m:dPr>
                              <m:begChr m:val=""/>
                              <m:endChr m:val="⟩"/>
                              <m:ctrlPr>
                                <a:rPr lang="en-US" altLang="zh-TW" sz="1400" i="1">
                                  <a:latin typeface="Cambria Math" panose="02040503050406030204" pitchFamily="18" charset="0"/>
                                </a:rPr>
                              </m:ctrlPr>
                            </m:dPr>
                            <m:e>
                              <m:sSub>
                                <m:sSubPr>
                                  <m:ctrlPr>
                                    <a:rPr lang="en-US" altLang="zh-TW" sz="1400" i="1">
                                      <a:latin typeface="Cambria Math" panose="02040503050406030204" pitchFamily="18" charset="0"/>
                                    </a:rPr>
                                  </m:ctrlPr>
                                </m:sSubPr>
                                <m:e>
                                  <m:r>
                                    <a:rPr lang="en-US" altLang="zh-TW" sz="1400" i="1">
                                      <a:latin typeface="Cambria Math" panose="02040503050406030204" pitchFamily="18" charset="0"/>
                                      <a:ea typeface="Cambria Math" panose="02040503050406030204" pitchFamily="18" charset="0"/>
                                    </a:rPr>
                                    <m:t>𝜙</m:t>
                                  </m:r>
                                </m:e>
                                <m:sub>
                                  <m:r>
                                    <a:rPr lang="en-US" altLang="zh-TW" sz="1400" i="1">
                                      <a:latin typeface="Cambria Math" panose="02040503050406030204" pitchFamily="18" charset="0"/>
                                      <a:ea typeface="Cambria Math"/>
                                    </a:rPr>
                                    <m:t>𝑛</m:t>
                                  </m:r>
                                </m:sub>
                              </m:sSub>
                            </m:e>
                          </m:d>
                        </m:e>
                      </m:d>
                    </m:oMath>
                  </m:oMathPara>
                </a14:m>
                <a:endParaRPr lang="en-TW" sz="1400" dirty="0"/>
              </a:p>
            </p:txBody>
          </p:sp>
        </mc:Choice>
        <mc:Fallback xmlns="">
          <p:sp>
            <p:nvSpPr>
              <p:cNvPr id="18" name="TextBox 17">
                <a:extLst>
                  <a:ext uri="{FF2B5EF4-FFF2-40B4-BE49-F238E27FC236}">
                    <a16:creationId xmlns:a16="http://schemas.microsoft.com/office/drawing/2014/main" id="{B8D83B1B-8C70-C3B6-78F1-C170B51AA1D3}"/>
                  </a:ext>
                </a:extLst>
              </p:cNvPr>
              <p:cNvSpPr txBox="1">
                <a:spLocks noRot="1" noChangeAspect="1" noMove="1" noResize="1" noEditPoints="1" noAdjustHandles="1" noChangeArrowheads="1" noChangeShapeType="1" noTextEdit="1"/>
              </p:cNvSpPr>
              <p:nvPr/>
            </p:nvSpPr>
            <p:spPr bwMode="auto">
              <a:xfrm>
                <a:off x="3266458" y="4747378"/>
                <a:ext cx="515514" cy="307777"/>
              </a:xfrm>
              <a:prstGeom prst="rect">
                <a:avLst/>
              </a:prstGeom>
              <a:blipFill>
                <a:blip r:embed="rId11"/>
                <a:stretch>
                  <a:fillRect l="-46341" t="-100000" r="-34146" b="-172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B60F52D-4EAD-3EFE-AEF1-238DDA696BA1}"/>
                  </a:ext>
                </a:extLst>
              </p:cNvPr>
              <p:cNvSpPr txBox="1"/>
              <p:nvPr/>
            </p:nvSpPr>
            <p:spPr bwMode="auto">
              <a:xfrm>
                <a:off x="2915816" y="5529192"/>
                <a:ext cx="515514" cy="307777"/>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400" i="1" smtClean="0">
                              <a:latin typeface="Cambria Math" panose="02040503050406030204" pitchFamily="18" charset="0"/>
                            </a:rPr>
                          </m:ctrlPr>
                        </m:dPr>
                        <m:e>
                          <m:d>
                            <m:dPr>
                              <m:begChr m:val=""/>
                              <m:endChr m:val="⟩"/>
                              <m:ctrlPr>
                                <a:rPr lang="en-US" altLang="zh-TW" sz="1400" i="1">
                                  <a:latin typeface="Cambria Math" panose="02040503050406030204" pitchFamily="18" charset="0"/>
                                </a:rPr>
                              </m:ctrlPr>
                            </m:dPr>
                            <m:e>
                              <m:sSub>
                                <m:sSubPr>
                                  <m:ctrlPr>
                                    <a:rPr lang="en-US" altLang="zh-TW" sz="1400" i="1">
                                      <a:latin typeface="Cambria Math" panose="02040503050406030204" pitchFamily="18" charset="0"/>
                                    </a:rPr>
                                  </m:ctrlPr>
                                </m:sSubPr>
                                <m:e>
                                  <m:r>
                                    <a:rPr lang="en-US" altLang="zh-TW" sz="1400" i="1">
                                      <a:latin typeface="Cambria Math" panose="02040503050406030204" pitchFamily="18" charset="0"/>
                                      <a:ea typeface="Cambria Math" panose="02040503050406030204" pitchFamily="18" charset="0"/>
                                    </a:rPr>
                                    <m:t>𝜙</m:t>
                                  </m:r>
                                </m:e>
                                <m:sub>
                                  <m:r>
                                    <a:rPr lang="en-US" altLang="zh-TW" sz="1400" b="0" i="1" smtClean="0">
                                      <a:latin typeface="Cambria Math" panose="02040503050406030204" pitchFamily="18" charset="0"/>
                                      <a:ea typeface="Cambria Math"/>
                                    </a:rPr>
                                    <m:t>𝑘</m:t>
                                  </m:r>
                                </m:sub>
                              </m:sSub>
                            </m:e>
                          </m:d>
                        </m:e>
                      </m:d>
                    </m:oMath>
                  </m:oMathPara>
                </a14:m>
                <a:endParaRPr lang="en-TW" sz="1400" dirty="0"/>
              </a:p>
            </p:txBody>
          </p:sp>
        </mc:Choice>
        <mc:Fallback xmlns="">
          <p:sp>
            <p:nvSpPr>
              <p:cNvPr id="19" name="TextBox 18">
                <a:extLst>
                  <a:ext uri="{FF2B5EF4-FFF2-40B4-BE49-F238E27FC236}">
                    <a16:creationId xmlns:a16="http://schemas.microsoft.com/office/drawing/2014/main" id="{AB60F52D-4EAD-3EFE-AEF1-238DDA696BA1}"/>
                  </a:ext>
                </a:extLst>
              </p:cNvPr>
              <p:cNvSpPr txBox="1">
                <a:spLocks noRot="1" noChangeAspect="1" noMove="1" noResize="1" noEditPoints="1" noAdjustHandles="1" noChangeArrowheads="1" noChangeShapeType="1" noTextEdit="1"/>
              </p:cNvSpPr>
              <p:nvPr/>
            </p:nvSpPr>
            <p:spPr bwMode="auto">
              <a:xfrm>
                <a:off x="2915816" y="5529192"/>
                <a:ext cx="515514" cy="307777"/>
              </a:xfrm>
              <a:prstGeom prst="rect">
                <a:avLst/>
              </a:prstGeom>
              <a:blipFill>
                <a:blip r:embed="rId12"/>
                <a:stretch>
                  <a:fillRect l="-45238" t="-104000" r="-33333" b="-168000"/>
                </a:stretch>
              </a:blipFill>
              <a:ln w="9525">
                <a:noFill/>
                <a:miter lim="800000"/>
                <a:headEnd/>
                <a:tailEnd/>
              </a:ln>
            </p:spPr>
            <p:txBody>
              <a:bodyPr/>
              <a:lstStyle/>
              <a:p>
                <a:r>
                  <a:rPr lang="en-TW">
                    <a:noFill/>
                  </a:rPr>
                  <a:t> </a:t>
                </a:r>
              </a:p>
            </p:txBody>
          </p:sp>
        </mc:Fallback>
      </mc:AlternateContent>
      <p:cxnSp>
        <p:nvCxnSpPr>
          <p:cNvPr id="20" name="Straight Arrow Connector 19">
            <a:extLst>
              <a:ext uri="{FF2B5EF4-FFF2-40B4-BE49-F238E27FC236}">
                <a16:creationId xmlns:a16="http://schemas.microsoft.com/office/drawing/2014/main" id="{282B5167-A089-5208-3BE6-171BFEFC3B46}"/>
              </a:ext>
            </a:extLst>
          </p:cNvPr>
          <p:cNvCxnSpPr/>
          <p:nvPr/>
        </p:nvCxnSpPr>
        <p:spPr>
          <a:xfrm>
            <a:off x="3751197" y="5354734"/>
            <a:ext cx="663685" cy="540060"/>
          </a:xfrm>
          <a:prstGeom prst="straightConnector1">
            <a:avLst/>
          </a:prstGeom>
          <a:ln w="15875">
            <a:solidFill>
              <a:schemeClr val="tx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E4FE370-F394-9ED2-B8C3-1E28C08F7568}"/>
              </a:ext>
            </a:extLst>
          </p:cNvPr>
          <p:cNvSpPr txBox="1"/>
          <p:nvPr/>
        </p:nvSpPr>
        <p:spPr bwMode="auto">
          <a:xfrm>
            <a:off x="1418227" y="451131"/>
            <a:ext cx="316835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符號 Summary：</a:t>
            </a:r>
          </a:p>
        </p:txBody>
      </p:sp>
    </p:spTree>
    <p:extLst>
      <p:ext uri="{BB962C8B-B14F-4D97-AF65-F5344CB8AC3E}">
        <p14:creationId xmlns:p14="http://schemas.microsoft.com/office/powerpoint/2010/main" val="37286668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80F456-123E-6588-509A-5F627B9CD255}"/>
              </a:ext>
            </a:extLst>
          </p:cNvPr>
          <p:cNvPicPr>
            <a:picLocks noChangeAspect="1"/>
          </p:cNvPicPr>
          <p:nvPr/>
        </p:nvPicPr>
        <p:blipFill>
          <a:blip r:embed="rId2"/>
          <a:stretch>
            <a:fillRect/>
          </a:stretch>
        </p:blipFill>
        <p:spPr>
          <a:xfrm>
            <a:off x="2360656" y="465095"/>
            <a:ext cx="3384376" cy="2820313"/>
          </a:xfrm>
          <a:prstGeom prst="rect">
            <a:avLst/>
          </a:prstGeom>
        </p:spPr>
      </p:pic>
      <p:sp>
        <p:nvSpPr>
          <p:cNvPr id="12" name="TextBox 11">
            <a:extLst>
              <a:ext uri="{FF2B5EF4-FFF2-40B4-BE49-F238E27FC236}">
                <a16:creationId xmlns:a16="http://schemas.microsoft.com/office/drawing/2014/main" id="{F3866942-0928-5175-B37D-B316F56658E2}"/>
              </a:ext>
            </a:extLst>
          </p:cNvPr>
          <p:cNvSpPr txBox="1"/>
          <p:nvPr/>
        </p:nvSpPr>
        <p:spPr bwMode="auto">
          <a:xfrm>
            <a:off x="1280536" y="4237584"/>
            <a:ext cx="295232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這個結果應該在預料之中！</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C32E35D-AD4C-2746-DCE3-97F747FE1A02}"/>
                  </a:ext>
                </a:extLst>
              </p:cNvPr>
              <p:cNvSpPr txBox="1"/>
              <p:nvPr/>
            </p:nvSpPr>
            <p:spPr bwMode="auto">
              <a:xfrm>
                <a:off x="1269462" y="4658020"/>
                <a:ext cx="568863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這裡有</a:t>
                </a:r>
                <a14:m>
                  <m:oMath xmlns:m="http://schemas.openxmlformats.org/officeDocument/2006/math">
                    <m:r>
                      <a:rPr lang="en-TW" i="1" dirty="0" smtClean="0">
                        <a:latin typeface="Cambria Math" panose="02040503050406030204" pitchFamily="18" charset="0"/>
                        <a:cs typeface="Times New Roman" pitchFamily="18" charset="0"/>
                      </a:rPr>
                      <m:t>𝑁</m:t>
                    </m:r>
                  </m:oMath>
                </a14:m>
                <a:r>
                  <a:rPr lang="en-TW" dirty="0">
                    <a:latin typeface="Times New Roman" pitchFamily="18" charset="0"/>
                    <a:cs typeface="Times New Roman" pitchFamily="18" charset="0"/>
                  </a:rPr>
                  <a:t>個簡併態，受到週期性位能微擾而混雜。</a:t>
                </a:r>
              </a:p>
            </p:txBody>
          </p:sp>
        </mc:Choice>
        <mc:Fallback xmlns="">
          <p:sp>
            <p:nvSpPr>
              <p:cNvPr id="14" name="TextBox 13">
                <a:extLst>
                  <a:ext uri="{FF2B5EF4-FFF2-40B4-BE49-F238E27FC236}">
                    <a16:creationId xmlns:a16="http://schemas.microsoft.com/office/drawing/2014/main" id="{0C32E35D-AD4C-2746-DCE3-97F747FE1A02}"/>
                  </a:ext>
                </a:extLst>
              </p:cNvPr>
              <p:cNvSpPr txBox="1">
                <a:spLocks noRot="1" noChangeAspect="1" noMove="1" noResize="1" noEditPoints="1" noAdjustHandles="1" noChangeArrowheads="1" noChangeShapeType="1" noTextEdit="1"/>
              </p:cNvSpPr>
              <p:nvPr/>
            </p:nvSpPr>
            <p:spPr bwMode="auto">
              <a:xfrm>
                <a:off x="1269462" y="4658020"/>
                <a:ext cx="5688632" cy="369332"/>
              </a:xfrm>
              <a:prstGeom prst="rect">
                <a:avLst/>
              </a:prstGeom>
              <a:blipFill>
                <a:blip r:embed="rId3"/>
                <a:stretch>
                  <a:fillRect l="-668"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09EB4A4-0571-4F15-9296-BDCD02C6DE3C}"/>
                  </a:ext>
                </a:extLst>
              </p:cNvPr>
              <p:cNvSpPr txBox="1"/>
              <p:nvPr/>
            </p:nvSpPr>
            <p:spPr bwMode="auto">
              <a:xfrm>
                <a:off x="1280536" y="5078456"/>
                <a:ext cx="734481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標準的微擾計算結果就是簡併破壞，而分裂為能量不同的</a:t>
                </a:r>
                <a14:m>
                  <m:oMath xmlns:m="http://schemas.openxmlformats.org/officeDocument/2006/math">
                    <m:r>
                      <a:rPr lang="en-TW" i="1" dirty="0" smtClean="0">
                        <a:latin typeface="Cambria Math" panose="02040503050406030204" pitchFamily="18" charset="0"/>
                        <a:cs typeface="Times New Roman" pitchFamily="18" charset="0"/>
                      </a:rPr>
                      <m:t>𝑁</m:t>
                    </m:r>
                  </m:oMath>
                </a14:m>
                <a:r>
                  <a:rPr lang="en-TW" dirty="0">
                    <a:latin typeface="Times New Roman" pitchFamily="18" charset="0"/>
                    <a:cs typeface="Times New Roman" pitchFamily="18" charset="0"/>
                  </a:rPr>
                  <a:t>個能態。</a:t>
                </a:r>
              </a:p>
            </p:txBody>
          </p:sp>
        </mc:Choice>
        <mc:Fallback xmlns="">
          <p:sp>
            <p:nvSpPr>
              <p:cNvPr id="15" name="TextBox 14">
                <a:extLst>
                  <a:ext uri="{FF2B5EF4-FFF2-40B4-BE49-F238E27FC236}">
                    <a16:creationId xmlns:a16="http://schemas.microsoft.com/office/drawing/2014/main" id="{809EB4A4-0571-4F15-9296-BDCD02C6DE3C}"/>
                  </a:ext>
                </a:extLst>
              </p:cNvPr>
              <p:cNvSpPr txBox="1">
                <a:spLocks noRot="1" noChangeAspect="1" noMove="1" noResize="1" noEditPoints="1" noAdjustHandles="1" noChangeArrowheads="1" noChangeShapeType="1" noTextEdit="1"/>
              </p:cNvSpPr>
              <p:nvPr/>
            </p:nvSpPr>
            <p:spPr bwMode="auto">
              <a:xfrm>
                <a:off x="1280536" y="5078456"/>
                <a:ext cx="7344816" cy="369332"/>
              </a:xfrm>
              <a:prstGeom prst="rect">
                <a:avLst/>
              </a:prstGeom>
              <a:blipFill>
                <a:blip r:embed="rId4"/>
                <a:stretch>
                  <a:fillRect l="-690"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B9C1189-9FCB-0574-7FBA-566317BFDD61}"/>
                  </a:ext>
                </a:extLst>
              </p:cNvPr>
              <p:cNvSpPr txBox="1"/>
              <p:nvPr/>
            </p:nvSpPr>
            <p:spPr bwMode="auto">
              <a:xfrm>
                <a:off x="1259632" y="5498892"/>
                <a:ext cx="590465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分裂後的能量寬度大致就與位能大小</a:t>
                </a:r>
                <a14:m>
                  <m:oMath xmlns:m="http://schemas.openxmlformats.org/officeDocument/2006/math">
                    <m:r>
                      <a:rPr lang="en-US" i="1" dirty="0">
                        <a:latin typeface="Cambria Math" panose="02040503050406030204" pitchFamily="18" charset="0"/>
                        <a:cs typeface="Times New Roman" pitchFamily="18" charset="0"/>
                      </a:rPr>
                      <m:t>𝑡</m:t>
                    </m:r>
                  </m:oMath>
                </a14:m>
                <a:r>
                  <a:rPr lang="en-TW" dirty="0">
                    <a:latin typeface="Times New Roman" pitchFamily="18" charset="0"/>
                    <a:cs typeface="Times New Roman" pitchFamily="18" charset="0"/>
                  </a:rPr>
                  <a:t>相當，</a:t>
                </a:r>
              </a:p>
            </p:txBody>
          </p:sp>
        </mc:Choice>
        <mc:Fallback xmlns="">
          <p:sp>
            <p:nvSpPr>
              <p:cNvPr id="16" name="TextBox 15">
                <a:extLst>
                  <a:ext uri="{FF2B5EF4-FFF2-40B4-BE49-F238E27FC236}">
                    <a16:creationId xmlns:a16="http://schemas.microsoft.com/office/drawing/2014/main" id="{3B9C1189-9FCB-0574-7FBA-566317BFDD61}"/>
                  </a:ext>
                </a:extLst>
              </p:cNvPr>
              <p:cNvSpPr txBox="1">
                <a:spLocks noRot="1" noChangeAspect="1" noMove="1" noResize="1" noEditPoints="1" noAdjustHandles="1" noChangeArrowheads="1" noChangeShapeType="1" noTextEdit="1"/>
              </p:cNvSpPr>
              <p:nvPr/>
            </p:nvSpPr>
            <p:spPr bwMode="auto">
              <a:xfrm>
                <a:off x="1259632" y="5498892"/>
                <a:ext cx="5904656" cy="369332"/>
              </a:xfrm>
              <a:prstGeom prst="rect">
                <a:avLst/>
              </a:prstGeom>
              <a:blipFill>
                <a:blip r:embed="rId5"/>
                <a:stretch>
                  <a:fillRect l="-860" t="-3226"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D2DF258-2D4A-6A4A-60C1-F010384E69B6}"/>
                  </a:ext>
                </a:extLst>
              </p:cNvPr>
              <p:cNvSpPr txBox="1"/>
              <p:nvPr/>
            </p:nvSpPr>
            <p:spPr bwMode="auto">
              <a:xfrm>
                <a:off x="1259632" y="5949280"/>
                <a:ext cx="6973702" cy="369332"/>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一般來說，</a:t>
                </a:r>
                <a14:m>
                  <m:oMath xmlns:m="http://schemas.openxmlformats.org/officeDocument/2006/math">
                    <m:r>
                      <a:rPr lang="en-US" b="0" i="1" dirty="0" smtClean="0">
                        <a:latin typeface="Cambria Math" panose="02040503050406030204" pitchFamily="18" charset="0"/>
                        <a:cs typeface="Times New Roman" pitchFamily="18" charset="0"/>
                      </a:rPr>
                      <m:t>𝑎</m:t>
                    </m:r>
                    <m:r>
                      <a:rPr lang="en-US" b="0" i="1" dirty="0" smtClean="0">
                        <a:latin typeface="Cambria Math" panose="02040503050406030204" pitchFamily="18" charset="0"/>
                        <a:ea typeface="Cambria Math" panose="02040503050406030204" pitchFamily="18" charset="0"/>
                        <a:cs typeface="Times New Roman" pitchFamily="18" charset="0"/>
                      </a:rPr>
                      <m:t>↓</m:t>
                    </m:r>
                  </m:oMath>
                </a14:m>
                <a:r>
                  <a:rPr lang="en-TW" dirty="0">
                    <a:latin typeface="Times New Roman" pitchFamily="18" charset="0"/>
                    <a:cs typeface="Times New Roman" pitchFamily="18" charset="0"/>
                  </a:rPr>
                  <a:t>，</a:t>
                </a:r>
                <a14:m>
                  <m:oMath xmlns:m="http://schemas.openxmlformats.org/officeDocument/2006/math">
                    <m:r>
                      <a:rPr lang="en-US" b="0" i="1" dirty="0" smtClean="0">
                        <a:latin typeface="Cambria Math" panose="02040503050406030204" pitchFamily="18" charset="0"/>
                        <a:cs typeface="Times New Roman" pitchFamily="18" charset="0"/>
                      </a:rPr>
                      <m:t>𝑡</m:t>
                    </m:r>
                    <m:r>
                      <a:rPr lang="en-US" b="0" i="1" dirty="0" smtClean="0">
                        <a:latin typeface="Cambria Math" panose="02040503050406030204" pitchFamily="18" charset="0"/>
                        <a:ea typeface="Cambria Math" panose="02040503050406030204" pitchFamily="18" charset="0"/>
                        <a:cs typeface="Times New Roman" pitchFamily="18" charset="0"/>
                      </a:rPr>
                      <m:t>↑</m:t>
                    </m:r>
                  </m:oMath>
                </a14:m>
                <a:r>
                  <a:rPr lang="en-TW" dirty="0">
                    <a:latin typeface="Times New Roman" pitchFamily="18" charset="0"/>
                    <a:cs typeface="Times New Roman" pitchFamily="18" charset="0"/>
                  </a:rPr>
                  <a:t>。原子越靠近，能帶就越寬。</a:t>
                </a:r>
              </a:p>
            </p:txBody>
          </p:sp>
        </mc:Choice>
        <mc:Fallback xmlns="">
          <p:sp>
            <p:nvSpPr>
              <p:cNvPr id="2" name="TextBox 1">
                <a:extLst>
                  <a:ext uri="{FF2B5EF4-FFF2-40B4-BE49-F238E27FC236}">
                    <a16:creationId xmlns:a16="http://schemas.microsoft.com/office/drawing/2014/main" id="{3D2DF258-2D4A-6A4A-60C1-F010384E69B6}"/>
                  </a:ext>
                </a:extLst>
              </p:cNvPr>
              <p:cNvSpPr txBox="1">
                <a:spLocks noRot="1" noChangeAspect="1" noMove="1" noResize="1" noEditPoints="1" noAdjustHandles="1" noChangeArrowheads="1" noChangeShapeType="1" noTextEdit="1"/>
              </p:cNvSpPr>
              <p:nvPr/>
            </p:nvSpPr>
            <p:spPr bwMode="auto">
              <a:xfrm>
                <a:off x="1259632" y="5949280"/>
                <a:ext cx="6973702" cy="369332"/>
              </a:xfrm>
              <a:prstGeom prst="rect">
                <a:avLst/>
              </a:prstGeom>
              <a:blipFill>
                <a:blip r:embed="rId6"/>
                <a:stretch>
                  <a:fillRect l="-727"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CFF54C8-B1ED-B42B-B9E0-9C34B7330C2D}"/>
                  </a:ext>
                </a:extLst>
              </p:cNvPr>
              <p:cNvSpPr txBox="1"/>
              <p:nvPr/>
            </p:nvSpPr>
            <p:spPr bwMode="auto">
              <a:xfrm>
                <a:off x="4382417" y="2871541"/>
                <a:ext cx="936104" cy="369332"/>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Times New Roman" pitchFamily="18" charset="0"/>
                        </a:rPr>
                        <m:t>𝑎</m:t>
                      </m:r>
                      <m:r>
                        <a:rPr lang="en-US" b="0" i="1" dirty="0" smtClean="0">
                          <a:latin typeface="Cambria Math" panose="02040503050406030204" pitchFamily="18" charset="0"/>
                          <a:ea typeface="Cambria Math" panose="02040503050406030204" pitchFamily="18" charset="0"/>
                          <a:cs typeface="Times New Roman" pitchFamily="18" charset="0"/>
                        </a:rPr>
                        <m:t>↓</m:t>
                      </m:r>
                      <m:r>
                        <a:rPr lang="en-US" b="0" i="1" dirty="0" smtClean="0">
                          <a:latin typeface="Cambria Math" panose="02040503050406030204" pitchFamily="18" charset="0"/>
                          <a:cs typeface="Times New Roman" pitchFamily="18" charset="0"/>
                        </a:rPr>
                        <m:t>𝑡</m:t>
                      </m:r>
                      <m:r>
                        <a:rPr lang="en-US" b="0" i="1" dirty="0" smtClean="0">
                          <a:latin typeface="Cambria Math" panose="02040503050406030204" pitchFamily="18" charset="0"/>
                          <a:ea typeface="Cambria Math" panose="02040503050406030204" pitchFamily="18" charset="0"/>
                          <a:cs typeface="Times New Roman" pitchFamily="18" charset="0"/>
                        </a:rPr>
                        <m:t>↑</m:t>
                      </m:r>
                    </m:oMath>
                  </m:oMathPara>
                </a14:m>
                <a:endParaRPr lang="en-TW" dirty="0"/>
              </a:p>
            </p:txBody>
          </p:sp>
        </mc:Choice>
        <mc:Fallback xmlns="">
          <p:sp>
            <p:nvSpPr>
              <p:cNvPr id="4" name="TextBox 3">
                <a:extLst>
                  <a:ext uri="{FF2B5EF4-FFF2-40B4-BE49-F238E27FC236}">
                    <a16:creationId xmlns:a16="http://schemas.microsoft.com/office/drawing/2014/main" id="{9CFF54C8-B1ED-B42B-B9E0-9C34B7330C2D}"/>
                  </a:ext>
                </a:extLst>
              </p:cNvPr>
              <p:cNvSpPr txBox="1">
                <a:spLocks noRot="1" noChangeAspect="1" noMove="1" noResize="1" noEditPoints="1" noAdjustHandles="1" noChangeArrowheads="1" noChangeShapeType="1" noTextEdit="1"/>
              </p:cNvSpPr>
              <p:nvPr/>
            </p:nvSpPr>
            <p:spPr bwMode="auto">
              <a:xfrm>
                <a:off x="4382417" y="2871541"/>
                <a:ext cx="936104" cy="369332"/>
              </a:xfrm>
              <a:prstGeom prst="rect">
                <a:avLst/>
              </a:prstGeom>
              <a:blipFill>
                <a:blip r:embed="rId7"/>
                <a:stretch>
                  <a:fillRect/>
                </a:stretch>
              </a:blipFill>
              <a:ln w="9525">
                <a:noFill/>
                <a:miter lim="800000"/>
                <a:headEnd/>
                <a:tailEnd/>
              </a:ln>
            </p:spPr>
            <p:txBody>
              <a:bodyPr/>
              <a:lstStyle/>
              <a:p>
                <a:r>
                  <a:rPr lang="en-TW">
                    <a:noFill/>
                  </a:rPr>
                  <a:t> </a:t>
                </a:r>
              </a:p>
            </p:txBody>
          </p:sp>
        </mc:Fallback>
      </mc:AlternateContent>
      <p:sp>
        <p:nvSpPr>
          <p:cNvPr id="5" name="Left Arrow 4">
            <a:extLst>
              <a:ext uri="{FF2B5EF4-FFF2-40B4-BE49-F238E27FC236}">
                <a16:creationId xmlns:a16="http://schemas.microsoft.com/office/drawing/2014/main" id="{4954378A-2E92-63B9-4A02-CF98CAC1E466}"/>
              </a:ext>
            </a:extLst>
          </p:cNvPr>
          <p:cNvSpPr/>
          <p:nvPr/>
        </p:nvSpPr>
        <p:spPr>
          <a:xfrm>
            <a:off x="5318521" y="3022250"/>
            <a:ext cx="282495" cy="144016"/>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21D37D2-241A-7374-CEAF-9AC9E1C87250}"/>
                  </a:ext>
                </a:extLst>
              </p:cNvPr>
              <p:cNvSpPr txBox="1"/>
              <p:nvPr/>
            </p:nvSpPr>
            <p:spPr bwMode="auto">
              <a:xfrm>
                <a:off x="1278136" y="3417864"/>
                <a:ext cx="7683068"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能態的總數量</a:t>
                </a:r>
                <a14:m>
                  <m:oMath xmlns:m="http://schemas.openxmlformats.org/officeDocument/2006/math">
                    <m:r>
                      <a:rPr lang="en-US" i="1">
                        <a:latin typeface="Cambria Math" panose="02040503050406030204" pitchFamily="18" charset="0"/>
                        <a:cs typeface="Times New Roman" pitchFamily="18" charset="0"/>
                      </a:rPr>
                      <m:t>𝑁</m:t>
                    </m:r>
                  </m:oMath>
                </a14:m>
                <a:r>
                  <a:rPr lang="en-TW" dirty="0">
                    <a:latin typeface="Times New Roman" pitchFamily="18" charset="0"/>
                    <a:cs typeface="Times New Roman" pitchFamily="18" charset="0"/>
                  </a:rPr>
                  <a:t>極龐大，</a:t>
                </a:r>
                <a:r>
                  <a:rPr lang="en-TW" dirty="0">
                    <a:solidFill>
                      <a:srgbClr val="FF0000"/>
                    </a:solidFill>
                    <a:latin typeface="Times New Roman" pitchFamily="18" charset="0"/>
                    <a:cs typeface="Times New Roman" pitchFamily="18" charset="0"/>
                  </a:rPr>
                  <a:t>能量間隙</a:t>
                </a:r>
                <a14:m>
                  <m:oMath xmlns:m="http://schemas.openxmlformats.org/officeDocument/2006/math">
                    <m:r>
                      <a:rPr lang="en-US" b="0" i="0" dirty="0" smtClean="0">
                        <a:solidFill>
                          <a:srgbClr val="FF0000"/>
                        </a:solidFill>
                        <a:latin typeface="Cambria Math" panose="02040503050406030204" pitchFamily="18" charset="0"/>
                        <a:cs typeface="Times New Roman" pitchFamily="18" charset="0"/>
                      </a:rPr>
                      <m:t>=</m:t>
                    </m:r>
                    <m:r>
                      <a:rPr lang="en-TW" i="1" dirty="0" smtClean="0">
                        <a:solidFill>
                          <a:srgbClr val="FF0000"/>
                        </a:solidFill>
                        <a:latin typeface="Cambria Math" panose="02040503050406030204" pitchFamily="18" charset="0"/>
                        <a:cs typeface="Times New Roman" pitchFamily="18" charset="0"/>
                      </a:rPr>
                      <m:t>4</m:t>
                    </m:r>
                    <m:r>
                      <a:rPr lang="en-TW" i="1" dirty="0" smtClean="0">
                        <a:solidFill>
                          <a:srgbClr val="FF0000"/>
                        </a:solidFill>
                        <a:latin typeface="Cambria Math" panose="02040503050406030204" pitchFamily="18" charset="0"/>
                        <a:cs typeface="Times New Roman" pitchFamily="18" charset="0"/>
                      </a:rPr>
                      <m:t>𝑡</m:t>
                    </m:r>
                  </m:oMath>
                </a14:m>
                <a:r>
                  <a:rPr lang="en-TW" dirty="0">
                    <a:solidFill>
                      <a:srgbClr val="FF0000"/>
                    </a:solidFill>
                    <a:latin typeface="Times New Roman" pitchFamily="18" charset="0"/>
                    <a:cs typeface="Times New Roman" pitchFamily="18" charset="0"/>
                  </a:rPr>
                  <a:t>微小</a:t>
                </a:r>
                <a:r>
                  <a:rPr lang="en-TW" dirty="0">
                    <a:latin typeface="Times New Roman" pitchFamily="18" charset="0"/>
                    <a:cs typeface="Times New Roman" pitchFamily="18" charset="0"/>
                  </a:rPr>
                  <a:t>，因此相鄰能態能量差很小。</a:t>
                </a:r>
                <a:endParaRPr lang="en-TW" dirty="0"/>
              </a:p>
            </p:txBody>
          </p:sp>
        </mc:Choice>
        <mc:Fallback xmlns="">
          <p:sp>
            <p:nvSpPr>
              <p:cNvPr id="6" name="TextBox 5">
                <a:extLst>
                  <a:ext uri="{FF2B5EF4-FFF2-40B4-BE49-F238E27FC236}">
                    <a16:creationId xmlns:a16="http://schemas.microsoft.com/office/drawing/2014/main" id="{621D37D2-241A-7374-CEAF-9AC9E1C87250}"/>
                  </a:ext>
                </a:extLst>
              </p:cNvPr>
              <p:cNvSpPr txBox="1">
                <a:spLocks noRot="1" noChangeAspect="1" noMove="1" noResize="1" noEditPoints="1" noAdjustHandles="1" noChangeArrowheads="1" noChangeShapeType="1" noTextEdit="1"/>
              </p:cNvSpPr>
              <p:nvPr/>
            </p:nvSpPr>
            <p:spPr bwMode="auto">
              <a:xfrm>
                <a:off x="1278136" y="3417864"/>
                <a:ext cx="7683068" cy="369332"/>
              </a:xfrm>
              <a:prstGeom prst="rect">
                <a:avLst/>
              </a:prstGeom>
              <a:blipFill>
                <a:blip r:embed="rId8"/>
                <a:stretch>
                  <a:fillRect l="-660" t="-10000" b="-20000"/>
                </a:stretch>
              </a:blipFill>
              <a:ln w="9525">
                <a:noFill/>
                <a:miter lim="800000"/>
                <a:headEnd/>
                <a:tailEnd/>
              </a:ln>
            </p:spPr>
            <p:txBody>
              <a:bodyPr/>
              <a:lstStyle/>
              <a:p>
                <a:r>
                  <a:rPr lang="en-TW">
                    <a:noFill/>
                  </a:rPr>
                  <a:t> </a:t>
                </a:r>
              </a:p>
            </p:txBody>
          </p:sp>
        </mc:Fallback>
      </mc:AlternateContent>
      <p:sp>
        <p:nvSpPr>
          <p:cNvPr id="7" name="TextBox 6">
            <a:extLst>
              <a:ext uri="{FF2B5EF4-FFF2-40B4-BE49-F238E27FC236}">
                <a16:creationId xmlns:a16="http://schemas.microsoft.com/office/drawing/2014/main" id="{C34B7239-BAF1-BD7E-3958-2AC3D12D00B2}"/>
              </a:ext>
            </a:extLst>
          </p:cNvPr>
          <p:cNvSpPr txBox="1"/>
          <p:nvPr/>
        </p:nvSpPr>
        <p:spPr bwMode="auto">
          <a:xfrm>
            <a:off x="1280536" y="3831249"/>
            <a:ext cx="6091862"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形成一近似是連續的能帶</a:t>
            </a:r>
            <a:r>
              <a:rPr lang="zh-TW" altLang="en-US" dirty="0">
                <a:latin typeface="Times New Roman" pitchFamily="18" charset="0"/>
                <a:cs typeface="Times New Roman" pitchFamily="18" charset="0"/>
              </a:rPr>
              <a:t> </a:t>
            </a:r>
            <a:r>
              <a:rPr lang="en-US" altLang="zh-TW" dirty="0">
                <a:latin typeface="Times New Roman" pitchFamily="18" charset="0"/>
                <a:cs typeface="Times New Roman" pitchFamily="18" charset="0"/>
              </a:rPr>
              <a:t>Energy Band</a:t>
            </a:r>
            <a:r>
              <a:rPr lang="en-TW" dirty="0">
                <a:latin typeface="Times New Roman" pitchFamily="18" charset="0"/>
                <a:cs typeface="Times New Roman" pitchFamily="18" charset="0"/>
              </a:rPr>
              <a:t>。</a:t>
            </a:r>
            <a:endParaRPr lang="en-TW" dirty="0"/>
          </a:p>
        </p:txBody>
      </p:sp>
    </p:spTree>
    <p:extLst>
      <p:ext uri="{BB962C8B-B14F-4D97-AF65-F5344CB8AC3E}">
        <p14:creationId xmlns:p14="http://schemas.microsoft.com/office/powerpoint/2010/main" val="114430748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22D572B-AB24-640F-E531-7CAABF60D161}"/>
                  </a:ext>
                </a:extLst>
              </p:cNvPr>
              <p:cNvSpPr txBox="1"/>
              <p:nvPr/>
            </p:nvSpPr>
            <p:spPr bwMode="auto">
              <a:xfrm>
                <a:off x="2547164" y="395002"/>
                <a:ext cx="6120680"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很像平面波</a:t>
                </a:r>
                <a:r>
                  <a:rPr lang="en-GB" dirty="0">
                    <a:latin typeface="Times New Roman" pitchFamily="18" charset="0"/>
                    <a:cs typeface="Times New Roman" pitchFamily="18" charset="0"/>
                  </a:rPr>
                  <a:t>。</a:t>
                </a:r>
                <a:r>
                  <a:rPr lang="en-US" dirty="0" err="1">
                    <a:latin typeface="Times New Roman" pitchFamily="18" charset="0"/>
                    <a:cs typeface="Times New Roman" pitchFamily="18" charset="0"/>
                  </a:rPr>
                  <a:t>這是屬於個別原子的</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𝑗</m:t>
                            </m:r>
                          </m:e>
                        </m:d>
                      </m:e>
                    </m:d>
                  </m:oMath>
                </a14:m>
                <a:r>
                  <a:rPr lang="en-US" dirty="0" err="1">
                    <a:latin typeface="Times New Roman" pitchFamily="18" charset="0"/>
                    <a:cs typeface="Times New Roman" pitchFamily="18" charset="0"/>
                  </a:rPr>
                  <a:t>的線性疊加</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822D572B-AB24-640F-E531-7CAABF60D161}"/>
                  </a:ext>
                </a:extLst>
              </p:cNvPr>
              <p:cNvSpPr txBox="1">
                <a:spLocks noRot="1" noChangeAspect="1" noMove="1" noResize="1" noEditPoints="1" noAdjustHandles="1" noChangeArrowheads="1" noChangeShapeType="1" noTextEdit="1"/>
              </p:cNvSpPr>
              <p:nvPr/>
            </p:nvSpPr>
            <p:spPr bwMode="auto">
              <a:xfrm>
                <a:off x="2547164" y="395002"/>
                <a:ext cx="6120680" cy="369332"/>
              </a:xfrm>
              <a:prstGeom prst="rect">
                <a:avLst/>
              </a:prstGeom>
              <a:blipFill>
                <a:blip r:embed="rId2"/>
                <a:stretch>
                  <a:fillRect l="-828" t="-113333" b="-166667"/>
                </a:stretch>
              </a:blipFill>
              <a:ln w="9525">
                <a:noFill/>
                <a:miter lim="800000"/>
                <a:headEnd/>
                <a:tailEnd/>
              </a:ln>
            </p:spPr>
            <p:txBody>
              <a:bodyPr/>
              <a:lstStyle/>
              <a:p>
                <a:r>
                  <a:rPr lang="en-TW">
                    <a:noFill/>
                  </a:rPr>
                  <a:t> </a:t>
                </a:r>
              </a:p>
            </p:txBody>
          </p:sp>
        </mc:Fallback>
      </mc:AlternateContent>
      <p:pic>
        <p:nvPicPr>
          <p:cNvPr id="4" name="Picture 3">
            <a:extLst>
              <a:ext uri="{FF2B5EF4-FFF2-40B4-BE49-F238E27FC236}">
                <a16:creationId xmlns:a16="http://schemas.microsoft.com/office/drawing/2014/main" id="{4B4D5CF8-7915-BD37-145B-8E28915B8B3E}"/>
              </a:ext>
            </a:extLst>
          </p:cNvPr>
          <p:cNvPicPr>
            <a:picLocks noChangeAspect="1"/>
          </p:cNvPicPr>
          <p:nvPr/>
        </p:nvPicPr>
        <p:blipFill>
          <a:blip r:embed="rId3"/>
          <a:stretch>
            <a:fillRect/>
          </a:stretch>
        </p:blipFill>
        <p:spPr>
          <a:xfrm>
            <a:off x="3926490" y="1622834"/>
            <a:ext cx="3263601" cy="1622785"/>
          </a:xfrm>
          <a:prstGeom prst="rect">
            <a:avLst/>
          </a:prstGeom>
        </p:spPr>
      </p:pic>
      <p:sp>
        <p:nvSpPr>
          <p:cNvPr id="5" name="TextBox 4">
            <a:extLst>
              <a:ext uri="{FF2B5EF4-FFF2-40B4-BE49-F238E27FC236}">
                <a16:creationId xmlns:a16="http://schemas.microsoft.com/office/drawing/2014/main" id="{5496E631-477F-6D3A-5BDE-6BD4204983EF}"/>
              </a:ext>
            </a:extLst>
          </p:cNvPr>
          <p:cNvSpPr txBox="1"/>
          <p:nvPr/>
        </p:nvSpPr>
        <p:spPr bwMode="auto">
          <a:xfrm>
            <a:off x="1130360" y="1871893"/>
            <a:ext cx="326360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實數部可以這樣理解：</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42F2728-8837-8974-9D8A-752184EB8096}"/>
                  </a:ext>
                </a:extLst>
              </p:cNvPr>
              <p:cNvSpPr txBox="1"/>
              <p:nvPr/>
            </p:nvSpPr>
            <p:spPr bwMode="auto">
              <a:xfrm>
                <a:off x="1130360" y="1237607"/>
                <a:ext cx="1004249" cy="3145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𝑗</m:t>
                          </m:r>
                        </m:sub>
                      </m:sSub>
                      <m:r>
                        <a:rPr lang="en-US">
                          <a:latin typeface="Cambria Math" panose="02040503050406030204" pitchFamily="18" charset="0"/>
                          <a:ea typeface="Cambria Math" panose="02040503050406030204" pitchFamily="18" charset="0"/>
                          <a:cs typeface="Times New Roman" pitchFamily="18" charset="0"/>
                        </a:rPr>
                        <m:t>~</m:t>
                      </m:r>
                      <m:sSup>
                        <m:sSupPr>
                          <m:ctrlPr>
                            <a:rPr lang="en-US" i="1" smtClean="0">
                              <a:latin typeface="Cambria Math" panose="02040503050406030204" pitchFamily="18" charset="0"/>
                              <a:ea typeface="Cambria Math" panose="02040503050406030204" pitchFamily="18" charset="0"/>
                              <a:cs typeface="Times New Roman" pitchFamily="18" charset="0"/>
                            </a:rPr>
                          </m:ctrlPr>
                        </m:sSupPr>
                        <m:e>
                          <m:r>
                            <a:rPr lang="en-US" b="0" i="1" smtClean="0">
                              <a:latin typeface="Cambria Math" panose="02040503050406030204" pitchFamily="18" charset="0"/>
                              <a:ea typeface="Cambria Math" panose="02040503050406030204" pitchFamily="18" charset="0"/>
                              <a:cs typeface="Times New Roman" pitchFamily="18" charset="0"/>
                            </a:rPr>
                            <m:t>𝑒</m:t>
                          </m:r>
                        </m:e>
                        <m:sup>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𝑖𝑘𝑗𝑎</m:t>
                          </m:r>
                        </m:sup>
                      </m:sSup>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242F2728-8837-8974-9D8A-752184EB8096}"/>
                  </a:ext>
                </a:extLst>
              </p:cNvPr>
              <p:cNvSpPr txBox="1">
                <a:spLocks noRot="1" noChangeAspect="1" noMove="1" noResize="1" noEditPoints="1" noAdjustHandles="1" noChangeArrowheads="1" noChangeShapeType="1" noTextEdit="1"/>
              </p:cNvSpPr>
              <p:nvPr/>
            </p:nvSpPr>
            <p:spPr bwMode="auto">
              <a:xfrm>
                <a:off x="1130360" y="1237607"/>
                <a:ext cx="1004249" cy="314573"/>
              </a:xfrm>
              <a:prstGeom prst="rect">
                <a:avLst/>
              </a:prstGeom>
              <a:blipFill>
                <a:blip r:embed="rId4"/>
                <a:stretch>
                  <a:fillRect l="-2500" t="-3846" r="-2500" b="-23077"/>
                </a:stretch>
              </a:blipFill>
              <a:ln w="9525">
                <a:noFill/>
                <a:miter lim="800000"/>
                <a:headEnd/>
                <a:tailEnd/>
              </a:ln>
            </p:spPr>
            <p:txBody>
              <a:bodyPr/>
              <a:lstStyle/>
              <a:p>
                <a:r>
                  <a:rPr lang="en-TW">
                    <a:noFill/>
                  </a:rPr>
                  <a:t> </a:t>
                </a:r>
              </a:p>
            </p:txBody>
          </p:sp>
        </mc:Fallback>
      </mc:AlternateContent>
      <p:pic>
        <p:nvPicPr>
          <p:cNvPr id="7" name="Picture 6">
            <a:extLst>
              <a:ext uri="{FF2B5EF4-FFF2-40B4-BE49-F238E27FC236}">
                <a16:creationId xmlns:a16="http://schemas.microsoft.com/office/drawing/2014/main" id="{95B4A67A-EA88-B41F-EB5E-6FF227FFDF11}"/>
              </a:ext>
            </a:extLst>
          </p:cNvPr>
          <p:cNvPicPr>
            <a:picLocks noChangeAspect="1"/>
          </p:cNvPicPr>
          <p:nvPr/>
        </p:nvPicPr>
        <p:blipFill>
          <a:blip r:embed="rId5"/>
          <a:stretch>
            <a:fillRect/>
          </a:stretch>
        </p:blipFill>
        <p:spPr>
          <a:xfrm>
            <a:off x="1185825" y="3248915"/>
            <a:ext cx="2034469" cy="1840710"/>
          </a:xfrm>
          <a:prstGeom prst="rect">
            <a:avLst/>
          </a:prstGeom>
        </p:spPr>
      </p:pic>
      <p:pic>
        <p:nvPicPr>
          <p:cNvPr id="8" name="Picture 7">
            <a:extLst>
              <a:ext uri="{FF2B5EF4-FFF2-40B4-BE49-F238E27FC236}">
                <a16:creationId xmlns:a16="http://schemas.microsoft.com/office/drawing/2014/main" id="{D6CCE5B0-F039-4914-9719-5AD1A0E56436}"/>
              </a:ext>
            </a:extLst>
          </p:cNvPr>
          <p:cNvPicPr>
            <a:picLocks noChangeAspect="1"/>
          </p:cNvPicPr>
          <p:nvPr/>
        </p:nvPicPr>
        <p:blipFill rotWithShape="1">
          <a:blip r:embed="rId6"/>
          <a:srcRect l="52802" r="7938"/>
          <a:stretch/>
        </p:blipFill>
        <p:spPr>
          <a:xfrm>
            <a:off x="3930056" y="3317613"/>
            <a:ext cx="2114542" cy="1772012"/>
          </a:xfrm>
          <a:prstGeom prst="rect">
            <a:avLst/>
          </a:prstGeom>
        </p:spPr>
      </p:pic>
      <p:sp>
        <p:nvSpPr>
          <p:cNvPr id="9" name="TextBox 8">
            <a:extLst>
              <a:ext uri="{FF2B5EF4-FFF2-40B4-BE49-F238E27FC236}">
                <a16:creationId xmlns:a16="http://schemas.microsoft.com/office/drawing/2014/main" id="{1CAA7443-B114-D111-08D6-592843F660C0}"/>
              </a:ext>
            </a:extLst>
          </p:cNvPr>
          <p:cNvSpPr txBox="1"/>
          <p:nvPr/>
        </p:nvSpPr>
        <p:spPr bwMode="auto">
          <a:xfrm>
            <a:off x="897793" y="5233612"/>
            <a:ext cx="273630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在接近底部處，</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394B600-75B5-DA97-40CF-7CA8045B4E04}"/>
                  </a:ext>
                </a:extLst>
              </p:cNvPr>
              <p:cNvSpPr txBox="1"/>
              <p:nvPr/>
            </p:nvSpPr>
            <p:spPr bwMode="auto">
              <a:xfrm>
                <a:off x="2553977" y="5270349"/>
                <a:ext cx="1708416" cy="276999"/>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𝐸</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𝐸</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0</m:t>
                          </m:r>
                        </m:e>
                      </m:d>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𝑡</m:t>
                      </m:r>
                      <m:sSup>
                        <m:sSupPr>
                          <m:ctrlPr>
                            <a:rPr lang="en-US" b="0" i="1" smtClean="0">
                              <a:latin typeface="Cambria Math" panose="02040503050406030204" pitchFamily="18" charset="0"/>
                              <a:ea typeface="Cambria Math" panose="02040503050406030204" pitchFamily="18" charset="0"/>
                              <a:cs typeface="Times New Roman" pitchFamily="18" charset="0"/>
                            </a:rPr>
                          </m:ctrlPr>
                        </m:sSupPr>
                        <m:e>
                          <m:r>
                            <a:rPr lang="en-US" b="0" i="1" smtClean="0">
                              <a:latin typeface="Cambria Math" panose="02040503050406030204" pitchFamily="18" charset="0"/>
                              <a:ea typeface="Cambria Math" panose="02040503050406030204" pitchFamily="18" charset="0"/>
                              <a:cs typeface="Times New Roman" pitchFamily="18" charset="0"/>
                            </a:rPr>
                            <m:t>𝑎</m:t>
                          </m:r>
                        </m:e>
                        <m:sup>
                          <m:r>
                            <a:rPr lang="en-US" b="0" i="1" smtClean="0">
                              <a:latin typeface="Cambria Math" panose="02040503050406030204" pitchFamily="18" charset="0"/>
                              <a:ea typeface="Cambria Math" panose="02040503050406030204" pitchFamily="18" charset="0"/>
                              <a:cs typeface="Times New Roman" pitchFamily="18" charset="0"/>
                            </a:rPr>
                            <m:t>2</m:t>
                          </m:r>
                        </m:sup>
                      </m:sSup>
                      <m:sSup>
                        <m:sSupPr>
                          <m:ctrlPr>
                            <a:rPr lang="en-US" b="0" i="1" smtClean="0">
                              <a:latin typeface="Cambria Math" panose="02040503050406030204" pitchFamily="18" charset="0"/>
                              <a:ea typeface="Cambria Math" panose="02040503050406030204" pitchFamily="18" charset="0"/>
                              <a:cs typeface="Times New Roman" pitchFamily="18" charset="0"/>
                            </a:rPr>
                          </m:ctrlPr>
                        </m:sSupPr>
                        <m:e>
                          <m:r>
                            <a:rPr lang="en-US" b="0" i="1" smtClean="0">
                              <a:latin typeface="Cambria Math" panose="02040503050406030204" pitchFamily="18" charset="0"/>
                              <a:ea typeface="Cambria Math" panose="02040503050406030204" pitchFamily="18" charset="0"/>
                              <a:cs typeface="Times New Roman" pitchFamily="18" charset="0"/>
                            </a:rPr>
                            <m:t>𝑘</m:t>
                          </m:r>
                        </m:e>
                        <m:sup>
                          <m:r>
                            <a:rPr lang="en-US" b="0" i="1" smtClean="0">
                              <a:latin typeface="Cambria Math" panose="02040503050406030204" pitchFamily="18" charset="0"/>
                              <a:ea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10" name="TextBox 9">
                <a:extLst>
                  <a:ext uri="{FF2B5EF4-FFF2-40B4-BE49-F238E27FC236}">
                    <a16:creationId xmlns:a16="http://schemas.microsoft.com/office/drawing/2014/main" id="{F394B600-75B5-DA97-40CF-7CA8045B4E04}"/>
                  </a:ext>
                </a:extLst>
              </p:cNvPr>
              <p:cNvSpPr txBox="1">
                <a:spLocks noRot="1" noChangeAspect="1" noMove="1" noResize="1" noEditPoints="1" noAdjustHandles="1" noChangeArrowheads="1" noChangeShapeType="1" noTextEdit="1"/>
              </p:cNvSpPr>
              <p:nvPr/>
            </p:nvSpPr>
            <p:spPr bwMode="auto">
              <a:xfrm>
                <a:off x="2553977" y="5270349"/>
                <a:ext cx="1708416" cy="276999"/>
              </a:xfrm>
              <a:prstGeom prst="rect">
                <a:avLst/>
              </a:prstGeom>
              <a:blipFill>
                <a:blip r:embed="rId7"/>
                <a:stretch>
                  <a:fillRect l="-2963" t="-9091" r="-741" b="-9091"/>
                </a:stretch>
              </a:blipFill>
              <a:ln w="9525">
                <a:noFill/>
                <a:miter lim="800000"/>
                <a:headEnd/>
                <a:tailEnd/>
              </a:ln>
            </p:spPr>
            <p:txBody>
              <a:bodyPr/>
              <a:lstStyle/>
              <a:p>
                <a:r>
                  <a:rPr lang="en-TW">
                    <a:noFill/>
                  </a:rPr>
                  <a:t> </a:t>
                </a:r>
              </a:p>
            </p:txBody>
          </p:sp>
        </mc:Fallback>
      </mc:AlternateContent>
      <p:sp>
        <p:nvSpPr>
          <p:cNvPr id="11" name="TextBox 10">
            <a:extLst>
              <a:ext uri="{FF2B5EF4-FFF2-40B4-BE49-F238E27FC236}">
                <a16:creationId xmlns:a16="http://schemas.microsoft.com/office/drawing/2014/main" id="{C8449DD9-D590-9DD3-5BF6-72A378C29FC8}"/>
              </a:ext>
            </a:extLst>
          </p:cNvPr>
          <p:cNvSpPr txBox="1"/>
          <p:nvPr/>
        </p:nvSpPr>
        <p:spPr bwMode="auto">
          <a:xfrm>
            <a:off x="4426185" y="5233612"/>
            <a:ext cx="2160240"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如同一自由電子</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2" name="文字方塊 6">
                <a:extLst>
                  <a:ext uri="{FF2B5EF4-FFF2-40B4-BE49-F238E27FC236}">
                    <a16:creationId xmlns:a16="http://schemas.microsoft.com/office/drawing/2014/main" id="{D2024EBD-3AE9-09EF-6F91-6B3D4B5B7EBE}"/>
                  </a:ext>
                </a:extLst>
              </p:cNvPr>
              <p:cNvSpPr txBox="1"/>
              <p:nvPr/>
            </p:nvSpPr>
            <p:spPr bwMode="auto">
              <a:xfrm>
                <a:off x="6300192" y="4985661"/>
                <a:ext cx="1450576" cy="648126"/>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𝐸</m:t>
                          </m:r>
                        </m:e>
                        <m:sup>
                          <m:r>
                            <a:rPr lang="en-US" altLang="zh-TW" sz="1800" b="0" i="1" smtClean="0">
                              <a:latin typeface="Cambria Math" panose="02040503050406030204" pitchFamily="18" charset="0"/>
                            </a:rPr>
                            <m:t>(0)</m:t>
                          </m:r>
                        </m:sup>
                      </m:sSup>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ℏ</m:t>
                              </m:r>
                            </m:e>
                            <m:sup>
                              <m:r>
                                <a:rPr lang="en-US" altLang="zh-TW" sz="1800" b="0" i="1" smtClean="0">
                                  <a:latin typeface="Cambria Math" panose="02040503050406030204" pitchFamily="18" charset="0"/>
                                </a:rPr>
                                <m:t>2</m:t>
                              </m:r>
                            </m:sup>
                          </m:sSup>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𝑘</m:t>
                              </m:r>
                            </m:e>
                            <m:sup>
                              <m:r>
                                <a:rPr lang="en-US" altLang="zh-TW" sz="1800" b="0" i="1" smtClean="0">
                                  <a:latin typeface="Cambria Math" panose="02040503050406030204" pitchFamily="18" charset="0"/>
                                </a:rPr>
                                <m:t>2</m:t>
                              </m:r>
                            </m:sup>
                          </m:sSup>
                        </m:num>
                        <m:den>
                          <m:r>
                            <a:rPr lang="en-US" altLang="zh-TW" sz="1800" b="0" i="1" smtClean="0">
                              <a:latin typeface="Cambria Math"/>
                            </a:rPr>
                            <m:t>2</m:t>
                          </m:r>
                          <m:r>
                            <a:rPr lang="en-US" altLang="zh-TW" sz="1800" b="0" i="1" smtClean="0">
                              <a:latin typeface="Cambria Math" panose="02040503050406030204" pitchFamily="18" charset="0"/>
                            </a:rPr>
                            <m:t>𝑚</m:t>
                          </m:r>
                        </m:den>
                      </m:f>
                    </m:oMath>
                  </m:oMathPara>
                </a14:m>
                <a:endParaRPr lang="zh-TW" altLang="en-US" sz="1800" dirty="0"/>
              </a:p>
            </p:txBody>
          </p:sp>
        </mc:Choice>
        <mc:Fallback xmlns="">
          <p:sp>
            <p:nvSpPr>
              <p:cNvPr id="12" name="文字方塊 6">
                <a:extLst>
                  <a:ext uri="{FF2B5EF4-FFF2-40B4-BE49-F238E27FC236}">
                    <a16:creationId xmlns:a16="http://schemas.microsoft.com/office/drawing/2014/main" id="{D2024EBD-3AE9-09EF-6F91-6B3D4B5B7EBE}"/>
                  </a:ext>
                </a:extLst>
              </p:cNvPr>
              <p:cNvSpPr txBox="1">
                <a:spLocks noRot="1" noChangeAspect="1" noMove="1" noResize="1" noEditPoints="1" noAdjustHandles="1" noChangeArrowheads="1" noChangeShapeType="1" noTextEdit="1"/>
              </p:cNvSpPr>
              <p:nvPr/>
            </p:nvSpPr>
            <p:spPr bwMode="auto">
              <a:xfrm>
                <a:off x="6300192" y="4985661"/>
                <a:ext cx="1450576" cy="648126"/>
              </a:xfrm>
              <a:prstGeom prst="rect">
                <a:avLst/>
              </a:prstGeom>
              <a:blipFill>
                <a:blip r:embed="rId8"/>
                <a:stretch>
                  <a:fillRect b="-3846"/>
                </a:stretch>
              </a:blipFill>
              <a:ln>
                <a:noFill/>
              </a:ln>
            </p:spPr>
            <p:txBody>
              <a:bodyPr/>
              <a:lstStyle/>
              <a:p>
                <a:r>
                  <a:rPr lang="en-TW">
                    <a:noFill/>
                  </a:rPr>
                  <a:t> </a:t>
                </a:r>
              </a:p>
            </p:txBody>
          </p:sp>
        </mc:Fallback>
      </mc:AlternateContent>
      <p:sp>
        <p:nvSpPr>
          <p:cNvPr id="13" name="TextBox 12">
            <a:extLst>
              <a:ext uri="{FF2B5EF4-FFF2-40B4-BE49-F238E27FC236}">
                <a16:creationId xmlns:a16="http://schemas.microsoft.com/office/drawing/2014/main" id="{87AB2A31-B563-8885-2D47-21D50BB3E670}"/>
              </a:ext>
            </a:extLst>
          </p:cNvPr>
          <p:cNvSpPr txBox="1"/>
          <p:nvPr/>
        </p:nvSpPr>
        <p:spPr bwMode="auto">
          <a:xfrm>
            <a:off x="897793" y="5646059"/>
            <a:ext cx="784887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這就是Nearly Free Electron Model會成功的原因，但質量必須取有效質量：</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58F75A3-3565-F6B8-8640-D43206F1D522}"/>
                  </a:ext>
                </a:extLst>
              </p:cNvPr>
              <p:cNvSpPr txBox="1"/>
              <p:nvPr/>
            </p:nvSpPr>
            <p:spPr bwMode="auto">
              <a:xfrm>
                <a:off x="1005777" y="6038916"/>
                <a:ext cx="1114792" cy="555793"/>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ea typeface="Cambria Math" panose="02040503050406030204" pitchFamily="18" charset="0"/>
                              <a:cs typeface="Times New Roman" pitchFamily="18" charset="0"/>
                            </a:rPr>
                          </m:ctrlPr>
                        </m:sSupPr>
                        <m:e>
                          <m:r>
                            <a:rPr lang="en-US" b="0" i="1" smtClean="0">
                              <a:latin typeface="Cambria Math" panose="02040503050406030204" pitchFamily="18" charset="0"/>
                              <a:ea typeface="Cambria Math" panose="02040503050406030204" pitchFamily="18" charset="0"/>
                              <a:cs typeface="Times New Roman" pitchFamily="18" charset="0"/>
                            </a:rPr>
                            <m:t>𝑚</m:t>
                          </m:r>
                        </m:e>
                        <m:sup>
                          <m:r>
                            <a:rPr lang="en-US" b="0" i="1" smtClean="0">
                              <a:latin typeface="Cambria Math" panose="02040503050406030204" pitchFamily="18" charset="0"/>
                              <a:ea typeface="Cambria Math" panose="02040503050406030204" pitchFamily="18" charset="0"/>
                              <a:cs typeface="Times New Roman" pitchFamily="18" charset="0"/>
                            </a:rPr>
                            <m:t>∗</m:t>
                          </m:r>
                        </m:sup>
                      </m:sSup>
                      <m:r>
                        <a:rPr lang="en-US" b="0" i="1" smtClean="0">
                          <a:latin typeface="Cambria Math" panose="02040503050406030204" pitchFamily="18" charset="0"/>
                          <a:ea typeface="Cambria Math" panose="02040503050406030204" pitchFamily="18" charset="0"/>
                          <a:cs typeface="Times New Roman" pitchFamily="18" charset="0"/>
                        </a:rPr>
                        <m:t>=</m:t>
                      </m:r>
                      <m:f>
                        <m:fPr>
                          <m:ctrlPr>
                            <a:rPr lang="en-US" b="0" i="1" smtClean="0">
                              <a:latin typeface="Cambria Math" panose="02040503050406030204" pitchFamily="18" charset="0"/>
                              <a:ea typeface="Cambria Math" panose="02040503050406030204" pitchFamily="18" charset="0"/>
                              <a:cs typeface="Times New Roman" pitchFamily="18" charset="0"/>
                            </a:rPr>
                          </m:ctrlPr>
                        </m:fPr>
                        <m:num>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smtClean="0">
                                  <a:latin typeface="Cambria Math" panose="02040503050406030204" pitchFamily="18" charset="0"/>
                                  <a:ea typeface="Cambria Math" panose="02040503050406030204" pitchFamily="18" charset="0"/>
                                  <a:cs typeface="Times New Roman" pitchFamily="18" charset="0"/>
                                </a:rPr>
                                <m:t>ℏ</m:t>
                              </m:r>
                            </m:e>
                            <m:sup>
                              <m:r>
                                <a:rPr lang="en-US" i="1">
                                  <a:latin typeface="Cambria Math" panose="02040503050406030204" pitchFamily="18" charset="0"/>
                                  <a:ea typeface="Cambria Math" panose="02040503050406030204" pitchFamily="18" charset="0"/>
                                  <a:cs typeface="Times New Roman" pitchFamily="18" charset="0"/>
                                </a:rPr>
                                <m:t>2</m:t>
                              </m:r>
                            </m:sup>
                          </m:sSup>
                        </m:num>
                        <m:den>
                          <m:r>
                            <a:rPr lang="en-US" b="0" i="1" smtClean="0">
                              <a:latin typeface="Cambria Math" panose="02040503050406030204" pitchFamily="18" charset="0"/>
                              <a:ea typeface="Cambria Math" panose="02040503050406030204" pitchFamily="18" charset="0"/>
                              <a:cs typeface="Times New Roman" pitchFamily="18" charset="0"/>
                            </a:rPr>
                            <m:t>2</m:t>
                          </m:r>
                          <m:r>
                            <a:rPr lang="en-US" i="1">
                              <a:latin typeface="Cambria Math" panose="02040503050406030204" pitchFamily="18" charset="0"/>
                              <a:ea typeface="Cambria Math" panose="02040503050406030204" pitchFamily="18" charset="0"/>
                              <a:cs typeface="Times New Roman" pitchFamily="18" charset="0"/>
                            </a:rPr>
                            <m:t>𝑡</m:t>
                          </m:r>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𝑎</m:t>
                              </m:r>
                            </m:e>
                            <m:sup>
                              <m:r>
                                <a:rPr lang="en-US" i="1">
                                  <a:latin typeface="Cambria Math" panose="02040503050406030204" pitchFamily="18" charset="0"/>
                                  <a:ea typeface="Cambria Math" panose="02040503050406030204" pitchFamily="18" charset="0"/>
                                  <a:cs typeface="Times New Roman" pitchFamily="18" charset="0"/>
                                </a:rPr>
                                <m:t>2</m:t>
                              </m:r>
                            </m:sup>
                          </m:sSup>
                        </m:den>
                      </m:f>
                    </m:oMath>
                  </m:oMathPara>
                </a14:m>
                <a:endParaRPr lang="en-TW" dirty="0">
                  <a:latin typeface="Times New Roman" pitchFamily="18" charset="0"/>
                  <a:cs typeface="Times New Roman" pitchFamily="18" charset="0"/>
                </a:endParaRPr>
              </a:p>
            </p:txBody>
          </p:sp>
        </mc:Choice>
        <mc:Fallback xmlns="">
          <p:sp>
            <p:nvSpPr>
              <p:cNvPr id="14" name="TextBox 13">
                <a:extLst>
                  <a:ext uri="{FF2B5EF4-FFF2-40B4-BE49-F238E27FC236}">
                    <a16:creationId xmlns:a16="http://schemas.microsoft.com/office/drawing/2014/main" id="{B58F75A3-3565-F6B8-8640-D43206F1D522}"/>
                  </a:ext>
                </a:extLst>
              </p:cNvPr>
              <p:cNvSpPr txBox="1">
                <a:spLocks noRot="1" noChangeAspect="1" noMove="1" noResize="1" noEditPoints="1" noAdjustHandles="1" noChangeArrowheads="1" noChangeShapeType="1" noTextEdit="1"/>
              </p:cNvSpPr>
              <p:nvPr/>
            </p:nvSpPr>
            <p:spPr bwMode="auto">
              <a:xfrm>
                <a:off x="1005777" y="6038916"/>
                <a:ext cx="1114792" cy="555793"/>
              </a:xfrm>
              <a:prstGeom prst="rect">
                <a:avLst/>
              </a:prstGeom>
              <a:blipFill>
                <a:blip r:embed="rId9"/>
                <a:stretch>
                  <a:fillRect l="-2247" b="-11111"/>
                </a:stretch>
              </a:blipFill>
              <a:ln w="9525">
                <a:noFill/>
                <a:miter lim="800000"/>
                <a:headEnd/>
                <a:tailEnd/>
              </a:ln>
            </p:spPr>
            <p:txBody>
              <a:bodyPr/>
              <a:lstStyle/>
              <a:p>
                <a:r>
                  <a:rPr lang="en-TW">
                    <a:noFill/>
                  </a:rPr>
                  <a:t> </a:t>
                </a:r>
              </a:p>
            </p:txBody>
          </p:sp>
        </mc:Fallback>
      </mc:AlternateContent>
      <p:sp>
        <p:nvSpPr>
          <p:cNvPr id="15" name="Text Box 5">
            <a:extLst>
              <a:ext uri="{FF2B5EF4-FFF2-40B4-BE49-F238E27FC236}">
                <a16:creationId xmlns:a16="http://schemas.microsoft.com/office/drawing/2014/main" id="{E7327610-7F0B-2245-C957-45CD08080A75}"/>
              </a:ext>
            </a:extLst>
          </p:cNvPr>
          <p:cNvSpPr txBox="1">
            <a:spLocks noChangeArrowheads="1"/>
          </p:cNvSpPr>
          <p:nvPr/>
        </p:nvSpPr>
        <p:spPr bwMode="auto">
          <a:xfrm>
            <a:off x="2526081" y="790317"/>
            <a:ext cx="4611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這些原來屬於私人的電子現在是</a:t>
            </a:r>
            <a:r>
              <a:rPr lang="zh-TW" altLang="en-US" sz="1800" dirty="0">
                <a:solidFill>
                  <a:srgbClr val="FF0000"/>
                </a:solidFill>
              </a:rPr>
              <a:t>公共財產</a:t>
            </a:r>
            <a:r>
              <a:rPr lang="zh-TW" altLang="en-US" sz="1800" dirty="0"/>
              <a:t>！</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560FDD7-0F81-5996-544A-859B1EA681FA}"/>
                  </a:ext>
                </a:extLst>
              </p:cNvPr>
              <p:cNvSpPr txBox="1"/>
              <p:nvPr/>
            </p:nvSpPr>
            <p:spPr bwMode="auto">
              <a:xfrm>
                <a:off x="1157941" y="373218"/>
                <a:ext cx="1253420" cy="81022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en-TW" i="1" smtClean="0">
                              <a:latin typeface="Cambria Math" panose="02040503050406030204" pitchFamily="18" charset="0"/>
                              <a:cs typeface="Times New Roman" pitchFamily="18" charset="0"/>
                            </a:rPr>
                          </m:ctrlPr>
                        </m:naryPr>
                        <m:sub>
                          <m:r>
                            <m:rPr>
                              <m:brk m:alnAt="23"/>
                            </m:rPr>
                            <a:rPr lang="en-US" b="0" i="1" smtClean="0">
                              <a:latin typeface="Cambria Math" panose="02040503050406030204" pitchFamily="18" charset="0"/>
                              <a:cs typeface="Times New Roman" pitchFamily="18" charset="0"/>
                            </a:rPr>
                            <m:t>𝑗</m:t>
                          </m:r>
                          <m:r>
                            <a:rPr lang="en-US" b="0" i="1" smtClean="0">
                              <a:latin typeface="Cambria Math" panose="02040503050406030204" pitchFamily="18" charset="0"/>
                              <a:cs typeface="Times New Roman" pitchFamily="18" charset="0"/>
                            </a:rPr>
                            <m:t>=1</m:t>
                          </m:r>
                        </m:sub>
                        <m:sup>
                          <m:r>
                            <a:rPr lang="en-US" b="0" i="1" smtClean="0">
                              <a:latin typeface="Cambria Math" panose="02040503050406030204" pitchFamily="18" charset="0"/>
                              <a:cs typeface="Times New Roman" pitchFamily="18" charset="0"/>
                            </a:rPr>
                            <m:t>𝑁</m:t>
                          </m:r>
                        </m:sup>
                        <m:e>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𝑖𝑘𝑗𝑎</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𝑗</m:t>
                                  </m:r>
                                </m:e>
                              </m:d>
                            </m:e>
                          </m:d>
                        </m:e>
                      </m:nary>
                    </m:oMath>
                  </m:oMathPara>
                </a14:m>
                <a:endParaRPr lang="en-TW" dirty="0">
                  <a:latin typeface="Times New Roman" pitchFamily="18" charset="0"/>
                  <a:cs typeface="Times New Roman" pitchFamily="18" charset="0"/>
                </a:endParaRPr>
              </a:p>
            </p:txBody>
          </p:sp>
        </mc:Choice>
        <mc:Fallback xmlns="">
          <p:sp>
            <p:nvSpPr>
              <p:cNvPr id="16" name="TextBox 15">
                <a:extLst>
                  <a:ext uri="{FF2B5EF4-FFF2-40B4-BE49-F238E27FC236}">
                    <a16:creationId xmlns:a16="http://schemas.microsoft.com/office/drawing/2014/main" id="{5560FDD7-0F81-5996-544A-859B1EA681FA}"/>
                  </a:ext>
                </a:extLst>
              </p:cNvPr>
              <p:cNvSpPr txBox="1">
                <a:spLocks noRot="1" noChangeAspect="1" noMove="1" noResize="1" noEditPoints="1" noAdjustHandles="1" noChangeArrowheads="1" noChangeShapeType="1" noTextEdit="1"/>
              </p:cNvSpPr>
              <p:nvPr/>
            </p:nvSpPr>
            <p:spPr bwMode="auto">
              <a:xfrm>
                <a:off x="1157941" y="373218"/>
                <a:ext cx="1253420" cy="810222"/>
              </a:xfrm>
              <a:prstGeom prst="rect">
                <a:avLst/>
              </a:prstGeom>
              <a:blipFill>
                <a:blip r:embed="rId10"/>
                <a:stretch>
                  <a:fillRect l="-66000" t="-106154" r="-23000" b="-161538"/>
                </a:stretch>
              </a:blipFill>
              <a:ln w="9525">
                <a:noFill/>
                <a:miter lim="800000"/>
                <a:headEnd/>
                <a:tailEnd/>
              </a:ln>
            </p:spPr>
            <p:txBody>
              <a:bodyPr/>
              <a:lstStyle/>
              <a:p>
                <a:r>
                  <a:rPr lang="en-TW">
                    <a:noFill/>
                  </a:rPr>
                  <a:t> </a:t>
                </a:r>
              </a:p>
            </p:txBody>
          </p:sp>
        </mc:Fallback>
      </mc:AlternateContent>
      <p:sp>
        <p:nvSpPr>
          <p:cNvPr id="2" name="TextBox 1">
            <a:extLst>
              <a:ext uri="{FF2B5EF4-FFF2-40B4-BE49-F238E27FC236}">
                <a16:creationId xmlns:a16="http://schemas.microsoft.com/office/drawing/2014/main" id="{FE9C7127-2DFE-0207-4F93-5DE23CB730F5}"/>
              </a:ext>
            </a:extLst>
          </p:cNvPr>
          <p:cNvSpPr txBox="1"/>
          <p:nvPr/>
        </p:nvSpPr>
        <p:spPr bwMode="auto">
          <a:xfrm>
            <a:off x="4067944" y="1177075"/>
            <a:ext cx="360040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保留了在地性的全球化電子！</a:t>
            </a:r>
          </a:p>
        </p:txBody>
      </p:sp>
    </p:spTree>
    <p:extLst>
      <p:ext uri="{BB962C8B-B14F-4D97-AF65-F5344CB8AC3E}">
        <p14:creationId xmlns:p14="http://schemas.microsoft.com/office/powerpoint/2010/main" val="265147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P spid="13" grpId="0"/>
      <p:bldP spid="1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0B6CEA-C8DF-8740-B9D6-6AB9C9DFB6F9}"/>
              </a:ext>
            </a:extLst>
          </p:cNvPr>
          <p:cNvPicPr>
            <a:picLocks noChangeAspect="1"/>
          </p:cNvPicPr>
          <p:nvPr/>
        </p:nvPicPr>
        <p:blipFill rotWithShape="1">
          <a:blip r:embed="rId2"/>
          <a:srcRect l="7545" t="4082" r="10971" b="4082"/>
          <a:stretch/>
        </p:blipFill>
        <p:spPr>
          <a:xfrm>
            <a:off x="2116153" y="836712"/>
            <a:ext cx="4061251" cy="3384375"/>
          </a:xfrm>
          <a:prstGeom prst="rect">
            <a:avLst/>
          </a:prstGeom>
        </p:spPr>
      </p:pic>
      <p:sp>
        <p:nvSpPr>
          <p:cNvPr id="4" name="TextBox 3">
            <a:extLst>
              <a:ext uri="{FF2B5EF4-FFF2-40B4-BE49-F238E27FC236}">
                <a16:creationId xmlns:a16="http://schemas.microsoft.com/office/drawing/2014/main" id="{6891313C-209D-F849-BD6B-2A39FFB7A282}"/>
              </a:ext>
            </a:extLst>
          </p:cNvPr>
          <p:cNvSpPr txBox="1"/>
          <p:nvPr/>
        </p:nvSpPr>
        <p:spPr bwMode="auto">
          <a:xfrm>
            <a:off x="2085064" y="4318091"/>
            <a:ext cx="2304256" cy="369332"/>
          </a:xfrm>
          <a:prstGeom prst="rect">
            <a:avLst/>
          </a:prstGeom>
          <a:noFill/>
          <a:ln w="9525">
            <a:noFill/>
            <a:miter lim="800000"/>
            <a:headEnd/>
            <a:tailEnd/>
          </a:ln>
        </p:spPr>
        <p:txBody>
          <a:bodyPr wrap="square" rtlCol="0">
            <a:spAutoFit/>
          </a:bodyPr>
          <a:lstStyle/>
          <a:p>
            <a:pPr>
              <a:spcBef>
                <a:spcPct val="50000"/>
              </a:spcBef>
            </a:pPr>
            <a:r>
              <a:rPr lang="en-TW" sz="1800" dirty="0"/>
              <a:t>這是固態鈉的能帶。</a:t>
            </a:r>
          </a:p>
        </p:txBody>
      </p:sp>
      <p:pic>
        <p:nvPicPr>
          <p:cNvPr id="5" name="Picture 4">
            <a:extLst>
              <a:ext uri="{FF2B5EF4-FFF2-40B4-BE49-F238E27FC236}">
                <a16:creationId xmlns:a16="http://schemas.microsoft.com/office/drawing/2014/main" id="{340B4092-C9A9-9628-58A8-2148BA0B268A}"/>
              </a:ext>
            </a:extLst>
          </p:cNvPr>
          <p:cNvPicPr>
            <a:picLocks noChangeAspect="1"/>
          </p:cNvPicPr>
          <p:nvPr/>
        </p:nvPicPr>
        <p:blipFill rotWithShape="1">
          <a:blip r:embed="rId3"/>
          <a:srcRect r="36154" b="13756"/>
          <a:stretch/>
        </p:blipFill>
        <p:spPr>
          <a:xfrm>
            <a:off x="6186379" y="3663983"/>
            <a:ext cx="2775467" cy="3096344"/>
          </a:xfrm>
          <a:prstGeom prst="rect">
            <a:avLst/>
          </a:prstGeom>
        </p:spPr>
      </p:pic>
      <p:pic>
        <p:nvPicPr>
          <p:cNvPr id="7" name="Picture 2" descr="\\Mac\Dropbox\Documents\課程\Young\Chapter42\A_Images\A_Figures_and_Photos\42_18_Figure.jpg">
            <a:extLst>
              <a:ext uri="{FF2B5EF4-FFF2-40B4-BE49-F238E27FC236}">
                <a16:creationId xmlns:a16="http://schemas.microsoft.com/office/drawing/2014/main" id="{CE751140-2B24-D05D-0EE9-93DF73E9B3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6379" y="840081"/>
            <a:ext cx="2781860" cy="28449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47B9C66-FB78-8A4E-B696-925D58AED9A1}"/>
              </a:ext>
            </a:extLst>
          </p:cNvPr>
          <p:cNvPicPr>
            <a:picLocks noChangeAspect="1"/>
          </p:cNvPicPr>
          <p:nvPr/>
        </p:nvPicPr>
        <p:blipFill rotWithShape="1">
          <a:blip r:embed="rId5"/>
          <a:srcRect r="37350"/>
          <a:stretch/>
        </p:blipFill>
        <p:spPr>
          <a:xfrm>
            <a:off x="11429" y="840143"/>
            <a:ext cx="2649165" cy="3380944"/>
          </a:xfrm>
          <a:prstGeom prst="rect">
            <a:avLst/>
          </a:prstGeom>
        </p:spPr>
      </p:pic>
    </p:spTree>
    <p:extLst>
      <p:ext uri="{BB962C8B-B14F-4D97-AF65-F5344CB8AC3E}">
        <p14:creationId xmlns:p14="http://schemas.microsoft.com/office/powerpoint/2010/main" val="356315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Z:\Dropbox\Documents\課程\Young\Chapter42\A_Images\A_Figures_and_Photos\42_15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9187" y="2946789"/>
            <a:ext cx="1463009" cy="1713869"/>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884602" y="6138768"/>
            <a:ext cx="6757979" cy="369332"/>
          </a:xfrm>
          <a:prstGeom prst="rect">
            <a:avLst/>
          </a:prstGeom>
          <a:noFill/>
          <a:ln w="9525">
            <a:noFill/>
            <a:miter lim="800000"/>
            <a:headEnd/>
            <a:tailEnd/>
          </a:ln>
        </p:spPr>
        <p:txBody>
          <a:bodyPr wrap="square" rtlCol="0">
            <a:spAutoFit/>
          </a:bodyPr>
          <a:lstStyle/>
          <a:p>
            <a:pPr>
              <a:spcBef>
                <a:spcPct val="50000"/>
              </a:spcBef>
            </a:pPr>
            <a:r>
              <a:rPr lang="zh-TW" altLang="en-US" sz="1800" dirty="0"/>
              <a:t>能量比較高的能態，就可能跨越原子間的位能。</a:t>
            </a:r>
          </a:p>
        </p:txBody>
      </p:sp>
      <p:sp>
        <p:nvSpPr>
          <p:cNvPr id="4" name="文字方塊 3"/>
          <p:cNvSpPr txBox="1"/>
          <p:nvPr/>
        </p:nvSpPr>
        <p:spPr bwMode="auto">
          <a:xfrm>
            <a:off x="884602" y="5733916"/>
            <a:ext cx="60184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原子間的</a:t>
            </a:r>
            <a:r>
              <a:rPr lang="en-TW" sz="1800" dirty="0"/>
              <a:t>庫倫</a:t>
            </a:r>
            <a:r>
              <a:rPr lang="zh-TW" altLang="en-US" sz="1800" dirty="0"/>
              <a:t>電位能疊加後會下降，</a:t>
            </a:r>
          </a:p>
        </p:txBody>
      </p:sp>
      <p:pic>
        <p:nvPicPr>
          <p:cNvPr id="5" name="Picture 4">
            <a:extLst>
              <a:ext uri="{FF2B5EF4-FFF2-40B4-BE49-F238E27FC236}">
                <a16:creationId xmlns:a16="http://schemas.microsoft.com/office/drawing/2014/main" id="{3AFB2C90-26CE-5148-BD9E-BDDC85F43560}"/>
              </a:ext>
            </a:extLst>
          </p:cNvPr>
          <p:cNvPicPr>
            <a:picLocks noChangeAspect="1"/>
          </p:cNvPicPr>
          <p:nvPr/>
        </p:nvPicPr>
        <p:blipFill rotWithShape="1">
          <a:blip r:embed="rId3"/>
          <a:srcRect b="34232"/>
          <a:stretch/>
        </p:blipFill>
        <p:spPr>
          <a:xfrm>
            <a:off x="874506" y="2946789"/>
            <a:ext cx="4843696" cy="2623031"/>
          </a:xfrm>
          <a:prstGeom prst="rect">
            <a:avLst/>
          </a:prstGeom>
        </p:spPr>
      </p:pic>
      <p:pic>
        <p:nvPicPr>
          <p:cNvPr id="7" name="Picture 6">
            <a:extLst>
              <a:ext uri="{FF2B5EF4-FFF2-40B4-BE49-F238E27FC236}">
                <a16:creationId xmlns:a16="http://schemas.microsoft.com/office/drawing/2014/main" id="{529CBF0D-D066-534B-A14F-12F1AB5256A0}"/>
              </a:ext>
            </a:extLst>
          </p:cNvPr>
          <p:cNvPicPr>
            <a:picLocks noChangeAspect="1"/>
          </p:cNvPicPr>
          <p:nvPr/>
        </p:nvPicPr>
        <p:blipFill rotWithShape="1">
          <a:blip r:embed="rId3"/>
          <a:srcRect r="45168" b="70090"/>
          <a:stretch/>
        </p:blipFill>
        <p:spPr>
          <a:xfrm>
            <a:off x="2555776" y="195288"/>
            <a:ext cx="2655912" cy="1192890"/>
          </a:xfrm>
          <a:prstGeom prst="rect">
            <a:avLst/>
          </a:prstGeom>
        </p:spPr>
      </p:pic>
      <p:pic>
        <p:nvPicPr>
          <p:cNvPr id="8" name="Picture 2" descr="Z:\Dropbox\Documents\課程\Young\Chapter42\A_Images\A_Figures_and_Photos\42_15_Figure.jpg">
            <a:extLst>
              <a:ext uri="{FF2B5EF4-FFF2-40B4-BE49-F238E27FC236}">
                <a16:creationId xmlns:a16="http://schemas.microsoft.com/office/drawing/2014/main" id="{A4E38FB5-73A0-F846-92E1-F09AAB322EE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686" r="59132" b="53703"/>
          <a:stretch/>
        </p:blipFill>
        <p:spPr bwMode="auto">
          <a:xfrm>
            <a:off x="6824201" y="367470"/>
            <a:ext cx="597899" cy="5760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5DA37E9-1388-3341-BCB8-642BA8A3853A}"/>
              </a:ext>
            </a:extLst>
          </p:cNvPr>
          <p:cNvSpPr txBox="1"/>
          <p:nvPr/>
        </p:nvSpPr>
        <p:spPr bwMode="auto">
          <a:xfrm>
            <a:off x="874506" y="1440587"/>
            <a:ext cx="7087779" cy="369332"/>
          </a:xfrm>
          <a:prstGeom prst="rect">
            <a:avLst/>
          </a:prstGeom>
          <a:noFill/>
          <a:ln w="9525">
            <a:noFill/>
            <a:miter lim="800000"/>
            <a:headEnd/>
            <a:tailEnd/>
          </a:ln>
        </p:spPr>
        <p:txBody>
          <a:bodyPr wrap="square" rtlCol="0">
            <a:spAutoFit/>
          </a:bodyPr>
          <a:lstStyle/>
          <a:p>
            <a:pPr>
              <a:spcBef>
                <a:spcPct val="50000"/>
              </a:spcBef>
            </a:pPr>
            <a:r>
              <a:rPr lang="en-TW" sz="1800" dirty="0"/>
              <a:t>在獨立的原子中，位能為庫倫位能，電子的能態形成分離的能階。</a:t>
            </a:r>
          </a:p>
        </p:txBody>
      </p:sp>
      <p:sp>
        <p:nvSpPr>
          <p:cNvPr id="10" name="文字方塊 3">
            <a:extLst>
              <a:ext uri="{FF2B5EF4-FFF2-40B4-BE49-F238E27FC236}">
                <a16:creationId xmlns:a16="http://schemas.microsoft.com/office/drawing/2014/main" id="{4F5EC41E-D637-FF40-B34F-56539BE86757}"/>
              </a:ext>
            </a:extLst>
          </p:cNvPr>
          <p:cNvSpPr txBox="1"/>
          <p:nvPr/>
        </p:nvSpPr>
        <p:spPr bwMode="auto">
          <a:xfrm>
            <a:off x="874506" y="1840326"/>
            <a:ext cx="60184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當原子彼此靠近時，多個原子核的</a:t>
            </a:r>
            <a:r>
              <a:rPr lang="en-TW" sz="1800" dirty="0"/>
              <a:t>庫倫</a:t>
            </a:r>
            <a:r>
              <a:rPr lang="zh-TW" altLang="en-US" sz="1800" dirty="0"/>
              <a:t>位能都必須考慮，</a:t>
            </a:r>
          </a:p>
        </p:txBody>
      </p:sp>
      <p:sp>
        <p:nvSpPr>
          <p:cNvPr id="11" name="文字方塊 3">
            <a:extLst>
              <a:ext uri="{FF2B5EF4-FFF2-40B4-BE49-F238E27FC236}">
                <a16:creationId xmlns:a16="http://schemas.microsoft.com/office/drawing/2014/main" id="{18ED5D0A-D65D-A34D-9270-319F8088A96B}"/>
              </a:ext>
            </a:extLst>
          </p:cNvPr>
          <p:cNvSpPr txBox="1"/>
          <p:nvPr/>
        </p:nvSpPr>
        <p:spPr bwMode="auto">
          <a:xfrm>
            <a:off x="874506" y="2230364"/>
            <a:ext cx="60184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也就是，電子會同時感覺多個原子核的電力。</a:t>
            </a:r>
          </a:p>
        </p:txBody>
      </p:sp>
      <p:cxnSp>
        <p:nvCxnSpPr>
          <p:cNvPr id="14" name="Straight Arrow Connector 13">
            <a:extLst>
              <a:ext uri="{FF2B5EF4-FFF2-40B4-BE49-F238E27FC236}">
                <a16:creationId xmlns:a16="http://schemas.microsoft.com/office/drawing/2014/main" id="{0F5F2B06-6787-DE4F-B7C9-676FC6C68590}"/>
              </a:ext>
            </a:extLst>
          </p:cNvPr>
          <p:cNvCxnSpPr>
            <a:cxnSpLocks/>
          </p:cNvCxnSpPr>
          <p:nvPr/>
        </p:nvCxnSpPr>
        <p:spPr>
          <a:xfrm flipV="1">
            <a:off x="1989808" y="4605296"/>
            <a:ext cx="864096" cy="16620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C6724CB-F6C0-F84A-A189-326599D172FE}"/>
              </a:ext>
            </a:extLst>
          </p:cNvPr>
          <p:cNvCxnSpPr>
            <a:cxnSpLocks/>
          </p:cNvCxnSpPr>
          <p:nvPr/>
        </p:nvCxnSpPr>
        <p:spPr>
          <a:xfrm flipV="1">
            <a:off x="1845792" y="3234960"/>
            <a:ext cx="144016" cy="30323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EA88F46-1AC0-5C5F-CF0A-6A0A67607701}"/>
              </a:ext>
            </a:extLst>
          </p:cNvPr>
          <p:cNvCxnSpPr>
            <a:cxnSpLocks/>
          </p:cNvCxnSpPr>
          <p:nvPr/>
        </p:nvCxnSpPr>
        <p:spPr>
          <a:xfrm flipV="1">
            <a:off x="3421957" y="4660658"/>
            <a:ext cx="0" cy="11446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9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500" fill="hold"/>
                                        <p:tgtEl>
                                          <p:spTgt spid="31746"/>
                                        </p:tgtEl>
                                        <p:attrNameLst>
                                          <p:attrName>ppt_x</p:attrName>
                                        </p:attrNameLst>
                                      </p:cBhvr>
                                      <p:tavLst>
                                        <p:tav tm="0">
                                          <p:val>
                                            <p:strVal val="#ppt_x"/>
                                          </p:val>
                                        </p:tav>
                                        <p:tav tm="100000">
                                          <p:val>
                                            <p:strVal val="#ppt_x"/>
                                          </p:val>
                                        </p:tav>
                                      </p:tavLst>
                                    </p:anim>
                                    <p:anim calcmode="lin" valueType="num">
                                      <p:cBhvr additive="base">
                                        <p:cTn id="8" dur="500" fill="hold"/>
                                        <p:tgtEl>
                                          <p:spTgt spid="3174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Z:\Dropbox\Documents\課程\Young\Chapter42\A_Images\A_Figures_and_Photos\42_15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9183" y="271927"/>
            <a:ext cx="1463009" cy="1713869"/>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1032341" y="5059992"/>
            <a:ext cx="6757979" cy="369332"/>
          </a:xfrm>
          <a:prstGeom prst="rect">
            <a:avLst/>
          </a:prstGeom>
          <a:noFill/>
          <a:ln w="9525">
            <a:noFill/>
            <a:miter lim="800000"/>
            <a:headEnd/>
            <a:tailEnd/>
          </a:ln>
        </p:spPr>
        <p:txBody>
          <a:bodyPr wrap="square" rtlCol="0">
            <a:spAutoFit/>
          </a:bodyPr>
          <a:lstStyle/>
          <a:p>
            <a:pPr>
              <a:spcBef>
                <a:spcPct val="50000"/>
              </a:spcBef>
            </a:pPr>
            <a:r>
              <a:rPr lang="zh-TW" altLang="en-US" sz="1800" dirty="0"/>
              <a:t>跨越原子間的位能後，</a:t>
            </a:r>
          </a:p>
        </p:txBody>
      </p:sp>
      <p:pic>
        <p:nvPicPr>
          <p:cNvPr id="5" name="Picture 4">
            <a:extLst>
              <a:ext uri="{FF2B5EF4-FFF2-40B4-BE49-F238E27FC236}">
                <a16:creationId xmlns:a16="http://schemas.microsoft.com/office/drawing/2014/main" id="{3AFB2C90-26CE-5148-BD9E-BDDC85F43560}"/>
              </a:ext>
            </a:extLst>
          </p:cNvPr>
          <p:cNvPicPr>
            <a:picLocks noChangeAspect="1"/>
          </p:cNvPicPr>
          <p:nvPr/>
        </p:nvPicPr>
        <p:blipFill rotWithShape="1">
          <a:blip r:embed="rId3"/>
          <a:srcRect b="34304"/>
          <a:stretch/>
        </p:blipFill>
        <p:spPr>
          <a:xfrm>
            <a:off x="1032341" y="271927"/>
            <a:ext cx="4843696" cy="2620190"/>
          </a:xfrm>
          <a:prstGeom prst="rect">
            <a:avLst/>
          </a:prstGeom>
        </p:spPr>
      </p:pic>
      <p:pic>
        <p:nvPicPr>
          <p:cNvPr id="6" name="Picture 5">
            <a:extLst>
              <a:ext uri="{FF2B5EF4-FFF2-40B4-BE49-F238E27FC236}">
                <a16:creationId xmlns:a16="http://schemas.microsoft.com/office/drawing/2014/main" id="{6B0603E2-FDD1-F844-ACB5-42C33C5B3DEC}"/>
              </a:ext>
            </a:extLst>
          </p:cNvPr>
          <p:cNvPicPr>
            <a:picLocks noChangeAspect="1"/>
          </p:cNvPicPr>
          <p:nvPr/>
        </p:nvPicPr>
        <p:blipFill>
          <a:blip r:embed="rId4"/>
          <a:stretch>
            <a:fillRect/>
          </a:stretch>
        </p:blipFill>
        <p:spPr>
          <a:xfrm>
            <a:off x="1032341" y="2938990"/>
            <a:ext cx="3872397" cy="1994092"/>
          </a:xfrm>
          <a:prstGeom prst="rect">
            <a:avLst/>
          </a:prstGeom>
        </p:spPr>
      </p:pic>
      <p:pic>
        <p:nvPicPr>
          <p:cNvPr id="2" name="Picture 1">
            <a:extLst>
              <a:ext uri="{FF2B5EF4-FFF2-40B4-BE49-F238E27FC236}">
                <a16:creationId xmlns:a16="http://schemas.microsoft.com/office/drawing/2014/main" id="{A65A7417-29CA-004C-A9B1-7FC7FB2DCAFE}"/>
              </a:ext>
            </a:extLst>
          </p:cNvPr>
          <p:cNvPicPr>
            <a:picLocks noChangeAspect="1"/>
          </p:cNvPicPr>
          <p:nvPr/>
        </p:nvPicPr>
        <p:blipFill>
          <a:blip r:embed="rId5"/>
          <a:stretch>
            <a:fillRect/>
          </a:stretch>
        </p:blipFill>
        <p:spPr>
          <a:xfrm>
            <a:off x="5255226" y="2947866"/>
            <a:ext cx="3080818" cy="1994091"/>
          </a:xfrm>
          <a:prstGeom prst="rect">
            <a:avLst/>
          </a:prstGeom>
        </p:spPr>
      </p:pic>
      <p:sp>
        <p:nvSpPr>
          <p:cNvPr id="8" name="TextBox 7">
            <a:extLst>
              <a:ext uri="{FF2B5EF4-FFF2-40B4-BE49-F238E27FC236}">
                <a16:creationId xmlns:a16="http://schemas.microsoft.com/office/drawing/2014/main" id="{35C4C21A-09C3-054D-BA24-4AF6048F153A}"/>
              </a:ext>
            </a:extLst>
          </p:cNvPr>
          <p:cNvSpPr txBox="1"/>
          <p:nvPr/>
        </p:nvSpPr>
        <p:spPr bwMode="auto">
          <a:xfrm>
            <a:off x="1032341" y="5445224"/>
            <a:ext cx="7079317" cy="369332"/>
          </a:xfrm>
          <a:prstGeom prst="rect">
            <a:avLst/>
          </a:prstGeom>
          <a:noFill/>
          <a:ln w="9525">
            <a:noFill/>
            <a:miter lim="800000"/>
            <a:headEnd/>
            <a:tailEnd/>
          </a:ln>
        </p:spPr>
        <p:txBody>
          <a:bodyPr wrap="square" rtlCol="0">
            <a:spAutoFit/>
          </a:bodyPr>
          <a:lstStyle/>
          <a:p>
            <a:pPr>
              <a:spcBef>
                <a:spcPct val="50000"/>
              </a:spcBef>
            </a:pPr>
            <a:r>
              <a:rPr lang="en-TW" sz="1800" dirty="0"/>
              <a:t>這兩個來自兩個原子，但原本能量相同的能態會彼此混合，</a:t>
            </a:r>
          </a:p>
        </p:txBody>
      </p:sp>
      <p:sp>
        <p:nvSpPr>
          <p:cNvPr id="9" name="Rectangle 8">
            <a:extLst>
              <a:ext uri="{FF2B5EF4-FFF2-40B4-BE49-F238E27FC236}">
                <a16:creationId xmlns:a16="http://schemas.microsoft.com/office/drawing/2014/main" id="{5514B880-24DB-5A4D-AFBF-15C739A007D8}"/>
              </a:ext>
            </a:extLst>
          </p:cNvPr>
          <p:cNvSpPr/>
          <p:nvPr/>
        </p:nvSpPr>
        <p:spPr>
          <a:xfrm>
            <a:off x="1032341" y="5851349"/>
            <a:ext cx="6991783" cy="369332"/>
          </a:xfrm>
          <a:prstGeom prst="rect">
            <a:avLst/>
          </a:prstGeom>
        </p:spPr>
        <p:txBody>
          <a:bodyPr wrap="square">
            <a:spAutoFit/>
          </a:bodyPr>
          <a:lstStyle/>
          <a:p>
            <a:r>
              <a:rPr lang="en-TW" sz="1800" dirty="0"/>
              <a:t>然後分裂為兩個能量相近的能態。</a:t>
            </a:r>
          </a:p>
        </p:txBody>
      </p:sp>
      <p:cxnSp>
        <p:nvCxnSpPr>
          <p:cNvPr id="10" name="Straight Arrow Connector 9">
            <a:extLst>
              <a:ext uri="{FF2B5EF4-FFF2-40B4-BE49-F238E27FC236}">
                <a16:creationId xmlns:a16="http://schemas.microsoft.com/office/drawing/2014/main" id="{292F3194-4C86-2D42-BAB9-42B6562200C8}"/>
              </a:ext>
            </a:extLst>
          </p:cNvPr>
          <p:cNvCxnSpPr>
            <a:cxnSpLocks/>
          </p:cNvCxnSpPr>
          <p:nvPr/>
        </p:nvCxnSpPr>
        <p:spPr>
          <a:xfrm flipH="1">
            <a:off x="2062986" y="568904"/>
            <a:ext cx="1" cy="29523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290E5DD-9085-8D4B-BC1A-41AB98CD431B}"/>
              </a:ext>
            </a:extLst>
          </p:cNvPr>
          <p:cNvCxnSpPr>
            <a:cxnSpLocks/>
          </p:cNvCxnSpPr>
          <p:nvPr/>
        </p:nvCxnSpPr>
        <p:spPr>
          <a:xfrm flipH="1">
            <a:off x="3969511" y="560687"/>
            <a:ext cx="812477" cy="29596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9D26342-A742-ED4D-B080-2BFDAD17C0A4}"/>
              </a:ext>
            </a:extLst>
          </p:cNvPr>
          <p:cNvCxnSpPr>
            <a:cxnSpLocks/>
          </p:cNvCxnSpPr>
          <p:nvPr/>
        </p:nvCxnSpPr>
        <p:spPr>
          <a:xfrm flipH="1">
            <a:off x="2780328" y="2003169"/>
            <a:ext cx="285540" cy="18146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47CFD55-B1B8-B043-BB1D-729DDCF36B3D}"/>
              </a:ext>
            </a:extLst>
          </p:cNvPr>
          <p:cNvCxnSpPr>
            <a:cxnSpLocks/>
          </p:cNvCxnSpPr>
          <p:nvPr/>
        </p:nvCxnSpPr>
        <p:spPr>
          <a:xfrm flipH="1">
            <a:off x="3146244" y="1946948"/>
            <a:ext cx="712221" cy="12804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917948E-AE3C-1477-B67E-C047F257FDAC}"/>
              </a:ext>
            </a:extLst>
          </p:cNvPr>
          <p:cNvSpPr txBox="1"/>
          <p:nvPr/>
        </p:nvSpPr>
        <p:spPr bwMode="auto">
          <a:xfrm>
            <a:off x="5148448" y="5853324"/>
            <a:ext cx="3364477" cy="367357"/>
          </a:xfrm>
          <a:prstGeom prst="rect">
            <a:avLst/>
          </a:prstGeom>
          <a:noFill/>
          <a:ln w="9525">
            <a:noFill/>
            <a:miter lim="800000"/>
            <a:headEnd/>
            <a:tailEnd/>
          </a:ln>
        </p:spPr>
        <p:txBody>
          <a:bodyPr wrap="square">
            <a:spAutoFit/>
          </a:bodyPr>
          <a:lstStyle/>
          <a:p>
            <a:endParaRPr lang="en-TW" sz="1800" dirty="0"/>
          </a:p>
        </p:txBody>
      </p:sp>
      <p:sp>
        <p:nvSpPr>
          <p:cNvPr id="16" name="TextBox 15">
            <a:extLst>
              <a:ext uri="{FF2B5EF4-FFF2-40B4-BE49-F238E27FC236}">
                <a16:creationId xmlns:a16="http://schemas.microsoft.com/office/drawing/2014/main" id="{17D8FED5-AC07-5AA8-1171-1C5C41C04259}"/>
              </a:ext>
            </a:extLst>
          </p:cNvPr>
          <p:cNvSpPr txBox="1"/>
          <p:nvPr/>
        </p:nvSpPr>
        <p:spPr bwMode="auto">
          <a:xfrm>
            <a:off x="1032340" y="6250252"/>
            <a:ext cx="7788132" cy="369332"/>
          </a:xfrm>
          <a:prstGeom prst="rect">
            <a:avLst/>
          </a:prstGeom>
          <a:noFill/>
          <a:ln w="9525">
            <a:noFill/>
            <a:miter lim="800000"/>
            <a:headEnd/>
            <a:tailEnd/>
          </a:ln>
        </p:spPr>
        <p:txBody>
          <a:bodyPr wrap="square">
            <a:spAutoFit/>
          </a:bodyPr>
          <a:lstStyle/>
          <a:p>
            <a:r>
              <a:rPr lang="en-TW" sz="1800" dirty="0"/>
              <a:t>能量差會隨距離靠近而增加、但相對小於原來能階能量差。</a:t>
            </a:r>
          </a:p>
        </p:txBody>
      </p:sp>
    </p:spTree>
    <p:extLst>
      <p:ext uri="{BB962C8B-B14F-4D97-AF65-F5344CB8AC3E}">
        <p14:creationId xmlns:p14="http://schemas.microsoft.com/office/powerpoint/2010/main" val="357822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nodePh="1">
                                  <p:stCondLst>
                                    <p:cond delay="0"/>
                                  </p:stCondLst>
                                  <p:endCondLst>
                                    <p:cond evt="begin" delay="0">
                                      <p:tn val="33"/>
                                    </p:cond>
                                  </p:end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字方塊 12"/>
          <p:cNvSpPr txBox="1"/>
          <p:nvPr/>
        </p:nvSpPr>
        <p:spPr bwMode="auto">
          <a:xfrm>
            <a:off x="677960" y="1517538"/>
            <a:ext cx="8070504"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這些跨越原子間的能態，原來是來自能量相等的、束縛於單一原子中的能態，</a:t>
            </a:r>
          </a:p>
        </p:txBody>
      </p:sp>
      <p:sp>
        <p:nvSpPr>
          <p:cNvPr id="14" name="矩形 13"/>
          <p:cNvSpPr/>
          <p:nvPr/>
        </p:nvSpPr>
        <p:spPr>
          <a:xfrm>
            <a:off x="677960" y="2840395"/>
            <a:ext cx="8375050" cy="369332"/>
          </a:xfrm>
          <a:prstGeom prst="rect">
            <a:avLst/>
          </a:prstGeom>
        </p:spPr>
        <p:txBody>
          <a:bodyPr wrap="none">
            <a:spAutoFit/>
          </a:bodyPr>
          <a:lstStyle/>
          <a:p>
            <a:pPr eaLnBrk="1" hangingPunct="1">
              <a:spcBef>
                <a:spcPct val="50000"/>
              </a:spcBef>
            </a:pPr>
            <a:r>
              <a:rPr lang="zh-TW" altLang="en-US" sz="1800" dirty="0">
                <a:solidFill>
                  <a:srgbClr val="FF0000"/>
                </a:solidFill>
              </a:rPr>
              <a:t>大量能階擠入微小的能量差距，這些能階就形成了幾乎連續的能帶 </a:t>
            </a:r>
            <a:r>
              <a:rPr lang="en-US" altLang="zh-TW" sz="1800" dirty="0">
                <a:solidFill>
                  <a:srgbClr val="FF0000"/>
                </a:solidFill>
                <a:latin typeface="Times New Roman" panose="02020603050405020304" pitchFamily="18" charset="0"/>
                <a:cs typeface="Times New Roman" panose="02020603050405020304" pitchFamily="18" charset="0"/>
              </a:rPr>
              <a:t>Energy Band</a:t>
            </a:r>
            <a:r>
              <a:rPr lang="zh-TW" altLang="en-US" sz="1800" dirty="0">
                <a:solidFill>
                  <a:srgbClr val="FF0000"/>
                </a:solidFill>
              </a:rPr>
              <a:t>！</a:t>
            </a:r>
            <a:endParaRPr lang="en-US" altLang="zh-TW" sz="1800" dirty="0">
              <a:solidFill>
                <a:srgbClr val="FF0000"/>
              </a:solidFill>
            </a:endParaRPr>
          </a:p>
        </p:txBody>
      </p:sp>
      <p:sp>
        <p:nvSpPr>
          <p:cNvPr id="2" name="矩形 1"/>
          <p:cNvSpPr/>
          <p:nvPr/>
        </p:nvSpPr>
        <p:spPr>
          <a:xfrm>
            <a:off x="677960" y="1954475"/>
            <a:ext cx="5956072" cy="369332"/>
          </a:xfrm>
          <a:prstGeom prst="rect">
            <a:avLst/>
          </a:prstGeom>
        </p:spPr>
        <p:txBody>
          <a:bodyPr wrap="square">
            <a:spAutoFit/>
          </a:bodyPr>
          <a:lstStyle/>
          <a:p>
            <a:r>
              <a:rPr lang="zh-TW" altLang="en-US" sz="1800" dirty="0"/>
              <a:t>因此能態總數等於原子數目，數量龐大！</a:t>
            </a:r>
          </a:p>
        </p:txBody>
      </p:sp>
      <p:pic>
        <p:nvPicPr>
          <p:cNvPr id="22530" name="Picture 2" descr="\\Mac\Dropbox\Documents\課程\Young\Chapter42\A_Images\A_Figures_and_Photos\42_18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3748576"/>
            <a:ext cx="2781860" cy="2844974"/>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DD013062-8979-884B-A83C-6E5FF2D2E887}"/>
              </a:ext>
            </a:extLst>
          </p:cNvPr>
          <p:cNvSpPr/>
          <p:nvPr/>
        </p:nvSpPr>
        <p:spPr>
          <a:xfrm>
            <a:off x="677960" y="2397435"/>
            <a:ext cx="8070504" cy="369332"/>
          </a:xfrm>
          <a:prstGeom prst="rect">
            <a:avLst/>
          </a:prstGeom>
        </p:spPr>
        <p:txBody>
          <a:bodyPr wrap="square">
            <a:spAutoFit/>
          </a:bodyPr>
          <a:lstStyle/>
          <a:p>
            <a:r>
              <a:rPr lang="zh-TW" altLang="en-US" sz="1800" dirty="0"/>
              <a:t>當原子距離縮小後，它們的能量會彼此出現些微差距，差距隨距離縮小而變大。</a:t>
            </a:r>
          </a:p>
        </p:txBody>
      </p:sp>
      <p:pic>
        <p:nvPicPr>
          <p:cNvPr id="3" name="Picture 2">
            <a:extLst>
              <a:ext uri="{FF2B5EF4-FFF2-40B4-BE49-F238E27FC236}">
                <a16:creationId xmlns:a16="http://schemas.microsoft.com/office/drawing/2014/main" id="{2FCE67DC-C7D8-8748-B5A8-A7C9FFDCCD13}"/>
              </a:ext>
            </a:extLst>
          </p:cNvPr>
          <p:cNvPicPr>
            <a:picLocks noChangeAspect="1"/>
          </p:cNvPicPr>
          <p:nvPr/>
        </p:nvPicPr>
        <p:blipFill rotWithShape="1">
          <a:blip r:embed="rId3"/>
          <a:srcRect l="4720" t="49888" r="4720" b="3800"/>
          <a:stretch/>
        </p:blipFill>
        <p:spPr>
          <a:xfrm>
            <a:off x="701532" y="3748576"/>
            <a:ext cx="4679016" cy="2243209"/>
          </a:xfrm>
          <a:prstGeom prst="rect">
            <a:avLst/>
          </a:prstGeom>
        </p:spPr>
      </p:pic>
      <p:pic>
        <p:nvPicPr>
          <p:cNvPr id="11" name="Picture 10">
            <a:extLst>
              <a:ext uri="{FF2B5EF4-FFF2-40B4-BE49-F238E27FC236}">
                <a16:creationId xmlns:a16="http://schemas.microsoft.com/office/drawing/2014/main" id="{53C44AC3-0394-7F4F-944A-3275D83B7A41}"/>
              </a:ext>
            </a:extLst>
          </p:cNvPr>
          <p:cNvPicPr>
            <a:picLocks noChangeAspect="1"/>
          </p:cNvPicPr>
          <p:nvPr/>
        </p:nvPicPr>
        <p:blipFill rotWithShape="1">
          <a:blip r:embed="rId4"/>
          <a:srcRect l="11410" t="72931" r="5338"/>
          <a:stretch/>
        </p:blipFill>
        <p:spPr>
          <a:xfrm>
            <a:off x="4716015" y="346512"/>
            <a:ext cx="4032449" cy="1079616"/>
          </a:xfrm>
          <a:prstGeom prst="rect">
            <a:avLst/>
          </a:prstGeom>
        </p:spPr>
      </p:pic>
      <p:pic>
        <p:nvPicPr>
          <p:cNvPr id="12" name="Picture 11">
            <a:extLst>
              <a:ext uri="{FF2B5EF4-FFF2-40B4-BE49-F238E27FC236}">
                <a16:creationId xmlns:a16="http://schemas.microsoft.com/office/drawing/2014/main" id="{59301EF1-7D25-DD40-9C79-55AD9E5AFC6F}"/>
              </a:ext>
            </a:extLst>
          </p:cNvPr>
          <p:cNvPicPr>
            <a:picLocks noChangeAspect="1"/>
          </p:cNvPicPr>
          <p:nvPr/>
        </p:nvPicPr>
        <p:blipFill rotWithShape="1">
          <a:blip r:embed="rId4"/>
          <a:srcRect b="69163"/>
          <a:stretch/>
        </p:blipFill>
        <p:spPr>
          <a:xfrm>
            <a:off x="136983" y="339218"/>
            <a:ext cx="4174949" cy="1060077"/>
          </a:xfrm>
          <a:prstGeom prst="rect">
            <a:avLst/>
          </a:prstGeom>
        </p:spPr>
      </p:pic>
      <p:sp>
        <p:nvSpPr>
          <p:cNvPr id="6" name="TextBox 5">
            <a:extLst>
              <a:ext uri="{FF2B5EF4-FFF2-40B4-BE49-F238E27FC236}">
                <a16:creationId xmlns:a16="http://schemas.microsoft.com/office/drawing/2014/main" id="{E33EF1A3-1CB7-204B-B596-F386E4126E70}"/>
              </a:ext>
            </a:extLst>
          </p:cNvPr>
          <p:cNvSpPr txBox="1"/>
          <p:nvPr/>
        </p:nvSpPr>
        <p:spPr bwMode="auto">
          <a:xfrm>
            <a:off x="677960" y="3271743"/>
            <a:ext cx="8466040" cy="369332"/>
          </a:xfrm>
          <a:prstGeom prst="rect">
            <a:avLst/>
          </a:prstGeom>
          <a:noFill/>
          <a:ln w="9525">
            <a:noFill/>
            <a:miter lim="800000"/>
            <a:headEnd/>
            <a:tailEnd/>
          </a:ln>
        </p:spPr>
        <p:txBody>
          <a:bodyPr wrap="square" rtlCol="0">
            <a:spAutoFit/>
          </a:bodyPr>
          <a:lstStyle/>
          <a:p>
            <a:pPr>
              <a:spcBef>
                <a:spcPct val="50000"/>
              </a:spcBef>
            </a:pPr>
            <a:r>
              <a:rPr lang="en-TW" sz="1800" dirty="0"/>
              <a:t>在計算時，將距離取為真實的原子間距，就得到真實的電子能態所形成的能帶。</a:t>
            </a:r>
          </a:p>
        </p:txBody>
      </p:sp>
    </p:spTree>
    <p:extLst>
      <p:ext uri="{BB962C8B-B14F-4D97-AF65-F5344CB8AC3E}">
        <p14:creationId xmlns:p14="http://schemas.microsoft.com/office/powerpoint/2010/main" val="411519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2530"/>
                                        </p:tgtEl>
                                        <p:attrNameLst>
                                          <p:attrName>style.visibility</p:attrName>
                                        </p:attrNameLst>
                                      </p:cBhvr>
                                      <p:to>
                                        <p:strVal val="visible"/>
                                      </p:to>
                                    </p:set>
                                    <p:anim calcmode="lin" valueType="num">
                                      <p:cBhvr additive="base">
                                        <p:cTn id="25" dur="500" fill="hold"/>
                                        <p:tgtEl>
                                          <p:spTgt spid="22530"/>
                                        </p:tgtEl>
                                        <p:attrNameLst>
                                          <p:attrName>ppt_x</p:attrName>
                                        </p:attrNameLst>
                                      </p:cBhvr>
                                      <p:tavLst>
                                        <p:tav tm="0">
                                          <p:val>
                                            <p:strVal val="#ppt_x"/>
                                          </p:val>
                                        </p:tav>
                                        <p:tav tm="100000">
                                          <p:val>
                                            <p:strVal val="#ppt_x"/>
                                          </p:val>
                                        </p:tav>
                                      </p:tavLst>
                                    </p:anim>
                                    <p:anim calcmode="lin" valueType="num">
                                      <p:cBhvr additive="base">
                                        <p:cTn id="26"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41_03"/>
          <p:cNvPicPr>
            <a:picLocks noChangeAspect="1" noChangeArrowheads="1"/>
          </p:cNvPicPr>
          <p:nvPr/>
        </p:nvPicPr>
        <p:blipFill rotWithShape="1">
          <a:blip r:embed="rId2">
            <a:extLst>
              <a:ext uri="{28A0092B-C50C-407E-A947-70E740481C1C}">
                <a14:useLocalDpi xmlns:a14="http://schemas.microsoft.com/office/drawing/2010/main" val="0"/>
              </a:ext>
            </a:extLst>
          </a:blip>
          <a:srcRect b="18175"/>
          <a:stretch/>
        </p:blipFill>
        <p:spPr bwMode="auto">
          <a:xfrm>
            <a:off x="4815555" y="509583"/>
            <a:ext cx="3111500" cy="335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bwMode="auto">
          <a:xfrm>
            <a:off x="740013" y="4038598"/>
            <a:ext cx="8151084" cy="369332"/>
          </a:xfrm>
          <a:prstGeom prst="rect">
            <a:avLst/>
          </a:prstGeom>
          <a:noFill/>
          <a:ln w="9525">
            <a:noFill/>
            <a:miter lim="800000"/>
            <a:headEnd/>
            <a:tailEnd/>
          </a:ln>
        </p:spPr>
        <p:txBody>
          <a:bodyPr wrap="square" rtlCol="0">
            <a:spAutoFit/>
          </a:bodyPr>
          <a:lstStyle/>
          <a:p>
            <a:pPr>
              <a:spcBef>
                <a:spcPct val="50000"/>
              </a:spcBef>
            </a:pPr>
            <a:r>
              <a:rPr lang="zh-TW" altLang="en-US" sz="1800" dirty="0">
                <a:solidFill>
                  <a:srgbClr val="FF0000"/>
                </a:solidFill>
              </a:rPr>
              <a:t>所以固體中的電子能態</a:t>
            </a:r>
            <a:r>
              <a:rPr lang="en-US" altLang="zh-TW" sz="1800" dirty="0">
                <a:solidFill>
                  <a:srgbClr val="FF0000"/>
                </a:solidFill>
              </a:rPr>
              <a:t>(</a:t>
            </a:r>
            <a:r>
              <a:rPr lang="zh-TW" altLang="en-US" sz="1800" dirty="0">
                <a:solidFill>
                  <a:srgbClr val="FF0000"/>
                </a:solidFill>
              </a:rPr>
              <a:t>能量本徵值</a:t>
            </a:r>
            <a:r>
              <a:rPr lang="en-US" altLang="zh-TW" sz="1800" dirty="0">
                <a:solidFill>
                  <a:srgbClr val="FF0000"/>
                </a:solidFill>
              </a:rPr>
              <a:t>)</a:t>
            </a:r>
            <a:r>
              <a:rPr lang="zh-TW" altLang="en-US" sz="1800" dirty="0">
                <a:solidFill>
                  <a:srgbClr val="FF0000"/>
                </a:solidFill>
              </a:rPr>
              <a:t>，形成一個個能帶，能帶之間可能有間隙！</a:t>
            </a:r>
          </a:p>
        </p:txBody>
      </p:sp>
      <p:pic>
        <p:nvPicPr>
          <p:cNvPr id="8" name="Picture 2" descr="Z:\Dropbox\Documents\課程\Young\Chapter42\A_Images\A_Figures_and_Photos\42_17_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8098" y="4581128"/>
            <a:ext cx="2488404" cy="1895547"/>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bwMode="auto">
          <a:xfrm>
            <a:off x="3203848" y="5242164"/>
            <a:ext cx="21602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固態物理之父</a:t>
            </a:r>
            <a:r>
              <a:rPr lang="en-US" altLang="zh-TW" sz="1800" dirty="0">
                <a:latin typeface="Times New Roman" panose="02020603050405020304" pitchFamily="18" charset="0"/>
                <a:cs typeface="Times New Roman" panose="02020603050405020304" pitchFamily="18" charset="0"/>
              </a:rPr>
              <a:t>Bloch</a:t>
            </a:r>
            <a:endParaRPr lang="zh-TW" altLang="en-US" sz="1800" dirty="0">
              <a:latin typeface="Times New Roman" panose="02020603050405020304" pitchFamily="18" charset="0"/>
              <a:cs typeface="Times New Roman" panose="02020603050405020304" pitchFamily="18" charset="0"/>
            </a:endParaRPr>
          </a:p>
        </p:txBody>
      </p:sp>
      <p:pic>
        <p:nvPicPr>
          <p:cNvPr id="7" name="Picture 2" descr="\\Mac\Dropbox\Documents\課程\Young\Chapter42\A_Images\A_Figures_and_Photos\42_18_Figu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858" y="509583"/>
            <a:ext cx="3283360" cy="33578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77535DC-7059-68A5-D317-4A851B859E97}"/>
              </a:ext>
            </a:extLst>
          </p:cNvPr>
          <p:cNvSpPr txBox="1"/>
          <p:nvPr/>
        </p:nvSpPr>
        <p:spPr bwMode="auto">
          <a:xfrm>
            <a:off x="740013" y="5805264"/>
            <a:ext cx="332793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現在要幫電子往能態裡面填。</a:t>
            </a:r>
          </a:p>
        </p:txBody>
      </p:sp>
    </p:spTree>
    <p:extLst>
      <p:ext uri="{BB962C8B-B14F-4D97-AF65-F5344CB8AC3E}">
        <p14:creationId xmlns:p14="http://schemas.microsoft.com/office/powerpoint/2010/main" val="363103694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4" descr="42bio3">
            <a:extLst>
              <a:ext uri="{FF2B5EF4-FFF2-40B4-BE49-F238E27FC236}">
                <a16:creationId xmlns:a16="http://schemas.microsoft.com/office/drawing/2014/main" id="{95554FE1-4F03-1545-8B57-85FC2933AD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33375"/>
            <a:ext cx="2227262"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6">
            <a:extLst>
              <a:ext uri="{FF2B5EF4-FFF2-40B4-BE49-F238E27FC236}">
                <a16:creationId xmlns:a16="http://schemas.microsoft.com/office/drawing/2014/main" id="{E1A34B21-C3CB-1A47-8D85-1C789F1E9B71}"/>
              </a:ext>
            </a:extLst>
          </p:cNvPr>
          <p:cNvSpPr txBox="1">
            <a:spLocks noChangeArrowheads="1"/>
          </p:cNvSpPr>
          <p:nvPr/>
        </p:nvSpPr>
        <p:spPr bwMode="auto">
          <a:xfrm>
            <a:off x="2685124" y="5875846"/>
            <a:ext cx="4321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r>
              <a:rPr lang="en-US" altLang="zh-TW" sz="1800" dirty="0"/>
              <a:t>Pauli Exclusion Principle (1925)</a:t>
            </a:r>
            <a:endParaRPr lang="zh-TW" altLang="en-US" sz="1800" dirty="0"/>
          </a:p>
        </p:txBody>
      </p:sp>
      <mc:AlternateContent xmlns:mc="http://schemas.openxmlformats.org/markup-compatibility/2006" xmlns:a14="http://schemas.microsoft.com/office/drawing/2010/main">
        <mc:Choice Requires="a14">
          <p:sp>
            <p:nvSpPr>
              <p:cNvPr id="20487" name="Text Box 7">
                <a:extLst>
                  <a:ext uri="{FF2B5EF4-FFF2-40B4-BE49-F238E27FC236}">
                    <a16:creationId xmlns:a16="http://schemas.microsoft.com/office/drawing/2014/main" id="{8729F810-10E1-7142-AEE4-602DD4403378}"/>
                  </a:ext>
                </a:extLst>
              </p:cNvPr>
              <p:cNvSpPr txBox="1">
                <a:spLocks noChangeArrowheads="1"/>
              </p:cNvSpPr>
              <p:nvPr/>
            </p:nvSpPr>
            <p:spPr bwMode="auto">
              <a:xfrm>
                <a:off x="2690593" y="3795040"/>
                <a:ext cx="453657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r>
                  <a:rPr lang="zh-TW" altLang="en-US" sz="1800" dirty="0"/>
                  <a:t>那若兩電子存於同一狀態</a:t>
                </a:r>
                <a14:m>
                  <m:oMath xmlns:m="http://schemas.openxmlformats.org/officeDocument/2006/math">
                    <m:r>
                      <a:rPr lang="el-GR" altLang="zh-TW" sz="1800" i="1" dirty="0" smtClean="0">
                        <a:latin typeface="Cambria Math" panose="02040503050406030204" pitchFamily="18" charset="0"/>
                        <a:ea typeface="Cambria Math" panose="02040503050406030204" pitchFamily="18" charset="0"/>
                        <a:cs typeface="Times New Roman" panose="02020603050405020304" pitchFamily="18" charset="0"/>
                      </a:rPr>
                      <m:t>𝜙</m:t>
                    </m:r>
                  </m:oMath>
                </a14:m>
                <a:r>
                  <a:rPr lang="zh-TW" altLang="el-GR" sz="1800" dirty="0">
                    <a:cs typeface="Times New Roman" panose="02020603050405020304" pitchFamily="18" charset="0"/>
                  </a:rPr>
                  <a:t>，</a:t>
                </a:r>
              </a:p>
            </p:txBody>
          </p:sp>
        </mc:Choice>
        <mc:Fallback xmlns="">
          <p:sp>
            <p:nvSpPr>
              <p:cNvPr id="20487" name="Text Box 7">
                <a:extLst>
                  <a:ext uri="{FF2B5EF4-FFF2-40B4-BE49-F238E27FC236}">
                    <a16:creationId xmlns:a16="http://schemas.microsoft.com/office/drawing/2014/main" id="{8729F810-10E1-7142-AEE4-602DD4403378}"/>
                  </a:ext>
                </a:extLst>
              </p:cNvPr>
              <p:cNvSpPr txBox="1">
                <a:spLocks noRot="1" noChangeAspect="1" noMove="1" noResize="1" noEditPoints="1" noAdjustHandles="1" noChangeArrowheads="1" noChangeShapeType="1" noTextEdit="1"/>
              </p:cNvSpPr>
              <p:nvPr/>
            </p:nvSpPr>
            <p:spPr bwMode="auto">
              <a:xfrm>
                <a:off x="2690593" y="3795040"/>
                <a:ext cx="4536578" cy="369332"/>
              </a:xfrm>
              <a:prstGeom prst="rect">
                <a:avLst/>
              </a:prstGeom>
              <a:blipFill>
                <a:blip r:embed="rId3"/>
                <a:stretch>
                  <a:fillRect l="-1114"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20488" name="Text Box 10">
            <a:extLst>
              <a:ext uri="{FF2B5EF4-FFF2-40B4-BE49-F238E27FC236}">
                <a16:creationId xmlns:a16="http://schemas.microsoft.com/office/drawing/2014/main" id="{ABC996ED-2889-E44F-B211-DBA9309C11E3}"/>
              </a:ext>
            </a:extLst>
          </p:cNvPr>
          <p:cNvSpPr txBox="1">
            <a:spLocks noChangeArrowheads="1"/>
          </p:cNvSpPr>
          <p:nvPr/>
        </p:nvSpPr>
        <p:spPr bwMode="auto">
          <a:xfrm>
            <a:off x="2720842" y="5313862"/>
            <a:ext cx="3760379" cy="396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r>
              <a:rPr lang="zh-TW" altLang="en-US" sz="2000" dirty="0"/>
              <a:t>任兩電子不能存於同一量子態！</a:t>
            </a:r>
          </a:p>
        </p:txBody>
      </p:sp>
      <p:pic>
        <p:nvPicPr>
          <p:cNvPr id="20489" name="Picture 11" descr="42p1371">
            <a:extLst>
              <a:ext uri="{FF2B5EF4-FFF2-40B4-BE49-F238E27FC236}">
                <a16:creationId xmlns:a16="http://schemas.microsoft.com/office/drawing/2014/main" id="{3BAB08AB-7754-EB49-979C-DBC9A4BA33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79" y="3681251"/>
            <a:ext cx="2346734" cy="2808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A1CC285-5A35-F137-C06D-5B79F44C9851}"/>
                  </a:ext>
                </a:extLst>
              </p:cNvPr>
              <p:cNvSpPr txBox="1"/>
              <p:nvPr/>
            </p:nvSpPr>
            <p:spPr bwMode="auto">
              <a:xfrm>
                <a:off x="2756561" y="3149874"/>
                <a:ext cx="2377189" cy="276999"/>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sSub>
                            <m:sSubPr>
                              <m:ctrlPr>
                                <a:rPr lang="en-TW"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𝑥</m:t>
                              </m:r>
                            </m:e>
                            <m:sub>
                              <m:r>
                                <a:rPr lang="en-US" b="0" i="1" smtClean="0">
                                  <a:latin typeface="Cambria Math" panose="02040503050406030204" pitchFamily="18" charset="0"/>
                                  <a:ea typeface="Cambria Math" panose="02040503050406030204" pitchFamily="18" charset="0"/>
                                  <a:cs typeface="Times New Roman" pitchFamily="18" charset="0"/>
                                </a:rPr>
                                <m:t>1</m:t>
                              </m:r>
                            </m:sub>
                          </m:sSub>
                          <m:r>
                            <a:rPr lang="en-US" b="0" i="1" smtClean="0">
                              <a:latin typeface="Cambria Math" panose="02040503050406030204" pitchFamily="18" charset="0"/>
                              <a:ea typeface="Cambria Math" panose="02040503050406030204" pitchFamily="18" charset="0"/>
                              <a:cs typeface="Times New Roman" pitchFamily="18" charset="0"/>
                            </a:rPr>
                            <m:t>,</m:t>
                          </m:r>
                          <m:sSub>
                            <m:sSubPr>
                              <m:ctrlPr>
                                <a:rPr lang="en-TW"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𝑥</m:t>
                              </m:r>
                            </m:e>
                            <m:sub>
                              <m:r>
                                <a:rPr lang="en-US" b="0" i="1" smtClean="0">
                                  <a:latin typeface="Cambria Math" panose="02040503050406030204" pitchFamily="18" charset="0"/>
                                  <a:ea typeface="Cambria Math" panose="02040503050406030204" pitchFamily="18" charset="0"/>
                                  <a:cs typeface="Times New Roman" pitchFamily="18" charset="0"/>
                                </a:rPr>
                                <m:t>2</m:t>
                              </m:r>
                            </m:sub>
                          </m:sSub>
                        </m:e>
                      </m:d>
                      <m:r>
                        <a:rPr lang="en-US" b="0" i="1" smtClean="0">
                          <a:latin typeface="Cambria Math" panose="02040503050406030204" pitchFamily="18" charset="0"/>
                          <a:ea typeface="Cambria Math" panose="02040503050406030204" pitchFamily="18" charset="0"/>
                          <a:cs typeface="Times New Roman" pitchFamily="18" charset="0"/>
                        </a:rPr>
                        <m:t>=−</m:t>
                      </m:r>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sSub>
                            <m:sSubPr>
                              <m:ctrlPr>
                                <a:rPr lang="en-TW"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𝑥</m:t>
                              </m:r>
                            </m:e>
                            <m:sub>
                              <m:r>
                                <a:rPr lang="en-US" b="0" i="1" smtClean="0">
                                  <a:latin typeface="Cambria Math" panose="02040503050406030204" pitchFamily="18" charset="0"/>
                                  <a:ea typeface="Cambria Math" panose="02040503050406030204" pitchFamily="18" charset="0"/>
                                  <a:cs typeface="Times New Roman" pitchFamily="18" charset="0"/>
                                </a:rPr>
                                <m:t>2</m:t>
                              </m:r>
                            </m:sub>
                          </m:sSub>
                          <m:r>
                            <a:rPr lang="en-US" i="1">
                              <a:latin typeface="Cambria Math" panose="02040503050406030204" pitchFamily="18" charset="0"/>
                              <a:ea typeface="Cambria Math" panose="02040503050406030204" pitchFamily="18" charset="0"/>
                              <a:cs typeface="Times New Roman" pitchFamily="18" charset="0"/>
                            </a:rPr>
                            <m:t>,</m:t>
                          </m:r>
                          <m:sSub>
                            <m:sSubPr>
                              <m:ctrlPr>
                                <a:rPr lang="en-TW"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𝑥</m:t>
                              </m:r>
                            </m:e>
                            <m:sub>
                              <m:r>
                                <a:rPr lang="en-US" i="1">
                                  <a:latin typeface="Cambria Math" panose="02040503050406030204" pitchFamily="18" charset="0"/>
                                  <a:ea typeface="Cambria Math" panose="02040503050406030204" pitchFamily="18" charset="0"/>
                                  <a:cs typeface="Times New Roman" pitchFamily="18" charset="0"/>
                                </a:rPr>
                                <m:t>1</m:t>
                              </m:r>
                            </m:sub>
                          </m:sSub>
                        </m:e>
                      </m:d>
                    </m:oMath>
                  </m:oMathPara>
                </a14:m>
                <a:endParaRPr lang="en-TW" dirty="0">
                  <a:latin typeface="Times New Roman" pitchFamily="18" charset="0"/>
                  <a:cs typeface="Times New Roman" pitchFamily="18" charset="0"/>
                </a:endParaRPr>
              </a:p>
            </p:txBody>
          </p:sp>
        </mc:Choice>
        <mc:Fallback xmlns="">
          <p:sp>
            <p:nvSpPr>
              <p:cNvPr id="2" name="TextBox 1">
                <a:extLst>
                  <a:ext uri="{FF2B5EF4-FFF2-40B4-BE49-F238E27FC236}">
                    <a16:creationId xmlns:a16="http://schemas.microsoft.com/office/drawing/2014/main" id="{1A1CC285-5A35-F137-C06D-5B79F44C9851}"/>
                  </a:ext>
                </a:extLst>
              </p:cNvPr>
              <p:cNvSpPr txBox="1">
                <a:spLocks noRot="1" noChangeAspect="1" noMove="1" noResize="1" noEditPoints="1" noAdjustHandles="1" noChangeArrowheads="1" noChangeShapeType="1" noTextEdit="1"/>
              </p:cNvSpPr>
              <p:nvPr/>
            </p:nvSpPr>
            <p:spPr bwMode="auto">
              <a:xfrm>
                <a:off x="2756561" y="3149874"/>
                <a:ext cx="2377189" cy="276999"/>
              </a:xfrm>
              <a:prstGeom prst="rect">
                <a:avLst/>
              </a:prstGeom>
              <a:blipFill>
                <a:blip r:embed="rId5"/>
                <a:stretch>
                  <a:fillRect l="-1058" b="-36364"/>
                </a:stretch>
              </a:blipFill>
              <a:ln w="9525">
                <a:noFill/>
                <a:miter lim="800000"/>
                <a:headEnd/>
                <a:tailEnd/>
              </a:ln>
            </p:spPr>
            <p:txBody>
              <a:bodyPr/>
              <a:lstStyle/>
              <a:p>
                <a:r>
                  <a:rPr lang="en-TW">
                    <a:noFill/>
                  </a:rPr>
                  <a:t> </a:t>
                </a:r>
              </a:p>
            </p:txBody>
          </p:sp>
        </mc:Fallback>
      </mc:AlternateContent>
      <p:sp>
        <p:nvSpPr>
          <p:cNvPr id="4" name="TextBox 3">
            <a:extLst>
              <a:ext uri="{FF2B5EF4-FFF2-40B4-BE49-F238E27FC236}">
                <a16:creationId xmlns:a16="http://schemas.microsoft.com/office/drawing/2014/main" id="{CF434F52-E8F5-4F7E-A6D6-DBA54DC15CD1}"/>
              </a:ext>
            </a:extLst>
          </p:cNvPr>
          <p:cNvSpPr txBox="1"/>
          <p:nvPr/>
        </p:nvSpPr>
        <p:spPr bwMode="auto">
          <a:xfrm>
            <a:off x="3605117" y="4762747"/>
            <a:ext cx="1638300" cy="369332"/>
          </a:xfrm>
          <a:prstGeom prst="rect">
            <a:avLst/>
          </a:prstGeom>
          <a:noFill/>
          <a:ln w="9525">
            <a:noFill/>
            <a:miter lim="800000"/>
            <a:headEnd/>
            <a:tailEnd/>
          </a:ln>
        </p:spPr>
        <p:txBody>
          <a:bodyPr wrap="square">
            <a:spAutoFit/>
          </a:bodyPr>
          <a:lstStyle/>
          <a:p>
            <a:r>
              <a:rPr lang="zh-TW" altLang="el-GR" sz="1800" dirty="0">
                <a:cs typeface="Times New Roman" panose="02020603050405020304" pitchFamily="18" charset="0"/>
              </a:rPr>
              <a:t>則波函數為零</a:t>
            </a:r>
            <a:endParaRPr lang="en-TW"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54C2A99-2505-E7A0-9C27-A1762CC17D2F}"/>
                  </a:ext>
                </a:extLst>
              </p:cNvPr>
              <p:cNvSpPr txBox="1"/>
              <p:nvPr/>
            </p:nvSpPr>
            <p:spPr bwMode="auto">
              <a:xfrm>
                <a:off x="2756561" y="4293096"/>
                <a:ext cx="5547207" cy="276999"/>
              </a:xfrm>
              <a:prstGeom prst="rect">
                <a:avLst/>
              </a:prstGeom>
              <a:solidFill>
                <a:srgbClr val="FFFF99"/>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sSub>
                            <m:sSubPr>
                              <m:ctrlPr>
                                <a:rPr lang="en-TW"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𝑥</m:t>
                              </m:r>
                            </m:e>
                            <m:sub>
                              <m:r>
                                <a:rPr lang="en-US" b="0" i="1" smtClean="0">
                                  <a:latin typeface="Cambria Math" panose="02040503050406030204" pitchFamily="18" charset="0"/>
                                  <a:ea typeface="Cambria Math" panose="02040503050406030204" pitchFamily="18" charset="0"/>
                                  <a:cs typeface="Times New Roman" pitchFamily="18" charset="0"/>
                                </a:rPr>
                                <m:t>1</m:t>
                              </m:r>
                            </m:sub>
                          </m:sSub>
                          <m:r>
                            <a:rPr lang="en-US" b="0" i="1" smtClean="0">
                              <a:latin typeface="Cambria Math" panose="02040503050406030204" pitchFamily="18" charset="0"/>
                              <a:ea typeface="Cambria Math" panose="02040503050406030204" pitchFamily="18" charset="0"/>
                              <a:cs typeface="Times New Roman" pitchFamily="18" charset="0"/>
                            </a:rPr>
                            <m:t>,</m:t>
                          </m:r>
                          <m:sSub>
                            <m:sSubPr>
                              <m:ctrlPr>
                                <a:rPr lang="en-TW"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𝑥</m:t>
                              </m:r>
                            </m:e>
                            <m:sub>
                              <m:r>
                                <a:rPr lang="en-US" b="0" i="1" smtClean="0">
                                  <a:latin typeface="Cambria Math" panose="02040503050406030204" pitchFamily="18" charset="0"/>
                                  <a:ea typeface="Cambria Math" panose="02040503050406030204" pitchFamily="18" charset="0"/>
                                  <a:cs typeface="Times New Roman" pitchFamily="18" charset="0"/>
                                </a:rPr>
                                <m:t>2</m:t>
                              </m:r>
                            </m:sub>
                          </m:sSub>
                        </m:e>
                      </m:d>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𝑐</m:t>
                      </m:r>
                      <m:r>
                        <a:rPr lang="el-GR" altLang="zh-TW" i="1" dirty="0">
                          <a:latin typeface="Cambria Math" panose="02040503050406030204" pitchFamily="18" charset="0"/>
                          <a:ea typeface="Cambria Math" panose="02040503050406030204" pitchFamily="18" charset="0"/>
                          <a:cs typeface="Times New Roman" panose="02020603050405020304" pitchFamily="18" charset="0"/>
                        </a:rPr>
                        <m:t>𝜙</m:t>
                      </m:r>
                      <m:d>
                        <m:dPr>
                          <m:ctrlPr>
                            <a:rPr lang="en-TW" i="1">
                              <a:latin typeface="Cambria Math" panose="02040503050406030204" pitchFamily="18" charset="0"/>
                              <a:ea typeface="Cambria Math" panose="02040503050406030204" pitchFamily="18" charset="0"/>
                              <a:cs typeface="Times New Roman" pitchFamily="18" charset="0"/>
                            </a:rPr>
                          </m:ctrlPr>
                        </m:dPr>
                        <m:e>
                          <m:sSub>
                            <m:sSubPr>
                              <m:ctrlPr>
                                <a:rPr lang="en-TW"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𝑥</m:t>
                              </m:r>
                            </m:e>
                            <m:sub>
                              <m:r>
                                <a:rPr lang="en-US" i="1">
                                  <a:latin typeface="Cambria Math" panose="02040503050406030204" pitchFamily="18" charset="0"/>
                                  <a:ea typeface="Cambria Math" panose="02040503050406030204" pitchFamily="18" charset="0"/>
                                  <a:cs typeface="Times New Roman" pitchFamily="18" charset="0"/>
                                </a:rPr>
                                <m:t>1</m:t>
                              </m:r>
                            </m:sub>
                          </m:sSub>
                        </m:e>
                      </m:d>
                      <m:r>
                        <a:rPr lang="el-GR" altLang="zh-TW" i="1" dirty="0">
                          <a:latin typeface="Cambria Math" panose="02040503050406030204" pitchFamily="18" charset="0"/>
                          <a:ea typeface="Cambria Math" panose="02040503050406030204" pitchFamily="18" charset="0"/>
                          <a:cs typeface="Times New Roman" panose="02020603050405020304" pitchFamily="18" charset="0"/>
                        </a:rPr>
                        <m:t>𝜙</m:t>
                      </m:r>
                      <m:d>
                        <m:dPr>
                          <m:ctrlPr>
                            <a:rPr lang="en-TW" i="1">
                              <a:latin typeface="Cambria Math" panose="02040503050406030204" pitchFamily="18" charset="0"/>
                              <a:ea typeface="Cambria Math" panose="02040503050406030204" pitchFamily="18" charset="0"/>
                              <a:cs typeface="Times New Roman" pitchFamily="18" charset="0"/>
                            </a:rPr>
                          </m:ctrlPr>
                        </m:dPr>
                        <m:e>
                          <m:sSub>
                            <m:sSubPr>
                              <m:ctrlPr>
                                <a:rPr lang="en-TW"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𝑥</m:t>
                              </m:r>
                            </m:e>
                            <m:sub>
                              <m:r>
                                <a:rPr lang="en-US" b="0" i="1" smtClean="0">
                                  <a:latin typeface="Cambria Math" panose="02040503050406030204" pitchFamily="18" charset="0"/>
                                  <a:ea typeface="Cambria Math" panose="02040503050406030204" pitchFamily="18" charset="0"/>
                                  <a:cs typeface="Times New Roman" pitchFamily="18" charset="0"/>
                                </a:rPr>
                                <m:t>2</m:t>
                              </m:r>
                            </m:sub>
                          </m:sSub>
                        </m:e>
                      </m:d>
                      <m:r>
                        <a:rPr lang="en-US" b="0" i="1" smtClean="0">
                          <a:latin typeface="Cambria Math" panose="02040503050406030204" pitchFamily="18" charset="0"/>
                          <a:ea typeface="Cambria Math" panose="02040503050406030204" pitchFamily="18" charset="0"/>
                          <a:cs typeface="Times New Roman" pitchFamily="18" charset="0"/>
                        </a:rPr>
                        <m:t>=−</m:t>
                      </m:r>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sSub>
                            <m:sSubPr>
                              <m:ctrlPr>
                                <a:rPr lang="en-TW"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𝑥</m:t>
                              </m:r>
                            </m:e>
                            <m:sub>
                              <m:r>
                                <a:rPr lang="en-US" b="0" i="1" smtClean="0">
                                  <a:latin typeface="Cambria Math" panose="02040503050406030204" pitchFamily="18" charset="0"/>
                                  <a:ea typeface="Cambria Math" panose="02040503050406030204" pitchFamily="18" charset="0"/>
                                  <a:cs typeface="Times New Roman" pitchFamily="18" charset="0"/>
                                </a:rPr>
                                <m:t>2</m:t>
                              </m:r>
                            </m:sub>
                          </m:sSub>
                          <m:r>
                            <a:rPr lang="en-US" i="1">
                              <a:latin typeface="Cambria Math" panose="02040503050406030204" pitchFamily="18" charset="0"/>
                              <a:ea typeface="Cambria Math" panose="02040503050406030204" pitchFamily="18" charset="0"/>
                              <a:cs typeface="Times New Roman" pitchFamily="18" charset="0"/>
                            </a:rPr>
                            <m:t>,</m:t>
                          </m:r>
                          <m:sSub>
                            <m:sSubPr>
                              <m:ctrlPr>
                                <a:rPr lang="en-TW"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𝑥</m:t>
                              </m:r>
                            </m:e>
                            <m:sub>
                              <m:r>
                                <a:rPr lang="en-US" i="1">
                                  <a:latin typeface="Cambria Math" panose="02040503050406030204" pitchFamily="18" charset="0"/>
                                  <a:ea typeface="Cambria Math" panose="02040503050406030204" pitchFamily="18" charset="0"/>
                                  <a:cs typeface="Times New Roman" pitchFamily="18" charset="0"/>
                                </a:rPr>
                                <m:t>1</m:t>
                              </m:r>
                            </m:sub>
                          </m:sSub>
                        </m:e>
                      </m:d>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𝑐</m:t>
                      </m:r>
                      <m:r>
                        <a:rPr lang="el-GR" altLang="zh-TW" i="1" dirty="0">
                          <a:latin typeface="Cambria Math" panose="02040503050406030204" pitchFamily="18" charset="0"/>
                          <a:ea typeface="Cambria Math" panose="02040503050406030204" pitchFamily="18" charset="0"/>
                          <a:cs typeface="Times New Roman" panose="02020603050405020304" pitchFamily="18" charset="0"/>
                        </a:rPr>
                        <m:t>𝜙</m:t>
                      </m:r>
                      <m:d>
                        <m:dPr>
                          <m:ctrlPr>
                            <a:rPr lang="en-TW" i="1">
                              <a:latin typeface="Cambria Math" panose="02040503050406030204" pitchFamily="18" charset="0"/>
                              <a:ea typeface="Cambria Math" panose="02040503050406030204" pitchFamily="18" charset="0"/>
                              <a:cs typeface="Times New Roman" pitchFamily="18" charset="0"/>
                            </a:rPr>
                          </m:ctrlPr>
                        </m:dPr>
                        <m:e>
                          <m:sSub>
                            <m:sSubPr>
                              <m:ctrlPr>
                                <a:rPr lang="en-TW"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𝑥</m:t>
                              </m:r>
                            </m:e>
                            <m:sub>
                              <m:r>
                                <a:rPr lang="en-US" i="1">
                                  <a:latin typeface="Cambria Math" panose="02040503050406030204" pitchFamily="18" charset="0"/>
                                  <a:ea typeface="Cambria Math" panose="02040503050406030204" pitchFamily="18" charset="0"/>
                                  <a:cs typeface="Times New Roman" pitchFamily="18" charset="0"/>
                                </a:rPr>
                                <m:t>2</m:t>
                              </m:r>
                            </m:sub>
                          </m:sSub>
                        </m:e>
                      </m:d>
                      <m:r>
                        <a:rPr lang="el-GR" altLang="zh-TW" i="1" dirty="0">
                          <a:latin typeface="Cambria Math" panose="02040503050406030204" pitchFamily="18" charset="0"/>
                          <a:ea typeface="Cambria Math" panose="02040503050406030204" pitchFamily="18" charset="0"/>
                          <a:cs typeface="Times New Roman" panose="02020603050405020304" pitchFamily="18" charset="0"/>
                        </a:rPr>
                        <m:t>𝜙</m:t>
                      </m:r>
                      <m:d>
                        <m:dPr>
                          <m:ctrlPr>
                            <a:rPr lang="en-TW" i="1">
                              <a:latin typeface="Cambria Math" panose="02040503050406030204" pitchFamily="18" charset="0"/>
                              <a:ea typeface="Cambria Math" panose="02040503050406030204" pitchFamily="18" charset="0"/>
                              <a:cs typeface="Times New Roman" pitchFamily="18" charset="0"/>
                            </a:rPr>
                          </m:ctrlPr>
                        </m:dPr>
                        <m:e>
                          <m:sSub>
                            <m:sSubPr>
                              <m:ctrlPr>
                                <a:rPr lang="en-TW"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𝑥</m:t>
                              </m:r>
                            </m:e>
                            <m:sub>
                              <m:r>
                                <a:rPr lang="en-US" i="1">
                                  <a:latin typeface="Cambria Math" panose="02040503050406030204" pitchFamily="18" charset="0"/>
                                  <a:ea typeface="Cambria Math" panose="02040503050406030204" pitchFamily="18" charset="0"/>
                                  <a:cs typeface="Times New Roman" pitchFamily="18" charset="0"/>
                                </a:rPr>
                                <m:t>1</m:t>
                              </m:r>
                            </m:sub>
                          </m:sSub>
                        </m:e>
                      </m:d>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B54C2A99-2505-E7A0-9C27-A1762CC17D2F}"/>
                  </a:ext>
                </a:extLst>
              </p:cNvPr>
              <p:cNvSpPr txBox="1">
                <a:spLocks noRot="1" noChangeAspect="1" noMove="1" noResize="1" noEditPoints="1" noAdjustHandles="1" noChangeArrowheads="1" noChangeShapeType="1" noTextEdit="1"/>
              </p:cNvSpPr>
              <p:nvPr/>
            </p:nvSpPr>
            <p:spPr bwMode="auto">
              <a:xfrm>
                <a:off x="2756561" y="4293096"/>
                <a:ext cx="5547207" cy="276999"/>
              </a:xfrm>
              <a:prstGeom prst="rect">
                <a:avLst/>
              </a:prstGeom>
              <a:blipFill>
                <a:blip r:embed="rId6"/>
                <a:stretch>
                  <a:fillRect l="-1370" b="-3478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E391F93-9EAE-DEFD-0F92-9656CE758F9A}"/>
                  </a:ext>
                </a:extLst>
              </p:cNvPr>
              <p:cNvSpPr txBox="1"/>
              <p:nvPr/>
            </p:nvSpPr>
            <p:spPr bwMode="auto">
              <a:xfrm>
                <a:off x="2743076" y="4817247"/>
                <a:ext cx="720725" cy="276999"/>
              </a:xfrm>
              <a:prstGeom prst="rect">
                <a:avLst/>
              </a:prstGeom>
              <a:solidFill>
                <a:srgbClr val="FFFF99"/>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𝑐</m:t>
                      </m:r>
                      <m:r>
                        <a:rPr lang="en-US" b="0" i="1" smtClean="0">
                          <a:latin typeface="Cambria Math" panose="02040503050406030204" pitchFamily="18" charset="0"/>
                          <a:ea typeface="Cambria Math" panose="02040503050406030204" pitchFamily="18" charset="0"/>
                          <a:cs typeface="Times New Roman" pitchFamily="18" charset="0"/>
                        </a:rPr>
                        <m:t>=0</m:t>
                      </m:r>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DE391F93-9EAE-DEFD-0F92-9656CE758F9A}"/>
                  </a:ext>
                </a:extLst>
              </p:cNvPr>
              <p:cNvSpPr txBox="1">
                <a:spLocks noRot="1" noChangeAspect="1" noMove="1" noResize="1" noEditPoints="1" noAdjustHandles="1" noChangeArrowheads="1" noChangeShapeType="1" noTextEdit="1"/>
              </p:cNvSpPr>
              <p:nvPr/>
            </p:nvSpPr>
            <p:spPr bwMode="auto">
              <a:xfrm>
                <a:off x="2743076" y="4817247"/>
                <a:ext cx="720725" cy="276999"/>
              </a:xfrm>
              <a:prstGeom prst="rect">
                <a:avLst/>
              </a:prstGeom>
              <a:blipFill>
                <a:blip r:embed="rId7"/>
                <a:stretch>
                  <a:fillRect b="-434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A40D408-96DB-AC6E-2E7C-09A6F4C8262B}"/>
                  </a:ext>
                </a:extLst>
              </p:cNvPr>
              <p:cNvSpPr txBox="1"/>
              <p:nvPr/>
            </p:nvSpPr>
            <p:spPr bwMode="auto">
              <a:xfrm>
                <a:off x="2689645" y="1913652"/>
                <a:ext cx="5638444"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兩個電子的波函數是兩個電子位置的函數</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sSub>
                          <m:sSubPr>
                            <m:ctrlPr>
                              <a:rPr lang="en-TW"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𝑥</m:t>
                            </m:r>
                          </m:e>
                          <m:sub>
                            <m:r>
                              <a:rPr lang="en-US" i="1">
                                <a:latin typeface="Cambria Math" panose="02040503050406030204" pitchFamily="18" charset="0"/>
                                <a:ea typeface="Cambria Math" panose="02040503050406030204" pitchFamily="18" charset="0"/>
                                <a:cs typeface="Times New Roman" pitchFamily="18" charset="0"/>
                              </a:rPr>
                              <m:t>1</m:t>
                            </m:r>
                          </m:sub>
                        </m:sSub>
                        <m:r>
                          <a:rPr lang="en-US" i="1">
                            <a:latin typeface="Cambria Math" panose="02040503050406030204" pitchFamily="18" charset="0"/>
                            <a:ea typeface="Cambria Math" panose="02040503050406030204" pitchFamily="18" charset="0"/>
                            <a:cs typeface="Times New Roman" pitchFamily="18" charset="0"/>
                          </a:rPr>
                          <m:t>,</m:t>
                        </m:r>
                        <m:sSub>
                          <m:sSubPr>
                            <m:ctrlPr>
                              <a:rPr lang="en-TW"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𝑥</m:t>
                            </m:r>
                          </m:e>
                          <m:sub>
                            <m:r>
                              <a:rPr lang="en-US" i="1">
                                <a:latin typeface="Cambria Math" panose="02040503050406030204" pitchFamily="18" charset="0"/>
                                <a:ea typeface="Cambria Math" panose="02040503050406030204" pitchFamily="18" charset="0"/>
                                <a:cs typeface="Times New Roman" pitchFamily="18" charset="0"/>
                              </a:rPr>
                              <m:t>2</m:t>
                            </m:r>
                          </m:sub>
                        </m:sSub>
                      </m:e>
                    </m:d>
                  </m:oMath>
                </a14:m>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9A40D408-96DB-AC6E-2E7C-09A6F4C8262B}"/>
                  </a:ext>
                </a:extLst>
              </p:cNvPr>
              <p:cNvSpPr txBox="1">
                <a:spLocks noRot="1" noChangeAspect="1" noMove="1" noResize="1" noEditPoints="1" noAdjustHandles="1" noChangeArrowheads="1" noChangeShapeType="1" noTextEdit="1"/>
              </p:cNvSpPr>
              <p:nvPr/>
            </p:nvSpPr>
            <p:spPr bwMode="auto">
              <a:xfrm>
                <a:off x="2689645" y="1913652"/>
                <a:ext cx="5638444" cy="369332"/>
              </a:xfrm>
              <a:prstGeom prst="rect">
                <a:avLst/>
              </a:prstGeom>
              <a:blipFill>
                <a:blip r:embed="rId8"/>
                <a:stretch>
                  <a:fillRect l="-899" t="-6667" b="-23333"/>
                </a:stretch>
              </a:blipFill>
              <a:ln w="9525">
                <a:noFill/>
                <a:miter lim="800000"/>
                <a:headEnd/>
                <a:tailEnd/>
              </a:ln>
            </p:spPr>
            <p:txBody>
              <a:bodyPr/>
              <a:lstStyle/>
              <a:p>
                <a:r>
                  <a:rPr lang="en-TW">
                    <a:noFill/>
                  </a:rPr>
                  <a:t> </a:t>
                </a:r>
              </a:p>
            </p:txBody>
          </p:sp>
        </mc:Fallback>
      </mc:AlternateContent>
      <p:sp>
        <p:nvSpPr>
          <p:cNvPr id="8" name="TextBox 7">
            <a:extLst>
              <a:ext uri="{FF2B5EF4-FFF2-40B4-BE49-F238E27FC236}">
                <a16:creationId xmlns:a16="http://schemas.microsoft.com/office/drawing/2014/main" id="{C39C711D-1E32-03AC-EB24-C205A3AE5B6E}"/>
              </a:ext>
            </a:extLst>
          </p:cNvPr>
          <p:cNvSpPr txBox="1"/>
          <p:nvPr/>
        </p:nvSpPr>
        <p:spPr bwMode="auto">
          <a:xfrm>
            <a:off x="2684777" y="2314043"/>
            <a:ext cx="6626757" cy="369332"/>
          </a:xfrm>
          <a:prstGeom prst="rect">
            <a:avLst/>
          </a:prstGeom>
          <a:noFill/>
          <a:ln w="9525">
            <a:noFill/>
            <a:miter lim="800000"/>
            <a:headEnd/>
            <a:tailEnd/>
          </a:ln>
        </p:spPr>
        <p:txBody>
          <a:bodyPr wrap="square" rtlCol="0">
            <a:spAutoFit/>
          </a:bodyPr>
          <a:lstStyle/>
          <a:p>
            <a:r>
              <a:rPr lang="en-US" altLang="zh-TW" dirty="0">
                <a:latin typeface="Times New Roman" panose="02020603050405020304" pitchFamily="18" charset="0"/>
                <a:cs typeface="Times New Roman" panose="02020603050405020304" pitchFamily="18" charset="0"/>
              </a:rPr>
              <a:t>Pauli</a:t>
            </a:r>
            <a:r>
              <a:rPr lang="en-TW" dirty="0">
                <a:latin typeface="Times New Roman" pitchFamily="18" charset="0"/>
                <a:cs typeface="Times New Roman" pitchFamily="18" charset="0"/>
              </a:rPr>
              <a:t>假設：將兩個電子互換時，物理結果不變，</a:t>
            </a:r>
          </a:p>
        </p:txBody>
      </p:sp>
      <p:sp>
        <p:nvSpPr>
          <p:cNvPr id="3" name="TextBox 2">
            <a:extLst>
              <a:ext uri="{FF2B5EF4-FFF2-40B4-BE49-F238E27FC236}">
                <a16:creationId xmlns:a16="http://schemas.microsoft.com/office/drawing/2014/main" id="{C4E46075-D163-E384-C6FD-D049124BF65D}"/>
              </a:ext>
            </a:extLst>
          </p:cNvPr>
          <p:cNvSpPr txBox="1"/>
          <p:nvPr/>
        </p:nvSpPr>
        <p:spPr bwMode="auto">
          <a:xfrm>
            <a:off x="2684777" y="1029649"/>
            <a:ext cx="618850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量子電子是無法彼此區分的，</a:t>
            </a:r>
          </a:p>
        </p:txBody>
      </p:sp>
      <p:sp>
        <p:nvSpPr>
          <p:cNvPr id="10" name="TextBox 9">
            <a:extLst>
              <a:ext uri="{FF2B5EF4-FFF2-40B4-BE49-F238E27FC236}">
                <a16:creationId xmlns:a16="http://schemas.microsoft.com/office/drawing/2014/main" id="{7BD829FF-D6BB-73D5-E05B-6BD69DCC15AC}"/>
              </a:ext>
            </a:extLst>
          </p:cNvPr>
          <p:cNvSpPr txBox="1"/>
          <p:nvPr/>
        </p:nvSpPr>
        <p:spPr bwMode="auto">
          <a:xfrm>
            <a:off x="2684777" y="1450270"/>
            <a:ext cx="5487623"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將兩個電子彼此交換，不應該影響物理結果！</a:t>
            </a:r>
            <a:endParaRPr lang="en-TW" dirty="0"/>
          </a:p>
        </p:txBody>
      </p:sp>
      <p:sp>
        <p:nvSpPr>
          <p:cNvPr id="11" name="TextBox 10">
            <a:extLst>
              <a:ext uri="{FF2B5EF4-FFF2-40B4-BE49-F238E27FC236}">
                <a16:creationId xmlns:a16="http://schemas.microsoft.com/office/drawing/2014/main" id="{2D14C55F-3CD0-6A4B-39FC-1FED566CAA27}"/>
              </a:ext>
            </a:extLst>
          </p:cNvPr>
          <p:cNvSpPr txBox="1"/>
          <p:nvPr/>
        </p:nvSpPr>
        <p:spPr bwMode="auto">
          <a:xfrm>
            <a:off x="2678238" y="2707639"/>
            <a:ext cx="4659330"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波函數大小相等，但多一負號。</a:t>
            </a:r>
            <a:endParaRPr lang="en-TW" dirty="0"/>
          </a:p>
        </p:txBody>
      </p:sp>
    </p:spTree>
    <p:extLst>
      <p:ext uri="{BB962C8B-B14F-4D97-AF65-F5344CB8AC3E}">
        <p14:creationId xmlns:p14="http://schemas.microsoft.com/office/powerpoint/2010/main" val="263979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487"/>
                                        </p:tgtEl>
                                        <p:attrNameLst>
                                          <p:attrName>style.visibility</p:attrName>
                                        </p:attrNameLst>
                                      </p:cBhvr>
                                      <p:to>
                                        <p:strVal val="visible"/>
                                      </p:to>
                                    </p:set>
                                    <p:anim calcmode="lin" valueType="num">
                                      <p:cBhvr additive="base">
                                        <p:cTn id="25" dur="500" fill="hold"/>
                                        <p:tgtEl>
                                          <p:spTgt spid="20487"/>
                                        </p:tgtEl>
                                        <p:attrNameLst>
                                          <p:attrName>ppt_x</p:attrName>
                                        </p:attrNameLst>
                                      </p:cBhvr>
                                      <p:tavLst>
                                        <p:tav tm="0">
                                          <p:val>
                                            <p:strVal val="#ppt_x"/>
                                          </p:val>
                                        </p:tav>
                                        <p:tav tm="100000">
                                          <p:val>
                                            <p:strVal val="#ppt_x"/>
                                          </p:val>
                                        </p:tav>
                                      </p:tavLst>
                                    </p:anim>
                                    <p:anim calcmode="lin" valueType="num">
                                      <p:cBhvr additive="base">
                                        <p:cTn id="26" dur="500" fill="hold"/>
                                        <p:tgtEl>
                                          <p:spTgt spid="2048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488"/>
                                        </p:tgtEl>
                                        <p:attrNameLst>
                                          <p:attrName>style.visibility</p:attrName>
                                        </p:attrNameLst>
                                      </p:cBhvr>
                                      <p:to>
                                        <p:strVal val="visible"/>
                                      </p:to>
                                    </p:set>
                                    <p:anim calcmode="lin" valueType="num">
                                      <p:cBhvr additive="base">
                                        <p:cTn id="43" dur="500" fill="hold"/>
                                        <p:tgtEl>
                                          <p:spTgt spid="20488"/>
                                        </p:tgtEl>
                                        <p:attrNameLst>
                                          <p:attrName>ppt_x</p:attrName>
                                        </p:attrNameLst>
                                      </p:cBhvr>
                                      <p:tavLst>
                                        <p:tav tm="0">
                                          <p:val>
                                            <p:strVal val="#ppt_x"/>
                                          </p:val>
                                        </p:tav>
                                        <p:tav tm="100000">
                                          <p:val>
                                            <p:strVal val="#ppt_x"/>
                                          </p:val>
                                        </p:tav>
                                      </p:tavLst>
                                    </p:anim>
                                    <p:anim calcmode="lin" valueType="num">
                                      <p:cBhvr additive="base">
                                        <p:cTn id="44" dur="500" fill="hold"/>
                                        <p:tgtEl>
                                          <p:spTgt spid="2048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486"/>
                                        </p:tgtEl>
                                        <p:attrNameLst>
                                          <p:attrName>style.visibility</p:attrName>
                                        </p:attrNameLst>
                                      </p:cBhvr>
                                      <p:to>
                                        <p:strVal val="visible"/>
                                      </p:to>
                                    </p:set>
                                    <p:anim calcmode="lin" valueType="num">
                                      <p:cBhvr additive="base">
                                        <p:cTn id="47" dur="500" fill="hold"/>
                                        <p:tgtEl>
                                          <p:spTgt spid="20486"/>
                                        </p:tgtEl>
                                        <p:attrNameLst>
                                          <p:attrName>ppt_x</p:attrName>
                                        </p:attrNameLst>
                                      </p:cBhvr>
                                      <p:tavLst>
                                        <p:tav tm="0">
                                          <p:val>
                                            <p:strVal val="#ppt_x"/>
                                          </p:val>
                                        </p:tav>
                                        <p:tav tm="100000">
                                          <p:val>
                                            <p:strVal val="#ppt_x"/>
                                          </p:val>
                                        </p:tav>
                                      </p:tavLst>
                                    </p:anim>
                                    <p:anim calcmode="lin" valueType="num">
                                      <p:cBhvr additive="base">
                                        <p:cTn id="48" dur="500" fill="hold"/>
                                        <p:tgtEl>
                                          <p:spTgt spid="204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20487" grpId="0"/>
      <p:bldP spid="20488" grpId="0" animBg="1"/>
      <p:bldP spid="2" grpId="0" animBg="1"/>
      <p:bldP spid="4" grpId="0"/>
      <p:bldP spid="5" grpId="0" animBg="1"/>
      <p:bldP spid="6" grpId="0" animBg="1"/>
      <p:bldP spid="7" grpId="0"/>
      <p:bldP spid="8" grpId="0"/>
      <p:bldP spid="11"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F39_18">
            <a:extLst>
              <a:ext uri="{FF2B5EF4-FFF2-40B4-BE49-F238E27FC236}">
                <a16:creationId xmlns:a16="http://schemas.microsoft.com/office/drawing/2014/main" id="{D65FCB2A-ADE9-EF4A-9BE8-A02F589F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0847" y="2807782"/>
            <a:ext cx="2342508" cy="2986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6">
            <a:extLst>
              <a:ext uri="{FF2B5EF4-FFF2-40B4-BE49-F238E27FC236}">
                <a16:creationId xmlns:a16="http://schemas.microsoft.com/office/drawing/2014/main" id="{20452CE5-FEAE-094E-A63C-26E46E45DD42}"/>
              </a:ext>
            </a:extLst>
          </p:cNvPr>
          <p:cNvSpPr txBox="1">
            <a:spLocks noChangeArrowheads="1"/>
          </p:cNvSpPr>
          <p:nvPr/>
        </p:nvSpPr>
        <p:spPr bwMode="auto">
          <a:xfrm>
            <a:off x="662285" y="1338907"/>
            <a:ext cx="40301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r>
              <a:rPr lang="zh-TW" altLang="en-US" sz="1800" dirty="0"/>
              <a:t>若是忽略電子與電子之間的庫倫力！</a:t>
            </a:r>
          </a:p>
        </p:txBody>
      </p:sp>
      <p:sp>
        <p:nvSpPr>
          <p:cNvPr id="26630" name="Text Box 8">
            <a:extLst>
              <a:ext uri="{FF2B5EF4-FFF2-40B4-BE49-F238E27FC236}">
                <a16:creationId xmlns:a16="http://schemas.microsoft.com/office/drawing/2014/main" id="{732F4D89-0EE4-4643-B9B0-F7DCB70136E1}"/>
              </a:ext>
            </a:extLst>
          </p:cNvPr>
          <p:cNvSpPr txBox="1">
            <a:spLocks noChangeArrowheads="1"/>
          </p:cNvSpPr>
          <p:nvPr/>
        </p:nvSpPr>
        <p:spPr bwMode="auto">
          <a:xfrm>
            <a:off x="640581" y="887270"/>
            <a:ext cx="76327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r>
              <a:rPr lang="zh-TW" altLang="en-US" sz="1800" dirty="0"/>
              <a:t>氫以外的原子核就完全如同氫的原子核，只是原子核電量加大！</a:t>
            </a:r>
          </a:p>
        </p:txBody>
      </p:sp>
      <p:sp>
        <p:nvSpPr>
          <p:cNvPr id="26631" name="Text Box 9">
            <a:extLst>
              <a:ext uri="{FF2B5EF4-FFF2-40B4-BE49-F238E27FC236}">
                <a16:creationId xmlns:a16="http://schemas.microsoft.com/office/drawing/2014/main" id="{BF3FF7C8-15C7-6D4F-95C3-0E323BF80F40}"/>
              </a:ext>
            </a:extLst>
          </p:cNvPr>
          <p:cNvSpPr txBox="1">
            <a:spLocks noChangeArrowheads="1"/>
          </p:cNvSpPr>
          <p:nvPr/>
        </p:nvSpPr>
        <p:spPr bwMode="auto">
          <a:xfrm>
            <a:off x="652979" y="6027086"/>
            <a:ext cx="612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r>
              <a:rPr lang="zh-TW" altLang="en-US" sz="1800" dirty="0">
                <a:solidFill>
                  <a:srgbClr val="FF0000"/>
                </a:solidFill>
              </a:rPr>
              <a:t>一個以上的電子如何放入能態中呢？</a:t>
            </a:r>
          </a:p>
        </p:txBody>
      </p:sp>
      <p:pic>
        <p:nvPicPr>
          <p:cNvPr id="26632" name="Picture 10" descr="atom1">
            <a:extLst>
              <a:ext uri="{FF2B5EF4-FFF2-40B4-BE49-F238E27FC236}">
                <a16:creationId xmlns:a16="http://schemas.microsoft.com/office/drawing/2014/main" id="{C8EDB135-ABC2-BA41-8FA0-E43DD19460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702" r="5106"/>
          <a:stretch>
            <a:fillRect/>
          </a:stretch>
        </p:blipFill>
        <p:spPr bwMode="auto">
          <a:xfrm>
            <a:off x="631275" y="3284985"/>
            <a:ext cx="4895099" cy="250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AD31119-FCBC-8876-141A-140DBC218027}"/>
              </a:ext>
            </a:extLst>
          </p:cNvPr>
          <p:cNvSpPr txBox="1"/>
          <p:nvPr/>
        </p:nvSpPr>
        <p:spPr bwMode="auto">
          <a:xfrm>
            <a:off x="662284" y="2212257"/>
            <a:ext cx="8086180" cy="369332"/>
          </a:xfrm>
          <a:prstGeom prst="rect">
            <a:avLst/>
          </a:prstGeom>
          <a:noFill/>
          <a:ln w="9525">
            <a:noFill/>
            <a:miter lim="800000"/>
            <a:headEnd/>
            <a:tailEnd/>
          </a:ln>
        </p:spPr>
        <p:txBody>
          <a:bodyPr wrap="square">
            <a:spAutoFit/>
          </a:bodyPr>
          <a:lstStyle/>
          <a:p>
            <a:r>
              <a:rPr lang="zh-TW" altLang="en-US" sz="1800" dirty="0"/>
              <a:t>因此，氫以外原子的電子能態就完全如同氫原子，只要代入新的原子核電量。</a:t>
            </a:r>
            <a:endParaRPr lang="en-TW" dirty="0"/>
          </a:p>
        </p:txBody>
      </p:sp>
      <p:sp>
        <p:nvSpPr>
          <p:cNvPr id="4" name="TextBox 3">
            <a:extLst>
              <a:ext uri="{FF2B5EF4-FFF2-40B4-BE49-F238E27FC236}">
                <a16:creationId xmlns:a16="http://schemas.microsoft.com/office/drawing/2014/main" id="{7D811FBE-E3AB-C113-E271-1F7A89976E55}"/>
              </a:ext>
            </a:extLst>
          </p:cNvPr>
          <p:cNvSpPr txBox="1"/>
          <p:nvPr/>
        </p:nvSpPr>
        <p:spPr bwMode="auto">
          <a:xfrm>
            <a:off x="655300" y="1767474"/>
            <a:ext cx="8309188" cy="369332"/>
          </a:xfrm>
          <a:prstGeom prst="rect">
            <a:avLst/>
          </a:prstGeom>
          <a:noFill/>
          <a:ln w="9525">
            <a:noFill/>
            <a:miter lim="800000"/>
            <a:headEnd/>
            <a:tailEnd/>
          </a:ln>
        </p:spPr>
        <p:txBody>
          <a:bodyPr wrap="square" rtlCol="0">
            <a:spAutoFit/>
          </a:bodyPr>
          <a:lstStyle/>
          <a:p>
            <a:r>
              <a:rPr lang="zh-TW" altLang="en-US" sz="1800" dirty="0"/>
              <a:t>氫以外的</a:t>
            </a:r>
            <a:r>
              <a:rPr lang="en-TW" dirty="0">
                <a:latin typeface="Times New Roman" pitchFamily="18" charset="0"/>
                <a:cs typeface="Times New Roman" pitchFamily="18" charset="0"/>
              </a:rPr>
              <a:t>原子核，因為很小如一個點，將給電子</a:t>
            </a:r>
            <a:r>
              <a:rPr lang="zh-TW" altLang="en-US" sz="1800" dirty="0"/>
              <a:t>如同氫原子核</a:t>
            </a:r>
            <a:r>
              <a:rPr lang="en-TW" dirty="0">
                <a:latin typeface="Times New Roman" pitchFamily="18" charset="0"/>
                <a:cs typeface="Times New Roman" pitchFamily="18" charset="0"/>
              </a:rPr>
              <a:t>一樣的庫倫位能。</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87FB77E-86E8-A22B-58F6-F09EB378840D}"/>
                  </a:ext>
                </a:extLst>
              </p:cNvPr>
              <p:cNvSpPr txBox="1"/>
              <p:nvPr/>
            </p:nvSpPr>
            <p:spPr bwMode="auto">
              <a:xfrm>
                <a:off x="640581" y="2690293"/>
                <a:ext cx="4701804"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可以用同樣的量子數</a:t>
                </a:r>
                <a14:m>
                  <m:oMath xmlns:m="http://schemas.openxmlformats.org/officeDocument/2006/math">
                    <m:r>
                      <a:rPr lang="en-US" b="0" i="1" dirty="0" smtClean="0">
                        <a:solidFill>
                          <a:srgbClr val="FF0000"/>
                        </a:solidFill>
                        <a:latin typeface="Cambria Math" panose="02040503050406030204" pitchFamily="18" charset="0"/>
                        <a:cs typeface="Times New Roman" pitchFamily="18" charset="0"/>
                      </a:rPr>
                      <m:t>𝑛𝑙𝑚</m:t>
                    </m:r>
                  </m:oMath>
                </a14:m>
                <a:r>
                  <a:rPr lang="en-TW" dirty="0">
                    <a:solidFill>
                      <a:srgbClr val="FF0000"/>
                    </a:solidFill>
                    <a:latin typeface="Times New Roman" pitchFamily="18" charset="0"/>
                    <a:cs typeface="Times New Roman" pitchFamily="18" charset="0"/>
                  </a:rPr>
                  <a:t>來標記！</a:t>
                </a:r>
              </a:p>
            </p:txBody>
          </p:sp>
        </mc:Choice>
        <mc:Fallback xmlns="">
          <p:sp>
            <p:nvSpPr>
              <p:cNvPr id="2" name="TextBox 1">
                <a:extLst>
                  <a:ext uri="{FF2B5EF4-FFF2-40B4-BE49-F238E27FC236}">
                    <a16:creationId xmlns:a16="http://schemas.microsoft.com/office/drawing/2014/main" id="{687FB77E-86E8-A22B-58F6-F09EB378840D}"/>
                  </a:ext>
                </a:extLst>
              </p:cNvPr>
              <p:cNvSpPr txBox="1">
                <a:spLocks noRot="1" noChangeAspect="1" noMove="1" noResize="1" noEditPoints="1" noAdjustHandles="1" noChangeArrowheads="1" noChangeShapeType="1" noTextEdit="1"/>
              </p:cNvSpPr>
              <p:nvPr/>
            </p:nvSpPr>
            <p:spPr bwMode="auto">
              <a:xfrm>
                <a:off x="640581" y="2690293"/>
                <a:ext cx="4701804" cy="369332"/>
              </a:xfrm>
              <a:prstGeom prst="rect">
                <a:avLst/>
              </a:prstGeom>
              <a:blipFill>
                <a:blip r:embed="rId4"/>
                <a:stretch>
                  <a:fillRect l="-1078" t="-6667" b="-23333"/>
                </a:stretch>
              </a:blipFill>
              <a:ln w="9525">
                <a:noFill/>
                <a:miter lim="800000"/>
                <a:headEnd/>
                <a:tailEnd/>
              </a:ln>
            </p:spPr>
            <p:txBody>
              <a:bodyPr/>
              <a:lstStyle/>
              <a:p>
                <a:r>
                  <a:rPr lang="en-TW">
                    <a:noFill/>
                  </a:rPr>
                  <a:t> </a:t>
                </a:r>
              </a:p>
            </p:txBody>
          </p:sp>
        </mc:Fallback>
      </mc:AlternateContent>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Chia-Hung Chang\Downloads\Data\Knight\Media\Chapter42\Images\42_17Figurea-F.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07881" y="2046240"/>
            <a:ext cx="3482975" cy="1996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descr="C:\Users\Chia-Hung Chang\Downloads\Data\Knight\Media\Chapter42\Images\42_18Figurea-F.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16016" y="2060848"/>
            <a:ext cx="3019946" cy="198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文字方塊 4"/>
          <p:cNvSpPr txBox="1">
            <a:spLocks noChangeArrowheads="1"/>
          </p:cNvSpPr>
          <p:nvPr/>
        </p:nvSpPr>
        <p:spPr bwMode="auto">
          <a:xfrm>
            <a:off x="765562" y="484096"/>
            <a:ext cx="66053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800" dirty="0">
                <a:latin typeface="Times New Roman" charset="0"/>
                <a:cs typeface="Times New Roman" charset="0"/>
              </a:rPr>
              <a:t>Pauli</a:t>
            </a:r>
            <a:r>
              <a:rPr lang="zh-TW" altLang="en-US" sz="1800" dirty="0">
                <a:latin typeface="Times New Roman" charset="0"/>
                <a:cs typeface="Times New Roman" charset="0"/>
              </a:rPr>
              <a:t> 不相容原理：兩個電子不能占據同一個量子態。</a:t>
            </a:r>
          </a:p>
        </p:txBody>
      </p:sp>
      <p:sp>
        <p:nvSpPr>
          <p:cNvPr id="48134" name="文字方塊 5"/>
          <p:cNvSpPr txBox="1">
            <a:spLocks noChangeArrowheads="1"/>
          </p:cNvSpPr>
          <p:nvPr/>
        </p:nvSpPr>
        <p:spPr bwMode="auto">
          <a:xfrm>
            <a:off x="765562" y="1402331"/>
            <a:ext cx="68164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sz="1800" dirty="0">
                <a:latin typeface="Times New Roman" charset="0"/>
                <a:cs typeface="Times New Roman" charset="0"/>
              </a:rPr>
              <a:t>同一個軌道量子態，最多只能放置兩個電子，自旋向上及向下。</a:t>
            </a:r>
          </a:p>
        </p:txBody>
      </p:sp>
      <p:pic>
        <p:nvPicPr>
          <p:cNvPr id="48135" name="Picture 4" descr="C:\Users\Chia-Hung Chang\Downloads\Data\Knight\Media\Chapter42\Images\42_21Figure-F.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379721" y="4317500"/>
            <a:ext cx="2672589" cy="198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8B26AC5-2DAF-4CD9-CA57-F9126B48B0D3}"/>
              </a:ext>
            </a:extLst>
          </p:cNvPr>
          <p:cNvSpPr txBox="1"/>
          <p:nvPr/>
        </p:nvSpPr>
        <p:spPr bwMode="auto">
          <a:xfrm>
            <a:off x="765562" y="935930"/>
            <a:ext cx="8130324" cy="369332"/>
          </a:xfrm>
          <a:prstGeom prst="rect">
            <a:avLst/>
          </a:prstGeom>
          <a:noFill/>
          <a:ln w="9525">
            <a:noFill/>
            <a:miter lim="800000"/>
            <a:headEnd/>
            <a:tailEnd/>
          </a:ln>
        </p:spPr>
        <p:txBody>
          <a:bodyPr wrap="square" rtlCol="0">
            <a:spAutoFit/>
          </a:bodyPr>
          <a:lstStyle/>
          <a:p>
            <a:pPr>
              <a:spcBef>
                <a:spcPct val="50000"/>
              </a:spcBef>
            </a:pPr>
            <a:r>
              <a:rPr lang="en-TW" sz="1800" dirty="0"/>
              <a:t>原子中的電子，會一個一個由下往上填。</a:t>
            </a:r>
            <a:r>
              <a:rPr lang="zh-TW" altLang="en-US" sz="1800" dirty="0">
                <a:latin typeface="Times New Roman" pitchFamily="18" charset="0"/>
                <a:cs typeface="Times New Roman" pitchFamily="18" charset="0"/>
              </a:rPr>
              <a:t>電子就由最低的能階向上一一配置！</a:t>
            </a:r>
            <a:endParaRPr lang="zh-CN" altLang="en-US" sz="1800" dirty="0">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D938861E-FF2C-D2DE-339D-E4A61C23547D}"/>
              </a:ext>
            </a:extLst>
          </p:cNvPr>
          <p:cNvSpPr txBox="1"/>
          <p:nvPr/>
        </p:nvSpPr>
        <p:spPr bwMode="auto">
          <a:xfrm>
            <a:off x="3131840" y="2060848"/>
            <a:ext cx="1159016"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兩個電子</a:t>
            </a:r>
            <a:endParaRPr lang="en-TW" dirty="0">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376289D1-EB89-3E47-5F8C-E0EDBE84AFCE}"/>
              </a:ext>
            </a:extLst>
          </p:cNvPr>
          <p:cNvSpPr txBox="1"/>
          <p:nvPr/>
        </p:nvSpPr>
        <p:spPr bwMode="auto">
          <a:xfrm>
            <a:off x="6423037" y="2021087"/>
            <a:ext cx="1159016"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三個電子</a:t>
            </a:r>
            <a:endParaRPr lang="en-TW"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E813F9D6-1D96-B0BC-7C29-B966AD860F23}"/>
              </a:ext>
            </a:extLst>
          </p:cNvPr>
          <p:cNvSpPr txBox="1"/>
          <p:nvPr/>
        </p:nvSpPr>
        <p:spPr bwMode="auto">
          <a:xfrm>
            <a:off x="4830724" y="4272844"/>
            <a:ext cx="1159016"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四個電子</a:t>
            </a:r>
            <a:endParaRPr lang="en-TW" dirty="0">
              <a:latin typeface="Times New Roman" pitchFamily="18" charset="0"/>
              <a:cs typeface="Times New Roman" pitchFamily="18" charset="0"/>
            </a:endParaRPr>
          </a:p>
        </p:txBody>
      </p:sp>
    </p:spTree>
    <p:extLst>
      <p:ext uri="{BB962C8B-B14F-4D97-AF65-F5344CB8AC3E}">
        <p14:creationId xmlns:p14="http://schemas.microsoft.com/office/powerpoint/2010/main" val="2155340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A29841-677C-820F-2737-982BDED797F0}"/>
              </a:ext>
            </a:extLst>
          </p:cNvPr>
          <p:cNvSpPr txBox="1"/>
          <p:nvPr/>
        </p:nvSpPr>
        <p:spPr bwMode="auto">
          <a:xfrm>
            <a:off x="699127" y="545225"/>
            <a:ext cx="4622922"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微擾計算其實就是一個展開</a:t>
            </a:r>
            <a:r>
              <a:rPr lang="en-US" dirty="0">
                <a:latin typeface="Times New Roman" pitchFamily="18" charset="0"/>
                <a:cs typeface="Times New Roman" pitchFamily="18" charset="0"/>
              </a:rPr>
              <a:t> expansion</a:t>
            </a:r>
            <a:r>
              <a:rPr lang="en-TW"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6" name="文字方塊 29">
                <a:extLst>
                  <a:ext uri="{FF2B5EF4-FFF2-40B4-BE49-F238E27FC236}">
                    <a16:creationId xmlns:a16="http://schemas.microsoft.com/office/drawing/2014/main" id="{8D696F43-C0E4-3153-4AFB-C76DBE47124C}"/>
                  </a:ext>
                </a:extLst>
              </p:cNvPr>
              <p:cNvSpPr txBox="1"/>
              <p:nvPr/>
            </p:nvSpPr>
            <p:spPr bwMode="auto">
              <a:xfrm>
                <a:off x="734556" y="2392964"/>
                <a:ext cx="2716734" cy="36933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𝜆</m:t>
                          </m:r>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𝐻</m:t>
                              </m:r>
                            </m:e>
                            <m:sub>
                              <m:r>
                                <a:rPr lang="en-US" altLang="zh-TW" b="0" i="1" smtClean="0">
                                  <a:latin typeface="Cambria Math" panose="02040503050406030204" pitchFamily="18" charset="0"/>
                                  <a:ea typeface="Cambria Math" panose="02040503050406030204" pitchFamily="18" charset="0"/>
                                </a:rPr>
                                <m:t>1</m:t>
                              </m:r>
                            </m:sub>
                          </m:sSub>
                        </m:e>
                      </m:d>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𝑛</m:t>
                                  </m:r>
                                </m:sub>
                              </m:sSub>
                            </m:e>
                          </m:d>
                        </m:e>
                      </m:d>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𝐸</m:t>
                          </m:r>
                        </m:e>
                        <m:sub>
                          <m:r>
                            <a:rPr lang="en-US" altLang="zh-TW" b="0" i="1" smtClean="0">
                              <a:latin typeface="Cambria Math" panose="02040503050406030204" pitchFamily="18" charset="0"/>
                            </a:rPr>
                            <m:t>𝑛</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𝑛</m:t>
                                  </m:r>
                                </m:sub>
                              </m:sSub>
                            </m:e>
                          </m:d>
                        </m:e>
                      </m:d>
                    </m:oMath>
                  </m:oMathPara>
                </a14:m>
                <a:endParaRPr lang="zh-TW" altLang="en-US" dirty="0"/>
              </a:p>
            </p:txBody>
          </p:sp>
        </mc:Choice>
        <mc:Fallback xmlns="">
          <p:sp>
            <p:nvSpPr>
              <p:cNvPr id="6" name="文字方塊 29">
                <a:extLst>
                  <a:ext uri="{FF2B5EF4-FFF2-40B4-BE49-F238E27FC236}">
                    <a16:creationId xmlns:a16="http://schemas.microsoft.com/office/drawing/2014/main" id="{8D696F43-C0E4-3153-4AFB-C76DBE47124C}"/>
                  </a:ext>
                </a:extLst>
              </p:cNvPr>
              <p:cNvSpPr txBox="1">
                <a:spLocks noRot="1" noChangeAspect="1" noMove="1" noResize="1" noEditPoints="1" noAdjustHandles="1" noChangeArrowheads="1" noChangeShapeType="1" noTextEdit="1"/>
              </p:cNvSpPr>
              <p:nvPr/>
            </p:nvSpPr>
            <p:spPr bwMode="auto">
              <a:xfrm>
                <a:off x="734556" y="2392964"/>
                <a:ext cx="2716734" cy="369332"/>
              </a:xfrm>
              <a:prstGeom prst="rect">
                <a:avLst/>
              </a:prstGeom>
              <a:blipFill>
                <a:blip r:embed="rId2"/>
                <a:stretch>
                  <a:fillRect t="-106667" r="-7907" b="-170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29">
                <a:extLst>
                  <a:ext uri="{FF2B5EF4-FFF2-40B4-BE49-F238E27FC236}">
                    <a16:creationId xmlns:a16="http://schemas.microsoft.com/office/drawing/2014/main" id="{58ECC2AC-1A7A-A57E-4B36-99029A44A581}"/>
                  </a:ext>
                </a:extLst>
              </p:cNvPr>
              <p:cNvSpPr txBox="1"/>
              <p:nvPr/>
            </p:nvSpPr>
            <p:spPr bwMode="auto">
              <a:xfrm>
                <a:off x="734556" y="928993"/>
                <a:ext cx="3879265" cy="57214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b="0" i="1" smtClean="0">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sup>
                              </m:sSubSup>
                            </m:e>
                          </m:d>
                        </m:e>
                      </m:d>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oMath>
                  </m:oMathPara>
                </a14:m>
                <a:endParaRPr lang="zh-TW" altLang="en-US" dirty="0"/>
              </a:p>
            </p:txBody>
          </p:sp>
        </mc:Choice>
        <mc:Fallback xmlns="">
          <p:sp>
            <p:nvSpPr>
              <p:cNvPr id="10" name="文字方塊 29">
                <a:extLst>
                  <a:ext uri="{FF2B5EF4-FFF2-40B4-BE49-F238E27FC236}">
                    <a16:creationId xmlns:a16="http://schemas.microsoft.com/office/drawing/2014/main" id="{58ECC2AC-1A7A-A57E-4B36-99029A44A581}"/>
                  </a:ext>
                </a:extLst>
              </p:cNvPr>
              <p:cNvSpPr txBox="1">
                <a:spLocks noRot="1" noChangeAspect="1" noMove="1" noResize="1" noEditPoints="1" noAdjustHandles="1" noChangeArrowheads="1" noChangeShapeType="1" noTextEdit="1"/>
              </p:cNvSpPr>
              <p:nvPr/>
            </p:nvSpPr>
            <p:spPr bwMode="auto">
              <a:xfrm>
                <a:off x="734556" y="928993"/>
                <a:ext cx="3879265" cy="572144"/>
              </a:xfrm>
              <a:prstGeom prst="rect">
                <a:avLst/>
              </a:prstGeom>
              <a:blipFill>
                <a:blip r:embed="rId3"/>
                <a:stretch>
                  <a:fillRect l="-6515" t="-172340" r="-4886" b="-253191"/>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文字方塊 29">
                <a:extLst>
                  <a:ext uri="{FF2B5EF4-FFF2-40B4-BE49-F238E27FC236}">
                    <a16:creationId xmlns:a16="http://schemas.microsoft.com/office/drawing/2014/main" id="{EB0B4A58-BC77-8822-B746-9CEB3F1CC6C6}"/>
                  </a:ext>
                </a:extLst>
              </p:cNvPr>
              <p:cNvSpPr txBox="1"/>
              <p:nvPr/>
            </p:nvSpPr>
            <p:spPr bwMode="auto">
              <a:xfrm>
                <a:off x="736563" y="1542249"/>
                <a:ext cx="3470927" cy="42518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ea typeface="Cambria Math"/>
                            </a:rPr>
                            <m:t>𝐸</m:t>
                          </m:r>
                        </m:e>
                        <m:sub>
                          <m:r>
                            <a:rPr lang="en-US" altLang="zh-TW" i="1">
                              <a:latin typeface="Cambria Math" panose="02040503050406030204" pitchFamily="18" charset="0"/>
                              <a:ea typeface="Cambria Math"/>
                            </a:rPr>
                            <m:t>𝑛</m:t>
                          </m:r>
                        </m:sub>
                      </m:sSub>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b="0" i="1" smtClean="0">
                          <a:latin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𝜆</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1</m:t>
                              </m:r>
                            </m:e>
                          </m:d>
                        </m:sup>
                      </m:sSubSup>
                      <m:r>
                        <a:rPr lang="en-US" altLang="zh-TW" b="0" i="1" smtClean="0">
                          <a:latin typeface="Cambria Math" panose="02040503050406030204" pitchFamily="18" charset="0"/>
                        </a:rPr>
                        <m:t>+</m:t>
                      </m:r>
                      <m:sSup>
                        <m:sSupPr>
                          <m:ctrlPr>
                            <a:rPr lang="en-US" altLang="zh-TW" b="0" i="1" smtClean="0">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b="0" i="1" smtClean="0">
                              <a:latin typeface="Cambria Math" panose="02040503050406030204" pitchFamily="18" charset="0"/>
                            </a:rPr>
                            <m:t>2</m:t>
                          </m:r>
                        </m:sup>
                      </m:sSup>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sup>
                      </m:sSubSup>
                      <m:r>
                        <a:rPr lang="en-US" altLang="zh-TW" b="0" i="1" smtClean="0">
                          <a:latin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m:t>
                      </m:r>
                    </m:oMath>
                  </m:oMathPara>
                </a14:m>
                <a:endParaRPr lang="zh-TW" altLang="en-US" dirty="0"/>
              </a:p>
            </p:txBody>
          </p:sp>
        </mc:Choice>
        <mc:Fallback xmlns="">
          <p:sp>
            <p:nvSpPr>
              <p:cNvPr id="20" name="文字方塊 29">
                <a:extLst>
                  <a:ext uri="{FF2B5EF4-FFF2-40B4-BE49-F238E27FC236}">
                    <a16:creationId xmlns:a16="http://schemas.microsoft.com/office/drawing/2014/main" id="{EB0B4A58-BC77-8822-B746-9CEB3F1CC6C6}"/>
                  </a:ext>
                </a:extLst>
              </p:cNvPr>
              <p:cNvSpPr txBox="1">
                <a:spLocks noRot="1" noChangeAspect="1" noMove="1" noResize="1" noEditPoints="1" noAdjustHandles="1" noChangeArrowheads="1" noChangeShapeType="1" noTextEdit="1"/>
              </p:cNvSpPr>
              <p:nvPr/>
            </p:nvSpPr>
            <p:spPr bwMode="auto">
              <a:xfrm>
                <a:off x="736563" y="1542249"/>
                <a:ext cx="3470927" cy="425181"/>
              </a:xfrm>
              <a:prstGeom prst="rect">
                <a:avLst/>
              </a:prstGeom>
              <a:blipFill>
                <a:blip r:embed="rId4"/>
                <a:stretch>
                  <a:fillRect/>
                </a:stretch>
              </a:blipFill>
              <a:ln>
                <a:noFill/>
              </a:ln>
            </p:spPr>
            <p:txBody>
              <a:bodyPr/>
              <a:lstStyle/>
              <a:p>
                <a:r>
                  <a:rPr lang="en-TW">
                    <a:noFill/>
                  </a:rPr>
                  <a:t> </a:t>
                </a:r>
              </a:p>
            </p:txBody>
          </p:sp>
        </mc:Fallback>
      </mc:AlternateContent>
      <p:sp>
        <p:nvSpPr>
          <p:cNvPr id="21" name="TextBox 20">
            <a:extLst>
              <a:ext uri="{FF2B5EF4-FFF2-40B4-BE49-F238E27FC236}">
                <a16:creationId xmlns:a16="http://schemas.microsoft.com/office/drawing/2014/main" id="{23F31A63-5CA1-35D6-6382-705D6CECBDC8}"/>
              </a:ext>
            </a:extLst>
          </p:cNvPr>
          <p:cNvSpPr txBox="1"/>
          <p:nvPr/>
        </p:nvSpPr>
        <p:spPr bwMode="auto">
          <a:xfrm>
            <a:off x="734556" y="2001358"/>
            <a:ext cx="820891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希望簡化以下方程式的解，因此第一步是把以上展開代入此方程式：</a:t>
            </a:r>
          </a:p>
        </p:txBody>
      </p:sp>
      <mc:AlternateContent xmlns:mc="http://schemas.openxmlformats.org/markup-compatibility/2006" xmlns:a14="http://schemas.microsoft.com/office/drawing/2010/main">
        <mc:Choice Requires="a14">
          <p:sp>
            <p:nvSpPr>
              <p:cNvPr id="23" name="文字方塊 29">
                <a:extLst>
                  <a:ext uri="{FF2B5EF4-FFF2-40B4-BE49-F238E27FC236}">
                    <a16:creationId xmlns:a16="http://schemas.microsoft.com/office/drawing/2014/main" id="{2380535D-74FA-6975-E652-7ABC38207CEF}"/>
                  </a:ext>
                </a:extLst>
              </p:cNvPr>
              <p:cNvSpPr txBox="1"/>
              <p:nvPr/>
            </p:nvSpPr>
            <p:spPr bwMode="auto">
              <a:xfrm>
                <a:off x="699127" y="3171419"/>
                <a:ext cx="4629531" cy="57214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𝜆</m:t>
                          </m:r>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𝐻</m:t>
                              </m:r>
                            </m:e>
                            <m:sub>
                              <m:r>
                                <a:rPr lang="en-US" altLang="zh-TW" b="0" i="1" smtClean="0">
                                  <a:latin typeface="Cambria Math" panose="02040503050406030204" pitchFamily="18" charset="0"/>
                                  <a:ea typeface="Cambria Math" panose="02040503050406030204" pitchFamily="18" charset="0"/>
                                </a:rPr>
                                <m:t>1</m:t>
                              </m:r>
                            </m:sub>
                          </m:sSub>
                        </m:e>
                      </m:d>
                      <m:d>
                        <m:dPr>
                          <m:begChr m:val="{"/>
                          <m:endChr m:val="}"/>
                          <m:ctrlPr>
                            <a:rPr lang="en-US" altLang="zh-TW" b="0" i="1" smtClean="0">
                              <a:latin typeface="Cambria Math" panose="02040503050406030204" pitchFamily="18" charset="0"/>
                              <a:ea typeface="Cambria Math" panose="02040503050406030204" pitchFamily="18" charset="0"/>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i="1">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d>
                            </m:e>
                          </m:d>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e>
                      </m:d>
                    </m:oMath>
                  </m:oMathPara>
                </a14:m>
                <a:endParaRPr lang="zh-TW" altLang="en-US" dirty="0"/>
              </a:p>
            </p:txBody>
          </p:sp>
        </mc:Choice>
        <mc:Fallback xmlns="">
          <p:sp>
            <p:nvSpPr>
              <p:cNvPr id="23" name="文字方塊 29">
                <a:extLst>
                  <a:ext uri="{FF2B5EF4-FFF2-40B4-BE49-F238E27FC236}">
                    <a16:creationId xmlns:a16="http://schemas.microsoft.com/office/drawing/2014/main" id="{2380535D-74FA-6975-E652-7ABC38207CEF}"/>
                  </a:ext>
                </a:extLst>
              </p:cNvPr>
              <p:cNvSpPr txBox="1">
                <a:spLocks noRot="1" noChangeAspect="1" noMove="1" noResize="1" noEditPoints="1" noAdjustHandles="1" noChangeArrowheads="1" noChangeShapeType="1" noTextEdit="1"/>
              </p:cNvSpPr>
              <p:nvPr/>
            </p:nvSpPr>
            <p:spPr bwMode="auto">
              <a:xfrm>
                <a:off x="699127" y="3171419"/>
                <a:ext cx="4629531" cy="572144"/>
              </a:xfrm>
              <a:prstGeom prst="rect">
                <a:avLst/>
              </a:prstGeom>
              <a:blipFill>
                <a:blip r:embed="rId5"/>
                <a:stretch>
                  <a:fillRect t="-176087" r="-1644" b="-258696"/>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文字方塊 29">
                <a:extLst>
                  <a:ext uri="{FF2B5EF4-FFF2-40B4-BE49-F238E27FC236}">
                    <a16:creationId xmlns:a16="http://schemas.microsoft.com/office/drawing/2014/main" id="{AE77A5F7-3175-AEED-C29D-E8CD1E22E06E}"/>
                  </a:ext>
                </a:extLst>
              </p:cNvPr>
              <p:cNvSpPr txBox="1"/>
              <p:nvPr/>
            </p:nvSpPr>
            <p:spPr bwMode="auto">
              <a:xfrm>
                <a:off x="720146" y="3809768"/>
                <a:ext cx="6552728" cy="57214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m:t>
                      </m:r>
                      <m:d>
                        <m:dPr>
                          <m:ctrlPr>
                            <a:rPr lang="en-US" altLang="zh-TW" i="1" smtClean="0">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e>
                      </m:d>
                      <m:d>
                        <m:dPr>
                          <m:begChr m:val="{"/>
                          <m:endChr m:val="}"/>
                          <m:ctrlPr>
                            <a:rPr lang="en-US" altLang="zh-TW" b="0" i="1" smtClean="0">
                              <a:latin typeface="Cambria Math" panose="02040503050406030204" pitchFamily="18" charset="0"/>
                              <a:ea typeface="Cambria Math" panose="02040503050406030204" pitchFamily="18" charset="0"/>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i="1">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d>
                            </m:e>
                          </m:d>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e>
                      </m:d>
                    </m:oMath>
                  </m:oMathPara>
                </a14:m>
                <a:endParaRPr lang="zh-TW" altLang="en-US" dirty="0"/>
              </a:p>
            </p:txBody>
          </p:sp>
        </mc:Choice>
        <mc:Fallback xmlns="">
          <p:sp>
            <p:nvSpPr>
              <p:cNvPr id="24" name="文字方塊 29">
                <a:extLst>
                  <a:ext uri="{FF2B5EF4-FFF2-40B4-BE49-F238E27FC236}">
                    <a16:creationId xmlns:a16="http://schemas.microsoft.com/office/drawing/2014/main" id="{AE77A5F7-3175-AEED-C29D-E8CD1E22E06E}"/>
                  </a:ext>
                </a:extLst>
              </p:cNvPr>
              <p:cNvSpPr txBox="1">
                <a:spLocks noRot="1" noChangeAspect="1" noMove="1" noResize="1" noEditPoints="1" noAdjustHandles="1" noChangeArrowheads="1" noChangeShapeType="1" noTextEdit="1"/>
              </p:cNvSpPr>
              <p:nvPr/>
            </p:nvSpPr>
            <p:spPr bwMode="auto">
              <a:xfrm>
                <a:off x="720146" y="3809768"/>
                <a:ext cx="6552728" cy="572144"/>
              </a:xfrm>
              <a:prstGeom prst="rect">
                <a:avLst/>
              </a:prstGeom>
              <a:blipFill>
                <a:blip r:embed="rId6"/>
                <a:stretch>
                  <a:fillRect t="-178261" r="-1354" b="-25652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29">
                <a:extLst>
                  <a:ext uri="{FF2B5EF4-FFF2-40B4-BE49-F238E27FC236}">
                    <a16:creationId xmlns:a16="http://schemas.microsoft.com/office/drawing/2014/main" id="{704CA211-AE90-745A-5ACD-7B5F483784E6}"/>
                  </a:ext>
                </a:extLst>
              </p:cNvPr>
              <p:cNvSpPr txBox="1"/>
              <p:nvPr/>
            </p:nvSpPr>
            <p:spPr bwMode="auto">
              <a:xfrm>
                <a:off x="698135" y="4882624"/>
                <a:ext cx="4629531" cy="57214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d>
                        <m:dPr>
                          <m:begChr m:val="{"/>
                          <m:endChr m:val="}"/>
                          <m:ctrlPr>
                            <a:rPr lang="en-US" altLang="zh-TW" b="0" i="1" smtClean="0">
                              <a:latin typeface="Cambria Math" panose="02040503050406030204" pitchFamily="18" charset="0"/>
                              <a:ea typeface="Cambria Math" panose="02040503050406030204" pitchFamily="18" charset="0"/>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i="1">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d>
                            </m:e>
                          </m:d>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e>
                      </m:d>
                    </m:oMath>
                  </m:oMathPara>
                </a14:m>
                <a:endParaRPr lang="zh-TW" altLang="en-US" dirty="0"/>
              </a:p>
            </p:txBody>
          </p:sp>
        </mc:Choice>
        <mc:Fallback xmlns="">
          <p:sp>
            <p:nvSpPr>
              <p:cNvPr id="2" name="文字方塊 29">
                <a:extLst>
                  <a:ext uri="{FF2B5EF4-FFF2-40B4-BE49-F238E27FC236}">
                    <a16:creationId xmlns:a16="http://schemas.microsoft.com/office/drawing/2014/main" id="{704CA211-AE90-745A-5ACD-7B5F483784E6}"/>
                  </a:ext>
                </a:extLst>
              </p:cNvPr>
              <p:cNvSpPr txBox="1">
                <a:spLocks noRot="1" noChangeAspect="1" noMove="1" noResize="1" noEditPoints="1" noAdjustHandles="1" noChangeArrowheads="1" noChangeShapeType="1" noTextEdit="1"/>
              </p:cNvSpPr>
              <p:nvPr/>
            </p:nvSpPr>
            <p:spPr bwMode="auto">
              <a:xfrm>
                <a:off x="698135" y="4882624"/>
                <a:ext cx="4629531" cy="572144"/>
              </a:xfrm>
              <a:prstGeom prst="rect">
                <a:avLst/>
              </a:prstGeom>
              <a:blipFill>
                <a:blip r:embed="rId7"/>
                <a:stretch>
                  <a:fillRect t="-178261" r="-2192" b="-258696"/>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9">
                <a:extLst>
                  <a:ext uri="{FF2B5EF4-FFF2-40B4-BE49-F238E27FC236}">
                    <a16:creationId xmlns:a16="http://schemas.microsoft.com/office/drawing/2014/main" id="{5C2784EB-887D-281B-BB64-8E5787FBB6C8}"/>
                  </a:ext>
                </a:extLst>
              </p:cNvPr>
              <p:cNvSpPr txBox="1"/>
              <p:nvPr/>
            </p:nvSpPr>
            <p:spPr bwMode="auto">
              <a:xfrm>
                <a:off x="731853" y="5508273"/>
                <a:ext cx="6861779" cy="57214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m:t>
                      </m:r>
                      <m:d>
                        <m:dPr>
                          <m:ctrlPr>
                            <a:rPr lang="en-US" altLang="zh-TW" i="1" smtClean="0">
                              <a:latin typeface="Cambria Math" panose="02040503050406030204" pitchFamily="18" charset="0"/>
                            </a:rPr>
                          </m:ctrlPr>
                        </m:dPr>
                        <m:e>
                          <m:r>
                            <a:rPr lang="en-US" altLang="zh-TW" b="0" i="1" smtClean="0">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e>
                      </m:d>
                      <m:d>
                        <m:dPr>
                          <m:begChr m:val="{"/>
                          <m:endChr m:val="}"/>
                          <m:ctrlPr>
                            <a:rPr lang="en-US" altLang="zh-TW" b="0" i="1" smtClean="0">
                              <a:latin typeface="Cambria Math" panose="02040503050406030204" pitchFamily="18" charset="0"/>
                              <a:ea typeface="Cambria Math" panose="02040503050406030204" pitchFamily="18" charset="0"/>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i="1">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d>
                            </m:e>
                          </m:d>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e>
                      </m:d>
                    </m:oMath>
                  </m:oMathPara>
                </a14:m>
                <a:endParaRPr lang="zh-TW" altLang="en-US" dirty="0"/>
              </a:p>
            </p:txBody>
          </p:sp>
        </mc:Choice>
        <mc:Fallback xmlns="">
          <p:sp>
            <p:nvSpPr>
              <p:cNvPr id="3" name="文字方塊 29">
                <a:extLst>
                  <a:ext uri="{FF2B5EF4-FFF2-40B4-BE49-F238E27FC236}">
                    <a16:creationId xmlns:a16="http://schemas.microsoft.com/office/drawing/2014/main" id="{5C2784EB-887D-281B-BB64-8E5787FBB6C8}"/>
                  </a:ext>
                </a:extLst>
              </p:cNvPr>
              <p:cNvSpPr txBox="1">
                <a:spLocks noRot="1" noChangeAspect="1" noMove="1" noResize="1" noEditPoints="1" noAdjustHandles="1" noChangeArrowheads="1" noChangeShapeType="1" noTextEdit="1"/>
              </p:cNvSpPr>
              <p:nvPr/>
            </p:nvSpPr>
            <p:spPr bwMode="auto">
              <a:xfrm>
                <a:off x="731853" y="5508273"/>
                <a:ext cx="6861779" cy="572144"/>
              </a:xfrm>
              <a:prstGeom prst="rect">
                <a:avLst/>
              </a:prstGeom>
              <a:blipFill>
                <a:blip r:embed="rId8"/>
                <a:stretch>
                  <a:fillRect t="-176087" b="-258696"/>
                </a:stretch>
              </a:blipFill>
              <a:ln>
                <a:noFill/>
              </a:ln>
            </p:spPr>
            <p:txBody>
              <a:bodyPr/>
              <a:lstStyle/>
              <a:p>
                <a:r>
                  <a:rPr lang="en-TW">
                    <a:noFill/>
                  </a:rPr>
                  <a:t> </a:t>
                </a:r>
              </a:p>
            </p:txBody>
          </p:sp>
        </mc:Fallback>
      </mc:AlternateContent>
      <p:sp>
        <p:nvSpPr>
          <p:cNvPr id="5" name="TextBox 4">
            <a:extLst>
              <a:ext uri="{FF2B5EF4-FFF2-40B4-BE49-F238E27FC236}">
                <a16:creationId xmlns:a16="http://schemas.microsoft.com/office/drawing/2014/main" id="{2DD6C8C9-7A28-D6E9-5BC7-237895D45A67}"/>
              </a:ext>
            </a:extLst>
          </p:cNvPr>
          <p:cNvSpPr txBox="1"/>
          <p:nvPr/>
        </p:nvSpPr>
        <p:spPr bwMode="auto">
          <a:xfrm>
            <a:off x="714903" y="157672"/>
            <a:ext cx="2695030"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Zwiebach的推導</a:t>
            </a:r>
          </a:p>
        </p:txBody>
      </p:sp>
      <p:sp>
        <p:nvSpPr>
          <p:cNvPr id="7" name="TextBox 6">
            <a:extLst>
              <a:ext uri="{FF2B5EF4-FFF2-40B4-BE49-F238E27FC236}">
                <a16:creationId xmlns:a16="http://schemas.microsoft.com/office/drawing/2014/main" id="{7C438CFC-0FC5-817C-AEA5-49A2071BE147}"/>
              </a:ext>
            </a:extLst>
          </p:cNvPr>
          <p:cNvSpPr txBox="1"/>
          <p:nvPr/>
        </p:nvSpPr>
        <p:spPr bwMode="auto">
          <a:xfrm>
            <a:off x="713910" y="4447602"/>
            <a:ext cx="820891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Zwiebach的數學技巧是把右手邊第一項與左手邊第二項互換！會簡化以後計算。</a:t>
            </a:r>
          </a:p>
        </p:txBody>
      </p:sp>
      <p:sp>
        <p:nvSpPr>
          <p:cNvPr id="8" name="文字方塊 7">
            <a:extLst>
              <a:ext uri="{FF2B5EF4-FFF2-40B4-BE49-F238E27FC236}">
                <a16:creationId xmlns:a16="http://schemas.microsoft.com/office/drawing/2014/main" id="{82705C46-F394-D53E-37DF-FE3A94B5D649}"/>
              </a:ext>
            </a:extLst>
          </p:cNvPr>
          <p:cNvSpPr txBox="1"/>
          <p:nvPr/>
        </p:nvSpPr>
        <p:spPr bwMode="auto">
          <a:xfrm>
            <a:off x="713910" y="6223318"/>
            <a:ext cx="7818530" cy="369332"/>
          </a:xfrm>
          <a:prstGeom prst="rect">
            <a:avLst/>
          </a:prstGeom>
          <a:noFill/>
          <a:ln w="9525">
            <a:noFill/>
            <a:miter lim="800000"/>
            <a:headEnd/>
            <a:tailEnd/>
          </a:ln>
        </p:spPr>
        <p:txBody>
          <a:bodyPr wrap="square" rtlCol="0">
            <a:spAutoFit/>
          </a:bodyPr>
          <a:lstStyle/>
          <a:p>
            <a:r>
              <a:rPr lang="zh-TW" altLang="en-US" dirty="0">
                <a:latin typeface="Times New Roman" pitchFamily="18" charset="0"/>
                <a:cs typeface="Times New Roman" pitchFamily="18" charset="0"/>
              </a:rPr>
              <a:t>如此左手邊括號內算子都是未微擾，級數展開已經立刻按次排序了。</a:t>
            </a:r>
          </a:p>
        </p:txBody>
      </p:sp>
    </p:spTree>
    <p:extLst>
      <p:ext uri="{BB962C8B-B14F-4D97-AF65-F5344CB8AC3E}">
        <p14:creationId xmlns:p14="http://schemas.microsoft.com/office/powerpoint/2010/main" val="222506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 grpId="0" animBg="1"/>
      <p:bldP spid="3" grpId="0" animBg="1"/>
      <p:bldP spid="7" grpId="0"/>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Chia-Hung Chang\Downloads\Data\Knight\Media\Chapter42\Images\42_22Figure-F.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8449" y="801394"/>
            <a:ext cx="854710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C:\Users\Chia-Hung Chang\Downloads\Data\Knight\Media\Chapter42\Images\42_20Figure-F.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38287" y="2924944"/>
            <a:ext cx="606742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3F391CD-5713-39A2-63AE-21B855B807B4}"/>
                  </a:ext>
                </a:extLst>
              </p:cNvPr>
              <p:cNvSpPr txBox="1"/>
              <p:nvPr/>
            </p:nvSpPr>
            <p:spPr bwMode="auto">
              <a:xfrm>
                <a:off x="2987824" y="399186"/>
                <a:ext cx="2592288" cy="369332"/>
              </a:xfrm>
              <a:prstGeom prst="rect">
                <a:avLst/>
              </a:prstGeom>
              <a:noFill/>
              <a:ln w="9525">
                <a:noFill/>
                <a:miter lim="800000"/>
                <a:headEnd/>
                <a:tailEnd/>
              </a:ln>
            </p:spPr>
            <p:txBody>
              <a:bodyPr wrap="square" rtlCol="0">
                <a:spAutoFit/>
              </a:bodyPr>
              <a:lstStyle/>
              <a:p>
                <a:pPr>
                  <a:spcBef>
                    <a:spcPct val="50000"/>
                  </a:spcBef>
                </a:pPr>
                <a:r>
                  <a:rPr lang="en-TW" sz="1800" dirty="0"/>
                  <a:t>填完了</a:t>
                </a:r>
                <a14:m>
                  <m:oMath xmlns:m="http://schemas.openxmlformats.org/officeDocument/2006/math">
                    <m:r>
                      <a:rPr lang="en-TW" sz="1800" i="1" dirty="0" smtClean="0">
                        <a:latin typeface="Cambria Math" panose="02040503050406030204" pitchFamily="18" charset="0"/>
                      </a:rPr>
                      <m:t>2</m:t>
                    </m:r>
                    <m:r>
                      <a:rPr lang="en-TW" sz="1800" i="1" dirty="0" smtClean="0">
                        <a:latin typeface="Cambria Math" panose="02040503050406030204" pitchFamily="18" charset="0"/>
                      </a:rPr>
                      <m:t>𝑠</m:t>
                    </m:r>
                  </m:oMath>
                </a14:m>
                <a:r>
                  <a:rPr lang="en-TW" sz="1800" dirty="0"/>
                  <a:t>，繼續填</a:t>
                </a:r>
                <a14:m>
                  <m:oMath xmlns:m="http://schemas.openxmlformats.org/officeDocument/2006/math">
                    <m:r>
                      <a:rPr lang="en-TW" sz="1800" i="1" dirty="0" smtClean="0">
                        <a:latin typeface="Cambria Math" panose="02040503050406030204" pitchFamily="18" charset="0"/>
                      </a:rPr>
                      <m:t>2</m:t>
                    </m:r>
                    <m:r>
                      <a:rPr lang="en-TW" sz="1800" i="1" dirty="0" smtClean="0">
                        <a:latin typeface="Cambria Math" panose="02040503050406030204" pitchFamily="18" charset="0"/>
                      </a:rPr>
                      <m:t>𝑝</m:t>
                    </m:r>
                  </m:oMath>
                </a14:m>
                <a:r>
                  <a:rPr lang="en-TW" sz="1800" dirty="0"/>
                  <a:t>。</a:t>
                </a:r>
              </a:p>
            </p:txBody>
          </p:sp>
        </mc:Choice>
        <mc:Fallback xmlns="">
          <p:sp>
            <p:nvSpPr>
              <p:cNvPr id="2" name="TextBox 1">
                <a:extLst>
                  <a:ext uri="{FF2B5EF4-FFF2-40B4-BE49-F238E27FC236}">
                    <a16:creationId xmlns:a16="http://schemas.microsoft.com/office/drawing/2014/main" id="{53F391CD-5713-39A2-63AE-21B855B807B4}"/>
                  </a:ext>
                </a:extLst>
              </p:cNvPr>
              <p:cNvSpPr txBox="1">
                <a:spLocks noRot="1" noChangeAspect="1" noMove="1" noResize="1" noEditPoints="1" noAdjustHandles="1" noChangeArrowheads="1" noChangeShapeType="1" noTextEdit="1"/>
              </p:cNvSpPr>
              <p:nvPr/>
            </p:nvSpPr>
            <p:spPr bwMode="auto">
              <a:xfrm>
                <a:off x="2987824" y="399186"/>
                <a:ext cx="2592288" cy="369332"/>
              </a:xfrm>
              <a:prstGeom prst="rect">
                <a:avLst/>
              </a:prstGeom>
              <a:blipFill>
                <a:blip r:embed="rId4"/>
                <a:stretch>
                  <a:fillRect l="-1951" t="-6667" b="-23333"/>
                </a:stretch>
              </a:blipFill>
              <a:ln w="9525">
                <a:noFill/>
                <a:miter lim="800000"/>
                <a:headEnd/>
                <a:tailEnd/>
              </a:ln>
            </p:spPr>
            <p:txBody>
              <a:bodyPr/>
              <a:lstStyle/>
              <a:p>
                <a:r>
                  <a:rPr lang="en-TW">
                    <a:noFill/>
                  </a:rPr>
                  <a:t> </a:t>
                </a:r>
              </a:p>
            </p:txBody>
          </p:sp>
        </mc:Fallback>
      </mc:AlternateContent>
      <p:sp>
        <p:nvSpPr>
          <p:cNvPr id="3" name="TextBox 2">
            <a:extLst>
              <a:ext uri="{FF2B5EF4-FFF2-40B4-BE49-F238E27FC236}">
                <a16:creationId xmlns:a16="http://schemas.microsoft.com/office/drawing/2014/main" id="{048930FC-07D5-BC11-2344-D18505265B99}"/>
              </a:ext>
            </a:extLst>
          </p:cNvPr>
          <p:cNvSpPr txBox="1"/>
          <p:nvPr/>
        </p:nvSpPr>
        <p:spPr bwMode="auto">
          <a:xfrm>
            <a:off x="755576" y="438332"/>
            <a:ext cx="1159016"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五個電子</a:t>
            </a:r>
            <a:endParaRPr lang="en-TW"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941C8709-12BD-6E5C-38A4-E0B83CE4E544}"/>
              </a:ext>
            </a:extLst>
          </p:cNvPr>
          <p:cNvSpPr txBox="1"/>
          <p:nvPr/>
        </p:nvSpPr>
        <p:spPr bwMode="auto">
          <a:xfrm>
            <a:off x="7808916" y="399186"/>
            <a:ext cx="1159016"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十個電子</a:t>
            </a:r>
            <a:endParaRPr lang="en-TW" dirty="0">
              <a:latin typeface="Times New Roman" pitchFamily="18" charset="0"/>
              <a:cs typeface="Times New Roman" pitchFamily="18" charset="0"/>
            </a:endParaRPr>
          </a:p>
        </p:txBody>
      </p:sp>
    </p:spTree>
    <p:extLst>
      <p:ext uri="{BB962C8B-B14F-4D97-AF65-F5344CB8AC3E}">
        <p14:creationId xmlns:p14="http://schemas.microsoft.com/office/powerpoint/2010/main" val="88760414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F60D8D-DFEA-BCBF-F1FB-54FF2D8CFD1F}"/>
              </a:ext>
            </a:extLst>
          </p:cNvPr>
          <p:cNvSpPr/>
          <p:nvPr/>
        </p:nvSpPr>
        <p:spPr>
          <a:xfrm>
            <a:off x="2339751" y="395878"/>
            <a:ext cx="2088232" cy="2414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 name="Picture 1">
            <a:extLst>
              <a:ext uri="{FF2B5EF4-FFF2-40B4-BE49-F238E27FC236}">
                <a16:creationId xmlns:a16="http://schemas.microsoft.com/office/drawing/2014/main" id="{72FDB44D-6E71-5940-B86A-48CDDCAAF683}"/>
              </a:ext>
            </a:extLst>
          </p:cNvPr>
          <p:cNvPicPr>
            <a:picLocks noChangeAspect="1"/>
          </p:cNvPicPr>
          <p:nvPr/>
        </p:nvPicPr>
        <p:blipFill rotWithShape="1">
          <a:blip r:embed="rId2"/>
          <a:srcRect l="18866" t="12793" r="18248" b="20532"/>
          <a:stretch/>
        </p:blipFill>
        <p:spPr>
          <a:xfrm>
            <a:off x="5220071" y="395878"/>
            <a:ext cx="2016224" cy="2486988"/>
          </a:xfrm>
          <a:prstGeom prst="rect">
            <a:avLst/>
          </a:prstGeom>
        </p:spPr>
      </p:pic>
      <p:pic>
        <p:nvPicPr>
          <p:cNvPr id="3" name="Picture 3" descr="C:\Users\Chia-Hung Chang\Downloads\Data\Knight\Media\Chapter42\Images\42_20Figure-F.jpg">
            <a:extLst>
              <a:ext uri="{FF2B5EF4-FFF2-40B4-BE49-F238E27FC236}">
                <a16:creationId xmlns:a16="http://schemas.microsoft.com/office/drawing/2014/main" id="{939BD7E3-9324-C842-BE18-08B9E9FAE739}"/>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2854"/>
          <a:stretch/>
        </p:blipFill>
        <p:spPr bwMode="auto">
          <a:xfrm>
            <a:off x="2195736" y="2924944"/>
            <a:ext cx="5400600" cy="3176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A569615-2522-CA6A-60AD-CACCAC2D2906}"/>
              </a:ext>
            </a:extLst>
          </p:cNvPr>
          <p:cNvSpPr txBox="1"/>
          <p:nvPr/>
        </p:nvSpPr>
        <p:spPr bwMode="auto">
          <a:xfrm>
            <a:off x="6096733" y="395878"/>
            <a:ext cx="1097867" cy="369332"/>
          </a:xfrm>
          <a:prstGeom prst="rect">
            <a:avLst/>
          </a:prstGeom>
          <a:noFill/>
          <a:ln w="9525">
            <a:noFill/>
            <a:miter lim="800000"/>
            <a:headEnd/>
            <a:tailEnd/>
          </a:ln>
        </p:spPr>
        <p:txBody>
          <a:bodyPr wrap="square">
            <a:spAutoFit/>
          </a:bodyPr>
          <a:lstStyle/>
          <a:p>
            <a:r>
              <a:rPr lang="zh-TW" sz="1800" dirty="0"/>
              <a:t>鉀</a:t>
            </a:r>
            <a:r>
              <a:rPr lang="zh-TW" altLang="en-US" sz="1800" dirty="0"/>
              <a:t>原子</a:t>
            </a:r>
            <a:endParaRPr lang="en-TW" sz="1800" dirty="0"/>
          </a:p>
        </p:txBody>
      </p:sp>
      <p:sp>
        <p:nvSpPr>
          <p:cNvPr id="6" name="Oval 5">
            <a:extLst>
              <a:ext uri="{FF2B5EF4-FFF2-40B4-BE49-F238E27FC236}">
                <a16:creationId xmlns:a16="http://schemas.microsoft.com/office/drawing/2014/main" id="{F8C0A6BC-E69C-8FDC-B538-D8A570E908CE}"/>
              </a:ext>
            </a:extLst>
          </p:cNvPr>
          <p:cNvSpPr/>
          <p:nvPr/>
        </p:nvSpPr>
        <p:spPr>
          <a:xfrm>
            <a:off x="2591779" y="3386383"/>
            <a:ext cx="432048"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4" name="Picture 3">
            <a:extLst>
              <a:ext uri="{FF2B5EF4-FFF2-40B4-BE49-F238E27FC236}">
                <a16:creationId xmlns:a16="http://schemas.microsoft.com/office/drawing/2014/main" id="{EBB18111-192F-8539-07C9-F13D735522B2}"/>
              </a:ext>
            </a:extLst>
          </p:cNvPr>
          <p:cNvPicPr>
            <a:picLocks noChangeAspect="1"/>
          </p:cNvPicPr>
          <p:nvPr/>
        </p:nvPicPr>
        <p:blipFill rotWithShape="1">
          <a:blip r:embed="rId4"/>
          <a:srcRect l="10010" t="19076" r="52809" b="25469"/>
          <a:stretch/>
        </p:blipFill>
        <p:spPr>
          <a:xfrm>
            <a:off x="2339751" y="1370160"/>
            <a:ext cx="1872209" cy="1440160"/>
          </a:xfrm>
          <a:prstGeom prst="rect">
            <a:avLst/>
          </a:prstGeom>
        </p:spPr>
      </p:pic>
      <p:sp>
        <p:nvSpPr>
          <p:cNvPr id="8" name="TextBox 7">
            <a:extLst>
              <a:ext uri="{FF2B5EF4-FFF2-40B4-BE49-F238E27FC236}">
                <a16:creationId xmlns:a16="http://schemas.microsoft.com/office/drawing/2014/main" id="{B4F4534D-337C-5A40-2B87-DD739B1131B6}"/>
              </a:ext>
            </a:extLst>
          </p:cNvPr>
          <p:cNvSpPr txBox="1"/>
          <p:nvPr/>
        </p:nvSpPr>
        <p:spPr bwMode="auto">
          <a:xfrm>
            <a:off x="2834933" y="409704"/>
            <a:ext cx="1097867" cy="369332"/>
          </a:xfrm>
          <a:prstGeom prst="rect">
            <a:avLst/>
          </a:prstGeom>
          <a:noFill/>
          <a:ln w="9525">
            <a:noFill/>
            <a:miter lim="800000"/>
            <a:headEnd/>
            <a:tailEnd/>
          </a:ln>
        </p:spPr>
        <p:txBody>
          <a:bodyPr wrap="square">
            <a:spAutoFit/>
          </a:bodyPr>
          <a:lstStyle/>
          <a:p>
            <a:r>
              <a:rPr lang="zh-TW" altLang="en-US" dirty="0"/>
              <a:t>鈉</a:t>
            </a:r>
            <a:r>
              <a:rPr lang="zh-TW" altLang="en-US" sz="1800" dirty="0"/>
              <a:t>原子</a:t>
            </a:r>
            <a:endParaRPr lang="en-TW" sz="1800" dirty="0"/>
          </a:p>
        </p:txBody>
      </p:sp>
      <p:sp>
        <p:nvSpPr>
          <p:cNvPr id="9" name="TextBox 8">
            <a:extLst>
              <a:ext uri="{FF2B5EF4-FFF2-40B4-BE49-F238E27FC236}">
                <a16:creationId xmlns:a16="http://schemas.microsoft.com/office/drawing/2014/main" id="{A4C10CB0-12AD-5A24-B5BA-B3CFA784415C}"/>
              </a:ext>
            </a:extLst>
          </p:cNvPr>
          <p:cNvSpPr txBox="1"/>
          <p:nvPr/>
        </p:nvSpPr>
        <p:spPr bwMode="auto">
          <a:xfrm>
            <a:off x="2591779" y="6106020"/>
            <a:ext cx="540060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最外層電子都是一個，因此化學性質相似！</a:t>
            </a:r>
          </a:p>
        </p:txBody>
      </p:sp>
    </p:spTree>
    <p:extLst>
      <p:ext uri="{BB962C8B-B14F-4D97-AF65-F5344CB8AC3E}">
        <p14:creationId xmlns:p14="http://schemas.microsoft.com/office/powerpoint/2010/main" val="215294524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9A78CB-755B-6B45-82CD-34480DABC297}"/>
              </a:ext>
            </a:extLst>
          </p:cNvPr>
          <p:cNvPicPr>
            <a:picLocks noChangeAspect="1"/>
          </p:cNvPicPr>
          <p:nvPr/>
        </p:nvPicPr>
        <p:blipFill>
          <a:blip r:embed="rId2"/>
          <a:stretch>
            <a:fillRect/>
          </a:stretch>
        </p:blipFill>
        <p:spPr>
          <a:xfrm>
            <a:off x="827584" y="3759836"/>
            <a:ext cx="5035318" cy="2597013"/>
          </a:xfrm>
          <a:prstGeom prst="rect">
            <a:avLst/>
          </a:prstGeom>
        </p:spPr>
      </p:pic>
      <p:sp>
        <p:nvSpPr>
          <p:cNvPr id="4" name="TextBox 3">
            <a:extLst>
              <a:ext uri="{FF2B5EF4-FFF2-40B4-BE49-F238E27FC236}">
                <a16:creationId xmlns:a16="http://schemas.microsoft.com/office/drawing/2014/main" id="{5E7914FC-9252-5A4A-AA7D-AFD55D10953B}"/>
              </a:ext>
            </a:extLst>
          </p:cNvPr>
          <p:cNvSpPr txBox="1"/>
          <p:nvPr/>
        </p:nvSpPr>
        <p:spPr bwMode="auto">
          <a:xfrm>
            <a:off x="962289" y="765096"/>
            <a:ext cx="5675322" cy="369332"/>
          </a:xfrm>
          <a:prstGeom prst="rect">
            <a:avLst/>
          </a:prstGeom>
          <a:noFill/>
          <a:ln w="9525">
            <a:noFill/>
            <a:miter lim="800000"/>
            <a:headEnd/>
            <a:tailEnd/>
          </a:ln>
        </p:spPr>
        <p:txBody>
          <a:bodyPr wrap="square" rtlCol="0">
            <a:spAutoFit/>
          </a:bodyPr>
          <a:lstStyle/>
          <a:p>
            <a:pPr>
              <a:spcBef>
                <a:spcPct val="50000"/>
              </a:spcBef>
            </a:pPr>
            <a:r>
              <a:rPr lang="en-GB" sz="1800" dirty="0" err="1"/>
              <a:t>如同在原子中</a:t>
            </a:r>
            <a:r>
              <a:rPr lang="en-GB" dirty="0" err="1"/>
              <a:t>，</a:t>
            </a:r>
            <a:r>
              <a:rPr lang="en-GB" sz="1800" dirty="0" err="1"/>
              <a:t>將電子一個個在能階圖由下往上填</a:t>
            </a:r>
            <a:r>
              <a:rPr lang="en-GB" sz="1800" dirty="0"/>
              <a:t>。</a:t>
            </a:r>
            <a:endParaRPr lang="en-TW" sz="1800" dirty="0"/>
          </a:p>
        </p:txBody>
      </p:sp>
      <p:sp>
        <p:nvSpPr>
          <p:cNvPr id="5" name="TextBox 4">
            <a:extLst>
              <a:ext uri="{FF2B5EF4-FFF2-40B4-BE49-F238E27FC236}">
                <a16:creationId xmlns:a16="http://schemas.microsoft.com/office/drawing/2014/main" id="{432AA468-10FB-1F45-939F-92B3BB6C6D3B}"/>
              </a:ext>
            </a:extLst>
          </p:cNvPr>
          <p:cNvSpPr txBox="1"/>
          <p:nvPr/>
        </p:nvSpPr>
        <p:spPr bwMode="auto">
          <a:xfrm>
            <a:off x="957022" y="1175842"/>
            <a:ext cx="5277924" cy="369332"/>
          </a:xfrm>
          <a:prstGeom prst="rect">
            <a:avLst/>
          </a:prstGeom>
          <a:noFill/>
          <a:ln w="9525">
            <a:noFill/>
            <a:miter lim="800000"/>
            <a:headEnd/>
            <a:tailEnd/>
          </a:ln>
        </p:spPr>
        <p:txBody>
          <a:bodyPr wrap="square" rtlCol="0">
            <a:spAutoFit/>
          </a:bodyPr>
          <a:lstStyle/>
          <a:p>
            <a:pPr>
              <a:spcBef>
                <a:spcPct val="50000"/>
              </a:spcBef>
            </a:pPr>
            <a:r>
              <a:rPr lang="en-GB" sz="1800" dirty="0" err="1"/>
              <a:t>在固體中也是將電子在能帶中一個個由下往上填</a:t>
            </a:r>
            <a:r>
              <a:rPr lang="en-GB" sz="1800" dirty="0"/>
              <a:t>。</a:t>
            </a:r>
            <a:endParaRPr lang="en-TW" sz="18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1B0390F-5900-8281-6A6E-1FA698E2EE0C}"/>
                  </a:ext>
                </a:extLst>
              </p:cNvPr>
              <p:cNvSpPr txBox="1"/>
              <p:nvPr/>
            </p:nvSpPr>
            <p:spPr bwMode="auto">
              <a:xfrm>
                <a:off x="967207" y="2910508"/>
                <a:ext cx="7365407" cy="369332"/>
              </a:xfrm>
              <a:prstGeom prst="rect">
                <a:avLst/>
              </a:prstGeom>
              <a:noFill/>
              <a:ln w="9525">
                <a:noFill/>
                <a:miter lim="800000"/>
                <a:headEnd/>
                <a:tailEnd/>
              </a:ln>
            </p:spPr>
            <p:txBody>
              <a:bodyPr wrap="square" rtlCol="0">
                <a:spAutoFit/>
              </a:bodyPr>
              <a:lstStyle/>
              <a:p>
                <a:pPr>
                  <a:spcBef>
                    <a:spcPct val="50000"/>
                  </a:spcBef>
                </a:pPr>
                <a:r>
                  <a:rPr lang="en-TW" sz="1800" dirty="0"/>
                  <a:t>固體鈉</a:t>
                </a:r>
                <a14:m>
                  <m:oMath xmlns:m="http://schemas.openxmlformats.org/officeDocument/2006/math">
                    <m:r>
                      <a:rPr lang="en-US" altLang="zh-TW" sz="1800" i="1" dirty="0" smtClean="0">
                        <a:latin typeface="Cambria Math" panose="02040503050406030204" pitchFamily="18" charset="0"/>
                        <a:cs typeface="Times New Roman" panose="02020603050405020304" pitchFamily="18" charset="0"/>
                      </a:rPr>
                      <m:t>2</m:t>
                    </m:r>
                    <m:r>
                      <a:rPr lang="en-US" altLang="zh-TW" sz="1800" i="1" dirty="0" smtClean="0">
                        <a:latin typeface="Cambria Math" panose="02040503050406030204" pitchFamily="18" charset="0"/>
                        <a:cs typeface="Times New Roman" panose="02020603050405020304" pitchFamily="18" charset="0"/>
                      </a:rPr>
                      <m:t>𝑠</m:t>
                    </m:r>
                  </m:oMath>
                </a14:m>
                <a:r>
                  <a:rPr lang="en-TW" sz="1800" dirty="0"/>
                  <a:t>的能帶來自原子鈉</a:t>
                </a:r>
                <a14:m>
                  <m:oMath xmlns:m="http://schemas.openxmlformats.org/officeDocument/2006/math">
                    <m:r>
                      <a:rPr lang="en-TW" sz="1800" i="1" dirty="0" smtClean="0">
                        <a:latin typeface="Cambria Math" panose="02040503050406030204" pitchFamily="18" charset="0"/>
                        <a:cs typeface="Times New Roman" panose="02020603050405020304" pitchFamily="18" charset="0"/>
                      </a:rPr>
                      <m:t>2</m:t>
                    </m:r>
                    <m:r>
                      <a:rPr lang="en-TW" sz="1800" i="1" dirty="0" smtClean="0">
                        <a:latin typeface="Cambria Math" panose="02040503050406030204" pitchFamily="18" charset="0"/>
                        <a:cs typeface="Times New Roman" panose="02020603050405020304" pitchFamily="18" charset="0"/>
                      </a:rPr>
                      <m:t>𝑠</m:t>
                    </m:r>
                  </m:oMath>
                </a14:m>
                <a:r>
                  <a:rPr lang="en-TW" sz="1800" dirty="0"/>
                  <a:t>的能階。</a:t>
                </a:r>
              </a:p>
            </p:txBody>
          </p:sp>
        </mc:Choice>
        <mc:Fallback xmlns="">
          <p:sp>
            <p:nvSpPr>
              <p:cNvPr id="6" name="TextBox 5">
                <a:extLst>
                  <a:ext uri="{FF2B5EF4-FFF2-40B4-BE49-F238E27FC236}">
                    <a16:creationId xmlns:a16="http://schemas.microsoft.com/office/drawing/2014/main" id="{71B0390F-5900-8281-6A6E-1FA698E2EE0C}"/>
                  </a:ext>
                </a:extLst>
              </p:cNvPr>
              <p:cNvSpPr txBox="1">
                <a:spLocks noRot="1" noChangeAspect="1" noMove="1" noResize="1" noEditPoints="1" noAdjustHandles="1" noChangeArrowheads="1" noChangeShapeType="1" noTextEdit="1"/>
              </p:cNvSpPr>
              <p:nvPr/>
            </p:nvSpPr>
            <p:spPr bwMode="auto">
              <a:xfrm>
                <a:off x="967207" y="2910508"/>
                <a:ext cx="7365407" cy="369332"/>
              </a:xfrm>
              <a:prstGeom prst="rect">
                <a:avLst/>
              </a:prstGeom>
              <a:blipFill>
                <a:blip r:embed="rId3"/>
                <a:stretch>
                  <a:fillRect l="-688" t="-3226"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6CEA6C7-E1C0-4B8A-8A89-72E4009F3B15}"/>
                  </a:ext>
                </a:extLst>
              </p:cNvPr>
              <p:cNvSpPr txBox="1"/>
              <p:nvPr/>
            </p:nvSpPr>
            <p:spPr bwMode="auto">
              <a:xfrm>
                <a:off x="957022" y="3321254"/>
                <a:ext cx="7635709" cy="369332"/>
              </a:xfrm>
              <a:prstGeom prst="rect">
                <a:avLst/>
              </a:prstGeom>
              <a:noFill/>
              <a:ln w="9525">
                <a:noFill/>
                <a:miter lim="800000"/>
                <a:headEnd/>
                <a:tailEnd/>
              </a:ln>
            </p:spPr>
            <p:txBody>
              <a:bodyPr wrap="square" rtlCol="0">
                <a:spAutoFit/>
              </a:bodyPr>
              <a:lstStyle/>
              <a:p>
                <a:pPr>
                  <a:spcBef>
                    <a:spcPct val="50000"/>
                  </a:spcBef>
                </a:pPr>
                <a:r>
                  <a:rPr lang="en-TW" sz="1800" dirty="0"/>
                  <a:t>原來原子鈉</a:t>
                </a:r>
                <a14:m>
                  <m:oMath xmlns:m="http://schemas.openxmlformats.org/officeDocument/2006/math">
                    <m:r>
                      <a:rPr lang="en-TW" i="1" dirty="0" smtClean="0">
                        <a:latin typeface="Cambria Math" panose="02040503050406030204" pitchFamily="18" charset="0"/>
                        <a:cs typeface="Times New Roman" panose="02020603050405020304" pitchFamily="18" charset="0"/>
                      </a:rPr>
                      <m:t>2</m:t>
                    </m:r>
                    <m:r>
                      <a:rPr lang="en-TW" sz="1800" i="1" dirty="0" smtClean="0">
                        <a:latin typeface="Cambria Math" panose="02040503050406030204" pitchFamily="18" charset="0"/>
                        <a:cs typeface="Times New Roman" panose="02020603050405020304" pitchFamily="18" charset="0"/>
                      </a:rPr>
                      <m:t>𝑠</m:t>
                    </m:r>
                  </m:oMath>
                </a14:m>
                <a:r>
                  <a:rPr lang="en-TW" sz="1800" dirty="0"/>
                  <a:t>的能階有二個電子，因此有</a:t>
                </a:r>
                <a14:m>
                  <m:oMath xmlns:m="http://schemas.openxmlformats.org/officeDocument/2006/math">
                    <m:r>
                      <a:rPr lang="en-US" sz="1800" b="0" i="0" dirty="0" smtClean="0">
                        <a:latin typeface="Cambria Math" panose="02040503050406030204" pitchFamily="18" charset="0"/>
                      </a:rPr>
                      <m:t>2</m:t>
                    </m:r>
                    <m:r>
                      <a:rPr lang="en-US" sz="1800" b="0" i="1" dirty="0" smtClean="0">
                        <a:latin typeface="Cambria Math" panose="02040503050406030204" pitchFamily="18" charset="0"/>
                      </a:rPr>
                      <m:t>𝑁</m:t>
                    </m:r>
                  </m:oMath>
                </a14:m>
                <a:r>
                  <a:rPr lang="en-TW" sz="1800" dirty="0"/>
                  <a:t>顆電子可以填。正好填滿！</a:t>
                </a:r>
              </a:p>
            </p:txBody>
          </p:sp>
        </mc:Choice>
        <mc:Fallback xmlns="">
          <p:sp>
            <p:nvSpPr>
              <p:cNvPr id="7" name="TextBox 6">
                <a:extLst>
                  <a:ext uri="{FF2B5EF4-FFF2-40B4-BE49-F238E27FC236}">
                    <a16:creationId xmlns:a16="http://schemas.microsoft.com/office/drawing/2014/main" id="{C6CEA6C7-E1C0-4B8A-8A89-72E4009F3B15}"/>
                  </a:ext>
                </a:extLst>
              </p:cNvPr>
              <p:cNvSpPr txBox="1">
                <a:spLocks noRot="1" noChangeAspect="1" noMove="1" noResize="1" noEditPoints="1" noAdjustHandles="1" noChangeArrowheads="1" noChangeShapeType="1" noTextEdit="1"/>
              </p:cNvSpPr>
              <p:nvPr/>
            </p:nvSpPr>
            <p:spPr bwMode="auto">
              <a:xfrm>
                <a:off x="957022" y="3321254"/>
                <a:ext cx="7635709" cy="369332"/>
              </a:xfrm>
              <a:prstGeom prst="rect">
                <a:avLst/>
              </a:prstGeom>
              <a:blipFill>
                <a:blip r:embed="rId4"/>
                <a:stretch>
                  <a:fillRect l="-664" t="-6667" b="-23333"/>
                </a:stretch>
              </a:blipFill>
              <a:ln w="9525">
                <a:noFill/>
                <a:miter lim="800000"/>
                <a:headEnd/>
                <a:tailEnd/>
              </a:ln>
            </p:spPr>
            <p:txBody>
              <a:bodyPr/>
              <a:lstStyle/>
              <a:p>
                <a:r>
                  <a:rPr lang="en-TW">
                    <a:noFill/>
                  </a:rPr>
                  <a:t> </a:t>
                </a:r>
              </a:p>
            </p:txBody>
          </p:sp>
        </mc:Fallback>
      </mc:AlternateContent>
      <p:cxnSp>
        <p:nvCxnSpPr>
          <p:cNvPr id="11" name="Straight Arrow Connector 10">
            <a:extLst>
              <a:ext uri="{FF2B5EF4-FFF2-40B4-BE49-F238E27FC236}">
                <a16:creationId xmlns:a16="http://schemas.microsoft.com/office/drawing/2014/main" id="{FEDBA996-D6C2-8F39-BBAC-BE6E0A3BC720}"/>
              </a:ext>
            </a:extLst>
          </p:cNvPr>
          <p:cNvCxnSpPr>
            <a:cxnSpLocks/>
          </p:cNvCxnSpPr>
          <p:nvPr/>
        </p:nvCxnSpPr>
        <p:spPr>
          <a:xfrm flipH="1">
            <a:off x="3579524" y="3597722"/>
            <a:ext cx="2000588" cy="15285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F6E6A66-9D23-9FCF-A25A-6B74D1A869EA}"/>
                  </a:ext>
                </a:extLst>
              </p:cNvPr>
              <p:cNvSpPr txBox="1"/>
              <p:nvPr/>
            </p:nvSpPr>
            <p:spPr bwMode="auto">
              <a:xfrm>
                <a:off x="957022" y="2223294"/>
                <a:ext cx="816748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可以嚴格證明一個能帶內有</a:t>
                </a:r>
                <a14:m>
                  <m:oMath xmlns:m="http://schemas.openxmlformats.org/officeDocument/2006/math">
                    <m:r>
                      <a:rPr lang="en-US" b="0" i="1" dirty="0" smtClean="0">
                        <a:latin typeface="Cambria Math" panose="02040503050406030204" pitchFamily="18" charset="0"/>
                        <a:cs typeface="Times New Roman" pitchFamily="18" charset="0"/>
                      </a:rPr>
                      <m:t>𝑁</m:t>
                    </m:r>
                  </m:oMath>
                </a14:m>
                <a:r>
                  <a:rPr lang="en-TW" dirty="0">
                    <a:latin typeface="Times New Roman" pitchFamily="18" charset="0"/>
                    <a:cs typeface="Times New Roman" pitchFamily="18" charset="0"/>
                  </a:rPr>
                  <a:t>個狀態。考慮兩個自旋，</a:t>
                </a:r>
                <a:r>
                  <a:rPr lang="en-TW" dirty="0"/>
                  <a:t>能帶中的狀態數是</a:t>
                </a:r>
                <a14:m>
                  <m:oMath xmlns:m="http://schemas.openxmlformats.org/officeDocument/2006/math">
                    <m:r>
                      <a:rPr lang="en-US" i="1" dirty="0">
                        <a:latin typeface="Cambria Math" panose="02040503050406030204" pitchFamily="18" charset="0"/>
                      </a:rPr>
                      <m:t>2</m:t>
                    </m:r>
                    <m:r>
                      <a:rPr lang="en-US" i="1" dirty="0">
                        <a:latin typeface="Cambria Math" panose="02040503050406030204" pitchFamily="18" charset="0"/>
                      </a:rPr>
                      <m:t>𝑁</m:t>
                    </m:r>
                  </m:oMath>
                </a14:m>
                <a:r>
                  <a:rPr lang="en-TW" dirty="0"/>
                  <a:t>。</a:t>
                </a:r>
                <a:endParaRPr lang="en-TW" dirty="0">
                  <a:latin typeface="Times New Roman" pitchFamily="18" charset="0"/>
                  <a:cs typeface="Times New Roman" pitchFamily="18" charset="0"/>
                </a:endParaRPr>
              </a:p>
            </p:txBody>
          </p:sp>
        </mc:Choice>
        <mc:Fallback xmlns="">
          <p:sp>
            <p:nvSpPr>
              <p:cNvPr id="9" name="TextBox 8">
                <a:extLst>
                  <a:ext uri="{FF2B5EF4-FFF2-40B4-BE49-F238E27FC236}">
                    <a16:creationId xmlns:a16="http://schemas.microsoft.com/office/drawing/2014/main" id="{0F6E6A66-9D23-9FCF-A25A-6B74D1A869EA}"/>
                  </a:ext>
                </a:extLst>
              </p:cNvPr>
              <p:cNvSpPr txBox="1">
                <a:spLocks noRot="1" noChangeAspect="1" noMove="1" noResize="1" noEditPoints="1" noAdjustHandles="1" noChangeArrowheads="1" noChangeShapeType="1" noTextEdit="1"/>
              </p:cNvSpPr>
              <p:nvPr/>
            </p:nvSpPr>
            <p:spPr bwMode="auto">
              <a:xfrm>
                <a:off x="957022" y="2223294"/>
                <a:ext cx="8167480" cy="369332"/>
              </a:xfrm>
              <a:prstGeom prst="rect">
                <a:avLst/>
              </a:prstGeom>
              <a:blipFill>
                <a:blip r:embed="rId5"/>
                <a:stretch>
                  <a:fillRect l="-621" t="-10000"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F65E06F-764D-9EAC-F59A-0D92F60095A3}"/>
                  </a:ext>
                </a:extLst>
              </p:cNvPr>
              <p:cNvSpPr txBox="1"/>
              <p:nvPr/>
            </p:nvSpPr>
            <p:spPr bwMode="auto">
              <a:xfrm>
                <a:off x="957022" y="1802792"/>
                <a:ext cx="597666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能帶是</a:t>
                </a:r>
                <a14:m>
                  <m:oMath xmlns:m="http://schemas.openxmlformats.org/officeDocument/2006/math">
                    <m:r>
                      <a:rPr lang="en-US" b="0" i="1" dirty="0" smtClean="0">
                        <a:latin typeface="Cambria Math" panose="02040503050406030204" pitchFamily="18" charset="0"/>
                        <a:cs typeface="Times New Roman" pitchFamily="18" charset="0"/>
                      </a:rPr>
                      <m:t>𝑁</m:t>
                    </m:r>
                  </m:oMath>
                </a14:m>
                <a:r>
                  <a:rPr lang="en-TW" dirty="0">
                    <a:latin typeface="Times New Roman" pitchFamily="18" charset="0"/>
                    <a:cs typeface="Times New Roman" pitchFamily="18" charset="0"/>
                  </a:rPr>
                  <a:t>個原子原本獨立的原子能階混雜而成，</a:t>
                </a:r>
              </a:p>
            </p:txBody>
          </p:sp>
        </mc:Choice>
        <mc:Fallback xmlns="">
          <p:sp>
            <p:nvSpPr>
              <p:cNvPr id="13" name="TextBox 12">
                <a:extLst>
                  <a:ext uri="{FF2B5EF4-FFF2-40B4-BE49-F238E27FC236}">
                    <a16:creationId xmlns:a16="http://schemas.microsoft.com/office/drawing/2014/main" id="{8F65E06F-764D-9EAC-F59A-0D92F60095A3}"/>
                  </a:ext>
                </a:extLst>
              </p:cNvPr>
              <p:cNvSpPr txBox="1">
                <a:spLocks noRot="1" noChangeAspect="1" noMove="1" noResize="1" noEditPoints="1" noAdjustHandles="1" noChangeArrowheads="1" noChangeShapeType="1" noTextEdit="1"/>
              </p:cNvSpPr>
              <p:nvPr/>
            </p:nvSpPr>
            <p:spPr bwMode="auto">
              <a:xfrm>
                <a:off x="957022" y="1802792"/>
                <a:ext cx="5976664" cy="369332"/>
              </a:xfrm>
              <a:prstGeom prst="rect">
                <a:avLst/>
              </a:prstGeom>
              <a:blipFill>
                <a:blip r:embed="rId6"/>
                <a:stretch>
                  <a:fillRect l="-849" t="-10345" b="-24138"/>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12935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DF0277-A3FF-FD36-9752-04E79144A7F2}"/>
              </a:ext>
            </a:extLst>
          </p:cNvPr>
          <p:cNvPicPr>
            <a:picLocks noChangeAspect="1"/>
          </p:cNvPicPr>
          <p:nvPr/>
        </p:nvPicPr>
        <p:blipFill>
          <a:blip r:embed="rId2"/>
          <a:stretch>
            <a:fillRect/>
          </a:stretch>
        </p:blipFill>
        <p:spPr>
          <a:xfrm>
            <a:off x="2627784" y="1052736"/>
            <a:ext cx="3451502" cy="3024336"/>
          </a:xfrm>
          <a:prstGeom prst="rect">
            <a:avLst/>
          </a:prstGeom>
        </p:spPr>
      </p:pic>
      <p:sp>
        <p:nvSpPr>
          <p:cNvPr id="3" name="TextBox 2">
            <a:extLst>
              <a:ext uri="{FF2B5EF4-FFF2-40B4-BE49-F238E27FC236}">
                <a16:creationId xmlns:a16="http://schemas.microsoft.com/office/drawing/2014/main" id="{BAFB3E9B-AAF6-D3A7-82AB-C016875C8C18}"/>
              </a:ext>
            </a:extLst>
          </p:cNvPr>
          <p:cNvSpPr txBox="1"/>
          <p:nvPr/>
        </p:nvSpPr>
        <p:spPr bwMode="auto">
          <a:xfrm>
            <a:off x="2231740" y="4293096"/>
            <a:ext cx="496855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在填滿的能帶內的電子，完全無法改變狀態，</a:t>
            </a:r>
          </a:p>
        </p:txBody>
      </p:sp>
      <p:sp>
        <p:nvSpPr>
          <p:cNvPr id="5" name="TextBox 4">
            <a:extLst>
              <a:ext uri="{FF2B5EF4-FFF2-40B4-BE49-F238E27FC236}">
                <a16:creationId xmlns:a16="http://schemas.microsoft.com/office/drawing/2014/main" id="{A5BC3CBD-25FC-3516-8994-7A997BF14507}"/>
              </a:ext>
            </a:extLst>
          </p:cNvPr>
          <p:cNvSpPr txBox="1"/>
          <p:nvPr/>
        </p:nvSpPr>
        <p:spPr bwMode="auto">
          <a:xfrm>
            <a:off x="2231740" y="4672970"/>
            <a:ext cx="4572000"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除非付出很高的能量，跳到下一能帶。</a:t>
            </a:r>
            <a:endParaRPr lang="en-TW" dirty="0"/>
          </a:p>
        </p:txBody>
      </p:sp>
      <p:sp>
        <p:nvSpPr>
          <p:cNvPr id="6" name="TextBox 5">
            <a:extLst>
              <a:ext uri="{FF2B5EF4-FFF2-40B4-BE49-F238E27FC236}">
                <a16:creationId xmlns:a16="http://schemas.microsoft.com/office/drawing/2014/main" id="{C6D7725C-FD44-2096-EF16-707795703922}"/>
              </a:ext>
            </a:extLst>
          </p:cNvPr>
          <p:cNvSpPr txBox="1"/>
          <p:nvPr/>
        </p:nvSpPr>
        <p:spPr bwMode="auto">
          <a:xfrm>
            <a:off x="2231740" y="5063305"/>
            <a:ext cx="590465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這些電子便與導電無關，稱為價電子</a:t>
            </a:r>
            <a:r>
              <a:rPr lang="en-US" altLang="zh-TW" dirty="0">
                <a:latin typeface="Times New Roman" pitchFamily="18" charset="0"/>
                <a:cs typeface="Times New Roman" pitchFamily="18" charset="0"/>
              </a:rPr>
              <a:t>Valance</a:t>
            </a:r>
            <a:r>
              <a:rPr lang="zh-TW" altLang="en-US"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DC1D5143-F98E-9CE4-EE61-08815B96FF50}"/>
              </a:ext>
            </a:extLst>
          </p:cNvPr>
          <p:cNvSpPr txBox="1"/>
          <p:nvPr/>
        </p:nvSpPr>
        <p:spPr bwMode="auto">
          <a:xfrm>
            <a:off x="2231740" y="5464814"/>
            <a:ext cx="554461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絕緣體便是所有能帶都被填滿的固體。</a:t>
            </a:r>
          </a:p>
        </p:txBody>
      </p:sp>
      <p:cxnSp>
        <p:nvCxnSpPr>
          <p:cNvPr id="8" name="Straight Arrow Connector 7">
            <a:extLst>
              <a:ext uri="{FF2B5EF4-FFF2-40B4-BE49-F238E27FC236}">
                <a16:creationId xmlns:a16="http://schemas.microsoft.com/office/drawing/2014/main" id="{B06F95F0-C856-6F9D-32F8-B7909F6181E0}"/>
              </a:ext>
            </a:extLst>
          </p:cNvPr>
          <p:cNvCxnSpPr>
            <a:cxnSpLocks/>
          </p:cNvCxnSpPr>
          <p:nvPr/>
        </p:nvCxnSpPr>
        <p:spPr>
          <a:xfrm flipV="1">
            <a:off x="5580112" y="2636912"/>
            <a:ext cx="0" cy="2880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62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9A78CB-755B-6B45-82CD-34480DABC297}"/>
              </a:ext>
            </a:extLst>
          </p:cNvPr>
          <p:cNvPicPr>
            <a:picLocks noChangeAspect="1"/>
          </p:cNvPicPr>
          <p:nvPr/>
        </p:nvPicPr>
        <p:blipFill>
          <a:blip r:embed="rId2"/>
          <a:stretch>
            <a:fillRect/>
          </a:stretch>
        </p:blipFill>
        <p:spPr>
          <a:xfrm>
            <a:off x="3538264" y="841048"/>
            <a:ext cx="5342052" cy="2755213"/>
          </a:xfrm>
          <a:prstGeom prst="rect">
            <a:avLst/>
          </a:prstGeom>
        </p:spPr>
      </p:pic>
      <p:pic>
        <p:nvPicPr>
          <p:cNvPr id="6" name="Picture 5">
            <a:extLst>
              <a:ext uri="{FF2B5EF4-FFF2-40B4-BE49-F238E27FC236}">
                <a16:creationId xmlns:a16="http://schemas.microsoft.com/office/drawing/2014/main" id="{AB0C5D56-26B3-5DBF-70AB-8CCC558E9C24}"/>
              </a:ext>
            </a:extLst>
          </p:cNvPr>
          <p:cNvPicPr>
            <a:picLocks noChangeAspect="1"/>
          </p:cNvPicPr>
          <p:nvPr/>
        </p:nvPicPr>
        <p:blipFill rotWithShape="1">
          <a:blip r:embed="rId3"/>
          <a:srcRect r="32318" b="12156"/>
          <a:stretch/>
        </p:blipFill>
        <p:spPr>
          <a:xfrm>
            <a:off x="540191" y="836712"/>
            <a:ext cx="2663657" cy="2764172"/>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C505221-C79E-D80D-35C8-5FC2BF978236}"/>
                  </a:ext>
                </a:extLst>
              </p:cNvPr>
              <p:cNvSpPr txBox="1"/>
              <p:nvPr/>
            </p:nvSpPr>
            <p:spPr bwMode="auto">
              <a:xfrm>
                <a:off x="567342" y="3768377"/>
                <a:ext cx="8262553" cy="369332"/>
              </a:xfrm>
              <a:prstGeom prst="rect">
                <a:avLst/>
              </a:prstGeom>
              <a:noFill/>
              <a:ln w="9525">
                <a:noFill/>
                <a:miter lim="800000"/>
                <a:headEnd/>
                <a:tailEnd/>
              </a:ln>
            </p:spPr>
            <p:txBody>
              <a:bodyPr wrap="square" rtlCol="0">
                <a:spAutoFit/>
              </a:bodyPr>
              <a:lstStyle/>
              <a:p>
                <a:pPr>
                  <a:spcBef>
                    <a:spcPct val="50000"/>
                  </a:spcBef>
                </a:pPr>
                <a:r>
                  <a:rPr lang="en-TW" sz="1800" dirty="0"/>
                  <a:t>固體鈉</a:t>
                </a:r>
                <a14:m>
                  <m:oMath xmlns:m="http://schemas.openxmlformats.org/officeDocument/2006/math">
                    <m:r>
                      <a:rPr lang="en-TW" sz="1800" i="1" dirty="0" smtClean="0">
                        <a:latin typeface="Cambria Math" panose="02040503050406030204" pitchFamily="18" charset="0"/>
                        <a:cs typeface="Times New Roman" panose="02020603050405020304" pitchFamily="18" charset="0"/>
                      </a:rPr>
                      <m:t>3</m:t>
                    </m:r>
                    <m:r>
                      <a:rPr lang="en-TW" sz="1800" i="1" dirty="0" smtClean="0">
                        <a:latin typeface="Cambria Math" panose="02040503050406030204" pitchFamily="18" charset="0"/>
                        <a:cs typeface="Times New Roman" panose="02020603050405020304" pitchFamily="18" charset="0"/>
                      </a:rPr>
                      <m:t>𝑠</m:t>
                    </m:r>
                  </m:oMath>
                </a14:m>
                <a:r>
                  <a:rPr lang="en-TW" sz="1800" dirty="0">
                    <a:latin typeface="Times New Roman" panose="02020603050405020304" pitchFamily="18" charset="0"/>
                    <a:cs typeface="Times New Roman" panose="02020603050405020304" pitchFamily="18" charset="0"/>
                  </a:rPr>
                  <a:t>的能帶甚至是原子鈉</a:t>
                </a:r>
                <a14:m>
                  <m:oMath xmlns:m="http://schemas.openxmlformats.org/officeDocument/2006/math">
                    <m:r>
                      <a:rPr lang="en-TW" sz="1800" i="1" dirty="0" smtClean="0">
                        <a:latin typeface="Cambria Math" panose="02040503050406030204" pitchFamily="18" charset="0"/>
                        <a:cs typeface="Times New Roman" panose="02020603050405020304" pitchFamily="18" charset="0"/>
                      </a:rPr>
                      <m:t>3</m:t>
                    </m:r>
                    <m:r>
                      <a:rPr lang="en-TW" sz="1800" i="1" dirty="0" smtClean="0">
                        <a:latin typeface="Cambria Math" panose="02040503050406030204" pitchFamily="18" charset="0"/>
                        <a:cs typeface="Times New Roman" panose="02020603050405020304" pitchFamily="18" charset="0"/>
                      </a:rPr>
                      <m:t>𝑠</m:t>
                    </m:r>
                  </m:oMath>
                </a14:m>
                <a:r>
                  <a:rPr lang="en-TW" sz="1800" dirty="0">
                    <a:latin typeface="Times New Roman" panose="02020603050405020304" pitchFamily="18" charset="0"/>
                    <a:cs typeface="Times New Roman" panose="02020603050405020304" pitchFamily="18" charset="0"/>
                  </a:rPr>
                  <a:t>及</a:t>
                </a:r>
                <a14:m>
                  <m:oMath xmlns:m="http://schemas.openxmlformats.org/officeDocument/2006/math">
                    <m:r>
                      <a:rPr lang="en-US" sz="1800" i="1" dirty="0" smtClean="0">
                        <a:latin typeface="Cambria Math" panose="02040503050406030204" pitchFamily="18" charset="0"/>
                        <a:cs typeface="Times New Roman" panose="02020603050405020304" pitchFamily="18" charset="0"/>
                      </a:rPr>
                      <m:t>3</m:t>
                    </m:r>
                    <m:r>
                      <a:rPr lang="en-TW" sz="1800" i="1" dirty="0">
                        <a:latin typeface="Cambria Math" panose="02040503050406030204" pitchFamily="18" charset="0"/>
                        <a:cs typeface="Times New Roman" panose="02020603050405020304" pitchFamily="18" charset="0"/>
                      </a:rPr>
                      <m:t>𝑝</m:t>
                    </m:r>
                  </m:oMath>
                </a14:m>
                <a:r>
                  <a:rPr lang="en-TW" sz="1800" dirty="0"/>
                  <a:t>的能階的混合。能帶中的狀態數大於</a:t>
                </a:r>
                <a14:m>
                  <m:oMath xmlns:m="http://schemas.openxmlformats.org/officeDocument/2006/math">
                    <m:r>
                      <a:rPr lang="en-US" sz="1800" i="1" dirty="0" smtClean="0">
                        <a:latin typeface="Cambria Math" panose="02040503050406030204" pitchFamily="18" charset="0"/>
                      </a:rPr>
                      <m:t>2</m:t>
                    </m:r>
                    <m:r>
                      <a:rPr lang="en-US" sz="1800" b="0" i="1" dirty="0" smtClean="0">
                        <a:latin typeface="Cambria Math" panose="02040503050406030204" pitchFamily="18" charset="0"/>
                      </a:rPr>
                      <m:t>𝑁</m:t>
                    </m:r>
                  </m:oMath>
                </a14:m>
                <a:r>
                  <a:rPr lang="en-TW" sz="1800" dirty="0"/>
                  <a:t>。</a:t>
                </a:r>
              </a:p>
            </p:txBody>
          </p:sp>
        </mc:Choice>
        <mc:Fallback xmlns="">
          <p:sp>
            <p:nvSpPr>
              <p:cNvPr id="7" name="TextBox 6">
                <a:extLst>
                  <a:ext uri="{FF2B5EF4-FFF2-40B4-BE49-F238E27FC236}">
                    <a16:creationId xmlns:a16="http://schemas.microsoft.com/office/drawing/2014/main" id="{0C505221-C79E-D80D-35C8-5FC2BF978236}"/>
                  </a:ext>
                </a:extLst>
              </p:cNvPr>
              <p:cNvSpPr txBox="1">
                <a:spLocks noRot="1" noChangeAspect="1" noMove="1" noResize="1" noEditPoints="1" noAdjustHandles="1" noChangeArrowheads="1" noChangeShapeType="1" noTextEdit="1"/>
              </p:cNvSpPr>
              <p:nvPr/>
            </p:nvSpPr>
            <p:spPr bwMode="auto">
              <a:xfrm>
                <a:off x="567342" y="3768377"/>
                <a:ext cx="8262553" cy="369332"/>
              </a:xfrm>
              <a:prstGeom prst="rect">
                <a:avLst/>
              </a:prstGeom>
              <a:blipFill>
                <a:blip r:embed="rId4"/>
                <a:stretch>
                  <a:fillRect l="-613"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077D227-BB56-393C-1E0A-BFDF603CACF0}"/>
                  </a:ext>
                </a:extLst>
              </p:cNvPr>
              <p:cNvSpPr txBox="1"/>
              <p:nvPr/>
            </p:nvSpPr>
            <p:spPr bwMode="auto">
              <a:xfrm>
                <a:off x="3765010" y="63221"/>
                <a:ext cx="3645792" cy="369332"/>
              </a:xfrm>
              <a:prstGeom prst="rect">
                <a:avLst/>
              </a:prstGeom>
              <a:noFill/>
              <a:ln w="9525">
                <a:noFill/>
                <a:miter lim="800000"/>
                <a:headEnd/>
                <a:tailEnd/>
              </a:ln>
            </p:spPr>
            <p:txBody>
              <a:bodyPr wrap="square" rtlCol="0">
                <a:spAutoFit/>
              </a:bodyPr>
              <a:lstStyle/>
              <a:p>
                <a:pPr>
                  <a:spcBef>
                    <a:spcPct val="50000"/>
                  </a:spcBef>
                </a:pPr>
                <a:r>
                  <a:rPr lang="en-TW" sz="1800" dirty="0"/>
                  <a:t>原子鈉</a:t>
                </a:r>
                <a14:m>
                  <m:oMath xmlns:m="http://schemas.openxmlformats.org/officeDocument/2006/math">
                    <m:r>
                      <a:rPr lang="en-US" sz="1800" i="1" dirty="0" smtClean="0">
                        <a:latin typeface="Cambria Math" panose="02040503050406030204" pitchFamily="18" charset="0"/>
                        <a:cs typeface="Times New Roman" panose="02020603050405020304" pitchFamily="18" charset="0"/>
                      </a:rPr>
                      <m:t>3</m:t>
                    </m:r>
                    <m:r>
                      <a:rPr lang="en-TW" sz="1800" i="1" dirty="0">
                        <a:latin typeface="Cambria Math" panose="02040503050406030204" pitchFamily="18" charset="0"/>
                        <a:cs typeface="Times New Roman" panose="02020603050405020304" pitchFamily="18" charset="0"/>
                      </a:rPr>
                      <m:t>𝑠</m:t>
                    </m:r>
                  </m:oMath>
                </a14:m>
                <a:r>
                  <a:rPr lang="en-TW" sz="1800" dirty="0"/>
                  <a:t>的能階只有一個電子，</a:t>
                </a:r>
              </a:p>
            </p:txBody>
          </p:sp>
        </mc:Choice>
        <mc:Fallback xmlns="">
          <p:sp>
            <p:nvSpPr>
              <p:cNvPr id="8" name="TextBox 7">
                <a:extLst>
                  <a:ext uri="{FF2B5EF4-FFF2-40B4-BE49-F238E27FC236}">
                    <a16:creationId xmlns:a16="http://schemas.microsoft.com/office/drawing/2014/main" id="{8077D227-BB56-393C-1E0A-BFDF603CACF0}"/>
                  </a:ext>
                </a:extLst>
              </p:cNvPr>
              <p:cNvSpPr txBox="1">
                <a:spLocks noRot="1" noChangeAspect="1" noMove="1" noResize="1" noEditPoints="1" noAdjustHandles="1" noChangeArrowheads="1" noChangeShapeType="1" noTextEdit="1"/>
              </p:cNvSpPr>
              <p:nvPr/>
            </p:nvSpPr>
            <p:spPr bwMode="auto">
              <a:xfrm>
                <a:off x="3765010" y="63221"/>
                <a:ext cx="3645792" cy="369332"/>
              </a:xfrm>
              <a:prstGeom prst="rect">
                <a:avLst/>
              </a:prstGeom>
              <a:blipFill>
                <a:blip r:embed="rId5"/>
                <a:stretch>
                  <a:fillRect l="-1389" t="-6452" b="-19355"/>
                </a:stretch>
              </a:blipFill>
              <a:ln w="9525">
                <a:noFill/>
                <a:miter lim="800000"/>
                <a:headEnd/>
                <a:tailEnd/>
              </a:ln>
            </p:spPr>
            <p:txBody>
              <a:bodyPr/>
              <a:lstStyle/>
              <a:p>
                <a:r>
                  <a:rPr lang="en-TW">
                    <a:noFill/>
                  </a:rPr>
                  <a:t> </a:t>
                </a:r>
              </a:p>
            </p:txBody>
          </p:sp>
        </mc:Fallback>
      </mc:AlternateContent>
      <p:cxnSp>
        <p:nvCxnSpPr>
          <p:cNvPr id="10" name="Straight Arrow Connector 9">
            <a:extLst>
              <a:ext uri="{FF2B5EF4-FFF2-40B4-BE49-F238E27FC236}">
                <a16:creationId xmlns:a16="http://schemas.microsoft.com/office/drawing/2014/main" id="{8ED2D8E6-E55A-A8DF-4DD0-7AE4810C2367}"/>
              </a:ext>
            </a:extLst>
          </p:cNvPr>
          <p:cNvCxnSpPr>
            <a:cxnSpLocks/>
          </p:cNvCxnSpPr>
          <p:nvPr/>
        </p:nvCxnSpPr>
        <p:spPr>
          <a:xfrm flipH="1" flipV="1">
            <a:off x="1619672" y="1348480"/>
            <a:ext cx="2592288" cy="25125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84CF1BF-1091-5D81-31E8-DD5900C80425}"/>
              </a:ext>
            </a:extLst>
          </p:cNvPr>
          <p:cNvCxnSpPr>
            <a:cxnSpLocks/>
          </p:cNvCxnSpPr>
          <p:nvPr/>
        </p:nvCxnSpPr>
        <p:spPr>
          <a:xfrm>
            <a:off x="5839481" y="617721"/>
            <a:ext cx="604727" cy="10478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FAFA159-C174-E17D-74CB-0235721B7365}"/>
              </a:ext>
            </a:extLst>
          </p:cNvPr>
          <p:cNvSpPr txBox="1"/>
          <p:nvPr/>
        </p:nvSpPr>
        <p:spPr bwMode="auto">
          <a:xfrm>
            <a:off x="540191" y="4207814"/>
            <a:ext cx="424847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這個能帶將會是未填滿！</a:t>
            </a:r>
          </a:p>
        </p:txBody>
      </p:sp>
      <p:pic>
        <p:nvPicPr>
          <p:cNvPr id="9" name="Picture 8">
            <a:extLst>
              <a:ext uri="{FF2B5EF4-FFF2-40B4-BE49-F238E27FC236}">
                <a16:creationId xmlns:a16="http://schemas.microsoft.com/office/drawing/2014/main" id="{B425E2FA-B04D-E0B0-E677-ED00BA7ACD25}"/>
              </a:ext>
            </a:extLst>
          </p:cNvPr>
          <p:cNvPicPr>
            <a:picLocks noChangeAspect="1"/>
          </p:cNvPicPr>
          <p:nvPr/>
        </p:nvPicPr>
        <p:blipFill rotWithShape="1">
          <a:blip r:embed="rId6"/>
          <a:srcRect l="2576" t="4615" r="48628"/>
          <a:stretch/>
        </p:blipFill>
        <p:spPr>
          <a:xfrm>
            <a:off x="3812212" y="4198686"/>
            <a:ext cx="2565853" cy="2235413"/>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8F38010-9412-E54B-AA33-5647F51E03D0}"/>
                  </a:ext>
                </a:extLst>
              </p:cNvPr>
              <p:cNvSpPr txBox="1"/>
              <p:nvPr/>
            </p:nvSpPr>
            <p:spPr bwMode="auto">
              <a:xfrm>
                <a:off x="1733198" y="402433"/>
                <a:ext cx="7159281" cy="369332"/>
              </a:xfrm>
              <a:prstGeom prst="rect">
                <a:avLst/>
              </a:prstGeom>
              <a:noFill/>
              <a:ln w="9525">
                <a:noFill/>
                <a:miter lim="800000"/>
                <a:headEnd/>
                <a:tailEnd/>
              </a:ln>
            </p:spPr>
            <p:txBody>
              <a:bodyPr wrap="square">
                <a:spAutoFit/>
              </a:bodyPr>
              <a:lstStyle/>
              <a:p>
                <a:r>
                  <a:rPr lang="en-TW" sz="1800" dirty="0"/>
                  <a:t>因此固體鈉</a:t>
                </a:r>
                <a14:m>
                  <m:oMath xmlns:m="http://schemas.openxmlformats.org/officeDocument/2006/math">
                    <m:r>
                      <a:rPr lang="en-US" i="1" dirty="0">
                        <a:latin typeface="Cambria Math" panose="02040503050406030204" pitchFamily="18" charset="0"/>
                        <a:cs typeface="Times New Roman" panose="02020603050405020304" pitchFamily="18" charset="0"/>
                      </a:rPr>
                      <m:t>3</m:t>
                    </m:r>
                    <m:r>
                      <a:rPr lang="en-TW" i="1" dirty="0">
                        <a:latin typeface="Cambria Math" panose="02040503050406030204" pitchFamily="18" charset="0"/>
                        <a:cs typeface="Times New Roman" panose="02020603050405020304" pitchFamily="18" charset="0"/>
                      </a:rPr>
                      <m:t>𝑠</m:t>
                    </m:r>
                  </m:oMath>
                </a14:m>
                <a:r>
                  <a:rPr lang="en-TW" dirty="0"/>
                  <a:t>的能帶</a:t>
                </a:r>
                <a:r>
                  <a:rPr lang="en-TW" sz="1800" dirty="0"/>
                  <a:t>只有</a:t>
                </a:r>
                <a14:m>
                  <m:oMath xmlns:m="http://schemas.openxmlformats.org/officeDocument/2006/math">
                    <m:r>
                      <a:rPr lang="en-US" sz="1800" b="0" i="1" dirty="0" smtClean="0">
                        <a:latin typeface="Cambria Math" panose="02040503050406030204" pitchFamily="18" charset="0"/>
                      </a:rPr>
                      <m:t>𝑁</m:t>
                    </m:r>
                  </m:oMath>
                </a14:m>
                <a:r>
                  <a:rPr lang="en-TW" sz="1800" dirty="0"/>
                  <a:t>顆電子可以填，無法填滿能帶內</a:t>
                </a:r>
                <a14:m>
                  <m:oMath xmlns:m="http://schemas.openxmlformats.org/officeDocument/2006/math">
                    <m:r>
                      <a:rPr lang="en-US" i="1" dirty="0">
                        <a:latin typeface="Cambria Math" panose="02040503050406030204" pitchFamily="18" charset="0"/>
                      </a:rPr>
                      <m:t>2</m:t>
                    </m:r>
                    <m:r>
                      <a:rPr lang="en-US" i="1" dirty="0">
                        <a:latin typeface="Cambria Math" panose="02040503050406030204" pitchFamily="18" charset="0"/>
                      </a:rPr>
                      <m:t>𝑁</m:t>
                    </m:r>
                  </m:oMath>
                </a14:m>
                <a:r>
                  <a:rPr lang="en-TW" sz="1800" dirty="0"/>
                  <a:t>個態！</a:t>
                </a:r>
                <a:endParaRPr lang="en-TW" dirty="0"/>
              </a:p>
            </p:txBody>
          </p:sp>
        </mc:Choice>
        <mc:Fallback xmlns="">
          <p:sp>
            <p:nvSpPr>
              <p:cNvPr id="4" name="TextBox 3">
                <a:extLst>
                  <a:ext uri="{FF2B5EF4-FFF2-40B4-BE49-F238E27FC236}">
                    <a16:creationId xmlns:a16="http://schemas.microsoft.com/office/drawing/2014/main" id="{88F38010-9412-E54B-AA33-5647F51E03D0}"/>
                  </a:ext>
                </a:extLst>
              </p:cNvPr>
              <p:cNvSpPr txBox="1">
                <a:spLocks noRot="1" noChangeAspect="1" noMove="1" noResize="1" noEditPoints="1" noAdjustHandles="1" noChangeArrowheads="1" noChangeShapeType="1" noTextEdit="1"/>
              </p:cNvSpPr>
              <p:nvPr/>
            </p:nvSpPr>
            <p:spPr bwMode="auto">
              <a:xfrm>
                <a:off x="1733198" y="402433"/>
                <a:ext cx="7159281" cy="369332"/>
              </a:xfrm>
              <a:prstGeom prst="rect">
                <a:avLst/>
              </a:prstGeom>
              <a:blipFill>
                <a:blip r:embed="rId7"/>
                <a:stretch>
                  <a:fillRect l="-708" t="-6667" b="-23333"/>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162814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D77EC0-0996-9C12-D698-B344684A91F8}"/>
              </a:ext>
            </a:extLst>
          </p:cNvPr>
          <p:cNvPicPr>
            <a:picLocks noChangeAspect="1"/>
          </p:cNvPicPr>
          <p:nvPr/>
        </p:nvPicPr>
        <p:blipFill rotWithShape="1">
          <a:blip r:embed="rId2"/>
          <a:srcRect r="48484"/>
          <a:stretch/>
        </p:blipFill>
        <p:spPr>
          <a:xfrm>
            <a:off x="1907705" y="1361980"/>
            <a:ext cx="2880320" cy="2491883"/>
          </a:xfrm>
          <a:prstGeom prst="rect">
            <a:avLst/>
          </a:prstGeom>
        </p:spPr>
      </p:pic>
      <p:sp>
        <p:nvSpPr>
          <p:cNvPr id="6" name="TextBox 5">
            <a:extLst>
              <a:ext uri="{FF2B5EF4-FFF2-40B4-BE49-F238E27FC236}">
                <a16:creationId xmlns:a16="http://schemas.microsoft.com/office/drawing/2014/main" id="{FA2DAE38-7675-4CD7-7988-3756BDF3A5CF}"/>
              </a:ext>
            </a:extLst>
          </p:cNvPr>
          <p:cNvSpPr txBox="1"/>
          <p:nvPr/>
        </p:nvSpPr>
        <p:spPr bwMode="auto">
          <a:xfrm>
            <a:off x="865525" y="4140338"/>
            <a:ext cx="633670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在半滿的能帶中，電子便有狀態可以供它改變運動狀態。</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9D4F96F-62A3-82FA-BA00-8DA104322E6F}"/>
                  </a:ext>
                </a:extLst>
              </p:cNvPr>
              <p:cNvSpPr txBox="1"/>
              <p:nvPr/>
            </p:nvSpPr>
            <p:spPr bwMode="auto">
              <a:xfrm>
                <a:off x="867862" y="4490172"/>
                <a:ext cx="8172400" cy="485518"/>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加上電場後，可以證明所有電子的晶體動量</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會如圖隨時間增加：</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𝛿</m:t>
                    </m:r>
                    <m:r>
                      <a:rPr lang="en-US" b="0" i="1" smtClean="0">
                        <a:latin typeface="Cambria Math" panose="02040503050406030204" pitchFamily="18" charset="0"/>
                        <a:ea typeface="Cambria Math" panose="02040503050406030204" pitchFamily="18" charset="0"/>
                        <a:cs typeface="Times New Roman" pitchFamily="18" charset="0"/>
                      </a:rPr>
                      <m:t>𝑘</m:t>
                    </m:r>
                    <m:r>
                      <a:rPr lang="en-US" b="0" i="1" smtClean="0">
                        <a:latin typeface="Cambria Math" panose="02040503050406030204" pitchFamily="18" charset="0"/>
                        <a:ea typeface="Cambria Math" panose="02040503050406030204" pitchFamily="18" charset="0"/>
                        <a:cs typeface="Times New Roman" pitchFamily="18" charset="0"/>
                      </a:rPr>
                      <m:t>=−</m:t>
                    </m:r>
                    <m:f>
                      <m:fPr>
                        <m:ctrlPr>
                          <a:rPr lang="en-US" b="0" i="1" smtClean="0">
                            <a:latin typeface="Cambria Math" panose="02040503050406030204" pitchFamily="18" charset="0"/>
                            <a:ea typeface="Cambria Math" panose="02040503050406030204" pitchFamily="18" charset="0"/>
                            <a:cs typeface="Times New Roman" pitchFamily="18" charset="0"/>
                          </a:rPr>
                        </m:ctrlPr>
                      </m:fPr>
                      <m:num>
                        <m:r>
                          <a:rPr lang="en-US" i="1">
                            <a:latin typeface="Cambria Math" panose="02040503050406030204" pitchFamily="18" charset="0"/>
                            <a:ea typeface="Cambria Math" panose="02040503050406030204" pitchFamily="18" charset="0"/>
                            <a:cs typeface="Times New Roman" pitchFamily="18" charset="0"/>
                          </a:rPr>
                          <m:t>𝑒𝐸</m:t>
                        </m:r>
                      </m:num>
                      <m:den>
                        <m:r>
                          <a:rPr lang="en-US" b="0" i="1" smtClean="0">
                            <a:latin typeface="Cambria Math" panose="02040503050406030204" pitchFamily="18" charset="0"/>
                            <a:ea typeface="Cambria Math" panose="02040503050406030204" pitchFamily="18" charset="0"/>
                            <a:cs typeface="Times New Roman" pitchFamily="18" charset="0"/>
                          </a:rPr>
                          <m:t>ℏ</m:t>
                        </m:r>
                      </m:den>
                    </m:f>
                    <m:r>
                      <a:rPr lang="en-US" b="0" i="1" smtClean="0">
                        <a:latin typeface="Cambria Math" panose="02040503050406030204" pitchFamily="18" charset="0"/>
                        <a:ea typeface="Cambria Math" panose="02040503050406030204" pitchFamily="18" charset="0"/>
                        <a:cs typeface="Times New Roman" pitchFamily="18" charset="0"/>
                      </a:rPr>
                      <m:t>𝑡</m:t>
                    </m:r>
                  </m:oMath>
                </a14:m>
                <a:r>
                  <a:rPr lang="en-TW" dirty="0"/>
                  <a:t>。</a:t>
                </a:r>
              </a:p>
            </p:txBody>
          </p:sp>
        </mc:Choice>
        <mc:Fallback xmlns="">
          <p:sp>
            <p:nvSpPr>
              <p:cNvPr id="8" name="TextBox 7">
                <a:extLst>
                  <a:ext uri="{FF2B5EF4-FFF2-40B4-BE49-F238E27FC236}">
                    <a16:creationId xmlns:a16="http://schemas.microsoft.com/office/drawing/2014/main" id="{B9D4F96F-62A3-82FA-BA00-8DA104322E6F}"/>
                  </a:ext>
                </a:extLst>
              </p:cNvPr>
              <p:cNvSpPr txBox="1">
                <a:spLocks noRot="1" noChangeAspect="1" noMove="1" noResize="1" noEditPoints="1" noAdjustHandles="1" noChangeArrowheads="1" noChangeShapeType="1" noTextEdit="1"/>
              </p:cNvSpPr>
              <p:nvPr/>
            </p:nvSpPr>
            <p:spPr bwMode="auto">
              <a:xfrm>
                <a:off x="867862" y="4490172"/>
                <a:ext cx="8172400" cy="485518"/>
              </a:xfrm>
              <a:prstGeom prst="rect">
                <a:avLst/>
              </a:prstGeom>
              <a:blipFill>
                <a:blip r:embed="rId3"/>
                <a:stretch>
                  <a:fillRect l="-621" b="-7692"/>
                </a:stretch>
              </a:blipFill>
              <a:ln w="9525">
                <a:noFill/>
                <a:miter lim="800000"/>
                <a:headEnd/>
                <a:tailEnd/>
              </a:ln>
            </p:spPr>
            <p:txBody>
              <a:bodyPr/>
              <a:lstStyle/>
              <a:p>
                <a:r>
                  <a:rPr lang="en-TW">
                    <a:noFill/>
                  </a:rPr>
                  <a:t> </a:t>
                </a:r>
              </a:p>
            </p:txBody>
          </p:sp>
        </mc:Fallback>
      </mc:AlternateContent>
      <p:sp>
        <p:nvSpPr>
          <p:cNvPr id="9" name="TextBox 8">
            <a:extLst>
              <a:ext uri="{FF2B5EF4-FFF2-40B4-BE49-F238E27FC236}">
                <a16:creationId xmlns:a16="http://schemas.microsoft.com/office/drawing/2014/main" id="{9B0EE0C4-2C78-BDBB-75A6-50C94F79C098}"/>
              </a:ext>
            </a:extLst>
          </p:cNvPr>
          <p:cNvSpPr txBox="1"/>
          <p:nvPr/>
        </p:nvSpPr>
        <p:spPr bwMode="auto">
          <a:xfrm>
            <a:off x="867862" y="4962647"/>
            <a:ext cx="775062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如此往電場反向的晶體動量會大於正向，電子密度總和是向反向運動的。</a:t>
            </a:r>
          </a:p>
        </p:txBody>
      </p:sp>
      <p:sp>
        <p:nvSpPr>
          <p:cNvPr id="10" name="TextBox 9">
            <a:extLst>
              <a:ext uri="{FF2B5EF4-FFF2-40B4-BE49-F238E27FC236}">
                <a16:creationId xmlns:a16="http://schemas.microsoft.com/office/drawing/2014/main" id="{F75D6DDB-EB8A-799D-F1CF-58AA5BA861FD}"/>
              </a:ext>
            </a:extLst>
          </p:cNvPr>
          <p:cNvSpPr txBox="1"/>
          <p:nvPr/>
        </p:nvSpPr>
        <p:spPr bwMode="auto">
          <a:xfrm>
            <a:off x="865525" y="5393299"/>
            <a:ext cx="798261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所以這樣半滿能帶中的電子，便能導電，稱傳導電子，此能帶就稱傳導能帶。</a:t>
            </a:r>
          </a:p>
        </p:txBody>
      </p:sp>
      <p:cxnSp>
        <p:nvCxnSpPr>
          <p:cNvPr id="12" name="Straight Arrow Connector 11">
            <a:extLst>
              <a:ext uri="{FF2B5EF4-FFF2-40B4-BE49-F238E27FC236}">
                <a16:creationId xmlns:a16="http://schemas.microsoft.com/office/drawing/2014/main" id="{CF60F98C-2FB9-2DB1-6434-B2B805C1C83D}"/>
              </a:ext>
            </a:extLst>
          </p:cNvPr>
          <p:cNvCxnSpPr/>
          <p:nvPr/>
        </p:nvCxnSpPr>
        <p:spPr>
          <a:xfrm flipH="1">
            <a:off x="3450099" y="2787693"/>
            <a:ext cx="43204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D17893E-0509-0BA6-3F94-1AABAF685B2E}"/>
                  </a:ext>
                </a:extLst>
              </p:cNvPr>
              <p:cNvSpPr txBox="1"/>
              <p:nvPr/>
            </p:nvSpPr>
            <p:spPr bwMode="auto">
              <a:xfrm>
                <a:off x="3734931" y="2477095"/>
                <a:ext cx="211019" cy="310598"/>
              </a:xfrm>
              <a:prstGeom prst="rect">
                <a:avLst/>
              </a:prstGeom>
              <a:no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𝐸</m:t>
                          </m:r>
                        </m:e>
                      </m:acc>
                    </m:oMath>
                  </m:oMathPara>
                </a14:m>
                <a:endParaRPr lang="en-TW" dirty="0">
                  <a:latin typeface="Times New Roman" pitchFamily="18" charset="0"/>
                  <a:cs typeface="Times New Roman" pitchFamily="18" charset="0"/>
                </a:endParaRPr>
              </a:p>
            </p:txBody>
          </p:sp>
        </mc:Choice>
        <mc:Fallback xmlns="">
          <p:sp>
            <p:nvSpPr>
              <p:cNvPr id="13" name="TextBox 12">
                <a:extLst>
                  <a:ext uri="{FF2B5EF4-FFF2-40B4-BE49-F238E27FC236}">
                    <a16:creationId xmlns:a16="http://schemas.microsoft.com/office/drawing/2014/main" id="{2D17893E-0509-0BA6-3F94-1AABAF685B2E}"/>
                  </a:ext>
                </a:extLst>
              </p:cNvPr>
              <p:cNvSpPr txBox="1">
                <a:spLocks noRot="1" noChangeAspect="1" noMove="1" noResize="1" noEditPoints="1" noAdjustHandles="1" noChangeArrowheads="1" noChangeShapeType="1" noTextEdit="1"/>
              </p:cNvSpPr>
              <p:nvPr/>
            </p:nvSpPr>
            <p:spPr bwMode="auto">
              <a:xfrm>
                <a:off x="3734931" y="2477095"/>
                <a:ext cx="211019" cy="310598"/>
              </a:xfrm>
              <a:prstGeom prst="rect">
                <a:avLst/>
              </a:prstGeom>
              <a:blipFill>
                <a:blip r:embed="rId4"/>
                <a:stretch>
                  <a:fillRect l="-29412" r="-17647" b="-7692"/>
                </a:stretch>
              </a:blipFill>
              <a:ln w="9525">
                <a:noFill/>
                <a:miter lim="800000"/>
                <a:headEnd/>
                <a:tailEnd/>
              </a:ln>
            </p:spPr>
            <p:txBody>
              <a:bodyPr/>
              <a:lstStyle/>
              <a:p>
                <a:r>
                  <a:rPr lang="en-TW">
                    <a:noFill/>
                  </a:rPr>
                  <a:t> </a:t>
                </a:r>
              </a:p>
            </p:txBody>
          </p:sp>
        </mc:Fallback>
      </mc:AlternateContent>
      <p:sp>
        <p:nvSpPr>
          <p:cNvPr id="14" name="Circular Arrow 13">
            <a:extLst>
              <a:ext uri="{FF2B5EF4-FFF2-40B4-BE49-F238E27FC236}">
                <a16:creationId xmlns:a16="http://schemas.microsoft.com/office/drawing/2014/main" id="{26DE5087-85B3-9A72-BE1C-46C1DAB87918}"/>
              </a:ext>
            </a:extLst>
          </p:cNvPr>
          <p:cNvSpPr/>
          <p:nvPr/>
        </p:nvSpPr>
        <p:spPr>
          <a:xfrm rot="19687441">
            <a:off x="3791285" y="2917325"/>
            <a:ext cx="307355" cy="301199"/>
          </a:xfrm>
          <a:prstGeom prst="circular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rgbClr val="FF0000"/>
              </a:solidFill>
            </a:endParaRPr>
          </a:p>
        </p:txBody>
      </p:sp>
      <p:sp>
        <p:nvSpPr>
          <p:cNvPr id="15" name="Circular Arrow 14">
            <a:extLst>
              <a:ext uri="{FF2B5EF4-FFF2-40B4-BE49-F238E27FC236}">
                <a16:creationId xmlns:a16="http://schemas.microsoft.com/office/drawing/2014/main" id="{1EF5E349-DED7-5A9F-22E0-4FCB20E67779}"/>
              </a:ext>
            </a:extLst>
          </p:cNvPr>
          <p:cNvSpPr/>
          <p:nvPr/>
        </p:nvSpPr>
        <p:spPr>
          <a:xfrm rot="2526927">
            <a:off x="2977132" y="3060357"/>
            <a:ext cx="307355" cy="301199"/>
          </a:xfrm>
          <a:prstGeom prst="circular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rgbClr val="FF0000"/>
              </a:solidFill>
            </a:endParaRPr>
          </a:p>
        </p:txBody>
      </p:sp>
      <p:pic>
        <p:nvPicPr>
          <p:cNvPr id="3" name="Picture 2">
            <a:extLst>
              <a:ext uri="{FF2B5EF4-FFF2-40B4-BE49-F238E27FC236}">
                <a16:creationId xmlns:a16="http://schemas.microsoft.com/office/drawing/2014/main" id="{9EE8C565-CAA8-F661-FDE5-159449DD7B4C}"/>
              </a:ext>
            </a:extLst>
          </p:cNvPr>
          <p:cNvPicPr>
            <a:picLocks noChangeAspect="1"/>
          </p:cNvPicPr>
          <p:nvPr/>
        </p:nvPicPr>
        <p:blipFill rotWithShape="1">
          <a:blip r:embed="rId2"/>
          <a:srcRect l="50077" r="2726"/>
          <a:stretch/>
        </p:blipFill>
        <p:spPr>
          <a:xfrm>
            <a:off x="5173029" y="1347208"/>
            <a:ext cx="2638833" cy="2491883"/>
          </a:xfrm>
          <a:prstGeom prst="rect">
            <a:avLst/>
          </a:prstGeom>
        </p:spPr>
      </p:pic>
    </p:spTree>
    <p:extLst>
      <p:ext uri="{BB962C8B-B14F-4D97-AF65-F5344CB8AC3E}">
        <p14:creationId xmlns:p14="http://schemas.microsoft.com/office/powerpoint/2010/main" val="315518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P spid="14" grpId="0" animBg="1"/>
      <p:bldP spid="1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B05BF6BB-D032-C74A-8B60-27DB37A11D72}"/>
              </a:ext>
            </a:extLst>
          </p:cNvPr>
          <p:cNvPicPr>
            <a:picLocks noChangeAspect="1"/>
          </p:cNvPicPr>
          <p:nvPr/>
        </p:nvPicPr>
        <p:blipFill rotWithShape="1">
          <a:blip r:embed="rId2">
            <a:extLst>
              <a:ext uri="{28A0092B-C50C-407E-A947-70E740481C1C}">
                <a14:useLocalDpi xmlns:a14="http://schemas.microsoft.com/office/drawing/2010/main" val="0"/>
              </a:ext>
            </a:extLst>
          </a:blip>
          <a:srcRect t="49646"/>
          <a:stretch/>
        </p:blipFill>
        <p:spPr>
          <a:xfrm>
            <a:off x="4562969" y="3933056"/>
            <a:ext cx="4051931" cy="1944216"/>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9A20F693-BF84-6943-BB2A-E56B15247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143" y="1080120"/>
            <a:ext cx="3312368" cy="1388040"/>
          </a:xfrm>
          <a:prstGeom prst="rect">
            <a:avLst/>
          </a:prstGeom>
        </p:spPr>
      </p:pic>
      <p:pic>
        <p:nvPicPr>
          <p:cNvPr id="5" name="Picture 4" descr="Diagram&#10;&#10;Description automatically generated">
            <a:extLst>
              <a:ext uri="{FF2B5EF4-FFF2-40B4-BE49-F238E27FC236}">
                <a16:creationId xmlns:a16="http://schemas.microsoft.com/office/drawing/2014/main" id="{225C9945-912D-9141-AD21-E485BE2DCA00}"/>
              </a:ext>
            </a:extLst>
          </p:cNvPr>
          <p:cNvPicPr>
            <a:picLocks noChangeAspect="1"/>
          </p:cNvPicPr>
          <p:nvPr/>
        </p:nvPicPr>
        <p:blipFill rotWithShape="1">
          <a:blip r:embed="rId2">
            <a:extLst>
              <a:ext uri="{28A0092B-C50C-407E-A947-70E740481C1C}">
                <a14:useLocalDpi xmlns:a14="http://schemas.microsoft.com/office/drawing/2010/main" val="0"/>
              </a:ext>
            </a:extLst>
          </a:blip>
          <a:srcRect b="50354"/>
          <a:stretch/>
        </p:blipFill>
        <p:spPr>
          <a:xfrm>
            <a:off x="4562970" y="1080120"/>
            <a:ext cx="4051931" cy="1916832"/>
          </a:xfrm>
          <a:prstGeom prst="rect">
            <a:avLst/>
          </a:prstGeom>
        </p:spPr>
      </p:pic>
      <p:sp>
        <p:nvSpPr>
          <p:cNvPr id="6" name="TextBox 5">
            <a:extLst>
              <a:ext uri="{FF2B5EF4-FFF2-40B4-BE49-F238E27FC236}">
                <a16:creationId xmlns:a16="http://schemas.microsoft.com/office/drawing/2014/main" id="{C3D560E3-604C-1342-9F8F-EF931CE81B1D}"/>
              </a:ext>
            </a:extLst>
          </p:cNvPr>
          <p:cNvSpPr txBox="1"/>
          <p:nvPr/>
        </p:nvSpPr>
        <p:spPr bwMode="auto">
          <a:xfrm>
            <a:off x="1551021" y="5995183"/>
            <a:ext cx="1224136" cy="369332"/>
          </a:xfrm>
          <a:prstGeom prst="rect">
            <a:avLst/>
          </a:prstGeom>
          <a:noFill/>
          <a:ln w="9525">
            <a:noFill/>
            <a:miter lim="800000"/>
            <a:headEnd/>
            <a:tailEnd/>
          </a:ln>
        </p:spPr>
        <p:txBody>
          <a:bodyPr wrap="square" rtlCol="0">
            <a:spAutoFit/>
          </a:bodyPr>
          <a:lstStyle/>
          <a:p>
            <a:pPr>
              <a:spcBef>
                <a:spcPct val="50000"/>
              </a:spcBef>
            </a:pPr>
            <a:r>
              <a:rPr lang="en-GB" sz="1800" dirty="0" err="1"/>
              <a:t>未加電壓</a:t>
            </a:r>
            <a:endParaRPr lang="en-TW" sz="1800" dirty="0"/>
          </a:p>
        </p:txBody>
      </p:sp>
      <p:sp>
        <p:nvSpPr>
          <p:cNvPr id="7" name="TextBox 6">
            <a:extLst>
              <a:ext uri="{FF2B5EF4-FFF2-40B4-BE49-F238E27FC236}">
                <a16:creationId xmlns:a16="http://schemas.microsoft.com/office/drawing/2014/main" id="{759D2A82-D7AE-B647-8A8D-AFBE34A5E3C8}"/>
              </a:ext>
            </a:extLst>
          </p:cNvPr>
          <p:cNvSpPr txBox="1"/>
          <p:nvPr/>
        </p:nvSpPr>
        <p:spPr bwMode="auto">
          <a:xfrm>
            <a:off x="6159533" y="6035665"/>
            <a:ext cx="1224136" cy="369332"/>
          </a:xfrm>
          <a:prstGeom prst="rect">
            <a:avLst/>
          </a:prstGeom>
          <a:noFill/>
          <a:ln w="9525">
            <a:noFill/>
            <a:miter lim="800000"/>
            <a:headEnd/>
            <a:tailEnd/>
          </a:ln>
        </p:spPr>
        <p:txBody>
          <a:bodyPr wrap="square" rtlCol="0">
            <a:spAutoFit/>
          </a:bodyPr>
          <a:lstStyle/>
          <a:p>
            <a:pPr>
              <a:spcBef>
                <a:spcPct val="50000"/>
              </a:spcBef>
            </a:pPr>
            <a:r>
              <a:rPr lang="en-GB" sz="1800" dirty="0" err="1"/>
              <a:t>加電壓</a:t>
            </a:r>
            <a:endParaRPr lang="en-TW" sz="1800" dirty="0"/>
          </a:p>
        </p:txBody>
      </p:sp>
      <p:sp>
        <p:nvSpPr>
          <p:cNvPr id="8" name="TextBox 7">
            <a:extLst>
              <a:ext uri="{FF2B5EF4-FFF2-40B4-BE49-F238E27FC236}">
                <a16:creationId xmlns:a16="http://schemas.microsoft.com/office/drawing/2014/main" id="{7E6B3E22-500A-F448-BAC2-453F9163F410}"/>
              </a:ext>
            </a:extLst>
          </p:cNvPr>
          <p:cNvSpPr txBox="1"/>
          <p:nvPr/>
        </p:nvSpPr>
        <p:spPr bwMode="auto">
          <a:xfrm>
            <a:off x="7884367" y="1700808"/>
            <a:ext cx="730533" cy="369332"/>
          </a:xfrm>
          <a:prstGeom prst="rect">
            <a:avLst/>
          </a:prstGeom>
          <a:noFill/>
          <a:ln w="9525">
            <a:noFill/>
            <a:miter lim="800000"/>
            <a:headEnd/>
            <a:tailEnd/>
          </a:ln>
        </p:spPr>
        <p:txBody>
          <a:bodyPr wrap="square" rtlCol="0">
            <a:spAutoFit/>
          </a:bodyPr>
          <a:lstStyle/>
          <a:p>
            <a:pPr>
              <a:spcBef>
                <a:spcPct val="50000"/>
              </a:spcBef>
            </a:pPr>
            <a:r>
              <a:rPr lang="en-TW" sz="1800" dirty="0"/>
              <a:t>導體</a:t>
            </a:r>
          </a:p>
        </p:txBody>
      </p:sp>
      <p:sp>
        <p:nvSpPr>
          <p:cNvPr id="9" name="TextBox 8">
            <a:extLst>
              <a:ext uri="{FF2B5EF4-FFF2-40B4-BE49-F238E27FC236}">
                <a16:creationId xmlns:a16="http://schemas.microsoft.com/office/drawing/2014/main" id="{A678FC65-F565-9D4B-B2F9-268F9DD9AA8B}"/>
              </a:ext>
            </a:extLst>
          </p:cNvPr>
          <p:cNvSpPr txBox="1"/>
          <p:nvPr/>
        </p:nvSpPr>
        <p:spPr bwMode="auto">
          <a:xfrm>
            <a:off x="7761519" y="4915063"/>
            <a:ext cx="982942" cy="369332"/>
          </a:xfrm>
          <a:prstGeom prst="rect">
            <a:avLst/>
          </a:prstGeom>
          <a:noFill/>
          <a:ln w="9525">
            <a:noFill/>
            <a:miter lim="800000"/>
            <a:headEnd/>
            <a:tailEnd/>
          </a:ln>
        </p:spPr>
        <p:txBody>
          <a:bodyPr wrap="square" rtlCol="0">
            <a:spAutoFit/>
          </a:bodyPr>
          <a:lstStyle/>
          <a:p>
            <a:pPr>
              <a:spcBef>
                <a:spcPct val="50000"/>
              </a:spcBef>
            </a:pPr>
            <a:r>
              <a:rPr lang="en-TW" sz="1800" dirty="0"/>
              <a:t>絕緣體</a:t>
            </a:r>
          </a:p>
        </p:txBody>
      </p:sp>
    </p:spTree>
    <p:extLst>
      <p:ext uri="{BB962C8B-B14F-4D97-AF65-F5344CB8AC3E}">
        <p14:creationId xmlns:p14="http://schemas.microsoft.com/office/powerpoint/2010/main" val="281457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Z:\Dropbox\Documents\課程\Young\Chapter42\A_Images\A_Figures_and_Photos\42_19_Figure.jpg">
            <a:extLst>
              <a:ext uri="{FF2B5EF4-FFF2-40B4-BE49-F238E27FC236}">
                <a16:creationId xmlns:a16="http://schemas.microsoft.com/office/drawing/2014/main" id="{9A762960-245A-6941-B199-35DF5E810D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921" t="-1338" r="33921" b="1338"/>
          <a:stretch/>
        </p:blipFill>
        <p:spPr bwMode="auto">
          <a:xfrm>
            <a:off x="5342919" y="1907120"/>
            <a:ext cx="3261529" cy="3779650"/>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2">
            <a:extLst>
              <a:ext uri="{FF2B5EF4-FFF2-40B4-BE49-F238E27FC236}">
                <a16:creationId xmlns:a16="http://schemas.microsoft.com/office/drawing/2014/main" id="{74ABCCC6-AEC2-824B-8E59-8C8F20F85E14}"/>
              </a:ext>
            </a:extLst>
          </p:cNvPr>
          <p:cNvSpPr txBox="1"/>
          <p:nvPr/>
        </p:nvSpPr>
        <p:spPr bwMode="auto">
          <a:xfrm>
            <a:off x="5292115" y="1453684"/>
            <a:ext cx="273630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半導體 </a:t>
            </a:r>
            <a:r>
              <a:rPr lang="en-US" altLang="zh-TW" sz="1800" dirty="0">
                <a:latin typeface="Times New Roman" panose="02020603050405020304" pitchFamily="18" charset="0"/>
                <a:cs typeface="Times New Roman" panose="02020603050405020304" pitchFamily="18" charset="0"/>
              </a:rPr>
              <a:t>Semiconductor</a:t>
            </a:r>
            <a:endParaRPr lang="zh-CN" altLang="en-US" sz="1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文字方塊 8">
                <a:extLst>
                  <a:ext uri="{FF2B5EF4-FFF2-40B4-BE49-F238E27FC236}">
                    <a16:creationId xmlns:a16="http://schemas.microsoft.com/office/drawing/2014/main" id="{EDD09E4D-10BF-2D45-98C1-8767DE3AAB57}"/>
                  </a:ext>
                </a:extLst>
              </p:cNvPr>
              <p:cNvSpPr txBox="1"/>
              <p:nvPr/>
            </p:nvSpPr>
            <p:spPr bwMode="auto">
              <a:xfrm>
                <a:off x="8317212" y="4653136"/>
                <a:ext cx="708399"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ea typeface="Cambria Math" panose="02040503050406030204" pitchFamily="18" charset="0"/>
                        </a:rPr>
                        <m:t>&lt;</m:t>
                      </m:r>
                      <m:r>
                        <m:rPr>
                          <m:nor/>
                        </m:rPr>
                        <a:rPr kumimoji="1" lang="en-US" altLang="zh-TW" sz="1800" b="0" i="0" smtClean="0">
                          <a:latin typeface="Cambria Math" panose="02040503050406030204" pitchFamily="18" charset="0"/>
                          <a:ea typeface="Cambria Math" panose="02040503050406030204" pitchFamily="18" charset="0"/>
                        </a:rPr>
                        <m:t>1</m:t>
                      </m:r>
                      <m:r>
                        <m:rPr>
                          <m:nor/>
                        </m:rPr>
                        <a:rPr kumimoji="1" lang="en-US" altLang="zh-TW" sz="1800" b="0" i="0" smtClean="0">
                          <a:latin typeface="Cambria Math" panose="02040503050406030204" pitchFamily="18" charset="0"/>
                          <a:ea typeface="Cambria Math" panose="02040503050406030204" pitchFamily="18" charset="0"/>
                        </a:rPr>
                        <m:t>eV</m:t>
                      </m:r>
                    </m:oMath>
                  </m:oMathPara>
                </a14:m>
                <a:endParaRPr kumimoji="1" lang="zh-TW" altLang="en-US" sz="1800" dirty="0"/>
              </a:p>
            </p:txBody>
          </p:sp>
        </mc:Choice>
        <mc:Fallback xmlns="">
          <p:sp>
            <p:nvSpPr>
              <p:cNvPr id="5" name="文字方塊 8">
                <a:extLst>
                  <a:ext uri="{FF2B5EF4-FFF2-40B4-BE49-F238E27FC236}">
                    <a16:creationId xmlns:a16="http://schemas.microsoft.com/office/drawing/2014/main" id="{EDD09E4D-10BF-2D45-98C1-8767DE3AAB57}"/>
                  </a:ext>
                </a:extLst>
              </p:cNvPr>
              <p:cNvSpPr txBox="1">
                <a:spLocks noRot="1" noChangeAspect="1" noMove="1" noResize="1" noEditPoints="1" noAdjustHandles="1" noChangeArrowheads="1" noChangeShapeType="1" noTextEdit="1"/>
              </p:cNvSpPr>
              <p:nvPr/>
            </p:nvSpPr>
            <p:spPr bwMode="auto">
              <a:xfrm>
                <a:off x="8317212" y="4653136"/>
                <a:ext cx="708399" cy="369332"/>
              </a:xfrm>
              <a:prstGeom prst="rect">
                <a:avLst/>
              </a:prstGeom>
              <a:blipFill>
                <a:blip r:embed="rId4"/>
                <a:stretch>
                  <a:fillRect r="-10526"/>
                </a:stretch>
              </a:blipFill>
              <a:ln w="9525">
                <a:noFill/>
                <a:miter lim="800000"/>
                <a:headEnd/>
                <a:tailEnd/>
              </a:ln>
            </p:spPr>
            <p:txBody>
              <a:bodyPr/>
              <a:lstStyle/>
              <a:p>
                <a:r>
                  <a:rPr lang="en-TW">
                    <a:noFill/>
                  </a:rPr>
                  <a:t> </a:t>
                </a:r>
              </a:p>
            </p:txBody>
          </p:sp>
        </mc:Fallback>
      </mc:AlternateContent>
      <p:sp>
        <p:nvSpPr>
          <p:cNvPr id="6" name="文字方塊 3">
            <a:extLst>
              <a:ext uri="{FF2B5EF4-FFF2-40B4-BE49-F238E27FC236}">
                <a16:creationId xmlns:a16="http://schemas.microsoft.com/office/drawing/2014/main" id="{E8C0FEBD-8E5F-DD41-9281-68627281D4F8}"/>
              </a:ext>
            </a:extLst>
          </p:cNvPr>
          <p:cNvSpPr txBox="1"/>
          <p:nvPr/>
        </p:nvSpPr>
        <p:spPr bwMode="auto">
          <a:xfrm>
            <a:off x="395536" y="5805963"/>
            <a:ext cx="8625274" cy="369332"/>
          </a:xfrm>
          <a:prstGeom prst="rect">
            <a:avLst/>
          </a:prstGeom>
          <a:noFill/>
          <a:ln w="9525">
            <a:noFill/>
            <a:miter lim="800000"/>
            <a:headEnd/>
            <a:tailEnd/>
          </a:ln>
        </p:spPr>
        <p:txBody>
          <a:bodyPr wrap="square" rtlCol="0">
            <a:spAutoFit/>
          </a:bodyPr>
          <a:lstStyle/>
          <a:p>
            <a:pPr>
              <a:spcBef>
                <a:spcPct val="50000"/>
              </a:spcBef>
            </a:pPr>
            <a:r>
              <a:rPr lang="zh-TW" altLang="en-US" sz="1800" dirty="0"/>
              <a:t>若全滿的</a:t>
            </a:r>
            <a:r>
              <a:rPr lang="en-US" altLang="zh-TW" sz="1800" dirty="0">
                <a:latin typeface="Times New Roman" panose="02020603050405020304" pitchFamily="18" charset="0"/>
                <a:cs typeface="Times New Roman" panose="02020603050405020304" pitchFamily="18" charset="0"/>
              </a:rPr>
              <a:t>Valence</a:t>
            </a:r>
            <a:r>
              <a:rPr lang="zh-TW" altLang="en-US" sz="1800" dirty="0">
                <a:latin typeface="Times New Roman" panose="02020603050405020304" pitchFamily="18" charset="0"/>
                <a:cs typeface="Times New Roman" panose="02020603050405020304" pitchFamily="18" charset="0"/>
              </a:rPr>
              <a:t>能帶與全空的</a:t>
            </a:r>
            <a:r>
              <a:rPr lang="en-US" altLang="zh-TW" sz="1800" dirty="0">
                <a:latin typeface="Times New Roman" panose="02020603050405020304" pitchFamily="18" charset="0"/>
                <a:cs typeface="Times New Roman" panose="02020603050405020304" pitchFamily="18" charset="0"/>
              </a:rPr>
              <a:t>Conduction</a:t>
            </a:r>
            <a:r>
              <a:rPr lang="zh-TW" altLang="en-US" sz="1800" dirty="0"/>
              <a:t>能帶間隙很小時，情況與絕緣體很不一樣！</a:t>
            </a:r>
          </a:p>
        </p:txBody>
      </p:sp>
      <p:sp>
        <p:nvSpPr>
          <p:cNvPr id="7" name="TextBox 6">
            <a:extLst>
              <a:ext uri="{FF2B5EF4-FFF2-40B4-BE49-F238E27FC236}">
                <a16:creationId xmlns:a16="http://schemas.microsoft.com/office/drawing/2014/main" id="{0A0AC6FE-1537-56BF-C2F6-70C63A67FFBF}"/>
              </a:ext>
            </a:extLst>
          </p:cNvPr>
          <p:cNvSpPr txBox="1"/>
          <p:nvPr/>
        </p:nvSpPr>
        <p:spPr bwMode="auto">
          <a:xfrm>
            <a:off x="4355976" y="4005064"/>
            <a:ext cx="36004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C</a:t>
            </a:r>
          </a:p>
        </p:txBody>
      </p:sp>
      <p:pic>
        <p:nvPicPr>
          <p:cNvPr id="9" name="Picture 8" descr="Diagram&#10;&#10;Description automatically generated">
            <a:extLst>
              <a:ext uri="{FF2B5EF4-FFF2-40B4-BE49-F238E27FC236}">
                <a16:creationId xmlns:a16="http://schemas.microsoft.com/office/drawing/2014/main" id="{66500F55-9B35-4492-EA21-7C903416267F}"/>
              </a:ext>
            </a:extLst>
          </p:cNvPr>
          <p:cNvPicPr>
            <a:picLocks noChangeAspect="1"/>
          </p:cNvPicPr>
          <p:nvPr/>
        </p:nvPicPr>
        <p:blipFill rotWithShape="1">
          <a:blip r:embed="rId5">
            <a:extLst>
              <a:ext uri="{28A0092B-C50C-407E-A947-70E740481C1C}">
                <a14:useLocalDpi xmlns:a14="http://schemas.microsoft.com/office/drawing/2010/main" val="0"/>
              </a:ext>
            </a:extLst>
          </a:blip>
          <a:srcRect l="40157" t="19551" r="1378" b="4850"/>
          <a:stretch/>
        </p:blipFill>
        <p:spPr>
          <a:xfrm>
            <a:off x="1083781" y="1196752"/>
            <a:ext cx="3877923" cy="4464496"/>
          </a:xfrm>
          <a:prstGeom prst="rect">
            <a:avLst/>
          </a:prstGeom>
        </p:spPr>
      </p:pic>
    </p:spTree>
    <p:extLst>
      <p:ext uri="{BB962C8B-B14F-4D97-AF65-F5344CB8AC3E}">
        <p14:creationId xmlns:p14="http://schemas.microsoft.com/office/powerpoint/2010/main" val="352132772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78461A-E45C-DBD8-4C83-305233A4C7B4}"/>
              </a:ext>
            </a:extLst>
          </p:cNvPr>
          <p:cNvPicPr>
            <a:picLocks noChangeAspect="1"/>
          </p:cNvPicPr>
          <p:nvPr/>
        </p:nvPicPr>
        <p:blipFill>
          <a:blip r:embed="rId2"/>
          <a:stretch>
            <a:fillRect/>
          </a:stretch>
        </p:blipFill>
        <p:spPr>
          <a:xfrm>
            <a:off x="2267223" y="967967"/>
            <a:ext cx="4609554" cy="4922066"/>
          </a:xfrm>
          <a:prstGeom prst="rect">
            <a:avLst/>
          </a:prstGeom>
        </p:spPr>
      </p:pic>
    </p:spTree>
    <p:extLst>
      <p:ext uri="{BB962C8B-B14F-4D97-AF65-F5344CB8AC3E}">
        <p14:creationId xmlns:p14="http://schemas.microsoft.com/office/powerpoint/2010/main" val="280913884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0FA8CB-2276-B598-158F-E1CCB35C9A06}"/>
              </a:ext>
            </a:extLst>
          </p:cNvPr>
          <p:cNvPicPr>
            <a:picLocks noChangeAspect="1"/>
          </p:cNvPicPr>
          <p:nvPr/>
        </p:nvPicPr>
        <p:blipFill>
          <a:blip r:embed="rId2"/>
          <a:stretch>
            <a:fillRect/>
          </a:stretch>
        </p:blipFill>
        <p:spPr>
          <a:xfrm>
            <a:off x="1581432" y="176372"/>
            <a:ext cx="5676335" cy="2213771"/>
          </a:xfrm>
          <a:prstGeom prst="rect">
            <a:avLst/>
          </a:prstGeom>
        </p:spPr>
      </p:pic>
      <p:sp>
        <p:nvSpPr>
          <p:cNvPr id="5" name="AutoShape 2" descr="4: Energy band diagram of (a) germanium, (b) silicon and (c) gallium arsenide.">
            <a:extLst>
              <a:ext uri="{FF2B5EF4-FFF2-40B4-BE49-F238E27FC236}">
                <a16:creationId xmlns:a16="http://schemas.microsoft.com/office/drawing/2014/main" id="{860FF024-ADE9-F86B-C2F8-6620F7467D3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TW"/>
          </a:p>
        </p:txBody>
      </p:sp>
      <p:pic>
        <p:nvPicPr>
          <p:cNvPr id="7" name="Picture 6" descr="Diagram&#10;&#10;Description automatically generated">
            <a:extLst>
              <a:ext uri="{FF2B5EF4-FFF2-40B4-BE49-F238E27FC236}">
                <a16:creationId xmlns:a16="http://schemas.microsoft.com/office/drawing/2014/main" id="{58A67B45-C06B-259A-176C-CBC3F2EFF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850" y="2452528"/>
            <a:ext cx="5397500" cy="4229100"/>
          </a:xfrm>
          <a:prstGeom prst="rect">
            <a:avLst/>
          </a:prstGeom>
        </p:spPr>
      </p:pic>
    </p:spTree>
    <p:extLst>
      <p:ext uri="{BB962C8B-B14F-4D97-AF65-F5344CB8AC3E}">
        <p14:creationId xmlns:p14="http://schemas.microsoft.com/office/powerpoint/2010/main" val="3378489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D154CCF-1B1D-9C13-8593-C50DB6C7F0A8}"/>
                  </a:ext>
                </a:extLst>
              </p:cNvPr>
              <p:cNvSpPr txBox="1"/>
              <p:nvPr/>
            </p:nvSpPr>
            <p:spPr bwMode="auto">
              <a:xfrm>
                <a:off x="830940" y="4962301"/>
                <a:ext cx="7854250"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這是第一階</a:t>
                </a:r>
                <a14:m>
                  <m:oMath xmlns:m="http://schemas.openxmlformats.org/officeDocument/2006/math">
                    <m:sSup>
                      <m:sSupPr>
                        <m:ctrlPr>
                          <a:rPr lang="en-TW" i="1" smtClean="0">
                            <a:solidFill>
                              <a:srgbClr val="FF0000"/>
                            </a:solidFill>
                            <a:latin typeface="Cambria Math" panose="02040503050406030204" pitchFamily="18" charset="0"/>
                            <a:cs typeface="Times New Roman" pitchFamily="18" charset="0"/>
                          </a:rPr>
                        </m:ctrlPr>
                      </m:sSupPr>
                      <m:e>
                        <m:r>
                          <a:rPr lang="en-TW" i="1" smtClean="0">
                            <a:solidFill>
                              <a:srgbClr val="FF0000"/>
                            </a:solidFill>
                            <a:latin typeface="Cambria Math" panose="02040503050406030204" pitchFamily="18" charset="0"/>
                            <a:ea typeface="Cambria Math" panose="02040503050406030204" pitchFamily="18" charset="0"/>
                            <a:cs typeface="Times New Roman" pitchFamily="18" charset="0"/>
                          </a:rPr>
                          <m:t>𝜆</m:t>
                        </m:r>
                      </m:e>
                      <m:sup>
                        <m:r>
                          <a:rPr lang="en-US" b="0" i="1" smtClean="0">
                            <a:solidFill>
                              <a:srgbClr val="FF0000"/>
                            </a:solidFill>
                            <a:latin typeface="Cambria Math" panose="02040503050406030204" pitchFamily="18" charset="0"/>
                            <a:cs typeface="Times New Roman" pitchFamily="18" charset="0"/>
                          </a:rPr>
                          <m:t>1</m:t>
                        </m:r>
                      </m:sup>
                    </m:sSup>
                  </m:oMath>
                </a14:m>
                <a:r>
                  <a:rPr lang="en-TW" dirty="0">
                    <a:solidFill>
                      <a:srgbClr val="FF0000"/>
                    </a:solidFill>
                    <a:latin typeface="Times New Roman" pitchFamily="18" charset="0"/>
                    <a:cs typeface="Times New Roman" pitchFamily="18" charset="0"/>
                  </a:rPr>
                  <a:t>的本徵態方程式，意思是完整方程式、精確到</a:t>
                </a:r>
                <a14:m>
                  <m:oMath xmlns:m="http://schemas.openxmlformats.org/officeDocument/2006/math">
                    <m:sSup>
                      <m:sSupPr>
                        <m:ctrlPr>
                          <a:rPr lang="en-TW" i="1">
                            <a:solidFill>
                              <a:srgbClr val="FF0000"/>
                            </a:solidFill>
                            <a:latin typeface="Cambria Math" panose="02040503050406030204" pitchFamily="18" charset="0"/>
                            <a:cs typeface="Times New Roman" pitchFamily="18" charset="0"/>
                          </a:rPr>
                        </m:ctrlPr>
                      </m:sSupPr>
                      <m:e>
                        <m:r>
                          <a:rPr lang="en-TW" i="1">
                            <a:solidFill>
                              <a:srgbClr val="FF0000"/>
                            </a:solidFill>
                            <a:latin typeface="Cambria Math" panose="02040503050406030204" pitchFamily="18" charset="0"/>
                            <a:ea typeface="Cambria Math" panose="02040503050406030204" pitchFamily="18" charset="0"/>
                            <a:cs typeface="Times New Roman" pitchFamily="18" charset="0"/>
                          </a:rPr>
                          <m:t>𝜆</m:t>
                        </m:r>
                      </m:e>
                      <m:sup>
                        <m:r>
                          <a:rPr lang="en-US" i="1">
                            <a:solidFill>
                              <a:srgbClr val="FF0000"/>
                            </a:solidFill>
                            <a:latin typeface="Cambria Math" panose="02040503050406030204" pitchFamily="18" charset="0"/>
                            <a:cs typeface="Times New Roman" pitchFamily="18" charset="0"/>
                          </a:rPr>
                          <m:t>1</m:t>
                        </m:r>
                      </m:sup>
                    </m:sSup>
                  </m:oMath>
                </a14:m>
                <a:r>
                  <a:rPr lang="en-TW" dirty="0">
                    <a:solidFill>
                      <a:srgbClr val="FF0000"/>
                    </a:solidFill>
                    <a:latin typeface="Times New Roman" pitchFamily="18" charset="0"/>
                    <a:cs typeface="Times New Roman" pitchFamily="18" charset="0"/>
                  </a:rPr>
                  <a:t>的近似。</a:t>
                </a:r>
                <a:endParaRPr lang="en-TW" dirty="0">
                  <a:latin typeface="Times New Roman" pitchFamily="18" charset="0"/>
                  <a:cs typeface="Times New Roman" pitchFamily="18" charset="0"/>
                </a:endParaRPr>
              </a:p>
            </p:txBody>
          </p:sp>
        </mc:Choice>
        <mc:Fallback xmlns="">
          <p:sp>
            <p:nvSpPr>
              <p:cNvPr id="2" name="TextBox 1">
                <a:extLst>
                  <a:ext uri="{FF2B5EF4-FFF2-40B4-BE49-F238E27FC236}">
                    <a16:creationId xmlns:a16="http://schemas.microsoft.com/office/drawing/2014/main" id="{3D154CCF-1B1D-9C13-8593-C50DB6C7F0A8}"/>
                  </a:ext>
                </a:extLst>
              </p:cNvPr>
              <p:cNvSpPr txBox="1">
                <a:spLocks noRot="1" noChangeAspect="1" noMove="1" noResize="1" noEditPoints="1" noAdjustHandles="1" noChangeArrowheads="1" noChangeShapeType="1" noTextEdit="1"/>
              </p:cNvSpPr>
              <p:nvPr/>
            </p:nvSpPr>
            <p:spPr bwMode="auto">
              <a:xfrm>
                <a:off x="830940" y="4962301"/>
                <a:ext cx="7854250" cy="369332"/>
              </a:xfrm>
              <a:prstGeom prst="rect">
                <a:avLst/>
              </a:prstGeom>
              <a:blipFill>
                <a:blip r:embed="rId2"/>
                <a:stretch>
                  <a:fillRect l="-646"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CAAD459-727F-66EE-38B0-B7436E4A8439}"/>
                  </a:ext>
                </a:extLst>
              </p:cNvPr>
              <p:cNvSpPr txBox="1"/>
              <p:nvPr/>
            </p:nvSpPr>
            <p:spPr bwMode="auto">
              <a:xfrm>
                <a:off x="864036" y="3739766"/>
                <a:ext cx="7821154"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接下來</a:t>
                </a:r>
                <a:r>
                  <a:rPr lang="en-GB" dirty="0">
                    <a:latin typeface="Times New Roman" pitchFamily="18" charset="0"/>
                    <a:cs typeface="Times New Roman" pitchFamily="18" charset="0"/>
                  </a:rPr>
                  <a:t> </a:t>
                </a:r>
                <a:r>
                  <a:rPr lang="en-TW" dirty="0">
                    <a:latin typeface="Times New Roman" pitchFamily="18" charset="0"/>
                    <a:cs typeface="Times New Roman" pitchFamily="18" charset="0"/>
                  </a:rPr>
                  <a:t>收集到第一階，</a:t>
                </a:r>
                <a14:m>
                  <m:oMath xmlns:m="http://schemas.openxmlformats.org/officeDocument/2006/math">
                    <m:sSup>
                      <m:sSupPr>
                        <m:ctrlPr>
                          <a:rPr lang="en-TW" i="1" smtClean="0">
                            <a:latin typeface="Cambria Math" panose="02040503050406030204" pitchFamily="18" charset="0"/>
                            <a:cs typeface="Times New Roman" pitchFamily="18" charset="0"/>
                          </a:rPr>
                        </m:ctrlPr>
                      </m:sSupPr>
                      <m:e>
                        <m:r>
                          <a:rPr lang="en-TW" i="1" smtClean="0">
                            <a:latin typeface="Cambria Math" panose="02040503050406030204" pitchFamily="18" charset="0"/>
                            <a:ea typeface="Cambria Math" panose="02040503050406030204" pitchFamily="18" charset="0"/>
                            <a:cs typeface="Times New Roman" pitchFamily="18" charset="0"/>
                          </a:rPr>
                          <m:t>𝜆</m:t>
                        </m:r>
                      </m:e>
                      <m:sup>
                        <m:r>
                          <a:rPr lang="en-US" b="0" i="1" smtClean="0">
                            <a:latin typeface="Cambria Math" panose="02040503050406030204" pitchFamily="18" charset="0"/>
                            <a:cs typeface="Times New Roman" pitchFamily="18" charset="0"/>
                          </a:rPr>
                          <m:t>1</m:t>
                        </m:r>
                      </m:sup>
                    </m:sSup>
                  </m:oMath>
                </a14:m>
                <a:r>
                  <a:rPr lang="en-TW" dirty="0">
                    <a:latin typeface="Times New Roman" pitchFamily="18" charset="0"/>
                    <a:cs typeface="Times New Roman" pitchFamily="18" charset="0"/>
                  </a:rPr>
                  <a:t>：左手邊只有一項，右手邊也只有一項 ：</a:t>
                </a:r>
              </a:p>
            </p:txBody>
          </p:sp>
        </mc:Choice>
        <mc:Fallback xmlns="">
          <p:sp>
            <p:nvSpPr>
              <p:cNvPr id="11" name="TextBox 10">
                <a:extLst>
                  <a:ext uri="{FF2B5EF4-FFF2-40B4-BE49-F238E27FC236}">
                    <a16:creationId xmlns:a16="http://schemas.microsoft.com/office/drawing/2014/main" id="{3CAAD459-727F-66EE-38B0-B7436E4A8439}"/>
                  </a:ext>
                </a:extLst>
              </p:cNvPr>
              <p:cNvSpPr txBox="1">
                <a:spLocks noRot="1" noChangeAspect="1" noMove="1" noResize="1" noEditPoints="1" noAdjustHandles="1" noChangeArrowheads="1" noChangeShapeType="1" noTextEdit="1"/>
              </p:cNvSpPr>
              <p:nvPr/>
            </p:nvSpPr>
            <p:spPr bwMode="auto">
              <a:xfrm>
                <a:off x="864036" y="3739766"/>
                <a:ext cx="7821154" cy="369332"/>
              </a:xfrm>
              <a:prstGeom prst="rect">
                <a:avLst/>
              </a:prstGeom>
              <a:blipFill>
                <a:blip r:embed="rId3"/>
                <a:stretch>
                  <a:fillRect l="-812"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F2555D9-CE7C-EF1A-3D2F-1292D805F723}"/>
                  </a:ext>
                </a:extLst>
              </p:cNvPr>
              <p:cNvSpPr txBox="1"/>
              <p:nvPr/>
            </p:nvSpPr>
            <p:spPr bwMode="auto">
              <a:xfrm>
                <a:off x="830940" y="5403882"/>
                <a:ext cx="6044025"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第一階</a:t>
                </a:r>
                <a14:m>
                  <m:oMath xmlns:m="http://schemas.openxmlformats.org/officeDocument/2006/math">
                    <m:sSup>
                      <m:sSupPr>
                        <m:ctrlPr>
                          <a:rPr lang="en-TW" i="1" smtClean="0">
                            <a:solidFill>
                              <a:srgbClr val="FF0000"/>
                            </a:solidFill>
                            <a:latin typeface="Cambria Math" panose="02040503050406030204" pitchFamily="18" charset="0"/>
                            <a:cs typeface="Times New Roman" pitchFamily="18" charset="0"/>
                          </a:rPr>
                        </m:ctrlPr>
                      </m:sSupPr>
                      <m:e>
                        <m:r>
                          <a:rPr lang="en-TW" i="1" smtClean="0">
                            <a:solidFill>
                              <a:srgbClr val="FF0000"/>
                            </a:solidFill>
                            <a:latin typeface="Cambria Math" panose="02040503050406030204" pitchFamily="18" charset="0"/>
                            <a:ea typeface="Cambria Math" panose="02040503050406030204" pitchFamily="18" charset="0"/>
                            <a:cs typeface="Times New Roman" pitchFamily="18" charset="0"/>
                          </a:rPr>
                          <m:t>𝜆</m:t>
                        </m:r>
                      </m:e>
                      <m:sup>
                        <m:r>
                          <a:rPr lang="en-US" b="0" i="1" smtClean="0">
                            <a:solidFill>
                              <a:srgbClr val="FF0000"/>
                            </a:solidFill>
                            <a:latin typeface="Cambria Math" panose="02040503050406030204" pitchFamily="18" charset="0"/>
                            <a:cs typeface="Times New Roman" pitchFamily="18" charset="0"/>
                          </a:rPr>
                          <m:t>1</m:t>
                        </m:r>
                      </m:sup>
                    </m:sSup>
                  </m:oMath>
                </a14:m>
                <a:r>
                  <a:rPr lang="en-TW" dirty="0">
                    <a:solidFill>
                      <a:srgbClr val="FF0000"/>
                    </a:solidFill>
                    <a:latin typeface="Times New Roman" pitchFamily="18" charset="0"/>
                    <a:cs typeface="Times New Roman" pitchFamily="18" charset="0"/>
                  </a:rPr>
                  <a:t>的方程式的解，就是真實解的近似、精確到</a:t>
                </a:r>
                <a14:m>
                  <m:oMath xmlns:m="http://schemas.openxmlformats.org/officeDocument/2006/math">
                    <m:sSup>
                      <m:sSupPr>
                        <m:ctrlPr>
                          <a:rPr lang="en-TW" i="1">
                            <a:solidFill>
                              <a:srgbClr val="FF0000"/>
                            </a:solidFill>
                            <a:latin typeface="Cambria Math" panose="02040503050406030204" pitchFamily="18" charset="0"/>
                            <a:cs typeface="Times New Roman" pitchFamily="18" charset="0"/>
                          </a:rPr>
                        </m:ctrlPr>
                      </m:sSupPr>
                      <m:e>
                        <m:r>
                          <a:rPr lang="en-TW" i="1">
                            <a:solidFill>
                              <a:srgbClr val="FF0000"/>
                            </a:solidFill>
                            <a:latin typeface="Cambria Math" panose="02040503050406030204" pitchFamily="18" charset="0"/>
                            <a:ea typeface="Cambria Math" panose="02040503050406030204" pitchFamily="18" charset="0"/>
                            <a:cs typeface="Times New Roman" pitchFamily="18" charset="0"/>
                          </a:rPr>
                          <m:t>𝜆</m:t>
                        </m:r>
                      </m:e>
                      <m:sup>
                        <m:r>
                          <a:rPr lang="en-US" i="1">
                            <a:solidFill>
                              <a:srgbClr val="FF0000"/>
                            </a:solidFill>
                            <a:latin typeface="Cambria Math" panose="02040503050406030204" pitchFamily="18" charset="0"/>
                            <a:cs typeface="Times New Roman" pitchFamily="18" charset="0"/>
                          </a:rPr>
                          <m:t>1</m:t>
                        </m:r>
                      </m:sup>
                    </m:sSup>
                  </m:oMath>
                </a14:m>
                <a:r>
                  <a:rPr lang="en-TW" dirty="0">
                    <a:solidFill>
                      <a:srgbClr val="FF0000"/>
                    </a:solidFill>
                    <a:latin typeface="Times New Roman" pitchFamily="18" charset="0"/>
                    <a:cs typeface="Times New Roman" pitchFamily="18" charset="0"/>
                  </a:rPr>
                  <a:t>。</a:t>
                </a:r>
              </a:p>
            </p:txBody>
          </p:sp>
        </mc:Choice>
        <mc:Fallback xmlns="">
          <p:sp>
            <p:nvSpPr>
              <p:cNvPr id="12" name="TextBox 11">
                <a:extLst>
                  <a:ext uri="{FF2B5EF4-FFF2-40B4-BE49-F238E27FC236}">
                    <a16:creationId xmlns:a16="http://schemas.microsoft.com/office/drawing/2014/main" id="{AF2555D9-CE7C-EF1A-3D2F-1292D805F723}"/>
                  </a:ext>
                </a:extLst>
              </p:cNvPr>
              <p:cNvSpPr txBox="1">
                <a:spLocks noRot="1" noChangeAspect="1" noMove="1" noResize="1" noEditPoints="1" noAdjustHandles="1" noChangeArrowheads="1" noChangeShapeType="1" noTextEdit="1"/>
              </p:cNvSpPr>
              <p:nvPr/>
            </p:nvSpPr>
            <p:spPr bwMode="auto">
              <a:xfrm>
                <a:off x="830940" y="5403882"/>
                <a:ext cx="6044025" cy="369332"/>
              </a:xfrm>
              <a:prstGeom prst="rect">
                <a:avLst/>
              </a:prstGeom>
              <a:blipFill>
                <a:blip r:embed="rId4"/>
                <a:stretch>
                  <a:fillRect l="-839"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29">
                <a:extLst>
                  <a:ext uri="{FF2B5EF4-FFF2-40B4-BE49-F238E27FC236}">
                    <a16:creationId xmlns:a16="http://schemas.microsoft.com/office/drawing/2014/main" id="{1E3BE5CF-F4ED-A3B5-7F72-8153DC5EF37D}"/>
                  </a:ext>
                </a:extLst>
              </p:cNvPr>
              <p:cNvSpPr txBox="1"/>
              <p:nvPr/>
            </p:nvSpPr>
            <p:spPr bwMode="auto">
              <a:xfrm>
                <a:off x="989696" y="480913"/>
                <a:ext cx="4629531" cy="57214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d>
                        <m:dPr>
                          <m:begChr m:val="{"/>
                          <m:endChr m:val="}"/>
                          <m:ctrlPr>
                            <a:rPr lang="en-US" altLang="zh-TW" b="0" i="1" smtClean="0">
                              <a:latin typeface="Cambria Math" panose="02040503050406030204" pitchFamily="18" charset="0"/>
                              <a:ea typeface="Cambria Math" panose="02040503050406030204" pitchFamily="18" charset="0"/>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i="1">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d>
                            </m:e>
                          </m:d>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e>
                      </m:d>
                    </m:oMath>
                  </m:oMathPara>
                </a14:m>
                <a:endParaRPr lang="zh-TW" altLang="en-US" dirty="0"/>
              </a:p>
            </p:txBody>
          </p:sp>
        </mc:Choice>
        <mc:Fallback xmlns="">
          <p:sp>
            <p:nvSpPr>
              <p:cNvPr id="13" name="文字方塊 29">
                <a:extLst>
                  <a:ext uri="{FF2B5EF4-FFF2-40B4-BE49-F238E27FC236}">
                    <a16:creationId xmlns:a16="http://schemas.microsoft.com/office/drawing/2014/main" id="{1E3BE5CF-F4ED-A3B5-7F72-8153DC5EF37D}"/>
                  </a:ext>
                </a:extLst>
              </p:cNvPr>
              <p:cNvSpPr txBox="1">
                <a:spLocks noRot="1" noChangeAspect="1" noMove="1" noResize="1" noEditPoints="1" noAdjustHandles="1" noChangeArrowheads="1" noChangeShapeType="1" noTextEdit="1"/>
              </p:cNvSpPr>
              <p:nvPr/>
            </p:nvSpPr>
            <p:spPr bwMode="auto">
              <a:xfrm>
                <a:off x="989696" y="480913"/>
                <a:ext cx="4629531" cy="572144"/>
              </a:xfrm>
              <a:prstGeom prst="rect">
                <a:avLst/>
              </a:prstGeom>
              <a:blipFill>
                <a:blip r:embed="rId5"/>
                <a:stretch>
                  <a:fillRect t="-172340" r="-2186" b="-251064"/>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29">
                <a:extLst>
                  <a:ext uri="{FF2B5EF4-FFF2-40B4-BE49-F238E27FC236}">
                    <a16:creationId xmlns:a16="http://schemas.microsoft.com/office/drawing/2014/main" id="{421789CF-58C3-1EA9-8CDE-11E414056C90}"/>
                  </a:ext>
                </a:extLst>
              </p:cNvPr>
              <p:cNvSpPr txBox="1"/>
              <p:nvPr/>
            </p:nvSpPr>
            <p:spPr bwMode="auto">
              <a:xfrm>
                <a:off x="1010714" y="1119262"/>
                <a:ext cx="6715101" cy="57214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m:t>
                      </m:r>
                      <m:d>
                        <m:dPr>
                          <m:ctrlPr>
                            <a:rPr lang="en-US" altLang="zh-TW" i="1" smtClean="0">
                              <a:latin typeface="Cambria Math" panose="02040503050406030204" pitchFamily="18" charset="0"/>
                            </a:rPr>
                          </m:ctrlPr>
                        </m:dPr>
                        <m:e>
                          <m:r>
                            <a:rPr lang="en-US" altLang="zh-TW" b="0" i="1" smtClean="0">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e>
                      </m:d>
                      <m:d>
                        <m:dPr>
                          <m:begChr m:val="{"/>
                          <m:endChr m:val="}"/>
                          <m:ctrlPr>
                            <a:rPr lang="en-US" altLang="zh-TW" b="0" i="1" smtClean="0">
                              <a:latin typeface="Cambria Math" panose="02040503050406030204" pitchFamily="18" charset="0"/>
                              <a:ea typeface="Cambria Math" panose="02040503050406030204" pitchFamily="18" charset="0"/>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i="1">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d>
                            </m:e>
                          </m:d>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e>
                      </m:d>
                    </m:oMath>
                  </m:oMathPara>
                </a14:m>
                <a:endParaRPr lang="zh-TW" altLang="en-US" dirty="0"/>
              </a:p>
            </p:txBody>
          </p:sp>
        </mc:Choice>
        <mc:Fallback xmlns="">
          <p:sp>
            <p:nvSpPr>
              <p:cNvPr id="14" name="文字方塊 29">
                <a:extLst>
                  <a:ext uri="{FF2B5EF4-FFF2-40B4-BE49-F238E27FC236}">
                    <a16:creationId xmlns:a16="http://schemas.microsoft.com/office/drawing/2014/main" id="{421789CF-58C3-1EA9-8CDE-11E414056C90}"/>
                  </a:ext>
                </a:extLst>
              </p:cNvPr>
              <p:cNvSpPr txBox="1">
                <a:spLocks noRot="1" noChangeAspect="1" noMove="1" noResize="1" noEditPoints="1" noAdjustHandles="1" noChangeArrowheads="1" noChangeShapeType="1" noTextEdit="1"/>
              </p:cNvSpPr>
              <p:nvPr/>
            </p:nvSpPr>
            <p:spPr bwMode="auto">
              <a:xfrm>
                <a:off x="1010714" y="1119262"/>
                <a:ext cx="6715101" cy="572144"/>
              </a:xfrm>
              <a:prstGeom prst="rect">
                <a:avLst/>
              </a:prstGeom>
              <a:blipFill>
                <a:blip r:embed="rId6"/>
                <a:stretch>
                  <a:fillRect t="-182222" r="-1132" b="-266667"/>
                </a:stretch>
              </a:blipFill>
              <a:ln>
                <a:noFill/>
              </a:ln>
            </p:spPr>
            <p:txBody>
              <a:bodyPr/>
              <a:lstStyle/>
              <a:p>
                <a:r>
                  <a:rPr lang="en-TW">
                    <a:noFill/>
                  </a:rPr>
                  <a:t> </a:t>
                </a:r>
              </a:p>
            </p:txBody>
          </p:sp>
        </mc:Fallback>
      </mc:AlternateContent>
      <p:sp>
        <p:nvSpPr>
          <p:cNvPr id="3" name="TextBox 2">
            <a:extLst>
              <a:ext uri="{FF2B5EF4-FFF2-40B4-BE49-F238E27FC236}">
                <a16:creationId xmlns:a16="http://schemas.microsoft.com/office/drawing/2014/main" id="{108293BB-B843-64C7-2841-78C33D16E469}"/>
              </a:ext>
            </a:extLst>
          </p:cNvPr>
          <p:cNvSpPr txBox="1"/>
          <p:nvPr/>
        </p:nvSpPr>
        <p:spPr bwMode="auto">
          <a:xfrm>
            <a:off x="845875" y="2086942"/>
            <a:ext cx="8083057"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接下來</a:t>
            </a:r>
            <a:r>
              <a:rPr lang="en-TW" dirty="0">
                <a:latin typeface="Times New Roman" pitchFamily="18" charset="0"/>
                <a:cs typeface="Times New Roman" pitchFamily="18" charset="0"/>
              </a:rPr>
              <a:t>再一階階收集到需要的精確度，一步步求解所得較原來簡單的方程式：</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230E3F2-F904-4065-6AD4-238B50D38523}"/>
                  </a:ext>
                </a:extLst>
              </p:cNvPr>
              <p:cNvSpPr txBox="1"/>
              <p:nvPr/>
            </p:nvSpPr>
            <p:spPr bwMode="auto">
              <a:xfrm>
                <a:off x="830671" y="2577642"/>
                <a:ext cx="336066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首先收集到第零階，</a:t>
                </a:r>
                <a14:m>
                  <m:oMath xmlns:m="http://schemas.openxmlformats.org/officeDocument/2006/math">
                    <m:sSup>
                      <m:sSupPr>
                        <m:ctrlPr>
                          <a:rPr lang="en-TW" i="1" smtClean="0">
                            <a:latin typeface="Cambria Math" panose="02040503050406030204" pitchFamily="18" charset="0"/>
                            <a:cs typeface="Times New Roman" pitchFamily="18" charset="0"/>
                          </a:rPr>
                        </m:ctrlPr>
                      </m:sSupPr>
                      <m:e>
                        <m:r>
                          <a:rPr lang="en-TW" i="1" smtClean="0">
                            <a:latin typeface="Cambria Math" panose="02040503050406030204" pitchFamily="18" charset="0"/>
                            <a:ea typeface="Cambria Math" panose="02040503050406030204" pitchFamily="18" charset="0"/>
                            <a:cs typeface="Times New Roman" pitchFamily="18" charset="0"/>
                          </a:rPr>
                          <m:t>𝜆</m:t>
                        </m:r>
                      </m:e>
                      <m:sup>
                        <m:r>
                          <a:rPr lang="en-US" b="0" i="1" smtClean="0">
                            <a:latin typeface="Cambria Math" panose="02040503050406030204" pitchFamily="18" charset="0"/>
                            <a:cs typeface="Times New Roman" pitchFamily="18" charset="0"/>
                          </a:rPr>
                          <m:t>0</m:t>
                        </m:r>
                      </m:sup>
                    </m:sSup>
                  </m:oMath>
                </a14:m>
                <a:r>
                  <a:rPr lang="en-TW" dirty="0">
                    <a:latin typeface="Times New Roman" pitchFamily="18" charset="0"/>
                    <a:cs typeface="Times New Roman" pitchFamily="18" charset="0"/>
                  </a:rPr>
                  <a:t>：</a:t>
                </a:r>
              </a:p>
            </p:txBody>
          </p:sp>
        </mc:Choice>
        <mc:Fallback xmlns="">
          <p:sp>
            <p:nvSpPr>
              <p:cNvPr id="4" name="TextBox 3">
                <a:extLst>
                  <a:ext uri="{FF2B5EF4-FFF2-40B4-BE49-F238E27FC236}">
                    <a16:creationId xmlns:a16="http://schemas.microsoft.com/office/drawing/2014/main" id="{F230E3F2-F904-4065-6AD4-238B50D38523}"/>
                  </a:ext>
                </a:extLst>
              </p:cNvPr>
              <p:cNvSpPr txBox="1">
                <a:spLocks noRot="1" noChangeAspect="1" noMove="1" noResize="1" noEditPoints="1" noAdjustHandles="1" noChangeArrowheads="1" noChangeShapeType="1" noTextEdit="1"/>
              </p:cNvSpPr>
              <p:nvPr/>
            </p:nvSpPr>
            <p:spPr bwMode="auto">
              <a:xfrm>
                <a:off x="830671" y="2577642"/>
                <a:ext cx="3360665" cy="369332"/>
              </a:xfrm>
              <a:prstGeom prst="rect">
                <a:avLst/>
              </a:prstGeom>
              <a:blipFill>
                <a:blip r:embed="rId7"/>
                <a:stretch>
                  <a:fillRect l="-1504" t="-10345" b="-2758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29">
                <a:extLst>
                  <a:ext uri="{FF2B5EF4-FFF2-40B4-BE49-F238E27FC236}">
                    <a16:creationId xmlns:a16="http://schemas.microsoft.com/office/drawing/2014/main" id="{D4E85F56-7B04-CFE3-9E1D-B8ED01570EBC}"/>
                  </a:ext>
                </a:extLst>
              </p:cNvPr>
              <p:cNvSpPr txBox="1"/>
              <p:nvPr/>
            </p:nvSpPr>
            <p:spPr bwMode="auto">
              <a:xfrm>
                <a:off x="3430207" y="2549717"/>
                <a:ext cx="2489321" cy="42518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=0</m:t>
                      </m:r>
                    </m:oMath>
                  </m:oMathPara>
                </a14:m>
                <a:endParaRPr lang="zh-TW" altLang="en-US" dirty="0"/>
              </a:p>
            </p:txBody>
          </p:sp>
        </mc:Choice>
        <mc:Fallback xmlns="">
          <p:sp>
            <p:nvSpPr>
              <p:cNvPr id="5" name="文字方塊 29">
                <a:extLst>
                  <a:ext uri="{FF2B5EF4-FFF2-40B4-BE49-F238E27FC236}">
                    <a16:creationId xmlns:a16="http://schemas.microsoft.com/office/drawing/2014/main" id="{D4E85F56-7B04-CFE3-9E1D-B8ED01570EBC}"/>
                  </a:ext>
                </a:extLst>
              </p:cNvPr>
              <p:cNvSpPr txBox="1">
                <a:spLocks noRot="1" noChangeAspect="1" noMove="1" noResize="1" noEditPoints="1" noAdjustHandles="1" noChangeArrowheads="1" noChangeShapeType="1" noTextEdit="1"/>
              </p:cNvSpPr>
              <p:nvPr/>
            </p:nvSpPr>
            <p:spPr bwMode="auto">
              <a:xfrm>
                <a:off x="3430207" y="2549717"/>
                <a:ext cx="2489321" cy="425181"/>
              </a:xfrm>
              <a:prstGeom prst="rect">
                <a:avLst/>
              </a:prstGeom>
              <a:blipFill>
                <a:blip r:embed="rId8"/>
                <a:stretch>
                  <a:fillRect l="-508" t="-80000" b="-142857"/>
                </a:stretch>
              </a:blipFill>
              <a:ln>
                <a:noFill/>
              </a:ln>
            </p:spPr>
            <p:txBody>
              <a:bodyPr/>
              <a:lstStyle/>
              <a:p>
                <a:r>
                  <a:rPr lang="en-TW">
                    <a:noFill/>
                  </a:rPr>
                  <a:t> </a:t>
                </a:r>
              </a:p>
            </p:txBody>
          </p:sp>
        </mc:Fallback>
      </mc:AlternateContent>
      <p:sp>
        <p:nvSpPr>
          <p:cNvPr id="6" name="TextBox 5">
            <a:extLst>
              <a:ext uri="{FF2B5EF4-FFF2-40B4-BE49-F238E27FC236}">
                <a16:creationId xmlns:a16="http://schemas.microsoft.com/office/drawing/2014/main" id="{7416A6DF-54E3-9542-3E12-3506FB35633A}"/>
              </a:ext>
            </a:extLst>
          </p:cNvPr>
          <p:cNvSpPr txBox="1"/>
          <p:nvPr/>
        </p:nvSpPr>
        <p:spPr bwMode="auto">
          <a:xfrm>
            <a:off x="5919527" y="2577642"/>
            <a:ext cx="359003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這是當然的。這是未微擾結果。</a:t>
            </a:r>
          </a:p>
        </p:txBody>
      </p:sp>
      <mc:AlternateContent xmlns:mc="http://schemas.openxmlformats.org/markup-compatibility/2006" xmlns:a14="http://schemas.microsoft.com/office/drawing/2010/main">
        <mc:Choice Requires="a14">
          <p:sp>
            <p:nvSpPr>
              <p:cNvPr id="7" name="文字方塊 29">
                <a:extLst>
                  <a:ext uri="{FF2B5EF4-FFF2-40B4-BE49-F238E27FC236}">
                    <a16:creationId xmlns:a16="http://schemas.microsoft.com/office/drawing/2014/main" id="{13D6BC5A-6CB2-F731-585C-881AEB9444C7}"/>
                  </a:ext>
                </a:extLst>
              </p:cNvPr>
              <p:cNvSpPr txBox="1"/>
              <p:nvPr/>
            </p:nvSpPr>
            <p:spPr bwMode="auto">
              <a:xfrm>
                <a:off x="864036" y="4209427"/>
                <a:ext cx="4673138" cy="572144"/>
              </a:xfrm>
              <a:prstGeom prst="rect">
                <a:avLst/>
              </a:prstGeom>
              <a:solidFill>
                <a:srgbClr val="FFFF99"/>
              </a:solidFill>
              <a:ln>
                <a:noFill/>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𝜆</m:t>
                      </m:r>
                      <m:d>
                        <m:dPr>
                          <m:ctrlPr>
                            <a:rPr lang="en-US" altLang="zh-TW" i="1" smtClean="0">
                              <a:latin typeface="Cambria Math" panose="02040503050406030204" pitchFamily="18" charset="0"/>
                            </a:rPr>
                          </m:ctrlPr>
                        </m:dPr>
                        <m:e>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m:oMathPara>
                </a14:m>
                <a:endParaRPr lang="zh-TW" altLang="en-US" dirty="0"/>
              </a:p>
            </p:txBody>
          </p:sp>
        </mc:Choice>
        <mc:Fallback xmlns="">
          <p:sp>
            <p:nvSpPr>
              <p:cNvPr id="7" name="文字方塊 29">
                <a:extLst>
                  <a:ext uri="{FF2B5EF4-FFF2-40B4-BE49-F238E27FC236}">
                    <a16:creationId xmlns:a16="http://schemas.microsoft.com/office/drawing/2014/main" id="{13D6BC5A-6CB2-F731-585C-881AEB9444C7}"/>
                  </a:ext>
                </a:extLst>
              </p:cNvPr>
              <p:cNvSpPr txBox="1">
                <a:spLocks noRot="1" noChangeAspect="1" noMove="1" noResize="1" noEditPoints="1" noAdjustHandles="1" noChangeArrowheads="1" noChangeShapeType="1" noTextEdit="1"/>
              </p:cNvSpPr>
              <p:nvPr/>
            </p:nvSpPr>
            <p:spPr bwMode="auto">
              <a:xfrm>
                <a:off x="864036" y="4209427"/>
                <a:ext cx="4673138" cy="572144"/>
              </a:xfrm>
              <a:prstGeom prst="rect">
                <a:avLst/>
              </a:prstGeom>
              <a:blipFill>
                <a:blip r:embed="rId9"/>
                <a:stretch>
                  <a:fillRect t="-178261" r="-2446" b="-258696"/>
                </a:stretch>
              </a:blipFill>
              <a:ln>
                <a:noFill/>
              </a:ln>
            </p:spPr>
            <p:txBody>
              <a:bodyPr/>
              <a:lstStyle/>
              <a:p>
                <a:r>
                  <a:rPr lang="en-TW">
                    <a:noFill/>
                  </a:rPr>
                  <a:t> </a:t>
                </a:r>
              </a:p>
            </p:txBody>
          </p:sp>
        </mc:Fallback>
      </mc:AlternateContent>
      <p:sp>
        <p:nvSpPr>
          <p:cNvPr id="8" name="Oval 7">
            <a:extLst>
              <a:ext uri="{FF2B5EF4-FFF2-40B4-BE49-F238E27FC236}">
                <a16:creationId xmlns:a16="http://schemas.microsoft.com/office/drawing/2014/main" id="{4B884F92-6D8D-B01D-6F87-1B8573F2032E}"/>
              </a:ext>
            </a:extLst>
          </p:cNvPr>
          <p:cNvSpPr/>
          <p:nvPr/>
        </p:nvSpPr>
        <p:spPr>
          <a:xfrm>
            <a:off x="2376204" y="4198096"/>
            <a:ext cx="648072" cy="6371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9" name="Oval 8">
            <a:extLst>
              <a:ext uri="{FF2B5EF4-FFF2-40B4-BE49-F238E27FC236}">
                <a16:creationId xmlns:a16="http://schemas.microsoft.com/office/drawing/2014/main" id="{6229BF05-82CC-B4B4-BAD3-871D704E7397}"/>
              </a:ext>
            </a:extLst>
          </p:cNvPr>
          <p:cNvSpPr/>
          <p:nvPr/>
        </p:nvSpPr>
        <p:spPr>
          <a:xfrm>
            <a:off x="3204880" y="4216718"/>
            <a:ext cx="648072" cy="6371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Oval 9">
            <a:extLst>
              <a:ext uri="{FF2B5EF4-FFF2-40B4-BE49-F238E27FC236}">
                <a16:creationId xmlns:a16="http://schemas.microsoft.com/office/drawing/2014/main" id="{C1E86CA8-81B1-5892-D7D9-FFFDB1357266}"/>
              </a:ext>
            </a:extLst>
          </p:cNvPr>
          <p:cNvSpPr/>
          <p:nvPr/>
        </p:nvSpPr>
        <p:spPr>
          <a:xfrm>
            <a:off x="864036" y="5812540"/>
            <a:ext cx="526649" cy="4987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6" name="TextBox 15">
            <a:extLst>
              <a:ext uri="{FF2B5EF4-FFF2-40B4-BE49-F238E27FC236}">
                <a16:creationId xmlns:a16="http://schemas.microsoft.com/office/drawing/2014/main" id="{8FC81C45-C69E-9F00-F831-F6D7B864EB60}"/>
              </a:ext>
            </a:extLst>
          </p:cNvPr>
          <p:cNvSpPr txBox="1"/>
          <p:nvPr/>
        </p:nvSpPr>
        <p:spPr bwMode="auto">
          <a:xfrm>
            <a:off x="1403648" y="5877272"/>
            <a:ext cx="752528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一未知態，一未知數，其餘已知，如同本徵態問題，但算子是未微擾！</a:t>
            </a:r>
          </a:p>
        </p:txBody>
      </p:sp>
    </p:spTree>
    <p:extLst>
      <p:ext uri="{BB962C8B-B14F-4D97-AF65-F5344CB8AC3E}">
        <p14:creationId xmlns:p14="http://schemas.microsoft.com/office/powerpoint/2010/main" val="414446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3" grpId="0"/>
      <p:bldP spid="4" grpId="0"/>
      <p:bldP spid="5" grpId="0" animBg="1"/>
      <p:bldP spid="6" grpId="0"/>
      <p:bldP spid="7" grpId="0" animBg="1"/>
      <p:bldP spid="8" grpId="0" animBg="1"/>
      <p:bldP spid="9" grpId="0" animBg="1"/>
      <p:bldP spid="10" grpId="0" animBg="1"/>
      <p:bldP spid="1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t left: the energy band structure of silicon. At right: the energy... |  Download Scientific Diagram">
            <a:extLst>
              <a:ext uri="{FF2B5EF4-FFF2-40B4-BE49-F238E27FC236}">
                <a16:creationId xmlns:a16="http://schemas.microsoft.com/office/drawing/2014/main" id="{CCC42112-0E22-C763-35DE-BAC6B3239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905" y="1170731"/>
            <a:ext cx="8256189" cy="4516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39618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alculated energy band structure of silicon (diamond-cubic crystal structure). ">
            <a:extLst>
              <a:ext uri="{FF2B5EF4-FFF2-40B4-BE49-F238E27FC236}">
                <a16:creationId xmlns:a16="http://schemas.microsoft.com/office/drawing/2014/main" id="{D32EA56C-935E-9BA8-502E-E77A39848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844" y="960567"/>
            <a:ext cx="7380312" cy="49368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223E690-2E0C-AF9C-5EB2-0ED3D760D4CB}"/>
              </a:ext>
            </a:extLst>
          </p:cNvPr>
          <p:cNvSpPr txBox="1"/>
          <p:nvPr/>
        </p:nvSpPr>
        <p:spPr bwMode="auto">
          <a:xfrm>
            <a:off x="2879812" y="6290067"/>
            <a:ext cx="3384376" cy="369332"/>
          </a:xfrm>
          <a:prstGeom prst="rect">
            <a:avLst/>
          </a:prstGeom>
          <a:noFill/>
          <a:ln w="9525">
            <a:noFill/>
            <a:miter lim="800000"/>
            <a:headEnd/>
            <a:tailEnd/>
          </a:ln>
        </p:spPr>
        <p:txBody>
          <a:bodyPr wrap="square" rtlCol="0">
            <a:spAutoFit/>
          </a:bodyPr>
          <a:lstStyle/>
          <a:p>
            <a:pPr>
              <a:spcBef>
                <a:spcPct val="50000"/>
              </a:spcBef>
            </a:pPr>
            <a:r>
              <a:rPr lang="en-TW" sz="1800" dirty="0"/>
              <a:t>橫軸是能態波函數的晶體動量</a:t>
            </a:r>
          </a:p>
        </p:txBody>
      </p:sp>
      <p:cxnSp>
        <p:nvCxnSpPr>
          <p:cNvPr id="4" name="Straight Arrow Connector 3">
            <a:extLst>
              <a:ext uri="{FF2B5EF4-FFF2-40B4-BE49-F238E27FC236}">
                <a16:creationId xmlns:a16="http://schemas.microsoft.com/office/drawing/2014/main" id="{64903811-08F9-9B41-43F1-E969C980ABC7}"/>
              </a:ext>
            </a:extLst>
          </p:cNvPr>
          <p:cNvCxnSpPr>
            <a:cxnSpLocks/>
          </p:cNvCxnSpPr>
          <p:nvPr/>
        </p:nvCxnSpPr>
        <p:spPr>
          <a:xfrm flipV="1">
            <a:off x="3059832" y="3140968"/>
            <a:ext cx="1368152" cy="2880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05509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B37C20-47AE-F950-1CED-09B0022FE9A5}"/>
              </a:ext>
            </a:extLst>
          </p:cNvPr>
          <p:cNvPicPr>
            <a:picLocks noChangeAspect="1"/>
          </p:cNvPicPr>
          <p:nvPr/>
        </p:nvPicPr>
        <p:blipFill>
          <a:blip r:embed="rId2"/>
          <a:stretch>
            <a:fillRect/>
          </a:stretch>
        </p:blipFill>
        <p:spPr>
          <a:xfrm>
            <a:off x="2730500" y="368300"/>
            <a:ext cx="3683000" cy="6121400"/>
          </a:xfrm>
          <a:prstGeom prst="rect">
            <a:avLst/>
          </a:prstGeom>
        </p:spPr>
      </p:pic>
    </p:spTree>
    <p:extLst>
      <p:ext uri="{BB962C8B-B14F-4D97-AF65-F5344CB8AC3E}">
        <p14:creationId xmlns:p14="http://schemas.microsoft.com/office/powerpoint/2010/main" val="140243677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0625D0-3E1A-5B39-8EA3-2334204D8B7F}"/>
              </a:ext>
            </a:extLst>
          </p:cNvPr>
          <p:cNvPicPr>
            <a:picLocks noChangeAspect="1"/>
          </p:cNvPicPr>
          <p:nvPr/>
        </p:nvPicPr>
        <p:blipFill>
          <a:blip r:embed="rId2"/>
          <a:stretch>
            <a:fillRect/>
          </a:stretch>
        </p:blipFill>
        <p:spPr>
          <a:xfrm>
            <a:off x="877600" y="764704"/>
            <a:ext cx="7388799" cy="2952328"/>
          </a:xfrm>
          <a:prstGeom prst="rect">
            <a:avLst/>
          </a:prstGeom>
        </p:spPr>
      </p:pic>
      <p:pic>
        <p:nvPicPr>
          <p:cNvPr id="3" name="Picture 2">
            <a:extLst>
              <a:ext uri="{FF2B5EF4-FFF2-40B4-BE49-F238E27FC236}">
                <a16:creationId xmlns:a16="http://schemas.microsoft.com/office/drawing/2014/main" id="{A8403DC8-CD97-2862-76F8-D139F94BDBE8}"/>
              </a:ext>
            </a:extLst>
          </p:cNvPr>
          <p:cNvPicPr>
            <a:picLocks noChangeAspect="1"/>
          </p:cNvPicPr>
          <p:nvPr/>
        </p:nvPicPr>
        <p:blipFill>
          <a:blip r:embed="rId3"/>
          <a:stretch>
            <a:fillRect/>
          </a:stretch>
        </p:blipFill>
        <p:spPr>
          <a:xfrm>
            <a:off x="1763688" y="3789040"/>
            <a:ext cx="4608512" cy="2698021"/>
          </a:xfrm>
          <a:prstGeom prst="rect">
            <a:avLst/>
          </a:prstGeom>
        </p:spPr>
      </p:pic>
    </p:spTree>
    <p:extLst>
      <p:ext uri="{BB962C8B-B14F-4D97-AF65-F5344CB8AC3E}">
        <p14:creationId xmlns:p14="http://schemas.microsoft.com/office/powerpoint/2010/main" val="8367084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332876-B702-E2AE-5346-569E5DF0F165}"/>
              </a:ext>
            </a:extLst>
          </p:cNvPr>
          <p:cNvPicPr>
            <a:picLocks noChangeAspect="1"/>
          </p:cNvPicPr>
          <p:nvPr/>
        </p:nvPicPr>
        <p:blipFill>
          <a:blip r:embed="rId2"/>
          <a:stretch>
            <a:fillRect/>
          </a:stretch>
        </p:blipFill>
        <p:spPr>
          <a:xfrm>
            <a:off x="1548925" y="0"/>
            <a:ext cx="6046150" cy="6858000"/>
          </a:xfrm>
          <a:prstGeom prst="rect">
            <a:avLst/>
          </a:prstGeom>
        </p:spPr>
      </p:pic>
    </p:spTree>
    <p:extLst>
      <p:ext uri="{BB962C8B-B14F-4D97-AF65-F5344CB8AC3E}">
        <p14:creationId xmlns:p14="http://schemas.microsoft.com/office/powerpoint/2010/main" val="222890574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183E97-76E7-14D2-69F9-EA81364C31EC}"/>
              </a:ext>
            </a:extLst>
          </p:cNvPr>
          <p:cNvPicPr>
            <a:picLocks noChangeAspect="1"/>
          </p:cNvPicPr>
          <p:nvPr/>
        </p:nvPicPr>
        <p:blipFill>
          <a:blip r:embed="rId2"/>
          <a:stretch>
            <a:fillRect/>
          </a:stretch>
        </p:blipFill>
        <p:spPr>
          <a:xfrm>
            <a:off x="1804559" y="0"/>
            <a:ext cx="5534881" cy="6858000"/>
          </a:xfrm>
          <a:prstGeom prst="rect">
            <a:avLst/>
          </a:prstGeom>
        </p:spPr>
      </p:pic>
    </p:spTree>
    <p:extLst>
      <p:ext uri="{BB962C8B-B14F-4D97-AF65-F5344CB8AC3E}">
        <p14:creationId xmlns:p14="http://schemas.microsoft.com/office/powerpoint/2010/main" val="2441499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A4AE6B-F8D4-A136-8FE8-5927486964F7}"/>
              </a:ext>
            </a:extLst>
          </p:cNvPr>
          <p:cNvPicPr>
            <a:picLocks noChangeAspect="1"/>
          </p:cNvPicPr>
          <p:nvPr/>
        </p:nvPicPr>
        <p:blipFill>
          <a:blip r:embed="rId2"/>
          <a:stretch>
            <a:fillRect/>
          </a:stretch>
        </p:blipFill>
        <p:spPr>
          <a:xfrm>
            <a:off x="1845745" y="0"/>
            <a:ext cx="5452509" cy="6858000"/>
          </a:xfrm>
          <a:prstGeom prst="rect">
            <a:avLst/>
          </a:prstGeom>
        </p:spPr>
      </p:pic>
    </p:spTree>
    <p:extLst>
      <p:ext uri="{BB962C8B-B14F-4D97-AF65-F5344CB8AC3E}">
        <p14:creationId xmlns:p14="http://schemas.microsoft.com/office/powerpoint/2010/main" val="221425600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E2B671-272C-4A00-72AF-77F06B3A1F4E}"/>
              </a:ext>
            </a:extLst>
          </p:cNvPr>
          <p:cNvPicPr>
            <a:picLocks noChangeAspect="1"/>
          </p:cNvPicPr>
          <p:nvPr/>
        </p:nvPicPr>
        <p:blipFill>
          <a:blip r:embed="rId2"/>
          <a:stretch>
            <a:fillRect/>
          </a:stretch>
        </p:blipFill>
        <p:spPr>
          <a:xfrm>
            <a:off x="1744925" y="0"/>
            <a:ext cx="5654150" cy="6858000"/>
          </a:xfrm>
          <a:prstGeom prst="rect">
            <a:avLst/>
          </a:prstGeom>
        </p:spPr>
      </p:pic>
    </p:spTree>
    <p:extLst>
      <p:ext uri="{BB962C8B-B14F-4D97-AF65-F5344CB8AC3E}">
        <p14:creationId xmlns:p14="http://schemas.microsoft.com/office/powerpoint/2010/main" val="400826870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0A4E7D-7969-8350-7DD4-75831E11A407}"/>
              </a:ext>
            </a:extLst>
          </p:cNvPr>
          <p:cNvPicPr>
            <a:picLocks noChangeAspect="1"/>
          </p:cNvPicPr>
          <p:nvPr/>
        </p:nvPicPr>
        <p:blipFill>
          <a:blip r:embed="rId2"/>
          <a:stretch>
            <a:fillRect/>
          </a:stretch>
        </p:blipFill>
        <p:spPr>
          <a:xfrm>
            <a:off x="1035050" y="1187450"/>
            <a:ext cx="7073900" cy="4483100"/>
          </a:xfrm>
          <a:prstGeom prst="rect">
            <a:avLst/>
          </a:prstGeom>
        </p:spPr>
      </p:pic>
    </p:spTree>
    <p:extLst>
      <p:ext uri="{BB962C8B-B14F-4D97-AF65-F5344CB8AC3E}">
        <p14:creationId xmlns:p14="http://schemas.microsoft.com/office/powerpoint/2010/main" val="194432415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B3B3D6-9CF4-56D8-007C-6322A50080A3}"/>
              </a:ext>
            </a:extLst>
          </p:cNvPr>
          <p:cNvPicPr>
            <a:picLocks noChangeAspect="1"/>
          </p:cNvPicPr>
          <p:nvPr/>
        </p:nvPicPr>
        <p:blipFill>
          <a:blip r:embed="rId2"/>
          <a:stretch>
            <a:fillRect/>
          </a:stretch>
        </p:blipFill>
        <p:spPr>
          <a:xfrm>
            <a:off x="107504" y="975951"/>
            <a:ext cx="6649866" cy="2858149"/>
          </a:xfrm>
          <a:prstGeom prst="rect">
            <a:avLst/>
          </a:prstGeom>
        </p:spPr>
      </p:pic>
      <p:sp>
        <p:nvSpPr>
          <p:cNvPr id="4" name="TextBox 3">
            <a:extLst>
              <a:ext uri="{FF2B5EF4-FFF2-40B4-BE49-F238E27FC236}">
                <a16:creationId xmlns:a16="http://schemas.microsoft.com/office/drawing/2014/main" id="{C38F8F29-7FCC-1148-AD00-F9CA3790D80F}"/>
              </a:ext>
            </a:extLst>
          </p:cNvPr>
          <p:cNvSpPr txBox="1"/>
          <p:nvPr/>
        </p:nvSpPr>
        <p:spPr bwMode="auto">
          <a:xfrm>
            <a:off x="1935150" y="466931"/>
            <a:ext cx="554461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我們的目標之一是描述氫原子簡併能階的細微分裂！</a:t>
            </a:r>
          </a:p>
        </p:txBody>
      </p:sp>
      <p:sp>
        <p:nvSpPr>
          <p:cNvPr id="3" name="TextBox 2">
            <a:extLst>
              <a:ext uri="{FF2B5EF4-FFF2-40B4-BE49-F238E27FC236}">
                <a16:creationId xmlns:a16="http://schemas.microsoft.com/office/drawing/2014/main" id="{17D132AC-F545-C3F0-1852-0768FE9547C1}"/>
              </a:ext>
            </a:extLst>
          </p:cNvPr>
          <p:cNvSpPr txBox="1"/>
          <p:nvPr/>
        </p:nvSpPr>
        <p:spPr bwMode="auto">
          <a:xfrm>
            <a:off x="1223626" y="3834724"/>
            <a:ext cx="707614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氫原子中運動的電子會感受到質子庫倫電場因相對論效應產生磁場。</a:t>
            </a:r>
          </a:p>
        </p:txBody>
      </p:sp>
      <mc:AlternateContent xmlns:mc="http://schemas.openxmlformats.org/markup-compatibility/2006" xmlns:a14="http://schemas.microsoft.com/office/drawing/2010/main">
        <mc:Choice Requires="a14">
          <p:sp>
            <p:nvSpPr>
              <p:cNvPr id="6" name="文字方塊 10">
                <a:extLst>
                  <a:ext uri="{FF2B5EF4-FFF2-40B4-BE49-F238E27FC236}">
                    <a16:creationId xmlns:a16="http://schemas.microsoft.com/office/drawing/2014/main" id="{D4CB841C-596B-22AD-E046-EA36937110E5}"/>
                  </a:ext>
                </a:extLst>
              </p:cNvPr>
              <p:cNvSpPr txBox="1"/>
              <p:nvPr/>
            </p:nvSpPr>
            <p:spPr bwMode="auto">
              <a:xfrm>
                <a:off x="2051720" y="5254090"/>
                <a:ext cx="2104672" cy="695190"/>
              </a:xfrm>
              <a:prstGeom prst="rect">
                <a:avLst/>
              </a:prstGeom>
              <a:solidFill>
                <a:srgbClr val="FFFF99"/>
              </a:solidFill>
              <a:ln>
                <a:noFill/>
              </a:ln>
            </p:spPr>
            <p:txBody>
              <a:bodyPr wrap="square" rtlCol="0">
                <a:spAutoFit/>
              </a:bodyPr>
              <a:lstStyle/>
              <a:p>
                <a:pPr eaLnBrk="1" hangingPunct="1"/>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r>
                        <a:rPr lang="en-US" altLang="zh-TW" sz="1800" b="0" i="1" smtClean="0">
                          <a:latin typeface="Cambria Math"/>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acc>
                                <m:accPr>
                                  <m:chr m:val="̂"/>
                                  <m:ctrlPr>
                                    <a:rPr lang="en-US" altLang="zh-TW" i="1" smtClean="0">
                                      <a:latin typeface="Cambria Math" panose="02040503050406030204" pitchFamily="18" charset="0"/>
                                    </a:rPr>
                                  </m:ctrlPr>
                                </m:accPr>
                                <m:e>
                                  <m:r>
                                    <a:rPr lang="en-US" altLang="zh-TW" b="0" i="1" smtClean="0">
                                      <a:latin typeface="Cambria Math" panose="02040503050406030204" pitchFamily="18" charset="0"/>
                                    </a:rPr>
                                    <m:t>𝑝</m:t>
                                  </m:r>
                                </m:e>
                              </m:acc>
                            </m:e>
                            <m:sup>
                              <m:r>
                                <a:rPr lang="en-US" altLang="zh-TW" i="1">
                                  <a:latin typeface="Cambria Math"/>
                                </a:rPr>
                                <m:t>2</m:t>
                              </m:r>
                            </m:sup>
                          </m:sSup>
                        </m:num>
                        <m:den>
                          <m:r>
                            <a:rPr lang="en-US" altLang="zh-TW" i="1">
                              <a:latin typeface="Cambria Math" panose="02040503050406030204" pitchFamily="18" charset="0"/>
                            </a:rPr>
                            <m:t>2</m:t>
                          </m:r>
                          <m:r>
                            <a:rPr lang="en-US" altLang="zh-TW" i="1">
                              <a:latin typeface="Cambria Math" panose="02040503050406030204" pitchFamily="18" charset="0"/>
                            </a:rPr>
                            <m:t>𝑚</m:t>
                          </m:r>
                        </m:den>
                      </m:f>
                      <m:r>
                        <a:rPr lang="en-US" altLang="zh-TW" i="1">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2</m:t>
                              </m:r>
                            </m:sup>
                          </m:sSup>
                        </m:num>
                        <m:den>
                          <m:r>
                            <a:rPr lang="en-US" altLang="zh-TW" i="1">
                              <a:latin typeface="Cambria Math" panose="02040503050406030204" pitchFamily="18" charset="0"/>
                            </a:rPr>
                            <m:t>4</m:t>
                          </m:r>
                          <m:r>
                            <a:rPr lang="en-US" altLang="zh-TW" i="1">
                              <a:latin typeface="Cambria Math" panose="02040503050406030204" pitchFamily="18" charset="0"/>
                              <a:ea typeface="Cambria Math" panose="02040503050406030204" pitchFamily="18" charset="0"/>
                            </a:rPr>
                            <m:t>𝜋</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𝜀</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a:rPr>
                            <m:t>𝑟</m:t>
                          </m:r>
                        </m:den>
                      </m:f>
                    </m:oMath>
                  </m:oMathPara>
                </a14:m>
                <a:endParaRPr lang="zh-TW" altLang="en-US" sz="1800" dirty="0"/>
              </a:p>
            </p:txBody>
          </p:sp>
        </mc:Choice>
        <mc:Fallback xmlns="">
          <p:sp>
            <p:nvSpPr>
              <p:cNvPr id="6" name="文字方塊 10">
                <a:extLst>
                  <a:ext uri="{FF2B5EF4-FFF2-40B4-BE49-F238E27FC236}">
                    <a16:creationId xmlns:a16="http://schemas.microsoft.com/office/drawing/2014/main" id="{D4CB841C-596B-22AD-E046-EA36937110E5}"/>
                  </a:ext>
                </a:extLst>
              </p:cNvPr>
              <p:cNvSpPr txBox="1">
                <a:spLocks noRot="1" noChangeAspect="1" noMove="1" noResize="1" noEditPoints="1" noAdjustHandles="1" noChangeArrowheads="1" noChangeShapeType="1" noTextEdit="1"/>
              </p:cNvSpPr>
              <p:nvPr/>
            </p:nvSpPr>
            <p:spPr bwMode="auto">
              <a:xfrm>
                <a:off x="2051720" y="5254090"/>
                <a:ext cx="2104672" cy="695190"/>
              </a:xfrm>
              <a:prstGeom prst="rect">
                <a:avLst/>
              </a:prstGeom>
              <a:blipFill>
                <a:blip r:embed="rId3"/>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29">
                <a:extLst>
                  <a:ext uri="{FF2B5EF4-FFF2-40B4-BE49-F238E27FC236}">
                    <a16:creationId xmlns:a16="http://schemas.microsoft.com/office/drawing/2014/main" id="{88D962D6-BB49-5070-373C-E4B47ADBDFF6}"/>
                  </a:ext>
                </a:extLst>
              </p:cNvPr>
              <p:cNvSpPr txBox="1"/>
              <p:nvPr/>
            </p:nvSpPr>
            <p:spPr bwMode="auto">
              <a:xfrm>
                <a:off x="4997208" y="5405753"/>
                <a:ext cx="1270450" cy="40479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ea typeface="Cambria Math" panose="02040503050406030204" pitchFamily="18" charset="0"/>
                            </a:rPr>
                            <m:t>1</m:t>
                          </m:r>
                        </m:sub>
                      </m:sSub>
                      <m:r>
                        <a:rPr lang="en-US" altLang="zh-TW" i="1" smtClean="0">
                          <a:latin typeface="Cambria Math" panose="02040503050406030204" pitchFamily="18" charset="0"/>
                          <a:ea typeface="Cambria Math" panose="02040503050406030204" pitchFamily="18" charset="0"/>
                        </a:rPr>
                        <m:t>~</m:t>
                      </m:r>
                      <m:acc>
                        <m:accPr>
                          <m:chr m:val="⃗"/>
                          <m:ctrlPr>
                            <a:rPr lang="en-US" altLang="zh-TW" b="0"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𝐿</m:t>
                          </m:r>
                        </m:e>
                      </m:acc>
                      <m:r>
                        <a:rPr lang="en-US" altLang="zh-TW" i="1" smtClean="0">
                          <a:latin typeface="Cambria Math" panose="02040503050406030204" pitchFamily="18" charset="0"/>
                          <a:ea typeface="Cambria Math" panose="02040503050406030204" pitchFamily="18" charset="0"/>
                        </a:rPr>
                        <m:t>∙</m:t>
                      </m:r>
                      <m:acc>
                        <m:accPr>
                          <m:chr m:val="⃗"/>
                          <m:ctrlPr>
                            <a:rPr lang="en-US" altLang="zh-TW"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𝑆</m:t>
                          </m:r>
                        </m:e>
                      </m:acc>
                    </m:oMath>
                  </m:oMathPara>
                </a14:m>
                <a:endParaRPr lang="zh-TW" altLang="en-US" dirty="0"/>
              </a:p>
            </p:txBody>
          </p:sp>
        </mc:Choice>
        <mc:Fallback xmlns="">
          <p:sp>
            <p:nvSpPr>
              <p:cNvPr id="7" name="文字方塊 29">
                <a:extLst>
                  <a:ext uri="{FF2B5EF4-FFF2-40B4-BE49-F238E27FC236}">
                    <a16:creationId xmlns:a16="http://schemas.microsoft.com/office/drawing/2014/main" id="{88D962D6-BB49-5070-373C-E4B47ADBDFF6}"/>
                  </a:ext>
                </a:extLst>
              </p:cNvPr>
              <p:cNvSpPr txBox="1">
                <a:spLocks noRot="1" noChangeAspect="1" noMove="1" noResize="1" noEditPoints="1" noAdjustHandles="1" noChangeArrowheads="1" noChangeShapeType="1" noTextEdit="1"/>
              </p:cNvSpPr>
              <p:nvPr/>
            </p:nvSpPr>
            <p:spPr bwMode="auto">
              <a:xfrm>
                <a:off x="4997208" y="5405753"/>
                <a:ext cx="1270450" cy="404791"/>
              </a:xfrm>
              <a:prstGeom prst="rect">
                <a:avLst/>
              </a:prstGeom>
              <a:blipFill>
                <a:blip r:embed="rId4"/>
                <a:stretch>
                  <a:fillRect t="-12121"/>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E7B2DE1-8039-14B8-67D2-592F35FFC7C4}"/>
                  </a:ext>
                </a:extLst>
              </p:cNvPr>
              <p:cNvSpPr txBox="1"/>
              <p:nvPr/>
            </p:nvSpPr>
            <p:spPr bwMode="auto">
              <a:xfrm>
                <a:off x="1223626" y="6076599"/>
                <a:ext cx="752483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未微擾</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0</m:t>
                        </m:r>
                      </m:sub>
                    </m:sSub>
                  </m:oMath>
                </a14:m>
                <a:r>
                  <a:rPr lang="en-TW" dirty="0">
                    <a:latin typeface="Times New Roman" pitchFamily="18" charset="0"/>
                    <a:cs typeface="Times New Roman" pitchFamily="18" charset="0"/>
                  </a:rPr>
                  <a:t>就是一般氫原子的電子能量。微擾項則是</a:t>
                </a:r>
                <a:r>
                  <a:rPr lang="en-TW" dirty="0">
                    <a:solidFill>
                      <a:srgbClr val="FF0000"/>
                    </a:solidFill>
                    <a:latin typeface="Times New Roman" pitchFamily="18" charset="0"/>
                    <a:cs typeface="Times New Roman" pitchFamily="18" charset="0"/>
                  </a:rPr>
                  <a:t>Spin-Orbit Coupling</a:t>
                </a:r>
                <a:r>
                  <a:rPr lang="en-TW" dirty="0">
                    <a:latin typeface="Times New Roman" pitchFamily="18" charset="0"/>
                    <a:cs typeface="Times New Roman" pitchFamily="18" charset="0"/>
                  </a:rPr>
                  <a:t>。</a:t>
                </a:r>
              </a:p>
            </p:txBody>
          </p:sp>
        </mc:Choice>
        <mc:Fallback xmlns="">
          <p:sp>
            <p:nvSpPr>
              <p:cNvPr id="8" name="TextBox 7">
                <a:extLst>
                  <a:ext uri="{FF2B5EF4-FFF2-40B4-BE49-F238E27FC236}">
                    <a16:creationId xmlns:a16="http://schemas.microsoft.com/office/drawing/2014/main" id="{6E7B2DE1-8039-14B8-67D2-592F35FFC7C4}"/>
                  </a:ext>
                </a:extLst>
              </p:cNvPr>
              <p:cNvSpPr txBox="1">
                <a:spLocks noRot="1" noChangeAspect="1" noMove="1" noResize="1" noEditPoints="1" noAdjustHandles="1" noChangeArrowheads="1" noChangeShapeType="1" noTextEdit="1"/>
              </p:cNvSpPr>
              <p:nvPr/>
            </p:nvSpPr>
            <p:spPr bwMode="auto">
              <a:xfrm>
                <a:off x="1223626" y="6076599"/>
                <a:ext cx="7524838" cy="369332"/>
              </a:xfrm>
              <a:prstGeom prst="rect">
                <a:avLst/>
              </a:prstGeom>
              <a:blipFill>
                <a:blip r:embed="rId5"/>
                <a:stretch>
                  <a:fillRect l="-675" t="-6667" b="-23333"/>
                </a:stretch>
              </a:blipFill>
              <a:ln w="9525">
                <a:noFill/>
                <a:miter lim="800000"/>
                <a:headEnd/>
                <a:tailEnd/>
              </a:ln>
            </p:spPr>
            <p:txBody>
              <a:bodyPr/>
              <a:lstStyle/>
              <a:p>
                <a:r>
                  <a:rPr lang="en-TW">
                    <a:noFill/>
                  </a:rPr>
                  <a:t> </a:t>
                </a:r>
              </a:p>
            </p:txBody>
          </p:sp>
        </mc:Fallback>
      </mc:AlternateContent>
      <p:sp>
        <p:nvSpPr>
          <p:cNvPr id="9" name="TextBox 8">
            <a:extLst>
              <a:ext uri="{FF2B5EF4-FFF2-40B4-BE49-F238E27FC236}">
                <a16:creationId xmlns:a16="http://schemas.microsoft.com/office/drawing/2014/main" id="{241DF611-94C6-125D-8AD4-1BA3AD298049}"/>
              </a:ext>
            </a:extLst>
          </p:cNvPr>
          <p:cNvSpPr txBox="1"/>
          <p:nvPr/>
        </p:nvSpPr>
        <p:spPr bwMode="auto">
          <a:xfrm>
            <a:off x="1223626" y="4290792"/>
            <a:ext cx="707614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電子的自旋會因此相對論性磁場而對定態的能量產生影響。</a:t>
            </a:r>
          </a:p>
        </p:txBody>
      </p:sp>
      <p:sp>
        <p:nvSpPr>
          <p:cNvPr id="11" name="TextBox 10">
            <a:extLst>
              <a:ext uri="{FF2B5EF4-FFF2-40B4-BE49-F238E27FC236}">
                <a16:creationId xmlns:a16="http://schemas.microsoft.com/office/drawing/2014/main" id="{06A60755-7BB3-422E-A5D9-7E2676D71960}"/>
              </a:ext>
            </a:extLst>
          </p:cNvPr>
          <p:cNvSpPr txBox="1"/>
          <p:nvPr/>
        </p:nvSpPr>
        <p:spPr bwMode="auto">
          <a:xfrm>
            <a:off x="1223626" y="4751592"/>
            <a:ext cx="7812870"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原來簡併的能階，精細的測量會發現細微的分裂：</a:t>
            </a:r>
            <a:r>
              <a:rPr lang="en-TW" dirty="0">
                <a:solidFill>
                  <a:srgbClr val="FF0000"/>
                </a:solidFill>
                <a:latin typeface="Times New Roman" pitchFamily="18" charset="0"/>
                <a:cs typeface="Times New Roman" pitchFamily="18" charset="0"/>
              </a:rPr>
              <a:t>精細結構</a:t>
            </a:r>
            <a:r>
              <a:rPr lang="zh-TW" altLang="en-US" dirty="0">
                <a:latin typeface="Times New Roman" pitchFamily="18" charset="0"/>
                <a:cs typeface="Times New Roman" pitchFamily="18" charset="0"/>
              </a:rPr>
              <a:t> </a:t>
            </a:r>
            <a:r>
              <a:rPr lang="en-TW" dirty="0">
                <a:solidFill>
                  <a:srgbClr val="FF0000"/>
                </a:solidFill>
                <a:latin typeface="Times New Roman" pitchFamily="18" charset="0"/>
                <a:cs typeface="Times New Roman" pitchFamily="18" charset="0"/>
              </a:rPr>
              <a:t>Fine Structure</a:t>
            </a:r>
            <a:r>
              <a:rPr lang="en-TW" dirty="0">
                <a:latin typeface="Times New Roman" pitchFamily="18" charset="0"/>
                <a:cs typeface="Times New Roman" pitchFamily="18" charset="0"/>
              </a:rPr>
              <a:t>。</a:t>
            </a:r>
            <a:endParaRPr lang="en-TW" dirty="0"/>
          </a:p>
        </p:txBody>
      </p:sp>
      <p:pic>
        <p:nvPicPr>
          <p:cNvPr id="12" name="Picture 11">
            <a:extLst>
              <a:ext uri="{FF2B5EF4-FFF2-40B4-BE49-F238E27FC236}">
                <a16:creationId xmlns:a16="http://schemas.microsoft.com/office/drawing/2014/main" id="{43CA3BF1-B9B9-2D6D-7A86-B29B1F850F2D}"/>
              </a:ext>
            </a:extLst>
          </p:cNvPr>
          <p:cNvPicPr>
            <a:picLocks noChangeAspect="1"/>
          </p:cNvPicPr>
          <p:nvPr/>
        </p:nvPicPr>
        <p:blipFill>
          <a:blip r:embed="rId6"/>
          <a:stretch>
            <a:fillRect/>
          </a:stretch>
        </p:blipFill>
        <p:spPr>
          <a:xfrm>
            <a:off x="6843345" y="975951"/>
            <a:ext cx="2273300" cy="274320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B2F8573-76EA-5927-ED9D-254E532CFDBE}"/>
                  </a:ext>
                </a:extLst>
              </p:cNvPr>
              <p:cNvSpPr txBox="1"/>
              <p:nvPr/>
            </p:nvSpPr>
            <p:spPr bwMode="auto">
              <a:xfrm>
                <a:off x="143506" y="1479192"/>
                <a:ext cx="2160240" cy="307777"/>
              </a:xfrm>
              <a:prstGeom prst="rect">
                <a:avLst/>
              </a:prstGeom>
              <a:solidFill>
                <a:schemeClr val="bg1"/>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cs typeface="Times New Roman" pitchFamily="18" charset="0"/>
                        </a:rPr>
                        <m:t>𝑛</m:t>
                      </m:r>
                      <m:r>
                        <a:rPr lang="en-US" sz="1400" b="0" i="1" smtClean="0">
                          <a:latin typeface="Cambria Math" panose="02040503050406030204" pitchFamily="18" charset="0"/>
                          <a:cs typeface="Times New Roman" pitchFamily="18" charset="0"/>
                        </a:rPr>
                        <m:t>=2,</m:t>
                      </m:r>
                      <m:r>
                        <a:rPr lang="en-US" sz="1400" b="0" i="1" smtClean="0">
                          <a:latin typeface="Cambria Math" panose="02040503050406030204" pitchFamily="18" charset="0"/>
                          <a:cs typeface="Times New Roman" pitchFamily="18" charset="0"/>
                        </a:rPr>
                        <m:t>𝑙</m:t>
                      </m:r>
                      <m:r>
                        <a:rPr lang="en-US" sz="1400" b="0" i="1" smtClean="0">
                          <a:latin typeface="Cambria Math" panose="02040503050406030204" pitchFamily="18" charset="0"/>
                          <a:cs typeface="Times New Roman" pitchFamily="18" charset="0"/>
                        </a:rPr>
                        <m:t>=0,1,</m:t>
                      </m:r>
                      <m:r>
                        <a:rPr lang="en-US" sz="1400" b="0" i="1" smtClean="0">
                          <a:latin typeface="Cambria Math" panose="02040503050406030204" pitchFamily="18" charset="0"/>
                          <a:cs typeface="Times New Roman" pitchFamily="18" charset="0"/>
                        </a:rPr>
                        <m:t>𝑠</m:t>
                      </m:r>
                      <m:r>
                        <a:rPr lang="en-US" sz="1400" b="0" i="1" smtClean="0">
                          <a:latin typeface="Cambria Math" panose="02040503050406030204" pitchFamily="18" charset="0"/>
                          <a:cs typeface="Times New Roman" pitchFamily="18" charset="0"/>
                        </a:rPr>
                        <m:t>=1/2</m:t>
                      </m:r>
                    </m:oMath>
                  </m:oMathPara>
                </a14:m>
                <a:endParaRPr lang="en-TW" sz="1400"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CB2F8573-76EA-5927-ED9D-254E532CFDBE}"/>
                  </a:ext>
                </a:extLst>
              </p:cNvPr>
              <p:cNvSpPr txBox="1">
                <a:spLocks noRot="1" noChangeAspect="1" noMove="1" noResize="1" noEditPoints="1" noAdjustHandles="1" noChangeArrowheads="1" noChangeShapeType="1" noTextEdit="1"/>
              </p:cNvSpPr>
              <p:nvPr/>
            </p:nvSpPr>
            <p:spPr bwMode="auto">
              <a:xfrm>
                <a:off x="143506" y="1479192"/>
                <a:ext cx="2160240" cy="307777"/>
              </a:xfrm>
              <a:prstGeom prst="rect">
                <a:avLst/>
              </a:prstGeom>
              <a:blipFill>
                <a:blip r:embed="rId7"/>
                <a:stretch>
                  <a:fillRect b="-12000"/>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48715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p:bldP spid="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972FBE0-E81D-63A0-EBB5-64CB6DD6B03C}"/>
                  </a:ext>
                </a:extLst>
              </p:cNvPr>
              <p:cNvSpPr txBox="1"/>
              <p:nvPr/>
            </p:nvSpPr>
            <p:spPr bwMode="auto">
              <a:xfrm>
                <a:off x="1187624" y="1594020"/>
                <a:ext cx="5596039"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取此式與</a:t>
                </a:r>
                <a14:m>
                  <m:oMath xmlns:m="http://schemas.openxmlformats.org/officeDocument/2006/math">
                    <m:d>
                      <m:dPr>
                        <m:begChr m:val="⟨"/>
                        <m:endChr m:val=""/>
                        <m:ctrlPr>
                          <a:rPr lang="en-TW" i="1">
                            <a:latin typeface="Cambria Math" panose="02040503050406030204" pitchFamily="18" charset="0"/>
                            <a:cs typeface="Times New Roman" pitchFamily="18" charset="0"/>
                          </a:rPr>
                        </m:ctrlPr>
                      </m:dPr>
                      <m:e>
                        <m:d>
                          <m:dPr>
                            <m:begChr m:val=""/>
                            <m:endChr m:val="|"/>
                            <m:ctrlPr>
                              <a:rPr lang="en-TW" i="1">
                                <a:latin typeface="Cambria Math" panose="02040503050406030204" pitchFamily="18" charset="0"/>
                                <a:cs typeface="Times New Roman"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oMath>
                </a14:m>
                <a:r>
                  <a:rPr lang="en-TW" dirty="0">
                    <a:latin typeface="Times New Roman" pitchFamily="18" charset="0"/>
                    <a:cs typeface="Times New Roman" pitchFamily="18" charset="0"/>
                  </a:rPr>
                  <a:t>內積，左手邊為零，提供兩個推導：</a:t>
                </a:r>
              </a:p>
            </p:txBody>
          </p:sp>
        </mc:Choice>
        <mc:Fallback xmlns="">
          <p:sp>
            <p:nvSpPr>
              <p:cNvPr id="3" name="TextBox 2">
                <a:extLst>
                  <a:ext uri="{FF2B5EF4-FFF2-40B4-BE49-F238E27FC236}">
                    <a16:creationId xmlns:a16="http://schemas.microsoft.com/office/drawing/2014/main" id="{9972FBE0-E81D-63A0-EBB5-64CB6DD6B03C}"/>
                  </a:ext>
                </a:extLst>
              </p:cNvPr>
              <p:cNvSpPr txBox="1">
                <a:spLocks noRot="1" noChangeAspect="1" noMove="1" noResize="1" noEditPoints="1" noAdjustHandles="1" noChangeArrowheads="1" noChangeShapeType="1" noTextEdit="1"/>
              </p:cNvSpPr>
              <p:nvPr/>
            </p:nvSpPr>
            <p:spPr bwMode="auto">
              <a:xfrm>
                <a:off x="1187624" y="1594020"/>
                <a:ext cx="5596039" cy="369332"/>
              </a:xfrm>
              <a:prstGeom prst="rect">
                <a:avLst/>
              </a:prstGeom>
              <a:blipFill>
                <a:blip r:embed="rId2"/>
                <a:stretch>
                  <a:fillRect l="-905" t="-110000" b="-16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29">
                <a:extLst>
                  <a:ext uri="{FF2B5EF4-FFF2-40B4-BE49-F238E27FC236}">
                    <a16:creationId xmlns:a16="http://schemas.microsoft.com/office/drawing/2014/main" id="{DA40F3D2-D3FD-7D20-2CAE-404B489EB8ED}"/>
                  </a:ext>
                </a:extLst>
              </p:cNvPr>
              <p:cNvSpPr txBox="1"/>
              <p:nvPr/>
            </p:nvSpPr>
            <p:spPr bwMode="auto">
              <a:xfrm>
                <a:off x="1187624" y="3216409"/>
                <a:ext cx="3312368" cy="42518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0=</m:t>
                      </m:r>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kumimoji="0" lang="en-US" altLang="zh-TW" i="1">
                              <a:solidFill>
                                <a:srgbClr val="000000"/>
                              </a:solidFill>
                              <a:latin typeface="Cambria Math" panose="02040503050406030204" pitchFamily="18" charset="0"/>
                              <a:ea typeface="Cambria Math"/>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m:oMathPara>
                </a14:m>
                <a:endParaRPr lang="zh-TW" altLang="en-US" dirty="0"/>
              </a:p>
            </p:txBody>
          </p:sp>
        </mc:Choice>
        <mc:Fallback xmlns="">
          <p:sp>
            <p:nvSpPr>
              <p:cNvPr id="5" name="文字方塊 29">
                <a:extLst>
                  <a:ext uri="{FF2B5EF4-FFF2-40B4-BE49-F238E27FC236}">
                    <a16:creationId xmlns:a16="http://schemas.microsoft.com/office/drawing/2014/main" id="{DA40F3D2-D3FD-7D20-2CAE-404B489EB8ED}"/>
                  </a:ext>
                </a:extLst>
              </p:cNvPr>
              <p:cNvSpPr txBox="1">
                <a:spLocks noRot="1" noChangeAspect="1" noMove="1" noResize="1" noEditPoints="1" noAdjustHandles="1" noChangeArrowheads="1" noChangeShapeType="1" noTextEdit="1"/>
              </p:cNvSpPr>
              <p:nvPr/>
            </p:nvSpPr>
            <p:spPr bwMode="auto">
              <a:xfrm>
                <a:off x="1187624" y="3216409"/>
                <a:ext cx="3312368" cy="425181"/>
              </a:xfrm>
              <a:prstGeom prst="rect">
                <a:avLst/>
              </a:prstGeom>
              <a:blipFill>
                <a:blip r:embed="rId3"/>
                <a:stretch>
                  <a:fillRect t="-82353" r="-4580" b="-150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29">
                <a:extLst>
                  <a:ext uri="{FF2B5EF4-FFF2-40B4-BE49-F238E27FC236}">
                    <a16:creationId xmlns:a16="http://schemas.microsoft.com/office/drawing/2014/main" id="{C96929BC-D93E-A645-D31F-2FD4D93F2071}"/>
                  </a:ext>
                </a:extLst>
              </p:cNvPr>
              <p:cNvSpPr txBox="1"/>
              <p:nvPr/>
            </p:nvSpPr>
            <p:spPr bwMode="auto">
              <a:xfrm>
                <a:off x="1179066" y="4366169"/>
                <a:ext cx="2083098" cy="425181"/>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m:oMathPara>
                </a14:m>
                <a:endParaRPr lang="zh-TW" altLang="en-US" dirty="0"/>
              </a:p>
            </p:txBody>
          </p:sp>
        </mc:Choice>
        <mc:Fallback xmlns="">
          <p:sp>
            <p:nvSpPr>
              <p:cNvPr id="6" name="文字方塊 29">
                <a:extLst>
                  <a:ext uri="{FF2B5EF4-FFF2-40B4-BE49-F238E27FC236}">
                    <a16:creationId xmlns:a16="http://schemas.microsoft.com/office/drawing/2014/main" id="{C96929BC-D93E-A645-D31F-2FD4D93F2071}"/>
                  </a:ext>
                </a:extLst>
              </p:cNvPr>
              <p:cNvSpPr txBox="1">
                <a:spLocks noRot="1" noChangeAspect="1" noMove="1" noResize="1" noEditPoints="1" noAdjustHandles="1" noChangeArrowheads="1" noChangeShapeType="1" noTextEdit="1"/>
              </p:cNvSpPr>
              <p:nvPr/>
            </p:nvSpPr>
            <p:spPr bwMode="auto">
              <a:xfrm>
                <a:off x="1179066" y="4366169"/>
                <a:ext cx="2083098" cy="425181"/>
              </a:xfrm>
              <a:prstGeom prst="rect">
                <a:avLst/>
              </a:prstGeom>
              <a:blipFill>
                <a:blip r:embed="rId4"/>
                <a:stretch>
                  <a:fillRect t="-80000" r="-9091" b="-14285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29">
                <a:extLst>
                  <a:ext uri="{FF2B5EF4-FFF2-40B4-BE49-F238E27FC236}">
                    <a16:creationId xmlns:a16="http://schemas.microsoft.com/office/drawing/2014/main" id="{53159171-6282-1FFC-ECCB-5A24EC1F2012}"/>
                  </a:ext>
                </a:extLst>
              </p:cNvPr>
              <p:cNvSpPr txBox="1"/>
              <p:nvPr/>
            </p:nvSpPr>
            <p:spPr bwMode="auto">
              <a:xfrm>
                <a:off x="1174420" y="1014584"/>
                <a:ext cx="4707417" cy="572144"/>
              </a:xfrm>
              <a:prstGeom prst="rect">
                <a:avLst/>
              </a:prstGeom>
              <a:solidFill>
                <a:srgbClr val="FFFF99"/>
              </a:solidFill>
              <a:ln>
                <a:noFill/>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m:oMathPara>
                </a14:m>
                <a:endParaRPr lang="zh-TW" altLang="en-US" dirty="0"/>
              </a:p>
            </p:txBody>
          </p:sp>
        </mc:Choice>
        <mc:Fallback xmlns="">
          <p:sp>
            <p:nvSpPr>
              <p:cNvPr id="11" name="文字方塊 29">
                <a:extLst>
                  <a:ext uri="{FF2B5EF4-FFF2-40B4-BE49-F238E27FC236}">
                    <a16:creationId xmlns:a16="http://schemas.microsoft.com/office/drawing/2014/main" id="{53159171-6282-1FFC-ECCB-5A24EC1F2012}"/>
                  </a:ext>
                </a:extLst>
              </p:cNvPr>
              <p:cNvSpPr txBox="1">
                <a:spLocks noRot="1" noChangeAspect="1" noMove="1" noResize="1" noEditPoints="1" noAdjustHandles="1" noChangeArrowheads="1" noChangeShapeType="1" noTextEdit="1"/>
              </p:cNvSpPr>
              <p:nvPr/>
            </p:nvSpPr>
            <p:spPr bwMode="auto">
              <a:xfrm>
                <a:off x="1174420" y="1014584"/>
                <a:ext cx="4707417" cy="572144"/>
              </a:xfrm>
              <a:prstGeom prst="rect">
                <a:avLst/>
              </a:prstGeom>
              <a:blipFill>
                <a:blip r:embed="rId5"/>
                <a:stretch>
                  <a:fillRect l="-4570" t="-176087" r="-1344" b="-258696"/>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29">
                <a:extLst>
                  <a:ext uri="{FF2B5EF4-FFF2-40B4-BE49-F238E27FC236}">
                    <a16:creationId xmlns:a16="http://schemas.microsoft.com/office/drawing/2014/main" id="{C14CE7FC-F082-A9EF-508C-E8F591D383C5}"/>
                  </a:ext>
                </a:extLst>
              </p:cNvPr>
              <p:cNvSpPr txBox="1"/>
              <p:nvPr/>
            </p:nvSpPr>
            <p:spPr bwMode="auto">
              <a:xfrm>
                <a:off x="5817215" y="4508379"/>
                <a:ext cx="2086110" cy="42518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m:oMathPara>
                </a14:m>
                <a:endParaRPr lang="zh-TW" altLang="en-US" dirty="0"/>
              </a:p>
            </p:txBody>
          </p:sp>
        </mc:Choice>
        <mc:Fallback xmlns="">
          <p:sp>
            <p:nvSpPr>
              <p:cNvPr id="13" name="文字方塊 29">
                <a:extLst>
                  <a:ext uri="{FF2B5EF4-FFF2-40B4-BE49-F238E27FC236}">
                    <a16:creationId xmlns:a16="http://schemas.microsoft.com/office/drawing/2014/main" id="{C14CE7FC-F082-A9EF-508C-E8F591D383C5}"/>
                  </a:ext>
                </a:extLst>
              </p:cNvPr>
              <p:cNvSpPr txBox="1">
                <a:spLocks noRot="1" noChangeAspect="1" noMove="1" noResize="1" noEditPoints="1" noAdjustHandles="1" noChangeArrowheads="1" noChangeShapeType="1" noTextEdit="1"/>
              </p:cNvSpPr>
              <p:nvPr/>
            </p:nvSpPr>
            <p:spPr bwMode="auto">
              <a:xfrm>
                <a:off x="5817215" y="4508379"/>
                <a:ext cx="2086110" cy="425181"/>
              </a:xfrm>
              <a:prstGeom prst="rect">
                <a:avLst/>
              </a:prstGeom>
              <a:blipFill>
                <a:blip r:embed="rId6"/>
                <a:stretch>
                  <a:fillRect t="-85294" r="-8434" b="-150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84CFC10-8856-AB6A-3FA3-21E15A0277C9}"/>
                  </a:ext>
                </a:extLst>
              </p:cNvPr>
              <p:cNvSpPr txBox="1"/>
              <p:nvPr/>
            </p:nvSpPr>
            <p:spPr bwMode="auto">
              <a:xfrm>
                <a:off x="1187624" y="288123"/>
                <a:ext cx="2584906" cy="42518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解能量修正</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oMath>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984CFC10-8856-AB6A-3FA3-21E15A0277C9}"/>
                  </a:ext>
                </a:extLst>
              </p:cNvPr>
              <p:cNvSpPr txBox="1">
                <a:spLocks noRot="1" noChangeAspect="1" noMove="1" noResize="1" noEditPoints="1" noAdjustHandles="1" noChangeArrowheads="1" noChangeShapeType="1" noTextEdit="1"/>
              </p:cNvSpPr>
              <p:nvPr/>
            </p:nvSpPr>
            <p:spPr bwMode="auto">
              <a:xfrm>
                <a:off x="1187624" y="288123"/>
                <a:ext cx="2584906" cy="425181"/>
              </a:xfrm>
              <a:prstGeom prst="rect">
                <a:avLst/>
              </a:prstGeom>
              <a:blipFill>
                <a:blip r:embed="rId7"/>
                <a:stretch>
                  <a:fillRect l="-1951" b="-20000"/>
                </a:stretch>
              </a:blipFill>
              <a:ln w="9525">
                <a:noFill/>
                <a:miter lim="800000"/>
                <a:headEnd/>
                <a:tailEnd/>
              </a:ln>
            </p:spPr>
            <p:txBody>
              <a:bodyPr/>
              <a:lstStyle/>
              <a:p>
                <a:r>
                  <a:rPr lang="en-TW">
                    <a:noFill/>
                  </a:rPr>
                  <a:t> </a:t>
                </a:r>
              </a:p>
            </p:txBody>
          </p:sp>
        </mc:Fallback>
      </mc:AlternateContent>
      <p:sp>
        <p:nvSpPr>
          <p:cNvPr id="14" name="TextBox 13">
            <a:extLst>
              <a:ext uri="{FF2B5EF4-FFF2-40B4-BE49-F238E27FC236}">
                <a16:creationId xmlns:a16="http://schemas.microsoft.com/office/drawing/2014/main" id="{03FB065F-1DD5-9512-0610-9DD3E35D3C2F}"/>
              </a:ext>
            </a:extLst>
          </p:cNvPr>
          <p:cNvSpPr txBox="1"/>
          <p:nvPr/>
        </p:nvSpPr>
        <p:spPr bwMode="auto">
          <a:xfrm>
            <a:off x="5984406" y="4006389"/>
            <a:ext cx="224539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此bra對應以下的ket:</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E518514-A2B6-1E31-62CB-8EB22376FBE1}"/>
                  </a:ext>
                </a:extLst>
              </p:cNvPr>
              <p:cNvSpPr txBox="1"/>
              <p:nvPr/>
            </p:nvSpPr>
            <p:spPr bwMode="auto">
              <a:xfrm>
                <a:off x="5353005" y="3537163"/>
                <a:ext cx="3026169" cy="441980"/>
              </a:xfrm>
              <a:prstGeom prst="rect">
                <a:avLst/>
              </a:prstGeom>
              <a:solidFill>
                <a:srgbClr val="FFFF99"/>
              </a:solidFill>
              <a:ln w="9525">
                <a:noFill/>
                <a:miter lim="800000"/>
                <a:headEnd/>
                <a:tailEnd/>
              </a:ln>
            </p:spPr>
            <p:txBody>
              <a:bodyPr wrap="square">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𝑛</m:t>
                                  </m:r>
                                </m:sub>
                              </m:sSub>
                            </m:e>
                          </m:d>
                        </m:e>
                      </m:d>
                      <m:sSubSup>
                        <m:sSubSupPr>
                          <m:ctrlPr>
                            <a:rPr lang="en-US" altLang="zh-TW" i="1" smtClean="0">
                              <a:latin typeface="Cambria Math" panose="02040503050406030204" pitchFamily="18" charset="0"/>
                              <a:ea typeface="Cambria Math" panose="02040503050406030204" pitchFamily="18" charset="0"/>
                            </a:rPr>
                          </m:ctrlPr>
                        </m:sSubSup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b="0" i="1" smtClean="0">
                              <a:latin typeface="Cambria Math" panose="02040503050406030204" pitchFamily="18" charset="0"/>
                              <a:ea typeface="Cambria Math" panose="02040503050406030204" pitchFamily="18" charset="0"/>
                            </a:rPr>
                            <m:t>0</m:t>
                          </m:r>
                        </m:sub>
                        <m:sup>
                          <m:r>
                            <a:rPr lang="en-US" altLang="zh-TW" i="1" smtClean="0">
                              <a:latin typeface="Cambria Math" panose="02040503050406030204" pitchFamily="18" charset="0"/>
                              <a:ea typeface="Cambria Math" panose="02040503050406030204" pitchFamily="18" charset="0"/>
                            </a:rPr>
                            <m:t>†</m:t>
                          </m:r>
                        </m:sup>
                      </m:sSubSup>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m:oMathPara>
                </a14:m>
                <a:endParaRPr lang="zh-TW" altLang="en-US" dirty="0"/>
              </a:p>
            </p:txBody>
          </p:sp>
        </mc:Choice>
        <mc:Fallback xmlns="">
          <p:sp>
            <p:nvSpPr>
              <p:cNvPr id="16" name="TextBox 15">
                <a:extLst>
                  <a:ext uri="{FF2B5EF4-FFF2-40B4-BE49-F238E27FC236}">
                    <a16:creationId xmlns:a16="http://schemas.microsoft.com/office/drawing/2014/main" id="{DE518514-A2B6-1E31-62CB-8EB22376FBE1}"/>
                  </a:ext>
                </a:extLst>
              </p:cNvPr>
              <p:cNvSpPr txBox="1">
                <a:spLocks noRot="1" noChangeAspect="1" noMove="1" noResize="1" noEditPoints="1" noAdjustHandles="1" noChangeArrowheads="1" noChangeShapeType="1" noTextEdit="1"/>
              </p:cNvSpPr>
              <p:nvPr/>
            </p:nvSpPr>
            <p:spPr bwMode="auto">
              <a:xfrm>
                <a:off x="5353005" y="3537163"/>
                <a:ext cx="3026169" cy="441980"/>
              </a:xfrm>
              <a:prstGeom prst="rect">
                <a:avLst/>
              </a:prstGeom>
              <a:blipFill>
                <a:blip r:embed="rId8"/>
                <a:stretch>
                  <a:fillRect l="-14644" t="-127778" b="-20555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29">
                <a:extLst>
                  <a:ext uri="{FF2B5EF4-FFF2-40B4-BE49-F238E27FC236}">
                    <a16:creationId xmlns:a16="http://schemas.microsoft.com/office/drawing/2014/main" id="{8B13E911-36F1-C290-B550-33769B85F464}"/>
                  </a:ext>
                </a:extLst>
              </p:cNvPr>
              <p:cNvSpPr txBox="1"/>
              <p:nvPr/>
            </p:nvSpPr>
            <p:spPr bwMode="auto">
              <a:xfrm>
                <a:off x="1209006" y="2017331"/>
                <a:ext cx="3641849" cy="57214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b="0" i="1" smtClean="0">
                              <a:latin typeface="Cambria Math" panose="02040503050406030204" pitchFamily="18" charset="0"/>
                            </a:rPr>
                            <m:t>0</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
                        <m:dPr>
                          <m:begChr m:val="⟨"/>
                          <m:endChr m:val="⟩"/>
                          <m:ctrlPr>
                            <a:rPr kumimoji="0" lang="en-US" altLang="zh-TW" i="1">
                              <a:solidFill>
                                <a:srgbClr val="000000"/>
                              </a:solidFill>
                              <a:latin typeface="Cambria Math" panose="02040503050406030204" pitchFamily="18" charset="0"/>
                              <a:ea typeface="Cambria Math"/>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r>
                        <a:rPr lang="en-US" altLang="zh-TW" b="0" i="1" smtClean="0">
                          <a:latin typeface="Cambria Math" panose="02040503050406030204" pitchFamily="18" charset="0"/>
                          <a:ea typeface="Cambria Math"/>
                        </a:rPr>
                        <m:t>=</m:t>
                      </m:r>
                      <m:r>
                        <a:rPr lang="en-US" altLang="zh-TW" b="0" i="0" smtClean="0">
                          <a:latin typeface="Cambria Math" panose="02040503050406030204" pitchFamily="18" charset="0"/>
                          <a:ea typeface="Cambria Math"/>
                        </a:rPr>
                        <m:t>0</m:t>
                      </m:r>
                    </m:oMath>
                  </m:oMathPara>
                </a14:m>
                <a:endParaRPr lang="zh-TW" altLang="en-US" dirty="0"/>
              </a:p>
            </p:txBody>
          </p:sp>
        </mc:Choice>
        <mc:Fallback xmlns="">
          <p:sp>
            <p:nvSpPr>
              <p:cNvPr id="17" name="文字方塊 29">
                <a:extLst>
                  <a:ext uri="{FF2B5EF4-FFF2-40B4-BE49-F238E27FC236}">
                    <a16:creationId xmlns:a16="http://schemas.microsoft.com/office/drawing/2014/main" id="{8B13E911-36F1-C290-B550-33769B85F464}"/>
                  </a:ext>
                </a:extLst>
              </p:cNvPr>
              <p:cNvSpPr txBox="1">
                <a:spLocks noRot="1" noChangeAspect="1" noMove="1" noResize="1" noEditPoints="1" noAdjustHandles="1" noChangeArrowheads="1" noChangeShapeType="1" noTextEdit="1"/>
              </p:cNvSpPr>
              <p:nvPr/>
            </p:nvSpPr>
            <p:spPr bwMode="auto">
              <a:xfrm>
                <a:off x="1209006" y="2017331"/>
                <a:ext cx="3641849" cy="572144"/>
              </a:xfrm>
              <a:prstGeom prst="rect">
                <a:avLst/>
              </a:prstGeom>
              <a:blipFill>
                <a:blip r:embed="rId9"/>
                <a:stretch>
                  <a:fillRect l="-7292" t="-172340" b="-251064"/>
                </a:stretch>
              </a:blipFill>
              <a:ln>
                <a:noFill/>
              </a:ln>
            </p:spPr>
            <p:txBody>
              <a:bodyPr/>
              <a:lstStyle/>
              <a:p>
                <a:r>
                  <a:rPr lang="en-TW">
                    <a:noFill/>
                  </a:rPr>
                  <a:t> </a:t>
                </a:r>
              </a:p>
            </p:txBody>
          </p:sp>
        </mc:Fallback>
      </mc:AlternateContent>
      <p:sp>
        <p:nvSpPr>
          <p:cNvPr id="7" name="Down Arrow 6">
            <a:extLst>
              <a:ext uri="{FF2B5EF4-FFF2-40B4-BE49-F238E27FC236}">
                <a16:creationId xmlns:a16="http://schemas.microsoft.com/office/drawing/2014/main" id="{C3E53CE3-797C-E987-6EF6-1F14BFE963F9}"/>
              </a:ext>
            </a:extLst>
          </p:cNvPr>
          <p:cNvSpPr/>
          <p:nvPr/>
        </p:nvSpPr>
        <p:spPr>
          <a:xfrm>
            <a:off x="5881837" y="3979143"/>
            <a:ext cx="167192" cy="527469"/>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EDB32C1-F1FC-F542-EE91-A6F847BF0CDA}"/>
                  </a:ext>
                </a:extLst>
              </p:cNvPr>
              <p:cNvSpPr txBox="1"/>
              <p:nvPr/>
            </p:nvSpPr>
            <p:spPr bwMode="auto">
              <a:xfrm>
                <a:off x="3997962" y="5391846"/>
                <a:ext cx="4671270" cy="1051955"/>
              </a:xfrm>
              <a:prstGeom prst="rect">
                <a:avLst/>
              </a:prstGeom>
              <a:solidFill>
                <a:srgbClr val="FFFF99"/>
              </a:solidFill>
              <a:ln w="9525">
                <a:noFill/>
                <a:miter lim="800000"/>
                <a:headEnd/>
                <a:tailEnd/>
              </a:ln>
            </p:spPr>
            <p:txBody>
              <a:bodyPr wrap="square">
                <a:spAutoFit/>
              </a:bodyPr>
              <a:lstStyle/>
              <a:p>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b="0" i="1" smtClean="0">
                            <a:latin typeface="Cambria Math" panose="02040503050406030204" pitchFamily="18" charset="0"/>
                          </a:rPr>
                          <m:t>0</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b="0" i="0" smtClean="0">
                        <a:latin typeface="Cambria Math" panose="02040503050406030204" pitchFamily="18" charset="0"/>
                      </a:rPr>
                      <m:t>=</m:t>
                    </m:r>
                    <m:d>
                      <m:dPr>
                        <m:begChr m:val="⟨"/>
                        <m:endChr m:val="⟩"/>
                        <m:ctrlPr>
                          <a:rPr lang="en-US" altLang="zh-TW" b="0" i="1" smtClean="0">
                            <a:latin typeface="Cambria Math" panose="02040503050406030204" pitchFamily="18" charset="0"/>
                          </a:rPr>
                        </m:ctrlPr>
                      </m:dPr>
                      <m:e>
                        <m:sSubSup>
                          <m:sSubSupPr>
                            <m:ctrlPr>
                              <a:rPr lang="en-US" altLang="zh-TW" i="1">
                                <a:latin typeface="Cambria Math" panose="02040503050406030204" pitchFamily="18" charset="0"/>
                                <a:ea typeface="Cambria Math" panose="02040503050406030204" pitchFamily="18" charset="0"/>
                              </a:rPr>
                            </m:ctrlPr>
                          </m:sSubSup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ea typeface="Cambria Math" panose="02040503050406030204" pitchFamily="18" charset="0"/>
                              </a:rPr>
                              <m:t>0</m:t>
                            </m:r>
                          </m:sub>
                          <m:sup>
                            <m:r>
                              <a:rPr lang="en-US" altLang="zh-TW" i="1">
                                <a:latin typeface="Cambria Math" panose="02040503050406030204" pitchFamily="18" charset="0"/>
                                <a:ea typeface="Cambria Math" panose="02040503050406030204" pitchFamily="18" charset="0"/>
                              </a:rPr>
                              <m:t>†</m:t>
                            </m:r>
                          </m:sup>
                        </m:sSubSup>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𝑛</m:t>
                            </m:r>
                          </m:sub>
                        </m:sSub>
                      </m:e>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r>
                      <a:rPr lang="en-US" altLang="zh-TW" b="0" i="1" smtClean="0">
                        <a:latin typeface="Cambria Math" panose="02040503050406030204" pitchFamily="18" charset="0"/>
                      </a:rPr>
                      <m:t>=</m:t>
                    </m:r>
                  </m:oMath>
                </a14:m>
                <a:r>
                  <a:rPr lang="en-US" altLang="zh-TW" dirty="0"/>
                  <a:t> </a:t>
                </a:r>
                <a14:m>
                  <m:oMath xmlns:m="http://schemas.openxmlformats.org/officeDocument/2006/math">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𝑛</m:t>
                            </m:r>
                          </m:sub>
                        </m:sSub>
                      </m:e>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oMath>
                </a14:m>
                <a:endParaRPr lang="en-US" altLang="zh-TW"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m:t>
                      </m:r>
                      <m:d>
                        <m:dPr>
                          <m:begChr m:val="⟨"/>
                          <m:endChr m:val="⟩"/>
                          <m:ctrlPr>
                            <a:rPr kumimoji="0" lang="en-US" altLang="zh-TW" i="1">
                              <a:solidFill>
                                <a:srgbClr val="000000"/>
                              </a:solidFill>
                              <a:latin typeface="Cambria Math" panose="02040503050406030204" pitchFamily="18" charset="0"/>
                              <a:ea typeface="Cambria Math"/>
                            </a:rPr>
                          </m:ctrlPr>
                        </m:dPr>
                        <m:e>
                          <m:sSub>
                            <m:sSubPr>
                              <m:ctrlPr>
                                <a:rPr lang="en-US" altLang="zh-TW" i="1">
                                  <a:latin typeface="Cambria Math" panose="02040503050406030204" pitchFamily="18" charset="0"/>
                                </a:rPr>
                              </m:ctrlPr>
                            </m:sSubPr>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𝑛</m:t>
                              </m:r>
                            </m:sub>
                          </m:sSub>
                        </m:e>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
                        <m:dPr>
                          <m:begChr m:val="⟨"/>
                          <m:endChr m:val="⟩"/>
                          <m:ctrlPr>
                            <a:rPr kumimoji="0" lang="en-US" altLang="zh-TW" i="1">
                              <a:solidFill>
                                <a:srgbClr val="000000"/>
                              </a:solidFill>
                              <a:latin typeface="Cambria Math" panose="02040503050406030204" pitchFamily="18" charset="0"/>
                              <a:ea typeface="Cambria Math"/>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𝑛</m:t>
                              </m:r>
                            </m:sub>
                          </m:sSub>
                        </m:e>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oMath>
                  </m:oMathPara>
                </a14:m>
                <a:endParaRPr lang="en-TW" dirty="0"/>
              </a:p>
            </p:txBody>
          </p:sp>
        </mc:Choice>
        <mc:Fallback xmlns="">
          <p:sp>
            <p:nvSpPr>
              <p:cNvPr id="18" name="TextBox 17">
                <a:extLst>
                  <a:ext uri="{FF2B5EF4-FFF2-40B4-BE49-F238E27FC236}">
                    <a16:creationId xmlns:a16="http://schemas.microsoft.com/office/drawing/2014/main" id="{7EDB32C1-F1FC-F542-EE91-A6F847BF0CDA}"/>
                  </a:ext>
                </a:extLst>
              </p:cNvPr>
              <p:cNvSpPr txBox="1">
                <a:spLocks noRot="1" noChangeAspect="1" noMove="1" noResize="1" noEditPoints="1" noAdjustHandles="1" noChangeArrowheads="1" noChangeShapeType="1" noTextEdit="1"/>
              </p:cNvSpPr>
              <p:nvPr/>
            </p:nvSpPr>
            <p:spPr bwMode="auto">
              <a:xfrm>
                <a:off x="3997962" y="5391846"/>
                <a:ext cx="4671270" cy="1051955"/>
              </a:xfrm>
              <a:prstGeom prst="rect">
                <a:avLst/>
              </a:prstGeom>
              <a:blipFill>
                <a:blip r:embed="rId10"/>
                <a:stretch>
                  <a:fillRect l="-6775" t="-97619" b="-96429"/>
                </a:stretch>
              </a:blipFill>
              <a:ln w="9525">
                <a:noFill/>
                <a:miter lim="800000"/>
                <a:headEnd/>
                <a:tailEnd/>
              </a:ln>
            </p:spPr>
            <p:txBody>
              <a:bodyPr/>
              <a:lstStyle/>
              <a:p>
                <a:r>
                  <a:rPr lang="en-TW">
                    <a:noFill/>
                  </a:rPr>
                  <a:t> </a:t>
                </a:r>
              </a:p>
            </p:txBody>
          </p:sp>
        </mc:Fallback>
      </mc:AlternateContent>
      <p:sp>
        <p:nvSpPr>
          <p:cNvPr id="19" name="TextBox 18">
            <a:extLst>
              <a:ext uri="{FF2B5EF4-FFF2-40B4-BE49-F238E27FC236}">
                <a16:creationId xmlns:a16="http://schemas.microsoft.com/office/drawing/2014/main" id="{A527A8B0-972D-FBE5-2E0E-E386A5A08361}"/>
              </a:ext>
            </a:extLst>
          </p:cNvPr>
          <p:cNvSpPr txBox="1"/>
          <p:nvPr/>
        </p:nvSpPr>
        <p:spPr bwMode="auto">
          <a:xfrm>
            <a:off x="1187624" y="2766855"/>
            <a:ext cx="3168352"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右手邊也必須等於零。</a:t>
            </a:r>
            <a:endParaRPr lang="en-TW" dirty="0"/>
          </a:p>
        </p:txBody>
      </p:sp>
      <p:sp>
        <p:nvSpPr>
          <p:cNvPr id="15" name="Down Arrow 14">
            <a:extLst>
              <a:ext uri="{FF2B5EF4-FFF2-40B4-BE49-F238E27FC236}">
                <a16:creationId xmlns:a16="http://schemas.microsoft.com/office/drawing/2014/main" id="{E87553E1-D3CE-7D61-6831-F770976CB05B}"/>
              </a:ext>
            </a:extLst>
          </p:cNvPr>
          <p:cNvSpPr/>
          <p:nvPr/>
        </p:nvSpPr>
        <p:spPr>
          <a:xfrm flipV="1">
            <a:off x="8062605" y="3902033"/>
            <a:ext cx="167192" cy="588073"/>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1" name="TextBox 20">
            <a:extLst>
              <a:ext uri="{FF2B5EF4-FFF2-40B4-BE49-F238E27FC236}">
                <a16:creationId xmlns:a16="http://schemas.microsoft.com/office/drawing/2014/main" id="{D2730AB4-71BC-A94D-89B1-A28B3282A951}"/>
              </a:ext>
            </a:extLst>
          </p:cNvPr>
          <p:cNvSpPr txBox="1"/>
          <p:nvPr/>
        </p:nvSpPr>
        <p:spPr bwMode="auto">
          <a:xfrm>
            <a:off x="1157601" y="3902033"/>
            <a:ext cx="311530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可以立刻解出：</a:t>
            </a:r>
          </a:p>
        </p:txBody>
      </p:sp>
    </p:spTree>
    <p:extLst>
      <p:ext uri="{BB962C8B-B14F-4D97-AF65-F5344CB8AC3E}">
        <p14:creationId xmlns:p14="http://schemas.microsoft.com/office/powerpoint/2010/main" val="411025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ppt_x"/>
                                          </p:val>
                                        </p:tav>
                                        <p:tav tm="100000">
                                          <p:val>
                                            <p:strVal val="#ppt_x"/>
                                          </p:val>
                                        </p:tav>
                                      </p:tavLst>
                                    </p:anim>
                                    <p:anim calcmode="lin" valueType="num">
                                      <p:cBhvr additive="base">
                                        <p:cTn id="46" dur="500" fill="hold"/>
                                        <p:tgtEl>
                                          <p:spTgt spid="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3" grpId="0" animBg="1"/>
      <p:bldP spid="14" grpId="0"/>
      <p:bldP spid="16" grpId="0" animBg="1"/>
      <p:bldP spid="7" grpId="0" animBg="1"/>
      <p:bldP spid="18" grpId="0" animBg="1"/>
      <p:bldP spid="19" grpId="0"/>
      <p:bldP spid="15" grpId="0" animBg="1"/>
      <p:bldP spid="21"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61602-61E1-21A5-74D0-BA6F1C528E10}"/>
              </a:ext>
            </a:extLst>
          </p:cNvPr>
          <p:cNvSpPr txBox="1"/>
          <p:nvPr/>
        </p:nvSpPr>
        <p:spPr bwMode="auto">
          <a:xfrm>
            <a:off x="350630" y="2630712"/>
            <a:ext cx="812641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從電子的座標系來看，質子是在移動的！</a:t>
            </a:r>
            <a:r>
              <a:rPr lang="en-GB" dirty="0" err="1">
                <a:latin typeface="Times New Roman" pitchFamily="18" charset="0"/>
                <a:cs typeface="Times New Roman" pitchFamily="18" charset="0"/>
              </a:rPr>
              <a:t>因此它的自旋會感覺到有磁場存在</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E60E8DC0-FAC1-B227-764E-DAFDB7635915}"/>
              </a:ext>
            </a:extLst>
          </p:cNvPr>
          <p:cNvPicPr>
            <a:picLocks noChangeAspect="1"/>
          </p:cNvPicPr>
          <p:nvPr/>
        </p:nvPicPr>
        <p:blipFill rotWithShape="1">
          <a:blip r:embed="rId2"/>
          <a:srcRect l="8188" t="7826"/>
          <a:stretch/>
        </p:blipFill>
        <p:spPr>
          <a:xfrm>
            <a:off x="472551" y="124280"/>
            <a:ext cx="3229868" cy="2434868"/>
          </a:xfrm>
          <a:prstGeom prst="rect">
            <a:avLst/>
          </a:prstGeom>
        </p:spPr>
      </p:pic>
      <p:pic>
        <p:nvPicPr>
          <p:cNvPr id="4" name="Picture 3">
            <a:extLst>
              <a:ext uri="{FF2B5EF4-FFF2-40B4-BE49-F238E27FC236}">
                <a16:creationId xmlns:a16="http://schemas.microsoft.com/office/drawing/2014/main" id="{DA7F1D9A-E5A6-2EC2-2D60-30781ED43BC4}"/>
              </a:ext>
            </a:extLst>
          </p:cNvPr>
          <p:cNvPicPr>
            <a:picLocks noChangeAspect="1"/>
          </p:cNvPicPr>
          <p:nvPr/>
        </p:nvPicPr>
        <p:blipFill>
          <a:blip r:embed="rId3"/>
          <a:stretch>
            <a:fillRect/>
          </a:stretch>
        </p:blipFill>
        <p:spPr>
          <a:xfrm>
            <a:off x="3702419" y="133444"/>
            <a:ext cx="4774623" cy="2434868"/>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2CE762E-028D-F73F-C78D-2C2E668800C7}"/>
                  </a:ext>
                </a:extLst>
              </p:cNvPr>
              <p:cNvSpPr txBox="1"/>
              <p:nvPr/>
            </p:nvSpPr>
            <p:spPr bwMode="auto">
              <a:xfrm>
                <a:off x="350630" y="3043276"/>
                <a:ext cx="8793370" cy="40293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這可以在相對論中嚴格推導，在靜止的電場</a:t>
                </a:r>
                <a14:m>
                  <m:oMath xmlns:m="http://schemas.openxmlformats.org/officeDocument/2006/math">
                    <m:acc>
                      <m:accPr>
                        <m:chr m:val="⃗"/>
                        <m:ctrlPr>
                          <a:rPr lang="en-TW" i="1" smtClean="0">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𝐸</m:t>
                        </m:r>
                      </m:e>
                    </m:acc>
                  </m:oMath>
                </a14:m>
                <a:r>
                  <a:rPr lang="en-TW" dirty="0">
                    <a:latin typeface="Times New Roman" pitchFamily="18" charset="0"/>
                    <a:cs typeface="Times New Roman" pitchFamily="18" charset="0"/>
                  </a:rPr>
                  <a:t>中移動的電荷（電子）會感覺到磁場</a:t>
                </a:r>
                <a14:m>
                  <m:oMath xmlns:m="http://schemas.openxmlformats.org/officeDocument/2006/math">
                    <m:acc>
                      <m:accPr>
                        <m:chr m:val="⃗"/>
                        <m:ctrlPr>
                          <a:rPr lang="en-TW" i="1">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𝐵</m:t>
                        </m:r>
                      </m:e>
                    </m:acc>
                  </m:oMath>
                </a14:m>
                <a:r>
                  <a:rPr lang="en-TW" dirty="0">
                    <a:latin typeface="Times New Roman" pitchFamily="18" charset="0"/>
                    <a:cs typeface="Times New Roman" pitchFamily="18" charset="0"/>
                  </a:rPr>
                  <a:t>：</a:t>
                </a:r>
              </a:p>
            </p:txBody>
          </p:sp>
        </mc:Choice>
        <mc:Fallback xmlns="">
          <p:sp>
            <p:nvSpPr>
              <p:cNvPr id="6" name="TextBox 5">
                <a:extLst>
                  <a:ext uri="{FF2B5EF4-FFF2-40B4-BE49-F238E27FC236}">
                    <a16:creationId xmlns:a16="http://schemas.microsoft.com/office/drawing/2014/main" id="{D2CE762E-028D-F73F-C78D-2C2E668800C7}"/>
                  </a:ext>
                </a:extLst>
              </p:cNvPr>
              <p:cNvSpPr txBox="1">
                <a:spLocks noRot="1" noChangeAspect="1" noMove="1" noResize="1" noEditPoints="1" noAdjustHandles="1" noChangeArrowheads="1" noChangeShapeType="1" noTextEdit="1"/>
              </p:cNvSpPr>
              <p:nvPr/>
            </p:nvSpPr>
            <p:spPr bwMode="auto">
              <a:xfrm>
                <a:off x="350630" y="3043276"/>
                <a:ext cx="8793370" cy="402931"/>
              </a:xfrm>
              <a:prstGeom prst="rect">
                <a:avLst/>
              </a:prstGeom>
              <a:blipFill>
                <a:blip r:embed="rId4"/>
                <a:stretch>
                  <a:fillRect l="-577" b="-2121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8496272-264A-15C3-90EC-5369FD7F8830}"/>
                  </a:ext>
                </a:extLst>
              </p:cNvPr>
              <p:cNvSpPr txBox="1"/>
              <p:nvPr/>
            </p:nvSpPr>
            <p:spPr bwMode="auto">
              <a:xfrm>
                <a:off x="3702419" y="3476092"/>
                <a:ext cx="1675932" cy="637034"/>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𝐵</m:t>
                          </m:r>
                        </m:e>
                      </m:acc>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acc>
                            <m:accPr>
                              <m:chr m:val="⃗"/>
                              <m:ctrlPr>
                                <a:rPr lang="en-US" b="0" i="1" smtClean="0">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𝑣</m:t>
                              </m:r>
                            </m:e>
                          </m:acc>
                        </m:num>
                        <m:den>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i="1">
                                  <a:latin typeface="Cambria Math" panose="02040503050406030204" pitchFamily="18" charset="0"/>
                                  <a:cs typeface="Times New Roman" pitchFamily="18" charset="0"/>
                                </a:rPr>
                                <m:t>2</m:t>
                              </m:r>
                            </m:sup>
                          </m:sSup>
                        </m:den>
                      </m:f>
                      <m:r>
                        <a:rPr lang="en-US" b="0" i="1" smtClean="0">
                          <a:latin typeface="Cambria Math" panose="02040503050406030204" pitchFamily="18" charset="0"/>
                          <a:ea typeface="Cambria Math" panose="02040503050406030204" pitchFamily="18" charset="0"/>
                          <a:cs typeface="Times New Roman" pitchFamily="18" charset="0"/>
                        </a:rPr>
                        <m:t>×</m:t>
                      </m:r>
                      <m:acc>
                        <m:accPr>
                          <m:chr m:val="⃗"/>
                          <m:ctrlPr>
                            <a:rPr lang="en-TW" i="1">
                              <a:latin typeface="Cambria Math" panose="02040503050406030204" pitchFamily="18" charset="0"/>
                              <a:cs typeface="Times New Roman" pitchFamily="18" charset="0"/>
                            </a:rPr>
                          </m:ctrlPr>
                        </m:accPr>
                        <m:e>
                          <m:r>
                            <a:rPr lang="en-US" i="1">
                              <a:latin typeface="Cambria Math" panose="02040503050406030204" pitchFamily="18" charset="0"/>
                              <a:cs typeface="Times New Roman" pitchFamily="18" charset="0"/>
                            </a:rPr>
                            <m:t>𝐸</m:t>
                          </m:r>
                        </m:e>
                      </m:acc>
                    </m:oMath>
                  </m:oMathPara>
                </a14:m>
                <a:endParaRPr lang="en-TW" dirty="0"/>
              </a:p>
            </p:txBody>
          </p:sp>
        </mc:Choice>
        <mc:Fallback xmlns="">
          <p:sp>
            <p:nvSpPr>
              <p:cNvPr id="8" name="TextBox 7">
                <a:extLst>
                  <a:ext uri="{FF2B5EF4-FFF2-40B4-BE49-F238E27FC236}">
                    <a16:creationId xmlns:a16="http://schemas.microsoft.com/office/drawing/2014/main" id="{F8496272-264A-15C3-90EC-5369FD7F8830}"/>
                  </a:ext>
                </a:extLst>
              </p:cNvPr>
              <p:cNvSpPr txBox="1">
                <a:spLocks noRot="1" noChangeAspect="1" noMove="1" noResize="1" noEditPoints="1" noAdjustHandles="1" noChangeArrowheads="1" noChangeShapeType="1" noTextEdit="1"/>
              </p:cNvSpPr>
              <p:nvPr/>
            </p:nvSpPr>
            <p:spPr bwMode="auto">
              <a:xfrm>
                <a:off x="3702419" y="3476092"/>
                <a:ext cx="1675932" cy="637034"/>
              </a:xfrm>
              <a:prstGeom prst="rect">
                <a:avLst/>
              </a:prstGeom>
              <a:blipFill>
                <a:blip r:embed="rId5"/>
                <a:stretch>
                  <a:fillRect t="-784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116A53E-8B7C-2051-405F-1EB0F3974C22}"/>
                  </a:ext>
                </a:extLst>
              </p:cNvPr>
              <p:cNvSpPr txBox="1"/>
              <p:nvPr/>
            </p:nvSpPr>
            <p:spPr bwMode="auto">
              <a:xfrm>
                <a:off x="356586" y="4077072"/>
                <a:ext cx="7744278" cy="410049"/>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此磁場</a:t>
                </a:r>
                <a14:m>
                  <m:oMath xmlns:m="http://schemas.openxmlformats.org/officeDocument/2006/math">
                    <m:acc>
                      <m:accPr>
                        <m:chr m:val="⃗"/>
                        <m:ctrlPr>
                          <a:rPr lang="en-TW" i="1">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𝐵</m:t>
                        </m:r>
                      </m:e>
                    </m:acc>
                  </m:oMath>
                </a14:m>
                <a:r>
                  <a:rPr lang="en-TW" dirty="0">
                    <a:latin typeface="Times New Roman" pitchFamily="18" charset="0"/>
                    <a:cs typeface="Times New Roman" pitchFamily="18" charset="0"/>
                  </a:rPr>
                  <a:t>大小</a:t>
                </a:r>
                <a14:m>
                  <m:oMath xmlns:m="http://schemas.openxmlformats.org/officeDocument/2006/math">
                    <m:r>
                      <a:rPr lang="en-TW" i="1" dirty="0" smtClean="0">
                        <a:latin typeface="Cambria Math" panose="02040503050406030204" pitchFamily="18" charset="0"/>
                        <a:ea typeface="Cambria Math" panose="02040503050406030204" pitchFamily="18" charset="0"/>
                        <a:cs typeface="Times New Roman" pitchFamily="18" charset="0"/>
                      </a:rPr>
                      <m:t>~</m:t>
                    </m:r>
                    <m:r>
                      <a:rPr lang="en-US" b="0" i="1" dirty="0" smtClean="0">
                        <a:latin typeface="Cambria Math" panose="02040503050406030204" pitchFamily="18" charset="0"/>
                        <a:ea typeface="Cambria Math" panose="02040503050406030204" pitchFamily="18" charset="0"/>
                        <a:cs typeface="Times New Roman" pitchFamily="18" charset="0"/>
                      </a:rPr>
                      <m:t>𝑣</m:t>
                    </m:r>
                    <m:r>
                      <a:rPr lang="en-US" b="0" i="1" dirty="0" smtClean="0">
                        <a:latin typeface="Cambria Math" panose="02040503050406030204" pitchFamily="18" charset="0"/>
                        <a:ea typeface="Cambria Math" panose="02040503050406030204" pitchFamily="18" charset="0"/>
                        <a:cs typeface="Times New Roman" pitchFamily="18" charset="0"/>
                      </a:rPr>
                      <m:t>/</m:t>
                    </m:r>
                    <m:r>
                      <a:rPr lang="en-US" b="0" i="1" dirty="0" smtClean="0">
                        <a:latin typeface="Cambria Math" panose="02040503050406030204" pitchFamily="18" charset="0"/>
                        <a:ea typeface="Cambria Math" panose="02040503050406030204" pitchFamily="18" charset="0"/>
                        <a:cs typeface="Times New Roman" pitchFamily="18" charset="0"/>
                      </a:rPr>
                      <m:t>𝑐</m:t>
                    </m:r>
                  </m:oMath>
                </a14:m>
                <a:r>
                  <a:rPr lang="en-TW" dirty="0">
                    <a:latin typeface="Times New Roman" pitchFamily="18" charset="0"/>
                    <a:cs typeface="Times New Roman" pitchFamily="18" charset="0"/>
                  </a:rPr>
                  <a:t>，一般來說很小，屬於相對論性修正Relativistic Effect。</a:t>
                </a:r>
              </a:p>
            </p:txBody>
          </p:sp>
        </mc:Choice>
        <mc:Fallback xmlns="">
          <p:sp>
            <p:nvSpPr>
              <p:cNvPr id="9" name="TextBox 8">
                <a:extLst>
                  <a:ext uri="{FF2B5EF4-FFF2-40B4-BE49-F238E27FC236}">
                    <a16:creationId xmlns:a16="http://schemas.microsoft.com/office/drawing/2014/main" id="{7116A53E-8B7C-2051-405F-1EB0F3974C22}"/>
                  </a:ext>
                </a:extLst>
              </p:cNvPr>
              <p:cNvSpPr txBox="1">
                <a:spLocks noRot="1" noChangeAspect="1" noMove="1" noResize="1" noEditPoints="1" noAdjustHandles="1" noChangeArrowheads="1" noChangeShapeType="1" noTextEdit="1"/>
              </p:cNvSpPr>
              <p:nvPr/>
            </p:nvSpPr>
            <p:spPr bwMode="auto">
              <a:xfrm>
                <a:off x="356586" y="4077072"/>
                <a:ext cx="7744278" cy="410049"/>
              </a:xfrm>
              <a:prstGeom prst="rect">
                <a:avLst/>
              </a:prstGeom>
              <a:blipFill>
                <a:blip r:embed="rId6"/>
                <a:stretch>
                  <a:fillRect l="-491" b="-18182"/>
                </a:stretch>
              </a:blipFill>
              <a:ln w="9525">
                <a:noFill/>
                <a:miter lim="800000"/>
                <a:headEnd/>
                <a:tailEnd/>
              </a:ln>
            </p:spPr>
            <p:txBody>
              <a:bodyPr/>
              <a:lstStyle/>
              <a:p>
                <a:r>
                  <a:rPr lang="en-TW">
                    <a:noFill/>
                  </a:rPr>
                  <a:t> </a:t>
                </a:r>
              </a:p>
            </p:txBody>
          </p:sp>
        </mc:Fallback>
      </mc:AlternateContent>
      <p:sp>
        <p:nvSpPr>
          <p:cNvPr id="10" name="TextBox 9">
            <a:extLst>
              <a:ext uri="{FF2B5EF4-FFF2-40B4-BE49-F238E27FC236}">
                <a16:creationId xmlns:a16="http://schemas.microsoft.com/office/drawing/2014/main" id="{A1AD7C5F-97C4-9DDE-D4C5-69E419588F39}"/>
              </a:ext>
            </a:extLst>
          </p:cNvPr>
          <p:cNvSpPr txBox="1"/>
          <p:nvPr/>
        </p:nvSpPr>
        <p:spPr bwMode="auto">
          <a:xfrm>
            <a:off x="356586" y="4709524"/>
            <a:ext cx="351790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自旋磁偶極會得到一個能量：</a:t>
            </a:r>
          </a:p>
        </p:txBody>
      </p:sp>
      <mc:AlternateContent xmlns:mc="http://schemas.openxmlformats.org/markup-compatibility/2006" xmlns:a14="http://schemas.microsoft.com/office/drawing/2010/main">
        <mc:Choice Requires="a14">
          <p:sp>
            <p:nvSpPr>
              <p:cNvPr id="11" name="文字方塊 29">
                <a:extLst>
                  <a:ext uri="{FF2B5EF4-FFF2-40B4-BE49-F238E27FC236}">
                    <a16:creationId xmlns:a16="http://schemas.microsoft.com/office/drawing/2014/main" id="{E02EBFB8-BF39-E4E4-469B-0A09B31D1660}"/>
                  </a:ext>
                </a:extLst>
              </p:cNvPr>
              <p:cNvSpPr txBox="1"/>
              <p:nvPr/>
            </p:nvSpPr>
            <p:spPr bwMode="auto">
              <a:xfrm>
                <a:off x="4335852" y="4536848"/>
                <a:ext cx="4679900" cy="714683"/>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ea typeface="Cambria Math" panose="02040503050406030204" pitchFamily="18" charset="0"/>
                            </a:rPr>
                            <m:t>1</m:t>
                          </m:r>
                        </m:sub>
                      </m:sSub>
                      <m:r>
                        <a:rPr lang="en-US" altLang="zh-TW" b="0" i="1" smtClean="0">
                          <a:latin typeface="Cambria Math" panose="02040503050406030204" pitchFamily="18" charset="0"/>
                          <a:ea typeface="Cambria Math" panose="02040503050406030204" pitchFamily="18" charset="0"/>
                        </a:rPr>
                        <m:t>=</m:t>
                      </m:r>
                      <m:acc>
                        <m:accPr>
                          <m:chr m:val="⃗"/>
                          <m:ctrlPr>
                            <a:rPr lang="en-US" altLang="zh-TW" b="0"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𝜇</m:t>
                          </m:r>
                        </m:e>
                      </m:acc>
                      <m:r>
                        <a:rPr lang="en-US" altLang="zh-TW" i="1" smtClean="0">
                          <a:latin typeface="Cambria Math" panose="02040503050406030204" pitchFamily="18" charset="0"/>
                          <a:ea typeface="Cambria Math" panose="02040503050406030204" pitchFamily="18" charset="0"/>
                        </a:rPr>
                        <m:t>∙</m:t>
                      </m:r>
                      <m:d>
                        <m:dPr>
                          <m:ctrlPr>
                            <a:rPr lang="en-US" altLang="zh-TW" i="1" smtClean="0">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cs typeface="Times New Roman" pitchFamily="18" charset="0"/>
                                </a:rPr>
                              </m:ctrlPr>
                            </m:fPr>
                            <m:num>
                              <m:acc>
                                <m:accPr>
                                  <m:chr m:val="⃗"/>
                                  <m:ctrlPr>
                                    <a:rPr lang="en-US" i="1">
                                      <a:latin typeface="Cambria Math" panose="02040503050406030204" pitchFamily="18" charset="0"/>
                                      <a:cs typeface="Times New Roman" pitchFamily="18" charset="0"/>
                                    </a:rPr>
                                  </m:ctrlPr>
                                </m:accPr>
                                <m:e>
                                  <m:r>
                                    <a:rPr lang="en-US" i="1">
                                      <a:latin typeface="Cambria Math" panose="02040503050406030204" pitchFamily="18" charset="0"/>
                                      <a:cs typeface="Times New Roman" pitchFamily="18" charset="0"/>
                                    </a:rPr>
                                    <m:t>𝑣</m:t>
                                  </m:r>
                                </m:e>
                              </m:acc>
                            </m:num>
                            <m:den>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i="1">
                                      <a:latin typeface="Cambria Math" panose="02040503050406030204" pitchFamily="18" charset="0"/>
                                      <a:cs typeface="Times New Roman" pitchFamily="18" charset="0"/>
                                    </a:rPr>
                                    <m:t>2</m:t>
                                  </m:r>
                                </m:sup>
                              </m:sSup>
                            </m:den>
                          </m:f>
                          <m:r>
                            <a:rPr lang="en-US" i="1">
                              <a:latin typeface="Cambria Math" panose="02040503050406030204" pitchFamily="18" charset="0"/>
                              <a:ea typeface="Cambria Math" panose="02040503050406030204" pitchFamily="18" charset="0"/>
                              <a:cs typeface="Times New Roman" pitchFamily="18" charset="0"/>
                            </a:rPr>
                            <m:t>×</m:t>
                          </m:r>
                          <m:acc>
                            <m:accPr>
                              <m:chr m:val="⃗"/>
                              <m:ctrlPr>
                                <a:rPr lang="en-TW" i="1">
                                  <a:latin typeface="Cambria Math" panose="02040503050406030204" pitchFamily="18" charset="0"/>
                                  <a:cs typeface="Times New Roman" pitchFamily="18" charset="0"/>
                                </a:rPr>
                              </m:ctrlPr>
                            </m:accPr>
                            <m:e>
                              <m:r>
                                <a:rPr lang="en-US" i="1">
                                  <a:latin typeface="Cambria Math" panose="02040503050406030204" pitchFamily="18" charset="0"/>
                                  <a:cs typeface="Times New Roman" pitchFamily="18" charset="0"/>
                                </a:rPr>
                                <m:t>𝐸</m:t>
                              </m:r>
                            </m:e>
                          </m:acc>
                        </m:e>
                      </m:d>
                      <m:r>
                        <a:rPr lang="en-US" altLang="zh-TW"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cs typeface="Times New Roman" pitchFamily="18" charset="0"/>
                            </a:rPr>
                          </m:ctrlPr>
                        </m:fPr>
                        <m:num>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𝜇</m:t>
                              </m:r>
                            </m:e>
                          </m:acc>
                        </m:num>
                        <m:den>
                          <m:r>
                            <a:rPr lang="en-US" b="0" i="1" smtClean="0">
                              <a:latin typeface="Cambria Math" panose="02040503050406030204" pitchFamily="18" charset="0"/>
                              <a:cs typeface="Times New Roman" pitchFamily="18" charset="0"/>
                            </a:rPr>
                            <m:t>𝑚</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i="1">
                                  <a:latin typeface="Cambria Math" panose="02040503050406030204" pitchFamily="18" charset="0"/>
                                  <a:cs typeface="Times New Roman" pitchFamily="18" charset="0"/>
                                </a:rPr>
                                <m:t>2</m:t>
                              </m:r>
                            </m:sup>
                          </m:sSup>
                        </m:den>
                      </m:f>
                      <m:r>
                        <a:rPr lang="en-US" i="1" smtClean="0">
                          <a:latin typeface="Cambria Math" panose="02040503050406030204" pitchFamily="18" charset="0"/>
                          <a:ea typeface="Cambria Math" panose="02040503050406030204" pitchFamily="18" charset="0"/>
                          <a:cs typeface="Times New Roman" pitchFamily="18" charset="0"/>
                        </a:rPr>
                        <m:t>∙</m:t>
                      </m:r>
                      <m:d>
                        <m:dPr>
                          <m:ctrlPr>
                            <a:rPr lang="en-US" i="1" smtClean="0">
                              <a:latin typeface="Cambria Math" panose="02040503050406030204" pitchFamily="18" charset="0"/>
                              <a:ea typeface="Cambria Math" panose="02040503050406030204" pitchFamily="18" charset="0"/>
                              <a:cs typeface="Times New Roman" pitchFamily="18" charset="0"/>
                            </a:rPr>
                          </m:ctrlPr>
                        </m:dPr>
                        <m:e>
                          <m:acc>
                            <m:accPr>
                              <m:chr m:val="⃗"/>
                              <m:ctrlPr>
                                <a:rPr lang="en-US" altLang="zh-TW" i="1" smtClean="0">
                                  <a:latin typeface="Cambria Math" panose="02040503050406030204" pitchFamily="18" charset="0"/>
                                  <a:ea typeface="Cambria Math" panose="02040503050406030204" pitchFamily="18" charset="0"/>
                                  <a:cs typeface="Times New Roman" pitchFamily="18" charset="0"/>
                                </a:rPr>
                              </m:ctrlPr>
                            </m:accPr>
                            <m:e>
                              <m:r>
                                <a:rPr lang="en-US" altLang="zh-TW" b="0" i="1" smtClean="0">
                                  <a:latin typeface="Cambria Math" panose="02040503050406030204" pitchFamily="18" charset="0"/>
                                  <a:ea typeface="Cambria Math" panose="02040503050406030204" pitchFamily="18" charset="0"/>
                                  <a:cs typeface="Times New Roman" pitchFamily="18" charset="0"/>
                                </a:rPr>
                                <m:t>𝑝</m:t>
                              </m:r>
                            </m:e>
                          </m:acc>
                          <m:r>
                            <a:rPr lang="en-US" altLang="zh-TW" i="1" smtClean="0">
                              <a:latin typeface="Cambria Math" panose="02040503050406030204" pitchFamily="18" charset="0"/>
                              <a:ea typeface="Cambria Math" panose="02040503050406030204" pitchFamily="18" charset="0"/>
                            </a:rPr>
                            <m:t>×</m:t>
                          </m:r>
                          <m:acc>
                            <m:accPr>
                              <m:chr m:val="̂"/>
                              <m:ctrlPr>
                                <a:rPr lang="en-US" altLang="zh-TW"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𝑟</m:t>
                              </m:r>
                            </m:e>
                          </m:acc>
                          <m:f>
                            <m:fPr>
                              <m:ctrlPr>
                                <a:rPr lang="en-US" altLang="zh-TW"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𝑒</m:t>
                              </m:r>
                            </m:num>
                            <m:den>
                              <m:r>
                                <a:rPr lang="en-US" altLang="zh-TW" b="0" i="1" smtClean="0">
                                  <a:latin typeface="Cambria Math" panose="02040503050406030204" pitchFamily="18" charset="0"/>
                                  <a:ea typeface="Cambria Math" panose="02040503050406030204" pitchFamily="18" charset="0"/>
                                </a:rPr>
                                <m:t>4</m:t>
                              </m:r>
                              <m:r>
                                <a:rPr lang="en-US" altLang="zh-TW" b="0" i="1" smtClean="0">
                                  <a:latin typeface="Cambria Math" panose="02040503050406030204" pitchFamily="18" charset="0"/>
                                  <a:ea typeface="Cambria Math" panose="02040503050406030204" pitchFamily="18" charset="0"/>
                                </a:rPr>
                                <m:t>𝜋</m:t>
                              </m:r>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𝜀</m:t>
                                  </m:r>
                                </m:e>
                                <m:sub>
                                  <m:r>
                                    <a:rPr lang="en-US" altLang="zh-TW" b="0" i="1" smtClean="0">
                                      <a:latin typeface="Cambria Math" panose="02040503050406030204" pitchFamily="18" charset="0"/>
                                      <a:ea typeface="Cambria Math" panose="02040503050406030204" pitchFamily="18" charset="0"/>
                                    </a:rPr>
                                    <m:t>0</m:t>
                                  </m:r>
                                </m:sub>
                              </m:sSub>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𝑟</m:t>
                                  </m:r>
                                </m:e>
                                <m:sup>
                                  <m:r>
                                    <a:rPr lang="en-US" altLang="zh-TW" b="0" i="1" smtClean="0">
                                      <a:latin typeface="Cambria Math" panose="02040503050406030204" pitchFamily="18" charset="0"/>
                                      <a:ea typeface="Cambria Math" panose="02040503050406030204" pitchFamily="18" charset="0"/>
                                    </a:rPr>
                                    <m:t>2</m:t>
                                  </m:r>
                                </m:sup>
                              </m:sSup>
                            </m:den>
                          </m:f>
                        </m:e>
                      </m:d>
                    </m:oMath>
                  </m:oMathPara>
                </a14:m>
                <a:endParaRPr lang="zh-TW" altLang="en-US" dirty="0"/>
              </a:p>
            </p:txBody>
          </p:sp>
        </mc:Choice>
        <mc:Fallback xmlns="">
          <p:sp>
            <p:nvSpPr>
              <p:cNvPr id="11" name="文字方塊 29">
                <a:extLst>
                  <a:ext uri="{FF2B5EF4-FFF2-40B4-BE49-F238E27FC236}">
                    <a16:creationId xmlns:a16="http://schemas.microsoft.com/office/drawing/2014/main" id="{E02EBFB8-BF39-E4E4-469B-0A09B31D1660}"/>
                  </a:ext>
                </a:extLst>
              </p:cNvPr>
              <p:cNvSpPr txBox="1">
                <a:spLocks noRot="1" noChangeAspect="1" noMove="1" noResize="1" noEditPoints="1" noAdjustHandles="1" noChangeArrowheads="1" noChangeShapeType="1" noTextEdit="1"/>
              </p:cNvSpPr>
              <p:nvPr/>
            </p:nvSpPr>
            <p:spPr bwMode="auto">
              <a:xfrm>
                <a:off x="4335852" y="4536848"/>
                <a:ext cx="4679900" cy="714683"/>
              </a:xfrm>
              <a:prstGeom prst="rect">
                <a:avLst/>
              </a:prstGeom>
              <a:blipFill>
                <a:blip r:embed="rId7"/>
                <a:stretch>
                  <a:fillRect t="-7018"/>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29">
                <a:extLst>
                  <a:ext uri="{FF2B5EF4-FFF2-40B4-BE49-F238E27FC236}">
                    <a16:creationId xmlns:a16="http://schemas.microsoft.com/office/drawing/2014/main" id="{62155804-822E-F1D5-58AE-888411D7E16D}"/>
                  </a:ext>
                </a:extLst>
              </p:cNvPr>
              <p:cNvSpPr txBox="1"/>
              <p:nvPr/>
            </p:nvSpPr>
            <p:spPr bwMode="auto">
              <a:xfrm>
                <a:off x="4418229" y="5288185"/>
                <a:ext cx="4515147" cy="73148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𝑒</m:t>
                          </m:r>
                        </m:num>
                        <m:den>
                          <m:r>
                            <a:rPr lang="en-US" altLang="zh-TW" i="1">
                              <a:latin typeface="Cambria Math" panose="02040503050406030204" pitchFamily="18" charset="0"/>
                              <a:ea typeface="Cambria Math" panose="02040503050406030204" pitchFamily="18" charset="0"/>
                            </a:rPr>
                            <m:t>4</m:t>
                          </m:r>
                          <m:r>
                            <a:rPr lang="en-US" altLang="zh-TW" i="1">
                              <a:latin typeface="Cambria Math" panose="02040503050406030204" pitchFamily="18" charset="0"/>
                              <a:ea typeface="Cambria Math" panose="02040503050406030204" pitchFamily="18" charset="0"/>
                            </a:rPr>
                            <m:t>𝜋</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𝜀</m:t>
                              </m:r>
                            </m:e>
                            <m:sub>
                              <m:r>
                                <a:rPr lang="en-US" altLang="zh-TW" i="1">
                                  <a:latin typeface="Cambria Math" panose="02040503050406030204" pitchFamily="18" charset="0"/>
                                  <a:ea typeface="Cambria Math" panose="02040503050406030204" pitchFamily="18" charset="0"/>
                                </a:rPr>
                                <m:t>0</m:t>
                              </m:r>
                            </m:sub>
                          </m:sSub>
                          <m:r>
                            <a:rPr lang="en-US" altLang="zh-TW" b="0" i="1" smtClean="0">
                              <a:latin typeface="Cambria Math" panose="02040503050406030204" pitchFamily="18" charset="0"/>
                              <a:ea typeface="Cambria Math" panose="02040503050406030204" pitchFamily="18" charset="0"/>
                            </a:rPr>
                            <m:t>𝑚</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i="1">
                                  <a:latin typeface="Cambria Math" panose="02040503050406030204" pitchFamily="18" charset="0"/>
                                  <a:cs typeface="Times New Roman" pitchFamily="18" charset="0"/>
                                </a:rPr>
                                <m:t>2</m:t>
                              </m:r>
                            </m:sup>
                          </m:sSup>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𝑟</m:t>
                              </m:r>
                            </m:e>
                            <m:sup>
                              <m:r>
                                <a:rPr lang="en-US" altLang="zh-TW" b="0" i="1" smtClean="0">
                                  <a:latin typeface="Cambria Math" panose="02040503050406030204" pitchFamily="18" charset="0"/>
                                  <a:ea typeface="Cambria Math" panose="02040503050406030204" pitchFamily="18" charset="0"/>
                                </a:rPr>
                                <m:t>3</m:t>
                              </m:r>
                            </m:sup>
                          </m:sSup>
                        </m:den>
                      </m:f>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𝜇</m:t>
                          </m:r>
                        </m:e>
                      </m:acc>
                      <m:r>
                        <a:rPr lang="en-US" i="1" smtClean="0">
                          <a:latin typeface="Cambria Math" panose="02040503050406030204" pitchFamily="18" charset="0"/>
                          <a:ea typeface="Cambria Math" panose="02040503050406030204" pitchFamily="18" charset="0"/>
                          <a:cs typeface="Times New Roman" pitchFamily="18" charset="0"/>
                        </a:rPr>
                        <m:t>∙</m:t>
                      </m:r>
                      <m:d>
                        <m:dPr>
                          <m:ctrlPr>
                            <a:rPr lang="en-US" i="1" smtClean="0">
                              <a:latin typeface="Cambria Math" panose="02040503050406030204" pitchFamily="18" charset="0"/>
                              <a:ea typeface="Cambria Math" panose="02040503050406030204" pitchFamily="18" charset="0"/>
                              <a:cs typeface="Times New Roman" pitchFamily="18" charset="0"/>
                            </a:rPr>
                          </m:ctrlPr>
                        </m:dPr>
                        <m:e>
                          <m:acc>
                            <m:accPr>
                              <m:chr m:val="⃗"/>
                              <m:ctrlPr>
                                <a:rPr lang="en-US" altLang="zh-TW" i="1" smtClean="0">
                                  <a:latin typeface="Cambria Math" panose="02040503050406030204" pitchFamily="18" charset="0"/>
                                  <a:ea typeface="Cambria Math" panose="02040503050406030204" pitchFamily="18" charset="0"/>
                                  <a:cs typeface="Times New Roman" pitchFamily="18" charset="0"/>
                                </a:rPr>
                              </m:ctrlPr>
                            </m:accPr>
                            <m:e>
                              <m:r>
                                <a:rPr lang="en-US" altLang="zh-TW" b="0" i="1" smtClean="0">
                                  <a:latin typeface="Cambria Math" panose="02040503050406030204" pitchFamily="18" charset="0"/>
                                  <a:ea typeface="Cambria Math" panose="02040503050406030204" pitchFamily="18" charset="0"/>
                                  <a:cs typeface="Times New Roman" pitchFamily="18" charset="0"/>
                                </a:rPr>
                                <m:t>𝑝</m:t>
                              </m:r>
                            </m:e>
                          </m:acc>
                          <m:r>
                            <a:rPr lang="en-US" altLang="zh-TW" i="1" smtClean="0">
                              <a:latin typeface="Cambria Math" panose="02040503050406030204" pitchFamily="18" charset="0"/>
                              <a:ea typeface="Cambria Math" panose="02040503050406030204" pitchFamily="18" charset="0"/>
                            </a:rPr>
                            <m:t>×</m:t>
                          </m:r>
                          <m:acc>
                            <m:accPr>
                              <m:chr m:val="⃗"/>
                              <m:ctrlPr>
                                <a:rPr lang="en-US" altLang="zh-TW"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𝑟</m:t>
                              </m:r>
                            </m:e>
                          </m:acc>
                        </m:e>
                      </m:d>
                      <m:r>
                        <a:rPr lang="en-US" b="0" i="1" smtClean="0">
                          <a:latin typeface="Cambria Math" panose="02040503050406030204" pitchFamily="18" charset="0"/>
                          <a:ea typeface="Cambria Math" panose="02040503050406030204" pitchFamily="18" charset="0"/>
                          <a:cs typeface="Times New Roman" pitchFamily="18" charset="0"/>
                        </a:rPr>
                        <m:t>=</m:t>
                      </m:r>
                      <m:f>
                        <m:fPr>
                          <m:ctrlPr>
                            <a:rPr lang="en-US" altLang="zh-TW" i="1" smtClean="0">
                              <a:latin typeface="Cambria Math" panose="02040503050406030204" pitchFamily="18" charset="0"/>
                              <a:ea typeface="Cambria Math" panose="02040503050406030204" pitchFamily="18" charset="0"/>
                            </a:rPr>
                          </m:ctrlPr>
                        </m:fPr>
                        <m:num>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𝑒</m:t>
                              </m:r>
                            </m:e>
                            <m:sup>
                              <m:r>
                                <a:rPr lang="en-US" altLang="zh-TW" i="1">
                                  <a:latin typeface="Cambria Math" panose="02040503050406030204" pitchFamily="18" charset="0"/>
                                  <a:ea typeface="Cambria Math" panose="02040503050406030204" pitchFamily="18" charset="0"/>
                                </a:rPr>
                                <m:t>2</m:t>
                              </m:r>
                            </m:sup>
                          </m:sSup>
                        </m:num>
                        <m:den>
                          <m:r>
                            <a:rPr lang="en-US" altLang="zh-TW" i="1">
                              <a:latin typeface="Cambria Math" panose="02040503050406030204" pitchFamily="18" charset="0"/>
                              <a:ea typeface="Cambria Math" panose="02040503050406030204" pitchFamily="18" charset="0"/>
                            </a:rPr>
                            <m:t>4</m:t>
                          </m:r>
                          <m:r>
                            <a:rPr lang="en-US" altLang="zh-TW" i="1">
                              <a:latin typeface="Cambria Math" panose="02040503050406030204" pitchFamily="18" charset="0"/>
                              <a:ea typeface="Cambria Math" panose="02040503050406030204" pitchFamily="18" charset="0"/>
                            </a:rPr>
                            <m:t>𝜋</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𝜀</m:t>
                              </m:r>
                            </m:e>
                            <m:sub>
                              <m:r>
                                <a:rPr lang="en-US" altLang="zh-TW" i="1">
                                  <a:latin typeface="Cambria Math" panose="02040503050406030204" pitchFamily="18" charset="0"/>
                                  <a:ea typeface="Cambria Math" panose="02040503050406030204" pitchFamily="18" charset="0"/>
                                </a:rPr>
                                <m:t>0</m:t>
                              </m:r>
                            </m:sub>
                          </m:sSub>
                        </m:den>
                      </m:f>
                      <m:f>
                        <m:fPr>
                          <m:ctrlPr>
                            <a:rPr lang="en-US" altLang="zh-TW" i="1">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𝑚</m:t>
                              </m:r>
                            </m:e>
                            <m:sup>
                              <m:r>
                                <a:rPr lang="en-US" altLang="zh-TW" i="1">
                                  <a:latin typeface="Cambria Math" panose="02040503050406030204" pitchFamily="18" charset="0"/>
                                  <a:ea typeface="Cambria Math" panose="02040503050406030204" pitchFamily="18" charset="0"/>
                                </a:rPr>
                                <m:t>2</m:t>
                              </m:r>
                            </m:sup>
                          </m:sSup>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i="1">
                                  <a:latin typeface="Cambria Math" panose="02040503050406030204" pitchFamily="18" charset="0"/>
                                  <a:cs typeface="Times New Roman" pitchFamily="18" charset="0"/>
                                </a:rPr>
                                <m:t>2</m:t>
                              </m:r>
                            </m:sup>
                          </m:sSup>
                        </m:den>
                      </m:f>
                      <m:f>
                        <m:fPr>
                          <m:ctrlPr>
                            <a:rPr lang="en-US" altLang="zh-TW" i="1">
                              <a:latin typeface="Cambria Math" panose="02040503050406030204" pitchFamily="18" charset="0"/>
                              <a:ea typeface="Cambria Math" panose="02040503050406030204" pitchFamily="18" charset="0"/>
                            </a:rPr>
                          </m:ctrlPr>
                        </m:fPr>
                        <m:num>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num>
                        <m:den>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𝑟</m:t>
                              </m:r>
                            </m:e>
                            <m:sup>
                              <m:r>
                                <a:rPr lang="en-US" altLang="zh-TW" i="1">
                                  <a:latin typeface="Cambria Math" panose="02040503050406030204" pitchFamily="18" charset="0"/>
                                  <a:ea typeface="Cambria Math" panose="02040503050406030204" pitchFamily="18" charset="0"/>
                                </a:rPr>
                                <m:t>3</m:t>
                              </m:r>
                            </m:sup>
                          </m:sSup>
                        </m:den>
                      </m:f>
                    </m:oMath>
                  </m:oMathPara>
                </a14:m>
                <a:endParaRPr lang="zh-TW" altLang="en-US" dirty="0"/>
              </a:p>
            </p:txBody>
          </p:sp>
        </mc:Choice>
        <mc:Fallback xmlns="">
          <p:sp>
            <p:nvSpPr>
              <p:cNvPr id="12" name="文字方塊 29">
                <a:extLst>
                  <a:ext uri="{FF2B5EF4-FFF2-40B4-BE49-F238E27FC236}">
                    <a16:creationId xmlns:a16="http://schemas.microsoft.com/office/drawing/2014/main" id="{62155804-822E-F1D5-58AE-888411D7E16D}"/>
                  </a:ext>
                </a:extLst>
              </p:cNvPr>
              <p:cNvSpPr txBox="1">
                <a:spLocks noRot="1" noChangeAspect="1" noMove="1" noResize="1" noEditPoints="1" noAdjustHandles="1" noChangeArrowheads="1" noChangeShapeType="1" noTextEdit="1"/>
              </p:cNvSpPr>
              <p:nvPr/>
            </p:nvSpPr>
            <p:spPr bwMode="auto">
              <a:xfrm>
                <a:off x="4418229" y="5288185"/>
                <a:ext cx="4515147" cy="731482"/>
              </a:xfrm>
              <a:prstGeom prst="rect">
                <a:avLst/>
              </a:prstGeom>
              <a:blipFill>
                <a:blip r:embed="rId8"/>
                <a:stretch>
                  <a:fillRect t="-6897"/>
                </a:stretch>
              </a:blipFill>
              <a:ln>
                <a:noFill/>
              </a:ln>
            </p:spPr>
            <p:txBody>
              <a:bodyPr/>
              <a:lstStyle/>
              <a:p>
                <a:r>
                  <a:rPr lang="en-TW">
                    <a:noFill/>
                  </a:rPr>
                  <a:t> </a:t>
                </a:r>
              </a:p>
            </p:txBody>
          </p:sp>
        </mc:Fallback>
      </mc:AlternateContent>
      <p:sp>
        <p:nvSpPr>
          <p:cNvPr id="13" name="TextBox 12">
            <a:extLst>
              <a:ext uri="{FF2B5EF4-FFF2-40B4-BE49-F238E27FC236}">
                <a16:creationId xmlns:a16="http://schemas.microsoft.com/office/drawing/2014/main" id="{11087DAE-C067-F01A-CBEE-498535EB7E6B}"/>
              </a:ext>
            </a:extLst>
          </p:cNvPr>
          <p:cNvSpPr txBox="1"/>
          <p:nvPr/>
        </p:nvSpPr>
        <p:spPr bwMode="auto">
          <a:xfrm>
            <a:off x="344267" y="5116593"/>
            <a:ext cx="316334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代入質子的庫倫電場：</a:t>
            </a:r>
          </a:p>
        </p:txBody>
      </p:sp>
      <p:sp>
        <p:nvSpPr>
          <p:cNvPr id="14" name="TextBox 13">
            <a:extLst>
              <a:ext uri="{FF2B5EF4-FFF2-40B4-BE49-F238E27FC236}">
                <a16:creationId xmlns:a16="http://schemas.microsoft.com/office/drawing/2014/main" id="{F8C4D719-93DF-437F-FE89-5CEDE9C7E82F}"/>
              </a:ext>
            </a:extLst>
          </p:cNvPr>
          <p:cNvSpPr txBox="1"/>
          <p:nvPr/>
        </p:nvSpPr>
        <p:spPr bwMode="auto">
          <a:xfrm>
            <a:off x="344267" y="5511672"/>
            <a:ext cx="427238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整理後得到軌道角動量與自旋的內積！</a:t>
            </a:r>
          </a:p>
        </p:txBody>
      </p:sp>
      <p:sp>
        <p:nvSpPr>
          <p:cNvPr id="16" name="TextBox 15">
            <a:extLst>
              <a:ext uri="{FF2B5EF4-FFF2-40B4-BE49-F238E27FC236}">
                <a16:creationId xmlns:a16="http://schemas.microsoft.com/office/drawing/2014/main" id="{D7662923-C59D-D274-F34A-E7F46425AEAC}"/>
              </a:ext>
            </a:extLst>
          </p:cNvPr>
          <p:cNvSpPr txBox="1"/>
          <p:nvPr/>
        </p:nvSpPr>
        <p:spPr bwMode="auto">
          <a:xfrm>
            <a:off x="327585" y="6325810"/>
            <a:ext cx="3833609"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此微擾項稱為Spin-Orbit Coupling。</a:t>
            </a:r>
            <a:endParaRPr lang="en-TW" dirty="0"/>
          </a:p>
        </p:txBody>
      </p:sp>
      <p:sp>
        <p:nvSpPr>
          <p:cNvPr id="17" name="TextBox 16">
            <a:extLst>
              <a:ext uri="{FF2B5EF4-FFF2-40B4-BE49-F238E27FC236}">
                <a16:creationId xmlns:a16="http://schemas.microsoft.com/office/drawing/2014/main" id="{6BDD254E-0C63-A173-672B-51BC1751CE4B}"/>
              </a:ext>
            </a:extLst>
          </p:cNvPr>
          <p:cNvSpPr txBox="1"/>
          <p:nvPr/>
        </p:nvSpPr>
        <p:spPr bwMode="auto">
          <a:xfrm>
            <a:off x="342311" y="5917657"/>
            <a:ext cx="3833609"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電子的非慣性效應會再除2，最後：</a:t>
            </a:r>
          </a:p>
        </p:txBody>
      </p:sp>
      <mc:AlternateContent xmlns:mc="http://schemas.openxmlformats.org/markup-compatibility/2006" xmlns:a14="http://schemas.microsoft.com/office/drawing/2010/main">
        <mc:Choice Requires="a14">
          <p:sp>
            <p:nvSpPr>
              <p:cNvPr id="18" name="文字方塊 29">
                <a:extLst>
                  <a:ext uri="{FF2B5EF4-FFF2-40B4-BE49-F238E27FC236}">
                    <a16:creationId xmlns:a16="http://schemas.microsoft.com/office/drawing/2014/main" id="{F00050BB-23A3-BE5C-1897-51E3F577BE15}"/>
                  </a:ext>
                </a:extLst>
              </p:cNvPr>
              <p:cNvSpPr txBox="1"/>
              <p:nvPr/>
            </p:nvSpPr>
            <p:spPr bwMode="auto">
              <a:xfrm>
                <a:off x="4413836" y="6085658"/>
                <a:ext cx="2509066" cy="731482"/>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cs typeface="Times New Roman" pitchFamily="18" charset="0"/>
                        </a:rPr>
                        <m:t>=</m:t>
                      </m:r>
                      <m:f>
                        <m:fPr>
                          <m:ctrlPr>
                            <a:rPr lang="en-US" altLang="zh-TW" i="1" smtClean="0">
                              <a:latin typeface="Cambria Math" panose="02040503050406030204" pitchFamily="18" charset="0"/>
                              <a:ea typeface="Cambria Math" panose="02040503050406030204" pitchFamily="18" charset="0"/>
                            </a:rPr>
                          </m:ctrlPr>
                        </m:fPr>
                        <m:num>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𝑒</m:t>
                              </m:r>
                            </m:e>
                            <m:sup>
                              <m:r>
                                <a:rPr lang="en-US" altLang="zh-TW" i="1">
                                  <a:latin typeface="Cambria Math" panose="02040503050406030204" pitchFamily="18" charset="0"/>
                                  <a:ea typeface="Cambria Math" panose="02040503050406030204" pitchFamily="18" charset="0"/>
                                </a:rPr>
                                <m:t>2</m:t>
                              </m:r>
                            </m:sup>
                          </m:sSup>
                        </m:num>
                        <m:den>
                          <m:r>
                            <a:rPr lang="en-US" altLang="zh-TW" i="1">
                              <a:latin typeface="Cambria Math" panose="02040503050406030204" pitchFamily="18" charset="0"/>
                              <a:ea typeface="Cambria Math" panose="02040503050406030204" pitchFamily="18" charset="0"/>
                            </a:rPr>
                            <m:t>4</m:t>
                          </m:r>
                          <m:r>
                            <a:rPr lang="en-US" altLang="zh-TW" i="1">
                              <a:latin typeface="Cambria Math" panose="02040503050406030204" pitchFamily="18" charset="0"/>
                              <a:ea typeface="Cambria Math" panose="02040503050406030204" pitchFamily="18" charset="0"/>
                            </a:rPr>
                            <m:t>𝜋</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𝜀</m:t>
                              </m:r>
                            </m:e>
                            <m:sub>
                              <m:r>
                                <a:rPr lang="en-US" altLang="zh-TW" i="1">
                                  <a:latin typeface="Cambria Math" panose="02040503050406030204" pitchFamily="18" charset="0"/>
                                  <a:ea typeface="Cambria Math" panose="02040503050406030204" pitchFamily="18" charset="0"/>
                                </a:rPr>
                                <m:t>0</m:t>
                              </m:r>
                            </m:sub>
                          </m:sSub>
                        </m:den>
                      </m:f>
                      <m:f>
                        <m:fPr>
                          <m:ctrlPr>
                            <a:rPr lang="en-US" altLang="zh-TW" i="1">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2</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𝑚</m:t>
                              </m:r>
                            </m:e>
                            <m:sup>
                              <m:r>
                                <a:rPr lang="en-US" altLang="zh-TW" i="1">
                                  <a:latin typeface="Cambria Math" panose="02040503050406030204" pitchFamily="18" charset="0"/>
                                  <a:ea typeface="Cambria Math" panose="02040503050406030204" pitchFamily="18" charset="0"/>
                                </a:rPr>
                                <m:t>2</m:t>
                              </m:r>
                            </m:sup>
                          </m:sSup>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i="1">
                                  <a:latin typeface="Cambria Math" panose="02040503050406030204" pitchFamily="18" charset="0"/>
                                  <a:cs typeface="Times New Roman" pitchFamily="18" charset="0"/>
                                </a:rPr>
                                <m:t>2</m:t>
                              </m:r>
                            </m:sup>
                          </m:sSup>
                        </m:den>
                      </m:f>
                      <m:f>
                        <m:fPr>
                          <m:ctrlPr>
                            <a:rPr lang="en-US" altLang="zh-TW" i="1">
                              <a:latin typeface="Cambria Math" panose="02040503050406030204" pitchFamily="18" charset="0"/>
                              <a:ea typeface="Cambria Math" panose="02040503050406030204" pitchFamily="18" charset="0"/>
                            </a:rPr>
                          </m:ctrlPr>
                        </m:fPr>
                        <m:num>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num>
                        <m:den>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𝑟</m:t>
                              </m:r>
                            </m:e>
                            <m:sup>
                              <m:r>
                                <a:rPr lang="en-US" altLang="zh-TW" i="1">
                                  <a:latin typeface="Cambria Math" panose="02040503050406030204" pitchFamily="18" charset="0"/>
                                  <a:ea typeface="Cambria Math" panose="02040503050406030204" pitchFamily="18" charset="0"/>
                                </a:rPr>
                                <m:t>3</m:t>
                              </m:r>
                            </m:sup>
                          </m:sSup>
                        </m:den>
                      </m:f>
                    </m:oMath>
                  </m:oMathPara>
                </a14:m>
                <a:endParaRPr lang="zh-TW" altLang="en-US" dirty="0"/>
              </a:p>
            </p:txBody>
          </p:sp>
        </mc:Choice>
        <mc:Fallback xmlns="">
          <p:sp>
            <p:nvSpPr>
              <p:cNvPr id="18" name="文字方塊 29">
                <a:extLst>
                  <a:ext uri="{FF2B5EF4-FFF2-40B4-BE49-F238E27FC236}">
                    <a16:creationId xmlns:a16="http://schemas.microsoft.com/office/drawing/2014/main" id="{F00050BB-23A3-BE5C-1897-51E3F577BE15}"/>
                  </a:ext>
                </a:extLst>
              </p:cNvPr>
              <p:cNvSpPr txBox="1">
                <a:spLocks noRot="1" noChangeAspect="1" noMove="1" noResize="1" noEditPoints="1" noAdjustHandles="1" noChangeArrowheads="1" noChangeShapeType="1" noTextEdit="1"/>
              </p:cNvSpPr>
              <p:nvPr/>
            </p:nvSpPr>
            <p:spPr bwMode="auto">
              <a:xfrm>
                <a:off x="4413836" y="6085658"/>
                <a:ext cx="2509066" cy="731482"/>
              </a:xfrm>
              <a:prstGeom prst="rect">
                <a:avLst/>
              </a:prstGeom>
              <a:blipFill>
                <a:blip r:embed="rId9"/>
                <a:stretch>
                  <a:fillRect t="-6897"/>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9781571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7F1D9A-E5A6-2EC2-2D60-30781ED43BC4}"/>
              </a:ext>
            </a:extLst>
          </p:cNvPr>
          <p:cNvPicPr>
            <a:picLocks noChangeAspect="1"/>
          </p:cNvPicPr>
          <p:nvPr/>
        </p:nvPicPr>
        <p:blipFill>
          <a:blip r:embed="rId2"/>
          <a:stretch>
            <a:fillRect/>
          </a:stretch>
        </p:blipFill>
        <p:spPr>
          <a:xfrm>
            <a:off x="1932624" y="948884"/>
            <a:ext cx="4774623" cy="2434868"/>
          </a:xfrm>
          <a:prstGeom prst="rect">
            <a:avLst/>
          </a:prstGeom>
        </p:spPr>
      </p:pic>
      <p:sp>
        <p:nvSpPr>
          <p:cNvPr id="16" name="TextBox 15">
            <a:extLst>
              <a:ext uri="{FF2B5EF4-FFF2-40B4-BE49-F238E27FC236}">
                <a16:creationId xmlns:a16="http://schemas.microsoft.com/office/drawing/2014/main" id="{D7662923-C59D-D274-F34A-E7F46425AEAC}"/>
              </a:ext>
            </a:extLst>
          </p:cNvPr>
          <p:cNvSpPr txBox="1"/>
          <p:nvPr/>
        </p:nvSpPr>
        <p:spPr bwMode="auto">
          <a:xfrm>
            <a:off x="907929" y="5554291"/>
            <a:ext cx="3833609"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此微擾項稱為Spin-Orbit Coupling。</a:t>
            </a:r>
            <a:endParaRPr lang="en-TW" dirty="0"/>
          </a:p>
        </p:txBody>
      </p:sp>
      <mc:AlternateContent xmlns:mc="http://schemas.openxmlformats.org/markup-compatibility/2006" xmlns:a14="http://schemas.microsoft.com/office/drawing/2010/main">
        <mc:Choice Requires="a14">
          <p:sp>
            <p:nvSpPr>
              <p:cNvPr id="18" name="文字方塊 29">
                <a:extLst>
                  <a:ext uri="{FF2B5EF4-FFF2-40B4-BE49-F238E27FC236}">
                    <a16:creationId xmlns:a16="http://schemas.microsoft.com/office/drawing/2014/main" id="{F00050BB-23A3-BE5C-1897-51E3F577BE15}"/>
                  </a:ext>
                </a:extLst>
              </p:cNvPr>
              <p:cNvSpPr txBox="1"/>
              <p:nvPr/>
            </p:nvSpPr>
            <p:spPr bwMode="auto">
              <a:xfrm>
                <a:off x="4724353" y="5373216"/>
                <a:ext cx="2509066" cy="731482"/>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cs typeface="Times New Roman" pitchFamily="18" charset="0"/>
                        </a:rPr>
                        <m:t>=</m:t>
                      </m:r>
                      <m:f>
                        <m:fPr>
                          <m:ctrlPr>
                            <a:rPr lang="en-US" altLang="zh-TW" i="1" smtClean="0">
                              <a:latin typeface="Cambria Math" panose="02040503050406030204" pitchFamily="18" charset="0"/>
                              <a:ea typeface="Cambria Math" panose="02040503050406030204" pitchFamily="18" charset="0"/>
                            </a:rPr>
                          </m:ctrlPr>
                        </m:fPr>
                        <m:num>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𝑒</m:t>
                              </m:r>
                            </m:e>
                            <m:sup>
                              <m:r>
                                <a:rPr lang="en-US" altLang="zh-TW" i="1">
                                  <a:latin typeface="Cambria Math" panose="02040503050406030204" pitchFamily="18" charset="0"/>
                                  <a:ea typeface="Cambria Math" panose="02040503050406030204" pitchFamily="18" charset="0"/>
                                </a:rPr>
                                <m:t>2</m:t>
                              </m:r>
                            </m:sup>
                          </m:sSup>
                        </m:num>
                        <m:den>
                          <m:r>
                            <a:rPr lang="en-US" altLang="zh-TW" i="1">
                              <a:latin typeface="Cambria Math" panose="02040503050406030204" pitchFamily="18" charset="0"/>
                              <a:ea typeface="Cambria Math" panose="02040503050406030204" pitchFamily="18" charset="0"/>
                            </a:rPr>
                            <m:t>4</m:t>
                          </m:r>
                          <m:r>
                            <a:rPr lang="en-US" altLang="zh-TW" i="1">
                              <a:latin typeface="Cambria Math" panose="02040503050406030204" pitchFamily="18" charset="0"/>
                              <a:ea typeface="Cambria Math" panose="02040503050406030204" pitchFamily="18" charset="0"/>
                            </a:rPr>
                            <m:t>𝜋</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𝜀</m:t>
                              </m:r>
                            </m:e>
                            <m:sub>
                              <m:r>
                                <a:rPr lang="en-US" altLang="zh-TW" i="1">
                                  <a:latin typeface="Cambria Math" panose="02040503050406030204" pitchFamily="18" charset="0"/>
                                  <a:ea typeface="Cambria Math" panose="02040503050406030204" pitchFamily="18" charset="0"/>
                                </a:rPr>
                                <m:t>0</m:t>
                              </m:r>
                            </m:sub>
                          </m:sSub>
                        </m:den>
                      </m:f>
                      <m:f>
                        <m:fPr>
                          <m:ctrlPr>
                            <a:rPr lang="en-US" altLang="zh-TW" i="1">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2</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𝑚</m:t>
                              </m:r>
                            </m:e>
                            <m:sup>
                              <m:r>
                                <a:rPr lang="en-US" altLang="zh-TW" i="1">
                                  <a:latin typeface="Cambria Math" panose="02040503050406030204" pitchFamily="18" charset="0"/>
                                  <a:ea typeface="Cambria Math" panose="02040503050406030204" pitchFamily="18" charset="0"/>
                                </a:rPr>
                                <m:t>2</m:t>
                              </m:r>
                            </m:sup>
                          </m:sSup>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i="1">
                                  <a:latin typeface="Cambria Math" panose="02040503050406030204" pitchFamily="18" charset="0"/>
                                  <a:cs typeface="Times New Roman" pitchFamily="18" charset="0"/>
                                </a:rPr>
                                <m:t>2</m:t>
                              </m:r>
                            </m:sup>
                          </m:sSup>
                        </m:den>
                      </m:f>
                      <m:f>
                        <m:fPr>
                          <m:ctrlPr>
                            <a:rPr lang="en-US" altLang="zh-TW" i="1">
                              <a:latin typeface="Cambria Math" panose="02040503050406030204" pitchFamily="18" charset="0"/>
                              <a:ea typeface="Cambria Math" panose="02040503050406030204" pitchFamily="18" charset="0"/>
                            </a:rPr>
                          </m:ctrlPr>
                        </m:fPr>
                        <m:num>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num>
                        <m:den>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𝑟</m:t>
                              </m:r>
                            </m:e>
                            <m:sup>
                              <m:r>
                                <a:rPr lang="en-US" altLang="zh-TW" i="1">
                                  <a:latin typeface="Cambria Math" panose="02040503050406030204" pitchFamily="18" charset="0"/>
                                  <a:ea typeface="Cambria Math" panose="02040503050406030204" pitchFamily="18" charset="0"/>
                                </a:rPr>
                                <m:t>3</m:t>
                              </m:r>
                            </m:sup>
                          </m:sSup>
                        </m:den>
                      </m:f>
                    </m:oMath>
                  </m:oMathPara>
                </a14:m>
                <a:endParaRPr lang="zh-TW" altLang="en-US" dirty="0"/>
              </a:p>
            </p:txBody>
          </p:sp>
        </mc:Choice>
        <mc:Fallback xmlns="">
          <p:sp>
            <p:nvSpPr>
              <p:cNvPr id="18" name="文字方塊 29">
                <a:extLst>
                  <a:ext uri="{FF2B5EF4-FFF2-40B4-BE49-F238E27FC236}">
                    <a16:creationId xmlns:a16="http://schemas.microsoft.com/office/drawing/2014/main" id="{F00050BB-23A3-BE5C-1897-51E3F577BE15}"/>
                  </a:ext>
                </a:extLst>
              </p:cNvPr>
              <p:cNvSpPr txBox="1">
                <a:spLocks noRot="1" noChangeAspect="1" noMove="1" noResize="1" noEditPoints="1" noAdjustHandles="1" noChangeArrowheads="1" noChangeShapeType="1" noTextEdit="1"/>
              </p:cNvSpPr>
              <p:nvPr/>
            </p:nvSpPr>
            <p:spPr bwMode="auto">
              <a:xfrm>
                <a:off x="4724353" y="5373216"/>
                <a:ext cx="2509066" cy="731482"/>
              </a:xfrm>
              <a:prstGeom prst="rect">
                <a:avLst/>
              </a:prstGeom>
              <a:blipFill>
                <a:blip r:embed="rId3"/>
                <a:stretch>
                  <a:fillRect t="-5085"/>
                </a:stretch>
              </a:blipFill>
              <a:ln>
                <a:noFill/>
              </a:ln>
            </p:spPr>
            <p:txBody>
              <a:bodyPr/>
              <a:lstStyle/>
              <a:p>
                <a:r>
                  <a:rPr lang="en-TW">
                    <a:noFill/>
                  </a:rPr>
                  <a:t> </a:t>
                </a:r>
              </a:p>
            </p:txBody>
          </p:sp>
        </mc:Fallback>
      </mc:AlternateContent>
      <p:sp>
        <p:nvSpPr>
          <p:cNvPr id="5" name="Oval 4">
            <a:extLst>
              <a:ext uri="{FF2B5EF4-FFF2-40B4-BE49-F238E27FC236}">
                <a16:creationId xmlns:a16="http://schemas.microsoft.com/office/drawing/2014/main" id="{97239D1E-BC26-B399-3B7A-4C77FDE4216A}"/>
              </a:ext>
            </a:extLst>
          </p:cNvPr>
          <p:cNvSpPr/>
          <p:nvPr/>
        </p:nvSpPr>
        <p:spPr>
          <a:xfrm>
            <a:off x="4427984" y="2029004"/>
            <a:ext cx="3470532"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5" name="Straight Arrow Connector 14">
            <a:extLst>
              <a:ext uri="{FF2B5EF4-FFF2-40B4-BE49-F238E27FC236}">
                <a16:creationId xmlns:a16="http://schemas.microsoft.com/office/drawing/2014/main" id="{06B6B9E5-440D-D957-40CF-F6E9C29A35DB}"/>
              </a:ext>
            </a:extLst>
          </p:cNvPr>
          <p:cNvCxnSpPr/>
          <p:nvPr/>
        </p:nvCxnSpPr>
        <p:spPr>
          <a:xfrm>
            <a:off x="6516216" y="2965108"/>
            <a:ext cx="191031"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9241606-70F1-60C9-232D-D75BC83C1111}"/>
              </a:ext>
            </a:extLst>
          </p:cNvPr>
          <p:cNvSpPr txBox="1"/>
          <p:nvPr/>
        </p:nvSpPr>
        <p:spPr bwMode="auto">
          <a:xfrm>
            <a:off x="899592" y="3579010"/>
            <a:ext cx="813690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從電子的座標系來看，質子是在移動的！大致上，質子會在電子處產生磁場。</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D4EAE6B-1786-FAA4-97B4-C8C25A642A69}"/>
                  </a:ext>
                </a:extLst>
              </p:cNvPr>
              <p:cNvSpPr txBox="1"/>
              <p:nvPr/>
            </p:nvSpPr>
            <p:spPr bwMode="auto">
              <a:xfrm>
                <a:off x="899592" y="4006046"/>
                <a:ext cx="7776864" cy="402931"/>
              </a:xfrm>
              <a:prstGeom prst="rect">
                <a:avLst/>
              </a:prstGeom>
              <a:noFill/>
              <a:ln w="9525">
                <a:noFill/>
                <a:miter lim="800000"/>
                <a:headEnd/>
                <a:tailEnd/>
              </a:ln>
            </p:spPr>
            <p:txBody>
              <a:bodyPr wrap="square">
                <a:spAutoFit/>
              </a:bodyPr>
              <a:lstStyle/>
              <a:p>
                <a:r>
                  <a:rPr lang="en-GB" dirty="0">
                    <a:latin typeface="Times New Roman" pitchFamily="18" charset="0"/>
                    <a:cs typeface="Times New Roman" pitchFamily="18" charset="0"/>
                  </a:rPr>
                  <a:t>此磁場與質子、即電子的軌道角動量成正比，</a:t>
                </a:r>
                <a14:m>
                  <m:oMath xmlns:m="http://schemas.openxmlformats.org/officeDocument/2006/math">
                    <m:acc>
                      <m:accPr>
                        <m:chr m:val="⃗"/>
                        <m:ctrlPr>
                          <a:rPr lang="en-GB" i="1" smtClean="0">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𝐵</m:t>
                        </m:r>
                      </m:e>
                    </m:acc>
                    <m:r>
                      <a:rPr lang="en-GB" i="1" smtClean="0">
                        <a:latin typeface="Cambria Math" panose="02040503050406030204" pitchFamily="18" charset="0"/>
                        <a:ea typeface="Cambria Math" panose="02040503050406030204" pitchFamily="18" charset="0"/>
                        <a:cs typeface="Times New Roman" pitchFamily="18" charset="0"/>
                      </a:rPr>
                      <m:t>∝</m:t>
                    </m:r>
                    <m:acc>
                      <m:accPr>
                        <m:chr m:val="⃗"/>
                        <m:ctrlPr>
                          <a:rPr lang="en-GB" i="1" smtClean="0">
                            <a:latin typeface="Cambria Math" panose="02040503050406030204" pitchFamily="18" charset="0"/>
                            <a:ea typeface="Cambria Math" panose="02040503050406030204" pitchFamily="18" charset="0"/>
                            <a:cs typeface="Times New Roman" pitchFamily="18" charset="0"/>
                          </a:rPr>
                        </m:ctrlPr>
                      </m:accPr>
                      <m:e>
                        <m:r>
                          <a:rPr lang="en-US" b="0" i="1" smtClean="0">
                            <a:latin typeface="Cambria Math" panose="02040503050406030204" pitchFamily="18" charset="0"/>
                            <a:ea typeface="Cambria Math" panose="02040503050406030204" pitchFamily="18" charset="0"/>
                            <a:cs typeface="Times New Roman" pitchFamily="18" charset="0"/>
                          </a:rPr>
                          <m:t>𝐿</m:t>
                        </m:r>
                      </m:e>
                    </m:acc>
                  </m:oMath>
                </a14:m>
                <a:r>
                  <a:rPr lang="en-TW" dirty="0"/>
                  <a:t>。</a:t>
                </a:r>
              </a:p>
            </p:txBody>
          </p:sp>
        </mc:Choice>
        <mc:Fallback xmlns="">
          <p:sp>
            <p:nvSpPr>
              <p:cNvPr id="21" name="TextBox 20">
                <a:extLst>
                  <a:ext uri="{FF2B5EF4-FFF2-40B4-BE49-F238E27FC236}">
                    <a16:creationId xmlns:a16="http://schemas.microsoft.com/office/drawing/2014/main" id="{6D4EAE6B-1786-FAA4-97B4-C8C25A642A69}"/>
                  </a:ext>
                </a:extLst>
              </p:cNvPr>
              <p:cNvSpPr txBox="1">
                <a:spLocks noRot="1" noChangeAspect="1" noMove="1" noResize="1" noEditPoints="1" noAdjustHandles="1" noChangeArrowheads="1" noChangeShapeType="1" noTextEdit="1"/>
              </p:cNvSpPr>
              <p:nvPr/>
            </p:nvSpPr>
            <p:spPr bwMode="auto">
              <a:xfrm>
                <a:off x="899592" y="4006046"/>
                <a:ext cx="7776864" cy="402931"/>
              </a:xfrm>
              <a:prstGeom prst="rect">
                <a:avLst/>
              </a:prstGeom>
              <a:blipFill>
                <a:blip r:embed="rId4"/>
                <a:stretch>
                  <a:fillRect l="-816" b="-2121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3B5DDD0-0BFC-3C35-3119-06E2DC970530}"/>
                  </a:ext>
                </a:extLst>
              </p:cNvPr>
              <p:cNvSpPr txBox="1"/>
              <p:nvPr/>
            </p:nvSpPr>
            <p:spPr bwMode="auto">
              <a:xfrm>
                <a:off x="899592" y="4433082"/>
                <a:ext cx="6624736" cy="404791"/>
              </a:xfrm>
              <a:prstGeom prst="rect">
                <a:avLst/>
              </a:prstGeom>
              <a:noFill/>
              <a:ln w="9525">
                <a:noFill/>
                <a:miter lim="800000"/>
                <a:headEnd/>
                <a:tailEnd/>
              </a:ln>
            </p:spPr>
            <p:txBody>
              <a:bodyPr wrap="square">
                <a:spAutoFit/>
              </a:bodyPr>
              <a:lstStyle/>
              <a:p>
                <a:r>
                  <a:rPr lang="en-GB" dirty="0" err="1">
                    <a:latin typeface="Times New Roman" pitchFamily="18" charset="0"/>
                    <a:cs typeface="Times New Roman" pitchFamily="18" charset="0"/>
                  </a:rPr>
                  <a:t>電子的自旋會感覺到此磁場</a:t>
                </a:r>
                <a:r>
                  <a:rPr lang="en-GB" dirty="0">
                    <a:latin typeface="Times New Roman" pitchFamily="18" charset="0"/>
                    <a:cs typeface="Times New Roman" pitchFamily="18" charset="0"/>
                  </a:rPr>
                  <a:t>！</a:t>
                </a:r>
                <a14:m>
                  <m:oMath xmlns:m="http://schemas.openxmlformats.org/officeDocument/2006/math">
                    <m:r>
                      <a:rPr lang="en-US" altLang="zh-TW" i="1">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ea typeface="Cambria Math" panose="02040503050406030204" pitchFamily="18" charset="0"/>
                          </a:rPr>
                          <m:t>1</m:t>
                        </m:r>
                      </m:sub>
                    </m:sSub>
                    <m:r>
                      <a:rPr lang="en-GB" i="1" smtClean="0">
                        <a:latin typeface="Cambria Math" panose="02040503050406030204" pitchFamily="18" charset="0"/>
                        <a:ea typeface="Cambria Math" panose="02040503050406030204" pitchFamily="18" charset="0"/>
                        <a:cs typeface="Times New Roman" pitchFamily="18" charset="0"/>
                      </a:rPr>
                      <m:t>~</m:t>
                    </m:r>
                    <m:acc>
                      <m:accPr>
                        <m:chr m:val="⃗"/>
                        <m:ctrlPr>
                          <a:rPr lang="en-GB" i="1" smtClean="0">
                            <a:latin typeface="Cambria Math" panose="02040503050406030204" pitchFamily="18" charset="0"/>
                            <a:cs typeface="Times New Roman" pitchFamily="18" charset="0"/>
                          </a:rPr>
                        </m:ctrlPr>
                      </m:accPr>
                      <m:e>
                        <m:r>
                          <a:rPr lang="en-GB" i="1" smtClean="0">
                            <a:latin typeface="Cambria Math" panose="02040503050406030204" pitchFamily="18" charset="0"/>
                            <a:ea typeface="Cambria Math" panose="02040503050406030204" pitchFamily="18" charset="0"/>
                            <a:cs typeface="Times New Roman" pitchFamily="18" charset="0"/>
                          </a:rPr>
                          <m:t>𝜇</m:t>
                        </m:r>
                      </m:e>
                    </m:acc>
                    <m:r>
                      <a:rPr lang="en-GB" i="1" smtClean="0">
                        <a:latin typeface="Cambria Math" panose="02040503050406030204" pitchFamily="18" charset="0"/>
                        <a:ea typeface="Cambria Math" panose="02040503050406030204" pitchFamily="18" charset="0"/>
                        <a:cs typeface="Times New Roman" pitchFamily="18" charset="0"/>
                      </a:rPr>
                      <m:t>∙</m:t>
                    </m:r>
                    <m:acc>
                      <m:accPr>
                        <m:chr m:val="⃗"/>
                        <m:ctrlPr>
                          <a:rPr lang="en-GB" i="1">
                            <a:latin typeface="Cambria Math" panose="02040503050406030204" pitchFamily="18" charset="0"/>
                            <a:cs typeface="Times New Roman" pitchFamily="18" charset="0"/>
                          </a:rPr>
                        </m:ctrlPr>
                      </m:accPr>
                      <m:e>
                        <m:r>
                          <a:rPr lang="en-US" i="1">
                            <a:latin typeface="Cambria Math" panose="02040503050406030204" pitchFamily="18" charset="0"/>
                            <a:cs typeface="Times New Roman" pitchFamily="18" charset="0"/>
                          </a:rPr>
                          <m:t>𝐵</m:t>
                        </m:r>
                      </m:e>
                    </m:acc>
                    <m:r>
                      <a:rPr lang="en-GB"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oMath>
                </a14:m>
                <a:r>
                  <a:rPr lang="en-TW" dirty="0"/>
                  <a:t>。</a:t>
                </a:r>
              </a:p>
            </p:txBody>
          </p:sp>
        </mc:Choice>
        <mc:Fallback xmlns="">
          <p:sp>
            <p:nvSpPr>
              <p:cNvPr id="23" name="TextBox 22">
                <a:extLst>
                  <a:ext uri="{FF2B5EF4-FFF2-40B4-BE49-F238E27FC236}">
                    <a16:creationId xmlns:a16="http://schemas.microsoft.com/office/drawing/2014/main" id="{63B5DDD0-0BFC-3C35-3119-06E2DC970530}"/>
                  </a:ext>
                </a:extLst>
              </p:cNvPr>
              <p:cNvSpPr txBox="1">
                <a:spLocks noRot="1" noChangeAspect="1" noMove="1" noResize="1" noEditPoints="1" noAdjustHandles="1" noChangeArrowheads="1" noChangeShapeType="1" noTextEdit="1"/>
              </p:cNvSpPr>
              <p:nvPr/>
            </p:nvSpPr>
            <p:spPr bwMode="auto">
              <a:xfrm>
                <a:off x="899592" y="4433082"/>
                <a:ext cx="6624736" cy="404791"/>
              </a:xfrm>
              <a:prstGeom prst="rect">
                <a:avLst/>
              </a:prstGeom>
              <a:blipFill>
                <a:blip r:embed="rId5"/>
                <a:stretch>
                  <a:fillRect l="-958" t="-11765" b="-17647"/>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17496926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D216D1E-66C3-770B-81F4-C814B7D8F0C0}"/>
              </a:ext>
            </a:extLst>
          </p:cNvPr>
          <p:cNvSpPr/>
          <p:nvPr/>
        </p:nvSpPr>
        <p:spPr>
          <a:xfrm>
            <a:off x="6581239" y="2545031"/>
            <a:ext cx="1933741" cy="3167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 name="Picture 1">
            <a:extLst>
              <a:ext uri="{FF2B5EF4-FFF2-40B4-BE49-F238E27FC236}">
                <a16:creationId xmlns:a16="http://schemas.microsoft.com/office/drawing/2014/main" id="{D5F236B2-2CF2-6BAD-4597-5E6BCD667089}"/>
              </a:ext>
            </a:extLst>
          </p:cNvPr>
          <p:cNvPicPr>
            <a:picLocks noChangeAspect="1"/>
          </p:cNvPicPr>
          <p:nvPr/>
        </p:nvPicPr>
        <p:blipFill>
          <a:blip r:embed="rId2"/>
          <a:stretch>
            <a:fillRect/>
          </a:stretch>
        </p:blipFill>
        <p:spPr>
          <a:xfrm>
            <a:off x="5452127" y="494311"/>
            <a:ext cx="3112954" cy="1587483"/>
          </a:xfrm>
          <a:prstGeom prst="rect">
            <a:avLst/>
          </a:prstGeom>
        </p:spPr>
      </p:pic>
      <p:sp>
        <p:nvSpPr>
          <p:cNvPr id="4" name="TextBox 3">
            <a:extLst>
              <a:ext uri="{FF2B5EF4-FFF2-40B4-BE49-F238E27FC236}">
                <a16:creationId xmlns:a16="http://schemas.microsoft.com/office/drawing/2014/main" id="{0AB36B03-6A41-91F5-7BD7-054503511512}"/>
              </a:ext>
            </a:extLst>
          </p:cNvPr>
          <p:cNvSpPr txBox="1"/>
          <p:nvPr/>
        </p:nvSpPr>
        <p:spPr bwMode="auto">
          <a:xfrm>
            <a:off x="780793" y="650236"/>
            <a:ext cx="432048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電子的世界包含三度空間與內在的自旋。</a:t>
            </a:r>
          </a:p>
        </p:txBody>
      </p:sp>
      <p:sp>
        <p:nvSpPr>
          <p:cNvPr id="5" name="TextBox 4">
            <a:extLst>
              <a:ext uri="{FF2B5EF4-FFF2-40B4-BE49-F238E27FC236}">
                <a16:creationId xmlns:a16="http://schemas.microsoft.com/office/drawing/2014/main" id="{C7BB0671-BE8D-5B0D-359A-2FA6864FE8AF}"/>
              </a:ext>
            </a:extLst>
          </p:cNvPr>
          <p:cNvSpPr txBox="1"/>
          <p:nvPr/>
        </p:nvSpPr>
        <p:spPr bwMode="auto">
          <a:xfrm>
            <a:off x="780793" y="1129892"/>
            <a:ext cx="424847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而三度空間與自旋是獨立的。</a:t>
            </a:r>
          </a:p>
        </p:txBody>
      </p:sp>
      <p:sp>
        <p:nvSpPr>
          <p:cNvPr id="7" name="TextBox 6">
            <a:extLst>
              <a:ext uri="{FF2B5EF4-FFF2-40B4-BE49-F238E27FC236}">
                <a16:creationId xmlns:a16="http://schemas.microsoft.com/office/drawing/2014/main" id="{AF2958D9-0804-1A67-C8DA-CE03B3AEC2CA}"/>
              </a:ext>
            </a:extLst>
          </p:cNvPr>
          <p:cNvSpPr txBox="1"/>
          <p:nvPr/>
        </p:nvSpPr>
        <p:spPr bwMode="auto">
          <a:xfrm>
            <a:off x="780793" y="1609548"/>
            <a:ext cx="4752528"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直到引進了LS coupling後，就需要一起考慮。</a:t>
            </a:r>
            <a:endParaRPr lang="en-TW" dirty="0"/>
          </a:p>
        </p:txBody>
      </p:sp>
      <p:pic>
        <p:nvPicPr>
          <p:cNvPr id="9" name="Picture 2" descr="Coordinate Axes and Coordinates planes | Definition, Examples, Diagrams">
            <a:extLst>
              <a:ext uri="{FF2B5EF4-FFF2-40B4-BE49-F238E27FC236}">
                <a16:creationId xmlns:a16="http://schemas.microsoft.com/office/drawing/2014/main" id="{24A4256C-EB0A-9614-2016-3265E9E7D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2378" y="2545031"/>
            <a:ext cx="1892602" cy="14914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oordinate Axes and Coordinates planes | Definition, Examples, Diagrams">
            <a:extLst>
              <a:ext uri="{FF2B5EF4-FFF2-40B4-BE49-F238E27FC236}">
                <a16:creationId xmlns:a16="http://schemas.microsoft.com/office/drawing/2014/main" id="{FAB6B336-30A3-C5AC-3336-817C1768A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239" y="4221088"/>
            <a:ext cx="1892602" cy="149143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Oval 11">
                <a:extLst>
                  <a:ext uri="{FF2B5EF4-FFF2-40B4-BE49-F238E27FC236}">
                    <a16:creationId xmlns:a16="http://schemas.microsoft.com/office/drawing/2014/main" id="{4677E777-2047-F8A6-48FB-88E55FD22BBD}"/>
                  </a:ext>
                </a:extLst>
              </p:cNvPr>
              <p:cNvSpPr/>
              <p:nvPr/>
            </p:nvSpPr>
            <p:spPr>
              <a:xfrm>
                <a:off x="6941279" y="3166075"/>
                <a:ext cx="504056" cy="46596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TW" i="1" smtClean="0">
                          <a:solidFill>
                            <a:srgbClr val="FF0000"/>
                          </a:solidFill>
                          <a:latin typeface="Cambria Math" panose="02040503050406030204" pitchFamily="18" charset="0"/>
                          <a:ea typeface="Cambria Math" panose="02040503050406030204" pitchFamily="18" charset="0"/>
                        </a:rPr>
                        <m:t>↑</m:t>
                      </m:r>
                    </m:oMath>
                  </m:oMathPara>
                </a14:m>
                <a:endParaRPr lang="en-TW" dirty="0">
                  <a:solidFill>
                    <a:srgbClr val="FF0000"/>
                  </a:solidFill>
                </a:endParaRPr>
              </a:p>
            </p:txBody>
          </p:sp>
        </mc:Choice>
        <mc:Fallback xmlns="">
          <p:sp>
            <p:nvSpPr>
              <p:cNvPr id="12" name="Oval 11">
                <a:extLst>
                  <a:ext uri="{FF2B5EF4-FFF2-40B4-BE49-F238E27FC236}">
                    <a16:creationId xmlns:a16="http://schemas.microsoft.com/office/drawing/2014/main" id="{4677E777-2047-F8A6-48FB-88E55FD22BBD}"/>
                  </a:ext>
                </a:extLst>
              </p:cNvPr>
              <p:cNvSpPr>
                <a:spLocks noRot="1" noChangeAspect="1" noMove="1" noResize="1" noEditPoints="1" noAdjustHandles="1" noChangeArrowheads="1" noChangeShapeType="1" noTextEdit="1"/>
              </p:cNvSpPr>
              <p:nvPr/>
            </p:nvSpPr>
            <p:spPr>
              <a:xfrm>
                <a:off x="6941279" y="3166075"/>
                <a:ext cx="504056" cy="465961"/>
              </a:xfrm>
              <a:prstGeom prst="ellipse">
                <a:avLst/>
              </a:prstGeom>
              <a:blipFill>
                <a:blip r:embed="rId4"/>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Oval 12">
                <a:extLst>
                  <a:ext uri="{FF2B5EF4-FFF2-40B4-BE49-F238E27FC236}">
                    <a16:creationId xmlns:a16="http://schemas.microsoft.com/office/drawing/2014/main" id="{BACC4B6C-3BE7-20BE-EA69-DD17A5BA2E44}"/>
                  </a:ext>
                </a:extLst>
              </p:cNvPr>
              <p:cNvSpPr/>
              <p:nvPr/>
            </p:nvSpPr>
            <p:spPr>
              <a:xfrm>
                <a:off x="6877655" y="4776417"/>
                <a:ext cx="567680" cy="53167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TW" i="1" smtClean="0">
                          <a:solidFill>
                            <a:srgbClr val="FF0000"/>
                          </a:solidFill>
                          <a:latin typeface="Cambria Math" panose="02040503050406030204" pitchFamily="18" charset="0"/>
                          <a:ea typeface="Cambria Math" panose="02040503050406030204" pitchFamily="18" charset="0"/>
                        </a:rPr>
                        <m:t>↓</m:t>
                      </m:r>
                    </m:oMath>
                  </m:oMathPara>
                </a14:m>
                <a:endParaRPr lang="en-TW" dirty="0">
                  <a:solidFill>
                    <a:srgbClr val="FF0000"/>
                  </a:solidFill>
                </a:endParaRPr>
              </a:p>
            </p:txBody>
          </p:sp>
        </mc:Choice>
        <mc:Fallback xmlns="">
          <p:sp>
            <p:nvSpPr>
              <p:cNvPr id="13" name="Oval 12">
                <a:extLst>
                  <a:ext uri="{FF2B5EF4-FFF2-40B4-BE49-F238E27FC236}">
                    <a16:creationId xmlns:a16="http://schemas.microsoft.com/office/drawing/2014/main" id="{BACC4B6C-3BE7-20BE-EA69-DD17A5BA2E44}"/>
                  </a:ext>
                </a:extLst>
              </p:cNvPr>
              <p:cNvSpPr>
                <a:spLocks noRot="1" noChangeAspect="1" noMove="1" noResize="1" noEditPoints="1" noAdjustHandles="1" noChangeArrowheads="1" noChangeShapeType="1" noTextEdit="1"/>
              </p:cNvSpPr>
              <p:nvPr/>
            </p:nvSpPr>
            <p:spPr>
              <a:xfrm>
                <a:off x="6877655" y="4776417"/>
                <a:ext cx="567680" cy="531676"/>
              </a:xfrm>
              <a:prstGeom prst="ellipse">
                <a:avLst/>
              </a:prstGeom>
              <a:blipFill>
                <a:blip r:embed="rId5"/>
                <a:stretch>
                  <a:fillRect/>
                </a:stretch>
              </a:blipFill>
              <a:ln>
                <a:noFill/>
              </a:ln>
            </p:spPr>
            <p:txBody>
              <a:bodyPr/>
              <a:lstStyle/>
              <a:p>
                <a:r>
                  <a:rPr lang="en-TW">
                    <a:noFill/>
                  </a:rPr>
                  <a:t> </a:t>
                </a:r>
              </a:p>
            </p:txBody>
          </p:sp>
        </mc:Fallback>
      </mc:AlternateContent>
      <p:sp>
        <p:nvSpPr>
          <p:cNvPr id="15" name="TextBox 14">
            <a:extLst>
              <a:ext uri="{FF2B5EF4-FFF2-40B4-BE49-F238E27FC236}">
                <a16:creationId xmlns:a16="http://schemas.microsoft.com/office/drawing/2014/main" id="{E846E957-7C93-FFB3-80E2-FED2C8FC5F40}"/>
              </a:ext>
            </a:extLst>
          </p:cNvPr>
          <p:cNvSpPr txBox="1"/>
          <p:nvPr/>
        </p:nvSpPr>
        <p:spPr bwMode="auto">
          <a:xfrm>
            <a:off x="780793" y="2105761"/>
            <a:ext cx="833869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自旋的空間加上三度的位置空間。只是自旋不是連續的變數，是二維空間 。</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232FB41-1CEC-2B34-7D10-21516C4609CE}"/>
                  </a:ext>
                </a:extLst>
              </p:cNvPr>
              <p:cNvSpPr txBox="1"/>
              <p:nvPr/>
            </p:nvSpPr>
            <p:spPr bwMode="auto">
              <a:xfrm>
                <a:off x="798318" y="2570943"/>
                <a:ext cx="6358985" cy="553485"/>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可以想像每一個可能的自旋態</a:t>
                </a:r>
                <a14:m>
                  <m:oMath xmlns:m="http://schemas.openxmlformats.org/officeDocument/2006/math">
                    <m:d>
                      <m:dPr>
                        <m:ctrlPr>
                          <a:rPr lang="en-US" altLang="zh-TW" i="1">
                            <a:latin typeface="Cambria Math" panose="02040503050406030204" pitchFamily="18" charset="0"/>
                            <a:ea typeface="Cambria Math"/>
                          </a:rPr>
                        </m:ctrlPr>
                      </m:dPr>
                      <m:e>
                        <m:m>
                          <m:mPr>
                            <m:mcs>
                              <m:mc>
                                <m:mcPr>
                                  <m:count m:val="1"/>
                                  <m:mcJc m:val="center"/>
                                </m:mcPr>
                              </m:mc>
                            </m:mcs>
                            <m:ctrlPr>
                              <a:rPr lang="en-US" altLang="zh-TW" i="1" smtClean="0">
                                <a:latin typeface="Cambria Math" panose="02040503050406030204" pitchFamily="18" charset="0"/>
                                <a:ea typeface="Cambria Math"/>
                              </a:rPr>
                            </m:ctrlPr>
                          </m:mPr>
                          <m:mr>
                            <m:e>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a:rPr>
                                    <m:t>𝑐</m:t>
                                  </m:r>
                                </m:e>
                                <m:sub>
                                  <m:r>
                                    <a:rPr lang="en-US" altLang="zh-TW" i="1">
                                      <a:latin typeface="Cambria Math" panose="02040503050406030204" pitchFamily="18" charset="0"/>
                                      <a:ea typeface="Cambria Math"/>
                                    </a:rPr>
                                    <m:t>1</m:t>
                                  </m:r>
                                </m:sub>
                              </m:sSub>
                            </m:e>
                          </m:mr>
                          <m:mr>
                            <m:e>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a:rPr>
                                    <m:t>𝑐</m:t>
                                  </m:r>
                                </m:e>
                                <m:sub>
                                  <m:r>
                                    <a:rPr lang="en-US" altLang="zh-TW" b="0" i="1" smtClean="0">
                                      <a:latin typeface="Cambria Math" panose="02040503050406030204" pitchFamily="18" charset="0"/>
                                      <a:ea typeface="Cambria Math"/>
                                    </a:rPr>
                                    <m:t>2</m:t>
                                  </m:r>
                                </m:sub>
                              </m:sSub>
                            </m:e>
                          </m:mr>
                        </m:m>
                      </m:e>
                    </m:d>
                  </m:oMath>
                </a14:m>
                <a:r>
                  <a:rPr lang="en-TW" dirty="0">
                    <a:latin typeface="Times New Roman" pitchFamily="18" charset="0"/>
                    <a:cs typeface="Times New Roman" pitchFamily="18" charset="0"/>
                  </a:rPr>
                  <a:t>，都有三度空間的自由度。</a:t>
                </a:r>
              </a:p>
            </p:txBody>
          </p:sp>
        </mc:Choice>
        <mc:Fallback xmlns="">
          <p:sp>
            <p:nvSpPr>
              <p:cNvPr id="16" name="TextBox 15">
                <a:extLst>
                  <a:ext uri="{FF2B5EF4-FFF2-40B4-BE49-F238E27FC236}">
                    <a16:creationId xmlns:a16="http://schemas.microsoft.com/office/drawing/2014/main" id="{A232FB41-1CEC-2B34-7D10-21516C4609CE}"/>
                  </a:ext>
                </a:extLst>
              </p:cNvPr>
              <p:cNvSpPr txBox="1">
                <a:spLocks noRot="1" noChangeAspect="1" noMove="1" noResize="1" noEditPoints="1" noAdjustHandles="1" noChangeArrowheads="1" noChangeShapeType="1" noTextEdit="1"/>
              </p:cNvSpPr>
              <p:nvPr/>
            </p:nvSpPr>
            <p:spPr bwMode="auto">
              <a:xfrm>
                <a:off x="798318" y="2570943"/>
                <a:ext cx="6358985" cy="553485"/>
              </a:xfrm>
              <a:prstGeom prst="rect">
                <a:avLst/>
              </a:prstGeom>
              <a:blipFill>
                <a:blip r:embed="rId6"/>
                <a:stretch>
                  <a:fillRect l="-598" r="-199"/>
                </a:stretch>
              </a:blipFill>
              <a:ln w="9525">
                <a:noFill/>
                <a:miter lim="800000"/>
                <a:headEnd/>
                <a:tailEnd/>
              </a:ln>
            </p:spPr>
            <p:txBody>
              <a:bodyPr/>
              <a:lstStyle/>
              <a:p>
                <a:r>
                  <a:rPr lang="en-TW">
                    <a:noFill/>
                  </a:rPr>
                  <a:t> </a:t>
                </a:r>
              </a:p>
            </p:txBody>
          </p:sp>
        </mc:Fallback>
      </mc:AlternateContent>
      <p:sp>
        <p:nvSpPr>
          <p:cNvPr id="17" name="TextBox 16">
            <a:extLst>
              <a:ext uri="{FF2B5EF4-FFF2-40B4-BE49-F238E27FC236}">
                <a16:creationId xmlns:a16="http://schemas.microsoft.com/office/drawing/2014/main" id="{2AC9FE9F-D72E-21B9-58C2-CF7DA9DBAF97}"/>
              </a:ext>
            </a:extLst>
          </p:cNvPr>
          <p:cNvSpPr txBox="1"/>
          <p:nvPr/>
        </p:nvSpPr>
        <p:spPr bwMode="auto">
          <a:xfrm>
            <a:off x="759464" y="4504826"/>
            <a:ext cx="506004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一個自旋向上電子的波函數應可以寫成：</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7306749-832A-BE2E-1A63-8E12E45831B5}"/>
                  </a:ext>
                </a:extLst>
              </p:cNvPr>
              <p:cNvSpPr txBox="1"/>
              <p:nvPr/>
            </p:nvSpPr>
            <p:spPr bwMode="auto">
              <a:xfrm>
                <a:off x="5018154" y="4451079"/>
                <a:ext cx="1001620" cy="461921"/>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i="1" smtClean="0">
                              <a:latin typeface="Cambria Math" panose="02040503050406030204" pitchFamily="18" charset="0"/>
                              <a:ea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𝜙</m:t>
                          </m:r>
                        </m:e>
                        <m:sub>
                          <m:r>
                            <a:rPr lang="en-TW" i="1" smtClean="0">
                              <a:latin typeface="Cambria Math" panose="02040503050406030204" pitchFamily="18" charset="0"/>
                              <a:ea typeface="Cambria Math" panose="02040503050406030204" pitchFamily="18" charset="0"/>
                              <a:cs typeface="Times New Roman" pitchFamily="18" charset="0"/>
                            </a:rPr>
                            <m:t>↑</m:t>
                          </m:r>
                        </m:sub>
                      </m:sSub>
                      <m:d>
                        <m:dPr>
                          <m:ctrlPr>
                            <a:rPr lang="en-TW" i="1" smtClean="0">
                              <a:latin typeface="Cambria Math" panose="02040503050406030204" pitchFamily="18" charset="0"/>
                              <a:ea typeface="Cambria Math" panose="02040503050406030204" pitchFamily="18" charset="0"/>
                              <a:cs typeface="Times New Roman" pitchFamily="18" charset="0"/>
                            </a:rPr>
                          </m:ctrlPr>
                        </m:dPr>
                        <m:e>
                          <m:acc>
                            <m:accPr>
                              <m:chr m:val="⃗"/>
                              <m:ctrlPr>
                                <a:rPr lang="en-TW" i="1" smtClean="0">
                                  <a:latin typeface="Cambria Math" panose="02040503050406030204" pitchFamily="18" charset="0"/>
                                  <a:ea typeface="Cambria Math" panose="02040503050406030204" pitchFamily="18" charset="0"/>
                                  <a:cs typeface="Times New Roman" pitchFamily="18" charset="0"/>
                                </a:rPr>
                              </m:ctrlPr>
                            </m:accPr>
                            <m:e>
                              <m:r>
                                <a:rPr lang="en-US" altLang="zh-TW" b="0" i="1" smtClean="0">
                                  <a:latin typeface="Cambria Math" panose="02040503050406030204" pitchFamily="18" charset="0"/>
                                  <a:ea typeface="Cambria Math" panose="02040503050406030204" pitchFamily="18" charset="0"/>
                                  <a:cs typeface="Times New Roman" pitchFamily="18" charset="0"/>
                                </a:rPr>
                                <m:t>𝑟</m:t>
                              </m:r>
                            </m:e>
                          </m:acc>
                        </m:e>
                      </m:d>
                      <m:d>
                        <m:dPr>
                          <m:ctrlPr>
                            <a:rPr lang="en-TW" i="1" smtClean="0">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TW" i="1" smtClean="0">
                                  <a:latin typeface="Cambria Math" panose="02040503050406030204" pitchFamily="18" charset="0"/>
                                  <a:ea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ea typeface="Cambria Math" panose="02040503050406030204" pitchFamily="18" charset="0"/>
                                    <a:cs typeface="Times New Roman" pitchFamily="18" charset="0"/>
                                  </a:rPr>
                                  <m:t>1</m:t>
                                </m:r>
                              </m:e>
                            </m:mr>
                            <m:mr>
                              <m:e>
                                <m:r>
                                  <a:rPr lang="en-US" b="0" i="1" smtClean="0">
                                    <a:latin typeface="Cambria Math" panose="02040503050406030204" pitchFamily="18" charset="0"/>
                                    <a:ea typeface="Cambria Math" panose="02040503050406030204" pitchFamily="18" charset="0"/>
                                    <a:cs typeface="Times New Roman" pitchFamily="18" charset="0"/>
                                  </a:rPr>
                                  <m:t>0</m:t>
                                </m:r>
                              </m:e>
                            </m:mr>
                          </m:m>
                        </m:e>
                      </m:d>
                    </m:oMath>
                  </m:oMathPara>
                </a14:m>
                <a:endParaRPr lang="en-TW" dirty="0">
                  <a:latin typeface="Times New Roman" pitchFamily="18" charset="0"/>
                  <a:cs typeface="Times New Roman" pitchFamily="18" charset="0"/>
                </a:endParaRPr>
              </a:p>
            </p:txBody>
          </p:sp>
        </mc:Choice>
        <mc:Fallback xmlns="">
          <p:sp>
            <p:nvSpPr>
              <p:cNvPr id="18" name="TextBox 17">
                <a:extLst>
                  <a:ext uri="{FF2B5EF4-FFF2-40B4-BE49-F238E27FC236}">
                    <a16:creationId xmlns:a16="http://schemas.microsoft.com/office/drawing/2014/main" id="{C7306749-832A-BE2E-1A63-8E12E45831B5}"/>
                  </a:ext>
                </a:extLst>
              </p:cNvPr>
              <p:cNvSpPr txBox="1">
                <a:spLocks noRot="1" noChangeAspect="1" noMove="1" noResize="1" noEditPoints="1" noAdjustHandles="1" noChangeArrowheads="1" noChangeShapeType="1" noTextEdit="1"/>
              </p:cNvSpPr>
              <p:nvPr/>
            </p:nvSpPr>
            <p:spPr bwMode="auto">
              <a:xfrm>
                <a:off x="5018154" y="4451079"/>
                <a:ext cx="1001620" cy="461921"/>
              </a:xfrm>
              <a:prstGeom prst="rect">
                <a:avLst/>
              </a:prstGeom>
              <a:blipFill>
                <a:blip r:embed="rId7"/>
                <a:stretch>
                  <a:fillRect l="-7595" t="-2703" b="-16216"/>
                </a:stretch>
              </a:blipFill>
              <a:ln w="9525">
                <a:noFill/>
                <a:miter lim="800000"/>
                <a:headEnd/>
                <a:tailEnd/>
              </a:ln>
            </p:spPr>
            <p:txBody>
              <a:bodyPr/>
              <a:lstStyle/>
              <a:p>
                <a:r>
                  <a:rPr lang="en-TW">
                    <a:noFill/>
                  </a:rPr>
                  <a:t> </a:t>
                </a:r>
              </a:p>
            </p:txBody>
          </p:sp>
        </mc:Fallback>
      </mc:AlternateContent>
      <p:sp>
        <p:nvSpPr>
          <p:cNvPr id="19" name="TextBox 18">
            <a:extLst>
              <a:ext uri="{FF2B5EF4-FFF2-40B4-BE49-F238E27FC236}">
                <a16:creationId xmlns:a16="http://schemas.microsoft.com/office/drawing/2014/main" id="{F8DF15B9-5F07-E2A4-198C-693484B284C6}"/>
              </a:ext>
            </a:extLst>
          </p:cNvPr>
          <p:cNvSpPr txBox="1"/>
          <p:nvPr/>
        </p:nvSpPr>
        <p:spPr bwMode="auto">
          <a:xfrm>
            <a:off x="759464" y="5017103"/>
            <a:ext cx="506004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一個自旋向下電子的波函數應可以寫成：</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CE3F759-4393-855A-2EBC-6E67329E8C22}"/>
                  </a:ext>
                </a:extLst>
              </p:cNvPr>
              <p:cNvSpPr txBox="1"/>
              <p:nvPr/>
            </p:nvSpPr>
            <p:spPr bwMode="auto">
              <a:xfrm>
                <a:off x="5018154" y="4963356"/>
                <a:ext cx="1001620" cy="460126"/>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i="1" smtClean="0">
                              <a:latin typeface="Cambria Math" panose="02040503050406030204" pitchFamily="18" charset="0"/>
                              <a:ea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𝜙</m:t>
                          </m:r>
                        </m:e>
                        <m:sub>
                          <m:r>
                            <a:rPr lang="en-TW" i="1" smtClean="0">
                              <a:latin typeface="Cambria Math" panose="02040503050406030204" pitchFamily="18" charset="0"/>
                              <a:ea typeface="Cambria Math" panose="02040503050406030204" pitchFamily="18" charset="0"/>
                              <a:cs typeface="Times New Roman" pitchFamily="18" charset="0"/>
                            </a:rPr>
                            <m:t>↓</m:t>
                          </m:r>
                        </m:sub>
                      </m:sSub>
                      <m:d>
                        <m:dPr>
                          <m:ctrlPr>
                            <a:rPr lang="en-TW" i="1" smtClean="0">
                              <a:latin typeface="Cambria Math" panose="02040503050406030204" pitchFamily="18" charset="0"/>
                              <a:ea typeface="Cambria Math" panose="02040503050406030204" pitchFamily="18" charset="0"/>
                              <a:cs typeface="Times New Roman" pitchFamily="18" charset="0"/>
                            </a:rPr>
                          </m:ctrlPr>
                        </m:dPr>
                        <m:e>
                          <m:acc>
                            <m:accPr>
                              <m:chr m:val="⃗"/>
                              <m:ctrlPr>
                                <a:rPr lang="en-TW" i="1" smtClean="0">
                                  <a:latin typeface="Cambria Math" panose="02040503050406030204" pitchFamily="18" charset="0"/>
                                  <a:ea typeface="Cambria Math" panose="02040503050406030204" pitchFamily="18" charset="0"/>
                                  <a:cs typeface="Times New Roman" pitchFamily="18" charset="0"/>
                                </a:rPr>
                              </m:ctrlPr>
                            </m:accPr>
                            <m:e>
                              <m:r>
                                <a:rPr lang="en-US" altLang="zh-TW" b="0" i="1" smtClean="0">
                                  <a:latin typeface="Cambria Math" panose="02040503050406030204" pitchFamily="18" charset="0"/>
                                  <a:ea typeface="Cambria Math" panose="02040503050406030204" pitchFamily="18" charset="0"/>
                                  <a:cs typeface="Times New Roman" pitchFamily="18" charset="0"/>
                                </a:rPr>
                                <m:t>𝑟</m:t>
                              </m:r>
                            </m:e>
                          </m:acc>
                        </m:e>
                      </m:d>
                      <m:d>
                        <m:dPr>
                          <m:ctrlPr>
                            <a:rPr lang="en-TW" i="1" smtClean="0">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TW" i="1" smtClean="0">
                                  <a:latin typeface="Cambria Math" panose="02040503050406030204" pitchFamily="18" charset="0"/>
                                  <a:ea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ea typeface="Cambria Math" panose="02040503050406030204" pitchFamily="18" charset="0"/>
                                    <a:cs typeface="Times New Roman" pitchFamily="18" charset="0"/>
                                  </a:rPr>
                                  <m:t>0</m:t>
                                </m:r>
                              </m:e>
                            </m:mr>
                            <m:mr>
                              <m:e>
                                <m:r>
                                  <a:rPr lang="en-US" b="0" i="1" smtClean="0">
                                    <a:latin typeface="Cambria Math" panose="02040503050406030204" pitchFamily="18" charset="0"/>
                                    <a:ea typeface="Cambria Math" panose="02040503050406030204" pitchFamily="18" charset="0"/>
                                    <a:cs typeface="Times New Roman" pitchFamily="18" charset="0"/>
                                  </a:rPr>
                                  <m:t>1</m:t>
                                </m:r>
                              </m:e>
                            </m:mr>
                          </m:m>
                        </m:e>
                      </m:d>
                    </m:oMath>
                  </m:oMathPara>
                </a14:m>
                <a:endParaRPr lang="en-TW" dirty="0">
                  <a:latin typeface="Times New Roman" pitchFamily="18" charset="0"/>
                  <a:cs typeface="Times New Roman" pitchFamily="18" charset="0"/>
                </a:endParaRPr>
              </a:p>
            </p:txBody>
          </p:sp>
        </mc:Choice>
        <mc:Fallback xmlns="">
          <p:sp>
            <p:nvSpPr>
              <p:cNvPr id="20" name="TextBox 19">
                <a:extLst>
                  <a:ext uri="{FF2B5EF4-FFF2-40B4-BE49-F238E27FC236}">
                    <a16:creationId xmlns:a16="http://schemas.microsoft.com/office/drawing/2014/main" id="{ECE3F759-4393-855A-2EBC-6E67329E8C22}"/>
                  </a:ext>
                </a:extLst>
              </p:cNvPr>
              <p:cNvSpPr txBox="1">
                <a:spLocks noRot="1" noChangeAspect="1" noMove="1" noResize="1" noEditPoints="1" noAdjustHandles="1" noChangeArrowheads="1" noChangeShapeType="1" noTextEdit="1"/>
              </p:cNvSpPr>
              <p:nvPr/>
            </p:nvSpPr>
            <p:spPr bwMode="auto">
              <a:xfrm>
                <a:off x="5018154" y="4963356"/>
                <a:ext cx="1001620" cy="460126"/>
              </a:xfrm>
              <a:prstGeom prst="rect">
                <a:avLst/>
              </a:prstGeom>
              <a:blipFill>
                <a:blip r:embed="rId8"/>
                <a:stretch>
                  <a:fillRect l="-7595" t="-5263" b="-13158"/>
                </a:stretch>
              </a:blipFill>
              <a:ln w="9525">
                <a:noFill/>
                <a:miter lim="800000"/>
                <a:headEnd/>
                <a:tailEnd/>
              </a:ln>
            </p:spPr>
            <p:txBody>
              <a:bodyPr/>
              <a:lstStyle/>
              <a:p>
                <a:r>
                  <a:rPr lang="en-TW">
                    <a:noFill/>
                  </a:rPr>
                  <a:t> </a:t>
                </a:r>
              </a:p>
            </p:txBody>
          </p:sp>
        </mc:Fallback>
      </mc:AlternateContent>
      <p:sp>
        <p:nvSpPr>
          <p:cNvPr id="21" name="TextBox 20">
            <a:extLst>
              <a:ext uri="{FF2B5EF4-FFF2-40B4-BE49-F238E27FC236}">
                <a16:creationId xmlns:a16="http://schemas.microsoft.com/office/drawing/2014/main" id="{8664E074-7FD7-B5B1-6DEB-9431DF641207}"/>
              </a:ext>
            </a:extLst>
          </p:cNvPr>
          <p:cNvSpPr txBox="1"/>
          <p:nvPr/>
        </p:nvSpPr>
        <p:spPr bwMode="auto">
          <a:xfrm>
            <a:off x="805688" y="5552245"/>
            <a:ext cx="4165619"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最一般的波函數即是兩者的線性組合：</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1031D81-22FC-7E00-083B-95E1A689C44A}"/>
                  </a:ext>
                </a:extLst>
              </p:cNvPr>
              <p:cNvSpPr txBox="1"/>
              <p:nvPr/>
            </p:nvSpPr>
            <p:spPr bwMode="auto">
              <a:xfrm>
                <a:off x="5012446" y="5504205"/>
                <a:ext cx="836703" cy="567784"/>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TW" i="1" smtClean="0">
                                  <a:latin typeface="Cambria Math" panose="02040503050406030204" pitchFamily="18" charset="0"/>
                                  <a:ea typeface="Cambria Math" panose="02040503050406030204" pitchFamily="18" charset="0"/>
                                  <a:cs typeface="Times New Roman" pitchFamily="18" charset="0"/>
                                </a:rPr>
                              </m:ctrlPr>
                            </m:mPr>
                            <m:mr>
                              <m:e>
                                <m:sSub>
                                  <m:sSubPr>
                                    <m:ctrlPr>
                                      <a:rPr lang="en-TW" i="1">
                                        <a:latin typeface="Cambria Math" panose="02040503050406030204" pitchFamily="18" charset="0"/>
                                        <a:ea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𝜙</m:t>
                                    </m:r>
                                  </m:e>
                                  <m:sub>
                                    <m:r>
                                      <a:rPr lang="en-TW" i="1" smtClean="0">
                                        <a:latin typeface="Cambria Math" panose="02040503050406030204" pitchFamily="18" charset="0"/>
                                        <a:ea typeface="Cambria Math" panose="02040503050406030204" pitchFamily="18" charset="0"/>
                                        <a:cs typeface="Times New Roman" pitchFamily="18" charset="0"/>
                                      </a:rPr>
                                      <m:t>↑</m:t>
                                    </m:r>
                                  </m:sub>
                                </m:sSub>
                                <m:d>
                                  <m:dPr>
                                    <m:ctrlPr>
                                      <a:rPr lang="en-TW" i="1">
                                        <a:latin typeface="Cambria Math" panose="02040503050406030204" pitchFamily="18" charset="0"/>
                                        <a:ea typeface="Cambria Math" panose="02040503050406030204" pitchFamily="18" charset="0"/>
                                        <a:cs typeface="Times New Roman" pitchFamily="18" charset="0"/>
                                      </a:rPr>
                                    </m:ctrlPr>
                                  </m:dPr>
                                  <m:e>
                                    <m:acc>
                                      <m:accPr>
                                        <m:chr m:val="⃗"/>
                                        <m:ctrlPr>
                                          <a:rPr lang="en-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𝑟</m:t>
                                        </m:r>
                                      </m:e>
                                    </m:acc>
                                  </m:e>
                                </m:d>
                              </m:e>
                            </m:mr>
                            <m:mr>
                              <m:e>
                                <m:sSub>
                                  <m:sSubPr>
                                    <m:ctrlPr>
                                      <a:rPr lang="en-TW" i="1">
                                        <a:latin typeface="Cambria Math" panose="02040503050406030204" pitchFamily="18" charset="0"/>
                                        <a:ea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𝜙</m:t>
                                    </m:r>
                                  </m:e>
                                  <m:sub>
                                    <m:r>
                                      <a:rPr lang="en-TW" i="1">
                                        <a:latin typeface="Cambria Math" panose="02040503050406030204" pitchFamily="18" charset="0"/>
                                        <a:ea typeface="Cambria Math" panose="02040503050406030204" pitchFamily="18" charset="0"/>
                                        <a:cs typeface="Times New Roman" pitchFamily="18" charset="0"/>
                                      </a:rPr>
                                      <m:t>↓</m:t>
                                    </m:r>
                                  </m:sub>
                                </m:sSub>
                                <m:d>
                                  <m:dPr>
                                    <m:ctrlPr>
                                      <a:rPr lang="en-TW" i="1">
                                        <a:latin typeface="Cambria Math" panose="02040503050406030204" pitchFamily="18" charset="0"/>
                                        <a:ea typeface="Cambria Math" panose="02040503050406030204" pitchFamily="18" charset="0"/>
                                        <a:cs typeface="Times New Roman" pitchFamily="18" charset="0"/>
                                      </a:rPr>
                                    </m:ctrlPr>
                                  </m:dPr>
                                  <m:e>
                                    <m:acc>
                                      <m:accPr>
                                        <m:chr m:val="⃗"/>
                                        <m:ctrlPr>
                                          <a:rPr lang="en-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𝑟</m:t>
                                        </m:r>
                                      </m:e>
                                    </m:acc>
                                  </m:e>
                                </m:d>
                              </m:e>
                            </m:mr>
                          </m:m>
                        </m:e>
                      </m:d>
                    </m:oMath>
                  </m:oMathPara>
                </a14:m>
                <a:endParaRPr lang="en-TW" dirty="0">
                  <a:latin typeface="Times New Roman" pitchFamily="18" charset="0"/>
                  <a:cs typeface="Times New Roman" pitchFamily="18" charset="0"/>
                </a:endParaRPr>
              </a:p>
            </p:txBody>
          </p:sp>
        </mc:Choice>
        <mc:Fallback xmlns="">
          <p:sp>
            <p:nvSpPr>
              <p:cNvPr id="22" name="TextBox 21">
                <a:extLst>
                  <a:ext uri="{FF2B5EF4-FFF2-40B4-BE49-F238E27FC236}">
                    <a16:creationId xmlns:a16="http://schemas.microsoft.com/office/drawing/2014/main" id="{51031D81-22FC-7E00-083B-95E1A689C44A}"/>
                  </a:ext>
                </a:extLst>
              </p:cNvPr>
              <p:cNvSpPr txBox="1">
                <a:spLocks noRot="1" noChangeAspect="1" noMove="1" noResize="1" noEditPoints="1" noAdjustHandles="1" noChangeArrowheads="1" noChangeShapeType="1" noTextEdit="1"/>
              </p:cNvSpPr>
              <p:nvPr/>
            </p:nvSpPr>
            <p:spPr bwMode="auto">
              <a:xfrm>
                <a:off x="5012446" y="5504205"/>
                <a:ext cx="836703" cy="567784"/>
              </a:xfrm>
              <a:prstGeom prst="rect">
                <a:avLst/>
              </a:prstGeom>
              <a:blipFill>
                <a:blip r:embed="rId9"/>
                <a:stretch>
                  <a:fillRect t="-15217" b="-1739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C414FAD-B36C-C075-EE8B-4B9A0CB22FFB}"/>
                  </a:ext>
                </a:extLst>
              </p:cNvPr>
              <p:cNvSpPr txBox="1"/>
              <p:nvPr/>
            </p:nvSpPr>
            <p:spPr bwMode="auto">
              <a:xfrm>
                <a:off x="810514" y="3032060"/>
                <a:ext cx="6358985" cy="553485"/>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因此</a:t>
                </a:r>
                <a:r>
                  <a:rPr lang="en-TW" dirty="0">
                    <a:latin typeface="Times New Roman" pitchFamily="18" charset="0"/>
                    <a:cs typeface="Times New Roman" pitchFamily="18" charset="0"/>
                  </a:rPr>
                  <a:t>每一個</a:t>
                </a:r>
                <a14:m>
                  <m:oMath xmlns:m="http://schemas.openxmlformats.org/officeDocument/2006/math">
                    <m:d>
                      <m:dPr>
                        <m:ctrlPr>
                          <a:rPr lang="en-US" altLang="zh-TW" i="1">
                            <a:latin typeface="Cambria Math" panose="02040503050406030204" pitchFamily="18" charset="0"/>
                            <a:ea typeface="Cambria Math"/>
                          </a:rPr>
                        </m:ctrlPr>
                      </m:dPr>
                      <m:e>
                        <m:m>
                          <m:mPr>
                            <m:mcs>
                              <m:mc>
                                <m:mcPr>
                                  <m:count m:val="1"/>
                                  <m:mcJc m:val="center"/>
                                </m:mcPr>
                              </m:mc>
                            </m:mcs>
                            <m:ctrlPr>
                              <a:rPr lang="en-US" altLang="zh-TW" i="1" smtClean="0">
                                <a:latin typeface="Cambria Math" panose="02040503050406030204" pitchFamily="18" charset="0"/>
                                <a:ea typeface="Cambria Math"/>
                              </a:rPr>
                            </m:ctrlPr>
                          </m:mPr>
                          <m:mr>
                            <m:e>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a:rPr>
                                    <m:t>𝑐</m:t>
                                  </m:r>
                                </m:e>
                                <m:sub>
                                  <m:r>
                                    <a:rPr lang="en-US" altLang="zh-TW" i="1">
                                      <a:latin typeface="Cambria Math" panose="02040503050406030204" pitchFamily="18" charset="0"/>
                                      <a:ea typeface="Cambria Math"/>
                                    </a:rPr>
                                    <m:t>1</m:t>
                                  </m:r>
                                </m:sub>
                              </m:sSub>
                            </m:e>
                          </m:mr>
                          <m:mr>
                            <m:e>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a:rPr>
                                    <m:t>𝑐</m:t>
                                  </m:r>
                                </m:e>
                                <m:sub>
                                  <m:r>
                                    <a:rPr lang="en-US" altLang="zh-TW" b="0" i="1" smtClean="0">
                                      <a:latin typeface="Cambria Math" panose="02040503050406030204" pitchFamily="18" charset="0"/>
                                      <a:ea typeface="Cambria Math"/>
                                    </a:rPr>
                                    <m:t>2</m:t>
                                  </m:r>
                                </m:sub>
                              </m:sSub>
                            </m:e>
                          </m:mr>
                        </m:m>
                      </m:e>
                    </m:d>
                  </m:oMath>
                </a14:m>
                <a:r>
                  <a:rPr lang="en-TW" dirty="0">
                    <a:latin typeface="Times New Roman" pitchFamily="18" charset="0"/>
                    <a:cs typeface="Times New Roman" pitchFamily="18" charset="0"/>
                  </a:rPr>
                  <a:t>，都有一個三度空間的波函數。</a:t>
                </a:r>
                <a14:m>
                  <m:oMath xmlns:m="http://schemas.openxmlformats.org/officeDocument/2006/math">
                    <m:r>
                      <a:rPr lang="el-GR" altLang="zh-TW" i="1" smtClean="0">
                        <a:latin typeface="Cambria Math" panose="02040503050406030204" pitchFamily="18" charset="0"/>
                        <a:ea typeface="Cambria Math" panose="02040503050406030204" pitchFamily="18" charset="0"/>
                      </a:rPr>
                      <m:t>𝜙</m:t>
                    </m:r>
                    <m:d>
                      <m:dPr>
                        <m:ctrlPr>
                          <a:rPr lang="en-TW" i="1">
                            <a:latin typeface="Cambria Math" panose="02040503050406030204" pitchFamily="18" charset="0"/>
                            <a:ea typeface="Cambria Math" panose="02040503050406030204" pitchFamily="18" charset="0"/>
                            <a:cs typeface="Times New Roman" pitchFamily="18" charset="0"/>
                          </a:rPr>
                        </m:ctrlPr>
                      </m:dPr>
                      <m:e>
                        <m:acc>
                          <m:accPr>
                            <m:chr m:val="⃗"/>
                            <m:ctrlPr>
                              <a:rPr lang="en-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𝑟</m:t>
                            </m:r>
                          </m:e>
                        </m:acc>
                      </m:e>
                    </m:d>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a:rPr>
                                    <m:t>𝑐</m:t>
                                  </m:r>
                                </m:e>
                                <m:sub>
                                  <m:r>
                                    <a:rPr lang="en-US" altLang="zh-TW" i="1">
                                      <a:latin typeface="Cambria Math" panose="02040503050406030204" pitchFamily="18" charset="0"/>
                                      <a:ea typeface="Cambria Math"/>
                                    </a:rPr>
                                    <m:t>1</m:t>
                                  </m:r>
                                </m:sub>
                              </m:sSub>
                            </m:e>
                          </m:mr>
                          <m:mr>
                            <m:e>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a:rPr>
                                    <m:t>𝑐</m:t>
                                  </m:r>
                                </m:e>
                                <m:sub>
                                  <m:r>
                                    <a:rPr lang="en-US" altLang="zh-TW" i="1">
                                      <a:latin typeface="Cambria Math" panose="02040503050406030204" pitchFamily="18" charset="0"/>
                                      <a:ea typeface="Cambria Math"/>
                                    </a:rPr>
                                    <m:t>2</m:t>
                                  </m:r>
                                </m:sub>
                              </m:sSub>
                            </m:e>
                          </m:mr>
                        </m:m>
                      </m:e>
                    </m:d>
                  </m:oMath>
                </a14:m>
                <a:endParaRPr lang="en-TW" dirty="0">
                  <a:latin typeface="Times New Roman" pitchFamily="18" charset="0"/>
                  <a:cs typeface="Times New Roman" pitchFamily="18" charset="0"/>
                </a:endParaRPr>
              </a:p>
            </p:txBody>
          </p:sp>
        </mc:Choice>
        <mc:Fallback xmlns="">
          <p:sp>
            <p:nvSpPr>
              <p:cNvPr id="23" name="TextBox 22">
                <a:extLst>
                  <a:ext uri="{FF2B5EF4-FFF2-40B4-BE49-F238E27FC236}">
                    <a16:creationId xmlns:a16="http://schemas.microsoft.com/office/drawing/2014/main" id="{1C414FAD-B36C-C075-EE8B-4B9A0CB22FFB}"/>
                  </a:ext>
                </a:extLst>
              </p:cNvPr>
              <p:cNvSpPr txBox="1">
                <a:spLocks noRot="1" noChangeAspect="1" noMove="1" noResize="1" noEditPoints="1" noAdjustHandles="1" noChangeArrowheads="1" noChangeShapeType="1" noTextEdit="1"/>
              </p:cNvSpPr>
              <p:nvPr/>
            </p:nvSpPr>
            <p:spPr bwMode="auto">
              <a:xfrm>
                <a:off x="810514" y="3032060"/>
                <a:ext cx="6358985" cy="553485"/>
              </a:xfrm>
              <a:prstGeom prst="rect">
                <a:avLst/>
              </a:prstGeom>
              <a:blipFill>
                <a:blip r:embed="rId10"/>
                <a:stretch>
                  <a:fillRect l="-598"/>
                </a:stretch>
              </a:blipFill>
              <a:ln w="9525">
                <a:noFill/>
                <a:miter lim="800000"/>
                <a:headEnd/>
                <a:tailEnd/>
              </a:ln>
            </p:spPr>
            <p:txBody>
              <a:bodyPr/>
              <a:lstStyle/>
              <a:p>
                <a:r>
                  <a:rPr lang="en-TW">
                    <a:noFill/>
                  </a:rPr>
                  <a:t> </a:t>
                </a:r>
              </a:p>
            </p:txBody>
          </p:sp>
        </mc:Fallback>
      </mc:AlternateContent>
      <p:sp>
        <p:nvSpPr>
          <p:cNvPr id="24" name="TextBox 23">
            <a:extLst>
              <a:ext uri="{FF2B5EF4-FFF2-40B4-BE49-F238E27FC236}">
                <a16:creationId xmlns:a16="http://schemas.microsoft.com/office/drawing/2014/main" id="{99ECEA12-D77E-C934-2F1B-582E2BFAFE30}"/>
              </a:ext>
            </a:extLst>
          </p:cNvPr>
          <p:cNvSpPr txBox="1"/>
          <p:nvPr/>
        </p:nvSpPr>
        <p:spPr bwMode="auto">
          <a:xfrm>
            <a:off x="805688" y="4052658"/>
            <a:ext cx="557528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術語稱為兩個空間的張量積，用另一個辦法描述：</a:t>
            </a:r>
          </a:p>
        </p:txBody>
      </p:sp>
      <p:sp>
        <p:nvSpPr>
          <p:cNvPr id="25" name="TextBox 24">
            <a:extLst>
              <a:ext uri="{FF2B5EF4-FFF2-40B4-BE49-F238E27FC236}">
                <a16:creationId xmlns:a16="http://schemas.microsoft.com/office/drawing/2014/main" id="{DE50C9E3-E9AE-3673-41A2-F97E7434DDCD}"/>
              </a:ext>
            </a:extLst>
          </p:cNvPr>
          <p:cNvSpPr txBox="1"/>
          <p:nvPr/>
        </p:nvSpPr>
        <p:spPr bwMode="auto">
          <a:xfrm>
            <a:off x="805688" y="3585545"/>
            <a:ext cx="573441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所有這樣的態的線性組合，都是電子可能的狀態。</a:t>
            </a:r>
          </a:p>
        </p:txBody>
      </p:sp>
    </p:spTree>
    <p:extLst>
      <p:ext uri="{BB962C8B-B14F-4D97-AF65-F5344CB8AC3E}">
        <p14:creationId xmlns:p14="http://schemas.microsoft.com/office/powerpoint/2010/main" val="265554752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196" name="Text Box 17"/>
              <p:cNvSpPr txBox="1">
                <a:spLocks noChangeArrowheads="1"/>
              </p:cNvSpPr>
              <p:nvPr/>
            </p:nvSpPr>
            <p:spPr bwMode="auto">
              <a:xfrm>
                <a:off x="1219107" y="5225476"/>
                <a:ext cx="230346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50000"/>
                  </a:spcBef>
                </a:pPr>
                <a:r>
                  <a:rPr lang="zh-TW" altLang="en-US" dirty="0">
                    <a:solidFill>
                      <a:srgbClr val="FF0000"/>
                    </a:solidFill>
                  </a:rPr>
                  <a:t>能量只與</a:t>
                </a:r>
                <a14:m>
                  <m:oMath xmlns:m="http://schemas.openxmlformats.org/officeDocument/2006/math">
                    <m:r>
                      <a:rPr lang="en-US" altLang="zh-TW" i="1" dirty="0" smtClean="0">
                        <a:solidFill>
                          <a:srgbClr val="FF0000"/>
                        </a:solidFill>
                        <a:latin typeface="Cambria Math"/>
                        <a:cs typeface="Times New Roman" charset="0"/>
                      </a:rPr>
                      <m:t>𝑛</m:t>
                    </m:r>
                  </m:oMath>
                </a14:m>
                <a:r>
                  <a:rPr lang="zh-TW" altLang="en-US" dirty="0">
                    <a:solidFill>
                      <a:srgbClr val="FF0000"/>
                    </a:solidFill>
                  </a:rPr>
                  <a:t>有關。</a:t>
                </a:r>
              </a:p>
            </p:txBody>
          </p:sp>
        </mc:Choice>
        <mc:Fallback xmlns="">
          <p:sp>
            <p:nvSpPr>
              <p:cNvPr id="8196" name="Text Box 17"/>
              <p:cNvSpPr txBox="1">
                <a:spLocks noRot="1" noChangeAspect="1" noMove="1" noResize="1" noEditPoints="1" noAdjustHandles="1" noChangeArrowheads="1" noChangeShapeType="1" noTextEdit="1"/>
              </p:cNvSpPr>
              <p:nvPr/>
            </p:nvSpPr>
            <p:spPr bwMode="auto">
              <a:xfrm>
                <a:off x="1219107" y="5225476"/>
                <a:ext cx="2303462" cy="369332"/>
              </a:xfrm>
              <a:prstGeom prst="rect">
                <a:avLst/>
              </a:prstGeom>
              <a:blipFill>
                <a:blip r:embed="rId2"/>
                <a:stretch>
                  <a:fillRect l="-219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8197" name="Picture 18" descr="F39_18"/>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88024" y="1340768"/>
            <a:ext cx="2762644" cy="352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文字方塊 6"/>
          <p:cNvSpPr txBox="1">
            <a:spLocks noChangeArrowheads="1"/>
          </p:cNvSpPr>
          <p:nvPr/>
        </p:nvSpPr>
        <p:spPr bwMode="auto">
          <a:xfrm>
            <a:off x="1207487" y="5786106"/>
            <a:ext cx="5514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dirty="0"/>
              <a:t>這代表，每一個能階，包含多個能量相等的能態！</a:t>
            </a:r>
          </a:p>
        </p:txBody>
      </p:sp>
      <mc:AlternateContent xmlns:mc="http://schemas.openxmlformats.org/markup-compatibility/2006" xmlns:a14="http://schemas.microsoft.com/office/drawing/2010/main">
        <mc:Choice Requires="a14">
          <p:sp>
            <p:nvSpPr>
              <p:cNvPr id="7" name="文字方塊 6"/>
              <p:cNvSpPr txBox="1"/>
              <p:nvPr/>
            </p:nvSpPr>
            <p:spPr bwMode="auto">
              <a:xfrm>
                <a:off x="1231703" y="857832"/>
                <a:ext cx="4614597"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zh-TW" altLang="en-US" i="1">
                              <a:latin typeface="Cambria Math"/>
                            </a:rPr>
                            <m:t>𝜓</m:t>
                          </m:r>
                        </m:e>
                        <m:sub>
                          <m:r>
                            <a:rPr lang="en-US" altLang="zh-TW" b="0" i="1" smtClean="0">
                              <a:latin typeface="Cambria Math"/>
                            </a:rPr>
                            <m:t>𝑛𝑙𝑚</m:t>
                          </m:r>
                        </m:sub>
                      </m:sSub>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a:rPr>
                            <m:t>𝑅</m:t>
                          </m:r>
                        </m:e>
                        <m:sub>
                          <m:r>
                            <a:rPr lang="en-US" altLang="zh-TW" b="0" i="1" smtClean="0">
                              <a:latin typeface="Cambria Math"/>
                            </a:rPr>
                            <m:t>𝑛𝑙</m:t>
                          </m:r>
                        </m:sub>
                      </m:sSub>
                      <m:d>
                        <m:dPr>
                          <m:ctrlPr>
                            <a:rPr lang="en-US" altLang="zh-TW" b="0" i="1" smtClean="0">
                              <a:latin typeface="Cambria Math" panose="02040503050406030204" pitchFamily="18" charset="0"/>
                            </a:rPr>
                          </m:ctrlPr>
                        </m:dPr>
                        <m:e>
                          <m:r>
                            <a:rPr lang="en-US" altLang="zh-TW" b="0" i="1" smtClean="0">
                              <a:latin typeface="Cambria Math"/>
                            </a:rPr>
                            <m:t>𝑟</m:t>
                          </m:r>
                        </m:e>
                      </m:d>
                      <m:r>
                        <a:rPr lang="en-US" altLang="zh-TW" b="0" i="1" smtClean="0">
                          <a:latin typeface="Cambria Math"/>
                          <a:ea typeface="Cambria Math"/>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𝑃</m:t>
                          </m:r>
                        </m:e>
                        <m:sub>
                          <m:r>
                            <a:rPr lang="en-US" altLang="zh-TW" b="0" i="1" smtClean="0">
                              <a:latin typeface="Cambria Math"/>
                            </a:rPr>
                            <m:t>𝑙𝑚</m:t>
                          </m:r>
                        </m:sub>
                      </m:sSub>
                      <m:d>
                        <m:dPr>
                          <m:ctrlPr>
                            <a:rPr lang="el-GR" altLang="zh-TW" b="0" i="1" smtClean="0">
                              <a:latin typeface="Cambria Math" panose="02040503050406030204" pitchFamily="18" charset="0"/>
                              <a:ea typeface="Cambria Math"/>
                            </a:rPr>
                          </m:ctrlPr>
                        </m:dPr>
                        <m:e>
                          <m:r>
                            <a:rPr lang="zh-TW" altLang="el-GR" b="0" i="1" smtClean="0">
                              <a:latin typeface="Cambria Math"/>
                              <a:ea typeface="Cambria Math"/>
                            </a:rPr>
                            <m:t>𝜃</m:t>
                          </m:r>
                        </m:e>
                      </m:d>
                      <m:r>
                        <a:rPr lang="el-GR" altLang="zh-TW" b="0" i="1" smtClean="0">
                          <a:latin typeface="Cambria Math"/>
                          <a:ea typeface="Cambria Math"/>
                        </a:rPr>
                        <m:t>∙</m:t>
                      </m:r>
                      <m:sSub>
                        <m:sSubPr>
                          <m:ctrlPr>
                            <a:rPr lang="el-GR"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𝑚</m:t>
                          </m:r>
                        </m:sub>
                      </m:sSub>
                      <m:d>
                        <m:dPr>
                          <m:ctrlPr>
                            <a:rPr lang="el-GR" altLang="zh-TW" b="0" i="1" smtClean="0">
                              <a:latin typeface="Cambria Math" panose="02040503050406030204" pitchFamily="18" charset="0"/>
                              <a:ea typeface="Cambria Math"/>
                            </a:rPr>
                          </m:ctrlPr>
                        </m:dPr>
                        <m:e>
                          <m:r>
                            <a:rPr lang="zh-TW" altLang="el-GR" b="0" i="1" smtClean="0">
                              <a:latin typeface="Cambria Math"/>
                              <a:ea typeface="Cambria Math"/>
                            </a:rPr>
                            <m:t>𝜙</m:t>
                          </m:r>
                        </m:e>
                      </m:d>
                      <m:r>
                        <a:rPr lang="en-US" altLang="zh-TW" i="1">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𝑛</m:t>
                              </m:r>
                              <m:r>
                                <a:rPr lang="en-US" altLang="zh-TW" i="1">
                                  <a:latin typeface="Cambria Math" panose="02040503050406030204" pitchFamily="18" charset="0"/>
                                </a:rPr>
                                <m:t>,</m:t>
                              </m:r>
                              <m:r>
                                <a:rPr lang="en-US" altLang="zh-TW" i="1">
                                  <a:latin typeface="Cambria Math" panose="02040503050406030204" pitchFamily="18" charset="0"/>
                                </a:rPr>
                                <m:t>𝑙</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𝑧</m:t>
                                  </m:r>
                                </m:sub>
                              </m:sSub>
                              <m:r>
                                <a:rPr lang="en-US" altLang="zh-TW" i="1">
                                  <a:latin typeface="Cambria Math" panose="02040503050406030204" pitchFamily="18" charset="0"/>
                                </a:rPr>
                                <m:t> </m:t>
                              </m:r>
                            </m:e>
                          </m:d>
                        </m:e>
                      </m:d>
                    </m:oMath>
                  </m:oMathPara>
                </a14:m>
                <a:endParaRPr lang="zh-TW" altLang="en-US" sz="1800" dirty="0"/>
              </a:p>
            </p:txBody>
          </p:sp>
        </mc:Choice>
        <mc:Fallback xmlns="">
          <p:sp>
            <p:nvSpPr>
              <p:cNvPr id="7" name="文字方塊 6"/>
              <p:cNvSpPr txBox="1">
                <a:spLocks noRot="1" noChangeAspect="1" noMove="1" noResize="1" noEditPoints="1" noAdjustHandles="1" noChangeArrowheads="1" noChangeShapeType="1" noTextEdit="1"/>
              </p:cNvSpPr>
              <p:nvPr/>
            </p:nvSpPr>
            <p:spPr bwMode="auto">
              <a:xfrm>
                <a:off x="1231703" y="857832"/>
                <a:ext cx="4614597" cy="369332"/>
              </a:xfrm>
              <a:prstGeom prst="rect">
                <a:avLst/>
              </a:prstGeom>
              <a:blipFill>
                <a:blip r:embed="rId4"/>
                <a:stretch>
                  <a:fillRect t="-106667" r="-3836" b="-170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文字方塊 9">
                <a:extLst>
                  <a:ext uri="{FF2B5EF4-FFF2-40B4-BE49-F238E27FC236}">
                    <a16:creationId xmlns:a16="http://schemas.microsoft.com/office/drawing/2014/main" id="{A4BBE7E6-2895-7A44-E500-88455ACD9590}"/>
                  </a:ext>
                </a:extLst>
              </p:cNvPr>
              <p:cNvSpPr txBox="1"/>
              <p:nvPr/>
            </p:nvSpPr>
            <p:spPr>
              <a:xfrm>
                <a:off x="3385445" y="5053871"/>
                <a:ext cx="2418606" cy="618631"/>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a:rPr>
                            <m:t>𝐸</m:t>
                          </m:r>
                        </m:e>
                        <m:sub>
                          <m:r>
                            <a:rPr lang="en-US" altLang="zh-TW" sz="1800" b="0" i="1" smtClean="0">
                              <a:latin typeface="Cambria Math" panose="02040503050406030204" pitchFamily="18" charset="0"/>
                              <a:ea typeface="Cambria Math"/>
                            </a:rPr>
                            <m:t>𝑛</m:t>
                          </m:r>
                        </m:sub>
                      </m:sSub>
                      <m:r>
                        <a:rPr lang="en-US" altLang="zh-TW" sz="1800" b="0" i="1" smtClean="0">
                          <a:latin typeface="Cambria Math" panose="02040503050406030204" pitchFamily="18" charset="0"/>
                          <a:ea typeface="Cambria Math"/>
                        </a:rPr>
                        <m:t>=</m:t>
                      </m:r>
                      <m:d>
                        <m:dPr>
                          <m:ctrlPr>
                            <a:rPr lang="en-US" altLang="zh-TW" sz="1800" b="0" i="1" smtClean="0">
                              <a:latin typeface="Cambria Math" panose="02040503050406030204" pitchFamily="18" charset="0"/>
                              <a:ea typeface="Cambria Math"/>
                            </a:rPr>
                          </m:ctrlPr>
                        </m:dPr>
                        <m:e>
                          <m:r>
                            <a:rPr lang="en-US" altLang="zh-TW" sz="1800" b="0" i="1" smtClean="0">
                              <a:latin typeface="Cambria Math" panose="02040503050406030204" pitchFamily="18" charset="0"/>
                              <a:ea typeface="Cambria Math"/>
                            </a:rPr>
                            <m:t>−13.6</m:t>
                          </m:r>
                          <m:r>
                            <m:rPr>
                              <m:nor/>
                            </m:rPr>
                            <a:rPr lang="en-US" altLang="zh-TW" sz="1800" b="0" i="0" smtClean="0">
                              <a:latin typeface="Cambria Math" panose="02040503050406030204" pitchFamily="18" charset="0"/>
                              <a:ea typeface="Cambria Math"/>
                            </a:rPr>
                            <m:t>eV</m:t>
                          </m:r>
                        </m:e>
                      </m:d>
                      <m:d>
                        <m:dPr>
                          <m:ctrlPr>
                            <a:rPr lang="en-US" altLang="zh-TW" sz="1800" i="1">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en-US" altLang="zh-TW" sz="1800" i="1">
                                  <a:latin typeface="Cambria Math" panose="02040503050406030204" pitchFamily="18" charset="0"/>
                                  <a:ea typeface="Cambria Math"/>
                                </a:rPr>
                                <m:t>1</m:t>
                              </m:r>
                            </m:num>
                            <m:den>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𝑛</m:t>
                                  </m:r>
                                </m:e>
                                <m:sup>
                                  <m:r>
                                    <a:rPr lang="en-US" altLang="zh-TW" sz="1800" i="1">
                                      <a:latin typeface="Cambria Math"/>
                                      <a:ea typeface="Cambria Math"/>
                                    </a:rPr>
                                    <m:t>2</m:t>
                                  </m:r>
                                </m:sup>
                              </m:sSup>
                            </m:den>
                          </m:f>
                        </m:e>
                      </m:d>
                    </m:oMath>
                  </m:oMathPara>
                </a14:m>
                <a:endParaRPr lang="en-US" altLang="zh-TW" sz="1800" b="0" dirty="0">
                  <a:ea typeface="Cambria Math"/>
                </a:endParaRPr>
              </a:p>
            </p:txBody>
          </p:sp>
        </mc:Choice>
        <mc:Fallback xmlns="">
          <p:sp>
            <p:nvSpPr>
              <p:cNvPr id="8" name="文字方塊 9">
                <a:extLst>
                  <a:ext uri="{FF2B5EF4-FFF2-40B4-BE49-F238E27FC236}">
                    <a16:creationId xmlns:a16="http://schemas.microsoft.com/office/drawing/2014/main" id="{A4BBE7E6-2895-7A44-E500-88455ACD9590}"/>
                  </a:ext>
                </a:extLst>
              </p:cNvPr>
              <p:cNvSpPr txBox="1">
                <a:spLocks noRot="1" noChangeAspect="1" noMove="1" noResize="1" noEditPoints="1" noAdjustHandles="1" noChangeArrowheads="1" noChangeShapeType="1" noTextEdit="1"/>
              </p:cNvSpPr>
              <p:nvPr/>
            </p:nvSpPr>
            <p:spPr>
              <a:xfrm>
                <a:off x="3385445" y="5053871"/>
                <a:ext cx="2418606" cy="618631"/>
              </a:xfrm>
              <a:prstGeom prst="rect">
                <a:avLst/>
              </a:prstGeom>
              <a:blipFill>
                <a:blip r:embed="rId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11">
                <a:extLst>
                  <a:ext uri="{FF2B5EF4-FFF2-40B4-BE49-F238E27FC236}">
                    <a16:creationId xmlns:a16="http://schemas.microsoft.com/office/drawing/2014/main" id="{38AADDB1-2D20-08F5-78C2-A7806E5908B3}"/>
                  </a:ext>
                </a:extLst>
              </p:cNvPr>
              <p:cNvSpPr txBox="1"/>
              <p:nvPr/>
            </p:nvSpPr>
            <p:spPr bwMode="auto">
              <a:xfrm>
                <a:off x="1238703" y="3445608"/>
                <a:ext cx="2805576" cy="376770"/>
              </a:xfrm>
              <a:prstGeom prst="rect">
                <a:avLst/>
              </a:prstGeom>
              <a:solidFill>
                <a:srgbClr val="FFFF99"/>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𝐿</m:t>
                              </m:r>
                            </m:e>
                          </m:acc>
                        </m:e>
                        <m:sup>
                          <m:r>
                            <a:rPr lang="en-US" altLang="zh-TW" i="1">
                              <a:latin typeface="Cambria Math" panose="02040503050406030204" pitchFamily="18" charset="0"/>
                            </a:rPr>
                            <m:t>2</m:t>
                          </m:r>
                        </m:sup>
                      </m:sSup>
                      <m:d>
                        <m:dPr>
                          <m:begChr m:val=""/>
                          <m:endChr m:val="⟩"/>
                          <m:ctrlPr>
                            <a:rPr lang="zh-TW" altLang="en-US"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a:rPr>
                                <m:t>𝑙</m:t>
                              </m:r>
                              <m:r>
                                <a:rPr lang="en-US" altLang="zh-TW" i="1">
                                  <a:latin typeface="Cambria Math" panose="02040503050406030204" pitchFamily="18" charset="0"/>
                                </a:rPr>
                                <m:t>,</m:t>
                              </m:r>
                              <m:r>
                                <a:rPr lang="en-US" altLang="zh-TW" i="1">
                                  <a:latin typeface="Cambria Math" panose="02040503050406030204" pitchFamily="18" charset="0"/>
                                </a:rPr>
                                <m:t>𝑚</m:t>
                              </m:r>
                            </m:e>
                          </m:d>
                        </m:e>
                      </m:d>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𝑙</m:t>
                      </m:r>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𝑙</m:t>
                          </m:r>
                          <m:r>
                            <a:rPr lang="en-US" altLang="zh-TW" b="0" i="1" smtClean="0">
                              <a:latin typeface="Cambria Math" panose="02040503050406030204" pitchFamily="18" charset="0"/>
                              <a:ea typeface="Cambria Math" panose="02040503050406030204" pitchFamily="18" charset="0"/>
                            </a:rPr>
                            <m:t>+1</m:t>
                          </m:r>
                        </m:e>
                      </m:d>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ℏ</m:t>
                          </m:r>
                        </m:e>
                        <m:sup>
                          <m:r>
                            <a:rPr lang="en-US" altLang="zh-TW" b="0" i="1" smtClean="0">
                              <a:latin typeface="Cambria Math" panose="02040503050406030204" pitchFamily="18" charset="0"/>
                              <a:ea typeface="Cambria Math" panose="02040503050406030204" pitchFamily="18" charset="0"/>
                            </a:rPr>
                            <m:t>2</m:t>
                          </m:r>
                        </m:sup>
                      </m:sSup>
                      <m:d>
                        <m:dPr>
                          <m:begChr m:val=""/>
                          <m:endChr m:val="⟩"/>
                          <m:ctrlPr>
                            <a:rPr lang="zh-TW" altLang="en-US"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a:rPr>
                                <m:t>𝑙</m:t>
                              </m:r>
                              <m:r>
                                <a:rPr lang="en-US" altLang="zh-TW" i="1">
                                  <a:latin typeface="Cambria Math" panose="02040503050406030204" pitchFamily="18" charset="0"/>
                                </a:rPr>
                                <m:t>,</m:t>
                              </m:r>
                              <m:r>
                                <a:rPr lang="en-US" altLang="zh-TW" i="1">
                                  <a:latin typeface="Cambria Math" panose="02040503050406030204" pitchFamily="18" charset="0"/>
                                </a:rPr>
                                <m:t>𝑚</m:t>
                              </m:r>
                            </m:e>
                          </m:d>
                        </m:e>
                      </m:d>
                    </m:oMath>
                  </m:oMathPara>
                </a14:m>
                <a:endParaRPr lang="zh-TW" altLang="en-US" dirty="0"/>
              </a:p>
            </p:txBody>
          </p:sp>
        </mc:Choice>
        <mc:Fallback xmlns="">
          <p:sp>
            <p:nvSpPr>
              <p:cNvPr id="2" name="文字方塊 11">
                <a:extLst>
                  <a:ext uri="{FF2B5EF4-FFF2-40B4-BE49-F238E27FC236}">
                    <a16:creationId xmlns:a16="http://schemas.microsoft.com/office/drawing/2014/main" id="{38AADDB1-2D20-08F5-78C2-A7806E5908B3}"/>
                  </a:ext>
                </a:extLst>
              </p:cNvPr>
              <p:cNvSpPr txBox="1">
                <a:spLocks noRot="1" noChangeAspect="1" noMove="1" noResize="1" noEditPoints="1" noAdjustHandles="1" noChangeArrowheads="1" noChangeShapeType="1" noTextEdit="1"/>
              </p:cNvSpPr>
              <p:nvPr/>
            </p:nvSpPr>
            <p:spPr bwMode="auto">
              <a:xfrm>
                <a:off x="1238703" y="3445608"/>
                <a:ext cx="2805576" cy="376770"/>
              </a:xfrm>
              <a:prstGeom prst="rect">
                <a:avLst/>
              </a:prstGeom>
              <a:blipFill>
                <a:blip r:embed="rId6"/>
                <a:stretch>
                  <a:fillRect l="-1802" t="-106667" r="-6757" b="-170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11">
                <a:extLst>
                  <a:ext uri="{FF2B5EF4-FFF2-40B4-BE49-F238E27FC236}">
                    <a16:creationId xmlns:a16="http://schemas.microsoft.com/office/drawing/2014/main" id="{FF567FEF-D19B-C6C8-A0B0-885411D93C44}"/>
                  </a:ext>
                </a:extLst>
              </p:cNvPr>
              <p:cNvSpPr txBox="1"/>
              <p:nvPr/>
            </p:nvSpPr>
            <p:spPr bwMode="auto">
              <a:xfrm>
                <a:off x="1238703" y="3958772"/>
                <a:ext cx="2146742" cy="376770"/>
              </a:xfrm>
              <a:prstGeom prst="rect">
                <a:avLst/>
              </a:prstGeom>
              <a:solidFill>
                <a:srgbClr val="FFFF99"/>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acc>
                            <m:accPr>
                              <m:chr m:val="̂"/>
                              <m:ctrlPr>
                                <a:rPr lang="en-US" altLang="zh-TW" i="1" smtClean="0">
                                  <a:latin typeface="Cambria Math" panose="02040503050406030204" pitchFamily="18" charset="0"/>
                                </a:rPr>
                              </m:ctrlPr>
                            </m:accPr>
                            <m:e>
                              <m:r>
                                <a:rPr lang="en-US" altLang="zh-TW" b="0" i="1" smtClean="0">
                                  <a:latin typeface="Cambria Math" panose="02040503050406030204" pitchFamily="18" charset="0"/>
                                </a:rPr>
                                <m:t>𝐿</m:t>
                              </m:r>
                            </m:e>
                          </m:acc>
                        </m:e>
                        <m:sub>
                          <m:r>
                            <a:rPr lang="en-US" altLang="zh-TW" b="0" i="1" smtClean="0">
                              <a:latin typeface="Cambria Math" panose="02040503050406030204" pitchFamily="18" charset="0"/>
                            </a:rPr>
                            <m:t>𝑧</m:t>
                          </m:r>
                        </m:sub>
                      </m:sSub>
                      <m:d>
                        <m:dPr>
                          <m:begChr m:val=""/>
                          <m:endChr m:val="⟩"/>
                          <m:ctrlPr>
                            <a:rPr lang="zh-TW" altLang="en-US"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a:rPr>
                                <m:t>𝑙</m:t>
                              </m:r>
                              <m:r>
                                <a:rPr lang="en-US" altLang="zh-TW" i="1">
                                  <a:latin typeface="Cambria Math" panose="02040503050406030204" pitchFamily="18" charset="0"/>
                                </a:rPr>
                                <m:t>,</m:t>
                              </m:r>
                              <m:r>
                                <a:rPr lang="en-US" altLang="zh-TW" i="1">
                                  <a:latin typeface="Cambria Math" panose="02040503050406030204" pitchFamily="18" charset="0"/>
                                </a:rPr>
                                <m:t>𝑚</m:t>
                              </m:r>
                            </m:e>
                          </m:d>
                        </m:e>
                      </m:d>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𝑚</m:t>
                      </m:r>
                      <m:r>
                        <a:rPr lang="en-US" altLang="zh-TW" b="0" i="1" smtClean="0">
                          <a:latin typeface="Cambria Math" panose="02040503050406030204" pitchFamily="18" charset="0"/>
                          <a:ea typeface="Cambria Math" panose="02040503050406030204" pitchFamily="18" charset="0"/>
                        </a:rPr>
                        <m:t>ℏ</m:t>
                      </m:r>
                      <m:d>
                        <m:dPr>
                          <m:begChr m:val=""/>
                          <m:endChr m:val="⟩"/>
                          <m:ctrlPr>
                            <a:rPr lang="zh-TW" altLang="en-US"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a:rPr>
                                <m:t>𝑙</m:t>
                              </m:r>
                              <m:r>
                                <a:rPr lang="en-US" altLang="zh-TW" i="1">
                                  <a:latin typeface="Cambria Math" panose="02040503050406030204" pitchFamily="18" charset="0"/>
                                </a:rPr>
                                <m:t>,</m:t>
                              </m:r>
                              <m:r>
                                <a:rPr lang="en-US" altLang="zh-TW" i="1">
                                  <a:latin typeface="Cambria Math" panose="02040503050406030204" pitchFamily="18" charset="0"/>
                                </a:rPr>
                                <m:t>𝑚</m:t>
                              </m:r>
                            </m:e>
                          </m:d>
                        </m:e>
                      </m:d>
                    </m:oMath>
                  </m:oMathPara>
                </a14:m>
                <a:endParaRPr lang="zh-TW" altLang="en-US" dirty="0"/>
              </a:p>
            </p:txBody>
          </p:sp>
        </mc:Choice>
        <mc:Fallback xmlns="">
          <p:sp>
            <p:nvSpPr>
              <p:cNvPr id="3" name="文字方塊 11">
                <a:extLst>
                  <a:ext uri="{FF2B5EF4-FFF2-40B4-BE49-F238E27FC236}">
                    <a16:creationId xmlns:a16="http://schemas.microsoft.com/office/drawing/2014/main" id="{FF567FEF-D19B-C6C8-A0B0-885411D93C44}"/>
                  </a:ext>
                </a:extLst>
              </p:cNvPr>
              <p:cNvSpPr txBox="1">
                <a:spLocks noRot="1" noChangeAspect="1" noMove="1" noResize="1" noEditPoints="1" noAdjustHandles="1" noChangeArrowheads="1" noChangeShapeType="1" noTextEdit="1"/>
              </p:cNvSpPr>
              <p:nvPr/>
            </p:nvSpPr>
            <p:spPr bwMode="auto">
              <a:xfrm>
                <a:off x="1238703" y="3958772"/>
                <a:ext cx="2146742" cy="376770"/>
              </a:xfrm>
              <a:prstGeom prst="rect">
                <a:avLst/>
              </a:prstGeom>
              <a:blipFill>
                <a:blip r:embed="rId7"/>
                <a:stretch>
                  <a:fillRect l="-2353" t="-103226" r="-8824" b="-16129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D2CE3AA-8347-8E62-33F2-66BC1BB5F16A}"/>
                  </a:ext>
                </a:extLst>
              </p:cNvPr>
              <p:cNvSpPr txBox="1"/>
              <p:nvPr/>
            </p:nvSpPr>
            <p:spPr bwMode="auto">
              <a:xfrm>
                <a:off x="1207487" y="4570935"/>
                <a:ext cx="2805576" cy="369332"/>
              </a:xfrm>
              <a:prstGeom prst="rect">
                <a:avLst/>
              </a:prstGeom>
              <a:noFill/>
              <a:ln w="9525">
                <a:noFill/>
                <a:miter lim="800000"/>
                <a:headEnd/>
                <a:tailEnd/>
              </a:ln>
            </p:spPr>
            <p:txBody>
              <a:bodyPr wrap="square">
                <a:spAutoFit/>
              </a:bodyPr>
              <a:lstStyle/>
              <a:p>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𝑛</m:t>
                            </m:r>
                            <m:r>
                              <a:rPr lang="en-US" altLang="zh-TW" b="0" i="1" smtClean="0">
                                <a:latin typeface="Cambria Math" panose="02040503050406030204" pitchFamily="18" charset="0"/>
                              </a:rPr>
                              <m:t>,</m:t>
                            </m:r>
                            <m:r>
                              <a:rPr lang="en-US" altLang="zh-TW" b="0" i="1" smtClean="0">
                                <a:latin typeface="Cambria Math" panose="02040503050406030204" pitchFamily="18" charset="0"/>
                              </a:rPr>
                              <m:t>𝑙</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𝑚</m:t>
                                </m:r>
                              </m:e>
                              <m:sub>
                                <m:r>
                                  <a:rPr lang="en-US" altLang="zh-TW" b="0" i="1" smtClean="0">
                                    <a:latin typeface="Cambria Math" panose="02040503050406030204" pitchFamily="18" charset="0"/>
                                  </a:rPr>
                                  <m:t>𝑧</m:t>
                                </m:r>
                              </m:sub>
                            </m:sSub>
                            <m:r>
                              <a:rPr lang="en-US" altLang="zh-TW" b="0" i="1" smtClean="0">
                                <a:latin typeface="Cambria Math" panose="02040503050406030204" pitchFamily="18" charset="0"/>
                              </a:rPr>
                              <m:t> </m:t>
                            </m:r>
                          </m:e>
                        </m:d>
                      </m:e>
                    </m:d>
                  </m:oMath>
                </a14:m>
                <a:r>
                  <a:rPr lang="zh-TW" altLang="en-US" dirty="0"/>
                  <a:t>是</a:t>
                </a:r>
                <a14:m>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𝐿</m:t>
                        </m:r>
                      </m:e>
                      <m:sup>
                        <m:r>
                          <a:rPr lang="en-US" altLang="zh-TW" b="0" i="1" smtClean="0">
                            <a:latin typeface="Cambria Math" panose="02040503050406030204" pitchFamily="18" charset="0"/>
                          </a:rPr>
                          <m:t>2</m:t>
                        </m:r>
                      </m:sup>
                    </m:sSup>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𝐿</m:t>
                        </m:r>
                      </m:e>
                      <m:sub>
                        <m:r>
                          <a:rPr lang="en-US" altLang="zh-TW" b="0" i="1" smtClean="0">
                            <a:latin typeface="Cambria Math" panose="02040503050406030204" pitchFamily="18" charset="0"/>
                          </a:rPr>
                          <m:t>𝑧</m:t>
                        </m:r>
                      </m:sub>
                    </m:sSub>
                  </m:oMath>
                </a14:m>
                <a:r>
                  <a:rPr lang="zh-TW" altLang="en-US" dirty="0"/>
                  <a:t>的本徵態。</a:t>
                </a:r>
                <a:endParaRPr lang="en-TW" dirty="0"/>
              </a:p>
            </p:txBody>
          </p:sp>
        </mc:Choice>
        <mc:Fallback xmlns="">
          <p:sp>
            <p:nvSpPr>
              <p:cNvPr id="5" name="TextBox 4">
                <a:extLst>
                  <a:ext uri="{FF2B5EF4-FFF2-40B4-BE49-F238E27FC236}">
                    <a16:creationId xmlns:a16="http://schemas.microsoft.com/office/drawing/2014/main" id="{2D2CE3AA-8347-8E62-33F2-66BC1BB5F16A}"/>
                  </a:ext>
                </a:extLst>
              </p:cNvPr>
              <p:cNvSpPr txBox="1">
                <a:spLocks noRot="1" noChangeAspect="1" noMove="1" noResize="1" noEditPoints="1" noAdjustHandles="1" noChangeArrowheads="1" noChangeShapeType="1" noTextEdit="1"/>
              </p:cNvSpPr>
              <p:nvPr/>
            </p:nvSpPr>
            <p:spPr bwMode="auto">
              <a:xfrm>
                <a:off x="1207487" y="4570935"/>
                <a:ext cx="2805576" cy="369332"/>
              </a:xfrm>
              <a:prstGeom prst="rect">
                <a:avLst/>
              </a:prstGeom>
              <a:blipFill>
                <a:blip r:embed="rId8"/>
                <a:stretch>
                  <a:fillRect l="-11312" t="-117241" r="-9955" b="-175862"/>
                </a:stretch>
              </a:blipFill>
              <a:ln w="9525">
                <a:noFill/>
                <a:miter lim="800000"/>
                <a:headEnd/>
                <a:tailEnd/>
              </a:ln>
            </p:spPr>
            <p:txBody>
              <a:bodyPr/>
              <a:lstStyle/>
              <a:p>
                <a:r>
                  <a:rPr lang="en-TW">
                    <a:noFill/>
                  </a:rPr>
                  <a:t> </a:t>
                </a:r>
              </a:p>
            </p:txBody>
          </p:sp>
        </mc:Fallback>
      </mc:AlternateContent>
      <p:sp>
        <p:nvSpPr>
          <p:cNvPr id="6" name="TextBox 5">
            <a:extLst>
              <a:ext uri="{FF2B5EF4-FFF2-40B4-BE49-F238E27FC236}">
                <a16:creationId xmlns:a16="http://schemas.microsoft.com/office/drawing/2014/main" id="{03C1F7E3-8A6D-87A5-19EC-57BA2CD36F42}"/>
              </a:ext>
            </a:extLst>
          </p:cNvPr>
          <p:cNvSpPr txBox="1"/>
          <p:nvPr/>
        </p:nvSpPr>
        <p:spPr bwMode="auto">
          <a:xfrm>
            <a:off x="5958105" y="857832"/>
            <a:ext cx="2736304"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氫原子能階</a:t>
            </a:r>
            <a:endParaRPr lang="en-TW" dirty="0">
              <a:latin typeface="Times New Roman" pitchFamily="18" charset="0"/>
              <a:cs typeface="Times New Roman" pitchFamily="18" charset="0"/>
            </a:endParaRPr>
          </a:p>
        </p:txBody>
      </p:sp>
    </p:spTree>
    <p:extLst>
      <p:ext uri="{BB962C8B-B14F-4D97-AF65-F5344CB8AC3E}">
        <p14:creationId xmlns:p14="http://schemas.microsoft.com/office/powerpoint/2010/main" val="262412269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E3D35B-CDAC-115C-0170-D8E2C495BF65}"/>
              </a:ext>
            </a:extLst>
          </p:cNvPr>
          <p:cNvPicPr>
            <a:picLocks noChangeAspect="1"/>
          </p:cNvPicPr>
          <p:nvPr/>
        </p:nvPicPr>
        <p:blipFill rotWithShape="1">
          <a:blip r:embed="rId2"/>
          <a:srcRect l="3248" r="38278" b="35272"/>
          <a:stretch/>
        </p:blipFill>
        <p:spPr>
          <a:xfrm>
            <a:off x="2146635" y="701389"/>
            <a:ext cx="3888432" cy="1850037"/>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CBE42E0-4983-D44B-2321-DEA8F61548D8}"/>
                  </a:ext>
                </a:extLst>
              </p:cNvPr>
              <p:cNvSpPr txBox="1"/>
              <p:nvPr/>
            </p:nvSpPr>
            <p:spPr bwMode="auto">
              <a:xfrm>
                <a:off x="2146635" y="1183274"/>
                <a:ext cx="2088232" cy="307777"/>
              </a:xfrm>
              <a:prstGeom prst="rect">
                <a:avLst/>
              </a:prstGeom>
              <a:solidFill>
                <a:schemeClr val="bg1"/>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cs typeface="Times New Roman" pitchFamily="18" charset="0"/>
                        </a:rPr>
                        <m:t>𝑙</m:t>
                      </m:r>
                      <m:r>
                        <a:rPr lang="en-US" sz="1400" b="0" i="1" smtClean="0">
                          <a:latin typeface="Cambria Math" panose="02040503050406030204" pitchFamily="18" charset="0"/>
                          <a:cs typeface="Times New Roman" pitchFamily="18" charset="0"/>
                        </a:rPr>
                        <m:t>=0,</m:t>
                      </m:r>
                      <m:sSub>
                        <m:sSubPr>
                          <m:ctrlPr>
                            <a:rPr lang="en-TW" sz="1400" i="1">
                              <a:latin typeface="Cambria Math" panose="02040503050406030204" pitchFamily="18" charset="0"/>
                              <a:cs typeface="Times New Roman" pitchFamily="18" charset="0"/>
                            </a:rPr>
                          </m:ctrlPr>
                        </m:sSubPr>
                        <m:e>
                          <m:r>
                            <a:rPr lang="en-US" sz="1400" i="1">
                              <a:latin typeface="Cambria Math" panose="02040503050406030204" pitchFamily="18" charset="0"/>
                              <a:cs typeface="Times New Roman" pitchFamily="18" charset="0"/>
                            </a:rPr>
                            <m:t>𝑙</m:t>
                          </m:r>
                        </m:e>
                        <m:sub>
                          <m:r>
                            <a:rPr lang="en-US" sz="1400" i="1">
                              <a:latin typeface="Cambria Math" panose="02040503050406030204" pitchFamily="18" charset="0"/>
                              <a:cs typeface="Times New Roman" pitchFamily="18" charset="0"/>
                            </a:rPr>
                            <m:t>𝑧</m:t>
                          </m:r>
                        </m:sub>
                      </m:sSub>
                      <m:r>
                        <a:rPr lang="en-US" sz="1400" i="1">
                          <a:latin typeface="Cambria Math" panose="02040503050406030204" pitchFamily="18" charset="0"/>
                          <a:cs typeface="Times New Roman" pitchFamily="18" charset="0"/>
                        </a:rPr>
                        <m:t>=</m:t>
                      </m:r>
                      <m:r>
                        <a:rPr lang="en-US" sz="1400" i="1">
                          <a:latin typeface="Cambria Math" panose="02040503050406030204" pitchFamily="18" charset="0"/>
                          <a:ea typeface="Cambria Math" panose="02040503050406030204" pitchFamily="18" charset="0"/>
                          <a:cs typeface="Times New Roman" pitchFamily="18" charset="0"/>
                        </a:rPr>
                        <m:t>0</m:t>
                      </m:r>
                      <m:r>
                        <a:rPr lang="en-US" sz="1400" b="0" i="1" smtClean="0">
                          <a:latin typeface="Cambria Math" panose="02040503050406030204" pitchFamily="18" charset="0"/>
                          <a:ea typeface="Cambria Math" panose="02040503050406030204" pitchFamily="18" charset="0"/>
                          <a:cs typeface="Times New Roman" pitchFamily="18" charset="0"/>
                        </a:rPr>
                        <m:t>,</m:t>
                      </m:r>
                      <m:sSub>
                        <m:sSubPr>
                          <m:ctrlPr>
                            <a:rPr lang="en-US" sz="1400" b="0" i="1" smtClean="0">
                              <a:latin typeface="Cambria Math" panose="02040503050406030204" pitchFamily="18" charset="0"/>
                              <a:cs typeface="Times New Roman" pitchFamily="18" charset="0"/>
                            </a:rPr>
                          </m:ctrlPr>
                        </m:sSubPr>
                        <m:e>
                          <m:r>
                            <a:rPr lang="en-US" sz="1400" i="1">
                              <a:latin typeface="Cambria Math" panose="02040503050406030204" pitchFamily="18" charset="0"/>
                              <a:cs typeface="Times New Roman" pitchFamily="18" charset="0"/>
                            </a:rPr>
                            <m:t>𝑠</m:t>
                          </m:r>
                        </m:e>
                        <m:sub>
                          <m:r>
                            <a:rPr lang="en-US" sz="1400" b="0" i="1" smtClean="0">
                              <a:latin typeface="Cambria Math" panose="02040503050406030204" pitchFamily="18" charset="0"/>
                              <a:cs typeface="Times New Roman" pitchFamily="18" charset="0"/>
                            </a:rPr>
                            <m:t>𝑧</m:t>
                          </m:r>
                        </m:sub>
                      </m:sSub>
                      <m:r>
                        <a:rPr lang="en-US" sz="1400" b="0" i="1" smtClean="0">
                          <a:latin typeface="Cambria Math" panose="02040503050406030204" pitchFamily="18" charset="0"/>
                          <a:cs typeface="Times New Roman" pitchFamily="18" charset="0"/>
                        </a:rPr>
                        <m:t>=</m:t>
                      </m:r>
                      <m:r>
                        <a:rPr lang="en-US" sz="1400" b="0" i="1" smtClean="0">
                          <a:latin typeface="Cambria Math" panose="02040503050406030204" pitchFamily="18" charset="0"/>
                          <a:ea typeface="Cambria Math" panose="02040503050406030204" pitchFamily="18" charset="0"/>
                          <a:cs typeface="Times New Roman" pitchFamily="18" charset="0"/>
                        </a:rPr>
                        <m:t>±</m:t>
                      </m:r>
                      <m:r>
                        <a:rPr lang="en-US" sz="1400" b="0" i="1" smtClean="0">
                          <a:latin typeface="Cambria Math" panose="02040503050406030204" pitchFamily="18" charset="0"/>
                          <a:cs typeface="Times New Roman" pitchFamily="18" charset="0"/>
                        </a:rPr>
                        <m:t>1/2</m:t>
                      </m:r>
                    </m:oMath>
                  </m:oMathPara>
                </a14:m>
                <a:endParaRPr lang="en-TW" sz="1400"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4CBE42E0-4983-D44B-2321-DEA8F61548D8}"/>
                  </a:ext>
                </a:extLst>
              </p:cNvPr>
              <p:cNvSpPr txBox="1">
                <a:spLocks noRot="1" noChangeAspect="1" noMove="1" noResize="1" noEditPoints="1" noAdjustHandles="1" noChangeArrowheads="1" noChangeShapeType="1" noTextEdit="1"/>
              </p:cNvSpPr>
              <p:nvPr/>
            </p:nvSpPr>
            <p:spPr bwMode="auto">
              <a:xfrm>
                <a:off x="2146635" y="1183274"/>
                <a:ext cx="2088232" cy="307777"/>
              </a:xfrm>
              <a:prstGeom prst="rect">
                <a:avLst/>
              </a:prstGeom>
              <a:blipFill>
                <a:blip r:embed="rId3"/>
                <a:stretch>
                  <a:fillRect b="-12000"/>
                </a:stretch>
              </a:blipFill>
              <a:ln w="9525">
                <a:noFill/>
                <a:miter lim="800000"/>
                <a:headEnd/>
                <a:tailEnd/>
              </a:ln>
            </p:spPr>
            <p:txBody>
              <a:bodyPr/>
              <a:lstStyle/>
              <a:p>
                <a:r>
                  <a:rPr lang="en-TW">
                    <a:noFill/>
                  </a:rPr>
                  <a:t> </a:t>
                </a:r>
              </a:p>
            </p:txBody>
          </p:sp>
        </mc:Fallback>
      </mc:AlternateContent>
      <p:sp>
        <p:nvSpPr>
          <p:cNvPr id="4" name="TextBox 3">
            <a:extLst>
              <a:ext uri="{FF2B5EF4-FFF2-40B4-BE49-F238E27FC236}">
                <a16:creationId xmlns:a16="http://schemas.microsoft.com/office/drawing/2014/main" id="{31A53512-E2E9-C371-C2E2-92A5B85C5821}"/>
              </a:ext>
            </a:extLst>
          </p:cNvPr>
          <p:cNvSpPr txBox="1"/>
          <p:nvPr/>
        </p:nvSpPr>
        <p:spPr bwMode="auto">
          <a:xfrm>
            <a:off x="6493309" y="1416168"/>
            <a:ext cx="2736304"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氫原子能階</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0AB71D7-E455-05C0-F93F-1FE0E7BFDA10}"/>
                  </a:ext>
                </a:extLst>
              </p:cNvPr>
              <p:cNvSpPr txBox="1"/>
              <p:nvPr/>
            </p:nvSpPr>
            <p:spPr bwMode="auto">
              <a:xfrm>
                <a:off x="2146635" y="1559573"/>
                <a:ext cx="2304256" cy="307777"/>
              </a:xfrm>
              <a:prstGeom prst="rect">
                <a:avLst/>
              </a:prstGeom>
              <a:solidFill>
                <a:schemeClr val="bg1"/>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cs typeface="Times New Roman" pitchFamily="18" charset="0"/>
                        </a:rPr>
                        <m:t>𝑙</m:t>
                      </m:r>
                      <m:r>
                        <a:rPr lang="en-US" sz="1400" i="1" smtClean="0">
                          <a:latin typeface="Cambria Math" panose="02040503050406030204" pitchFamily="18" charset="0"/>
                          <a:cs typeface="Times New Roman" pitchFamily="18" charset="0"/>
                        </a:rPr>
                        <m:t>=1,</m:t>
                      </m:r>
                      <m:sSub>
                        <m:sSubPr>
                          <m:ctrlPr>
                            <a:rPr lang="en-TW" sz="1400" i="1" smtClean="0">
                              <a:latin typeface="Cambria Math" panose="02040503050406030204" pitchFamily="18" charset="0"/>
                              <a:cs typeface="Times New Roman" pitchFamily="18" charset="0"/>
                            </a:rPr>
                          </m:ctrlPr>
                        </m:sSubPr>
                        <m:e>
                          <m:r>
                            <a:rPr lang="en-US" sz="1400" b="0" i="1" smtClean="0">
                              <a:latin typeface="Cambria Math" panose="02040503050406030204" pitchFamily="18" charset="0"/>
                              <a:cs typeface="Times New Roman" pitchFamily="18" charset="0"/>
                            </a:rPr>
                            <m:t>𝑙</m:t>
                          </m:r>
                        </m:e>
                        <m:sub>
                          <m:r>
                            <a:rPr lang="en-US" sz="1400" b="0" i="1" smtClean="0">
                              <a:latin typeface="Cambria Math" panose="02040503050406030204" pitchFamily="18" charset="0"/>
                              <a:cs typeface="Times New Roman" pitchFamily="18" charset="0"/>
                            </a:rPr>
                            <m:t>𝑧</m:t>
                          </m:r>
                        </m:sub>
                      </m:sSub>
                      <m:r>
                        <a:rPr lang="en-US" sz="1400" b="0" i="1" smtClean="0">
                          <a:latin typeface="Cambria Math" panose="02040503050406030204" pitchFamily="18" charset="0"/>
                          <a:cs typeface="Times New Roman" pitchFamily="18" charset="0"/>
                        </a:rPr>
                        <m:t>=</m:t>
                      </m:r>
                      <m:r>
                        <a:rPr lang="en-US" sz="1400" b="0" i="1" smtClean="0">
                          <a:latin typeface="Cambria Math" panose="02040503050406030204" pitchFamily="18" charset="0"/>
                          <a:ea typeface="Cambria Math" panose="02040503050406030204" pitchFamily="18" charset="0"/>
                          <a:cs typeface="Times New Roman" pitchFamily="18" charset="0"/>
                        </a:rPr>
                        <m:t>±1,0,</m:t>
                      </m:r>
                      <m:sSub>
                        <m:sSubPr>
                          <m:ctrlPr>
                            <a:rPr lang="en-US" sz="1400" i="1">
                              <a:latin typeface="Cambria Math" panose="02040503050406030204" pitchFamily="18" charset="0"/>
                              <a:cs typeface="Times New Roman" pitchFamily="18" charset="0"/>
                            </a:rPr>
                          </m:ctrlPr>
                        </m:sSubPr>
                        <m:e>
                          <m:r>
                            <a:rPr lang="en-US" sz="1400" i="1">
                              <a:latin typeface="Cambria Math" panose="02040503050406030204" pitchFamily="18" charset="0"/>
                              <a:cs typeface="Times New Roman" pitchFamily="18" charset="0"/>
                            </a:rPr>
                            <m:t>𝑠</m:t>
                          </m:r>
                        </m:e>
                        <m:sub>
                          <m:r>
                            <a:rPr lang="en-US" sz="1400" i="1">
                              <a:latin typeface="Cambria Math" panose="02040503050406030204" pitchFamily="18" charset="0"/>
                              <a:cs typeface="Times New Roman" pitchFamily="18" charset="0"/>
                            </a:rPr>
                            <m:t>𝑧</m:t>
                          </m:r>
                        </m:sub>
                      </m:sSub>
                      <m:r>
                        <a:rPr lang="en-US" sz="1400" i="1">
                          <a:latin typeface="Cambria Math" panose="02040503050406030204" pitchFamily="18" charset="0"/>
                          <a:cs typeface="Times New Roman" pitchFamily="18" charset="0"/>
                        </a:rPr>
                        <m:t>=</m:t>
                      </m:r>
                      <m:r>
                        <a:rPr lang="en-US" sz="1400" i="1">
                          <a:latin typeface="Cambria Math" panose="02040503050406030204" pitchFamily="18" charset="0"/>
                          <a:ea typeface="Cambria Math" panose="02040503050406030204" pitchFamily="18" charset="0"/>
                          <a:cs typeface="Times New Roman" pitchFamily="18" charset="0"/>
                        </a:rPr>
                        <m:t>±</m:t>
                      </m:r>
                      <m:r>
                        <a:rPr lang="en-US" sz="1400" i="1">
                          <a:latin typeface="Cambria Math" panose="02040503050406030204" pitchFamily="18" charset="0"/>
                          <a:cs typeface="Times New Roman" pitchFamily="18" charset="0"/>
                        </a:rPr>
                        <m:t>1/2</m:t>
                      </m:r>
                    </m:oMath>
                  </m:oMathPara>
                </a14:m>
                <a:endParaRPr lang="en-TW" sz="1400"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D0AB71D7-E455-05C0-F93F-1FE0E7BFDA10}"/>
                  </a:ext>
                </a:extLst>
              </p:cNvPr>
              <p:cNvSpPr txBox="1">
                <a:spLocks noRot="1" noChangeAspect="1" noMove="1" noResize="1" noEditPoints="1" noAdjustHandles="1" noChangeArrowheads="1" noChangeShapeType="1" noTextEdit="1"/>
              </p:cNvSpPr>
              <p:nvPr/>
            </p:nvSpPr>
            <p:spPr bwMode="auto">
              <a:xfrm>
                <a:off x="2146635" y="1559573"/>
                <a:ext cx="2304256" cy="307777"/>
              </a:xfrm>
              <a:prstGeom prst="rect">
                <a:avLst/>
              </a:prstGeom>
              <a:blipFill>
                <a:blip r:embed="rId4"/>
                <a:stretch>
                  <a:fillRect b="-16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DBC799C-E0AD-F408-0B30-BC8B4142C2F6}"/>
                  </a:ext>
                </a:extLst>
              </p:cNvPr>
              <p:cNvSpPr txBox="1"/>
              <p:nvPr/>
            </p:nvSpPr>
            <p:spPr bwMode="auto">
              <a:xfrm>
                <a:off x="1282539" y="1421468"/>
                <a:ext cx="711696" cy="307777"/>
              </a:xfrm>
              <a:prstGeom prst="rect">
                <a:avLst/>
              </a:prstGeom>
              <a:solidFill>
                <a:schemeClr val="bg1"/>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cs typeface="Times New Roman" pitchFamily="18" charset="0"/>
                        </a:rPr>
                        <m:t>𝑛</m:t>
                      </m:r>
                      <m:r>
                        <a:rPr lang="en-US" sz="1400" b="0" i="1" smtClean="0">
                          <a:latin typeface="Cambria Math" panose="02040503050406030204" pitchFamily="18" charset="0"/>
                          <a:cs typeface="Times New Roman" pitchFamily="18" charset="0"/>
                        </a:rPr>
                        <m:t>=2</m:t>
                      </m:r>
                    </m:oMath>
                  </m:oMathPara>
                </a14:m>
                <a:endParaRPr lang="en-TW" sz="1400"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CDBC799C-E0AD-F408-0B30-BC8B4142C2F6}"/>
                  </a:ext>
                </a:extLst>
              </p:cNvPr>
              <p:cNvSpPr txBox="1">
                <a:spLocks noRot="1" noChangeAspect="1" noMove="1" noResize="1" noEditPoints="1" noAdjustHandles="1" noChangeArrowheads="1" noChangeShapeType="1" noTextEdit="1"/>
              </p:cNvSpPr>
              <p:nvPr/>
            </p:nvSpPr>
            <p:spPr bwMode="auto">
              <a:xfrm>
                <a:off x="1282539" y="1421468"/>
                <a:ext cx="711696" cy="307777"/>
              </a:xfrm>
              <a:prstGeom prst="rect">
                <a:avLst/>
              </a:prstGeom>
              <a:blipFill>
                <a:blip r:embed="rId5"/>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EA2735D-E079-9902-984A-67565C97686A}"/>
                  </a:ext>
                </a:extLst>
              </p:cNvPr>
              <p:cNvSpPr txBox="1"/>
              <p:nvPr/>
            </p:nvSpPr>
            <p:spPr bwMode="auto">
              <a:xfrm>
                <a:off x="2146635" y="1183274"/>
                <a:ext cx="2088232" cy="307777"/>
              </a:xfrm>
              <a:prstGeom prst="rect">
                <a:avLst/>
              </a:prstGeom>
              <a:solidFill>
                <a:schemeClr val="bg1"/>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cs typeface="Times New Roman" pitchFamily="18" charset="0"/>
                        </a:rPr>
                        <m:t>𝑙</m:t>
                      </m:r>
                      <m:r>
                        <a:rPr lang="en-US" sz="1400" b="0" i="1" smtClean="0">
                          <a:latin typeface="Cambria Math" panose="02040503050406030204" pitchFamily="18" charset="0"/>
                          <a:cs typeface="Times New Roman" pitchFamily="18" charset="0"/>
                        </a:rPr>
                        <m:t>=0,</m:t>
                      </m:r>
                      <m:sSub>
                        <m:sSubPr>
                          <m:ctrlPr>
                            <a:rPr lang="en-TW" sz="1400" i="1">
                              <a:latin typeface="Cambria Math" panose="02040503050406030204" pitchFamily="18" charset="0"/>
                              <a:cs typeface="Times New Roman" pitchFamily="18" charset="0"/>
                            </a:rPr>
                          </m:ctrlPr>
                        </m:sSubPr>
                        <m:e>
                          <m:r>
                            <a:rPr lang="en-US" sz="1400" i="1">
                              <a:latin typeface="Cambria Math" panose="02040503050406030204" pitchFamily="18" charset="0"/>
                              <a:cs typeface="Times New Roman" pitchFamily="18" charset="0"/>
                            </a:rPr>
                            <m:t>𝑙</m:t>
                          </m:r>
                        </m:e>
                        <m:sub>
                          <m:r>
                            <a:rPr lang="en-US" sz="1400" i="1">
                              <a:latin typeface="Cambria Math" panose="02040503050406030204" pitchFamily="18" charset="0"/>
                              <a:cs typeface="Times New Roman" pitchFamily="18" charset="0"/>
                            </a:rPr>
                            <m:t>𝑧</m:t>
                          </m:r>
                        </m:sub>
                      </m:sSub>
                      <m:r>
                        <a:rPr lang="en-US" sz="1400" i="1">
                          <a:latin typeface="Cambria Math" panose="02040503050406030204" pitchFamily="18" charset="0"/>
                          <a:cs typeface="Times New Roman" pitchFamily="18" charset="0"/>
                        </a:rPr>
                        <m:t>=</m:t>
                      </m:r>
                      <m:r>
                        <a:rPr lang="en-US" sz="1400" i="1">
                          <a:latin typeface="Cambria Math" panose="02040503050406030204" pitchFamily="18" charset="0"/>
                          <a:ea typeface="Cambria Math" panose="02040503050406030204" pitchFamily="18" charset="0"/>
                          <a:cs typeface="Times New Roman" pitchFamily="18" charset="0"/>
                        </a:rPr>
                        <m:t>0</m:t>
                      </m:r>
                      <m:r>
                        <a:rPr lang="en-US" sz="1400" b="0" i="1" smtClean="0">
                          <a:latin typeface="Cambria Math" panose="02040503050406030204" pitchFamily="18" charset="0"/>
                          <a:ea typeface="Cambria Math" panose="02040503050406030204" pitchFamily="18" charset="0"/>
                          <a:cs typeface="Times New Roman" pitchFamily="18" charset="0"/>
                        </a:rPr>
                        <m:t>,</m:t>
                      </m:r>
                      <m:sSub>
                        <m:sSubPr>
                          <m:ctrlPr>
                            <a:rPr lang="en-US" sz="1400" b="0" i="1" smtClean="0">
                              <a:latin typeface="Cambria Math" panose="02040503050406030204" pitchFamily="18" charset="0"/>
                              <a:cs typeface="Times New Roman" pitchFamily="18" charset="0"/>
                            </a:rPr>
                          </m:ctrlPr>
                        </m:sSubPr>
                        <m:e>
                          <m:r>
                            <a:rPr lang="en-US" sz="1400" i="1">
                              <a:latin typeface="Cambria Math" panose="02040503050406030204" pitchFamily="18" charset="0"/>
                              <a:cs typeface="Times New Roman" pitchFamily="18" charset="0"/>
                            </a:rPr>
                            <m:t>𝑠</m:t>
                          </m:r>
                        </m:e>
                        <m:sub>
                          <m:r>
                            <a:rPr lang="en-US" sz="1400" b="0" i="1" smtClean="0">
                              <a:latin typeface="Cambria Math" panose="02040503050406030204" pitchFamily="18" charset="0"/>
                              <a:cs typeface="Times New Roman" pitchFamily="18" charset="0"/>
                            </a:rPr>
                            <m:t>𝑧</m:t>
                          </m:r>
                        </m:sub>
                      </m:sSub>
                      <m:r>
                        <a:rPr lang="en-US" sz="1400" b="0" i="1" smtClean="0">
                          <a:latin typeface="Cambria Math" panose="02040503050406030204" pitchFamily="18" charset="0"/>
                          <a:cs typeface="Times New Roman" pitchFamily="18" charset="0"/>
                        </a:rPr>
                        <m:t>=</m:t>
                      </m:r>
                      <m:r>
                        <a:rPr lang="en-US" sz="1400" b="0" i="1" smtClean="0">
                          <a:latin typeface="Cambria Math" panose="02040503050406030204" pitchFamily="18" charset="0"/>
                          <a:ea typeface="Cambria Math" panose="02040503050406030204" pitchFamily="18" charset="0"/>
                          <a:cs typeface="Times New Roman" pitchFamily="18" charset="0"/>
                        </a:rPr>
                        <m:t>±</m:t>
                      </m:r>
                      <m:r>
                        <a:rPr lang="en-US" sz="1400" b="0" i="1" smtClean="0">
                          <a:latin typeface="Cambria Math" panose="02040503050406030204" pitchFamily="18" charset="0"/>
                          <a:cs typeface="Times New Roman" pitchFamily="18" charset="0"/>
                        </a:rPr>
                        <m:t>1/2</m:t>
                      </m:r>
                    </m:oMath>
                  </m:oMathPara>
                </a14:m>
                <a:endParaRPr lang="en-TW" sz="1400" dirty="0">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7EA2735D-E079-9902-984A-67565C97686A}"/>
                  </a:ext>
                </a:extLst>
              </p:cNvPr>
              <p:cNvSpPr txBox="1">
                <a:spLocks noRot="1" noChangeAspect="1" noMove="1" noResize="1" noEditPoints="1" noAdjustHandles="1" noChangeArrowheads="1" noChangeShapeType="1" noTextEdit="1"/>
              </p:cNvSpPr>
              <p:nvPr/>
            </p:nvSpPr>
            <p:spPr bwMode="auto">
              <a:xfrm>
                <a:off x="2146635" y="1183274"/>
                <a:ext cx="2088232" cy="307777"/>
              </a:xfrm>
              <a:prstGeom prst="rect">
                <a:avLst/>
              </a:prstGeom>
              <a:blipFill>
                <a:blip r:embed="rId3"/>
                <a:stretch>
                  <a:fillRect b="-12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D8D43DC-28B8-30A9-85AB-13045B6C3C38}"/>
                  </a:ext>
                </a:extLst>
              </p:cNvPr>
              <p:cNvSpPr txBox="1"/>
              <p:nvPr/>
            </p:nvSpPr>
            <p:spPr bwMode="auto">
              <a:xfrm>
                <a:off x="2149948" y="1559573"/>
                <a:ext cx="2304256" cy="307777"/>
              </a:xfrm>
              <a:prstGeom prst="rect">
                <a:avLst/>
              </a:prstGeom>
              <a:solidFill>
                <a:schemeClr val="bg1"/>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cs typeface="Times New Roman" pitchFamily="18" charset="0"/>
                        </a:rPr>
                        <m:t>𝑙</m:t>
                      </m:r>
                      <m:r>
                        <a:rPr lang="en-US" sz="1400" i="1" smtClean="0">
                          <a:latin typeface="Cambria Math" panose="02040503050406030204" pitchFamily="18" charset="0"/>
                          <a:cs typeface="Times New Roman" pitchFamily="18" charset="0"/>
                        </a:rPr>
                        <m:t>=1,</m:t>
                      </m:r>
                      <m:sSub>
                        <m:sSubPr>
                          <m:ctrlPr>
                            <a:rPr lang="en-TW" sz="1400" i="1" smtClean="0">
                              <a:latin typeface="Cambria Math" panose="02040503050406030204" pitchFamily="18" charset="0"/>
                              <a:cs typeface="Times New Roman" pitchFamily="18" charset="0"/>
                            </a:rPr>
                          </m:ctrlPr>
                        </m:sSubPr>
                        <m:e>
                          <m:r>
                            <a:rPr lang="en-US" sz="1400" b="0" i="1" smtClean="0">
                              <a:latin typeface="Cambria Math" panose="02040503050406030204" pitchFamily="18" charset="0"/>
                              <a:cs typeface="Times New Roman" pitchFamily="18" charset="0"/>
                            </a:rPr>
                            <m:t>𝑙</m:t>
                          </m:r>
                        </m:e>
                        <m:sub>
                          <m:r>
                            <a:rPr lang="en-US" sz="1400" b="0" i="1" smtClean="0">
                              <a:latin typeface="Cambria Math" panose="02040503050406030204" pitchFamily="18" charset="0"/>
                              <a:cs typeface="Times New Roman" pitchFamily="18" charset="0"/>
                            </a:rPr>
                            <m:t>𝑧</m:t>
                          </m:r>
                        </m:sub>
                      </m:sSub>
                      <m:r>
                        <a:rPr lang="en-US" sz="1400" b="0" i="1" smtClean="0">
                          <a:latin typeface="Cambria Math" panose="02040503050406030204" pitchFamily="18" charset="0"/>
                          <a:cs typeface="Times New Roman" pitchFamily="18" charset="0"/>
                        </a:rPr>
                        <m:t>=</m:t>
                      </m:r>
                      <m:r>
                        <a:rPr lang="en-US" sz="1400" b="0" i="1" smtClean="0">
                          <a:latin typeface="Cambria Math" panose="02040503050406030204" pitchFamily="18" charset="0"/>
                          <a:ea typeface="Cambria Math" panose="02040503050406030204" pitchFamily="18" charset="0"/>
                          <a:cs typeface="Times New Roman" pitchFamily="18" charset="0"/>
                        </a:rPr>
                        <m:t>±1,0,</m:t>
                      </m:r>
                      <m:sSub>
                        <m:sSubPr>
                          <m:ctrlPr>
                            <a:rPr lang="en-US" sz="1400" i="1">
                              <a:latin typeface="Cambria Math" panose="02040503050406030204" pitchFamily="18" charset="0"/>
                              <a:cs typeface="Times New Roman" pitchFamily="18" charset="0"/>
                            </a:rPr>
                          </m:ctrlPr>
                        </m:sSubPr>
                        <m:e>
                          <m:r>
                            <a:rPr lang="en-US" sz="1400" i="1">
                              <a:latin typeface="Cambria Math" panose="02040503050406030204" pitchFamily="18" charset="0"/>
                              <a:cs typeface="Times New Roman" pitchFamily="18" charset="0"/>
                            </a:rPr>
                            <m:t>𝑠</m:t>
                          </m:r>
                        </m:e>
                        <m:sub>
                          <m:r>
                            <a:rPr lang="en-US" sz="1400" i="1">
                              <a:latin typeface="Cambria Math" panose="02040503050406030204" pitchFamily="18" charset="0"/>
                              <a:cs typeface="Times New Roman" pitchFamily="18" charset="0"/>
                            </a:rPr>
                            <m:t>𝑧</m:t>
                          </m:r>
                        </m:sub>
                      </m:sSub>
                      <m:r>
                        <a:rPr lang="en-US" sz="1400" i="1">
                          <a:latin typeface="Cambria Math" panose="02040503050406030204" pitchFamily="18" charset="0"/>
                          <a:cs typeface="Times New Roman" pitchFamily="18" charset="0"/>
                        </a:rPr>
                        <m:t>=</m:t>
                      </m:r>
                      <m:r>
                        <a:rPr lang="en-US" sz="1400" i="1">
                          <a:latin typeface="Cambria Math" panose="02040503050406030204" pitchFamily="18" charset="0"/>
                          <a:ea typeface="Cambria Math" panose="02040503050406030204" pitchFamily="18" charset="0"/>
                          <a:cs typeface="Times New Roman" pitchFamily="18" charset="0"/>
                        </a:rPr>
                        <m:t>±</m:t>
                      </m:r>
                      <m:r>
                        <a:rPr lang="en-US" sz="1400" i="1">
                          <a:latin typeface="Cambria Math" panose="02040503050406030204" pitchFamily="18" charset="0"/>
                          <a:cs typeface="Times New Roman" pitchFamily="18" charset="0"/>
                        </a:rPr>
                        <m:t>1/2</m:t>
                      </m:r>
                    </m:oMath>
                  </m:oMathPara>
                </a14:m>
                <a:endParaRPr lang="en-TW" sz="1400" dirty="0">
                  <a:latin typeface="Times New Roman" pitchFamily="18" charset="0"/>
                  <a:cs typeface="Times New Roman" pitchFamily="18" charset="0"/>
                </a:endParaRPr>
              </a:p>
            </p:txBody>
          </p:sp>
        </mc:Choice>
        <mc:Fallback xmlns="">
          <p:sp>
            <p:nvSpPr>
              <p:cNvPr id="9" name="TextBox 8">
                <a:extLst>
                  <a:ext uri="{FF2B5EF4-FFF2-40B4-BE49-F238E27FC236}">
                    <a16:creationId xmlns:a16="http://schemas.microsoft.com/office/drawing/2014/main" id="{3D8D43DC-28B8-30A9-85AB-13045B6C3C38}"/>
                  </a:ext>
                </a:extLst>
              </p:cNvPr>
              <p:cNvSpPr txBox="1">
                <a:spLocks noRot="1" noChangeAspect="1" noMove="1" noResize="1" noEditPoints="1" noAdjustHandles="1" noChangeArrowheads="1" noChangeShapeType="1" noTextEdit="1"/>
              </p:cNvSpPr>
              <p:nvPr/>
            </p:nvSpPr>
            <p:spPr bwMode="auto">
              <a:xfrm>
                <a:off x="2149948" y="1559573"/>
                <a:ext cx="2304256" cy="307777"/>
              </a:xfrm>
              <a:prstGeom prst="rect">
                <a:avLst/>
              </a:prstGeom>
              <a:blipFill>
                <a:blip r:embed="rId6"/>
                <a:stretch>
                  <a:fillRect b="-16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6">
                <a:extLst>
                  <a:ext uri="{FF2B5EF4-FFF2-40B4-BE49-F238E27FC236}">
                    <a16:creationId xmlns:a16="http://schemas.microsoft.com/office/drawing/2014/main" id="{02EBBC43-F7C9-7C25-B2F0-1D9359CD93AD}"/>
                  </a:ext>
                </a:extLst>
              </p:cNvPr>
              <p:cNvSpPr txBox="1"/>
              <p:nvPr/>
            </p:nvSpPr>
            <p:spPr bwMode="auto">
              <a:xfrm>
                <a:off x="1147726" y="3925389"/>
                <a:ext cx="4752840" cy="554254"/>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𝜙</m:t>
                          </m:r>
                        </m:e>
                        <m:sub>
                          <m:r>
                            <a:rPr lang="en-US" altLang="zh-TW" i="1">
                              <a:latin typeface="Cambria Math"/>
                            </a:rPr>
                            <m:t>𝑛𝑙𝑚</m:t>
                          </m:r>
                        </m:sub>
                      </m:sSub>
                      <m:r>
                        <a:rPr lang="en-US" altLang="zh-TW" dirty="0" smtClean="0">
                          <a:latin typeface="Cambria Math" panose="02040503050406030204" pitchFamily="18" charset="0"/>
                          <a:ea typeface="Cambria Math"/>
                        </a:rPr>
                        <m:t>∙</m:t>
                      </m:r>
                      <m:d>
                        <m:dPr>
                          <m:ctrlPr>
                            <a:rPr lang="en-US" altLang="zh-TW" i="1" smtClean="0">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a:rPr lang="en-US" altLang="zh-TW" b="0" i="1" smtClean="0">
                                    <a:latin typeface="Cambria Math" panose="02040503050406030204" pitchFamily="18" charset="0"/>
                                    <a:ea typeface="Cambria Math"/>
                                  </a:rPr>
                                  <m:t>1</m:t>
                                </m:r>
                              </m:e>
                            </m:mr>
                            <m:mr>
                              <m:e>
                                <m:r>
                                  <a:rPr lang="en-US" altLang="zh-TW" b="0" i="1" smtClean="0">
                                    <a:latin typeface="Cambria Math" panose="02040503050406030204" pitchFamily="18" charset="0"/>
                                    <a:ea typeface="Cambria Math"/>
                                  </a:rPr>
                                  <m:t>0</m:t>
                                </m:r>
                              </m:e>
                            </m:mr>
                          </m:m>
                        </m:e>
                      </m:d>
                      <m:r>
                        <a:rPr lang="en-US" altLang="zh-TW" b="0" i="1" smtClean="0">
                          <a:latin typeface="Cambria Math" panose="02040503050406030204" pitchFamily="18" charset="0"/>
                          <a:ea typeface="Cambria Math"/>
                        </a:rPr>
                        <m:t> </m:t>
                      </m:r>
                      <m:r>
                        <m:rPr>
                          <m:sty m:val="p"/>
                        </m:rPr>
                        <a:rPr lang="en-US" altLang="zh-TW" b="0" i="0" smtClean="0">
                          <a:latin typeface="Cambria Math" panose="02040503050406030204" pitchFamily="18" charset="0"/>
                          <a:ea typeface="Cambria Math"/>
                        </a:rPr>
                        <m:t>or</m:t>
                      </m:r>
                      <m:r>
                        <a:rPr lang="en-US" altLang="zh-TW" b="0" i="1" smtClean="0">
                          <a:latin typeface="Cambria Math" panose="02040503050406030204" pitchFamily="18" charset="0"/>
                          <a:ea typeface="Cambria Math"/>
                        </a:rPr>
                        <m:t> </m:t>
                      </m:r>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a:rPr>
                            <m:t>𝑛𝑙𝑚</m:t>
                          </m:r>
                        </m:sub>
                      </m:sSub>
                      <m:r>
                        <a:rPr lang="en-US" altLang="zh-TW" dirty="0">
                          <a:latin typeface="Cambria Math" panose="02040503050406030204" pitchFamily="18" charset="0"/>
                          <a:ea typeface="Cambria Math"/>
                        </a:rPr>
                        <m:t>∙</m:t>
                      </m:r>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b="0" i="1" smtClean="0">
                                    <a:latin typeface="Cambria Math" panose="02040503050406030204" pitchFamily="18" charset="0"/>
                                    <a:ea typeface="Cambria Math"/>
                                  </a:rPr>
                                  <m:t>0</m:t>
                                </m:r>
                              </m:e>
                            </m:mr>
                            <m:mr>
                              <m:e>
                                <m:r>
                                  <a:rPr lang="en-US" altLang="zh-TW" b="0" i="1" smtClean="0">
                                    <a:latin typeface="Cambria Math" panose="02040503050406030204" pitchFamily="18" charset="0"/>
                                    <a:ea typeface="Cambria Math"/>
                                  </a:rPr>
                                  <m:t>1</m:t>
                                </m:r>
                              </m:e>
                            </m:mr>
                          </m:m>
                        </m:e>
                      </m:d>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𝑅</m:t>
                          </m:r>
                        </m:e>
                        <m:sub>
                          <m:r>
                            <a:rPr lang="en-US" altLang="zh-TW" i="1">
                              <a:latin typeface="Cambria Math"/>
                            </a:rPr>
                            <m:t>𝑛𝑙</m:t>
                          </m:r>
                        </m:sub>
                      </m:sSub>
                      <m:d>
                        <m:dPr>
                          <m:ctrlPr>
                            <a:rPr lang="en-US" altLang="zh-TW" i="1">
                              <a:latin typeface="Cambria Math" panose="02040503050406030204" pitchFamily="18" charset="0"/>
                            </a:rPr>
                          </m:ctrlPr>
                        </m:dPr>
                        <m:e>
                          <m:r>
                            <a:rPr lang="en-US" altLang="zh-TW" i="1">
                              <a:latin typeface="Cambria Math"/>
                            </a:rPr>
                            <m:t>𝑟</m:t>
                          </m:r>
                        </m:e>
                      </m:d>
                      <m:r>
                        <a:rPr lang="en-US" altLang="zh-TW" i="1">
                          <a:latin typeface="Cambria Math"/>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𝑙</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𝑧</m:t>
                                  </m:r>
                                </m:sub>
                              </m:sSub>
                              <m:r>
                                <a:rPr lang="en-US" altLang="zh-TW" i="1">
                                  <a:latin typeface="Cambria Math" panose="02040503050406030204" pitchFamily="18" charset="0"/>
                                </a:rPr>
                                <m:t>,</m:t>
                              </m:r>
                              <m:r>
                                <a:rPr lang="en-US" altLang="zh-TW" i="1">
                                  <a:latin typeface="Cambria Math" panose="02040503050406030204" pitchFamily="18" charset="0"/>
                                </a:rPr>
                                <m:t>𝑠</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𝑧</m:t>
                                  </m:r>
                                </m:sub>
                              </m:sSub>
                            </m:e>
                          </m:d>
                        </m:e>
                      </m:d>
                    </m:oMath>
                  </m:oMathPara>
                </a14:m>
                <a:endParaRPr lang="zh-TW" altLang="en-US" sz="1800" dirty="0"/>
              </a:p>
            </p:txBody>
          </p:sp>
        </mc:Choice>
        <mc:Fallback xmlns="">
          <p:sp>
            <p:nvSpPr>
              <p:cNvPr id="12" name="文字方塊 6">
                <a:extLst>
                  <a:ext uri="{FF2B5EF4-FFF2-40B4-BE49-F238E27FC236}">
                    <a16:creationId xmlns:a16="http://schemas.microsoft.com/office/drawing/2014/main" id="{02EBBC43-F7C9-7C25-B2F0-1D9359CD93AD}"/>
                  </a:ext>
                </a:extLst>
              </p:cNvPr>
              <p:cNvSpPr txBox="1">
                <a:spLocks noRot="1" noChangeAspect="1" noMove="1" noResize="1" noEditPoints="1" noAdjustHandles="1" noChangeArrowheads="1" noChangeShapeType="1" noTextEdit="1"/>
              </p:cNvSpPr>
              <p:nvPr/>
            </p:nvSpPr>
            <p:spPr bwMode="auto">
              <a:xfrm>
                <a:off x="1147726" y="3925389"/>
                <a:ext cx="4752840" cy="554254"/>
              </a:xfrm>
              <a:prstGeom prst="rect">
                <a:avLst/>
              </a:prstGeom>
              <a:blipFill>
                <a:blip r:embed="rId7"/>
                <a:stretch>
                  <a:fillRect t="-61364" r="-4000" b="-9772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29">
                <a:extLst>
                  <a:ext uri="{FF2B5EF4-FFF2-40B4-BE49-F238E27FC236}">
                    <a16:creationId xmlns:a16="http://schemas.microsoft.com/office/drawing/2014/main" id="{132C6D36-7FAB-B482-5A39-DAD7E6875D9E}"/>
                  </a:ext>
                </a:extLst>
              </p:cNvPr>
              <p:cNvSpPr txBox="1"/>
              <p:nvPr/>
            </p:nvSpPr>
            <p:spPr bwMode="auto">
              <a:xfrm>
                <a:off x="4482475" y="2180498"/>
                <a:ext cx="1080120" cy="335348"/>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400" i="1" smtClean="0">
                          <a:latin typeface="Cambria Math" panose="02040503050406030204" pitchFamily="18" charset="0"/>
                          <a:ea typeface="Cambria Math" panose="02040503050406030204" pitchFamily="18" charset="0"/>
                        </a:rPr>
                        <m:t>𝜆</m:t>
                      </m:r>
                      <m:sSub>
                        <m:sSubPr>
                          <m:ctrlPr>
                            <a:rPr lang="en-US" altLang="zh-TW" sz="1400" i="1">
                              <a:latin typeface="Cambria Math" panose="02040503050406030204" pitchFamily="18" charset="0"/>
                              <a:ea typeface="Cambria Math" panose="02040503050406030204" pitchFamily="18" charset="0"/>
                            </a:rPr>
                          </m:ctrlPr>
                        </m:sSubPr>
                        <m:e>
                          <m:acc>
                            <m:accPr>
                              <m:chr m:val="̂"/>
                              <m:ctrlPr>
                                <a:rPr lang="en-US" altLang="zh-TW" sz="1400" i="1">
                                  <a:latin typeface="Cambria Math" panose="02040503050406030204" pitchFamily="18" charset="0"/>
                                </a:rPr>
                              </m:ctrlPr>
                            </m:accPr>
                            <m:e>
                              <m:r>
                                <a:rPr lang="en-US" altLang="zh-TW" sz="1400" i="1">
                                  <a:latin typeface="Cambria Math" panose="02040503050406030204" pitchFamily="18" charset="0"/>
                                </a:rPr>
                                <m:t>𝐻</m:t>
                              </m:r>
                            </m:e>
                          </m:acc>
                        </m:e>
                        <m:sub>
                          <m:r>
                            <a:rPr lang="en-US" altLang="zh-TW" sz="1400" i="1">
                              <a:latin typeface="Cambria Math" panose="02040503050406030204" pitchFamily="18" charset="0"/>
                              <a:ea typeface="Cambria Math" panose="02040503050406030204" pitchFamily="18" charset="0"/>
                            </a:rPr>
                            <m:t>1</m:t>
                          </m:r>
                        </m:sub>
                      </m:sSub>
                      <m:r>
                        <a:rPr lang="en-US" sz="1400" b="0" i="1" smtClean="0">
                          <a:latin typeface="Cambria Math" panose="02040503050406030204" pitchFamily="18" charset="0"/>
                          <a:ea typeface="Cambria Math" panose="02040503050406030204" pitchFamily="18" charset="0"/>
                          <a:cs typeface="Times New Roman" pitchFamily="18" charset="0"/>
                        </a:rPr>
                        <m:t>∝</m:t>
                      </m:r>
                      <m:acc>
                        <m:accPr>
                          <m:chr m:val="⃗"/>
                          <m:ctrlPr>
                            <a:rPr lang="en-US" altLang="zh-TW" sz="1400" i="1">
                              <a:latin typeface="Cambria Math" panose="02040503050406030204" pitchFamily="18" charset="0"/>
                              <a:ea typeface="Cambria Math" panose="02040503050406030204" pitchFamily="18" charset="0"/>
                            </a:rPr>
                          </m:ctrlPr>
                        </m:accPr>
                        <m:e>
                          <m:r>
                            <a:rPr lang="en-US" altLang="zh-TW" sz="1400" i="1">
                              <a:latin typeface="Cambria Math" panose="02040503050406030204" pitchFamily="18" charset="0"/>
                              <a:ea typeface="Cambria Math" panose="02040503050406030204" pitchFamily="18" charset="0"/>
                            </a:rPr>
                            <m:t>𝑆</m:t>
                          </m:r>
                        </m:e>
                      </m:acc>
                      <m:r>
                        <a:rPr lang="en-US" sz="1400" i="1">
                          <a:latin typeface="Cambria Math" panose="02040503050406030204" pitchFamily="18" charset="0"/>
                          <a:ea typeface="Cambria Math" panose="02040503050406030204" pitchFamily="18" charset="0"/>
                          <a:cs typeface="Times New Roman" pitchFamily="18" charset="0"/>
                        </a:rPr>
                        <m:t>∙</m:t>
                      </m:r>
                      <m:acc>
                        <m:accPr>
                          <m:chr m:val="⃗"/>
                          <m:ctrlPr>
                            <a:rPr lang="en-US" altLang="zh-TW" sz="1400" i="1">
                              <a:latin typeface="Cambria Math" panose="02040503050406030204" pitchFamily="18" charset="0"/>
                              <a:ea typeface="Cambria Math" panose="02040503050406030204" pitchFamily="18" charset="0"/>
                              <a:cs typeface="Times New Roman" pitchFamily="18" charset="0"/>
                            </a:rPr>
                          </m:ctrlPr>
                        </m:accPr>
                        <m:e>
                          <m:r>
                            <a:rPr lang="en-US" altLang="zh-TW" sz="1400" i="1">
                              <a:latin typeface="Cambria Math" panose="02040503050406030204" pitchFamily="18" charset="0"/>
                              <a:ea typeface="Cambria Math" panose="02040503050406030204" pitchFamily="18" charset="0"/>
                              <a:cs typeface="Times New Roman" pitchFamily="18" charset="0"/>
                            </a:rPr>
                            <m:t>𝐿</m:t>
                          </m:r>
                        </m:e>
                      </m:acc>
                    </m:oMath>
                  </m:oMathPara>
                </a14:m>
                <a:endParaRPr lang="zh-TW" altLang="en-US" sz="1400" dirty="0"/>
              </a:p>
            </p:txBody>
          </p:sp>
        </mc:Choice>
        <mc:Fallback xmlns="">
          <p:sp>
            <p:nvSpPr>
              <p:cNvPr id="14" name="文字方塊 29">
                <a:extLst>
                  <a:ext uri="{FF2B5EF4-FFF2-40B4-BE49-F238E27FC236}">
                    <a16:creationId xmlns:a16="http://schemas.microsoft.com/office/drawing/2014/main" id="{132C6D36-7FAB-B482-5A39-DAD7E6875D9E}"/>
                  </a:ext>
                </a:extLst>
              </p:cNvPr>
              <p:cNvSpPr txBox="1">
                <a:spLocks noRot="1" noChangeAspect="1" noMove="1" noResize="1" noEditPoints="1" noAdjustHandles="1" noChangeArrowheads="1" noChangeShapeType="1" noTextEdit="1"/>
              </p:cNvSpPr>
              <p:nvPr/>
            </p:nvSpPr>
            <p:spPr bwMode="auto">
              <a:xfrm>
                <a:off x="4482475" y="2180498"/>
                <a:ext cx="1080120" cy="335348"/>
              </a:xfrm>
              <a:prstGeom prst="rect">
                <a:avLst/>
              </a:prstGeom>
              <a:blipFill>
                <a:blip r:embed="rId8"/>
                <a:stretch>
                  <a:fillRect t="-3571"/>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CD9C823-34C8-63DC-B897-BE01D1480514}"/>
                  </a:ext>
                </a:extLst>
              </p:cNvPr>
              <p:cNvSpPr txBox="1"/>
              <p:nvPr/>
            </p:nvSpPr>
            <p:spPr bwMode="auto">
              <a:xfrm>
                <a:off x="1103784" y="2619948"/>
                <a:ext cx="3888432" cy="369332"/>
              </a:xfrm>
              <a:prstGeom prst="rect">
                <a:avLst/>
              </a:prstGeom>
              <a:noFill/>
              <a:ln w="9525">
                <a:noFill/>
                <a:miter lim="800000"/>
                <a:headEnd/>
                <a:tailEnd/>
              </a:ln>
            </p:spPr>
            <p:txBody>
              <a:bodyPr wrap="square">
                <a:spAutoFit/>
              </a:bodyPr>
              <a:lstStyle/>
              <a:p>
                <a:r>
                  <a:rPr lang="zh-TW" altLang="en-US" dirty="0"/>
                  <a:t>以</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𝑛</m:t>
                            </m:r>
                            <m:r>
                              <a:rPr lang="en-US" altLang="zh-TW" b="0" i="1" smtClean="0">
                                <a:latin typeface="Cambria Math" panose="02040503050406030204" pitchFamily="18" charset="0"/>
                              </a:rPr>
                              <m:t>,</m:t>
                            </m:r>
                            <m:r>
                              <a:rPr lang="en-US" altLang="zh-TW" b="0" i="1" smtClean="0">
                                <a:latin typeface="Cambria Math" panose="02040503050406030204" pitchFamily="18" charset="0"/>
                              </a:rPr>
                              <m:t>𝑙</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𝑚</m:t>
                                </m:r>
                              </m:e>
                              <m:sub>
                                <m:r>
                                  <a:rPr lang="en-US" altLang="zh-TW" b="0" i="1" smtClean="0">
                                    <a:latin typeface="Cambria Math" panose="02040503050406030204" pitchFamily="18" charset="0"/>
                                  </a:rPr>
                                  <m:t>𝑧</m:t>
                                </m:r>
                              </m:sub>
                            </m:sSub>
                          </m:e>
                        </m:d>
                      </m:e>
                    </m:d>
                  </m:oMath>
                </a14:m>
                <a:r>
                  <a:rPr lang="zh-TW" altLang="en-US" dirty="0"/>
                  <a:t>來描述電子的軌道狀態：</a:t>
                </a:r>
                <a:endParaRPr lang="en-TW" dirty="0"/>
              </a:p>
            </p:txBody>
          </p:sp>
        </mc:Choice>
        <mc:Fallback xmlns="">
          <p:sp>
            <p:nvSpPr>
              <p:cNvPr id="16" name="TextBox 15">
                <a:extLst>
                  <a:ext uri="{FF2B5EF4-FFF2-40B4-BE49-F238E27FC236}">
                    <a16:creationId xmlns:a16="http://schemas.microsoft.com/office/drawing/2014/main" id="{FCD9C823-34C8-63DC-B897-BE01D1480514}"/>
                  </a:ext>
                </a:extLst>
              </p:cNvPr>
              <p:cNvSpPr txBox="1">
                <a:spLocks noRot="1" noChangeAspect="1" noMove="1" noResize="1" noEditPoints="1" noAdjustHandles="1" noChangeArrowheads="1" noChangeShapeType="1" noTextEdit="1"/>
              </p:cNvSpPr>
              <p:nvPr/>
            </p:nvSpPr>
            <p:spPr bwMode="auto">
              <a:xfrm>
                <a:off x="1103784" y="2619948"/>
                <a:ext cx="3888432" cy="369332"/>
              </a:xfrm>
              <a:prstGeom prst="rect">
                <a:avLst/>
              </a:prstGeom>
              <a:blipFill>
                <a:blip r:embed="rId9"/>
                <a:stretch>
                  <a:fillRect l="-2273" t="-113333" b="-16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6">
                <a:extLst>
                  <a:ext uri="{FF2B5EF4-FFF2-40B4-BE49-F238E27FC236}">
                    <a16:creationId xmlns:a16="http://schemas.microsoft.com/office/drawing/2014/main" id="{F8662C65-EA41-F892-972C-A2EFBD7DFEA1}"/>
                  </a:ext>
                </a:extLst>
              </p:cNvPr>
              <p:cNvSpPr txBox="1"/>
              <p:nvPr/>
            </p:nvSpPr>
            <p:spPr bwMode="auto">
              <a:xfrm>
                <a:off x="4860032" y="2619667"/>
                <a:ext cx="1802737"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𝑛</m:t>
                              </m:r>
                              <m:r>
                                <a:rPr lang="en-US" altLang="zh-TW" i="1">
                                  <a:latin typeface="Cambria Math" panose="02040503050406030204" pitchFamily="18" charset="0"/>
                                </a:rPr>
                                <m:t>,</m:t>
                              </m:r>
                              <m:r>
                                <a:rPr lang="en-US" altLang="zh-TW" i="1">
                                  <a:latin typeface="Cambria Math" panose="02040503050406030204" pitchFamily="18" charset="0"/>
                                </a:rPr>
                                <m:t>𝑙</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𝑧</m:t>
                                  </m:r>
                                </m:sub>
                              </m:sSub>
                              <m:r>
                                <a:rPr lang="en-US" altLang="zh-TW" i="1" smtClean="0">
                                  <a:latin typeface="Cambria Math" panose="02040503050406030204" pitchFamily="18" charset="0"/>
                                </a:rPr>
                                <m:t> </m:t>
                              </m:r>
                            </m:e>
                          </m:d>
                          <m:r>
                            <a:rPr lang="en-US" altLang="zh-TW" i="1">
                              <a:latin typeface="Cambria Math" panose="02040503050406030204" pitchFamily="18" charset="0"/>
                              <a:ea typeface="Cambria Math" panose="02040503050406030204" pitchFamily="18" charset="0"/>
                            </a:rPr>
                            <m:t>~</m:t>
                          </m:r>
                        </m:e>
                      </m:d>
                      <m:sSub>
                        <m:sSubPr>
                          <m:ctrlPr>
                            <a:rPr lang="en-US" altLang="zh-TW" i="1">
                              <a:latin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𝜙</m:t>
                          </m:r>
                        </m:e>
                        <m:sub>
                          <m:r>
                            <a:rPr lang="en-US" altLang="zh-TW" i="1">
                              <a:latin typeface="Cambria Math"/>
                            </a:rPr>
                            <m:t>𝑛𝑙𝑚</m:t>
                          </m:r>
                        </m:sub>
                      </m:sSub>
                    </m:oMath>
                  </m:oMathPara>
                </a14:m>
                <a:endParaRPr lang="zh-TW" altLang="en-US" sz="1800" dirty="0"/>
              </a:p>
            </p:txBody>
          </p:sp>
        </mc:Choice>
        <mc:Fallback xmlns="">
          <p:sp>
            <p:nvSpPr>
              <p:cNvPr id="17" name="文字方塊 6">
                <a:extLst>
                  <a:ext uri="{FF2B5EF4-FFF2-40B4-BE49-F238E27FC236}">
                    <a16:creationId xmlns:a16="http://schemas.microsoft.com/office/drawing/2014/main" id="{F8662C65-EA41-F892-972C-A2EFBD7DFEA1}"/>
                  </a:ext>
                </a:extLst>
              </p:cNvPr>
              <p:cNvSpPr txBox="1">
                <a:spLocks noRot="1" noChangeAspect="1" noMove="1" noResize="1" noEditPoints="1" noAdjustHandles="1" noChangeArrowheads="1" noChangeShapeType="1" noTextEdit="1"/>
              </p:cNvSpPr>
              <p:nvPr/>
            </p:nvSpPr>
            <p:spPr bwMode="auto">
              <a:xfrm>
                <a:off x="4860032" y="2619667"/>
                <a:ext cx="1802737" cy="369332"/>
              </a:xfrm>
              <a:prstGeom prst="rect">
                <a:avLst/>
              </a:prstGeom>
              <a:blipFill>
                <a:blip r:embed="rId10"/>
                <a:stretch>
                  <a:fillRect l="-15385" t="-110000" b="-170000"/>
                </a:stretch>
              </a:blipFill>
              <a:ln>
                <a:noFill/>
              </a:ln>
            </p:spPr>
            <p:txBody>
              <a:bodyPr/>
              <a:lstStyle/>
              <a:p>
                <a:r>
                  <a:rPr lang="en-TW">
                    <a:noFill/>
                  </a:rPr>
                  <a:t> </a:t>
                </a:r>
              </a:p>
            </p:txBody>
          </p:sp>
        </mc:Fallback>
      </mc:AlternateContent>
      <p:sp>
        <p:nvSpPr>
          <p:cNvPr id="18" name="TextBox 17">
            <a:extLst>
              <a:ext uri="{FF2B5EF4-FFF2-40B4-BE49-F238E27FC236}">
                <a16:creationId xmlns:a16="http://schemas.microsoft.com/office/drawing/2014/main" id="{0D36F98F-0197-2C10-0E63-777BA8D9FA5B}"/>
              </a:ext>
            </a:extLst>
          </p:cNvPr>
          <p:cNvSpPr txBox="1"/>
          <p:nvPr/>
        </p:nvSpPr>
        <p:spPr bwMode="auto">
          <a:xfrm>
            <a:off x="1175936" y="3495094"/>
            <a:ext cx="651531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考慮電子的自旋，每一個軌道的電子可以向上或向下：</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0CFAEF1-2495-0485-F025-19559D150FB2}"/>
                  </a:ext>
                </a:extLst>
              </p:cNvPr>
              <p:cNvSpPr txBox="1"/>
              <p:nvPr/>
            </p:nvSpPr>
            <p:spPr bwMode="auto">
              <a:xfrm>
                <a:off x="1125370" y="4678404"/>
                <a:ext cx="7727477" cy="369332"/>
              </a:xfrm>
              <a:prstGeom prst="rect">
                <a:avLst/>
              </a:prstGeom>
              <a:noFill/>
              <a:ln w="9525">
                <a:noFill/>
                <a:miter lim="800000"/>
                <a:headEnd/>
                <a:tailEnd/>
              </a:ln>
            </p:spPr>
            <p:txBody>
              <a:bodyPr wrap="square">
                <a:spAutoFit/>
              </a:bodyPr>
              <a:lstStyle/>
              <a:p>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𝑙</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𝑚</m:t>
                                </m:r>
                              </m:e>
                              <m:sub>
                                <m:r>
                                  <a:rPr lang="en-US" altLang="zh-TW" b="0" i="1" smtClean="0">
                                    <a:latin typeface="Cambria Math" panose="02040503050406030204" pitchFamily="18" charset="0"/>
                                  </a:rPr>
                                  <m:t>𝑧</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𝑠</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𝑠</m:t>
                                </m:r>
                              </m:e>
                              <m:sub>
                                <m:r>
                                  <a:rPr lang="en-US" altLang="zh-TW" b="0" i="1" smtClean="0">
                                    <a:latin typeface="Cambria Math" panose="02040503050406030204" pitchFamily="18" charset="0"/>
                                  </a:rPr>
                                  <m:t>𝑧</m:t>
                                </m:r>
                              </m:sub>
                            </m:sSub>
                          </m:e>
                        </m:d>
                      </m:e>
                    </m:d>
                  </m:oMath>
                </a14:m>
                <a:r>
                  <a:rPr lang="zh-TW" altLang="en-US" dirty="0"/>
                  <a:t>是</a:t>
                </a:r>
                <a14:m>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𝐿</m:t>
                        </m:r>
                      </m:e>
                      <m:sup>
                        <m:r>
                          <a:rPr lang="en-US" altLang="zh-TW" b="0" i="1" smtClean="0">
                            <a:latin typeface="Cambria Math" panose="02040503050406030204" pitchFamily="18" charset="0"/>
                          </a:rPr>
                          <m:t>2</m:t>
                        </m:r>
                      </m:sup>
                    </m:sSup>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𝐿</m:t>
                        </m:r>
                      </m:e>
                      <m:sub>
                        <m:r>
                          <a:rPr lang="en-US" altLang="zh-TW" b="0" i="1" smtClean="0">
                            <a:latin typeface="Cambria Math" panose="02040503050406030204" pitchFamily="18" charset="0"/>
                          </a:rPr>
                          <m:t>𝑧</m:t>
                        </m:r>
                      </m:sub>
                    </m:sSub>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𝑆</m:t>
                        </m:r>
                      </m:e>
                      <m:sup>
                        <m:r>
                          <a:rPr lang="en-US" altLang="zh-TW" i="1">
                            <a:latin typeface="Cambria Math" panose="02040503050406030204" pitchFamily="18" charset="0"/>
                          </a:rPr>
                          <m:t>2</m:t>
                        </m:r>
                      </m:sup>
                    </m:sSup>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𝑆</m:t>
                        </m:r>
                      </m:e>
                      <m:sub>
                        <m:r>
                          <a:rPr lang="en-US" altLang="zh-TW" i="1">
                            <a:latin typeface="Cambria Math" panose="02040503050406030204" pitchFamily="18" charset="0"/>
                          </a:rPr>
                          <m:t>𝑧</m:t>
                        </m:r>
                      </m:sub>
                    </m:sSub>
                  </m:oMath>
                </a14:m>
                <a:r>
                  <a:rPr lang="zh-TW" altLang="en-US" dirty="0"/>
                  <a:t>的本徵態。以此為</a:t>
                </a:r>
                <a:r>
                  <a:rPr lang="en-TW" dirty="0">
                    <a:latin typeface="Times New Roman" pitchFamily="18" charset="0"/>
                    <a:cs typeface="Times New Roman" pitchFamily="18" charset="0"/>
                  </a:rPr>
                  <a:t>基底，</a:t>
                </a: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panose="02040503050406030204" pitchFamily="18" charset="0"/>
                          </a:rPr>
                          <m:t>𝐿</m:t>
                        </m:r>
                      </m:e>
                      <m:sup>
                        <m:r>
                          <a:rPr lang="en-US" altLang="zh-TW" i="1">
                            <a:latin typeface="Cambria Math" panose="02040503050406030204" pitchFamily="18" charset="0"/>
                          </a:rPr>
                          <m:t>2</m:t>
                        </m:r>
                      </m:sup>
                    </m:sSup>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𝑧</m:t>
                        </m:r>
                      </m:sub>
                    </m:sSub>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𝑆</m:t>
                        </m:r>
                      </m:e>
                      <m:sup>
                        <m:r>
                          <a:rPr lang="en-US" altLang="zh-TW" i="1">
                            <a:latin typeface="Cambria Math" panose="02040503050406030204" pitchFamily="18" charset="0"/>
                          </a:rPr>
                          <m:t>2</m:t>
                        </m:r>
                      </m:sup>
                    </m:sSup>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𝑆</m:t>
                        </m:r>
                      </m:e>
                      <m:sub>
                        <m:r>
                          <a:rPr lang="en-US" altLang="zh-TW" i="1">
                            <a:latin typeface="Cambria Math" panose="02040503050406030204" pitchFamily="18" charset="0"/>
                          </a:rPr>
                          <m:t>𝑧</m:t>
                        </m:r>
                      </m:sub>
                    </m:sSub>
                  </m:oMath>
                </a14:m>
                <a:r>
                  <a:rPr lang="en-TW" dirty="0">
                    <a:latin typeface="Times New Roman" pitchFamily="18" charset="0"/>
                    <a:cs typeface="Times New Roman" pitchFamily="18" charset="0"/>
                  </a:rPr>
                  <a:t>是對角化的。</a:t>
                </a:r>
                <a:endParaRPr lang="en-TW" dirty="0"/>
              </a:p>
            </p:txBody>
          </p:sp>
        </mc:Choice>
        <mc:Fallback xmlns="">
          <p:sp>
            <p:nvSpPr>
              <p:cNvPr id="19" name="TextBox 18">
                <a:extLst>
                  <a:ext uri="{FF2B5EF4-FFF2-40B4-BE49-F238E27FC236}">
                    <a16:creationId xmlns:a16="http://schemas.microsoft.com/office/drawing/2014/main" id="{C0CFAEF1-2495-0485-F025-19559D150FB2}"/>
                  </a:ext>
                </a:extLst>
              </p:cNvPr>
              <p:cNvSpPr txBox="1">
                <a:spLocks noRot="1" noChangeAspect="1" noMove="1" noResize="1" noEditPoints="1" noAdjustHandles="1" noChangeArrowheads="1" noChangeShapeType="1" noTextEdit="1"/>
              </p:cNvSpPr>
              <p:nvPr/>
            </p:nvSpPr>
            <p:spPr bwMode="auto">
              <a:xfrm>
                <a:off x="1125370" y="4678404"/>
                <a:ext cx="7727477" cy="369332"/>
              </a:xfrm>
              <a:prstGeom prst="rect">
                <a:avLst/>
              </a:prstGeom>
              <a:blipFill>
                <a:blip r:embed="rId11"/>
                <a:stretch>
                  <a:fillRect l="-4105" t="-110000" r="-164" b="-166667"/>
                </a:stretch>
              </a:blipFill>
              <a:ln w="9525">
                <a:noFill/>
                <a:miter lim="800000"/>
                <a:headEnd/>
                <a:tailEnd/>
              </a:ln>
            </p:spPr>
            <p:txBody>
              <a:bodyPr/>
              <a:lstStyle/>
              <a:p>
                <a:r>
                  <a:rPr lang="en-TW">
                    <a:noFill/>
                  </a:rPr>
                  <a:t> </a:t>
                </a:r>
              </a:p>
            </p:txBody>
          </p:sp>
        </mc:Fallback>
      </mc:AlternateContent>
      <p:sp>
        <p:nvSpPr>
          <p:cNvPr id="20" name="TextBox 19">
            <a:extLst>
              <a:ext uri="{FF2B5EF4-FFF2-40B4-BE49-F238E27FC236}">
                <a16:creationId xmlns:a16="http://schemas.microsoft.com/office/drawing/2014/main" id="{29ECE293-B99B-8755-F997-649F06EABEC2}"/>
              </a:ext>
            </a:extLst>
          </p:cNvPr>
          <p:cNvSpPr txBox="1"/>
          <p:nvPr/>
        </p:nvSpPr>
        <p:spPr bwMode="auto">
          <a:xfrm>
            <a:off x="1103784" y="5176015"/>
            <a:ext cx="591634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這些是包含庫倫位能的未微擾能量的本徵態。</a:t>
            </a:r>
          </a:p>
        </p:txBody>
      </p:sp>
    </p:spTree>
    <p:extLst>
      <p:ext uri="{BB962C8B-B14F-4D97-AF65-F5344CB8AC3E}">
        <p14:creationId xmlns:p14="http://schemas.microsoft.com/office/powerpoint/2010/main" val="275383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9" grpId="0"/>
      <p:bldP spid="20"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318A36-1CC5-DDE9-5897-8271C415FC18}"/>
              </a:ext>
            </a:extLst>
          </p:cNvPr>
          <p:cNvSpPr txBox="1"/>
          <p:nvPr/>
        </p:nvSpPr>
        <p:spPr bwMode="auto">
          <a:xfrm>
            <a:off x="737716" y="1096959"/>
            <a:ext cx="2088232"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LS coupling</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83822686-0423-B01C-BCF9-280E6EC6D12B}"/>
                  </a:ext>
                </a:extLst>
              </p:cNvPr>
              <p:cNvSpPr txBox="1"/>
              <p:nvPr/>
            </p:nvSpPr>
            <p:spPr bwMode="auto">
              <a:xfrm>
                <a:off x="711082" y="3409865"/>
                <a:ext cx="810939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但這些態的能量只與</a:t>
                </a:r>
                <a14:m>
                  <m:oMath xmlns:m="http://schemas.openxmlformats.org/officeDocument/2006/math">
                    <m:r>
                      <a:rPr lang="en-US" altLang="zh-TW" i="1">
                        <a:latin typeface="Cambria Math" panose="02040503050406030204" pitchFamily="18" charset="0"/>
                      </a:rPr>
                      <m:t>𝑛</m:t>
                    </m:r>
                  </m:oMath>
                </a14:m>
                <a:r>
                  <a:rPr lang="en-TW" dirty="0">
                    <a:latin typeface="Times New Roman" pitchFamily="18" charset="0"/>
                    <a:cs typeface="Times New Roman" pitchFamily="18" charset="0"/>
                  </a:rPr>
                  <a:t>有關，因此是簡併的。例如上圖中</a:t>
                </a:r>
                <a14:m>
                  <m:oMath xmlns:m="http://schemas.openxmlformats.org/officeDocument/2006/math">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𝑠</m:t>
                    </m:r>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𝑝</m:t>
                    </m:r>
                  </m:oMath>
                </a14:m>
                <a:r>
                  <a:rPr lang="en-TW" dirty="0">
                    <a:latin typeface="Times New Roman" pitchFamily="18" charset="0"/>
                    <a:cs typeface="Times New Roman" pitchFamily="18" charset="0"/>
                  </a:rPr>
                  <a:t>的態能量相等！</a:t>
                </a:r>
              </a:p>
            </p:txBody>
          </p:sp>
        </mc:Choice>
        <mc:Fallback>
          <p:sp>
            <p:nvSpPr>
              <p:cNvPr id="12" name="TextBox 11">
                <a:extLst>
                  <a:ext uri="{FF2B5EF4-FFF2-40B4-BE49-F238E27FC236}">
                    <a16:creationId xmlns:a16="http://schemas.microsoft.com/office/drawing/2014/main" id="{83822686-0423-B01C-BCF9-280E6EC6D12B}"/>
                  </a:ext>
                </a:extLst>
              </p:cNvPr>
              <p:cNvSpPr txBox="1">
                <a:spLocks noRot="1" noChangeAspect="1" noMove="1" noResize="1" noEditPoints="1" noAdjustHandles="1" noChangeArrowheads="1" noChangeShapeType="1" noTextEdit="1"/>
              </p:cNvSpPr>
              <p:nvPr/>
            </p:nvSpPr>
            <p:spPr bwMode="auto">
              <a:xfrm>
                <a:off x="711082" y="3409865"/>
                <a:ext cx="8109390" cy="369332"/>
              </a:xfrm>
              <a:prstGeom prst="rect">
                <a:avLst/>
              </a:prstGeom>
              <a:blipFill>
                <a:blip r:embed="rId2"/>
                <a:stretch>
                  <a:fillRect l="-782" t="-6667" b="-23333"/>
                </a:stretch>
              </a:blipFill>
              <a:ln w="9525">
                <a:noFill/>
                <a:miter lim="800000"/>
                <a:headEnd/>
                <a:tailEnd/>
              </a:ln>
            </p:spPr>
            <p:txBody>
              <a:bodyPr/>
              <a:lstStyle/>
              <a:p>
                <a:r>
                  <a:rPr lang="en-TW">
                    <a:noFill/>
                  </a:rPr>
                  <a:t> </a:t>
                </a:r>
              </a:p>
            </p:txBody>
          </p:sp>
        </mc:Fallback>
      </mc:AlternateContent>
      <p:sp>
        <p:nvSpPr>
          <p:cNvPr id="14" name="TextBox 13">
            <a:extLst>
              <a:ext uri="{FF2B5EF4-FFF2-40B4-BE49-F238E27FC236}">
                <a16:creationId xmlns:a16="http://schemas.microsoft.com/office/drawing/2014/main" id="{1C035BE0-1710-4723-33FA-D3252178299F}"/>
              </a:ext>
            </a:extLst>
          </p:cNvPr>
          <p:cNvSpPr txBox="1"/>
          <p:nvPr/>
        </p:nvSpPr>
        <p:spPr bwMode="auto">
          <a:xfrm>
            <a:off x="711083" y="2351579"/>
            <a:ext cx="292481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對LS coupling作微擾計算，</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B077D2E-30F4-80E2-381A-5B04166DC656}"/>
                  </a:ext>
                </a:extLst>
              </p:cNvPr>
              <p:cNvSpPr txBox="1"/>
              <p:nvPr/>
            </p:nvSpPr>
            <p:spPr bwMode="auto">
              <a:xfrm>
                <a:off x="711082" y="5753921"/>
                <a:ext cx="8432918" cy="404791"/>
              </a:xfrm>
              <a:prstGeom prst="rect">
                <a:avLst/>
              </a:prstGeom>
              <a:noFill/>
              <a:ln w="9525">
                <a:noFill/>
                <a:miter lim="800000"/>
                <a:headEnd/>
                <a:tailEnd/>
              </a:ln>
            </p:spPr>
            <p:txBody>
              <a:bodyPr wrap="square">
                <a:spAutoFit/>
              </a:bodyPr>
              <a:lstStyle/>
              <a:p>
                <a:r>
                  <a:rPr lang="zh-TW" altLang="en-US" dirty="0"/>
                  <a:t>如此</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𝑚</m:t>
                                </m:r>
                              </m:e>
                              <m:sub>
                                <m:r>
                                  <a:rPr lang="en-US" altLang="zh-TW" b="0" i="1" smtClean="0">
                                    <a:latin typeface="Cambria Math" panose="02040503050406030204" pitchFamily="18" charset="0"/>
                                  </a:rPr>
                                  <m:t>𝑧</m:t>
                                </m:r>
                              </m:sub>
                            </m:sSub>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𝑠</m:t>
                                </m:r>
                              </m:e>
                              <m:sub>
                                <m:r>
                                  <a:rPr lang="en-US" altLang="zh-TW" b="0" i="1" smtClean="0">
                                    <a:latin typeface="Cambria Math" panose="02040503050406030204" pitchFamily="18" charset="0"/>
                                  </a:rPr>
                                  <m:t>𝑧</m:t>
                                </m:r>
                              </m:sub>
                            </m:sSub>
                          </m:e>
                        </m:d>
                      </m:e>
                    </m:d>
                  </m:oMath>
                </a14:m>
                <a:r>
                  <a:rPr lang="en-TW" dirty="0">
                    <a:latin typeface="Times New Roman" pitchFamily="18" charset="0"/>
                    <a:cs typeface="Times New Roman" pitchFamily="18" charset="0"/>
                  </a:rPr>
                  <a:t>並不是</a:t>
                </a:r>
                <a14:m>
                  <m:oMath xmlns:m="http://schemas.openxmlformats.org/officeDocument/2006/math">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oMath>
                </a14:m>
                <a:r>
                  <a:rPr lang="zh-TW" altLang="en-US" dirty="0"/>
                  <a:t>的本徵態。</a:t>
                </a:r>
                <a:r>
                  <a:rPr lang="en-TW" dirty="0">
                    <a:latin typeface="Times New Roman" pitchFamily="18" charset="0"/>
                    <a:cs typeface="Times New Roman" pitchFamily="18" charset="0"/>
                  </a:rPr>
                  <a:t>在</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𝑧</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𝑧</m:t>
                                </m:r>
                              </m:sub>
                            </m:sSub>
                          </m:e>
                        </m:d>
                      </m:e>
                    </m:d>
                  </m:oMath>
                </a14:m>
                <a:r>
                  <a:rPr lang="en-TW" dirty="0">
                    <a:latin typeface="Times New Roman" pitchFamily="18" charset="0"/>
                    <a:cs typeface="Times New Roman" pitchFamily="18" charset="0"/>
                  </a:rPr>
                  <a:t>的基底，微擾項</a:t>
                </a:r>
                <a14:m>
                  <m:oMath xmlns:m="http://schemas.openxmlformats.org/officeDocument/2006/math">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oMath>
                </a14:m>
                <a:r>
                  <a:rPr lang="en-TW" dirty="0">
                    <a:latin typeface="Times New Roman" pitchFamily="18" charset="0"/>
                    <a:cs typeface="Times New Roman" pitchFamily="18" charset="0"/>
                  </a:rPr>
                  <a:t>並不是對角的。</a:t>
                </a:r>
                <a:endParaRPr lang="en-TW" dirty="0"/>
              </a:p>
            </p:txBody>
          </p:sp>
        </mc:Choice>
        <mc:Fallback xmlns="">
          <p:sp>
            <p:nvSpPr>
              <p:cNvPr id="19" name="TextBox 18">
                <a:extLst>
                  <a:ext uri="{FF2B5EF4-FFF2-40B4-BE49-F238E27FC236}">
                    <a16:creationId xmlns:a16="http://schemas.microsoft.com/office/drawing/2014/main" id="{DB077D2E-30F4-80E2-381A-5B04166DC656}"/>
                  </a:ext>
                </a:extLst>
              </p:cNvPr>
              <p:cNvSpPr txBox="1">
                <a:spLocks noRot="1" noChangeAspect="1" noMove="1" noResize="1" noEditPoints="1" noAdjustHandles="1" noChangeArrowheads="1" noChangeShapeType="1" noTextEdit="1"/>
              </p:cNvSpPr>
              <p:nvPr/>
            </p:nvSpPr>
            <p:spPr bwMode="auto">
              <a:xfrm>
                <a:off x="711082" y="5753921"/>
                <a:ext cx="8432918" cy="404791"/>
              </a:xfrm>
              <a:prstGeom prst="rect">
                <a:avLst/>
              </a:prstGeom>
              <a:blipFill>
                <a:blip r:embed="rId3"/>
                <a:stretch>
                  <a:fillRect l="-753" t="-96875" b="-15937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A439DD9-876B-62C4-CC04-710E6CAA7A8C}"/>
                  </a:ext>
                </a:extLst>
              </p:cNvPr>
              <p:cNvSpPr txBox="1"/>
              <p:nvPr/>
            </p:nvSpPr>
            <p:spPr bwMode="auto">
              <a:xfrm>
                <a:off x="711082" y="2932184"/>
                <a:ext cx="6453206" cy="369332"/>
              </a:xfrm>
              <a:prstGeom prst="rect">
                <a:avLst/>
              </a:prstGeom>
              <a:noFill/>
              <a:ln w="9525">
                <a:noFill/>
                <a:miter lim="800000"/>
                <a:headEnd/>
                <a:tailEnd/>
              </a:ln>
            </p:spPr>
            <p:txBody>
              <a:bodyPr wrap="square">
                <a:spAutoFit/>
              </a:bodyPr>
              <a:lstStyle/>
              <a:p>
                <a:r>
                  <a:rPr lang="zh-TW" altLang="en-US" dirty="0"/>
                  <a:t>以</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𝑅</m:t>
                        </m:r>
                      </m:e>
                      <m:sub>
                        <m:r>
                          <a:rPr lang="en-US" altLang="zh-TW" i="1">
                            <a:latin typeface="Cambria Math"/>
                          </a:rPr>
                          <m:t>𝑛𝑙</m:t>
                        </m:r>
                      </m:sub>
                    </m:sSub>
                    <m:d>
                      <m:dPr>
                        <m:ctrlPr>
                          <a:rPr lang="en-US" altLang="zh-TW" i="1">
                            <a:latin typeface="Cambria Math" panose="02040503050406030204" pitchFamily="18" charset="0"/>
                          </a:rPr>
                        </m:ctrlPr>
                      </m:dPr>
                      <m:e>
                        <m:r>
                          <a:rPr lang="en-US" altLang="zh-TW" i="1">
                            <a:latin typeface="Cambria Math"/>
                          </a:rPr>
                          <m:t>𝑟</m:t>
                        </m:r>
                      </m:e>
                    </m:d>
                    <m:r>
                      <a:rPr lang="en-US" altLang="zh-TW" i="1">
                        <a:latin typeface="Cambria Math"/>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𝑙</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𝑚</m:t>
                                </m:r>
                              </m:e>
                              <m:sub>
                                <m:r>
                                  <a:rPr lang="en-US" altLang="zh-TW" b="0" i="1" smtClean="0">
                                    <a:latin typeface="Cambria Math" panose="02040503050406030204" pitchFamily="18" charset="0"/>
                                  </a:rPr>
                                  <m:t>𝑧</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𝑠</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𝑠</m:t>
                                </m:r>
                              </m:e>
                              <m:sub>
                                <m:r>
                                  <a:rPr lang="en-US" altLang="zh-TW" b="0" i="1" smtClean="0">
                                    <a:latin typeface="Cambria Math" panose="02040503050406030204" pitchFamily="18" charset="0"/>
                                  </a:rPr>
                                  <m:t>𝑧</m:t>
                                </m:r>
                              </m:sub>
                            </m:sSub>
                          </m:e>
                        </m:d>
                      </m:e>
                    </m:d>
                  </m:oMath>
                </a14:m>
                <a:r>
                  <a:rPr lang="zh-TW" altLang="en-US" dirty="0"/>
                  <a:t>為未微擾的零次項似乎是自然選擇。</a:t>
                </a:r>
                <a:endParaRPr lang="en-TW" dirty="0"/>
              </a:p>
            </p:txBody>
          </p:sp>
        </mc:Choice>
        <mc:Fallback xmlns="">
          <p:sp>
            <p:nvSpPr>
              <p:cNvPr id="6" name="TextBox 5">
                <a:extLst>
                  <a:ext uri="{FF2B5EF4-FFF2-40B4-BE49-F238E27FC236}">
                    <a16:creationId xmlns:a16="http://schemas.microsoft.com/office/drawing/2014/main" id="{3A439DD9-876B-62C4-CC04-710E6CAA7A8C}"/>
                  </a:ext>
                </a:extLst>
              </p:cNvPr>
              <p:cNvSpPr txBox="1">
                <a:spLocks noRot="1" noChangeAspect="1" noMove="1" noResize="1" noEditPoints="1" noAdjustHandles="1" noChangeArrowheads="1" noChangeShapeType="1" noTextEdit="1"/>
              </p:cNvSpPr>
              <p:nvPr/>
            </p:nvSpPr>
            <p:spPr bwMode="auto">
              <a:xfrm>
                <a:off x="711082" y="2932184"/>
                <a:ext cx="6453206" cy="369332"/>
              </a:xfrm>
              <a:prstGeom prst="rect">
                <a:avLst/>
              </a:prstGeom>
              <a:blipFill>
                <a:blip r:embed="rId4"/>
                <a:stretch>
                  <a:fillRect l="-984" t="-106452" b="-161290"/>
                </a:stretch>
              </a:blipFill>
              <a:ln w="9525">
                <a:noFill/>
                <a:miter lim="800000"/>
                <a:headEnd/>
                <a:tailEnd/>
              </a:ln>
            </p:spPr>
            <p:txBody>
              <a:bodyPr/>
              <a:lstStyle/>
              <a:p>
                <a:r>
                  <a:rPr lang="en-TW">
                    <a:noFill/>
                  </a:rPr>
                  <a:t> </a:t>
                </a:r>
              </a:p>
            </p:txBody>
          </p:sp>
        </mc:Fallback>
      </mc:AlternateContent>
      <p:pic>
        <p:nvPicPr>
          <p:cNvPr id="21" name="Picture 20">
            <a:extLst>
              <a:ext uri="{FF2B5EF4-FFF2-40B4-BE49-F238E27FC236}">
                <a16:creationId xmlns:a16="http://schemas.microsoft.com/office/drawing/2014/main" id="{86D29562-CC52-DE70-B026-2FFE7D783FDA}"/>
              </a:ext>
            </a:extLst>
          </p:cNvPr>
          <p:cNvPicPr>
            <a:picLocks noChangeAspect="1"/>
          </p:cNvPicPr>
          <p:nvPr/>
        </p:nvPicPr>
        <p:blipFill rotWithShape="1">
          <a:blip r:embed="rId5"/>
          <a:srcRect l="3248" r="38278" b="35272"/>
          <a:stretch/>
        </p:blipFill>
        <p:spPr>
          <a:xfrm>
            <a:off x="4703080" y="201310"/>
            <a:ext cx="3888432" cy="1850037"/>
          </a:xfrm>
          <a:prstGeom prst="rect">
            <a:avLst/>
          </a:prstGeom>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A7DFEDE-D51C-99F2-E46F-691101DA07EE}"/>
                  </a:ext>
                </a:extLst>
              </p:cNvPr>
              <p:cNvSpPr txBox="1"/>
              <p:nvPr/>
            </p:nvSpPr>
            <p:spPr bwMode="auto">
              <a:xfrm>
                <a:off x="4703080" y="683195"/>
                <a:ext cx="2088232" cy="307777"/>
              </a:xfrm>
              <a:prstGeom prst="rect">
                <a:avLst/>
              </a:prstGeom>
              <a:solidFill>
                <a:schemeClr val="bg1"/>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cs typeface="Times New Roman" pitchFamily="18" charset="0"/>
                        </a:rPr>
                        <m:t>𝑙</m:t>
                      </m:r>
                      <m:r>
                        <a:rPr lang="en-US" sz="1400" b="0" i="1" smtClean="0">
                          <a:latin typeface="Cambria Math" panose="02040503050406030204" pitchFamily="18" charset="0"/>
                          <a:cs typeface="Times New Roman" pitchFamily="18" charset="0"/>
                        </a:rPr>
                        <m:t>=0,</m:t>
                      </m:r>
                      <m:sSub>
                        <m:sSubPr>
                          <m:ctrlPr>
                            <a:rPr lang="en-TW" sz="1400" i="1">
                              <a:latin typeface="Cambria Math" panose="02040503050406030204" pitchFamily="18" charset="0"/>
                              <a:cs typeface="Times New Roman" pitchFamily="18" charset="0"/>
                            </a:rPr>
                          </m:ctrlPr>
                        </m:sSubPr>
                        <m:e>
                          <m:r>
                            <a:rPr lang="en-US" sz="1400" i="1">
                              <a:latin typeface="Cambria Math" panose="02040503050406030204" pitchFamily="18" charset="0"/>
                              <a:cs typeface="Times New Roman" pitchFamily="18" charset="0"/>
                            </a:rPr>
                            <m:t>𝑙</m:t>
                          </m:r>
                        </m:e>
                        <m:sub>
                          <m:r>
                            <a:rPr lang="en-US" sz="1400" i="1">
                              <a:latin typeface="Cambria Math" panose="02040503050406030204" pitchFamily="18" charset="0"/>
                              <a:cs typeface="Times New Roman" pitchFamily="18" charset="0"/>
                            </a:rPr>
                            <m:t>𝑧</m:t>
                          </m:r>
                        </m:sub>
                      </m:sSub>
                      <m:r>
                        <a:rPr lang="en-US" sz="1400" i="1">
                          <a:latin typeface="Cambria Math" panose="02040503050406030204" pitchFamily="18" charset="0"/>
                          <a:cs typeface="Times New Roman" pitchFamily="18" charset="0"/>
                        </a:rPr>
                        <m:t>=</m:t>
                      </m:r>
                      <m:r>
                        <a:rPr lang="en-US" sz="1400" i="1">
                          <a:latin typeface="Cambria Math" panose="02040503050406030204" pitchFamily="18" charset="0"/>
                          <a:ea typeface="Cambria Math" panose="02040503050406030204" pitchFamily="18" charset="0"/>
                          <a:cs typeface="Times New Roman" pitchFamily="18" charset="0"/>
                        </a:rPr>
                        <m:t>0</m:t>
                      </m:r>
                      <m:r>
                        <a:rPr lang="en-US" sz="1400" b="0" i="1" smtClean="0">
                          <a:latin typeface="Cambria Math" panose="02040503050406030204" pitchFamily="18" charset="0"/>
                          <a:ea typeface="Cambria Math" panose="02040503050406030204" pitchFamily="18" charset="0"/>
                          <a:cs typeface="Times New Roman" pitchFamily="18" charset="0"/>
                        </a:rPr>
                        <m:t>,</m:t>
                      </m:r>
                      <m:sSub>
                        <m:sSubPr>
                          <m:ctrlPr>
                            <a:rPr lang="en-US" sz="1400" b="0" i="1" smtClean="0">
                              <a:latin typeface="Cambria Math" panose="02040503050406030204" pitchFamily="18" charset="0"/>
                              <a:cs typeface="Times New Roman" pitchFamily="18" charset="0"/>
                            </a:rPr>
                          </m:ctrlPr>
                        </m:sSubPr>
                        <m:e>
                          <m:r>
                            <a:rPr lang="en-US" sz="1400" i="1">
                              <a:latin typeface="Cambria Math" panose="02040503050406030204" pitchFamily="18" charset="0"/>
                              <a:cs typeface="Times New Roman" pitchFamily="18" charset="0"/>
                            </a:rPr>
                            <m:t>𝑠</m:t>
                          </m:r>
                        </m:e>
                        <m:sub>
                          <m:r>
                            <a:rPr lang="en-US" sz="1400" b="0" i="1" smtClean="0">
                              <a:latin typeface="Cambria Math" panose="02040503050406030204" pitchFamily="18" charset="0"/>
                              <a:cs typeface="Times New Roman" pitchFamily="18" charset="0"/>
                            </a:rPr>
                            <m:t>𝑧</m:t>
                          </m:r>
                        </m:sub>
                      </m:sSub>
                      <m:r>
                        <a:rPr lang="en-US" sz="1400" b="0" i="1" smtClean="0">
                          <a:latin typeface="Cambria Math" panose="02040503050406030204" pitchFamily="18" charset="0"/>
                          <a:cs typeface="Times New Roman" pitchFamily="18" charset="0"/>
                        </a:rPr>
                        <m:t>=</m:t>
                      </m:r>
                      <m:r>
                        <a:rPr lang="en-US" sz="1400" b="0" i="1" smtClean="0">
                          <a:latin typeface="Cambria Math" panose="02040503050406030204" pitchFamily="18" charset="0"/>
                          <a:ea typeface="Cambria Math" panose="02040503050406030204" pitchFamily="18" charset="0"/>
                          <a:cs typeface="Times New Roman" pitchFamily="18" charset="0"/>
                        </a:rPr>
                        <m:t>±</m:t>
                      </m:r>
                      <m:r>
                        <a:rPr lang="en-US" sz="1400" b="0" i="1" smtClean="0">
                          <a:latin typeface="Cambria Math" panose="02040503050406030204" pitchFamily="18" charset="0"/>
                          <a:cs typeface="Times New Roman" pitchFamily="18" charset="0"/>
                        </a:rPr>
                        <m:t>1/2</m:t>
                      </m:r>
                    </m:oMath>
                  </m:oMathPara>
                </a14:m>
                <a:endParaRPr lang="en-TW" sz="1400" dirty="0">
                  <a:latin typeface="Times New Roman" pitchFamily="18" charset="0"/>
                  <a:cs typeface="Times New Roman" pitchFamily="18" charset="0"/>
                </a:endParaRPr>
              </a:p>
            </p:txBody>
          </p:sp>
        </mc:Choice>
        <mc:Fallback xmlns="">
          <p:sp>
            <p:nvSpPr>
              <p:cNvPr id="25" name="TextBox 24">
                <a:extLst>
                  <a:ext uri="{FF2B5EF4-FFF2-40B4-BE49-F238E27FC236}">
                    <a16:creationId xmlns:a16="http://schemas.microsoft.com/office/drawing/2014/main" id="{BA7DFEDE-D51C-99F2-E46F-691101DA07EE}"/>
                  </a:ext>
                </a:extLst>
              </p:cNvPr>
              <p:cNvSpPr txBox="1">
                <a:spLocks noRot="1" noChangeAspect="1" noMove="1" noResize="1" noEditPoints="1" noAdjustHandles="1" noChangeArrowheads="1" noChangeShapeType="1" noTextEdit="1"/>
              </p:cNvSpPr>
              <p:nvPr/>
            </p:nvSpPr>
            <p:spPr bwMode="auto">
              <a:xfrm>
                <a:off x="4703080" y="683195"/>
                <a:ext cx="2088232" cy="307777"/>
              </a:xfrm>
              <a:prstGeom prst="rect">
                <a:avLst/>
              </a:prstGeom>
              <a:blipFill>
                <a:blip r:embed="rId8"/>
                <a:stretch>
                  <a:fillRect b="-1153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23466F4-D816-EEC0-F233-E8840B7ADD61}"/>
                  </a:ext>
                </a:extLst>
              </p:cNvPr>
              <p:cNvSpPr txBox="1"/>
              <p:nvPr/>
            </p:nvSpPr>
            <p:spPr bwMode="auto">
              <a:xfrm>
                <a:off x="4703080" y="1059494"/>
                <a:ext cx="2304256" cy="307777"/>
              </a:xfrm>
              <a:prstGeom prst="rect">
                <a:avLst/>
              </a:prstGeom>
              <a:solidFill>
                <a:schemeClr val="bg1"/>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cs typeface="Times New Roman" pitchFamily="18" charset="0"/>
                        </a:rPr>
                        <m:t>𝑙</m:t>
                      </m:r>
                      <m:r>
                        <a:rPr lang="en-US" sz="1400" i="1" smtClean="0">
                          <a:latin typeface="Cambria Math" panose="02040503050406030204" pitchFamily="18" charset="0"/>
                          <a:cs typeface="Times New Roman" pitchFamily="18" charset="0"/>
                        </a:rPr>
                        <m:t>=1,</m:t>
                      </m:r>
                      <m:sSub>
                        <m:sSubPr>
                          <m:ctrlPr>
                            <a:rPr lang="en-TW" sz="1400" i="1" smtClean="0">
                              <a:latin typeface="Cambria Math" panose="02040503050406030204" pitchFamily="18" charset="0"/>
                              <a:cs typeface="Times New Roman" pitchFamily="18" charset="0"/>
                            </a:rPr>
                          </m:ctrlPr>
                        </m:sSubPr>
                        <m:e>
                          <m:r>
                            <a:rPr lang="en-US" sz="1400" b="0" i="1" smtClean="0">
                              <a:latin typeface="Cambria Math" panose="02040503050406030204" pitchFamily="18" charset="0"/>
                              <a:cs typeface="Times New Roman" pitchFamily="18" charset="0"/>
                            </a:rPr>
                            <m:t>𝑙</m:t>
                          </m:r>
                        </m:e>
                        <m:sub>
                          <m:r>
                            <a:rPr lang="en-US" sz="1400" b="0" i="1" smtClean="0">
                              <a:latin typeface="Cambria Math" panose="02040503050406030204" pitchFamily="18" charset="0"/>
                              <a:cs typeface="Times New Roman" pitchFamily="18" charset="0"/>
                            </a:rPr>
                            <m:t>𝑧</m:t>
                          </m:r>
                        </m:sub>
                      </m:sSub>
                      <m:r>
                        <a:rPr lang="en-US" sz="1400" b="0" i="1" smtClean="0">
                          <a:latin typeface="Cambria Math" panose="02040503050406030204" pitchFamily="18" charset="0"/>
                          <a:cs typeface="Times New Roman" pitchFamily="18" charset="0"/>
                        </a:rPr>
                        <m:t>=</m:t>
                      </m:r>
                      <m:r>
                        <a:rPr lang="en-US" sz="1400" b="0" i="1" smtClean="0">
                          <a:latin typeface="Cambria Math" panose="02040503050406030204" pitchFamily="18" charset="0"/>
                          <a:ea typeface="Cambria Math" panose="02040503050406030204" pitchFamily="18" charset="0"/>
                          <a:cs typeface="Times New Roman" pitchFamily="18" charset="0"/>
                        </a:rPr>
                        <m:t>±1,0,</m:t>
                      </m:r>
                      <m:sSub>
                        <m:sSubPr>
                          <m:ctrlPr>
                            <a:rPr lang="en-US" sz="1400" i="1">
                              <a:latin typeface="Cambria Math" panose="02040503050406030204" pitchFamily="18" charset="0"/>
                              <a:cs typeface="Times New Roman" pitchFamily="18" charset="0"/>
                            </a:rPr>
                          </m:ctrlPr>
                        </m:sSubPr>
                        <m:e>
                          <m:r>
                            <a:rPr lang="en-US" sz="1400" i="1">
                              <a:latin typeface="Cambria Math" panose="02040503050406030204" pitchFamily="18" charset="0"/>
                              <a:cs typeface="Times New Roman" pitchFamily="18" charset="0"/>
                            </a:rPr>
                            <m:t>𝑠</m:t>
                          </m:r>
                        </m:e>
                        <m:sub>
                          <m:r>
                            <a:rPr lang="en-US" sz="1400" i="1">
                              <a:latin typeface="Cambria Math" panose="02040503050406030204" pitchFamily="18" charset="0"/>
                              <a:cs typeface="Times New Roman" pitchFamily="18" charset="0"/>
                            </a:rPr>
                            <m:t>𝑧</m:t>
                          </m:r>
                        </m:sub>
                      </m:sSub>
                      <m:r>
                        <a:rPr lang="en-US" sz="1400" i="1">
                          <a:latin typeface="Cambria Math" panose="02040503050406030204" pitchFamily="18" charset="0"/>
                          <a:cs typeface="Times New Roman" pitchFamily="18" charset="0"/>
                        </a:rPr>
                        <m:t>=</m:t>
                      </m:r>
                      <m:r>
                        <a:rPr lang="en-US" sz="1400" i="1">
                          <a:latin typeface="Cambria Math" panose="02040503050406030204" pitchFamily="18" charset="0"/>
                          <a:ea typeface="Cambria Math" panose="02040503050406030204" pitchFamily="18" charset="0"/>
                          <a:cs typeface="Times New Roman" pitchFamily="18" charset="0"/>
                        </a:rPr>
                        <m:t>±</m:t>
                      </m:r>
                      <m:r>
                        <a:rPr lang="en-US" sz="1400" i="1">
                          <a:latin typeface="Cambria Math" panose="02040503050406030204" pitchFamily="18" charset="0"/>
                          <a:cs typeface="Times New Roman" pitchFamily="18" charset="0"/>
                        </a:rPr>
                        <m:t>1/2</m:t>
                      </m:r>
                    </m:oMath>
                  </m:oMathPara>
                </a14:m>
                <a:endParaRPr lang="en-TW" sz="1400" dirty="0">
                  <a:latin typeface="Times New Roman" pitchFamily="18" charset="0"/>
                  <a:cs typeface="Times New Roman" pitchFamily="18" charset="0"/>
                </a:endParaRPr>
              </a:p>
            </p:txBody>
          </p:sp>
        </mc:Choice>
        <mc:Fallback xmlns="">
          <p:sp>
            <p:nvSpPr>
              <p:cNvPr id="26" name="TextBox 25">
                <a:extLst>
                  <a:ext uri="{FF2B5EF4-FFF2-40B4-BE49-F238E27FC236}">
                    <a16:creationId xmlns:a16="http://schemas.microsoft.com/office/drawing/2014/main" id="{523466F4-D816-EEC0-F233-E8840B7ADD61}"/>
                  </a:ext>
                </a:extLst>
              </p:cNvPr>
              <p:cNvSpPr txBox="1">
                <a:spLocks noRot="1" noChangeAspect="1" noMove="1" noResize="1" noEditPoints="1" noAdjustHandles="1" noChangeArrowheads="1" noChangeShapeType="1" noTextEdit="1"/>
              </p:cNvSpPr>
              <p:nvPr/>
            </p:nvSpPr>
            <p:spPr bwMode="auto">
              <a:xfrm>
                <a:off x="4703080" y="1059494"/>
                <a:ext cx="2304256" cy="307777"/>
              </a:xfrm>
              <a:prstGeom prst="rect">
                <a:avLst/>
              </a:prstGeom>
              <a:blipFill>
                <a:blip r:embed="rId9"/>
                <a:stretch>
                  <a:fillRect b="-12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621B5D00-67FD-C676-4526-601EEC02A7AD}"/>
                  </a:ext>
                </a:extLst>
              </p:cNvPr>
              <p:cNvSpPr txBox="1"/>
              <p:nvPr/>
            </p:nvSpPr>
            <p:spPr bwMode="auto">
              <a:xfrm>
                <a:off x="3838984" y="1156486"/>
                <a:ext cx="711696" cy="307777"/>
              </a:xfrm>
              <a:prstGeom prst="rect">
                <a:avLst/>
              </a:prstGeom>
              <a:solidFill>
                <a:schemeClr val="bg1"/>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cs typeface="Times New Roman" pitchFamily="18" charset="0"/>
                        </a:rPr>
                        <m:t>𝑛</m:t>
                      </m:r>
                      <m:r>
                        <a:rPr lang="en-US" sz="1400" b="0" i="1" smtClean="0">
                          <a:latin typeface="Cambria Math" panose="02040503050406030204" pitchFamily="18" charset="0"/>
                          <a:cs typeface="Times New Roman" pitchFamily="18" charset="0"/>
                        </a:rPr>
                        <m:t>=2</m:t>
                      </m:r>
                    </m:oMath>
                  </m:oMathPara>
                </a14:m>
                <a:endParaRPr lang="en-TW" sz="1400" dirty="0">
                  <a:latin typeface="Times New Roman" pitchFamily="18" charset="0"/>
                  <a:cs typeface="Times New Roman" pitchFamily="18" charset="0"/>
                </a:endParaRPr>
              </a:p>
            </p:txBody>
          </p:sp>
        </mc:Choice>
        <mc:Fallback xmlns="">
          <p:sp>
            <p:nvSpPr>
              <p:cNvPr id="27" name="TextBox 26">
                <a:extLst>
                  <a:ext uri="{FF2B5EF4-FFF2-40B4-BE49-F238E27FC236}">
                    <a16:creationId xmlns:a16="http://schemas.microsoft.com/office/drawing/2014/main" id="{621B5D00-67FD-C676-4526-601EEC02A7AD}"/>
                  </a:ext>
                </a:extLst>
              </p:cNvPr>
              <p:cNvSpPr txBox="1">
                <a:spLocks noRot="1" noChangeAspect="1" noMove="1" noResize="1" noEditPoints="1" noAdjustHandles="1" noChangeArrowheads="1" noChangeShapeType="1" noTextEdit="1"/>
              </p:cNvSpPr>
              <p:nvPr/>
            </p:nvSpPr>
            <p:spPr bwMode="auto">
              <a:xfrm>
                <a:off x="3838984" y="1156486"/>
                <a:ext cx="711696" cy="307777"/>
              </a:xfrm>
              <a:prstGeom prst="rect">
                <a:avLst/>
              </a:prstGeom>
              <a:blipFill>
                <a:blip r:embed="rId10"/>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9D31BBE-0301-A6CE-461C-2274C62DD472}"/>
                  </a:ext>
                </a:extLst>
              </p:cNvPr>
              <p:cNvSpPr txBox="1"/>
              <p:nvPr/>
            </p:nvSpPr>
            <p:spPr bwMode="auto">
              <a:xfrm>
                <a:off x="4703080" y="683195"/>
                <a:ext cx="2088232" cy="307777"/>
              </a:xfrm>
              <a:prstGeom prst="rect">
                <a:avLst/>
              </a:prstGeom>
              <a:solidFill>
                <a:schemeClr val="bg1"/>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cs typeface="Times New Roman" pitchFamily="18" charset="0"/>
                        </a:rPr>
                        <m:t>𝑙</m:t>
                      </m:r>
                      <m:r>
                        <a:rPr lang="en-US" sz="1400" b="0" i="1" smtClean="0">
                          <a:latin typeface="Cambria Math" panose="02040503050406030204" pitchFamily="18" charset="0"/>
                          <a:cs typeface="Times New Roman" pitchFamily="18" charset="0"/>
                        </a:rPr>
                        <m:t>=0,</m:t>
                      </m:r>
                      <m:sSub>
                        <m:sSubPr>
                          <m:ctrlPr>
                            <a:rPr lang="en-TW" sz="1400" i="1">
                              <a:latin typeface="Cambria Math" panose="02040503050406030204" pitchFamily="18" charset="0"/>
                              <a:cs typeface="Times New Roman" pitchFamily="18" charset="0"/>
                            </a:rPr>
                          </m:ctrlPr>
                        </m:sSubPr>
                        <m:e>
                          <m:r>
                            <a:rPr lang="en-US" sz="1400" i="1">
                              <a:latin typeface="Cambria Math" panose="02040503050406030204" pitchFamily="18" charset="0"/>
                              <a:cs typeface="Times New Roman" pitchFamily="18" charset="0"/>
                            </a:rPr>
                            <m:t>𝑙</m:t>
                          </m:r>
                        </m:e>
                        <m:sub>
                          <m:r>
                            <a:rPr lang="en-US" sz="1400" i="1">
                              <a:latin typeface="Cambria Math" panose="02040503050406030204" pitchFamily="18" charset="0"/>
                              <a:cs typeface="Times New Roman" pitchFamily="18" charset="0"/>
                            </a:rPr>
                            <m:t>𝑧</m:t>
                          </m:r>
                        </m:sub>
                      </m:sSub>
                      <m:r>
                        <a:rPr lang="en-US" sz="1400" i="1">
                          <a:latin typeface="Cambria Math" panose="02040503050406030204" pitchFamily="18" charset="0"/>
                          <a:cs typeface="Times New Roman" pitchFamily="18" charset="0"/>
                        </a:rPr>
                        <m:t>=</m:t>
                      </m:r>
                      <m:r>
                        <a:rPr lang="en-US" sz="1400" i="1">
                          <a:latin typeface="Cambria Math" panose="02040503050406030204" pitchFamily="18" charset="0"/>
                          <a:ea typeface="Cambria Math" panose="02040503050406030204" pitchFamily="18" charset="0"/>
                          <a:cs typeface="Times New Roman" pitchFamily="18" charset="0"/>
                        </a:rPr>
                        <m:t>0</m:t>
                      </m:r>
                      <m:r>
                        <a:rPr lang="en-US" sz="1400" b="0" i="1" smtClean="0">
                          <a:latin typeface="Cambria Math" panose="02040503050406030204" pitchFamily="18" charset="0"/>
                          <a:ea typeface="Cambria Math" panose="02040503050406030204" pitchFamily="18" charset="0"/>
                          <a:cs typeface="Times New Roman" pitchFamily="18" charset="0"/>
                        </a:rPr>
                        <m:t>,</m:t>
                      </m:r>
                      <m:sSub>
                        <m:sSubPr>
                          <m:ctrlPr>
                            <a:rPr lang="en-US" sz="1400" b="0" i="1" smtClean="0">
                              <a:latin typeface="Cambria Math" panose="02040503050406030204" pitchFamily="18" charset="0"/>
                              <a:cs typeface="Times New Roman" pitchFamily="18" charset="0"/>
                            </a:rPr>
                          </m:ctrlPr>
                        </m:sSubPr>
                        <m:e>
                          <m:r>
                            <a:rPr lang="en-US" sz="1400" i="1">
                              <a:latin typeface="Cambria Math" panose="02040503050406030204" pitchFamily="18" charset="0"/>
                              <a:cs typeface="Times New Roman" pitchFamily="18" charset="0"/>
                            </a:rPr>
                            <m:t>𝑠</m:t>
                          </m:r>
                        </m:e>
                        <m:sub>
                          <m:r>
                            <a:rPr lang="en-US" sz="1400" b="0" i="1" smtClean="0">
                              <a:latin typeface="Cambria Math" panose="02040503050406030204" pitchFamily="18" charset="0"/>
                              <a:cs typeface="Times New Roman" pitchFamily="18" charset="0"/>
                            </a:rPr>
                            <m:t>𝑧</m:t>
                          </m:r>
                        </m:sub>
                      </m:sSub>
                      <m:r>
                        <a:rPr lang="en-US" sz="1400" b="0" i="1" smtClean="0">
                          <a:latin typeface="Cambria Math" panose="02040503050406030204" pitchFamily="18" charset="0"/>
                          <a:cs typeface="Times New Roman" pitchFamily="18" charset="0"/>
                        </a:rPr>
                        <m:t>=</m:t>
                      </m:r>
                      <m:r>
                        <a:rPr lang="en-US" sz="1400" b="0" i="1" smtClean="0">
                          <a:latin typeface="Cambria Math" panose="02040503050406030204" pitchFamily="18" charset="0"/>
                          <a:ea typeface="Cambria Math" panose="02040503050406030204" pitchFamily="18" charset="0"/>
                          <a:cs typeface="Times New Roman" pitchFamily="18" charset="0"/>
                        </a:rPr>
                        <m:t>±</m:t>
                      </m:r>
                      <m:r>
                        <a:rPr lang="en-US" sz="1400" b="0" i="1" smtClean="0">
                          <a:latin typeface="Cambria Math" panose="02040503050406030204" pitchFamily="18" charset="0"/>
                          <a:cs typeface="Times New Roman" pitchFamily="18" charset="0"/>
                        </a:rPr>
                        <m:t>1/2</m:t>
                      </m:r>
                    </m:oMath>
                  </m:oMathPara>
                </a14:m>
                <a:endParaRPr lang="en-TW" sz="1400" dirty="0">
                  <a:latin typeface="Times New Roman" pitchFamily="18" charset="0"/>
                  <a:cs typeface="Times New Roman" pitchFamily="18" charset="0"/>
                </a:endParaRPr>
              </a:p>
            </p:txBody>
          </p:sp>
        </mc:Choice>
        <mc:Fallback xmlns="">
          <p:sp>
            <p:nvSpPr>
              <p:cNvPr id="28" name="TextBox 27">
                <a:extLst>
                  <a:ext uri="{FF2B5EF4-FFF2-40B4-BE49-F238E27FC236}">
                    <a16:creationId xmlns:a16="http://schemas.microsoft.com/office/drawing/2014/main" id="{A9D31BBE-0301-A6CE-461C-2274C62DD472}"/>
                  </a:ext>
                </a:extLst>
              </p:cNvPr>
              <p:cNvSpPr txBox="1">
                <a:spLocks noRot="1" noChangeAspect="1" noMove="1" noResize="1" noEditPoints="1" noAdjustHandles="1" noChangeArrowheads="1" noChangeShapeType="1" noTextEdit="1"/>
              </p:cNvSpPr>
              <p:nvPr/>
            </p:nvSpPr>
            <p:spPr bwMode="auto">
              <a:xfrm>
                <a:off x="4703080" y="683195"/>
                <a:ext cx="2088232" cy="307777"/>
              </a:xfrm>
              <a:prstGeom prst="rect">
                <a:avLst/>
              </a:prstGeom>
              <a:blipFill>
                <a:blip r:embed="rId8"/>
                <a:stretch>
                  <a:fillRect b="-1153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42320D6-D943-09FA-9512-2A7EE0FBA281}"/>
                  </a:ext>
                </a:extLst>
              </p:cNvPr>
              <p:cNvSpPr txBox="1"/>
              <p:nvPr/>
            </p:nvSpPr>
            <p:spPr bwMode="auto">
              <a:xfrm>
                <a:off x="4706393" y="1059494"/>
                <a:ext cx="2304256" cy="307777"/>
              </a:xfrm>
              <a:prstGeom prst="rect">
                <a:avLst/>
              </a:prstGeom>
              <a:solidFill>
                <a:schemeClr val="bg1"/>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cs typeface="Times New Roman" pitchFamily="18" charset="0"/>
                        </a:rPr>
                        <m:t>𝑙</m:t>
                      </m:r>
                      <m:r>
                        <a:rPr lang="en-US" sz="1400" i="1" smtClean="0">
                          <a:latin typeface="Cambria Math" panose="02040503050406030204" pitchFamily="18" charset="0"/>
                          <a:cs typeface="Times New Roman" pitchFamily="18" charset="0"/>
                        </a:rPr>
                        <m:t>=1,</m:t>
                      </m:r>
                      <m:sSub>
                        <m:sSubPr>
                          <m:ctrlPr>
                            <a:rPr lang="en-TW" sz="1400" i="1" smtClean="0">
                              <a:latin typeface="Cambria Math" panose="02040503050406030204" pitchFamily="18" charset="0"/>
                              <a:cs typeface="Times New Roman" pitchFamily="18" charset="0"/>
                            </a:rPr>
                          </m:ctrlPr>
                        </m:sSubPr>
                        <m:e>
                          <m:r>
                            <a:rPr lang="en-US" sz="1400" b="0" i="1" smtClean="0">
                              <a:latin typeface="Cambria Math" panose="02040503050406030204" pitchFamily="18" charset="0"/>
                              <a:cs typeface="Times New Roman" pitchFamily="18" charset="0"/>
                            </a:rPr>
                            <m:t>𝑙</m:t>
                          </m:r>
                        </m:e>
                        <m:sub>
                          <m:r>
                            <a:rPr lang="en-US" sz="1400" b="0" i="1" smtClean="0">
                              <a:latin typeface="Cambria Math" panose="02040503050406030204" pitchFamily="18" charset="0"/>
                              <a:cs typeface="Times New Roman" pitchFamily="18" charset="0"/>
                            </a:rPr>
                            <m:t>𝑧</m:t>
                          </m:r>
                        </m:sub>
                      </m:sSub>
                      <m:r>
                        <a:rPr lang="en-US" sz="1400" b="0" i="1" smtClean="0">
                          <a:latin typeface="Cambria Math" panose="02040503050406030204" pitchFamily="18" charset="0"/>
                          <a:cs typeface="Times New Roman" pitchFamily="18" charset="0"/>
                        </a:rPr>
                        <m:t>=</m:t>
                      </m:r>
                      <m:r>
                        <a:rPr lang="en-US" sz="1400" b="0" i="1" smtClean="0">
                          <a:latin typeface="Cambria Math" panose="02040503050406030204" pitchFamily="18" charset="0"/>
                          <a:ea typeface="Cambria Math" panose="02040503050406030204" pitchFamily="18" charset="0"/>
                          <a:cs typeface="Times New Roman" pitchFamily="18" charset="0"/>
                        </a:rPr>
                        <m:t>±1,0,</m:t>
                      </m:r>
                      <m:sSub>
                        <m:sSubPr>
                          <m:ctrlPr>
                            <a:rPr lang="en-US" sz="1400" i="1">
                              <a:latin typeface="Cambria Math" panose="02040503050406030204" pitchFamily="18" charset="0"/>
                              <a:cs typeface="Times New Roman" pitchFamily="18" charset="0"/>
                            </a:rPr>
                          </m:ctrlPr>
                        </m:sSubPr>
                        <m:e>
                          <m:r>
                            <a:rPr lang="en-US" sz="1400" i="1">
                              <a:latin typeface="Cambria Math" panose="02040503050406030204" pitchFamily="18" charset="0"/>
                              <a:cs typeface="Times New Roman" pitchFamily="18" charset="0"/>
                            </a:rPr>
                            <m:t>𝑠</m:t>
                          </m:r>
                        </m:e>
                        <m:sub>
                          <m:r>
                            <a:rPr lang="en-US" sz="1400" i="1">
                              <a:latin typeface="Cambria Math" panose="02040503050406030204" pitchFamily="18" charset="0"/>
                              <a:cs typeface="Times New Roman" pitchFamily="18" charset="0"/>
                            </a:rPr>
                            <m:t>𝑧</m:t>
                          </m:r>
                        </m:sub>
                      </m:sSub>
                      <m:r>
                        <a:rPr lang="en-US" sz="1400" i="1">
                          <a:latin typeface="Cambria Math" panose="02040503050406030204" pitchFamily="18" charset="0"/>
                          <a:cs typeface="Times New Roman" pitchFamily="18" charset="0"/>
                        </a:rPr>
                        <m:t>=</m:t>
                      </m:r>
                      <m:r>
                        <a:rPr lang="en-US" sz="1400" i="1">
                          <a:latin typeface="Cambria Math" panose="02040503050406030204" pitchFamily="18" charset="0"/>
                          <a:ea typeface="Cambria Math" panose="02040503050406030204" pitchFamily="18" charset="0"/>
                          <a:cs typeface="Times New Roman" pitchFamily="18" charset="0"/>
                        </a:rPr>
                        <m:t>±</m:t>
                      </m:r>
                      <m:r>
                        <a:rPr lang="en-US" sz="1400" i="1">
                          <a:latin typeface="Cambria Math" panose="02040503050406030204" pitchFamily="18" charset="0"/>
                          <a:cs typeface="Times New Roman" pitchFamily="18" charset="0"/>
                        </a:rPr>
                        <m:t>1/2</m:t>
                      </m:r>
                    </m:oMath>
                  </m:oMathPara>
                </a14:m>
                <a:endParaRPr lang="en-TW" sz="1400" dirty="0">
                  <a:latin typeface="Times New Roman" pitchFamily="18" charset="0"/>
                  <a:cs typeface="Times New Roman" pitchFamily="18" charset="0"/>
                </a:endParaRPr>
              </a:p>
            </p:txBody>
          </p:sp>
        </mc:Choice>
        <mc:Fallback xmlns="">
          <p:sp>
            <p:nvSpPr>
              <p:cNvPr id="29" name="TextBox 28">
                <a:extLst>
                  <a:ext uri="{FF2B5EF4-FFF2-40B4-BE49-F238E27FC236}">
                    <a16:creationId xmlns:a16="http://schemas.microsoft.com/office/drawing/2014/main" id="{742320D6-D943-09FA-9512-2A7EE0FBA281}"/>
                  </a:ext>
                </a:extLst>
              </p:cNvPr>
              <p:cNvSpPr txBox="1">
                <a:spLocks noRot="1" noChangeAspect="1" noMove="1" noResize="1" noEditPoints="1" noAdjustHandles="1" noChangeArrowheads="1" noChangeShapeType="1" noTextEdit="1"/>
              </p:cNvSpPr>
              <p:nvPr/>
            </p:nvSpPr>
            <p:spPr bwMode="auto">
              <a:xfrm>
                <a:off x="4706393" y="1059494"/>
                <a:ext cx="2304256" cy="307777"/>
              </a:xfrm>
              <a:prstGeom prst="rect">
                <a:avLst/>
              </a:prstGeom>
              <a:blipFill>
                <a:blip r:embed="rId11"/>
                <a:stretch>
                  <a:fillRect b="-12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0" name="文字方塊 29">
                <a:extLst>
                  <a:ext uri="{FF2B5EF4-FFF2-40B4-BE49-F238E27FC236}">
                    <a16:creationId xmlns:a16="http://schemas.microsoft.com/office/drawing/2014/main" id="{415196E6-8BED-7584-9982-AB255A4FD26A}"/>
                  </a:ext>
                </a:extLst>
              </p:cNvPr>
              <p:cNvSpPr txBox="1"/>
              <p:nvPr/>
            </p:nvSpPr>
            <p:spPr bwMode="auto">
              <a:xfrm>
                <a:off x="7038920" y="1680419"/>
                <a:ext cx="1080120" cy="335348"/>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400" i="1" smtClean="0">
                          <a:latin typeface="Cambria Math" panose="02040503050406030204" pitchFamily="18" charset="0"/>
                          <a:ea typeface="Cambria Math" panose="02040503050406030204" pitchFamily="18" charset="0"/>
                        </a:rPr>
                        <m:t>𝜆</m:t>
                      </m:r>
                      <m:sSub>
                        <m:sSubPr>
                          <m:ctrlPr>
                            <a:rPr lang="en-US" altLang="zh-TW" sz="1400" i="1">
                              <a:latin typeface="Cambria Math" panose="02040503050406030204" pitchFamily="18" charset="0"/>
                              <a:ea typeface="Cambria Math" panose="02040503050406030204" pitchFamily="18" charset="0"/>
                            </a:rPr>
                          </m:ctrlPr>
                        </m:sSubPr>
                        <m:e>
                          <m:acc>
                            <m:accPr>
                              <m:chr m:val="̂"/>
                              <m:ctrlPr>
                                <a:rPr lang="en-US" altLang="zh-TW" sz="1400" i="1">
                                  <a:latin typeface="Cambria Math" panose="02040503050406030204" pitchFamily="18" charset="0"/>
                                </a:rPr>
                              </m:ctrlPr>
                            </m:accPr>
                            <m:e>
                              <m:r>
                                <a:rPr lang="en-US" altLang="zh-TW" sz="1400" i="1">
                                  <a:latin typeface="Cambria Math" panose="02040503050406030204" pitchFamily="18" charset="0"/>
                                </a:rPr>
                                <m:t>𝐻</m:t>
                              </m:r>
                            </m:e>
                          </m:acc>
                        </m:e>
                        <m:sub>
                          <m:r>
                            <a:rPr lang="en-US" altLang="zh-TW" sz="1400" i="1">
                              <a:latin typeface="Cambria Math" panose="02040503050406030204" pitchFamily="18" charset="0"/>
                              <a:ea typeface="Cambria Math" panose="02040503050406030204" pitchFamily="18" charset="0"/>
                            </a:rPr>
                            <m:t>1</m:t>
                          </m:r>
                        </m:sub>
                      </m:sSub>
                      <m:r>
                        <a:rPr lang="en-US" sz="1400" b="0" i="1" smtClean="0">
                          <a:latin typeface="Cambria Math" panose="02040503050406030204" pitchFamily="18" charset="0"/>
                          <a:ea typeface="Cambria Math" panose="02040503050406030204" pitchFamily="18" charset="0"/>
                          <a:cs typeface="Times New Roman" pitchFamily="18" charset="0"/>
                        </a:rPr>
                        <m:t>∝</m:t>
                      </m:r>
                      <m:acc>
                        <m:accPr>
                          <m:chr m:val="⃗"/>
                          <m:ctrlPr>
                            <a:rPr lang="en-US" altLang="zh-TW" sz="1400" i="1">
                              <a:latin typeface="Cambria Math" panose="02040503050406030204" pitchFamily="18" charset="0"/>
                              <a:ea typeface="Cambria Math" panose="02040503050406030204" pitchFamily="18" charset="0"/>
                            </a:rPr>
                          </m:ctrlPr>
                        </m:accPr>
                        <m:e>
                          <m:r>
                            <a:rPr lang="en-US" altLang="zh-TW" sz="1400" i="1">
                              <a:latin typeface="Cambria Math" panose="02040503050406030204" pitchFamily="18" charset="0"/>
                              <a:ea typeface="Cambria Math" panose="02040503050406030204" pitchFamily="18" charset="0"/>
                            </a:rPr>
                            <m:t>𝑆</m:t>
                          </m:r>
                        </m:e>
                      </m:acc>
                      <m:r>
                        <a:rPr lang="en-US" sz="1400" i="1">
                          <a:latin typeface="Cambria Math" panose="02040503050406030204" pitchFamily="18" charset="0"/>
                          <a:ea typeface="Cambria Math" panose="02040503050406030204" pitchFamily="18" charset="0"/>
                          <a:cs typeface="Times New Roman" pitchFamily="18" charset="0"/>
                        </a:rPr>
                        <m:t>∙</m:t>
                      </m:r>
                      <m:acc>
                        <m:accPr>
                          <m:chr m:val="⃗"/>
                          <m:ctrlPr>
                            <a:rPr lang="en-US" altLang="zh-TW" sz="1400" i="1">
                              <a:latin typeface="Cambria Math" panose="02040503050406030204" pitchFamily="18" charset="0"/>
                              <a:ea typeface="Cambria Math" panose="02040503050406030204" pitchFamily="18" charset="0"/>
                              <a:cs typeface="Times New Roman" pitchFamily="18" charset="0"/>
                            </a:rPr>
                          </m:ctrlPr>
                        </m:accPr>
                        <m:e>
                          <m:r>
                            <a:rPr lang="en-US" altLang="zh-TW" sz="1400" i="1">
                              <a:latin typeface="Cambria Math" panose="02040503050406030204" pitchFamily="18" charset="0"/>
                              <a:ea typeface="Cambria Math" panose="02040503050406030204" pitchFamily="18" charset="0"/>
                              <a:cs typeface="Times New Roman" pitchFamily="18" charset="0"/>
                            </a:rPr>
                            <m:t>𝐿</m:t>
                          </m:r>
                        </m:e>
                      </m:acc>
                    </m:oMath>
                  </m:oMathPara>
                </a14:m>
                <a:endParaRPr lang="zh-TW" altLang="en-US" sz="1400" dirty="0"/>
              </a:p>
            </p:txBody>
          </p:sp>
        </mc:Choice>
        <mc:Fallback xmlns="">
          <p:sp>
            <p:nvSpPr>
              <p:cNvPr id="30" name="文字方塊 29">
                <a:extLst>
                  <a:ext uri="{FF2B5EF4-FFF2-40B4-BE49-F238E27FC236}">
                    <a16:creationId xmlns:a16="http://schemas.microsoft.com/office/drawing/2014/main" id="{415196E6-8BED-7584-9982-AB255A4FD26A}"/>
                  </a:ext>
                </a:extLst>
              </p:cNvPr>
              <p:cNvSpPr txBox="1">
                <a:spLocks noRot="1" noChangeAspect="1" noMove="1" noResize="1" noEditPoints="1" noAdjustHandles="1" noChangeArrowheads="1" noChangeShapeType="1" noTextEdit="1"/>
              </p:cNvSpPr>
              <p:nvPr/>
            </p:nvSpPr>
            <p:spPr bwMode="auto">
              <a:xfrm>
                <a:off x="7038920" y="1680419"/>
                <a:ext cx="1080120" cy="335348"/>
              </a:xfrm>
              <a:prstGeom prst="rect">
                <a:avLst/>
              </a:prstGeom>
              <a:blipFill>
                <a:blip r:embed="rId12"/>
                <a:stretch>
                  <a:fillRect t="-3704"/>
                </a:stretch>
              </a:blipFill>
              <a:ln>
                <a:noFill/>
              </a:ln>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B662678E-590F-C2CB-9221-6DF0104B0642}"/>
                  </a:ext>
                </a:extLst>
              </p:cNvPr>
              <p:cNvSpPr txBox="1"/>
              <p:nvPr/>
            </p:nvSpPr>
            <p:spPr bwMode="auto">
              <a:xfrm>
                <a:off x="711082" y="3834457"/>
                <a:ext cx="8006874"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這就是簡併微擾：必須確認零次項在特定</a:t>
                </a:r>
                <a14:m>
                  <m:oMath xmlns:m="http://schemas.openxmlformats.org/officeDocument/2006/math">
                    <m:r>
                      <a:rPr lang="en-US" altLang="zh-TW" i="1">
                        <a:latin typeface="Cambria Math" panose="02040503050406030204" pitchFamily="18" charset="0"/>
                      </a:rPr>
                      <m:t>𝑛</m:t>
                    </m:r>
                  </m:oMath>
                </a14:m>
                <a:r>
                  <a:rPr lang="en-TW" dirty="0">
                    <a:latin typeface="Times New Roman" pitchFamily="18" charset="0"/>
                    <a:cs typeface="Times New Roman" pitchFamily="18" charset="0"/>
                  </a:rPr>
                  <a:t>的簡併空間是微擾項的本徵態。</a:t>
                </a:r>
                <a:endParaRPr lang="en-TW" dirty="0"/>
              </a:p>
            </p:txBody>
          </p:sp>
        </mc:Choice>
        <mc:Fallback>
          <p:sp>
            <p:nvSpPr>
              <p:cNvPr id="32" name="TextBox 31">
                <a:extLst>
                  <a:ext uri="{FF2B5EF4-FFF2-40B4-BE49-F238E27FC236}">
                    <a16:creationId xmlns:a16="http://schemas.microsoft.com/office/drawing/2014/main" id="{B662678E-590F-C2CB-9221-6DF0104B0642}"/>
                  </a:ext>
                </a:extLst>
              </p:cNvPr>
              <p:cNvSpPr txBox="1">
                <a:spLocks noRot="1" noChangeAspect="1" noMove="1" noResize="1" noEditPoints="1" noAdjustHandles="1" noChangeArrowheads="1" noChangeShapeType="1" noTextEdit="1"/>
              </p:cNvSpPr>
              <p:nvPr/>
            </p:nvSpPr>
            <p:spPr bwMode="auto">
              <a:xfrm>
                <a:off x="711082" y="3834457"/>
                <a:ext cx="8006874" cy="369332"/>
              </a:xfrm>
              <a:prstGeom prst="rect">
                <a:avLst/>
              </a:prstGeom>
              <a:blipFill>
                <a:blip r:embed="rId13"/>
                <a:stretch>
                  <a:fillRect l="-792" t="-3226"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29">
                <a:extLst>
                  <a:ext uri="{FF2B5EF4-FFF2-40B4-BE49-F238E27FC236}">
                    <a16:creationId xmlns:a16="http://schemas.microsoft.com/office/drawing/2014/main" id="{69D1E56E-B45D-3471-D041-F76C38CA6913}"/>
                  </a:ext>
                </a:extLst>
              </p:cNvPr>
              <p:cNvSpPr txBox="1"/>
              <p:nvPr/>
            </p:nvSpPr>
            <p:spPr bwMode="auto">
              <a:xfrm>
                <a:off x="3652798" y="2167136"/>
                <a:ext cx="1433870" cy="682623"/>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cs typeface="Times New Roman" pitchFamily="18" charset="0"/>
                        </a:rPr>
                        <m:t>∝</m:t>
                      </m:r>
                      <m:f>
                        <m:fPr>
                          <m:ctrlPr>
                            <a:rPr lang="en-US" altLang="zh-TW" i="1">
                              <a:latin typeface="Cambria Math" panose="02040503050406030204" pitchFamily="18" charset="0"/>
                              <a:ea typeface="Cambria Math" panose="02040503050406030204" pitchFamily="18" charset="0"/>
                            </a:rPr>
                          </m:ctrlPr>
                        </m:fPr>
                        <m:num>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num>
                        <m:den>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𝑟</m:t>
                              </m:r>
                            </m:e>
                            <m:sup>
                              <m:r>
                                <a:rPr lang="en-US" altLang="zh-TW" i="1">
                                  <a:latin typeface="Cambria Math" panose="02040503050406030204" pitchFamily="18" charset="0"/>
                                  <a:ea typeface="Cambria Math" panose="02040503050406030204" pitchFamily="18" charset="0"/>
                                </a:rPr>
                                <m:t>3</m:t>
                              </m:r>
                            </m:sup>
                          </m:sSup>
                        </m:den>
                      </m:f>
                    </m:oMath>
                  </m:oMathPara>
                </a14:m>
                <a:endParaRPr lang="zh-TW" altLang="en-US" dirty="0"/>
              </a:p>
            </p:txBody>
          </p:sp>
        </mc:Choice>
        <mc:Fallback xmlns="">
          <p:sp>
            <p:nvSpPr>
              <p:cNvPr id="13" name="文字方塊 29">
                <a:extLst>
                  <a:ext uri="{FF2B5EF4-FFF2-40B4-BE49-F238E27FC236}">
                    <a16:creationId xmlns:a16="http://schemas.microsoft.com/office/drawing/2014/main" id="{69D1E56E-B45D-3471-D041-F76C38CA6913}"/>
                  </a:ext>
                </a:extLst>
              </p:cNvPr>
              <p:cNvSpPr txBox="1">
                <a:spLocks noRot="1" noChangeAspect="1" noMove="1" noResize="1" noEditPoints="1" noAdjustHandles="1" noChangeArrowheads="1" noChangeShapeType="1" noTextEdit="1"/>
              </p:cNvSpPr>
              <p:nvPr/>
            </p:nvSpPr>
            <p:spPr bwMode="auto">
              <a:xfrm>
                <a:off x="3652798" y="2167136"/>
                <a:ext cx="1433870" cy="682623"/>
              </a:xfrm>
              <a:prstGeom prst="rect">
                <a:avLst/>
              </a:prstGeom>
              <a:blipFill>
                <a:blip r:embed="rId14"/>
                <a:stretch>
                  <a:fillRect t="-5455" b="-1818"/>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069FCDB-FAEF-6B91-5033-D35BC4B56342}"/>
                  </a:ext>
                </a:extLst>
              </p:cNvPr>
              <p:cNvSpPr txBox="1"/>
              <p:nvPr/>
            </p:nvSpPr>
            <p:spPr bwMode="auto">
              <a:xfrm>
                <a:off x="713532" y="4872204"/>
                <a:ext cx="7317302" cy="369332"/>
              </a:xfrm>
              <a:prstGeom prst="rect">
                <a:avLst/>
              </a:prstGeom>
              <a:noFill/>
              <a:ln w="9525">
                <a:noFill/>
                <a:miter lim="800000"/>
                <a:headEnd/>
                <a:tailEnd/>
              </a:ln>
            </p:spPr>
            <p:txBody>
              <a:bodyPr wrap="square">
                <a:spAutoFit/>
              </a:bodyPr>
              <a:lstStyle/>
              <a:p>
                <a:r>
                  <a:rPr lang="zh-TW" altLang="en-US" dirty="0"/>
                  <a:t>已知</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𝑚</m:t>
                                </m:r>
                              </m:e>
                              <m:sub>
                                <m:r>
                                  <a:rPr lang="en-US" altLang="zh-TW" b="0" i="1" smtClean="0">
                                    <a:latin typeface="Cambria Math" panose="02040503050406030204" pitchFamily="18" charset="0"/>
                                  </a:rPr>
                                  <m:t>𝑧</m:t>
                                </m:r>
                              </m:sub>
                            </m:sSub>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𝑠</m:t>
                                </m:r>
                              </m:e>
                              <m:sub>
                                <m:r>
                                  <a:rPr lang="en-US" altLang="zh-TW" b="0" i="1" smtClean="0">
                                    <a:latin typeface="Cambria Math" panose="02040503050406030204" pitchFamily="18" charset="0"/>
                                  </a:rPr>
                                  <m:t>𝑧</m:t>
                                </m:r>
                              </m:sub>
                            </m:sSub>
                          </m:e>
                        </m:d>
                      </m:e>
                    </m:d>
                  </m:oMath>
                </a14:m>
                <a:r>
                  <a:rPr lang="zh-TW" altLang="en-US" dirty="0"/>
                  <a:t>是</a:t>
                </a:r>
                <a14:m>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𝐿</m:t>
                        </m:r>
                      </m:e>
                      <m:sub>
                        <m:r>
                          <a:rPr lang="en-US" altLang="zh-TW" b="0" i="1" smtClean="0">
                            <a:latin typeface="Cambria Math" panose="02040503050406030204" pitchFamily="18" charset="0"/>
                          </a:rPr>
                          <m:t>𝑧</m:t>
                        </m:r>
                      </m:sub>
                    </m:sSub>
                    <m:r>
                      <a:rPr lang="en-US" altLang="zh-TW" b="0" i="1" smtClean="0">
                        <a:latin typeface="Cambria Math" panose="02040503050406030204" pitchFamily="18" charset="0"/>
                      </a:rPr>
                      <m:t>,</m:t>
                    </m:r>
                    <m:r>
                      <a:rPr lang="en-US" altLang="zh-TW" i="1" smtClean="0">
                        <a:latin typeface="Cambria Math" panose="02040503050406030204" pitchFamily="18" charset="0"/>
                      </a:rPr>
                      <m:t> </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𝑆</m:t>
                        </m:r>
                      </m:e>
                      <m:sub>
                        <m:r>
                          <a:rPr lang="en-US" altLang="zh-TW" i="1">
                            <a:latin typeface="Cambria Math" panose="02040503050406030204" pitchFamily="18" charset="0"/>
                          </a:rPr>
                          <m:t>𝑧</m:t>
                        </m:r>
                      </m:sub>
                    </m:sSub>
                  </m:oMath>
                </a14:m>
                <a:r>
                  <a:rPr lang="zh-TW" altLang="en-US" dirty="0"/>
                  <a:t>的本徵態。</a:t>
                </a:r>
                <a:endParaRPr lang="en-TW" dirty="0"/>
              </a:p>
            </p:txBody>
          </p:sp>
        </mc:Choice>
        <mc:Fallback xmlns="">
          <p:sp>
            <p:nvSpPr>
              <p:cNvPr id="33" name="TextBox 32">
                <a:extLst>
                  <a:ext uri="{FF2B5EF4-FFF2-40B4-BE49-F238E27FC236}">
                    <a16:creationId xmlns:a16="http://schemas.microsoft.com/office/drawing/2014/main" id="{7069FCDB-FAEF-6B91-5033-D35BC4B56342}"/>
                  </a:ext>
                </a:extLst>
              </p:cNvPr>
              <p:cNvSpPr txBox="1">
                <a:spLocks noRot="1" noChangeAspect="1" noMove="1" noResize="1" noEditPoints="1" noAdjustHandles="1" noChangeArrowheads="1" noChangeShapeType="1" noTextEdit="1"/>
              </p:cNvSpPr>
              <p:nvPr/>
            </p:nvSpPr>
            <p:spPr bwMode="auto">
              <a:xfrm>
                <a:off x="713532" y="4872204"/>
                <a:ext cx="7317302" cy="369332"/>
              </a:xfrm>
              <a:prstGeom prst="rect">
                <a:avLst/>
              </a:prstGeom>
              <a:blipFill>
                <a:blip r:embed="rId15"/>
                <a:stretch>
                  <a:fillRect l="-693" t="-110000" b="-166667"/>
                </a:stretch>
              </a:blipFill>
              <a:ln w="9525">
                <a:noFill/>
                <a:miter lim="800000"/>
                <a:headEnd/>
                <a:tailEnd/>
              </a:ln>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E96D59EC-7087-DCFA-5E33-109A50A80FD9}"/>
                  </a:ext>
                </a:extLst>
              </p:cNvPr>
              <p:cNvSpPr txBox="1"/>
              <p:nvPr/>
            </p:nvSpPr>
            <p:spPr bwMode="auto">
              <a:xfrm>
                <a:off x="734297" y="5310543"/>
                <a:ext cx="7384743" cy="433067"/>
              </a:xfrm>
              <a:prstGeom prst="rect">
                <a:avLst/>
              </a:prstGeom>
              <a:noFill/>
              <a:ln w="9525">
                <a:noFill/>
                <a:miter lim="800000"/>
                <a:headEnd/>
                <a:tailEnd/>
              </a:ln>
            </p:spPr>
            <p:txBody>
              <a:bodyPr wrap="square">
                <a:spAutoFit/>
              </a:bodyPr>
              <a:lstStyle/>
              <a:p>
                <a:r>
                  <a:rPr lang="zh-TW" altLang="en-US" dirty="0">
                    <a:latin typeface="+mn-ea"/>
                    <a:ea typeface="+mn-ea"/>
                  </a:rPr>
                  <a:t>微擾項</a:t>
                </a:r>
                <a14:m>
                  <m:oMath xmlns:m="http://schemas.openxmlformats.org/officeDocument/2006/math">
                    <m:acc>
                      <m:accPr>
                        <m:chr m:val="⃗"/>
                        <m:ctrlPr>
                          <a:rPr lang="en-US" altLang="zh-TW" i="1" smtClean="0">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r>
                      <a:rPr lang="en-US" altLang="zh-TW" b="0" i="0" smtClean="0">
                        <a:latin typeface="Cambria Math" panose="02040503050406030204" pitchFamily="18" charset="0"/>
                        <a:ea typeface="Cambria Math" panose="02040503050406030204" pitchFamily="18" charset="0"/>
                        <a:cs typeface="Times New Roman" pitchFamily="18" charset="0"/>
                      </a:rPr>
                      <m:t>=</m:t>
                    </m:r>
                    <m:sSub>
                      <m:sSubPr>
                        <m:ctrlPr>
                          <a:rPr lang="en-US" altLang="zh-TW" i="1">
                            <a:latin typeface="Cambria Math" panose="02040503050406030204" pitchFamily="18" charset="0"/>
                          </a:rPr>
                        </m:ctrlPr>
                      </m:sSubPr>
                      <m:e>
                        <m:sSub>
                          <m:sSubPr>
                            <m:ctrlPr>
                              <a:rPr lang="en-US" altLang="zh-TW" i="1">
                                <a:latin typeface="Cambria Math" panose="02040503050406030204" pitchFamily="18" charset="0"/>
                              </a:rPr>
                            </m:ctrlPr>
                          </m:sSubPr>
                          <m:e>
                            <m:r>
                              <a:rPr lang="en-US" altLang="zh-TW" i="1">
                                <a:latin typeface="Cambria Math" panose="02040503050406030204" pitchFamily="18" charset="0"/>
                              </a:rPr>
                              <m:t>𝑆</m:t>
                            </m:r>
                          </m:e>
                          <m:sub>
                            <m:r>
                              <a:rPr lang="en-US" altLang="zh-TW" b="0" i="1" smtClean="0">
                                <a:latin typeface="Cambria Math" panose="02040503050406030204" pitchFamily="18" charset="0"/>
                              </a:rPr>
                              <m:t>𝑥</m:t>
                            </m:r>
                          </m:sub>
                        </m:sSub>
                        <m:r>
                          <a:rPr lang="en-US" altLang="zh-TW" i="1">
                            <a:latin typeface="Cambria Math" panose="02040503050406030204" pitchFamily="18" charset="0"/>
                          </a:rPr>
                          <m:t>𝐿</m:t>
                        </m:r>
                      </m:e>
                      <m:sub>
                        <m:r>
                          <a:rPr lang="en-US" altLang="zh-TW" b="0" i="1" smtClean="0">
                            <a:latin typeface="Cambria Math" panose="02040503050406030204" pitchFamily="18" charset="0"/>
                          </a:rPr>
                          <m:t>𝑥</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sSub>
                          <m:sSubPr>
                            <m:ctrlPr>
                              <a:rPr lang="en-US" altLang="zh-TW" i="1">
                                <a:latin typeface="Cambria Math" panose="02040503050406030204" pitchFamily="18" charset="0"/>
                              </a:rPr>
                            </m:ctrlPr>
                          </m:sSubPr>
                          <m:e>
                            <m:r>
                              <a:rPr lang="en-US" altLang="zh-TW" i="1">
                                <a:latin typeface="Cambria Math" panose="02040503050406030204" pitchFamily="18" charset="0"/>
                              </a:rPr>
                              <m:t>𝑆</m:t>
                            </m:r>
                          </m:e>
                          <m:sub>
                            <m:r>
                              <a:rPr lang="en-US" altLang="zh-TW" b="0" i="1" smtClean="0">
                                <a:latin typeface="Cambria Math" panose="02040503050406030204" pitchFamily="18" charset="0"/>
                              </a:rPr>
                              <m:t>𝑦</m:t>
                            </m:r>
                          </m:sub>
                        </m:sSub>
                        <m:r>
                          <a:rPr lang="en-US" altLang="zh-TW" i="1">
                            <a:latin typeface="Cambria Math" panose="02040503050406030204" pitchFamily="18" charset="0"/>
                          </a:rPr>
                          <m:t>𝐿</m:t>
                        </m:r>
                      </m:e>
                      <m:sub>
                        <m:r>
                          <a:rPr lang="en-US" altLang="zh-TW" b="0" i="1" smtClean="0">
                            <a:latin typeface="Cambria Math" panose="02040503050406030204" pitchFamily="18" charset="0"/>
                          </a:rPr>
                          <m:t>𝑦</m:t>
                        </m:r>
                      </m:sub>
                    </m:sSub>
                    <m:r>
                      <a:rPr lang="en-US" altLang="zh-TW" b="0" i="0" smtClean="0">
                        <a:latin typeface="Cambria Math" panose="02040503050406030204" pitchFamily="18" charset="0"/>
                      </a:rPr>
                      <m:t>+</m:t>
                    </m:r>
                    <m:sSub>
                      <m:sSubPr>
                        <m:ctrlPr>
                          <a:rPr lang="en-US" altLang="zh-TW" i="1">
                            <a:latin typeface="Cambria Math" panose="02040503050406030204" pitchFamily="18" charset="0"/>
                          </a:rPr>
                        </m:ctrlPr>
                      </m:sSubPr>
                      <m:e>
                        <m:sSub>
                          <m:sSubPr>
                            <m:ctrlPr>
                              <a:rPr lang="en-US" altLang="zh-TW" i="1">
                                <a:latin typeface="Cambria Math" panose="02040503050406030204" pitchFamily="18" charset="0"/>
                              </a:rPr>
                            </m:ctrlPr>
                          </m:sSubPr>
                          <m:e>
                            <m:r>
                              <a:rPr lang="en-US" altLang="zh-TW" i="1">
                                <a:latin typeface="Cambria Math" panose="02040503050406030204" pitchFamily="18" charset="0"/>
                              </a:rPr>
                              <m:t>𝑆</m:t>
                            </m:r>
                          </m:e>
                          <m:sub>
                            <m:r>
                              <a:rPr lang="en-US" altLang="zh-TW" i="1">
                                <a:latin typeface="Cambria Math" panose="02040503050406030204" pitchFamily="18" charset="0"/>
                              </a:rPr>
                              <m:t>𝑧</m:t>
                            </m:r>
                          </m:sub>
                        </m:sSub>
                        <m:r>
                          <a:rPr lang="en-US" altLang="zh-TW" i="1">
                            <a:latin typeface="Cambria Math" panose="02040503050406030204" pitchFamily="18" charset="0"/>
                          </a:rPr>
                          <m:t>𝐿</m:t>
                        </m:r>
                      </m:e>
                      <m:sub>
                        <m:r>
                          <a:rPr lang="en-US" altLang="zh-TW" i="1">
                            <a:latin typeface="Cambria Math" panose="02040503050406030204" pitchFamily="18" charset="0"/>
                          </a:rPr>
                          <m:t>𝑧</m:t>
                        </m:r>
                      </m:sub>
                    </m:sSub>
                  </m:oMath>
                </a14:m>
                <a:r>
                  <a:rPr lang="en-TW" dirty="0"/>
                  <a:t>似乎與</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𝑧</m:t>
                        </m:r>
                      </m:sub>
                    </m:sSub>
                    <m:r>
                      <a:rPr lang="en-US" altLang="zh-TW" i="1">
                        <a:latin typeface="Cambria Math" panose="02040503050406030204" pitchFamily="18" charset="0"/>
                      </a:rPr>
                      <m:t>,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𝑆</m:t>
                        </m:r>
                      </m:e>
                      <m:sub>
                        <m:r>
                          <a:rPr lang="en-US" altLang="zh-TW" i="1">
                            <a:latin typeface="Cambria Math" panose="02040503050406030204" pitchFamily="18" charset="0"/>
                          </a:rPr>
                          <m:t>𝑧</m:t>
                        </m:r>
                      </m:sub>
                    </m:sSub>
                  </m:oMath>
                </a14:m>
                <a:r>
                  <a:rPr lang="en-TW" dirty="0"/>
                  <a:t>無法同時確定。</a:t>
                </a:r>
              </a:p>
            </p:txBody>
          </p:sp>
        </mc:Choice>
        <mc:Fallback>
          <p:sp>
            <p:nvSpPr>
              <p:cNvPr id="4" name="TextBox 3">
                <a:extLst>
                  <a:ext uri="{FF2B5EF4-FFF2-40B4-BE49-F238E27FC236}">
                    <a16:creationId xmlns:a16="http://schemas.microsoft.com/office/drawing/2014/main" id="{E96D59EC-7087-DCFA-5E33-109A50A80FD9}"/>
                  </a:ext>
                </a:extLst>
              </p:cNvPr>
              <p:cNvSpPr txBox="1">
                <a:spLocks noRot="1" noChangeAspect="1" noMove="1" noResize="1" noEditPoints="1" noAdjustHandles="1" noChangeArrowheads="1" noChangeShapeType="1" noTextEdit="1"/>
              </p:cNvSpPr>
              <p:nvPr/>
            </p:nvSpPr>
            <p:spPr bwMode="auto">
              <a:xfrm>
                <a:off x="734297" y="5310543"/>
                <a:ext cx="7384743" cy="433067"/>
              </a:xfrm>
              <a:prstGeom prst="rect">
                <a:avLst/>
              </a:prstGeom>
              <a:blipFill>
                <a:blip r:embed="rId16"/>
                <a:stretch>
                  <a:fillRect l="-686" t="-14286" b="-11429"/>
                </a:stretch>
              </a:blipFill>
              <a:ln w="9525">
                <a:noFill/>
                <a:miter lim="800000"/>
                <a:headEnd/>
                <a:tailEnd/>
              </a:ln>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26D84EFA-DDA3-6442-480A-F7FF0B6C9CEA}"/>
                  </a:ext>
                </a:extLst>
              </p:cNvPr>
              <p:cNvSpPr txBox="1"/>
              <p:nvPr/>
            </p:nvSpPr>
            <p:spPr bwMode="auto">
              <a:xfrm>
                <a:off x="711082" y="4271988"/>
                <a:ext cx="7317302" cy="369332"/>
              </a:xfrm>
              <a:prstGeom prst="rect">
                <a:avLst/>
              </a:prstGeom>
              <a:noFill/>
              <a:ln w="9525">
                <a:noFill/>
                <a:miter lim="800000"/>
                <a:headEnd/>
                <a:tailEnd/>
              </a:ln>
            </p:spPr>
            <p:txBody>
              <a:bodyPr wrap="square">
                <a:spAutoFit/>
              </a:bodyPr>
              <a:lstStyle/>
              <a:p>
                <a:r>
                  <a:rPr lang="zh-TW" altLang="en-US" dirty="0"/>
                  <a:t>以下討論中若有特定的</a:t>
                </a:r>
                <a14:m>
                  <m:oMath xmlns:m="http://schemas.openxmlformats.org/officeDocument/2006/math">
                    <m:r>
                      <a:rPr lang="en-US" altLang="zh-TW" i="1">
                        <a:latin typeface="Cambria Math" panose="02040503050406030204" pitchFamily="18" charset="0"/>
                      </a:rPr>
                      <m:t>𝑙</m:t>
                    </m:r>
                    <m:r>
                      <a:rPr lang="en-US" altLang="zh-TW" i="1">
                        <a:latin typeface="Cambria Math" panose="02040503050406030204" pitchFamily="18" charset="0"/>
                      </a:rPr>
                      <m:t>, </m:t>
                    </m:r>
                    <m:r>
                      <a:rPr lang="en-US" altLang="zh-TW" i="1">
                        <a:latin typeface="Cambria Math" panose="02040503050406030204" pitchFamily="18" charset="0"/>
                      </a:rPr>
                      <m:t>𝑠</m:t>
                    </m:r>
                  </m:oMath>
                </a14:m>
                <a:r>
                  <a:rPr lang="zh-TW" altLang="en-US" dirty="0"/>
                  <a:t>，將以</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𝑚</m:t>
                                </m:r>
                              </m:e>
                              <m:sub>
                                <m:r>
                                  <a:rPr lang="en-US" altLang="zh-TW" b="0" i="1" smtClean="0">
                                    <a:latin typeface="Cambria Math" panose="02040503050406030204" pitchFamily="18" charset="0"/>
                                  </a:rPr>
                                  <m:t>𝑧</m:t>
                                </m:r>
                              </m:sub>
                            </m:sSub>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𝑠</m:t>
                                </m:r>
                              </m:e>
                              <m:sub>
                                <m:r>
                                  <a:rPr lang="en-US" altLang="zh-TW" b="0" i="1" smtClean="0">
                                    <a:latin typeface="Cambria Math" panose="02040503050406030204" pitchFamily="18" charset="0"/>
                                  </a:rPr>
                                  <m:t>𝑧</m:t>
                                </m:r>
                              </m:sub>
                            </m:sSub>
                          </m:e>
                        </m:d>
                      </m:e>
                    </m:d>
                  </m:oMath>
                </a14:m>
                <a:r>
                  <a:rPr lang="zh-TW" altLang="en-US" dirty="0"/>
                  <a:t>代表</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𝑙</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𝑧</m:t>
                                </m:r>
                              </m:sub>
                            </m:sSub>
                            <m:r>
                              <a:rPr lang="en-US" altLang="zh-TW" i="1">
                                <a:latin typeface="Cambria Math" panose="02040503050406030204" pitchFamily="18" charset="0"/>
                              </a:rPr>
                              <m:t>,</m:t>
                            </m:r>
                            <m:r>
                              <a:rPr lang="en-US" altLang="zh-TW" i="1">
                                <a:latin typeface="Cambria Math" panose="02040503050406030204" pitchFamily="18" charset="0"/>
                              </a:rPr>
                              <m:t>𝑠</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𝑧</m:t>
                                </m:r>
                              </m:sub>
                            </m:sSub>
                          </m:e>
                        </m:d>
                      </m:e>
                    </m:d>
                  </m:oMath>
                </a14:m>
                <a:r>
                  <a:rPr lang="zh-TW" altLang="en-US" dirty="0"/>
                  <a:t>以簡化符號。</a:t>
                </a:r>
                <a:endParaRPr lang="en-TW" dirty="0"/>
              </a:p>
            </p:txBody>
          </p:sp>
        </mc:Choice>
        <mc:Fallback>
          <p:sp>
            <p:nvSpPr>
              <p:cNvPr id="5" name="TextBox 4">
                <a:extLst>
                  <a:ext uri="{FF2B5EF4-FFF2-40B4-BE49-F238E27FC236}">
                    <a16:creationId xmlns:a16="http://schemas.microsoft.com/office/drawing/2014/main" id="{26D84EFA-DDA3-6442-480A-F7FF0B6C9CEA}"/>
                  </a:ext>
                </a:extLst>
              </p:cNvPr>
              <p:cNvSpPr txBox="1">
                <a:spLocks noRot="1" noChangeAspect="1" noMove="1" noResize="1" noEditPoints="1" noAdjustHandles="1" noChangeArrowheads="1" noChangeShapeType="1" noTextEdit="1"/>
              </p:cNvSpPr>
              <p:nvPr/>
            </p:nvSpPr>
            <p:spPr bwMode="auto">
              <a:xfrm>
                <a:off x="711082" y="4271988"/>
                <a:ext cx="7317302" cy="369332"/>
              </a:xfrm>
              <a:prstGeom prst="rect">
                <a:avLst/>
              </a:prstGeom>
              <a:blipFill>
                <a:blip r:embed="rId17"/>
                <a:stretch>
                  <a:fillRect l="-867" t="-113333" b="-166667"/>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70166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3" grpId="0"/>
      <p:bldP spid="4" grpId="0"/>
      <p:bldP spid="5"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DB077D2E-30F4-80E2-381A-5B04166DC656}"/>
                  </a:ext>
                </a:extLst>
              </p:cNvPr>
              <p:cNvSpPr txBox="1"/>
              <p:nvPr/>
            </p:nvSpPr>
            <p:spPr bwMode="auto">
              <a:xfrm>
                <a:off x="611560" y="1052736"/>
                <a:ext cx="8164870" cy="404791"/>
              </a:xfrm>
              <a:prstGeom prst="rect">
                <a:avLst/>
              </a:prstGeom>
              <a:noFill/>
              <a:ln w="9525">
                <a:noFill/>
                <a:miter lim="800000"/>
                <a:headEnd/>
                <a:tailEnd/>
              </a:ln>
            </p:spPr>
            <p:txBody>
              <a:bodyPr wrap="square">
                <a:spAutoFit/>
              </a:bodyPr>
              <a:lstStyle/>
              <a:p>
                <a:r>
                  <a:rPr lang="zh-TW" altLang="en-US" dirty="0"/>
                  <a:t>要確認</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𝑚</m:t>
                                </m:r>
                              </m:e>
                              <m:sub>
                                <m:r>
                                  <a:rPr lang="en-US" altLang="zh-TW" b="0" i="1" smtClean="0">
                                    <a:latin typeface="Cambria Math" panose="02040503050406030204" pitchFamily="18" charset="0"/>
                                  </a:rPr>
                                  <m:t>𝑧</m:t>
                                </m:r>
                              </m:sub>
                            </m:sSub>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𝑠</m:t>
                                </m:r>
                              </m:e>
                              <m:sub>
                                <m:r>
                                  <a:rPr lang="en-US" altLang="zh-TW" b="0" i="1" smtClean="0">
                                    <a:latin typeface="Cambria Math" panose="02040503050406030204" pitchFamily="18" charset="0"/>
                                  </a:rPr>
                                  <m:t>𝑧</m:t>
                                </m:r>
                              </m:sub>
                            </m:sSub>
                          </m:e>
                        </m:d>
                      </m:e>
                    </m:d>
                  </m:oMath>
                </a14:m>
                <a:r>
                  <a:rPr lang="en-TW" dirty="0">
                    <a:latin typeface="Times New Roman" pitchFamily="18" charset="0"/>
                    <a:cs typeface="Times New Roman" pitchFamily="18" charset="0"/>
                  </a:rPr>
                  <a:t>是不是</a:t>
                </a:r>
                <a14:m>
                  <m:oMath xmlns:m="http://schemas.openxmlformats.org/officeDocument/2006/math">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oMath>
                </a14:m>
                <a:r>
                  <a:rPr lang="zh-TW" altLang="en-US" dirty="0"/>
                  <a:t>的本徵態。</a:t>
                </a:r>
                <a:r>
                  <a:rPr lang="en-TW" dirty="0">
                    <a:latin typeface="Times New Roman" pitchFamily="18" charset="0"/>
                    <a:cs typeface="Times New Roman" pitchFamily="18" charset="0"/>
                  </a:rPr>
                  <a:t>必須計算</a:t>
                </a:r>
                <a14:m>
                  <m:oMath xmlns:m="http://schemas.openxmlformats.org/officeDocument/2006/math">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r>
                      <a:rPr lang="en-US" altLang="zh-TW" i="1">
                        <a:latin typeface="Cambria Math" panose="02040503050406030204" pitchFamily="18" charset="0"/>
                        <a:ea typeface="Cambria Math" panose="02040503050406030204" pitchFamily="18" charset="0"/>
                        <a:cs typeface="Times New Roman" pitchFamily="18" charset="0"/>
                      </a:rPr>
                      <m:t> </m:t>
                    </m:r>
                    <m:r>
                      <a:rPr lang="zh-TW" altLang="en-US" i="1">
                        <a:latin typeface="Cambria Math" panose="02040503050406030204" pitchFamily="18" charset="0"/>
                        <a:cs typeface="Times New Roman" pitchFamily="18" charset="0"/>
                      </a:rPr>
                      <m:t>與</m:t>
                    </m:r>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𝑧</m:t>
                        </m:r>
                      </m:sub>
                    </m:sSub>
                    <m:r>
                      <a:rPr lang="en-US" altLang="zh-TW" i="1">
                        <a:latin typeface="Cambria Math" panose="02040503050406030204" pitchFamily="18" charset="0"/>
                      </a:rPr>
                      <m:t>,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𝑆</m:t>
                        </m:r>
                      </m:e>
                      <m:sub>
                        <m:r>
                          <a:rPr lang="en-US" altLang="zh-TW" i="1">
                            <a:latin typeface="Cambria Math" panose="02040503050406030204" pitchFamily="18" charset="0"/>
                          </a:rPr>
                          <m:t>𝑧</m:t>
                        </m:r>
                      </m:sub>
                    </m:sSub>
                  </m:oMath>
                </a14:m>
                <a:r>
                  <a:rPr lang="en-TW" dirty="0">
                    <a:latin typeface="Times New Roman" pitchFamily="18" charset="0"/>
                    <a:cs typeface="Times New Roman" pitchFamily="18" charset="0"/>
                  </a:rPr>
                  <a:t>的對易子。</a:t>
                </a:r>
                <a:endParaRPr lang="en-TW" dirty="0"/>
              </a:p>
            </p:txBody>
          </p:sp>
        </mc:Choice>
        <mc:Fallback>
          <p:sp>
            <p:nvSpPr>
              <p:cNvPr id="19" name="TextBox 18">
                <a:extLst>
                  <a:ext uri="{FF2B5EF4-FFF2-40B4-BE49-F238E27FC236}">
                    <a16:creationId xmlns:a16="http://schemas.microsoft.com/office/drawing/2014/main" id="{DB077D2E-30F4-80E2-381A-5B04166DC656}"/>
                  </a:ext>
                </a:extLst>
              </p:cNvPr>
              <p:cNvSpPr txBox="1">
                <a:spLocks noRot="1" noChangeAspect="1" noMove="1" noResize="1" noEditPoints="1" noAdjustHandles="1" noChangeArrowheads="1" noChangeShapeType="1" noTextEdit="1"/>
              </p:cNvSpPr>
              <p:nvPr/>
            </p:nvSpPr>
            <p:spPr bwMode="auto">
              <a:xfrm>
                <a:off x="611560" y="1052736"/>
                <a:ext cx="8164870" cy="404791"/>
              </a:xfrm>
              <a:prstGeom prst="rect">
                <a:avLst/>
              </a:prstGeom>
              <a:blipFill>
                <a:blip r:embed="rId2"/>
                <a:stretch>
                  <a:fillRect l="-621" t="-96875" b="-159375"/>
                </a:stretch>
              </a:blipFill>
              <a:ln w="9525">
                <a:noFill/>
                <a:miter lim="800000"/>
                <a:headEnd/>
                <a:tailEnd/>
              </a:ln>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0A47C4F6-A62C-328F-EF6F-CD40BEF9C2E6}"/>
                  </a:ext>
                </a:extLst>
              </p:cNvPr>
              <p:cNvSpPr txBox="1"/>
              <p:nvPr/>
            </p:nvSpPr>
            <p:spPr bwMode="auto">
              <a:xfrm>
                <a:off x="649106" y="1475028"/>
                <a:ext cx="5354774" cy="404791"/>
              </a:xfrm>
              <a:prstGeom prst="rect">
                <a:avLst/>
              </a:prstGeom>
              <a:noFill/>
              <a:ln w="9525">
                <a:noFill/>
                <a:miter lim="800000"/>
                <a:headEnd/>
                <a:tailEnd/>
              </a:ln>
            </p:spPr>
            <p:txBody>
              <a:bodyPr wrap="square">
                <a:spAutoFit/>
              </a:bodyPr>
              <a:lstStyle/>
              <a:p>
                <a:r>
                  <a:rPr lang="zh-TW" altLang="en-US" dirty="0">
                    <a:latin typeface="+mn-ea"/>
                    <a:ea typeface="+mn-ea"/>
                  </a:rPr>
                  <a:t>結果</a:t>
                </a:r>
                <a14:m>
                  <m:oMath xmlns:m="http://schemas.openxmlformats.org/officeDocument/2006/math">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r>
                      <a:rPr lang="en-US" altLang="zh-TW" i="1">
                        <a:latin typeface="Cambria Math" panose="02040503050406030204" pitchFamily="18" charset="0"/>
                        <a:ea typeface="Cambria Math" panose="02040503050406030204" pitchFamily="18" charset="0"/>
                        <a:cs typeface="Times New Roman" pitchFamily="18" charset="0"/>
                      </a:rPr>
                      <m:t> </m:t>
                    </m:r>
                    <m:r>
                      <a:rPr lang="zh-TW" altLang="en-US" i="1">
                        <a:latin typeface="Cambria Math" panose="02040503050406030204" pitchFamily="18" charset="0"/>
                        <a:ea typeface="+mj-ea"/>
                        <a:cs typeface="Times New Roman" pitchFamily="18" charset="0"/>
                      </a:rPr>
                      <m:t>與</m:t>
                    </m:r>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𝑧</m:t>
                        </m:r>
                      </m:sub>
                    </m:sSub>
                    <m:r>
                      <a:rPr lang="en-US" altLang="zh-TW" i="1">
                        <a:latin typeface="Cambria Math" panose="02040503050406030204" pitchFamily="18" charset="0"/>
                      </a:rPr>
                      <m:t>,</m:t>
                    </m:r>
                    <m:r>
                      <a:rPr lang="en-US" altLang="zh-TW" i="1" smtClean="0">
                        <a:latin typeface="Cambria Math" panose="02040503050406030204" pitchFamily="18" charset="0"/>
                      </a:rPr>
                      <m:t>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𝑆</m:t>
                        </m:r>
                      </m:e>
                      <m:sub>
                        <m:r>
                          <a:rPr lang="en-US" altLang="zh-TW" i="1">
                            <a:latin typeface="Cambria Math" panose="02040503050406030204" pitchFamily="18" charset="0"/>
                          </a:rPr>
                          <m:t>𝑧</m:t>
                        </m:r>
                      </m:sub>
                    </m:sSub>
                  </m:oMath>
                </a14:m>
                <a:r>
                  <a:rPr lang="en-TW">
                    <a:latin typeface="Times New Roman" pitchFamily="18" charset="0"/>
                    <a:cs typeface="Times New Roman" pitchFamily="18" charset="0"/>
                  </a:rPr>
                  <a:t>果然不對易，</a:t>
                </a:r>
                <a:endParaRPr lang="en-TW" dirty="0"/>
              </a:p>
            </p:txBody>
          </p:sp>
        </mc:Choice>
        <mc:Fallback>
          <p:sp>
            <p:nvSpPr>
              <p:cNvPr id="20" name="TextBox 19">
                <a:extLst>
                  <a:ext uri="{FF2B5EF4-FFF2-40B4-BE49-F238E27FC236}">
                    <a16:creationId xmlns:a16="http://schemas.microsoft.com/office/drawing/2014/main" id="{0A47C4F6-A62C-328F-EF6F-CD40BEF9C2E6}"/>
                  </a:ext>
                </a:extLst>
              </p:cNvPr>
              <p:cNvSpPr txBox="1">
                <a:spLocks noRot="1" noChangeAspect="1" noMove="1" noResize="1" noEditPoints="1" noAdjustHandles="1" noChangeArrowheads="1" noChangeShapeType="1" noTextEdit="1"/>
              </p:cNvSpPr>
              <p:nvPr/>
            </p:nvSpPr>
            <p:spPr bwMode="auto">
              <a:xfrm>
                <a:off x="649106" y="1475028"/>
                <a:ext cx="5354774" cy="404791"/>
              </a:xfrm>
              <a:prstGeom prst="rect">
                <a:avLst/>
              </a:prstGeom>
              <a:blipFill>
                <a:blip r:embed="rId3"/>
                <a:stretch>
                  <a:fillRect l="-709" t="-15625" b="-25000"/>
                </a:stretch>
              </a:blipFill>
              <a:ln w="9525">
                <a:noFill/>
                <a:miter lim="800000"/>
                <a:headEnd/>
                <a:tailEnd/>
              </a:ln>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1A2F9359-7505-4A96-B063-C27C50CFFC16}"/>
                  </a:ext>
                </a:extLst>
              </p:cNvPr>
              <p:cNvSpPr txBox="1"/>
              <p:nvPr/>
            </p:nvSpPr>
            <p:spPr bwMode="auto">
              <a:xfrm>
                <a:off x="649106" y="2005606"/>
                <a:ext cx="6012160" cy="433067"/>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ea typeface="Cambria Math" panose="02040503050406030204" pitchFamily="18" charset="0"/>
                              <a:cs typeface="Times New Roman" pitchFamily="18" charset="0"/>
                            </a:rPr>
                          </m:ctrlPr>
                        </m:d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r>
                            <a:rPr lang="en-US" altLang="zh-TW" b="0" i="1" smtClean="0">
                              <a:latin typeface="Cambria Math" panose="02040503050406030204" pitchFamily="18" charset="0"/>
                              <a:ea typeface="Cambria Math" panose="02040503050406030204" pitchFamily="18" charset="0"/>
                              <a:cs typeface="Times New Roman"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𝑧</m:t>
                              </m:r>
                            </m:sub>
                          </m:sSub>
                        </m:e>
                      </m:d>
                      <m:r>
                        <a:rPr lang="en-US" altLang="zh-TW" b="0" i="1" smtClean="0">
                          <a:latin typeface="Cambria Math" panose="02040503050406030204" pitchFamily="18" charset="0"/>
                          <a:ea typeface="Cambria Math" panose="02040503050406030204" pitchFamily="18" charset="0"/>
                          <a:cs typeface="Times New Roman" pitchFamily="18" charset="0"/>
                        </a:rPr>
                        <m:t>=</m:t>
                      </m:r>
                      <m:d>
                        <m:dPr>
                          <m:begChr m:val="["/>
                          <m:endChr m:val="]"/>
                          <m:ctrlPr>
                            <a:rPr lang="en-US" altLang="zh-TW" i="1">
                              <a:latin typeface="Cambria Math" panose="02040503050406030204" pitchFamily="18" charset="0"/>
                              <a:ea typeface="Cambria Math" panose="02040503050406030204" pitchFamily="18" charset="0"/>
                              <a:cs typeface="Times New Roman" pitchFamily="18" charset="0"/>
                            </a:rPr>
                          </m:ctrlPr>
                        </m:dPr>
                        <m:e>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𝑆</m:t>
                              </m:r>
                            </m:e>
                            <m:sub>
                              <m:r>
                                <a:rPr lang="en-US" altLang="zh-TW" b="0" i="1" smtClean="0">
                                  <a:latin typeface="Cambria Math" panose="02040503050406030204" pitchFamily="18" charset="0"/>
                                </a:rPr>
                                <m:t>𝑥</m:t>
                              </m:r>
                            </m:sub>
                          </m:sSub>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b="0" i="1" smtClean="0">
                                  <a:latin typeface="Cambria Math" panose="02040503050406030204" pitchFamily="18" charset="0"/>
                                </a:rPr>
                                <m:t>𝑥</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𝑆</m:t>
                              </m:r>
                            </m:e>
                            <m:sub>
                              <m:r>
                                <a:rPr lang="en-US" altLang="zh-TW" b="0" i="1" smtClean="0">
                                  <a:latin typeface="Cambria Math" panose="02040503050406030204" pitchFamily="18" charset="0"/>
                                </a:rPr>
                                <m:t>𝑦</m:t>
                              </m:r>
                            </m:sub>
                          </m:sSub>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b="0" i="1" smtClean="0">
                                  <a:latin typeface="Cambria Math" panose="02040503050406030204" pitchFamily="18" charset="0"/>
                                </a:rPr>
                                <m:t>𝑦</m:t>
                              </m:r>
                            </m:sub>
                          </m:sSub>
                          <m:r>
                            <a:rPr lang="en-US" altLang="zh-TW" i="1">
                              <a:latin typeface="Cambria Math" panose="02040503050406030204" pitchFamily="18" charset="0"/>
                              <a:ea typeface="Cambria Math" panose="02040503050406030204" pitchFamily="18" charset="0"/>
                              <a:cs typeface="Times New Roman"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𝑧</m:t>
                              </m:r>
                            </m:sub>
                          </m:sSub>
                        </m:e>
                      </m:d>
                      <m:r>
                        <a:rPr lang="en-US" altLang="zh-TW" b="0" i="0"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𝑆</m:t>
                          </m:r>
                        </m:e>
                        <m:sub>
                          <m:r>
                            <a:rPr lang="en-US" altLang="zh-TW" i="1">
                              <a:latin typeface="Cambria Math" panose="02040503050406030204" pitchFamily="18" charset="0"/>
                            </a:rPr>
                            <m:t>𝑥</m:t>
                          </m:r>
                        </m:sub>
                      </m:sSub>
                      <m:d>
                        <m:dPr>
                          <m:begChr m:val="["/>
                          <m:endChr m:val="]"/>
                          <m:ctrlPr>
                            <a:rPr lang="en-US" altLang="zh-TW" i="1">
                              <a:latin typeface="Cambria Math" panose="02040503050406030204" pitchFamily="18" charset="0"/>
                              <a:ea typeface="Cambria Math" panose="02040503050406030204" pitchFamily="18" charset="0"/>
                              <a:cs typeface="Times New Roman"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𝑥</m:t>
                              </m:r>
                            </m:sub>
                          </m:sSub>
                          <m:r>
                            <a:rPr lang="en-US" altLang="zh-TW" i="1">
                              <a:latin typeface="Cambria Math" panose="02040503050406030204" pitchFamily="18" charset="0"/>
                              <a:ea typeface="Cambria Math" panose="02040503050406030204" pitchFamily="18" charset="0"/>
                              <a:cs typeface="Times New Roman"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𝑧</m:t>
                              </m:r>
                            </m:sub>
                          </m:sSub>
                        </m:e>
                      </m:d>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𝑆</m:t>
                          </m:r>
                        </m:e>
                        <m:sub>
                          <m:r>
                            <a:rPr lang="en-US" altLang="zh-TW" i="1">
                              <a:latin typeface="Cambria Math" panose="02040503050406030204" pitchFamily="18" charset="0"/>
                            </a:rPr>
                            <m:t>𝑦</m:t>
                          </m:r>
                        </m:sub>
                      </m:sSub>
                      <m:d>
                        <m:dPr>
                          <m:begChr m:val="["/>
                          <m:endChr m:val="]"/>
                          <m:ctrlPr>
                            <a:rPr lang="en-US" altLang="zh-TW" i="1">
                              <a:latin typeface="Cambria Math" panose="02040503050406030204" pitchFamily="18" charset="0"/>
                              <a:ea typeface="Cambria Math" panose="02040503050406030204" pitchFamily="18" charset="0"/>
                              <a:cs typeface="Times New Roman"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𝑦</m:t>
                              </m:r>
                            </m:sub>
                          </m:sSub>
                          <m:r>
                            <a:rPr lang="en-US" altLang="zh-TW" i="1">
                              <a:latin typeface="Cambria Math" panose="02040503050406030204" pitchFamily="18" charset="0"/>
                              <a:ea typeface="Cambria Math" panose="02040503050406030204" pitchFamily="18" charset="0"/>
                              <a:cs typeface="Times New Roman"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𝑧</m:t>
                              </m:r>
                            </m:sub>
                          </m:sSub>
                        </m:e>
                      </m:d>
                      <m:r>
                        <a:rPr lang="en-US" altLang="zh-TW"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0</m:t>
                      </m:r>
                    </m:oMath>
                  </m:oMathPara>
                </a14:m>
                <a:endParaRPr lang="en-TW" dirty="0"/>
              </a:p>
            </p:txBody>
          </p:sp>
        </mc:Choice>
        <mc:Fallback>
          <p:sp>
            <p:nvSpPr>
              <p:cNvPr id="22" name="TextBox 21">
                <a:extLst>
                  <a:ext uri="{FF2B5EF4-FFF2-40B4-BE49-F238E27FC236}">
                    <a16:creationId xmlns:a16="http://schemas.microsoft.com/office/drawing/2014/main" id="{1A2F9359-7505-4A96-B063-C27C50CFFC16}"/>
                  </a:ext>
                </a:extLst>
              </p:cNvPr>
              <p:cNvSpPr txBox="1">
                <a:spLocks noRot="1" noChangeAspect="1" noMove="1" noResize="1" noEditPoints="1" noAdjustHandles="1" noChangeArrowheads="1" noChangeShapeType="1" noTextEdit="1"/>
              </p:cNvSpPr>
              <p:nvPr/>
            </p:nvSpPr>
            <p:spPr bwMode="auto">
              <a:xfrm>
                <a:off x="649106" y="2005606"/>
                <a:ext cx="6012160" cy="433067"/>
              </a:xfrm>
              <a:prstGeom prst="rect">
                <a:avLst/>
              </a:prstGeom>
              <a:blipFill>
                <a:blip r:embed="rId4"/>
                <a:stretch>
                  <a:fillRect t="-11429" b="-285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069FCDB-FAEF-6B91-5033-D35BC4B56342}"/>
                  </a:ext>
                </a:extLst>
              </p:cNvPr>
              <p:cNvSpPr txBox="1"/>
              <p:nvPr/>
            </p:nvSpPr>
            <p:spPr bwMode="auto">
              <a:xfrm>
                <a:off x="632325" y="654191"/>
                <a:ext cx="3500878" cy="369332"/>
              </a:xfrm>
              <a:prstGeom prst="rect">
                <a:avLst/>
              </a:prstGeom>
              <a:noFill/>
              <a:ln w="9525">
                <a:noFill/>
                <a:miter lim="800000"/>
                <a:headEnd/>
                <a:tailEnd/>
              </a:ln>
            </p:spPr>
            <p:txBody>
              <a:bodyPr wrap="square">
                <a:spAutoFit/>
              </a:bodyPr>
              <a:lstStyle/>
              <a:p>
                <a:r>
                  <a:rPr lang="zh-TW" altLang="en-US" dirty="0"/>
                  <a:t>已知</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𝑚</m:t>
                                </m:r>
                              </m:e>
                              <m:sub>
                                <m:r>
                                  <a:rPr lang="en-US" altLang="zh-TW" b="0" i="1" smtClean="0">
                                    <a:latin typeface="Cambria Math" panose="02040503050406030204" pitchFamily="18" charset="0"/>
                                  </a:rPr>
                                  <m:t>𝑧</m:t>
                                </m:r>
                              </m:sub>
                            </m:sSub>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𝑠</m:t>
                                </m:r>
                              </m:e>
                              <m:sub>
                                <m:r>
                                  <a:rPr lang="en-US" altLang="zh-TW" b="0" i="1" smtClean="0">
                                    <a:latin typeface="Cambria Math" panose="02040503050406030204" pitchFamily="18" charset="0"/>
                                  </a:rPr>
                                  <m:t>𝑧</m:t>
                                </m:r>
                              </m:sub>
                            </m:sSub>
                          </m:e>
                        </m:d>
                      </m:e>
                    </m:d>
                  </m:oMath>
                </a14:m>
                <a:r>
                  <a:rPr lang="zh-TW" altLang="en-US" dirty="0"/>
                  <a:t>是</a:t>
                </a:r>
                <a14:m>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𝐿</m:t>
                        </m:r>
                      </m:e>
                      <m:sub>
                        <m:r>
                          <a:rPr lang="en-US" altLang="zh-TW" b="0" i="1" smtClean="0">
                            <a:latin typeface="Cambria Math" panose="02040503050406030204" pitchFamily="18" charset="0"/>
                          </a:rPr>
                          <m:t>𝑧</m:t>
                        </m:r>
                      </m:sub>
                    </m:sSub>
                    <m:r>
                      <a:rPr lang="en-US" altLang="zh-TW" b="0" i="1" smtClean="0">
                        <a:latin typeface="Cambria Math" panose="02040503050406030204" pitchFamily="18" charset="0"/>
                      </a:rPr>
                      <m:t>,</m:t>
                    </m:r>
                    <m:r>
                      <a:rPr lang="en-US" altLang="zh-TW" i="1" smtClean="0">
                        <a:latin typeface="Cambria Math" panose="02040503050406030204" pitchFamily="18" charset="0"/>
                      </a:rPr>
                      <m:t> </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𝑆</m:t>
                        </m:r>
                      </m:e>
                      <m:sub>
                        <m:r>
                          <a:rPr lang="en-US" altLang="zh-TW" i="1">
                            <a:latin typeface="Cambria Math" panose="02040503050406030204" pitchFamily="18" charset="0"/>
                          </a:rPr>
                          <m:t>𝑧</m:t>
                        </m:r>
                      </m:sub>
                    </m:sSub>
                  </m:oMath>
                </a14:m>
                <a:r>
                  <a:rPr lang="zh-TW" altLang="en-US" dirty="0"/>
                  <a:t>的本徵態。</a:t>
                </a:r>
                <a:endParaRPr lang="en-TW" dirty="0"/>
              </a:p>
            </p:txBody>
          </p:sp>
        </mc:Choice>
        <mc:Fallback xmlns="">
          <p:sp>
            <p:nvSpPr>
              <p:cNvPr id="33" name="TextBox 32">
                <a:extLst>
                  <a:ext uri="{FF2B5EF4-FFF2-40B4-BE49-F238E27FC236}">
                    <a16:creationId xmlns:a16="http://schemas.microsoft.com/office/drawing/2014/main" id="{7069FCDB-FAEF-6B91-5033-D35BC4B56342}"/>
                  </a:ext>
                </a:extLst>
              </p:cNvPr>
              <p:cNvSpPr txBox="1">
                <a:spLocks noRot="1" noChangeAspect="1" noMove="1" noResize="1" noEditPoints="1" noAdjustHandles="1" noChangeArrowheads="1" noChangeShapeType="1" noTextEdit="1"/>
              </p:cNvSpPr>
              <p:nvPr/>
            </p:nvSpPr>
            <p:spPr bwMode="auto">
              <a:xfrm>
                <a:off x="632325" y="654191"/>
                <a:ext cx="3500878" cy="369332"/>
              </a:xfrm>
              <a:prstGeom prst="rect">
                <a:avLst/>
              </a:prstGeom>
              <a:blipFill>
                <a:blip r:embed="rId5"/>
                <a:stretch>
                  <a:fillRect l="-1444" t="-110000" b="-166667"/>
                </a:stretch>
              </a:blipFill>
              <a:ln w="9525">
                <a:noFill/>
                <a:miter lim="800000"/>
                <a:headEnd/>
                <a:tailEnd/>
              </a:ln>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34" name="TextBox 33">
                <a:extLst>
                  <a:ext uri="{FF2B5EF4-FFF2-40B4-BE49-F238E27FC236}">
                    <a16:creationId xmlns:a16="http://schemas.microsoft.com/office/drawing/2014/main" id="{4A2896D3-C246-B9D1-EB38-F5D9040724CE}"/>
                  </a:ext>
                </a:extLst>
              </p:cNvPr>
              <p:cNvSpPr txBox="1"/>
              <p:nvPr/>
            </p:nvSpPr>
            <p:spPr bwMode="auto">
              <a:xfrm>
                <a:off x="611560" y="2630302"/>
                <a:ext cx="7749350" cy="40479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不對易的算子不會有共同的本徵態。</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𝑙</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𝑧</m:t>
                                </m:r>
                              </m:sub>
                            </m:sSub>
                            <m:r>
                              <a:rPr lang="en-US" altLang="zh-TW" i="1">
                                <a:latin typeface="Cambria Math" panose="02040503050406030204" pitchFamily="18" charset="0"/>
                              </a:rPr>
                              <m:t>,</m:t>
                            </m:r>
                            <m:r>
                              <a:rPr lang="en-US" altLang="zh-TW" i="1">
                                <a:latin typeface="Cambria Math" panose="02040503050406030204" pitchFamily="18" charset="0"/>
                              </a:rPr>
                              <m:t>𝑠</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𝑧</m:t>
                                </m:r>
                              </m:sub>
                            </m:sSub>
                          </m:e>
                        </m:d>
                      </m:e>
                    </m:d>
                  </m:oMath>
                </a14:m>
                <a:r>
                  <a:rPr lang="en-TW" dirty="0">
                    <a:latin typeface="Times New Roman" pitchFamily="18" charset="0"/>
                    <a:cs typeface="Times New Roman" pitchFamily="18" charset="0"/>
                  </a:rPr>
                  <a:t>並不是</a:t>
                </a:r>
                <a14:m>
                  <m:oMath xmlns:m="http://schemas.openxmlformats.org/officeDocument/2006/math">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oMath>
                </a14:m>
                <a:r>
                  <a:rPr lang="zh-TW" altLang="en-US" dirty="0"/>
                  <a:t>的本徵態</a:t>
                </a:r>
                <a:endParaRPr lang="en-TW" dirty="0">
                  <a:latin typeface="Times New Roman" pitchFamily="18" charset="0"/>
                  <a:cs typeface="Times New Roman" pitchFamily="18" charset="0"/>
                </a:endParaRPr>
              </a:p>
            </p:txBody>
          </p:sp>
        </mc:Choice>
        <mc:Fallback>
          <p:sp>
            <p:nvSpPr>
              <p:cNvPr id="34" name="TextBox 33">
                <a:extLst>
                  <a:ext uri="{FF2B5EF4-FFF2-40B4-BE49-F238E27FC236}">
                    <a16:creationId xmlns:a16="http://schemas.microsoft.com/office/drawing/2014/main" id="{4A2896D3-C246-B9D1-EB38-F5D9040724CE}"/>
                  </a:ext>
                </a:extLst>
              </p:cNvPr>
              <p:cNvSpPr txBox="1">
                <a:spLocks noRot="1" noChangeAspect="1" noMove="1" noResize="1" noEditPoints="1" noAdjustHandles="1" noChangeArrowheads="1" noChangeShapeType="1" noTextEdit="1"/>
              </p:cNvSpPr>
              <p:nvPr/>
            </p:nvSpPr>
            <p:spPr bwMode="auto">
              <a:xfrm>
                <a:off x="611560" y="2630302"/>
                <a:ext cx="7749350" cy="404791"/>
              </a:xfrm>
              <a:prstGeom prst="rect">
                <a:avLst/>
              </a:prstGeom>
              <a:blipFill>
                <a:blip r:embed="rId6"/>
                <a:stretch>
                  <a:fillRect l="-655" t="-88235" b="-147059"/>
                </a:stretch>
              </a:blipFill>
              <a:ln w="9525">
                <a:noFill/>
                <a:miter lim="800000"/>
                <a:headEnd/>
                <a:tailEnd/>
              </a:ln>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5DE75415-93A7-363E-E316-1C2937419C65}"/>
                  </a:ext>
                </a:extLst>
              </p:cNvPr>
              <p:cNvSpPr txBox="1"/>
              <p:nvPr/>
            </p:nvSpPr>
            <p:spPr bwMode="auto">
              <a:xfrm>
                <a:off x="632325" y="3144100"/>
                <a:ext cx="4572000" cy="369332"/>
              </a:xfrm>
              <a:prstGeom prst="rect">
                <a:avLst/>
              </a:prstGeom>
              <a:noFill/>
              <a:ln w="9525">
                <a:noFill/>
                <a:miter lim="800000"/>
                <a:headEnd/>
                <a:tailEnd/>
              </a:ln>
            </p:spPr>
            <p:txBody>
              <a:bodyPr wrap="square">
                <a:spAutoFit/>
              </a:bodyPr>
              <a:lstStyle/>
              <a:p>
                <a14:m>
                  <m:oMath xmlns:m="http://schemas.openxmlformats.org/officeDocument/2006/math">
                    <m:d>
                      <m:dPr>
                        <m:begChr m:val="|"/>
                        <m:endChr m:val=""/>
                        <m:ctrlPr>
                          <a:rPr lang="en-US" altLang="zh-TW" i="1" smtClean="0">
                            <a:solidFill>
                              <a:schemeClr val="tx1"/>
                            </a:solidFill>
                            <a:latin typeface="Cambria Math" panose="02040503050406030204" pitchFamily="18" charset="0"/>
                          </a:rPr>
                        </m:ctrlPr>
                      </m:dPr>
                      <m:e>
                        <m:d>
                          <m:dPr>
                            <m:begChr m:val=""/>
                            <m:endChr m:val="⟩"/>
                            <m:ctrlPr>
                              <a:rPr lang="en-US" altLang="zh-TW" i="1">
                                <a:solidFill>
                                  <a:schemeClr val="tx1"/>
                                </a:solidFill>
                                <a:latin typeface="Cambria Math" panose="02040503050406030204" pitchFamily="18" charset="0"/>
                              </a:rPr>
                            </m:ctrlPr>
                          </m:dPr>
                          <m:e>
                            <m:r>
                              <a:rPr lang="en-US" altLang="zh-TW" i="1">
                                <a:solidFill>
                                  <a:schemeClr val="tx1"/>
                                </a:solidFill>
                                <a:latin typeface="Cambria Math" panose="02040503050406030204" pitchFamily="18" charset="0"/>
                              </a:rPr>
                              <m:t>𝑙</m:t>
                            </m:r>
                            <m:r>
                              <a:rPr lang="en-US" altLang="zh-TW" i="1">
                                <a:solidFill>
                                  <a:schemeClr val="tx1"/>
                                </a:solidFill>
                                <a:latin typeface="Cambria Math" panose="02040503050406030204" pitchFamily="18" charset="0"/>
                              </a:rPr>
                              <m:t>,</m:t>
                            </m:r>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panose="02040503050406030204" pitchFamily="18" charset="0"/>
                                  </a:rPr>
                                  <m:t>𝑚</m:t>
                                </m:r>
                              </m:e>
                              <m:sub>
                                <m:r>
                                  <a:rPr lang="en-US" altLang="zh-TW" i="1">
                                    <a:solidFill>
                                      <a:schemeClr val="tx1"/>
                                    </a:solidFill>
                                    <a:latin typeface="Cambria Math" panose="02040503050406030204" pitchFamily="18" charset="0"/>
                                  </a:rPr>
                                  <m:t>𝑧</m:t>
                                </m:r>
                              </m:sub>
                            </m:sSub>
                            <m:r>
                              <a:rPr lang="en-US" altLang="zh-TW" i="1">
                                <a:solidFill>
                                  <a:schemeClr val="tx1"/>
                                </a:solidFill>
                                <a:latin typeface="Cambria Math" panose="02040503050406030204" pitchFamily="18" charset="0"/>
                              </a:rPr>
                              <m:t>,</m:t>
                            </m:r>
                            <m:r>
                              <a:rPr lang="en-US" altLang="zh-TW" i="1">
                                <a:solidFill>
                                  <a:schemeClr val="tx1"/>
                                </a:solidFill>
                                <a:latin typeface="Cambria Math" panose="02040503050406030204" pitchFamily="18" charset="0"/>
                              </a:rPr>
                              <m:t>𝑠</m:t>
                            </m:r>
                            <m:r>
                              <a:rPr lang="en-US" altLang="zh-TW" i="1">
                                <a:solidFill>
                                  <a:schemeClr val="tx1"/>
                                </a:solidFill>
                                <a:latin typeface="Cambria Math" panose="02040503050406030204" pitchFamily="18" charset="0"/>
                              </a:rPr>
                              <m:t>,</m:t>
                            </m:r>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panose="02040503050406030204" pitchFamily="18" charset="0"/>
                                  </a:rPr>
                                  <m:t>𝑠</m:t>
                                </m:r>
                              </m:e>
                              <m:sub>
                                <m:r>
                                  <a:rPr lang="en-US" altLang="zh-TW" i="1">
                                    <a:solidFill>
                                      <a:schemeClr val="tx1"/>
                                    </a:solidFill>
                                    <a:latin typeface="Cambria Math" panose="02040503050406030204" pitchFamily="18" charset="0"/>
                                  </a:rPr>
                                  <m:t>𝑧</m:t>
                                </m:r>
                              </m:sub>
                            </m:sSub>
                          </m:e>
                        </m:d>
                      </m:e>
                    </m:d>
                    <m:r>
                      <a:rPr lang="zh-TW" altLang="en-US" i="1">
                        <a:solidFill>
                          <a:schemeClr val="tx1"/>
                        </a:solidFill>
                        <a:latin typeface="Cambria Math" panose="02040503050406030204" pitchFamily="18" charset="0"/>
                      </a:rPr>
                      <m:t>不</m:t>
                    </m:r>
                  </m:oMath>
                </a14:m>
                <a:r>
                  <a:rPr lang="en-TW" dirty="0">
                    <a:solidFill>
                      <a:schemeClr val="tx1"/>
                    </a:solidFill>
                    <a:latin typeface="Times New Roman" pitchFamily="18" charset="0"/>
                    <a:cs typeface="Times New Roman" pitchFamily="18" charset="0"/>
                  </a:rPr>
                  <a:t>是適當的零次未微擾項！</a:t>
                </a:r>
                <a:endParaRPr lang="en-TW" dirty="0">
                  <a:solidFill>
                    <a:srgbClr val="FF0000"/>
                  </a:solidFill>
                  <a:latin typeface="Times New Roman" pitchFamily="18" charset="0"/>
                  <a:cs typeface="Times New Roman" pitchFamily="18" charset="0"/>
                </a:endParaRPr>
              </a:p>
            </p:txBody>
          </p:sp>
        </mc:Choice>
        <mc:Fallback>
          <p:sp>
            <p:nvSpPr>
              <p:cNvPr id="4" name="TextBox 3">
                <a:extLst>
                  <a:ext uri="{FF2B5EF4-FFF2-40B4-BE49-F238E27FC236}">
                    <a16:creationId xmlns:a16="http://schemas.microsoft.com/office/drawing/2014/main" id="{5DE75415-93A7-363E-E316-1C2937419C65}"/>
                  </a:ext>
                </a:extLst>
              </p:cNvPr>
              <p:cNvSpPr txBox="1">
                <a:spLocks noRot="1" noChangeAspect="1" noMove="1" noResize="1" noEditPoints="1" noAdjustHandles="1" noChangeArrowheads="1" noChangeShapeType="1" noTextEdit="1"/>
              </p:cNvSpPr>
              <p:nvPr/>
            </p:nvSpPr>
            <p:spPr bwMode="auto">
              <a:xfrm>
                <a:off x="632325" y="3144100"/>
                <a:ext cx="4572000" cy="369332"/>
              </a:xfrm>
              <a:prstGeom prst="rect">
                <a:avLst/>
              </a:prstGeom>
              <a:blipFill>
                <a:blip r:embed="rId7"/>
                <a:stretch>
                  <a:fillRect l="-6925" t="-110000" b="-166667"/>
                </a:stretch>
              </a:blipFill>
              <a:ln w="9525">
                <a:noFill/>
                <a:miter lim="800000"/>
                <a:headEnd/>
                <a:tailEnd/>
              </a:ln>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962E66A0-7E3D-6E4A-78BC-E78FFDD2C625}"/>
                  </a:ext>
                </a:extLst>
              </p:cNvPr>
              <p:cNvSpPr txBox="1"/>
              <p:nvPr/>
            </p:nvSpPr>
            <p:spPr bwMode="auto">
              <a:xfrm>
                <a:off x="620984" y="3719735"/>
                <a:ext cx="8164870" cy="404791"/>
              </a:xfrm>
              <a:prstGeom prst="rect">
                <a:avLst/>
              </a:prstGeom>
              <a:noFill/>
              <a:ln w="9525">
                <a:noFill/>
                <a:miter lim="800000"/>
                <a:headEnd/>
                <a:tailEnd/>
              </a:ln>
            </p:spPr>
            <p:txBody>
              <a:bodyPr wrap="square">
                <a:spAutoFit/>
              </a:bodyPr>
              <a:lstStyle/>
              <a:p>
                <a:r>
                  <a:rPr lang="zh-TW" altLang="en-US" dirty="0"/>
                  <a:t>必須另外尋找與</a:t>
                </a:r>
                <a14:m>
                  <m:oMath xmlns:m="http://schemas.openxmlformats.org/officeDocument/2006/math">
                    <m:r>
                      <a:rPr lang="en-US" altLang="zh-TW" i="1">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ea typeface="Cambria Math" panose="02040503050406030204" pitchFamily="18" charset="0"/>
                          </a:rPr>
                          <m:t>1</m:t>
                        </m:r>
                      </m:sub>
                    </m:sSub>
                    <m:r>
                      <a:rPr lang="en-US" altLang="zh-TW" i="1">
                        <a:latin typeface="Cambria Math" panose="02040503050406030204" pitchFamily="18" charset="0"/>
                        <a:ea typeface="Cambria Math" panose="02040503050406030204" pitchFamily="18" charset="0"/>
                      </a:rPr>
                      <m:t>∝</m:t>
                    </m:r>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oMath>
                </a14:m>
                <a:r>
                  <a:rPr lang="en-TW" dirty="0">
                    <a:latin typeface="Times New Roman" pitchFamily="18" charset="0"/>
                    <a:cs typeface="Times New Roman" pitchFamily="18" charset="0"/>
                  </a:rPr>
                  <a:t>對易的算子。</a:t>
                </a:r>
                <a:endParaRPr lang="en-TW" dirty="0"/>
              </a:p>
            </p:txBody>
          </p:sp>
        </mc:Choice>
        <mc:Fallback>
          <p:sp>
            <p:nvSpPr>
              <p:cNvPr id="5" name="TextBox 4">
                <a:extLst>
                  <a:ext uri="{FF2B5EF4-FFF2-40B4-BE49-F238E27FC236}">
                    <a16:creationId xmlns:a16="http://schemas.microsoft.com/office/drawing/2014/main" id="{962E66A0-7E3D-6E4A-78BC-E78FFDD2C625}"/>
                  </a:ext>
                </a:extLst>
              </p:cNvPr>
              <p:cNvSpPr txBox="1">
                <a:spLocks noRot="1" noChangeAspect="1" noMove="1" noResize="1" noEditPoints="1" noAdjustHandles="1" noChangeArrowheads="1" noChangeShapeType="1" noTextEdit="1"/>
              </p:cNvSpPr>
              <p:nvPr/>
            </p:nvSpPr>
            <p:spPr bwMode="auto">
              <a:xfrm>
                <a:off x="620984" y="3719735"/>
                <a:ext cx="8164870" cy="404791"/>
              </a:xfrm>
              <a:prstGeom prst="rect">
                <a:avLst/>
              </a:prstGeom>
              <a:blipFill>
                <a:blip r:embed="rId8"/>
                <a:stretch>
                  <a:fillRect l="-621" t="-12121" b="-21212"/>
                </a:stretch>
              </a:blipFill>
              <a:ln w="9525">
                <a:noFill/>
                <a:miter lim="800000"/>
                <a:headEnd/>
                <a:tailEnd/>
              </a:ln>
            </p:spPr>
            <p:txBody>
              <a:bodyPr/>
              <a:lstStyle/>
              <a:p>
                <a:r>
                  <a:rPr lang="en-TW">
                    <a:noFill/>
                  </a:rPr>
                  <a:t> </a:t>
                </a:r>
              </a:p>
            </p:txBody>
          </p:sp>
        </mc:Fallback>
      </mc:AlternateContent>
      <p:sp>
        <p:nvSpPr>
          <p:cNvPr id="7" name="TextBox 6">
            <a:extLst>
              <a:ext uri="{FF2B5EF4-FFF2-40B4-BE49-F238E27FC236}">
                <a16:creationId xmlns:a16="http://schemas.microsoft.com/office/drawing/2014/main" id="{00D5823F-08D7-5E96-24D3-D7EC44A5C2BB}"/>
              </a:ext>
            </a:extLst>
          </p:cNvPr>
          <p:cNvSpPr txBox="1"/>
          <p:nvPr/>
        </p:nvSpPr>
        <p:spPr bwMode="auto">
          <a:xfrm>
            <a:off x="640521" y="4335245"/>
            <a:ext cx="666778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我們注意到電子有一總角動量，此總角動量是守恆的，</a:t>
            </a:r>
          </a:p>
        </p:txBody>
      </p:sp>
      <p:sp>
        <p:nvSpPr>
          <p:cNvPr id="8" name="TextBox 7">
            <a:extLst>
              <a:ext uri="{FF2B5EF4-FFF2-40B4-BE49-F238E27FC236}">
                <a16:creationId xmlns:a16="http://schemas.microsoft.com/office/drawing/2014/main" id="{878AA024-C7AF-FC71-77AF-78504F6C53E6}"/>
              </a:ext>
            </a:extLst>
          </p:cNvPr>
          <p:cNvSpPr txBox="1"/>
          <p:nvPr/>
        </p:nvSpPr>
        <p:spPr bwMode="auto">
          <a:xfrm>
            <a:off x="649106" y="4793516"/>
            <a:ext cx="771180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這顯示總角動量算子與能量算子是對易的！我們下下頁將確認此事！</a:t>
            </a:r>
          </a:p>
        </p:txBody>
      </p:sp>
    </p:spTree>
    <p:extLst>
      <p:ext uri="{BB962C8B-B14F-4D97-AF65-F5344CB8AC3E}">
        <p14:creationId xmlns:p14="http://schemas.microsoft.com/office/powerpoint/2010/main" val="154661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P spid="34" grpId="0"/>
      <p:bldP spid="4" grpId="0"/>
      <p:bldP spid="5" grpId="0"/>
      <p:bldP spid="7" grpId="0"/>
      <p:bldP spid="8"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CEBAB17-EBD3-7612-D376-AF8B15782432}"/>
              </a:ext>
            </a:extLst>
          </p:cNvPr>
          <p:cNvSpPr txBox="1"/>
          <p:nvPr/>
        </p:nvSpPr>
        <p:spPr bwMode="auto">
          <a:xfrm>
            <a:off x="1095242" y="2743802"/>
            <a:ext cx="697734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因此它們的本徵值滿足之前以對易關係推導出來的結果：</a:t>
            </a:r>
          </a:p>
        </p:txBody>
      </p:sp>
      <mc:AlternateContent xmlns:mc="http://schemas.openxmlformats.org/markup-compatibility/2006" xmlns:a14="http://schemas.microsoft.com/office/drawing/2010/main">
        <mc:Choice Requires="a14">
          <p:sp>
            <p:nvSpPr>
              <p:cNvPr id="9" name="文字方塊 2">
                <a:extLst>
                  <a:ext uri="{FF2B5EF4-FFF2-40B4-BE49-F238E27FC236}">
                    <a16:creationId xmlns:a16="http://schemas.microsoft.com/office/drawing/2014/main" id="{42DB07AE-A2E0-F976-1896-DD94375067B1}"/>
                  </a:ext>
                </a:extLst>
              </p:cNvPr>
              <p:cNvSpPr txBox="1">
                <a:spLocks noChangeArrowheads="1"/>
              </p:cNvSpPr>
              <p:nvPr/>
            </p:nvSpPr>
            <p:spPr bwMode="auto">
              <a:xfrm>
                <a:off x="1144312" y="3716522"/>
                <a:ext cx="3205858" cy="411395"/>
              </a:xfrm>
              <a:prstGeom prst="rect">
                <a:avLst/>
              </a:prstGeom>
              <a:solidFill>
                <a:srgbClr val="FFFF99"/>
              </a:solidFill>
              <a:ln>
                <a:noFill/>
              </a:ln>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𝐽</m:t>
                          </m:r>
                        </m:e>
                        <m:sup>
                          <m:r>
                            <a:rPr lang="en-US" altLang="zh-TW" sz="1800" i="1">
                              <a:latin typeface="Cambria Math"/>
                            </a:rPr>
                            <m:t>2</m:t>
                          </m:r>
                        </m:sup>
                      </m:sSup>
                      <m:d>
                        <m:dPr>
                          <m:begChr m:val="|"/>
                          <m:endChr m:val=""/>
                          <m:ctrlPr>
                            <a:rPr lang="en-US" altLang="zh-TW" sz="1800" i="1">
                              <a:latin typeface="Cambria Math" panose="02040503050406030204" pitchFamily="18" charset="0"/>
                            </a:rPr>
                          </m:ctrlPr>
                        </m:dPr>
                        <m:e>
                          <m:r>
                            <a:rPr lang="en-US" altLang="zh-TW" sz="1800" i="1">
                              <a:latin typeface="Cambria Math" panose="02040503050406030204" pitchFamily="18" charset="0"/>
                            </a:rPr>
                            <m:t>𝑗</m:t>
                          </m:r>
                          <m:r>
                            <a:rPr lang="en-US" altLang="zh-TW" sz="1800" i="1">
                              <a:latin typeface="Cambria Math" panose="02040503050406030204" pitchFamily="18" charset="0"/>
                            </a:rPr>
                            <m:t>,</m:t>
                          </m:r>
                          <m:d>
                            <m:dPr>
                              <m:begChr m:val=""/>
                              <m:endChr m:val="⟩"/>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𝑗</m:t>
                                  </m:r>
                                </m:sub>
                              </m:sSub>
                            </m:e>
                          </m:d>
                        </m:e>
                      </m:d>
                      <m:r>
                        <a:rPr lang="en-US" altLang="zh-TW" sz="1800" b="0" i="1" smtClean="0">
                          <a:latin typeface="Cambria Math"/>
                        </a:rPr>
                        <m:t>=</m:t>
                      </m:r>
                      <m:r>
                        <a:rPr lang="en-US" altLang="zh-TW" sz="1800" b="0" i="1" smtClean="0">
                          <a:latin typeface="Cambria Math" panose="02040503050406030204" pitchFamily="18" charset="0"/>
                        </a:rPr>
                        <m:t>𝑗</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𝑗</m:t>
                          </m:r>
                          <m:r>
                            <a:rPr lang="en-US" altLang="zh-TW" sz="1800" b="0" i="1" smtClean="0">
                              <a:latin typeface="Cambria Math"/>
                            </a:rPr>
                            <m:t>+1</m:t>
                          </m:r>
                        </m:e>
                      </m:d>
                      <m:sSup>
                        <m:sSupPr>
                          <m:ctrlPr>
                            <a:rPr lang="en-US" altLang="zh-TW" sz="1800" b="0" i="1" smtClean="0">
                              <a:latin typeface="Cambria Math" panose="02040503050406030204" pitchFamily="18" charset="0"/>
                            </a:rPr>
                          </m:ctrlPr>
                        </m:sSupPr>
                        <m:e>
                          <m:r>
                            <a:rPr lang="en-US" altLang="zh-TW" sz="1800" i="1">
                              <a:latin typeface="Cambria Math"/>
                              <a:ea typeface="Cambria Math"/>
                            </a:rPr>
                            <m:t>ℏ</m:t>
                          </m:r>
                        </m:e>
                        <m:sup>
                          <m:r>
                            <a:rPr lang="en-US" altLang="zh-TW" sz="1800" b="0" i="1" smtClean="0">
                              <a:latin typeface="Cambria Math"/>
                            </a:rPr>
                            <m:t>2</m:t>
                          </m:r>
                        </m:sup>
                      </m:sSup>
                      <m:r>
                        <a:rPr lang="en-US" altLang="zh-TW" sz="1800" b="0" i="1" smtClean="0">
                          <a:latin typeface="Cambria Math"/>
                          <a:ea typeface="Cambria Math"/>
                        </a:rPr>
                        <m:t>∙</m:t>
                      </m:r>
                      <m:d>
                        <m:dPr>
                          <m:begChr m:val="|"/>
                          <m:endChr m:val=""/>
                          <m:ctrlPr>
                            <a:rPr lang="en-US" altLang="zh-TW" sz="1800" i="1">
                              <a:latin typeface="Cambria Math" panose="02040503050406030204" pitchFamily="18" charset="0"/>
                            </a:rPr>
                          </m:ctrlPr>
                        </m:dPr>
                        <m:e>
                          <m:r>
                            <a:rPr lang="en-US" altLang="zh-TW" sz="1800" i="1">
                              <a:latin typeface="Cambria Math" panose="02040503050406030204" pitchFamily="18" charset="0"/>
                            </a:rPr>
                            <m:t>𝑗</m:t>
                          </m:r>
                          <m:r>
                            <a:rPr lang="en-US" altLang="zh-TW" sz="1800" i="1">
                              <a:latin typeface="Cambria Math" panose="02040503050406030204" pitchFamily="18" charset="0"/>
                            </a:rPr>
                            <m:t>,</m:t>
                          </m:r>
                          <m:d>
                            <m:dPr>
                              <m:begChr m:val=""/>
                              <m:endChr m:val="⟩"/>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𝑗</m:t>
                                  </m:r>
                                </m:sub>
                              </m:sSub>
                            </m:e>
                          </m:d>
                        </m:e>
                      </m:d>
                    </m:oMath>
                  </m:oMathPara>
                </a14:m>
                <a:endParaRPr lang="en-US" altLang="zh-TW" sz="1800" dirty="0"/>
              </a:p>
            </p:txBody>
          </p:sp>
        </mc:Choice>
        <mc:Fallback xmlns="">
          <p:sp>
            <p:nvSpPr>
              <p:cNvPr id="9" name="文字方塊 2">
                <a:extLst>
                  <a:ext uri="{FF2B5EF4-FFF2-40B4-BE49-F238E27FC236}">
                    <a16:creationId xmlns:a16="http://schemas.microsoft.com/office/drawing/2014/main" id="{42DB07AE-A2E0-F976-1896-DD94375067B1}"/>
                  </a:ext>
                </a:extLst>
              </p:cNvPr>
              <p:cNvSpPr txBox="1">
                <a:spLocks noRot="1" noChangeAspect="1" noMove="1" noResize="1" noEditPoints="1" noAdjustHandles="1" noChangeArrowheads="1" noChangeShapeType="1" noTextEdit="1"/>
              </p:cNvSpPr>
              <p:nvPr/>
            </p:nvSpPr>
            <p:spPr bwMode="auto">
              <a:xfrm>
                <a:off x="1144312" y="3716522"/>
                <a:ext cx="3205858" cy="411395"/>
              </a:xfrm>
              <a:prstGeom prst="rect">
                <a:avLst/>
              </a:prstGeom>
              <a:blipFill>
                <a:blip r:embed="rId2"/>
                <a:stretch>
                  <a:fillRect l="-5929" t="-148485" r="-9486" b="-22424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2">
                <a:extLst>
                  <a:ext uri="{FF2B5EF4-FFF2-40B4-BE49-F238E27FC236}">
                    <a16:creationId xmlns:a16="http://schemas.microsoft.com/office/drawing/2014/main" id="{3065736B-76B2-8BE1-769E-A968F84AF0E1}"/>
                  </a:ext>
                </a:extLst>
              </p:cNvPr>
              <p:cNvSpPr txBox="1">
                <a:spLocks noChangeArrowheads="1"/>
              </p:cNvSpPr>
              <p:nvPr/>
            </p:nvSpPr>
            <p:spPr bwMode="auto">
              <a:xfrm>
                <a:off x="1148125" y="4232209"/>
                <a:ext cx="2494274" cy="411395"/>
              </a:xfrm>
              <a:prstGeom prst="rect">
                <a:avLst/>
              </a:prstGeom>
              <a:solidFill>
                <a:srgbClr val="FFFF99"/>
              </a:solidFill>
              <a:ln>
                <a:noFill/>
              </a:ln>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𝐽</m:t>
                          </m:r>
                        </m:e>
                        <m:sub>
                          <m:r>
                            <a:rPr lang="en-US" altLang="zh-TW" sz="1800" i="1">
                              <a:latin typeface="Cambria Math"/>
                            </a:rPr>
                            <m:t>𝑧</m:t>
                          </m:r>
                        </m:sub>
                      </m:sSub>
                      <m:d>
                        <m:dPr>
                          <m:begChr m:val="|"/>
                          <m:endChr m:val=""/>
                          <m:ctrlPr>
                            <a:rPr lang="en-US" altLang="zh-TW" sz="1800" i="1">
                              <a:latin typeface="Cambria Math" panose="02040503050406030204" pitchFamily="18" charset="0"/>
                            </a:rPr>
                          </m:ctrlPr>
                        </m:dPr>
                        <m:e>
                          <m:r>
                            <a:rPr lang="en-US" altLang="zh-TW" sz="1800" i="1">
                              <a:latin typeface="Cambria Math" panose="02040503050406030204" pitchFamily="18" charset="0"/>
                            </a:rPr>
                            <m:t>𝑗</m:t>
                          </m:r>
                          <m:r>
                            <a:rPr lang="en-US" altLang="zh-TW" sz="1800" i="1">
                              <a:latin typeface="Cambria Math" panose="02040503050406030204" pitchFamily="18" charset="0"/>
                            </a:rPr>
                            <m:t>,</m:t>
                          </m:r>
                          <m:d>
                            <m:dPr>
                              <m:begChr m:val=""/>
                              <m:endChr m:val="⟩"/>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𝑗</m:t>
                                  </m:r>
                                </m:sub>
                              </m:sSub>
                            </m:e>
                          </m:d>
                        </m:e>
                      </m:d>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𝑗</m:t>
                          </m:r>
                        </m:sub>
                      </m:sSub>
                      <m:r>
                        <a:rPr lang="en-US" altLang="zh-TW" sz="1800" b="0" i="1" smtClean="0">
                          <a:latin typeface="Cambria Math"/>
                          <a:ea typeface="Cambria Math"/>
                        </a:rPr>
                        <m:t>ℏ</m:t>
                      </m:r>
                      <m:r>
                        <a:rPr lang="en-US" altLang="zh-TW" sz="1800" b="0" i="1" smtClean="0">
                          <a:latin typeface="Cambria Math" panose="02040503050406030204" pitchFamily="18" charset="0"/>
                          <a:ea typeface="Cambria Math" panose="02040503050406030204" pitchFamily="18" charset="0"/>
                        </a:rPr>
                        <m:t>∙</m:t>
                      </m:r>
                      <m:d>
                        <m:dPr>
                          <m:begChr m:val="|"/>
                          <m:endChr m:val=""/>
                          <m:ctrlPr>
                            <a:rPr lang="en-US" altLang="zh-TW" sz="1800" i="1">
                              <a:latin typeface="Cambria Math" panose="02040503050406030204" pitchFamily="18" charset="0"/>
                            </a:rPr>
                          </m:ctrlPr>
                        </m:dPr>
                        <m:e>
                          <m:r>
                            <a:rPr lang="en-US" altLang="zh-TW" sz="1800" i="1">
                              <a:latin typeface="Cambria Math" panose="02040503050406030204" pitchFamily="18" charset="0"/>
                            </a:rPr>
                            <m:t>𝑗</m:t>
                          </m:r>
                          <m:r>
                            <a:rPr lang="en-US" altLang="zh-TW" sz="1800" i="1">
                              <a:latin typeface="Cambria Math" panose="02040503050406030204" pitchFamily="18" charset="0"/>
                            </a:rPr>
                            <m:t>,</m:t>
                          </m:r>
                          <m:d>
                            <m:dPr>
                              <m:begChr m:val=""/>
                              <m:endChr m:val="⟩"/>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𝑗</m:t>
                                  </m:r>
                                </m:sub>
                              </m:sSub>
                            </m:e>
                          </m:d>
                        </m:e>
                      </m:d>
                    </m:oMath>
                  </m:oMathPara>
                </a14:m>
                <a:endParaRPr lang="en-US" altLang="zh-TW" sz="1800" dirty="0"/>
              </a:p>
            </p:txBody>
          </p:sp>
        </mc:Choice>
        <mc:Fallback xmlns="">
          <p:sp>
            <p:nvSpPr>
              <p:cNvPr id="10" name="文字方塊 2">
                <a:extLst>
                  <a:ext uri="{FF2B5EF4-FFF2-40B4-BE49-F238E27FC236}">
                    <a16:creationId xmlns:a16="http://schemas.microsoft.com/office/drawing/2014/main" id="{3065736B-76B2-8BE1-769E-A968F84AF0E1}"/>
                  </a:ext>
                </a:extLst>
              </p:cNvPr>
              <p:cNvSpPr txBox="1">
                <a:spLocks noRot="1" noChangeAspect="1" noMove="1" noResize="1" noEditPoints="1" noAdjustHandles="1" noChangeArrowheads="1" noChangeShapeType="1" noTextEdit="1"/>
              </p:cNvSpPr>
              <p:nvPr/>
            </p:nvSpPr>
            <p:spPr bwMode="auto">
              <a:xfrm>
                <a:off x="1148125" y="4232209"/>
                <a:ext cx="2494274" cy="411395"/>
              </a:xfrm>
              <a:prstGeom prst="rect">
                <a:avLst/>
              </a:prstGeom>
              <a:blipFill>
                <a:blip r:embed="rId3"/>
                <a:stretch>
                  <a:fillRect l="-10101" t="-148485" r="-13131" b="-22424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5">
                <a:extLst>
                  <a:ext uri="{FF2B5EF4-FFF2-40B4-BE49-F238E27FC236}">
                    <a16:creationId xmlns:a16="http://schemas.microsoft.com/office/drawing/2014/main" id="{052228A1-65EC-0A13-5EBE-885EA61A078D}"/>
                  </a:ext>
                </a:extLst>
              </p:cNvPr>
              <p:cNvSpPr txBox="1"/>
              <p:nvPr/>
            </p:nvSpPr>
            <p:spPr bwMode="auto">
              <a:xfrm>
                <a:off x="1114368" y="5001448"/>
                <a:ext cx="490793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50000"/>
                  </a:spcBef>
                </a:pPr>
                <a14:m>
                  <m:oMath xmlns:m="http://schemas.openxmlformats.org/officeDocument/2006/math">
                    <m:r>
                      <a:rPr lang="en-US" altLang="zh-TW" sz="1800" b="0" i="1" smtClean="0">
                        <a:latin typeface="Cambria Math"/>
                        <a:ea typeface="Cambria Math"/>
                      </a:rPr>
                      <m:t>2</m:t>
                    </m:r>
                    <m:r>
                      <a:rPr lang="en-US" altLang="zh-TW" sz="1800" b="0" i="1" smtClean="0">
                        <a:latin typeface="Cambria Math" panose="02040503050406030204" pitchFamily="18" charset="0"/>
                        <a:ea typeface="Cambria Math"/>
                      </a:rPr>
                      <m:t>𝑗</m:t>
                    </m:r>
                  </m:oMath>
                </a14:m>
                <a:r>
                  <a:rPr lang="zh-TW" altLang="en-US" sz="1800" dirty="0"/>
                  <a:t>必須是整數，</a:t>
                </a:r>
                <a:r>
                  <a:rPr lang="zh-TW" altLang="en-US" dirty="0"/>
                  <a:t>因此</a:t>
                </a:r>
                <a14:m>
                  <m:oMath xmlns:m="http://schemas.openxmlformats.org/officeDocument/2006/math">
                    <m:r>
                      <a:rPr lang="en-US" altLang="zh-TW" b="0" i="1" smtClean="0">
                        <a:latin typeface="Cambria Math" panose="02040503050406030204" pitchFamily="18" charset="0"/>
                      </a:rPr>
                      <m:t>𝑗</m:t>
                    </m:r>
                  </m:oMath>
                </a14:m>
                <a:r>
                  <a:rPr lang="zh-TW" altLang="en-US" dirty="0"/>
                  <a:t>是自然數或半整數，</a:t>
                </a:r>
                <a:endParaRPr lang="zh-TW" altLang="en-US" sz="1800" dirty="0"/>
              </a:p>
            </p:txBody>
          </p:sp>
        </mc:Choice>
        <mc:Fallback xmlns="">
          <p:sp>
            <p:nvSpPr>
              <p:cNvPr id="11" name="文字方塊 15">
                <a:extLst>
                  <a:ext uri="{FF2B5EF4-FFF2-40B4-BE49-F238E27FC236}">
                    <a16:creationId xmlns:a16="http://schemas.microsoft.com/office/drawing/2014/main" id="{052228A1-65EC-0A13-5EBE-885EA61A078D}"/>
                  </a:ext>
                </a:extLst>
              </p:cNvPr>
              <p:cNvSpPr txBox="1">
                <a:spLocks noRot="1" noChangeAspect="1" noMove="1" noResize="1" noEditPoints="1" noAdjustHandles="1" noChangeArrowheads="1" noChangeShapeType="1" noTextEdit="1"/>
              </p:cNvSpPr>
              <p:nvPr/>
            </p:nvSpPr>
            <p:spPr bwMode="auto">
              <a:xfrm>
                <a:off x="1114368" y="5001448"/>
                <a:ext cx="4907935" cy="369332"/>
              </a:xfrm>
              <a:prstGeom prst="rect">
                <a:avLst/>
              </a:prstGeom>
              <a:blipFill>
                <a:blip r:embed="rId4"/>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矩形 8">
                <a:extLst>
                  <a:ext uri="{FF2B5EF4-FFF2-40B4-BE49-F238E27FC236}">
                    <a16:creationId xmlns:a16="http://schemas.microsoft.com/office/drawing/2014/main" id="{5A634CBB-7557-2663-0EC6-F0DBBBAB304D}"/>
                  </a:ext>
                </a:extLst>
              </p:cNvPr>
              <p:cNvSpPr/>
              <p:nvPr/>
            </p:nvSpPr>
            <p:spPr>
              <a:xfrm>
                <a:off x="1136748" y="3214795"/>
                <a:ext cx="4565781" cy="411395"/>
              </a:xfrm>
              <a:prstGeom prst="rect">
                <a:avLst/>
              </a:prstGeom>
            </p:spPr>
            <p:txBody>
              <a:bodyPr wrap="square">
                <a:spAutoFit/>
              </a:bodyPr>
              <a:lstStyle/>
              <a:p>
                <a14:m>
                  <m:oMath xmlns:m="http://schemas.openxmlformats.org/officeDocument/2006/math">
                    <m:sSup>
                      <m:sSupPr>
                        <m:ctrlPr>
                          <a:rPr lang="en-US" altLang="zh-TW" sz="1800" i="1" smtClean="0">
                            <a:latin typeface="Cambria Math" panose="02040503050406030204" pitchFamily="18" charset="0"/>
                          </a:rPr>
                        </m:ctrlPr>
                      </m:sSupPr>
                      <m:e>
                        <m:r>
                          <a:rPr lang="en-US" altLang="zh-TW" b="0" i="1" smtClean="0">
                            <a:latin typeface="Cambria Math" panose="02040503050406030204" pitchFamily="18" charset="0"/>
                          </a:rPr>
                          <m:t>𝐽</m:t>
                        </m:r>
                      </m:e>
                      <m:sup>
                        <m:r>
                          <a:rPr lang="en-US" altLang="zh-TW" sz="1800" i="1">
                            <a:latin typeface="Cambria Math"/>
                          </a:rPr>
                          <m:t>2</m:t>
                        </m:r>
                      </m:sup>
                    </m:sSup>
                  </m:oMath>
                </a14:m>
                <a:r>
                  <a:rPr lang="zh-TW" altLang="en-US" sz="1800" dirty="0"/>
                  <a:t>及</a:t>
                </a:r>
                <a14:m>
                  <m:oMath xmlns:m="http://schemas.openxmlformats.org/officeDocument/2006/math">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𝐽</m:t>
                        </m:r>
                      </m:e>
                      <m:sub>
                        <m:r>
                          <a:rPr lang="en-US" altLang="zh-TW" sz="1800" i="1">
                            <a:latin typeface="Cambria Math"/>
                          </a:rPr>
                          <m:t>𝑧</m:t>
                        </m:r>
                      </m:sub>
                    </m:sSub>
                  </m:oMath>
                </a14:m>
                <a:r>
                  <a:rPr lang="zh-TW" altLang="en-US" sz="1800" dirty="0"/>
                  <a:t>可以有共同的本徵函數</a:t>
                </a:r>
                <a14:m>
                  <m:oMath xmlns:m="http://schemas.openxmlformats.org/officeDocument/2006/math">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𝑗</m:t>
                        </m:r>
                        <m:r>
                          <a:rPr lang="en-US" altLang="zh-TW" i="1">
                            <a:latin typeface="Cambria Math" panose="02040503050406030204" pitchFamily="18" charset="0"/>
                          </a:rPr>
                          <m:t>,</m:t>
                        </m:r>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e>
                        </m:d>
                      </m:e>
                    </m:d>
                  </m:oMath>
                </a14:m>
                <a:endParaRPr lang="zh-TW" altLang="en-US" sz="1800" dirty="0"/>
              </a:p>
            </p:txBody>
          </p:sp>
        </mc:Choice>
        <mc:Fallback xmlns="">
          <p:sp>
            <p:nvSpPr>
              <p:cNvPr id="12" name="矩形 8">
                <a:extLst>
                  <a:ext uri="{FF2B5EF4-FFF2-40B4-BE49-F238E27FC236}">
                    <a16:creationId xmlns:a16="http://schemas.microsoft.com/office/drawing/2014/main" id="{5A634CBB-7557-2663-0EC6-F0DBBBAB304D}"/>
                  </a:ext>
                </a:extLst>
              </p:cNvPr>
              <p:cNvSpPr>
                <a:spLocks noRot="1" noChangeAspect="1" noMove="1" noResize="1" noEditPoints="1" noAdjustHandles="1" noChangeArrowheads="1" noChangeShapeType="1" noTextEdit="1"/>
              </p:cNvSpPr>
              <p:nvPr/>
            </p:nvSpPr>
            <p:spPr>
              <a:xfrm>
                <a:off x="1136748" y="3214795"/>
                <a:ext cx="4565781" cy="411395"/>
              </a:xfrm>
              <a:prstGeom prst="rect">
                <a:avLst/>
              </a:prstGeom>
              <a:blipFill>
                <a:blip r:embed="rId5"/>
                <a:stretch>
                  <a:fillRect l="-278" t="-141176" b="-21764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2">
                <a:extLst>
                  <a:ext uri="{FF2B5EF4-FFF2-40B4-BE49-F238E27FC236}">
                    <a16:creationId xmlns:a16="http://schemas.microsoft.com/office/drawing/2014/main" id="{17BF7D6F-F24C-CEF4-3240-091D71D59513}"/>
                  </a:ext>
                </a:extLst>
              </p:cNvPr>
              <p:cNvSpPr txBox="1">
                <a:spLocks noChangeArrowheads="1"/>
              </p:cNvSpPr>
              <p:nvPr/>
            </p:nvSpPr>
            <p:spPr bwMode="auto">
              <a:xfrm>
                <a:off x="1156621" y="5423888"/>
                <a:ext cx="3021101" cy="391646"/>
              </a:xfrm>
              <a:prstGeom prst="rect">
                <a:avLst/>
              </a:prstGeom>
              <a:solidFill>
                <a:srgbClr val="FFFF99"/>
              </a:solidFill>
              <a:ln>
                <a:noFill/>
              </a:ln>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𝑗</m:t>
                          </m:r>
                        </m:sub>
                      </m:sSub>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𝑗</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𝑗</m:t>
                      </m:r>
                      <m:r>
                        <a:rPr lang="en-US" altLang="zh-TW" sz="1800" b="0" i="1" smtClean="0">
                          <a:latin typeface="Cambria Math" panose="02040503050406030204" pitchFamily="18" charset="0"/>
                        </a:rPr>
                        <m:t>+1,⋯</m:t>
                      </m:r>
                      <m:r>
                        <a:rPr lang="en-US" altLang="zh-TW" sz="1800" b="0" i="1" smtClean="0">
                          <a:latin typeface="Cambria Math" panose="02040503050406030204" pitchFamily="18" charset="0"/>
                        </a:rPr>
                        <m:t>𝑗</m:t>
                      </m:r>
                      <m:r>
                        <a:rPr lang="en-US" altLang="zh-TW" sz="1800" b="0" i="1" smtClean="0">
                          <a:latin typeface="Cambria Math" panose="02040503050406030204" pitchFamily="18" charset="0"/>
                          <a:ea typeface="Cambria Math" panose="02040503050406030204" pitchFamily="18" charset="0"/>
                        </a:rPr>
                        <m:t>−1,</m:t>
                      </m:r>
                      <m:r>
                        <a:rPr lang="en-US" altLang="zh-TW" sz="1800" b="0" i="1" smtClean="0">
                          <a:latin typeface="Cambria Math" panose="02040503050406030204" pitchFamily="18" charset="0"/>
                          <a:ea typeface="Cambria Math" panose="02040503050406030204" pitchFamily="18" charset="0"/>
                        </a:rPr>
                        <m:t>𝑗</m:t>
                      </m:r>
                    </m:oMath>
                  </m:oMathPara>
                </a14:m>
                <a:endParaRPr lang="en-US" altLang="zh-TW" sz="1800" dirty="0"/>
              </a:p>
            </p:txBody>
          </p:sp>
        </mc:Choice>
        <mc:Fallback xmlns="">
          <p:sp>
            <p:nvSpPr>
              <p:cNvPr id="13" name="文字方塊 2">
                <a:extLst>
                  <a:ext uri="{FF2B5EF4-FFF2-40B4-BE49-F238E27FC236}">
                    <a16:creationId xmlns:a16="http://schemas.microsoft.com/office/drawing/2014/main" id="{17BF7D6F-F24C-CEF4-3240-091D71D59513}"/>
                  </a:ext>
                </a:extLst>
              </p:cNvPr>
              <p:cNvSpPr txBox="1">
                <a:spLocks noRot="1" noChangeAspect="1" noMove="1" noResize="1" noEditPoints="1" noAdjustHandles="1" noChangeArrowheads="1" noChangeShapeType="1" noTextEdit="1"/>
              </p:cNvSpPr>
              <p:nvPr/>
            </p:nvSpPr>
            <p:spPr bwMode="auto">
              <a:xfrm>
                <a:off x="1156621" y="5423888"/>
                <a:ext cx="3021101" cy="391646"/>
              </a:xfrm>
              <a:prstGeom prst="rect">
                <a:avLst/>
              </a:prstGeom>
              <a:blipFill>
                <a:blip r:embed="rId6"/>
                <a:stretch>
                  <a:fillRect b="-967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9DB5A89-FB01-3A33-E5EE-D3E1213999AF}"/>
                  </a:ext>
                </a:extLst>
              </p:cNvPr>
              <p:cNvSpPr txBox="1"/>
              <p:nvPr/>
            </p:nvSpPr>
            <p:spPr bwMode="auto">
              <a:xfrm>
                <a:off x="1205667" y="890474"/>
                <a:ext cx="981935" cy="312458"/>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𝐽</m:t>
                          </m:r>
                        </m:e>
                      </m:acc>
                      <m:r>
                        <a:rPr lang="en-US" b="0" i="1" smtClean="0">
                          <a:latin typeface="Cambria Math" panose="02040503050406030204" pitchFamily="18" charset="0"/>
                          <a:cs typeface="Times New Roman" pitchFamily="18" charset="0"/>
                        </a:rPr>
                        <m:t>=</m:t>
                      </m:r>
                      <m:acc>
                        <m:accPr>
                          <m:chr m:val="⃗"/>
                          <m:ctrlPr>
                            <a:rPr lang="en-US" b="0" i="1" smtClean="0">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𝐿</m:t>
                          </m:r>
                        </m:e>
                      </m:acc>
                      <m:r>
                        <a:rPr lang="en-US" b="0" i="1" smtClean="0">
                          <a:latin typeface="Cambria Math" panose="02040503050406030204" pitchFamily="18" charset="0"/>
                          <a:cs typeface="Times New Roman" pitchFamily="18" charset="0"/>
                        </a:rPr>
                        <m:t>+</m:t>
                      </m:r>
                      <m:acc>
                        <m:accPr>
                          <m:chr m:val="⃗"/>
                          <m:ctrlPr>
                            <a:rPr lang="en-US" b="0" i="1" smtClean="0">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𝑆</m:t>
                          </m:r>
                        </m:e>
                      </m:acc>
                    </m:oMath>
                  </m:oMathPara>
                </a14:m>
                <a:endParaRPr lang="en-TW" dirty="0">
                  <a:latin typeface="Times New Roman" pitchFamily="18" charset="0"/>
                  <a:cs typeface="Times New Roman" pitchFamily="18" charset="0"/>
                </a:endParaRPr>
              </a:p>
            </p:txBody>
          </p:sp>
        </mc:Choice>
        <mc:Fallback xmlns="">
          <p:sp>
            <p:nvSpPr>
              <p:cNvPr id="15" name="TextBox 14">
                <a:extLst>
                  <a:ext uri="{FF2B5EF4-FFF2-40B4-BE49-F238E27FC236}">
                    <a16:creationId xmlns:a16="http://schemas.microsoft.com/office/drawing/2014/main" id="{89DB5A89-FB01-3A33-E5EE-D3E1213999AF}"/>
                  </a:ext>
                </a:extLst>
              </p:cNvPr>
              <p:cNvSpPr txBox="1">
                <a:spLocks noRot="1" noChangeAspect="1" noMove="1" noResize="1" noEditPoints="1" noAdjustHandles="1" noChangeArrowheads="1" noChangeShapeType="1" noTextEdit="1"/>
              </p:cNvSpPr>
              <p:nvPr/>
            </p:nvSpPr>
            <p:spPr bwMode="auto">
              <a:xfrm>
                <a:off x="1205667" y="890474"/>
                <a:ext cx="981935" cy="312458"/>
              </a:xfrm>
              <a:prstGeom prst="rect">
                <a:avLst/>
              </a:prstGeom>
              <a:blipFill>
                <a:blip r:embed="rId7"/>
                <a:stretch>
                  <a:fillRect l="-7692" t="-32000" r="-3846" b="-24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矩形 10">
                <a:extLst>
                  <a:ext uri="{FF2B5EF4-FFF2-40B4-BE49-F238E27FC236}">
                    <a16:creationId xmlns:a16="http://schemas.microsoft.com/office/drawing/2014/main" id="{D07F682A-4A5F-C9CF-735E-E1F1D8428DF4}"/>
                  </a:ext>
                </a:extLst>
              </p:cNvPr>
              <p:cNvSpPr/>
              <p:nvPr/>
            </p:nvSpPr>
            <p:spPr>
              <a:xfrm>
                <a:off x="1208868" y="1330497"/>
                <a:ext cx="7085350" cy="411010"/>
              </a:xfrm>
              <a:prstGeom prst="rect">
                <a:avLst/>
              </a:prstGeom>
              <a:solidFill>
                <a:srgbClr val="FFFF99"/>
              </a:solidFill>
            </p:spPr>
            <p:txBody>
              <a:bodyPr wrap="square">
                <a:spAutoFit/>
              </a:bodyPr>
              <a:lstStyle/>
              <a:p>
                <a:pPr eaLnBrk="1" hangingPunct="1">
                  <a:spcBef>
                    <a:spcPct val="50000"/>
                  </a:spcBef>
                </a:pPr>
                <a14:m>
                  <m:oMath xmlns:m="http://schemas.openxmlformats.org/officeDocument/2006/math">
                    <m:d>
                      <m:dPr>
                        <m:begChr m:val="["/>
                        <m:endChr m:val="]"/>
                        <m:ctrlPr>
                          <a:rPr lang="en-US" altLang="zh-TW" sz="1800" i="1" smtClean="0">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𝐽</m:t>
                            </m:r>
                          </m:e>
                          <m:sub>
                            <m:r>
                              <a:rPr lang="en-US" altLang="zh-TW" sz="1800" b="0" i="1" smtClean="0">
                                <a:latin typeface="Cambria Math"/>
                              </a:rPr>
                              <m:t>𝑥</m:t>
                            </m:r>
                          </m:sub>
                        </m:sSub>
                        <m:r>
                          <a:rPr lang="en-US" altLang="zh-TW" sz="1800" i="1">
                            <a:latin typeface="Cambria Math"/>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𝐽</m:t>
                            </m:r>
                          </m:e>
                          <m:sub>
                            <m:r>
                              <a:rPr lang="en-US" altLang="zh-TW" sz="1800" b="0" i="1" smtClean="0">
                                <a:latin typeface="Cambria Math"/>
                              </a:rPr>
                              <m:t>𝑦</m:t>
                            </m:r>
                          </m:sub>
                        </m:sSub>
                      </m:e>
                    </m:d>
                    <m:r>
                      <a:rPr lang="en-US" altLang="zh-TW" sz="1800" i="1">
                        <a:latin typeface="Cambria Math"/>
                      </a:rPr>
                      <m:t>=</m:t>
                    </m:r>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𝐿</m:t>
                            </m:r>
                          </m:e>
                          <m:sub>
                            <m:r>
                              <a:rPr lang="en-US" altLang="zh-TW" i="1">
                                <a:latin typeface="Cambria Math"/>
                              </a:rPr>
                              <m:t>𝑥</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𝑆</m:t>
                            </m:r>
                          </m:e>
                          <m:sub>
                            <m:r>
                              <a:rPr lang="en-US" altLang="zh-TW" i="1">
                                <a:latin typeface="Cambria Math"/>
                              </a:rPr>
                              <m:t>𝑥</m:t>
                            </m:r>
                          </m:sub>
                        </m:sSub>
                        <m:r>
                          <a:rPr lang="en-US" altLang="zh-TW" i="1">
                            <a:latin typeface="Cambria Math"/>
                          </a:rPr>
                          <m:t>,</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𝐿</m:t>
                            </m:r>
                          </m:e>
                          <m:sub>
                            <m:r>
                              <a:rPr lang="en-US" altLang="zh-TW" i="1">
                                <a:latin typeface="Cambria Math"/>
                              </a:rPr>
                              <m:t>𝑦</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𝑆</m:t>
                            </m:r>
                          </m:e>
                          <m:sub>
                            <m:r>
                              <a:rPr lang="en-US" altLang="zh-TW" b="0" i="1" smtClean="0">
                                <a:latin typeface="Cambria Math" panose="02040503050406030204" pitchFamily="18" charset="0"/>
                              </a:rPr>
                              <m:t>𝑦</m:t>
                            </m:r>
                          </m:sub>
                        </m:sSub>
                      </m:e>
                    </m:d>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a:rPr>
                              <m:t>𝑥</m:t>
                            </m:r>
                          </m:sub>
                        </m:sSub>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a:rPr>
                              <m:t>𝑦</m:t>
                            </m:r>
                          </m:sub>
                        </m:sSub>
                      </m:e>
                    </m:d>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𝑆</m:t>
                            </m:r>
                          </m:e>
                          <m:sub>
                            <m:r>
                              <a:rPr lang="en-US" altLang="zh-TW" i="1">
                                <a:latin typeface="Cambria Math"/>
                              </a:rPr>
                              <m:t>𝑥</m:t>
                            </m:r>
                          </m:sub>
                        </m:sSub>
                        <m:r>
                          <a:rPr lang="en-US" altLang="zh-TW" i="1">
                            <a:latin typeface="Cambria Math"/>
                          </a:rPr>
                          <m:t>,</m:t>
                        </m:r>
                        <m:r>
                          <a:rPr lang="en-US" altLang="zh-TW" i="1" smtClean="0">
                            <a:latin typeface="Cambria Math" panose="02040503050406030204" pitchFamily="18" charset="0"/>
                          </a:rPr>
                          <m:t>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𝑆</m:t>
                            </m:r>
                          </m:e>
                          <m:sub>
                            <m:r>
                              <a:rPr lang="en-US" altLang="zh-TW" i="1">
                                <a:latin typeface="Cambria Math" panose="02040503050406030204" pitchFamily="18" charset="0"/>
                              </a:rPr>
                              <m:t>𝑦</m:t>
                            </m:r>
                          </m:sub>
                        </m:sSub>
                      </m:e>
                    </m:d>
                    <m:r>
                      <a:rPr lang="en-US" altLang="zh-TW" b="0" i="1" smtClean="0">
                        <a:latin typeface="Cambria Math" panose="02040503050406030204" pitchFamily="18" charset="0"/>
                      </a:rPr>
                      <m:t>=</m:t>
                    </m:r>
                    <m:r>
                      <a:rPr lang="en-US" altLang="zh-TW" sz="1800" i="1">
                        <a:latin typeface="Cambria Math"/>
                      </a:rPr>
                      <m:t>𝑖</m:t>
                    </m:r>
                    <m:r>
                      <a:rPr lang="en-US" altLang="zh-TW" sz="1800" i="1" smtClean="0">
                        <a:latin typeface="Cambria Math" panose="02040503050406030204" pitchFamily="18" charset="0"/>
                        <a:ea typeface="Cambria Math" panose="02040503050406030204" pitchFamily="18" charset="0"/>
                      </a:rPr>
                      <m:t>ℏ</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𝐿</m:t>
                        </m:r>
                      </m:e>
                      <m:sub>
                        <m:r>
                          <a:rPr lang="en-US" altLang="zh-TW" sz="1800" b="0" i="1" smtClean="0">
                            <a:latin typeface="Cambria Math"/>
                          </a:rPr>
                          <m:t>𝑧</m:t>
                        </m:r>
                      </m:sub>
                    </m:sSub>
                    <m:r>
                      <a:rPr lang="en-US" altLang="zh-TW" sz="1800" b="0" i="1" smtClean="0">
                        <a:latin typeface="Cambria Math" panose="02040503050406030204" pitchFamily="18" charset="0"/>
                      </a:rPr>
                      <m:t>+</m:t>
                    </m:r>
                    <m:r>
                      <a:rPr lang="en-US" altLang="zh-TW" i="1">
                        <a:latin typeface="Cambria Math"/>
                      </a:rPr>
                      <m:t>𝑖</m:t>
                    </m:r>
                    <m:r>
                      <a:rPr lang="en-US" altLang="zh-TW" i="1">
                        <a:latin typeface="Cambria Math" panose="02040503050406030204" pitchFamily="18" charset="0"/>
                        <a:ea typeface="Cambria Math" panose="02040503050406030204" pitchFamily="18" charset="0"/>
                      </a:rPr>
                      <m:t>ℏ</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𝑆</m:t>
                        </m:r>
                      </m:e>
                      <m:sub>
                        <m:r>
                          <a:rPr lang="en-US" altLang="zh-TW" i="1">
                            <a:latin typeface="Cambria Math"/>
                          </a:rPr>
                          <m:t>𝑧</m:t>
                        </m:r>
                      </m:sub>
                    </m:sSub>
                    <m:r>
                      <a:rPr lang="en-US" altLang="zh-TW" b="0" i="1" smtClean="0">
                        <a:latin typeface="Cambria Math" panose="02040503050406030204" pitchFamily="18" charset="0"/>
                      </a:rPr>
                      <m:t>=</m:t>
                    </m:r>
                  </m:oMath>
                </a14:m>
                <a:r>
                  <a:rPr lang="en-US" altLang="zh-TW" dirty="0"/>
                  <a:t> </a:t>
                </a:r>
                <a14:m>
                  <m:oMath xmlns:m="http://schemas.openxmlformats.org/officeDocument/2006/math">
                    <m:r>
                      <a:rPr lang="en-US" altLang="zh-TW" i="1">
                        <a:latin typeface="Cambria Math"/>
                      </a:rPr>
                      <m:t>𝑖</m:t>
                    </m:r>
                    <m:r>
                      <a:rPr lang="en-US" altLang="zh-TW" i="1">
                        <a:latin typeface="Cambria Math" panose="02040503050406030204" pitchFamily="18" charset="0"/>
                        <a:ea typeface="Cambria Math" panose="02040503050406030204" pitchFamily="18" charset="0"/>
                      </a:rPr>
                      <m:t>ℏ</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𝐽</m:t>
                        </m:r>
                      </m:e>
                      <m:sub>
                        <m:r>
                          <a:rPr lang="en-US" altLang="zh-TW" i="1">
                            <a:latin typeface="Cambria Math"/>
                          </a:rPr>
                          <m:t>𝑧</m:t>
                        </m:r>
                      </m:sub>
                    </m:sSub>
                  </m:oMath>
                </a14:m>
                <a:endParaRPr lang="en-US" altLang="zh-TW" sz="1800" dirty="0"/>
              </a:p>
            </p:txBody>
          </p:sp>
        </mc:Choice>
        <mc:Fallback xmlns="">
          <p:sp>
            <p:nvSpPr>
              <p:cNvPr id="16" name="矩形 10">
                <a:extLst>
                  <a:ext uri="{FF2B5EF4-FFF2-40B4-BE49-F238E27FC236}">
                    <a16:creationId xmlns:a16="http://schemas.microsoft.com/office/drawing/2014/main" id="{D07F682A-4A5F-C9CF-735E-E1F1D8428DF4}"/>
                  </a:ext>
                </a:extLst>
              </p:cNvPr>
              <p:cNvSpPr>
                <a:spLocks noRot="1" noChangeAspect="1" noMove="1" noResize="1" noEditPoints="1" noAdjustHandles="1" noChangeArrowheads="1" noChangeShapeType="1" noTextEdit="1"/>
              </p:cNvSpPr>
              <p:nvPr/>
            </p:nvSpPr>
            <p:spPr>
              <a:xfrm>
                <a:off x="1208868" y="1330497"/>
                <a:ext cx="7085350" cy="411010"/>
              </a:xfrm>
              <a:prstGeom prst="rect">
                <a:avLst/>
              </a:prstGeom>
              <a:blipFill>
                <a:blip r:embed="rId8"/>
                <a:stretch>
                  <a:fillRect b="-294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矩形 10">
                <a:extLst>
                  <a:ext uri="{FF2B5EF4-FFF2-40B4-BE49-F238E27FC236}">
                    <a16:creationId xmlns:a16="http://schemas.microsoft.com/office/drawing/2014/main" id="{7E8D99D7-8381-D0D0-584E-DCD26A0A2C67}"/>
                  </a:ext>
                </a:extLst>
              </p:cNvPr>
              <p:cNvSpPr/>
              <p:nvPr/>
            </p:nvSpPr>
            <p:spPr>
              <a:xfrm>
                <a:off x="1197171" y="1812484"/>
                <a:ext cx="1558170" cy="411010"/>
              </a:xfrm>
              <a:prstGeom prst="rect">
                <a:avLst/>
              </a:prstGeom>
              <a:solidFill>
                <a:srgbClr val="FFFF00"/>
              </a:solidFill>
            </p:spPr>
            <p:txBody>
              <a:bodyPr wrap="square">
                <a:spAutoFit/>
              </a:bodyPr>
              <a:lstStyle/>
              <a:p>
                <a:pPr eaLnBrk="1" hangingPunct="1">
                  <a:spcBef>
                    <a:spcPct val="50000"/>
                  </a:spcBef>
                </a:pPr>
                <a14:m>
                  <m:oMath xmlns:m="http://schemas.openxmlformats.org/officeDocument/2006/math">
                    <m:d>
                      <m:dPr>
                        <m:begChr m:val="["/>
                        <m:endChr m:val="]"/>
                        <m:ctrlPr>
                          <a:rPr lang="en-US" altLang="zh-TW" sz="1800" i="1" smtClean="0">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𝐽</m:t>
                            </m:r>
                          </m:e>
                          <m:sub>
                            <m:r>
                              <a:rPr lang="en-US" altLang="zh-TW" sz="1800" b="0" i="1" smtClean="0">
                                <a:latin typeface="Cambria Math"/>
                              </a:rPr>
                              <m:t>𝑥</m:t>
                            </m:r>
                          </m:sub>
                        </m:sSub>
                        <m:r>
                          <a:rPr lang="en-US" altLang="zh-TW" sz="1800" i="1">
                            <a:latin typeface="Cambria Math"/>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𝐽</m:t>
                            </m:r>
                          </m:e>
                          <m:sub>
                            <m:r>
                              <a:rPr lang="en-US" altLang="zh-TW" sz="1800" b="0" i="1" smtClean="0">
                                <a:latin typeface="Cambria Math"/>
                              </a:rPr>
                              <m:t>𝑦</m:t>
                            </m:r>
                          </m:sub>
                        </m:sSub>
                      </m:e>
                    </m:d>
                    <m:r>
                      <a:rPr lang="en-US" altLang="zh-TW" b="0" i="1" smtClean="0">
                        <a:latin typeface="Cambria Math" panose="02040503050406030204" pitchFamily="18" charset="0"/>
                      </a:rPr>
                      <m:t>=</m:t>
                    </m:r>
                  </m:oMath>
                </a14:m>
                <a:r>
                  <a:rPr lang="en-US" altLang="zh-TW" dirty="0"/>
                  <a:t> </a:t>
                </a:r>
                <a14:m>
                  <m:oMath xmlns:m="http://schemas.openxmlformats.org/officeDocument/2006/math">
                    <m:r>
                      <a:rPr lang="en-US" altLang="zh-TW" i="1">
                        <a:latin typeface="Cambria Math"/>
                      </a:rPr>
                      <m:t>𝑖</m:t>
                    </m:r>
                    <m:r>
                      <a:rPr lang="en-US" altLang="zh-TW" i="1">
                        <a:latin typeface="Cambria Math" panose="02040503050406030204" pitchFamily="18" charset="0"/>
                        <a:ea typeface="Cambria Math" panose="02040503050406030204" pitchFamily="18" charset="0"/>
                      </a:rPr>
                      <m:t>ℏ</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𝐽</m:t>
                        </m:r>
                      </m:e>
                      <m:sub>
                        <m:r>
                          <a:rPr lang="en-US" altLang="zh-TW" i="1">
                            <a:latin typeface="Cambria Math"/>
                          </a:rPr>
                          <m:t>𝑧</m:t>
                        </m:r>
                      </m:sub>
                    </m:sSub>
                  </m:oMath>
                </a14:m>
                <a:endParaRPr lang="en-US" altLang="zh-TW" sz="1800" dirty="0"/>
              </a:p>
            </p:txBody>
          </p:sp>
        </mc:Choice>
        <mc:Fallback xmlns="">
          <p:sp>
            <p:nvSpPr>
              <p:cNvPr id="17" name="矩形 10">
                <a:extLst>
                  <a:ext uri="{FF2B5EF4-FFF2-40B4-BE49-F238E27FC236}">
                    <a16:creationId xmlns:a16="http://schemas.microsoft.com/office/drawing/2014/main" id="{7E8D99D7-8381-D0D0-584E-DCD26A0A2C67}"/>
                  </a:ext>
                </a:extLst>
              </p:cNvPr>
              <p:cNvSpPr>
                <a:spLocks noRot="1" noChangeAspect="1" noMove="1" noResize="1" noEditPoints="1" noAdjustHandles="1" noChangeArrowheads="1" noChangeShapeType="1" noTextEdit="1"/>
              </p:cNvSpPr>
              <p:nvPr/>
            </p:nvSpPr>
            <p:spPr>
              <a:xfrm>
                <a:off x="1197171" y="1812484"/>
                <a:ext cx="1558170" cy="411010"/>
              </a:xfrm>
              <a:prstGeom prst="rect">
                <a:avLst/>
              </a:prstGeom>
              <a:blipFill>
                <a:blip r:embed="rId9"/>
                <a:stretch>
                  <a:fillRect b="-294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矩形 10">
                <a:extLst>
                  <a:ext uri="{FF2B5EF4-FFF2-40B4-BE49-F238E27FC236}">
                    <a16:creationId xmlns:a16="http://schemas.microsoft.com/office/drawing/2014/main" id="{22664427-5434-F606-4562-FE7BCF88648B}"/>
                  </a:ext>
                </a:extLst>
              </p:cNvPr>
              <p:cNvSpPr/>
              <p:nvPr/>
            </p:nvSpPr>
            <p:spPr>
              <a:xfrm>
                <a:off x="4943317" y="2312271"/>
                <a:ext cx="1558170" cy="369332"/>
              </a:xfrm>
              <a:prstGeom prst="rect">
                <a:avLst/>
              </a:prstGeom>
              <a:solidFill>
                <a:srgbClr val="FFFF00"/>
              </a:solidFill>
            </p:spPr>
            <p:txBody>
              <a:bodyPr wrap="square">
                <a:spAutoFit/>
              </a:bodyPr>
              <a:lstStyle/>
              <a:p>
                <a:pPr eaLnBrk="1" hangingPunct="1">
                  <a:spcBef>
                    <a:spcPct val="50000"/>
                  </a:spcBef>
                </a:pPr>
                <a14:m>
                  <m:oMath xmlns:m="http://schemas.openxmlformats.org/officeDocument/2006/math">
                    <m:d>
                      <m:dPr>
                        <m:begChr m:val="["/>
                        <m:endChr m:val="]"/>
                        <m:ctrlPr>
                          <a:rPr lang="en-US" altLang="zh-TW" sz="1800" i="1" smtClean="0">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panose="02040503050406030204" pitchFamily="18" charset="0"/>
                              </a:rPr>
                              <m:t>𝐽</m:t>
                            </m:r>
                          </m:e>
                          <m:sup>
                            <m:r>
                              <a:rPr lang="en-US" altLang="zh-TW" i="1">
                                <a:latin typeface="Cambria Math"/>
                              </a:rPr>
                              <m:t>2</m:t>
                            </m:r>
                          </m:sup>
                        </m:sSup>
                        <m:r>
                          <a:rPr lang="en-US" altLang="zh-TW" sz="1800" i="1">
                            <a:latin typeface="Cambria Math"/>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𝐽</m:t>
                            </m:r>
                          </m:e>
                          <m:sub>
                            <m:r>
                              <a:rPr lang="en-US" altLang="zh-TW" sz="1800" b="0" i="1" smtClean="0">
                                <a:latin typeface="Cambria Math" panose="02040503050406030204" pitchFamily="18" charset="0"/>
                              </a:rPr>
                              <m:t>𝑍</m:t>
                            </m:r>
                          </m:sub>
                        </m:sSub>
                      </m:e>
                    </m:d>
                    <m:r>
                      <a:rPr lang="en-US" altLang="zh-TW" b="0" i="1" smtClean="0">
                        <a:latin typeface="Cambria Math" panose="02040503050406030204" pitchFamily="18" charset="0"/>
                      </a:rPr>
                      <m:t>=</m:t>
                    </m:r>
                  </m:oMath>
                </a14:m>
                <a:r>
                  <a:rPr lang="en-US" altLang="zh-TW" dirty="0"/>
                  <a:t> </a:t>
                </a:r>
                <a14:m>
                  <m:oMath xmlns:m="http://schemas.openxmlformats.org/officeDocument/2006/math">
                    <m:r>
                      <a:rPr lang="en-US" altLang="zh-TW" i="1" smtClean="0">
                        <a:latin typeface="Cambria Math" panose="02040503050406030204" pitchFamily="18" charset="0"/>
                      </a:rPr>
                      <m:t>0</m:t>
                    </m:r>
                  </m:oMath>
                </a14:m>
                <a:endParaRPr lang="en-US" altLang="zh-TW" sz="1800" dirty="0"/>
              </a:p>
            </p:txBody>
          </p:sp>
        </mc:Choice>
        <mc:Fallback xmlns="">
          <p:sp>
            <p:nvSpPr>
              <p:cNvPr id="2" name="矩形 10">
                <a:extLst>
                  <a:ext uri="{FF2B5EF4-FFF2-40B4-BE49-F238E27FC236}">
                    <a16:creationId xmlns:a16="http://schemas.microsoft.com/office/drawing/2014/main" id="{22664427-5434-F606-4562-FE7BCF88648B}"/>
                  </a:ext>
                </a:extLst>
              </p:cNvPr>
              <p:cNvSpPr>
                <a:spLocks noRot="1" noChangeAspect="1" noMove="1" noResize="1" noEditPoints="1" noAdjustHandles="1" noChangeArrowheads="1" noChangeShapeType="1" noTextEdit="1"/>
              </p:cNvSpPr>
              <p:nvPr/>
            </p:nvSpPr>
            <p:spPr>
              <a:xfrm>
                <a:off x="4943317" y="2312271"/>
                <a:ext cx="1558170" cy="369332"/>
              </a:xfrm>
              <a:prstGeom prst="rect">
                <a:avLst/>
              </a:prstGeom>
              <a:blipFill>
                <a:blip r:embed="rId10"/>
                <a:stretch>
                  <a:fillRect b="-967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DCA1B17-81B2-A56B-7D49-97B2FB502509}"/>
                  </a:ext>
                </a:extLst>
              </p:cNvPr>
              <p:cNvSpPr txBox="1"/>
              <p:nvPr/>
            </p:nvSpPr>
            <p:spPr bwMode="auto">
              <a:xfrm>
                <a:off x="1095243" y="2321732"/>
                <a:ext cx="3881003" cy="40293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因此角動量的性質</a:t>
                </a:r>
                <a14:m>
                  <m:oMath xmlns:m="http://schemas.openxmlformats.org/officeDocument/2006/math">
                    <m:acc>
                      <m:accPr>
                        <m:chr m:val="⃗"/>
                        <m:ctrlPr>
                          <a:rPr lang="en-TW" i="1" smtClean="0">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𝐽</m:t>
                        </m:r>
                      </m:e>
                    </m:acc>
                  </m:oMath>
                </a14:m>
                <a:r>
                  <a:rPr lang="en-TW" dirty="0">
                    <a:latin typeface="Times New Roman" pitchFamily="18" charset="0"/>
                    <a:cs typeface="Times New Roman" pitchFamily="18" charset="0"/>
                  </a:rPr>
                  <a:t>都滿足，例如：</a:t>
                </a:r>
              </a:p>
            </p:txBody>
          </p:sp>
        </mc:Choice>
        <mc:Fallback xmlns="">
          <p:sp>
            <p:nvSpPr>
              <p:cNvPr id="3" name="TextBox 2">
                <a:extLst>
                  <a:ext uri="{FF2B5EF4-FFF2-40B4-BE49-F238E27FC236}">
                    <a16:creationId xmlns:a16="http://schemas.microsoft.com/office/drawing/2014/main" id="{2DCA1B17-81B2-A56B-7D49-97B2FB502509}"/>
                  </a:ext>
                </a:extLst>
              </p:cNvPr>
              <p:cNvSpPr txBox="1">
                <a:spLocks noRot="1" noChangeAspect="1" noMove="1" noResize="1" noEditPoints="1" noAdjustHandles="1" noChangeArrowheads="1" noChangeShapeType="1" noTextEdit="1"/>
              </p:cNvSpPr>
              <p:nvPr/>
            </p:nvSpPr>
            <p:spPr bwMode="auto">
              <a:xfrm>
                <a:off x="1095243" y="2321732"/>
                <a:ext cx="3881003" cy="402931"/>
              </a:xfrm>
              <a:prstGeom prst="rect">
                <a:avLst/>
              </a:prstGeom>
              <a:blipFill>
                <a:blip r:embed="rId11"/>
                <a:stretch>
                  <a:fillRect l="-1307" t="-12121" b="-21212"/>
                </a:stretch>
              </a:blipFill>
              <a:ln w="9525">
                <a:noFill/>
                <a:miter lim="800000"/>
                <a:headEnd/>
                <a:tailEnd/>
              </a:ln>
            </p:spPr>
            <p:txBody>
              <a:bodyPr/>
              <a:lstStyle/>
              <a:p>
                <a:r>
                  <a:rPr lang="en-TW">
                    <a:noFill/>
                  </a:rPr>
                  <a:t> </a:t>
                </a:r>
              </a:p>
            </p:txBody>
          </p:sp>
        </mc:Fallback>
      </mc:AlternateContent>
      <p:pic>
        <p:nvPicPr>
          <p:cNvPr id="4" name="Picture 3">
            <a:extLst>
              <a:ext uri="{FF2B5EF4-FFF2-40B4-BE49-F238E27FC236}">
                <a16:creationId xmlns:a16="http://schemas.microsoft.com/office/drawing/2014/main" id="{F77DF331-4396-E50B-E2DB-DA5E6A2BBEF3}"/>
              </a:ext>
            </a:extLst>
          </p:cNvPr>
          <p:cNvPicPr>
            <a:picLocks noChangeAspect="1"/>
          </p:cNvPicPr>
          <p:nvPr/>
        </p:nvPicPr>
        <p:blipFill rotWithShape="1">
          <a:blip r:embed="rId12"/>
          <a:srcRect b="12754"/>
          <a:stretch/>
        </p:blipFill>
        <p:spPr>
          <a:xfrm>
            <a:off x="6484197" y="3230952"/>
            <a:ext cx="2403619" cy="2530550"/>
          </a:xfrm>
          <a:prstGeom prst="rect">
            <a:avLst/>
          </a:prstGeom>
        </p:spPr>
      </p:pic>
      <mc:AlternateContent xmlns:mc="http://schemas.openxmlformats.org/markup-compatibility/2006" xmlns:a14="http://schemas.microsoft.com/office/drawing/2010/main">
        <mc:Choice Requires="a14">
          <p:sp>
            <p:nvSpPr>
              <p:cNvPr id="5" name="矩形 10">
                <a:extLst>
                  <a:ext uri="{FF2B5EF4-FFF2-40B4-BE49-F238E27FC236}">
                    <a16:creationId xmlns:a16="http://schemas.microsoft.com/office/drawing/2014/main" id="{14258BDB-9499-6C54-42F2-59D299DA962F}"/>
                  </a:ext>
                </a:extLst>
              </p:cNvPr>
              <p:cNvSpPr/>
              <p:nvPr/>
            </p:nvSpPr>
            <p:spPr>
              <a:xfrm>
                <a:off x="6501487" y="5845608"/>
                <a:ext cx="1314114" cy="369332"/>
              </a:xfrm>
              <a:prstGeom prst="rect">
                <a:avLst/>
              </a:prstGeom>
              <a:solidFill>
                <a:srgbClr val="FFFF99"/>
              </a:solidFill>
            </p:spPr>
            <p:txBody>
              <a:bodyPr wrap="square">
                <a:spAutoFit/>
              </a:bodyPr>
              <a:lstStyle/>
              <a:p>
                <a:pPr eaLnBrk="1" hangingPunct="1">
                  <a:spcBef>
                    <a:spcPct val="50000"/>
                  </a:spcBef>
                </a:pPr>
                <a14:m>
                  <m:oMath xmlns:m="http://schemas.openxmlformats.org/officeDocument/2006/math">
                    <m:d>
                      <m:dPr>
                        <m:begChr m:val="["/>
                        <m:endChr m:val="]"/>
                        <m:ctrlPr>
                          <a:rPr lang="en-US" altLang="zh-TW" sz="1800" i="1" smtClean="0">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panose="02040503050406030204" pitchFamily="18" charset="0"/>
                              </a:rPr>
                              <m:t>𝐽</m:t>
                            </m:r>
                          </m:e>
                          <m:sup>
                            <m:r>
                              <a:rPr lang="en-US" altLang="zh-TW" i="1">
                                <a:latin typeface="Cambria Math"/>
                              </a:rPr>
                              <m:t>2</m:t>
                            </m:r>
                          </m:sup>
                        </m:sSup>
                        <m:r>
                          <a:rPr lang="en-US" altLang="zh-TW" sz="1800" i="1">
                            <a:latin typeface="Cambria Math"/>
                          </a:rPr>
                          <m:t>,</m:t>
                        </m:r>
                        <m:sSub>
                          <m:sSubPr>
                            <m:ctrlPr>
                              <a:rPr lang="en-US" altLang="zh-TW" sz="1800" i="1">
                                <a:latin typeface="Cambria Math" panose="02040503050406030204" pitchFamily="18" charset="0"/>
                              </a:rPr>
                            </m:ctrlPr>
                          </m:sSubPr>
                          <m:e>
                            <m:r>
                              <a:rPr lang="en-US" altLang="zh-TW" b="0" i="1" smtClean="0">
                                <a:latin typeface="Cambria Math" panose="02040503050406030204" pitchFamily="18" charset="0"/>
                              </a:rPr>
                              <m:t>𝐿</m:t>
                            </m:r>
                          </m:e>
                          <m:sub>
                            <m:r>
                              <a:rPr lang="en-US" altLang="zh-TW" sz="1800" b="0" i="1" smtClean="0">
                                <a:latin typeface="Cambria Math" panose="02040503050406030204" pitchFamily="18" charset="0"/>
                              </a:rPr>
                              <m:t>𝑍</m:t>
                            </m:r>
                          </m:sub>
                        </m:sSub>
                      </m:e>
                    </m:d>
                    <m:r>
                      <a:rPr lang="en-US" altLang="zh-TW" i="1">
                        <a:latin typeface="Cambria Math" panose="02040503050406030204" pitchFamily="18" charset="0"/>
                        <a:ea typeface="Cambria Math" panose="02040503050406030204" pitchFamily="18" charset="0"/>
                      </a:rPr>
                      <m:t>≠</m:t>
                    </m:r>
                  </m:oMath>
                </a14:m>
                <a:r>
                  <a:rPr lang="en-US" altLang="zh-TW" dirty="0"/>
                  <a:t> </a:t>
                </a:r>
                <a14:m>
                  <m:oMath xmlns:m="http://schemas.openxmlformats.org/officeDocument/2006/math">
                    <m:r>
                      <a:rPr lang="en-US" altLang="zh-TW" i="1" smtClean="0">
                        <a:latin typeface="Cambria Math" panose="02040503050406030204" pitchFamily="18" charset="0"/>
                      </a:rPr>
                      <m:t>0</m:t>
                    </m:r>
                  </m:oMath>
                </a14:m>
                <a:endParaRPr lang="en-US" altLang="zh-TW" sz="1800" dirty="0"/>
              </a:p>
            </p:txBody>
          </p:sp>
        </mc:Choice>
        <mc:Fallback xmlns="">
          <p:sp>
            <p:nvSpPr>
              <p:cNvPr id="5" name="矩形 10">
                <a:extLst>
                  <a:ext uri="{FF2B5EF4-FFF2-40B4-BE49-F238E27FC236}">
                    <a16:creationId xmlns:a16="http://schemas.microsoft.com/office/drawing/2014/main" id="{14258BDB-9499-6C54-42F2-59D299DA962F}"/>
                  </a:ext>
                </a:extLst>
              </p:cNvPr>
              <p:cNvSpPr>
                <a:spLocks noRot="1" noChangeAspect="1" noMove="1" noResize="1" noEditPoints="1" noAdjustHandles="1" noChangeArrowheads="1" noChangeShapeType="1" noTextEdit="1"/>
              </p:cNvSpPr>
              <p:nvPr/>
            </p:nvSpPr>
            <p:spPr>
              <a:xfrm>
                <a:off x="6501487" y="5845608"/>
                <a:ext cx="1314114" cy="369332"/>
              </a:xfrm>
              <a:prstGeom prst="rect">
                <a:avLst/>
              </a:prstGeom>
              <a:blipFill>
                <a:blip r:embed="rId13"/>
                <a:stretch>
                  <a:fillRect b="-10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矩形 8">
                <a:extLst>
                  <a:ext uri="{FF2B5EF4-FFF2-40B4-BE49-F238E27FC236}">
                    <a16:creationId xmlns:a16="http://schemas.microsoft.com/office/drawing/2014/main" id="{D34341AF-C8B9-4B50-5EC6-A03C7E3B5991}"/>
                  </a:ext>
                </a:extLst>
              </p:cNvPr>
              <p:cNvSpPr/>
              <p:nvPr/>
            </p:nvSpPr>
            <p:spPr>
              <a:xfrm>
                <a:off x="1148125" y="5836254"/>
                <a:ext cx="5512107" cy="411395"/>
              </a:xfrm>
              <a:prstGeom prst="rect">
                <a:avLst/>
              </a:prstGeom>
            </p:spPr>
            <p:txBody>
              <a:bodyPr wrap="square">
                <a:spAutoFit/>
              </a:bodyPr>
              <a:lstStyle/>
              <a:p>
                <a14:m>
                  <m:oMath xmlns:m="http://schemas.openxmlformats.org/officeDocument/2006/math">
                    <m:sSup>
                      <m:sSupPr>
                        <m:ctrlPr>
                          <a:rPr lang="en-US" altLang="zh-TW" sz="1800" i="1" smtClean="0">
                            <a:latin typeface="Cambria Math" panose="02040503050406030204" pitchFamily="18" charset="0"/>
                          </a:rPr>
                        </m:ctrlPr>
                      </m:sSupPr>
                      <m:e>
                        <m:r>
                          <a:rPr lang="en-US" altLang="zh-TW" b="0" i="1" smtClean="0">
                            <a:latin typeface="Cambria Math" panose="02040503050406030204" pitchFamily="18" charset="0"/>
                          </a:rPr>
                          <m:t>𝐽</m:t>
                        </m:r>
                      </m:e>
                      <m:sup>
                        <m:r>
                          <a:rPr lang="en-US" altLang="zh-TW" sz="1800" i="1">
                            <a:latin typeface="Cambria Math"/>
                          </a:rPr>
                          <m:t>2</m:t>
                        </m:r>
                      </m:sup>
                    </m:sSup>
                  </m:oMath>
                </a14:m>
                <a:r>
                  <a:rPr lang="zh-TW" altLang="en-US" sz="1800" dirty="0"/>
                  <a:t>及</a:t>
                </a:r>
                <a14:m>
                  <m:oMath xmlns:m="http://schemas.openxmlformats.org/officeDocument/2006/math">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𝐿</m:t>
                        </m:r>
                      </m:e>
                      <m:sub>
                        <m:r>
                          <a:rPr lang="en-US" altLang="zh-TW" sz="1800" i="1">
                            <a:latin typeface="Cambria Math"/>
                          </a:rPr>
                          <m:t>𝑧</m:t>
                        </m:r>
                      </m:sub>
                    </m:sSub>
                  </m:oMath>
                </a14:m>
                <a:r>
                  <a:rPr lang="zh-TW" altLang="en-US" sz="1800" dirty="0"/>
                  <a:t>不對易，</a:t>
                </a:r>
                <a14:m>
                  <m:oMath xmlns:m="http://schemas.openxmlformats.org/officeDocument/2006/math">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𝑗</m:t>
                        </m:r>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b="0" i="1" smtClean="0">
                                    <a:latin typeface="Cambria Math" panose="02040503050406030204" pitchFamily="18" charset="0"/>
                                  </a:rPr>
                                  <m:t>𝑗</m:t>
                                </m:r>
                              </m:sub>
                            </m:sSub>
                          </m:e>
                        </m:d>
                      </m:e>
                    </m:d>
                    <m:r>
                      <a:rPr lang="zh-TW" altLang="en-US" i="1" smtClean="0">
                        <a:latin typeface="Cambria Math" panose="02040503050406030204" pitchFamily="18" charset="0"/>
                      </a:rPr>
                      <m:t>並不是</m:t>
                    </m:r>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a:rPr>
                          <m:t>𝑧</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𝑆</m:t>
                        </m:r>
                      </m:e>
                      <m:sub>
                        <m:r>
                          <a:rPr lang="en-US" altLang="zh-TW" i="1">
                            <a:latin typeface="Cambria Math"/>
                          </a:rPr>
                          <m:t>𝑧</m:t>
                        </m:r>
                      </m:sub>
                    </m:sSub>
                  </m:oMath>
                </a14:m>
                <a:r>
                  <a:rPr lang="zh-TW" altLang="en-US" sz="1800" dirty="0"/>
                  <a:t>的本徵</a:t>
                </a:r>
                <a:r>
                  <a:rPr lang="zh-TW" altLang="en-US" dirty="0"/>
                  <a:t>態</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𝑧</m:t>
                                </m:r>
                              </m:sub>
                            </m:sSub>
                            <m:r>
                              <a:rPr lang="en-US" altLang="zh-TW" i="1">
                                <a:latin typeface="Cambria Math" panose="02040503050406030204" pitchFamily="18" charset="0"/>
                              </a:rPr>
                              <m:t>,</m:t>
                            </m:r>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𝑧</m:t>
                                </m:r>
                              </m:sub>
                            </m:sSub>
                          </m:e>
                        </m:d>
                      </m:e>
                    </m:d>
                  </m:oMath>
                </a14:m>
                <a:endParaRPr lang="zh-TW" altLang="en-US" sz="1800" dirty="0"/>
              </a:p>
            </p:txBody>
          </p:sp>
        </mc:Choice>
        <mc:Fallback xmlns="">
          <p:sp>
            <p:nvSpPr>
              <p:cNvPr id="6" name="矩形 8">
                <a:extLst>
                  <a:ext uri="{FF2B5EF4-FFF2-40B4-BE49-F238E27FC236}">
                    <a16:creationId xmlns:a16="http://schemas.microsoft.com/office/drawing/2014/main" id="{D34341AF-C8B9-4B50-5EC6-A03C7E3B5991}"/>
                  </a:ext>
                </a:extLst>
              </p:cNvPr>
              <p:cNvSpPr>
                <a:spLocks noRot="1" noChangeAspect="1" noMove="1" noResize="1" noEditPoints="1" noAdjustHandles="1" noChangeArrowheads="1" noChangeShapeType="1" noTextEdit="1"/>
              </p:cNvSpPr>
              <p:nvPr/>
            </p:nvSpPr>
            <p:spPr>
              <a:xfrm>
                <a:off x="1148125" y="5836254"/>
                <a:ext cx="5512107" cy="411395"/>
              </a:xfrm>
              <a:prstGeom prst="rect">
                <a:avLst/>
              </a:prstGeom>
              <a:blipFill>
                <a:blip r:embed="rId14"/>
                <a:stretch>
                  <a:fillRect l="-230" t="-144118" b="-214706"/>
                </a:stretch>
              </a:blipFill>
            </p:spPr>
            <p:txBody>
              <a:bodyPr/>
              <a:lstStyle/>
              <a:p>
                <a:r>
                  <a:rPr lang="en-TW">
                    <a:noFill/>
                  </a:rPr>
                  <a:t> </a:t>
                </a:r>
              </a:p>
            </p:txBody>
          </p:sp>
        </mc:Fallback>
      </mc:AlternateContent>
      <p:sp>
        <p:nvSpPr>
          <p:cNvPr id="14" name="TextBox 13">
            <a:extLst>
              <a:ext uri="{FF2B5EF4-FFF2-40B4-BE49-F238E27FC236}">
                <a16:creationId xmlns:a16="http://schemas.microsoft.com/office/drawing/2014/main" id="{5459BBE4-DB92-AD29-A512-2171BF220C9E}"/>
              </a:ext>
            </a:extLst>
          </p:cNvPr>
          <p:cNvSpPr txBox="1"/>
          <p:nvPr/>
        </p:nvSpPr>
        <p:spPr bwMode="auto">
          <a:xfrm>
            <a:off x="1114368" y="384645"/>
            <a:ext cx="7720389"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總角動量，依舊滿足角動量應該滿足的對易關係，</a:t>
            </a:r>
          </a:p>
        </p:txBody>
      </p:sp>
    </p:spTree>
    <p:extLst>
      <p:ext uri="{BB962C8B-B14F-4D97-AF65-F5344CB8AC3E}">
        <p14:creationId xmlns:p14="http://schemas.microsoft.com/office/powerpoint/2010/main" val="417393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ppt_x"/>
                                          </p:val>
                                        </p:tav>
                                        <p:tav tm="100000">
                                          <p:val>
                                            <p:strVal val="#ppt_x"/>
                                          </p:val>
                                        </p:tav>
                                      </p:tavLst>
                                    </p:anim>
                                    <p:anim calcmode="lin" valueType="num">
                                      <p:cBhvr additive="base">
                                        <p:cTn id="4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p:bldP spid="12" grpId="0"/>
      <p:bldP spid="13" grpId="0" animBg="1"/>
      <p:bldP spid="2" grpId="0" animBg="1"/>
      <p:bldP spid="3" grpId="0"/>
      <p:bldP spid="5" grpId="0" animBg="1"/>
      <p:bldP spid="6"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A0CCC7C-32D0-B495-5EB6-5B3C3B385D1A}"/>
                  </a:ext>
                </a:extLst>
              </p:cNvPr>
              <p:cNvSpPr txBox="1"/>
              <p:nvPr/>
            </p:nvSpPr>
            <p:spPr bwMode="auto">
              <a:xfrm>
                <a:off x="934969" y="595961"/>
                <a:ext cx="5635340" cy="40479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我們可以證明總角動量</a:t>
                </a:r>
                <a14:m>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𝐽</m:t>
                        </m:r>
                      </m:e>
                      <m:sub>
                        <m:r>
                          <a:rPr lang="en-US" b="0" i="1" smtClean="0">
                            <a:latin typeface="Cambria Math" panose="02040503050406030204" pitchFamily="18" charset="0"/>
                            <a:cs typeface="Times New Roman" pitchFamily="18" charset="0"/>
                          </a:rPr>
                          <m:t>𝑧</m:t>
                        </m:r>
                      </m:sub>
                    </m:sSub>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𝐽</m:t>
                        </m:r>
                      </m:e>
                      <m:sup>
                        <m:r>
                          <a:rPr lang="en-US" b="0" i="1" smtClean="0">
                            <a:latin typeface="Cambria Math" panose="02040503050406030204" pitchFamily="18" charset="0"/>
                            <a:cs typeface="Times New Roman" pitchFamily="18" charset="0"/>
                          </a:rPr>
                          <m:t>2</m:t>
                        </m:r>
                      </m:sup>
                    </m:sSup>
                  </m:oMath>
                </a14:m>
                <a:r>
                  <a:rPr lang="en-TW" dirty="0">
                    <a:latin typeface="Times New Roman" pitchFamily="18" charset="0"/>
                    <a:cs typeface="Times New Roman" pitchFamily="18" charset="0"/>
                  </a:rPr>
                  <a:t>是與</a:t>
                </a:r>
                <a14:m>
                  <m:oMath xmlns:m="http://schemas.openxmlformats.org/officeDocument/2006/math">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oMath>
                </a14:m>
                <a:r>
                  <a:rPr lang="en-TW" dirty="0">
                    <a:latin typeface="Times New Roman" pitchFamily="18" charset="0"/>
                    <a:cs typeface="Times New Roman" pitchFamily="18" charset="0"/>
                  </a:rPr>
                  <a:t>對易的：</a:t>
                </a:r>
              </a:p>
            </p:txBody>
          </p:sp>
        </mc:Choice>
        <mc:Fallback xmlns="">
          <p:sp>
            <p:nvSpPr>
              <p:cNvPr id="2" name="TextBox 1">
                <a:extLst>
                  <a:ext uri="{FF2B5EF4-FFF2-40B4-BE49-F238E27FC236}">
                    <a16:creationId xmlns:a16="http://schemas.microsoft.com/office/drawing/2014/main" id="{DA0CCC7C-32D0-B495-5EB6-5B3C3B385D1A}"/>
                  </a:ext>
                </a:extLst>
              </p:cNvPr>
              <p:cNvSpPr txBox="1">
                <a:spLocks noRot="1" noChangeAspect="1" noMove="1" noResize="1" noEditPoints="1" noAdjustHandles="1" noChangeArrowheads="1" noChangeShapeType="1" noTextEdit="1"/>
              </p:cNvSpPr>
              <p:nvPr/>
            </p:nvSpPr>
            <p:spPr bwMode="auto">
              <a:xfrm>
                <a:off x="934969" y="595961"/>
                <a:ext cx="5635340" cy="404791"/>
              </a:xfrm>
              <a:prstGeom prst="rect">
                <a:avLst/>
              </a:prstGeom>
              <a:blipFill>
                <a:blip r:embed="rId2"/>
                <a:stretch>
                  <a:fillRect l="-899" t="-15625" b="-2187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13EA9FC-4F8A-5E45-3074-FF0519067722}"/>
                  </a:ext>
                </a:extLst>
              </p:cNvPr>
              <p:cNvSpPr txBox="1"/>
              <p:nvPr/>
            </p:nvSpPr>
            <p:spPr bwMode="auto">
              <a:xfrm>
                <a:off x="1055257" y="256441"/>
                <a:ext cx="981935" cy="312458"/>
              </a:xfrm>
              <a:prstGeom prst="rect">
                <a:avLst/>
              </a:prstGeom>
              <a:solidFill>
                <a:srgbClr val="FFFF00"/>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𝐽</m:t>
                          </m:r>
                        </m:e>
                      </m:acc>
                      <m:r>
                        <a:rPr lang="en-US" b="0" i="1" smtClean="0">
                          <a:latin typeface="Cambria Math" panose="02040503050406030204" pitchFamily="18" charset="0"/>
                          <a:cs typeface="Times New Roman" pitchFamily="18" charset="0"/>
                        </a:rPr>
                        <m:t>=</m:t>
                      </m:r>
                      <m:acc>
                        <m:accPr>
                          <m:chr m:val="⃗"/>
                          <m:ctrlPr>
                            <a:rPr lang="en-US" b="0" i="1" smtClean="0">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𝐿</m:t>
                          </m:r>
                        </m:e>
                      </m:acc>
                      <m:r>
                        <a:rPr lang="en-US" b="0" i="1" smtClean="0">
                          <a:latin typeface="Cambria Math" panose="02040503050406030204" pitchFamily="18" charset="0"/>
                          <a:cs typeface="Times New Roman" pitchFamily="18" charset="0"/>
                        </a:rPr>
                        <m:t>+</m:t>
                      </m:r>
                      <m:acc>
                        <m:accPr>
                          <m:chr m:val="⃗"/>
                          <m:ctrlPr>
                            <a:rPr lang="en-US" b="0" i="1" smtClean="0">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𝑆</m:t>
                          </m:r>
                        </m:e>
                      </m:acc>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313EA9FC-4F8A-5E45-3074-FF0519067722}"/>
                  </a:ext>
                </a:extLst>
              </p:cNvPr>
              <p:cNvSpPr txBox="1">
                <a:spLocks noRot="1" noChangeAspect="1" noMove="1" noResize="1" noEditPoints="1" noAdjustHandles="1" noChangeArrowheads="1" noChangeShapeType="1" noTextEdit="1"/>
              </p:cNvSpPr>
              <p:nvPr/>
            </p:nvSpPr>
            <p:spPr bwMode="auto">
              <a:xfrm>
                <a:off x="1055257" y="256441"/>
                <a:ext cx="981935" cy="312458"/>
              </a:xfrm>
              <a:prstGeom prst="rect">
                <a:avLst/>
              </a:prstGeom>
              <a:blipFill>
                <a:blip r:embed="rId3"/>
                <a:stretch>
                  <a:fillRect l="-7692" t="-32000" r="-3846" b="-24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C017E6D-0EA6-A5E3-2A72-255DE84E81D2}"/>
                  </a:ext>
                </a:extLst>
              </p:cNvPr>
              <p:cNvSpPr txBox="1"/>
              <p:nvPr/>
            </p:nvSpPr>
            <p:spPr bwMode="auto">
              <a:xfrm>
                <a:off x="6122386" y="573712"/>
                <a:ext cx="1584176" cy="427040"/>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ea typeface="Cambria Math" panose="02040503050406030204" pitchFamily="18" charset="0"/>
                              <a:cs typeface="Times New Roman" pitchFamily="18" charset="0"/>
                            </a:rPr>
                          </m:ctrlPr>
                        </m:d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r>
                            <a:rPr lang="en-US" altLang="zh-TW" b="0" i="1" smtClean="0">
                              <a:latin typeface="Cambria Math" panose="02040503050406030204" pitchFamily="18" charset="0"/>
                              <a:ea typeface="Cambria Math" panose="02040503050406030204" pitchFamily="18" charset="0"/>
                              <a:cs typeface="Times New Roman" pitchFamily="18" charset="0"/>
                            </a:rPr>
                            <m:t>,</m:t>
                          </m:r>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𝐽</m:t>
                              </m:r>
                            </m:e>
                            <m:sub>
                              <m:r>
                                <a:rPr lang="en-US" b="0" i="1" smtClean="0">
                                  <a:latin typeface="Cambria Math" panose="02040503050406030204" pitchFamily="18" charset="0"/>
                                  <a:cs typeface="Times New Roman" pitchFamily="18" charset="0"/>
                                </a:rPr>
                                <m:t>𝑧</m:t>
                              </m:r>
                            </m:sub>
                          </m:sSub>
                        </m:e>
                      </m:d>
                      <m:r>
                        <a:rPr lang="en-US" altLang="zh-TW" b="0" i="1" smtClean="0">
                          <a:latin typeface="Cambria Math" panose="02040503050406030204" pitchFamily="18" charset="0"/>
                          <a:ea typeface="Cambria Math" panose="02040503050406030204" pitchFamily="18" charset="0"/>
                          <a:cs typeface="Times New Roman" pitchFamily="18" charset="0"/>
                        </a:rPr>
                        <m:t>=</m:t>
                      </m:r>
                      <m:r>
                        <a:rPr lang="en-US" altLang="zh-TW" b="0" i="1" smtClean="0">
                          <a:latin typeface="Cambria Math" panose="02040503050406030204" pitchFamily="18" charset="0"/>
                          <a:ea typeface="Cambria Math" panose="02040503050406030204" pitchFamily="18" charset="0"/>
                        </a:rPr>
                        <m:t>0</m:t>
                      </m:r>
                    </m:oMath>
                  </m:oMathPara>
                </a14:m>
                <a:endParaRPr lang="en-TW" dirty="0"/>
              </a:p>
            </p:txBody>
          </p:sp>
        </mc:Choice>
        <mc:Fallback xmlns="">
          <p:sp>
            <p:nvSpPr>
              <p:cNvPr id="8" name="TextBox 7">
                <a:extLst>
                  <a:ext uri="{FF2B5EF4-FFF2-40B4-BE49-F238E27FC236}">
                    <a16:creationId xmlns:a16="http://schemas.microsoft.com/office/drawing/2014/main" id="{9C017E6D-0EA6-A5E3-2A72-255DE84E81D2}"/>
                  </a:ext>
                </a:extLst>
              </p:cNvPr>
              <p:cNvSpPr txBox="1">
                <a:spLocks noRot="1" noChangeAspect="1" noMove="1" noResize="1" noEditPoints="1" noAdjustHandles="1" noChangeArrowheads="1" noChangeShapeType="1" noTextEdit="1"/>
              </p:cNvSpPr>
              <p:nvPr/>
            </p:nvSpPr>
            <p:spPr bwMode="auto">
              <a:xfrm>
                <a:off x="6122386" y="573712"/>
                <a:ext cx="1584176" cy="427040"/>
              </a:xfrm>
              <a:prstGeom prst="rect">
                <a:avLst/>
              </a:prstGeom>
              <a:blipFill>
                <a:blip r:embed="rId4"/>
                <a:stretch>
                  <a:fillRect t="-14706" b="-294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905BD9F-864A-8D62-A42C-931A96162F17}"/>
                  </a:ext>
                </a:extLst>
              </p:cNvPr>
              <p:cNvSpPr txBox="1"/>
              <p:nvPr/>
            </p:nvSpPr>
            <p:spPr bwMode="auto">
              <a:xfrm>
                <a:off x="934969" y="1502291"/>
                <a:ext cx="2411741" cy="404791"/>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𝐽</m:t>
                          </m:r>
                        </m:e>
                        <m:sup>
                          <m:r>
                            <a:rPr lang="en-US" altLang="zh-TW" i="1">
                              <a:latin typeface="Cambria Math" panose="02040503050406030204" pitchFamily="18" charset="0"/>
                            </a:rPr>
                            <m:t>2</m:t>
                          </m:r>
                        </m:sup>
                      </m:sSup>
                      <m:r>
                        <a:rPr lang="en-US" altLang="zh-TW" b="0" i="1" smtClean="0">
                          <a:latin typeface="Cambria Math" panose="02040503050406030204" pitchFamily="18" charset="0"/>
                        </a:rPr>
                        <m:t>=</m:t>
                      </m:r>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𝐿</m:t>
                          </m:r>
                        </m:e>
                        <m:sup>
                          <m:r>
                            <a:rPr lang="en-US" altLang="zh-TW" b="0" i="1" smtClean="0">
                              <a:latin typeface="Cambria Math" panose="02040503050406030204" pitchFamily="18" charset="0"/>
                            </a:rPr>
                            <m:t>2</m:t>
                          </m:r>
                        </m:sup>
                      </m:sSup>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𝑆</m:t>
                          </m:r>
                        </m:e>
                        <m:sup>
                          <m:r>
                            <a:rPr lang="en-US" altLang="zh-TW" i="1">
                              <a:latin typeface="Cambria Math" panose="02040503050406030204" pitchFamily="18" charset="0"/>
                            </a:rPr>
                            <m:t>2</m:t>
                          </m:r>
                        </m:sup>
                      </m:sSup>
                      <m:r>
                        <a:rPr lang="en-US" altLang="zh-TW" b="0" i="0" smtClean="0">
                          <a:latin typeface="Cambria Math" panose="02040503050406030204" pitchFamily="18" charset="0"/>
                        </a:rPr>
                        <m:t>+2</m:t>
                      </m:r>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oMath>
                  </m:oMathPara>
                </a14:m>
                <a:endParaRPr lang="en-TW" dirty="0"/>
              </a:p>
            </p:txBody>
          </p:sp>
        </mc:Choice>
        <mc:Fallback xmlns="">
          <p:sp>
            <p:nvSpPr>
              <p:cNvPr id="11" name="TextBox 10">
                <a:extLst>
                  <a:ext uri="{FF2B5EF4-FFF2-40B4-BE49-F238E27FC236}">
                    <a16:creationId xmlns:a16="http://schemas.microsoft.com/office/drawing/2014/main" id="{5905BD9F-864A-8D62-A42C-931A96162F17}"/>
                  </a:ext>
                </a:extLst>
              </p:cNvPr>
              <p:cNvSpPr txBox="1">
                <a:spLocks noRot="1" noChangeAspect="1" noMove="1" noResize="1" noEditPoints="1" noAdjustHandles="1" noChangeArrowheads="1" noChangeShapeType="1" noTextEdit="1"/>
              </p:cNvSpPr>
              <p:nvPr/>
            </p:nvSpPr>
            <p:spPr bwMode="auto">
              <a:xfrm>
                <a:off x="934969" y="1502291"/>
                <a:ext cx="2411741" cy="404791"/>
              </a:xfrm>
              <a:prstGeom prst="rect">
                <a:avLst/>
              </a:prstGeom>
              <a:blipFill>
                <a:blip r:embed="rId5"/>
                <a:stretch>
                  <a:fillRect t="-12121" b="-606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97D130F-112F-7BA9-57A1-84FD4CC7A540}"/>
                  </a:ext>
                </a:extLst>
              </p:cNvPr>
              <p:cNvSpPr txBox="1"/>
              <p:nvPr/>
            </p:nvSpPr>
            <p:spPr bwMode="auto">
              <a:xfrm>
                <a:off x="3710645" y="1503366"/>
                <a:ext cx="2411741" cy="404791"/>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mtClean="0">
                          <a:latin typeface="Cambria Math" panose="02040503050406030204" pitchFamily="18" charset="0"/>
                        </a:rPr>
                        <m:t>2</m:t>
                      </m:r>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𝐽</m:t>
                          </m:r>
                        </m:e>
                        <m:sup>
                          <m:r>
                            <a:rPr lang="en-US" altLang="zh-TW" i="1">
                              <a:latin typeface="Cambria Math" panose="02040503050406030204" pitchFamily="18" charset="0"/>
                            </a:rPr>
                            <m:t>2</m:t>
                          </m:r>
                        </m:sup>
                      </m:sSup>
                      <m:r>
                        <a:rPr lang="en-US" altLang="zh-TW" b="0" i="1" smtClean="0">
                          <a:latin typeface="Cambria Math" panose="02040503050406030204" pitchFamily="18" charset="0"/>
                        </a:rPr>
                        <m:t>−</m:t>
                      </m:r>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𝐿</m:t>
                          </m:r>
                        </m:e>
                        <m:sup>
                          <m:r>
                            <a:rPr lang="en-US" altLang="zh-TW" b="0" i="1" smtClean="0">
                              <a:latin typeface="Cambria Math" panose="02040503050406030204" pitchFamily="18" charset="0"/>
                            </a:rPr>
                            <m:t>2</m:t>
                          </m:r>
                        </m:sup>
                      </m:sSup>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𝑆</m:t>
                          </m:r>
                        </m:e>
                        <m:sup>
                          <m:r>
                            <a:rPr lang="en-US" altLang="zh-TW" i="1">
                              <a:latin typeface="Cambria Math" panose="02040503050406030204" pitchFamily="18" charset="0"/>
                            </a:rPr>
                            <m:t>2</m:t>
                          </m:r>
                        </m:sup>
                      </m:sSup>
                    </m:oMath>
                  </m:oMathPara>
                </a14:m>
                <a:endParaRPr lang="en-TW" dirty="0"/>
              </a:p>
            </p:txBody>
          </p:sp>
        </mc:Choice>
        <mc:Fallback xmlns="">
          <p:sp>
            <p:nvSpPr>
              <p:cNvPr id="12" name="TextBox 11">
                <a:extLst>
                  <a:ext uri="{FF2B5EF4-FFF2-40B4-BE49-F238E27FC236}">
                    <a16:creationId xmlns:a16="http://schemas.microsoft.com/office/drawing/2014/main" id="{997D130F-112F-7BA9-57A1-84FD4CC7A540}"/>
                  </a:ext>
                </a:extLst>
              </p:cNvPr>
              <p:cNvSpPr txBox="1">
                <a:spLocks noRot="1" noChangeAspect="1" noMove="1" noResize="1" noEditPoints="1" noAdjustHandles="1" noChangeArrowheads="1" noChangeShapeType="1" noTextEdit="1"/>
              </p:cNvSpPr>
              <p:nvPr/>
            </p:nvSpPr>
            <p:spPr bwMode="auto">
              <a:xfrm>
                <a:off x="3710645" y="1503366"/>
                <a:ext cx="2411741" cy="404791"/>
              </a:xfrm>
              <a:prstGeom prst="rect">
                <a:avLst/>
              </a:prstGeom>
              <a:blipFill>
                <a:blip r:embed="rId6"/>
                <a:stretch>
                  <a:fillRect t="-12121" b="-606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0CE3EE3-FE78-C042-0033-FE55BDEA2A50}"/>
                  </a:ext>
                </a:extLst>
              </p:cNvPr>
              <p:cNvSpPr txBox="1"/>
              <p:nvPr/>
            </p:nvSpPr>
            <p:spPr bwMode="auto">
              <a:xfrm>
                <a:off x="926151" y="4784528"/>
                <a:ext cx="4814211" cy="396775"/>
              </a:xfrm>
              <a:prstGeom prst="rect">
                <a:avLst/>
              </a:prstGeom>
              <a:noFill/>
              <a:ln w="9525">
                <a:noFill/>
                <a:miter lim="800000"/>
                <a:headEnd/>
                <a:tailEnd/>
              </a:ln>
            </p:spPr>
            <p:txBody>
              <a:bodyPr wrap="square" rtlCol="0">
                <a:spAutoFit/>
              </a:bodyPr>
              <a:lstStyle/>
              <a:p>
                <a14:m>
                  <m:oMath xmlns:m="http://schemas.openxmlformats.org/officeDocument/2006/math">
                    <m:sSup>
                      <m:sSupPr>
                        <m:ctrlPr>
                          <a:rPr lang="en-US" altLang="zh-TW" i="1" smtClean="0">
                            <a:latin typeface="Cambria Math" panose="02040503050406030204" pitchFamily="18" charset="0"/>
                          </a:rPr>
                        </m:ctrlPr>
                      </m:sSupPr>
                      <m:e>
                        <m:r>
                          <a:rPr lang="en-US" altLang="zh-TW" i="1">
                            <a:latin typeface="Cambria Math" panose="02040503050406030204" pitchFamily="18" charset="0"/>
                          </a:rPr>
                          <m:t>𝐽</m:t>
                        </m:r>
                      </m:e>
                      <m:sup>
                        <m:r>
                          <a:rPr lang="en-US" altLang="zh-TW" i="1">
                            <a:latin typeface="Cambria Math" panose="02040503050406030204" pitchFamily="18" charset="0"/>
                          </a:rPr>
                          <m:t>2</m:t>
                        </m:r>
                      </m:sup>
                    </m:sSup>
                  </m:oMath>
                </a14:m>
                <a:r>
                  <a:rPr lang="en-TW" dirty="0">
                    <a:latin typeface="Times New Roman" pitchFamily="18" charset="0"/>
                    <a:cs typeface="Times New Roman" pitchFamily="18" charset="0"/>
                  </a:rPr>
                  <a:t>可以寫成：</a:t>
                </a:r>
                <a:r>
                  <a:rPr lang="en-US" altLang="zh-TW" dirty="0"/>
                  <a:t> </a:t>
                </a: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panose="02040503050406030204" pitchFamily="18" charset="0"/>
                          </a:rPr>
                          <m:t>𝐽</m:t>
                        </m:r>
                      </m:e>
                      <m:sup>
                        <m:r>
                          <a:rPr lang="en-US" altLang="zh-TW" i="1">
                            <a:latin typeface="Cambria Math" panose="02040503050406030204" pitchFamily="18" charset="0"/>
                          </a:rPr>
                          <m:t>2</m:t>
                        </m:r>
                      </m:sup>
                    </m:sSup>
                    <m:r>
                      <a:rPr lang="en-US" altLang="zh-TW" b="0" i="0" smtClean="0">
                        <a:latin typeface="Cambria Math" panose="02040503050406030204" pitchFamily="18" charset="0"/>
                      </a:rPr>
                      <m:t>=</m:t>
                    </m:r>
                    <m:sSubSup>
                      <m:sSubSupPr>
                        <m:ctrlPr>
                          <a:rPr lang="en-US" altLang="zh-TW" b="0" i="1" smtClean="0">
                            <a:latin typeface="Cambria Math" panose="02040503050406030204" pitchFamily="18" charset="0"/>
                          </a:rPr>
                        </m:ctrlPr>
                      </m:sSubSupPr>
                      <m:e>
                        <m:r>
                          <a:rPr lang="en-US" altLang="zh-TW" b="0" i="1" smtClean="0">
                            <a:latin typeface="Cambria Math" panose="02040503050406030204" pitchFamily="18" charset="0"/>
                          </a:rPr>
                          <m:t>𝐽</m:t>
                        </m:r>
                      </m:e>
                      <m:sub>
                        <m:r>
                          <a:rPr lang="en-US" altLang="zh-TW" b="0" i="1" smtClean="0">
                            <a:latin typeface="Cambria Math" panose="02040503050406030204" pitchFamily="18" charset="0"/>
                          </a:rPr>
                          <m:t>𝑥</m:t>
                        </m:r>
                      </m:sub>
                      <m:sup>
                        <m:r>
                          <a:rPr lang="en-US" altLang="zh-TW" b="0" i="1" smtClean="0">
                            <a:latin typeface="Cambria Math" panose="02040503050406030204" pitchFamily="18" charset="0"/>
                          </a:rPr>
                          <m:t>2</m:t>
                        </m:r>
                      </m:sup>
                    </m:sSubSup>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𝐽</m:t>
                        </m:r>
                      </m:e>
                      <m:sub>
                        <m:r>
                          <a:rPr lang="en-US" altLang="zh-TW" b="0" i="1" smtClean="0">
                            <a:latin typeface="Cambria Math" panose="02040503050406030204" pitchFamily="18" charset="0"/>
                          </a:rPr>
                          <m:t>𝑦</m:t>
                        </m:r>
                      </m:sub>
                      <m:sup>
                        <m:r>
                          <a:rPr lang="en-US" altLang="zh-TW" i="1">
                            <a:latin typeface="Cambria Math" panose="02040503050406030204" pitchFamily="18" charset="0"/>
                          </a:rPr>
                          <m:t>2</m:t>
                        </m:r>
                      </m:sup>
                    </m:sSubSup>
                    <m:r>
                      <a:rPr lang="en-US" altLang="zh-TW" b="0" i="0"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𝐽</m:t>
                        </m:r>
                      </m:e>
                      <m:sub>
                        <m:r>
                          <a:rPr lang="en-US" altLang="zh-TW" b="0" i="1" smtClean="0">
                            <a:latin typeface="Cambria Math" panose="02040503050406030204" pitchFamily="18" charset="0"/>
                          </a:rPr>
                          <m:t>𝑧</m:t>
                        </m:r>
                      </m:sub>
                      <m:sup>
                        <m:r>
                          <a:rPr lang="en-US" altLang="zh-TW" i="1">
                            <a:latin typeface="Cambria Math" panose="02040503050406030204" pitchFamily="18" charset="0"/>
                          </a:rPr>
                          <m:t>2</m:t>
                        </m:r>
                      </m:sup>
                    </m:sSubSup>
                  </m:oMath>
                </a14:m>
                <a:endParaRPr lang="en-TW" dirty="0">
                  <a:latin typeface="Times New Roman" pitchFamily="18" charset="0"/>
                  <a:cs typeface="Times New Roman" pitchFamily="18" charset="0"/>
                </a:endParaRPr>
              </a:p>
            </p:txBody>
          </p:sp>
        </mc:Choice>
        <mc:Fallback xmlns="">
          <p:sp>
            <p:nvSpPr>
              <p:cNvPr id="17" name="TextBox 16">
                <a:extLst>
                  <a:ext uri="{FF2B5EF4-FFF2-40B4-BE49-F238E27FC236}">
                    <a16:creationId xmlns:a16="http://schemas.microsoft.com/office/drawing/2014/main" id="{90CE3EE3-FE78-C042-0033-FE55BDEA2A50}"/>
                  </a:ext>
                </a:extLst>
              </p:cNvPr>
              <p:cNvSpPr txBox="1">
                <a:spLocks noRot="1" noChangeAspect="1" noMove="1" noResize="1" noEditPoints="1" noAdjustHandles="1" noChangeArrowheads="1" noChangeShapeType="1" noTextEdit="1"/>
              </p:cNvSpPr>
              <p:nvPr/>
            </p:nvSpPr>
            <p:spPr bwMode="auto">
              <a:xfrm>
                <a:off x="926151" y="4784528"/>
                <a:ext cx="4814211" cy="396775"/>
              </a:xfrm>
              <a:prstGeom prst="rect">
                <a:avLst/>
              </a:prstGeom>
              <a:blipFill>
                <a:blip r:embed="rId7"/>
                <a:stretch>
                  <a:fillRect t="-3030" b="-1515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BFAAB6B-F445-065F-1104-BFDFB5943B4A}"/>
                  </a:ext>
                </a:extLst>
              </p:cNvPr>
              <p:cNvSpPr txBox="1"/>
              <p:nvPr/>
            </p:nvSpPr>
            <p:spPr bwMode="auto">
              <a:xfrm>
                <a:off x="888208" y="5219871"/>
                <a:ext cx="2518181" cy="40479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因此</a:t>
                </a:r>
                <a14:m>
                  <m:oMath xmlns:m="http://schemas.openxmlformats.org/officeDocument/2006/math">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oMath>
                </a14:m>
                <a:r>
                  <a:rPr lang="en-TW" dirty="0">
                    <a:latin typeface="Times New Roman" pitchFamily="18" charset="0"/>
                    <a:cs typeface="Times New Roman" pitchFamily="18" charset="0"/>
                  </a:rPr>
                  <a:t>與</a:t>
                </a: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panose="02040503050406030204" pitchFamily="18" charset="0"/>
                          </a:rPr>
                          <m:t>𝐽</m:t>
                        </m:r>
                      </m:e>
                      <m:sup>
                        <m:r>
                          <a:rPr lang="en-US" altLang="zh-TW" i="1">
                            <a:latin typeface="Cambria Math" panose="02040503050406030204" pitchFamily="18" charset="0"/>
                          </a:rPr>
                          <m:t>2</m:t>
                        </m:r>
                      </m:sup>
                    </m:sSup>
                  </m:oMath>
                </a14:m>
                <a:r>
                  <a:rPr lang="en-TW" dirty="0">
                    <a:latin typeface="Times New Roman" pitchFamily="18" charset="0"/>
                    <a:cs typeface="Times New Roman" pitchFamily="18" charset="0"/>
                  </a:rPr>
                  <a:t>對易：</a:t>
                </a:r>
              </a:p>
            </p:txBody>
          </p:sp>
        </mc:Choice>
        <mc:Fallback xmlns="">
          <p:sp>
            <p:nvSpPr>
              <p:cNvPr id="18" name="TextBox 17">
                <a:extLst>
                  <a:ext uri="{FF2B5EF4-FFF2-40B4-BE49-F238E27FC236}">
                    <a16:creationId xmlns:a16="http://schemas.microsoft.com/office/drawing/2014/main" id="{ABFAAB6B-F445-065F-1104-BFDFB5943B4A}"/>
                  </a:ext>
                </a:extLst>
              </p:cNvPr>
              <p:cNvSpPr txBox="1">
                <a:spLocks noRot="1" noChangeAspect="1" noMove="1" noResize="1" noEditPoints="1" noAdjustHandles="1" noChangeArrowheads="1" noChangeShapeType="1" noTextEdit="1"/>
              </p:cNvSpPr>
              <p:nvPr/>
            </p:nvSpPr>
            <p:spPr bwMode="auto">
              <a:xfrm>
                <a:off x="888208" y="5219871"/>
                <a:ext cx="2518181" cy="404791"/>
              </a:xfrm>
              <a:prstGeom prst="rect">
                <a:avLst/>
              </a:prstGeom>
              <a:blipFill>
                <a:blip r:embed="rId8"/>
                <a:stretch>
                  <a:fillRect l="-2513" t="-8824" b="-1764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4E71439-3A87-A9E6-462E-B231C07D201F}"/>
                  </a:ext>
                </a:extLst>
              </p:cNvPr>
              <p:cNvSpPr txBox="1"/>
              <p:nvPr/>
            </p:nvSpPr>
            <p:spPr bwMode="auto">
              <a:xfrm>
                <a:off x="4355976" y="5157192"/>
                <a:ext cx="1568576" cy="427040"/>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ea typeface="Cambria Math" panose="02040503050406030204" pitchFamily="18" charset="0"/>
                              <a:cs typeface="Times New Roman" pitchFamily="18" charset="0"/>
                            </a:rPr>
                          </m:ctrlPr>
                        </m:dPr>
                        <m:e>
                          <m:sSup>
                            <m:sSupPr>
                              <m:ctrlPr>
                                <a:rPr lang="en-US" altLang="zh-TW" i="1" smtClean="0">
                                  <a:latin typeface="Cambria Math" panose="02040503050406030204" pitchFamily="18" charset="0"/>
                                </a:rPr>
                              </m:ctrlPr>
                            </m:sSupPr>
                            <m:e>
                              <m:r>
                                <a:rPr lang="en-US" altLang="zh-TW" i="1">
                                  <a:latin typeface="Cambria Math" panose="02040503050406030204" pitchFamily="18" charset="0"/>
                                </a:rPr>
                                <m:t>𝐽</m:t>
                              </m:r>
                            </m:e>
                            <m:sup>
                              <m:r>
                                <a:rPr lang="en-US" altLang="zh-TW" i="1">
                                  <a:latin typeface="Cambria Math" panose="02040503050406030204" pitchFamily="18" charset="0"/>
                                </a:rPr>
                                <m:t>2</m:t>
                              </m:r>
                            </m:sup>
                          </m:sSup>
                          <m:r>
                            <a:rPr lang="en-US" altLang="zh-TW" b="0" i="1" smtClean="0">
                              <a:latin typeface="Cambria Math" panose="02040503050406030204" pitchFamily="18" charset="0"/>
                            </a:rPr>
                            <m:t>,</m:t>
                          </m:r>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e>
                      </m:d>
                      <m:r>
                        <a:rPr lang="en-US" altLang="zh-TW" b="0" i="1" smtClean="0">
                          <a:latin typeface="Cambria Math" panose="02040503050406030204" pitchFamily="18" charset="0"/>
                          <a:ea typeface="Cambria Math" panose="02040503050406030204" pitchFamily="18" charset="0"/>
                          <a:cs typeface="Times New Roman" pitchFamily="18" charset="0"/>
                        </a:rPr>
                        <m:t>=</m:t>
                      </m:r>
                      <m:r>
                        <a:rPr lang="en-US" altLang="zh-TW" b="0" i="1" smtClean="0">
                          <a:latin typeface="Cambria Math" panose="02040503050406030204" pitchFamily="18" charset="0"/>
                          <a:ea typeface="Cambria Math" panose="02040503050406030204" pitchFamily="18" charset="0"/>
                        </a:rPr>
                        <m:t>0</m:t>
                      </m:r>
                    </m:oMath>
                  </m:oMathPara>
                </a14:m>
                <a:endParaRPr lang="en-TW" dirty="0"/>
              </a:p>
            </p:txBody>
          </p:sp>
        </mc:Choice>
        <mc:Fallback xmlns="">
          <p:sp>
            <p:nvSpPr>
              <p:cNvPr id="19" name="TextBox 18">
                <a:extLst>
                  <a:ext uri="{FF2B5EF4-FFF2-40B4-BE49-F238E27FC236}">
                    <a16:creationId xmlns:a16="http://schemas.microsoft.com/office/drawing/2014/main" id="{84E71439-3A87-A9E6-462E-B231C07D201F}"/>
                  </a:ext>
                </a:extLst>
              </p:cNvPr>
              <p:cNvSpPr txBox="1">
                <a:spLocks noRot="1" noChangeAspect="1" noMove="1" noResize="1" noEditPoints="1" noAdjustHandles="1" noChangeArrowheads="1" noChangeShapeType="1" noTextEdit="1"/>
              </p:cNvSpPr>
              <p:nvPr/>
            </p:nvSpPr>
            <p:spPr bwMode="auto">
              <a:xfrm>
                <a:off x="4355976" y="5157192"/>
                <a:ext cx="1568576" cy="427040"/>
              </a:xfrm>
              <a:prstGeom prst="rect">
                <a:avLst/>
              </a:prstGeom>
              <a:blipFill>
                <a:blip r:embed="rId9"/>
                <a:stretch>
                  <a:fillRect t="-14706" b="-294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B6E2AA1-EC91-DF47-4D81-AF65EF47502D}"/>
                  </a:ext>
                </a:extLst>
              </p:cNvPr>
              <p:cNvSpPr txBox="1"/>
              <p:nvPr/>
            </p:nvSpPr>
            <p:spPr bwMode="auto">
              <a:xfrm>
                <a:off x="888208" y="1993263"/>
                <a:ext cx="6328717" cy="369332"/>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因為</a:t>
                </a:r>
                <a14:m>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𝐿</m:t>
                        </m:r>
                      </m:e>
                      <m:sup>
                        <m:r>
                          <a:rPr lang="en-US" altLang="zh-TW" b="0" i="1" smtClean="0">
                            <a:latin typeface="Cambria Math" panose="02040503050406030204" pitchFamily="18" charset="0"/>
                          </a:rPr>
                          <m:t>2</m:t>
                        </m:r>
                      </m:sup>
                    </m:sSup>
                  </m:oMath>
                </a14:m>
                <a:r>
                  <a:rPr lang="en-GB" dirty="0">
                    <a:latin typeface="Times New Roman" pitchFamily="18" charset="0"/>
                    <a:cs typeface="Times New Roman" pitchFamily="18" charset="0"/>
                  </a:rPr>
                  <a:t>與</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b="0" i="1" smtClean="0">
                            <a:latin typeface="Cambria Math" panose="02040503050406030204" pitchFamily="18" charset="0"/>
                          </a:rPr>
                          <m:t>𝑍</m:t>
                        </m:r>
                      </m:sub>
                    </m:sSub>
                    <m:r>
                      <a:rPr lang="en-US" altLang="zh-TW" b="0" i="0"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𝑆</m:t>
                        </m:r>
                      </m:e>
                      <m:sub>
                        <m:r>
                          <a:rPr lang="en-US" altLang="zh-TW" b="0" i="1" smtClean="0">
                            <a:latin typeface="Cambria Math" panose="02040503050406030204" pitchFamily="18" charset="0"/>
                          </a:rPr>
                          <m:t>𝑍</m:t>
                        </m:r>
                      </m:sub>
                    </m:sSub>
                    <m:r>
                      <a:rPr lang="en-US" altLang="zh-TW" i="1">
                        <a:latin typeface="Cambria Math" panose="02040503050406030204" pitchFamily="18" charset="0"/>
                      </a:rPr>
                      <m:t> </m:t>
                    </m:r>
                  </m:oMath>
                </a14:m>
                <a:r>
                  <a:rPr lang="en-GB" dirty="0" err="1">
                    <a:latin typeface="Times New Roman" pitchFamily="18" charset="0"/>
                    <a:cs typeface="Times New Roman" pitchFamily="18" charset="0"/>
                  </a:rPr>
                  <a:t>都對易，與它們的和</a:t>
                </a:r>
                <a14:m>
                  <m:oMath xmlns:m="http://schemas.openxmlformats.org/officeDocument/2006/math">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𝐽</m:t>
                        </m:r>
                      </m:e>
                      <m:sub>
                        <m:r>
                          <a:rPr lang="en-US" altLang="zh-TW" b="0" i="1" smtClean="0">
                            <a:latin typeface="Cambria Math" panose="02040503050406030204" pitchFamily="18" charset="0"/>
                          </a:rPr>
                          <m:t>𝑍</m:t>
                        </m:r>
                      </m:sub>
                    </m:sSub>
                  </m:oMath>
                </a14:m>
                <a:r>
                  <a:rPr lang="en-GB" dirty="0">
                    <a:latin typeface="Times New Roman" pitchFamily="18" charset="0"/>
                    <a:cs typeface="Times New Roman" pitchFamily="18" charset="0"/>
                  </a:rPr>
                  <a:t>自然對易：</a:t>
                </a:r>
                <a:endParaRPr lang="en-TW" dirty="0">
                  <a:latin typeface="Times New Roman" pitchFamily="18" charset="0"/>
                  <a:cs typeface="Times New Roman" pitchFamily="18" charset="0"/>
                </a:endParaRPr>
              </a:p>
            </p:txBody>
          </p:sp>
        </mc:Choice>
        <mc:Fallback xmlns="">
          <p:sp>
            <p:nvSpPr>
              <p:cNvPr id="20" name="TextBox 19">
                <a:extLst>
                  <a:ext uri="{FF2B5EF4-FFF2-40B4-BE49-F238E27FC236}">
                    <a16:creationId xmlns:a16="http://schemas.microsoft.com/office/drawing/2014/main" id="{8B6E2AA1-EC91-DF47-4D81-AF65EF47502D}"/>
                  </a:ext>
                </a:extLst>
              </p:cNvPr>
              <p:cNvSpPr txBox="1">
                <a:spLocks noRot="1" noChangeAspect="1" noMove="1" noResize="1" noEditPoints="1" noAdjustHandles="1" noChangeArrowheads="1" noChangeShapeType="1" noTextEdit="1"/>
              </p:cNvSpPr>
              <p:nvPr/>
            </p:nvSpPr>
            <p:spPr bwMode="auto">
              <a:xfrm>
                <a:off x="888208" y="1993263"/>
                <a:ext cx="6328717" cy="369332"/>
              </a:xfrm>
              <a:prstGeom prst="rect">
                <a:avLst/>
              </a:prstGeom>
              <a:blipFill>
                <a:blip r:embed="rId10"/>
                <a:stretch>
                  <a:fillRect l="-1002" t="-3226"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5A07E9F-A809-1EE1-32B4-EE4C83B43FC6}"/>
                  </a:ext>
                </a:extLst>
              </p:cNvPr>
              <p:cNvSpPr txBox="1"/>
              <p:nvPr/>
            </p:nvSpPr>
            <p:spPr bwMode="auto">
              <a:xfrm>
                <a:off x="4335807" y="2467472"/>
                <a:ext cx="1413373" cy="369332"/>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𝐽</m:t>
                              </m:r>
                            </m:e>
                            <m:sub>
                              <m:r>
                                <a:rPr lang="en-US" altLang="zh-TW" b="0" i="1" smtClean="0">
                                  <a:latin typeface="Cambria Math" panose="02040503050406030204" pitchFamily="18" charset="0"/>
                                </a:rPr>
                                <m:t>𝑧</m:t>
                              </m:r>
                            </m:sub>
                          </m:sSub>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𝐿</m:t>
                              </m:r>
                            </m:e>
                            <m:sup>
                              <m:r>
                                <a:rPr lang="en-US" altLang="zh-TW" i="1">
                                  <a:latin typeface="Cambria Math" panose="02040503050406030204" pitchFamily="18" charset="0"/>
                                </a:rPr>
                                <m:t>2</m:t>
                              </m:r>
                            </m:sup>
                          </m:sSup>
                        </m:e>
                      </m:d>
                      <m:r>
                        <a:rPr lang="en-US" altLang="zh-TW" b="0" i="1" smtClean="0">
                          <a:latin typeface="Cambria Math" panose="02040503050406030204" pitchFamily="18" charset="0"/>
                        </a:rPr>
                        <m:t>=0</m:t>
                      </m:r>
                    </m:oMath>
                  </m:oMathPara>
                </a14:m>
                <a:endParaRPr lang="en-TW" dirty="0"/>
              </a:p>
            </p:txBody>
          </p:sp>
        </mc:Choice>
        <mc:Fallback xmlns="">
          <p:sp>
            <p:nvSpPr>
              <p:cNvPr id="21" name="TextBox 20">
                <a:extLst>
                  <a:ext uri="{FF2B5EF4-FFF2-40B4-BE49-F238E27FC236}">
                    <a16:creationId xmlns:a16="http://schemas.microsoft.com/office/drawing/2014/main" id="{65A07E9F-A809-1EE1-32B4-EE4C83B43FC6}"/>
                  </a:ext>
                </a:extLst>
              </p:cNvPr>
              <p:cNvSpPr txBox="1">
                <a:spLocks noRot="1" noChangeAspect="1" noMove="1" noResize="1" noEditPoints="1" noAdjustHandles="1" noChangeArrowheads="1" noChangeShapeType="1" noTextEdit="1"/>
              </p:cNvSpPr>
              <p:nvPr/>
            </p:nvSpPr>
            <p:spPr bwMode="auto">
              <a:xfrm>
                <a:off x="4335807" y="2467472"/>
                <a:ext cx="1413373" cy="369332"/>
              </a:xfrm>
              <a:prstGeom prst="rect">
                <a:avLst/>
              </a:prstGeom>
              <a:blipFill>
                <a:blip r:embed="rId11"/>
                <a:stretch>
                  <a:fillRect b="-1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EB84E3F-AEBA-9632-0CA3-F5F9CED5AC45}"/>
                  </a:ext>
                </a:extLst>
              </p:cNvPr>
              <p:cNvSpPr txBox="1"/>
              <p:nvPr/>
            </p:nvSpPr>
            <p:spPr bwMode="auto">
              <a:xfrm>
                <a:off x="921002" y="2957795"/>
                <a:ext cx="2328573" cy="369332"/>
              </a:xfrm>
              <a:prstGeom prst="rect">
                <a:avLst/>
              </a:prstGeom>
              <a:noFill/>
              <a:ln w="9525">
                <a:noFill/>
                <a:miter lim="800000"/>
                <a:headEnd/>
                <a:tailEnd/>
              </a:ln>
            </p:spPr>
            <p:txBody>
              <a:bodyPr wrap="square">
                <a:spAutoFit/>
              </a:bodyPr>
              <a:lstStyle/>
              <a:p>
                <a:r>
                  <a:rPr lang="zh-TW" altLang="en-US" dirty="0">
                    <a:latin typeface="Times New Roman" pitchFamily="18" charset="0"/>
                    <a:cs typeface="Times New Roman" pitchFamily="18" charset="0"/>
                  </a:rPr>
                  <a:t>同理</a:t>
                </a:r>
                <a14:m>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𝑆</m:t>
                        </m:r>
                      </m:e>
                      <m:sup>
                        <m:r>
                          <a:rPr lang="en-US" altLang="zh-TW" b="0" i="1" smtClean="0">
                            <a:latin typeface="Cambria Math" panose="02040503050406030204" pitchFamily="18" charset="0"/>
                          </a:rPr>
                          <m:t>2</m:t>
                        </m:r>
                      </m:sup>
                    </m:sSup>
                  </m:oMath>
                </a14:m>
                <a:r>
                  <a:rPr lang="en-GB" dirty="0" err="1">
                    <a:latin typeface="Times New Roman" pitchFamily="18" charset="0"/>
                    <a:cs typeface="Times New Roman" pitchFamily="18" charset="0"/>
                  </a:rPr>
                  <a:t>也與</a:t>
                </a:r>
                <a14:m>
                  <m:oMath xmlns:m="http://schemas.openxmlformats.org/officeDocument/2006/math">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𝐽</m:t>
                        </m:r>
                      </m:e>
                      <m:sub>
                        <m:r>
                          <a:rPr lang="en-US" altLang="zh-TW" b="0" i="1" smtClean="0">
                            <a:latin typeface="Cambria Math" panose="02040503050406030204" pitchFamily="18" charset="0"/>
                          </a:rPr>
                          <m:t>𝑍</m:t>
                        </m:r>
                      </m:sub>
                    </m:sSub>
                  </m:oMath>
                </a14:m>
                <a:r>
                  <a:rPr lang="en-GB" dirty="0">
                    <a:latin typeface="Times New Roman" pitchFamily="18" charset="0"/>
                    <a:cs typeface="Times New Roman" pitchFamily="18" charset="0"/>
                  </a:rPr>
                  <a:t>對易：</a:t>
                </a:r>
                <a:endParaRPr lang="en-TW" dirty="0">
                  <a:latin typeface="Times New Roman" pitchFamily="18" charset="0"/>
                  <a:cs typeface="Times New Roman" pitchFamily="18" charset="0"/>
                </a:endParaRPr>
              </a:p>
            </p:txBody>
          </p:sp>
        </mc:Choice>
        <mc:Fallback xmlns="">
          <p:sp>
            <p:nvSpPr>
              <p:cNvPr id="10" name="TextBox 9">
                <a:extLst>
                  <a:ext uri="{FF2B5EF4-FFF2-40B4-BE49-F238E27FC236}">
                    <a16:creationId xmlns:a16="http://schemas.microsoft.com/office/drawing/2014/main" id="{FEB84E3F-AEBA-9632-0CA3-F5F9CED5AC45}"/>
                  </a:ext>
                </a:extLst>
              </p:cNvPr>
              <p:cNvSpPr txBox="1">
                <a:spLocks noRot="1" noChangeAspect="1" noMove="1" noResize="1" noEditPoints="1" noAdjustHandles="1" noChangeArrowheads="1" noChangeShapeType="1" noTextEdit="1"/>
              </p:cNvSpPr>
              <p:nvPr/>
            </p:nvSpPr>
            <p:spPr bwMode="auto">
              <a:xfrm>
                <a:off x="921002" y="2957795"/>
                <a:ext cx="2328573" cy="369332"/>
              </a:xfrm>
              <a:prstGeom prst="rect">
                <a:avLst/>
              </a:prstGeom>
              <a:blipFill>
                <a:blip r:embed="rId12"/>
                <a:stretch>
                  <a:fillRect l="-2174"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5923ACB7-BD37-ECAC-9AD8-25A10AED60A5}"/>
                  </a:ext>
                </a:extLst>
              </p:cNvPr>
              <p:cNvSpPr txBox="1"/>
              <p:nvPr/>
            </p:nvSpPr>
            <p:spPr bwMode="auto">
              <a:xfrm>
                <a:off x="2573388" y="204380"/>
                <a:ext cx="1428566" cy="369332"/>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𝐽</m:t>
                          </m:r>
                        </m:e>
                        <m:sub>
                          <m:r>
                            <a:rPr lang="en-US" i="1">
                              <a:latin typeface="Cambria Math" panose="02040503050406030204" pitchFamily="18" charset="0"/>
                              <a:cs typeface="Times New Roman" pitchFamily="18" charset="0"/>
                            </a:rPr>
                            <m:t>𝑍</m:t>
                          </m:r>
                        </m:sub>
                      </m:sSub>
                      <m:r>
                        <a:rPr lang="en-US" altLang="zh-TW" b="0" i="1" smtClean="0">
                          <a:latin typeface="Cambria Math" panose="02040503050406030204" pitchFamily="18" charset="0"/>
                          <a:ea typeface="Cambria Math" panose="02040503050406030204" pitchFamily="18" charset="0"/>
                          <a:cs typeface="Times New Roman" pitchFamily="18" charset="0"/>
                        </a:rPr>
                        <m:t>=</m:t>
                      </m:r>
                      <m:sSub>
                        <m:sSubPr>
                          <m:ctrlPr>
                            <a:rPr lang="en-TW" i="1">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𝐿</m:t>
                          </m:r>
                        </m:e>
                        <m:sub>
                          <m:r>
                            <a:rPr lang="en-US" i="1">
                              <a:latin typeface="Cambria Math" panose="02040503050406030204" pitchFamily="18" charset="0"/>
                              <a:cs typeface="Times New Roman" pitchFamily="18" charset="0"/>
                            </a:rPr>
                            <m:t>𝑍</m:t>
                          </m:r>
                        </m:sub>
                      </m:sSub>
                      <m:r>
                        <a:rPr lang="en-US" b="0" i="0" smtClean="0">
                          <a:latin typeface="Cambria Math" panose="02040503050406030204" pitchFamily="18" charset="0"/>
                          <a:cs typeface="Times New Roman" pitchFamily="18" charset="0"/>
                        </a:rPr>
                        <m:t>+</m:t>
                      </m:r>
                      <m:sSub>
                        <m:sSubPr>
                          <m:ctrlPr>
                            <a:rPr lang="en-TW" i="1">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𝑆</m:t>
                          </m:r>
                        </m:e>
                        <m:sub>
                          <m:r>
                            <a:rPr lang="en-US" i="1">
                              <a:latin typeface="Cambria Math" panose="02040503050406030204" pitchFamily="18" charset="0"/>
                              <a:cs typeface="Times New Roman" pitchFamily="18" charset="0"/>
                            </a:rPr>
                            <m:t>𝑍</m:t>
                          </m:r>
                        </m:sub>
                      </m:sSub>
                    </m:oMath>
                  </m:oMathPara>
                </a14:m>
                <a:endParaRPr lang="en-TW" dirty="0"/>
              </a:p>
            </p:txBody>
          </p:sp>
        </mc:Choice>
        <mc:Fallback xmlns="">
          <p:sp>
            <p:nvSpPr>
              <p:cNvPr id="28" name="TextBox 27">
                <a:extLst>
                  <a:ext uri="{FF2B5EF4-FFF2-40B4-BE49-F238E27FC236}">
                    <a16:creationId xmlns:a16="http://schemas.microsoft.com/office/drawing/2014/main" id="{5923ACB7-BD37-ECAC-9AD8-25A10AED60A5}"/>
                  </a:ext>
                </a:extLst>
              </p:cNvPr>
              <p:cNvSpPr txBox="1">
                <a:spLocks noRot="1" noChangeAspect="1" noMove="1" noResize="1" noEditPoints="1" noAdjustHandles="1" noChangeArrowheads="1" noChangeShapeType="1" noTextEdit="1"/>
              </p:cNvSpPr>
              <p:nvPr/>
            </p:nvSpPr>
            <p:spPr bwMode="auto">
              <a:xfrm>
                <a:off x="2573388" y="204380"/>
                <a:ext cx="1428566" cy="369332"/>
              </a:xfrm>
              <a:prstGeom prst="rect">
                <a:avLst/>
              </a:prstGeom>
              <a:blipFill>
                <a:blip r:embed="rId13"/>
                <a:stretch>
                  <a:fillRect b="-1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383F3AA-5F1C-9723-D058-D1DAC3FC9934}"/>
                  </a:ext>
                </a:extLst>
              </p:cNvPr>
              <p:cNvSpPr txBox="1"/>
              <p:nvPr/>
            </p:nvSpPr>
            <p:spPr bwMode="auto">
              <a:xfrm>
                <a:off x="907036" y="1032755"/>
                <a:ext cx="3230843" cy="404791"/>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利用下式將</a:t>
                </a:r>
                <a14:m>
                  <m:oMath xmlns:m="http://schemas.openxmlformats.org/officeDocument/2006/math">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oMath>
                </a14:m>
                <a:r>
                  <a:rPr lang="en-TW" dirty="0">
                    <a:latin typeface="Times New Roman" pitchFamily="18" charset="0"/>
                    <a:cs typeface="Times New Roman" pitchFamily="18" charset="0"/>
                  </a:rPr>
                  <a:t>改寫為：</a:t>
                </a:r>
              </a:p>
            </p:txBody>
          </p:sp>
        </mc:Choice>
        <mc:Fallback xmlns="">
          <p:sp>
            <p:nvSpPr>
              <p:cNvPr id="29" name="TextBox 28">
                <a:extLst>
                  <a:ext uri="{FF2B5EF4-FFF2-40B4-BE49-F238E27FC236}">
                    <a16:creationId xmlns:a16="http://schemas.microsoft.com/office/drawing/2014/main" id="{0383F3AA-5F1C-9723-D058-D1DAC3FC9934}"/>
                  </a:ext>
                </a:extLst>
              </p:cNvPr>
              <p:cNvSpPr txBox="1">
                <a:spLocks noRot="1" noChangeAspect="1" noMove="1" noResize="1" noEditPoints="1" noAdjustHandles="1" noChangeArrowheads="1" noChangeShapeType="1" noTextEdit="1"/>
              </p:cNvSpPr>
              <p:nvPr/>
            </p:nvSpPr>
            <p:spPr bwMode="auto">
              <a:xfrm>
                <a:off x="907036" y="1032755"/>
                <a:ext cx="3230843" cy="404791"/>
              </a:xfrm>
              <a:prstGeom prst="rect">
                <a:avLst/>
              </a:prstGeom>
              <a:blipFill>
                <a:blip r:embed="rId14"/>
                <a:stretch>
                  <a:fillRect l="-1569" t="-12121" b="-2121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72D5CE2B-DB4C-A756-D976-41A489495030}"/>
                  </a:ext>
                </a:extLst>
              </p:cNvPr>
              <p:cNvSpPr txBox="1"/>
              <p:nvPr/>
            </p:nvSpPr>
            <p:spPr bwMode="auto">
              <a:xfrm>
                <a:off x="948421" y="2469135"/>
                <a:ext cx="2384836" cy="369332"/>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𝐿</m:t>
                              </m:r>
                            </m:e>
                            <m:sub>
                              <m:r>
                                <a:rPr lang="en-US" altLang="zh-TW" b="0" i="1" smtClean="0">
                                  <a:latin typeface="Cambria Math" panose="02040503050406030204" pitchFamily="18" charset="0"/>
                                </a:rPr>
                                <m:t>𝑧</m:t>
                              </m:r>
                            </m:sub>
                          </m:sSub>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𝐿</m:t>
                              </m:r>
                            </m:e>
                            <m:sup>
                              <m:r>
                                <a:rPr lang="en-US" altLang="zh-TW" i="1">
                                  <a:latin typeface="Cambria Math" panose="02040503050406030204" pitchFamily="18" charset="0"/>
                                </a:rPr>
                                <m:t>2</m:t>
                              </m:r>
                            </m:sup>
                          </m:sSup>
                        </m:e>
                      </m:d>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𝑆</m:t>
                              </m:r>
                            </m:e>
                            <m:sub>
                              <m:r>
                                <a:rPr lang="en-US" altLang="zh-TW" b="0" i="1" smtClean="0">
                                  <a:latin typeface="Cambria Math" panose="02040503050406030204" pitchFamily="18" charset="0"/>
                                </a:rPr>
                                <m:t>𝑧</m:t>
                              </m:r>
                            </m:sub>
                          </m:sSub>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𝐿</m:t>
                              </m:r>
                            </m:e>
                            <m:sup>
                              <m:r>
                                <a:rPr lang="en-US" altLang="zh-TW" i="1">
                                  <a:latin typeface="Cambria Math" panose="02040503050406030204" pitchFamily="18" charset="0"/>
                                </a:rPr>
                                <m:t>2</m:t>
                              </m:r>
                            </m:sup>
                          </m:sSup>
                        </m:e>
                      </m:d>
                      <m:r>
                        <a:rPr lang="en-US" altLang="zh-TW" b="0" i="1" smtClean="0">
                          <a:latin typeface="Cambria Math" panose="02040503050406030204" pitchFamily="18" charset="0"/>
                        </a:rPr>
                        <m:t>=0</m:t>
                      </m:r>
                    </m:oMath>
                  </m:oMathPara>
                </a14:m>
                <a:endParaRPr lang="en-TW" dirty="0"/>
              </a:p>
            </p:txBody>
          </p:sp>
        </mc:Choice>
        <mc:Fallback xmlns="">
          <p:sp>
            <p:nvSpPr>
              <p:cNvPr id="30" name="TextBox 29">
                <a:extLst>
                  <a:ext uri="{FF2B5EF4-FFF2-40B4-BE49-F238E27FC236}">
                    <a16:creationId xmlns:a16="http://schemas.microsoft.com/office/drawing/2014/main" id="{72D5CE2B-DB4C-A756-D976-41A489495030}"/>
                  </a:ext>
                </a:extLst>
              </p:cNvPr>
              <p:cNvSpPr txBox="1">
                <a:spLocks noRot="1" noChangeAspect="1" noMove="1" noResize="1" noEditPoints="1" noAdjustHandles="1" noChangeArrowheads="1" noChangeShapeType="1" noTextEdit="1"/>
              </p:cNvSpPr>
              <p:nvPr/>
            </p:nvSpPr>
            <p:spPr bwMode="auto">
              <a:xfrm>
                <a:off x="948421" y="2469135"/>
                <a:ext cx="2384836" cy="369332"/>
              </a:xfrm>
              <a:prstGeom prst="rect">
                <a:avLst/>
              </a:prstGeom>
              <a:blipFill>
                <a:blip r:embed="rId15"/>
                <a:stretch>
                  <a:fillRect/>
                </a:stretch>
              </a:blipFill>
              <a:ln w="9525">
                <a:noFill/>
                <a:miter lim="800000"/>
                <a:headEnd/>
                <a:tailEnd/>
              </a:ln>
            </p:spPr>
            <p:txBody>
              <a:bodyPr/>
              <a:lstStyle/>
              <a:p>
                <a:r>
                  <a:rPr lang="en-TW">
                    <a:noFill/>
                  </a:rPr>
                  <a:t> </a:t>
                </a:r>
              </a:p>
            </p:txBody>
          </p:sp>
        </mc:Fallback>
      </mc:AlternateContent>
      <p:sp>
        <p:nvSpPr>
          <p:cNvPr id="31" name="Right Arrow 30">
            <a:extLst>
              <a:ext uri="{FF2B5EF4-FFF2-40B4-BE49-F238E27FC236}">
                <a16:creationId xmlns:a16="http://schemas.microsoft.com/office/drawing/2014/main" id="{1CDB4D8F-87F8-7533-6BE3-F98EC7819F5A}"/>
              </a:ext>
            </a:extLst>
          </p:cNvPr>
          <p:cNvSpPr/>
          <p:nvPr/>
        </p:nvSpPr>
        <p:spPr>
          <a:xfrm>
            <a:off x="3564334" y="2526026"/>
            <a:ext cx="437620" cy="196433"/>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DFA3376-C707-AED3-8AA9-D9A5275AF1A5}"/>
                  </a:ext>
                </a:extLst>
              </p:cNvPr>
              <p:cNvSpPr txBox="1"/>
              <p:nvPr/>
            </p:nvSpPr>
            <p:spPr bwMode="auto">
              <a:xfrm>
                <a:off x="4335807" y="2907494"/>
                <a:ext cx="1413373" cy="369332"/>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𝐽</m:t>
                              </m:r>
                            </m:e>
                            <m:sub>
                              <m:r>
                                <a:rPr lang="en-US" altLang="zh-TW" b="0" i="1" smtClean="0">
                                  <a:latin typeface="Cambria Math" panose="02040503050406030204" pitchFamily="18" charset="0"/>
                                </a:rPr>
                                <m:t>𝑧</m:t>
                              </m:r>
                            </m:sub>
                          </m:sSub>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𝑆</m:t>
                              </m:r>
                            </m:e>
                            <m:sup>
                              <m:r>
                                <a:rPr lang="en-US" altLang="zh-TW" i="1">
                                  <a:latin typeface="Cambria Math" panose="02040503050406030204" pitchFamily="18" charset="0"/>
                                </a:rPr>
                                <m:t>2</m:t>
                              </m:r>
                            </m:sup>
                          </m:sSup>
                        </m:e>
                      </m:d>
                      <m:r>
                        <a:rPr lang="en-US" altLang="zh-TW" b="0" i="1" smtClean="0">
                          <a:latin typeface="Cambria Math" panose="02040503050406030204" pitchFamily="18" charset="0"/>
                        </a:rPr>
                        <m:t>=0</m:t>
                      </m:r>
                    </m:oMath>
                  </m:oMathPara>
                </a14:m>
                <a:endParaRPr lang="en-TW" dirty="0"/>
              </a:p>
            </p:txBody>
          </p:sp>
        </mc:Choice>
        <mc:Fallback xmlns="">
          <p:sp>
            <p:nvSpPr>
              <p:cNvPr id="32" name="TextBox 31">
                <a:extLst>
                  <a:ext uri="{FF2B5EF4-FFF2-40B4-BE49-F238E27FC236}">
                    <a16:creationId xmlns:a16="http://schemas.microsoft.com/office/drawing/2014/main" id="{5DFA3376-C707-AED3-8AA9-D9A5275AF1A5}"/>
                  </a:ext>
                </a:extLst>
              </p:cNvPr>
              <p:cNvSpPr txBox="1">
                <a:spLocks noRot="1" noChangeAspect="1" noMove="1" noResize="1" noEditPoints="1" noAdjustHandles="1" noChangeArrowheads="1" noChangeShapeType="1" noTextEdit="1"/>
              </p:cNvSpPr>
              <p:nvPr/>
            </p:nvSpPr>
            <p:spPr bwMode="auto">
              <a:xfrm>
                <a:off x="4335807" y="2907494"/>
                <a:ext cx="1413373" cy="369332"/>
              </a:xfrm>
              <a:prstGeom prst="rect">
                <a:avLst/>
              </a:prstGeom>
              <a:blipFill>
                <a:blip r:embed="rId16"/>
                <a:stretch>
                  <a:fillRect b="-967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3" name="矩形 10">
                <a:extLst>
                  <a:ext uri="{FF2B5EF4-FFF2-40B4-BE49-F238E27FC236}">
                    <a16:creationId xmlns:a16="http://schemas.microsoft.com/office/drawing/2014/main" id="{54016008-AD07-BEA0-3511-2997C43752A1}"/>
                  </a:ext>
                </a:extLst>
              </p:cNvPr>
              <p:cNvSpPr/>
              <p:nvPr/>
            </p:nvSpPr>
            <p:spPr>
              <a:xfrm>
                <a:off x="4335807" y="3395658"/>
                <a:ext cx="1558170" cy="369332"/>
              </a:xfrm>
              <a:prstGeom prst="rect">
                <a:avLst/>
              </a:prstGeom>
              <a:solidFill>
                <a:srgbClr val="FFFF99"/>
              </a:solidFill>
            </p:spPr>
            <p:txBody>
              <a:bodyPr wrap="square">
                <a:spAutoFit/>
              </a:bodyPr>
              <a:lstStyle/>
              <a:p>
                <a:pPr eaLnBrk="1" hangingPunct="1">
                  <a:spcBef>
                    <a:spcPct val="50000"/>
                  </a:spcBef>
                </a:pPr>
                <a14:m>
                  <m:oMath xmlns:m="http://schemas.openxmlformats.org/officeDocument/2006/math">
                    <m:d>
                      <m:dPr>
                        <m:begChr m:val="["/>
                        <m:endChr m:val="]"/>
                        <m:ctrlPr>
                          <a:rPr lang="en-US" altLang="zh-TW" sz="1800" i="1" smtClean="0">
                            <a:latin typeface="Cambria Math" panose="02040503050406030204" pitchFamily="18" charset="0"/>
                          </a:rPr>
                        </m:ctrlPr>
                      </m:dPr>
                      <m:e>
                        <m:sSup>
                          <m:sSupPr>
                            <m:ctrlPr>
                              <a:rPr lang="en-US" altLang="zh-TW" i="1">
                                <a:latin typeface="Cambria Math" panose="02040503050406030204" pitchFamily="18" charset="0"/>
                              </a:rPr>
                            </m:ctrlPr>
                          </m:sSupPr>
                          <m:e>
                            <m:sSub>
                              <m:sSubPr>
                                <m:ctrlPr>
                                  <a:rPr lang="en-US" altLang="zh-TW" i="1">
                                    <a:latin typeface="Cambria Math" panose="02040503050406030204" pitchFamily="18" charset="0"/>
                                  </a:rPr>
                                </m:ctrlPr>
                              </m:sSubPr>
                              <m:e>
                                <m:r>
                                  <a:rPr lang="en-US" altLang="zh-TW" i="1">
                                    <a:latin typeface="Cambria Math" panose="02040503050406030204" pitchFamily="18" charset="0"/>
                                  </a:rPr>
                                  <m:t>𝐽</m:t>
                                </m:r>
                              </m:e>
                              <m:sub>
                                <m:r>
                                  <a:rPr lang="en-US" altLang="zh-TW" b="0" i="1" smtClean="0">
                                    <a:latin typeface="Cambria Math" panose="02040503050406030204" pitchFamily="18" charset="0"/>
                                  </a:rPr>
                                  <m:t>𝑧</m:t>
                                </m:r>
                              </m:sub>
                            </m:sSub>
                            <m:r>
                              <a:rPr lang="en-US" altLang="zh-TW" i="1">
                                <a:latin typeface="Cambria Math"/>
                              </a:rPr>
                              <m:t>,</m:t>
                            </m:r>
                            <m:r>
                              <a:rPr lang="en-US" altLang="zh-TW" i="1">
                                <a:latin typeface="Cambria Math" panose="02040503050406030204" pitchFamily="18" charset="0"/>
                              </a:rPr>
                              <m:t>𝐽</m:t>
                            </m:r>
                          </m:e>
                          <m:sup>
                            <m:r>
                              <a:rPr lang="en-US" altLang="zh-TW" i="1">
                                <a:latin typeface="Cambria Math"/>
                              </a:rPr>
                              <m:t>2</m:t>
                            </m:r>
                          </m:sup>
                        </m:sSup>
                        <m:r>
                          <a:rPr lang="en-US" altLang="zh-TW" sz="1800" i="1" smtClean="0">
                            <a:latin typeface="Cambria Math" panose="02040503050406030204" pitchFamily="18" charset="0"/>
                          </a:rPr>
                          <m:t> </m:t>
                        </m:r>
                      </m:e>
                    </m:d>
                    <m:r>
                      <a:rPr lang="en-US" altLang="zh-TW" b="0" i="1" smtClean="0">
                        <a:latin typeface="Cambria Math" panose="02040503050406030204" pitchFamily="18" charset="0"/>
                      </a:rPr>
                      <m:t>=</m:t>
                    </m:r>
                  </m:oMath>
                </a14:m>
                <a:r>
                  <a:rPr lang="en-US" altLang="zh-TW" dirty="0"/>
                  <a:t> </a:t>
                </a:r>
                <a14:m>
                  <m:oMath xmlns:m="http://schemas.openxmlformats.org/officeDocument/2006/math">
                    <m:r>
                      <a:rPr lang="en-US" altLang="zh-TW" i="1" smtClean="0">
                        <a:latin typeface="Cambria Math" panose="02040503050406030204" pitchFamily="18" charset="0"/>
                      </a:rPr>
                      <m:t>0</m:t>
                    </m:r>
                  </m:oMath>
                </a14:m>
                <a:endParaRPr lang="en-US" altLang="zh-TW" sz="1800" dirty="0"/>
              </a:p>
            </p:txBody>
          </p:sp>
        </mc:Choice>
        <mc:Fallback xmlns="">
          <p:sp>
            <p:nvSpPr>
              <p:cNvPr id="33" name="矩形 10">
                <a:extLst>
                  <a:ext uri="{FF2B5EF4-FFF2-40B4-BE49-F238E27FC236}">
                    <a16:creationId xmlns:a16="http://schemas.microsoft.com/office/drawing/2014/main" id="{54016008-AD07-BEA0-3511-2997C43752A1}"/>
                  </a:ext>
                </a:extLst>
              </p:cNvPr>
              <p:cNvSpPr>
                <a:spLocks noRot="1" noChangeAspect="1" noMove="1" noResize="1" noEditPoints="1" noAdjustHandles="1" noChangeArrowheads="1" noChangeShapeType="1" noTextEdit="1"/>
              </p:cNvSpPr>
              <p:nvPr/>
            </p:nvSpPr>
            <p:spPr>
              <a:xfrm>
                <a:off x="4335807" y="3395658"/>
                <a:ext cx="1558170" cy="369332"/>
              </a:xfrm>
              <a:prstGeom prst="rect">
                <a:avLst/>
              </a:prstGeom>
              <a:blipFill>
                <a:blip r:embed="rId17"/>
                <a:stretch>
                  <a:fillRect b="-20000"/>
                </a:stretch>
              </a:blipFill>
            </p:spPr>
            <p:txBody>
              <a:bodyPr/>
              <a:lstStyle/>
              <a:p>
                <a:r>
                  <a:rPr lang="en-TW">
                    <a:noFill/>
                  </a:rPr>
                  <a:t> </a:t>
                </a:r>
              </a:p>
            </p:txBody>
          </p:sp>
        </mc:Fallback>
      </mc:AlternateContent>
      <p:sp>
        <p:nvSpPr>
          <p:cNvPr id="34" name="TextBox 33">
            <a:extLst>
              <a:ext uri="{FF2B5EF4-FFF2-40B4-BE49-F238E27FC236}">
                <a16:creationId xmlns:a16="http://schemas.microsoft.com/office/drawing/2014/main" id="{304D4BB0-1462-6F29-3B19-D0173B414052}"/>
              </a:ext>
            </a:extLst>
          </p:cNvPr>
          <p:cNvSpPr txBox="1"/>
          <p:nvPr/>
        </p:nvSpPr>
        <p:spPr bwMode="auto">
          <a:xfrm>
            <a:off x="934969" y="3407423"/>
            <a:ext cx="205418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而且已知：</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B20147E-7C9B-4204-8642-B2935C563DF5}"/>
                  </a:ext>
                </a:extLst>
              </p:cNvPr>
              <p:cNvSpPr txBox="1"/>
              <p:nvPr/>
            </p:nvSpPr>
            <p:spPr bwMode="auto">
              <a:xfrm>
                <a:off x="940533" y="3819996"/>
                <a:ext cx="3581272" cy="40479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因此</a:t>
                </a:r>
                <a14:m>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𝐽</m:t>
                        </m:r>
                      </m:e>
                      <m:sub>
                        <m:r>
                          <a:rPr lang="en-US" b="0" i="1" smtClean="0">
                            <a:latin typeface="Cambria Math" panose="02040503050406030204" pitchFamily="18" charset="0"/>
                            <a:cs typeface="Times New Roman" pitchFamily="18" charset="0"/>
                          </a:rPr>
                          <m:t>𝑍</m:t>
                        </m:r>
                      </m:sub>
                    </m:sSub>
                  </m:oMath>
                </a14:m>
                <a:r>
                  <a:rPr lang="en-TW" dirty="0">
                    <a:latin typeface="Times New Roman" pitchFamily="18" charset="0"/>
                    <a:cs typeface="Times New Roman" pitchFamily="18" charset="0"/>
                  </a:rPr>
                  <a:t>是與</a:t>
                </a:r>
                <a:r>
                  <a:rPr lang="en-US" altLang="zh-TW" dirty="0">
                    <a:ea typeface="Cambria Math" panose="02040503050406030204" pitchFamily="18" charset="0"/>
                  </a:rPr>
                  <a:t> </a:t>
                </a:r>
                <a14:m>
                  <m:oMath xmlns:m="http://schemas.openxmlformats.org/officeDocument/2006/math">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r>
                      <a:rPr lang="en-US" altLang="zh-TW" i="1">
                        <a:latin typeface="Cambria Math" panose="02040503050406030204" pitchFamily="18" charset="0"/>
                        <a:ea typeface="Cambria Math" panose="02040503050406030204" pitchFamily="18" charset="0"/>
                        <a:cs typeface="Times New Roman" pitchFamily="18" charset="0"/>
                      </a:rPr>
                      <m:t> </m:t>
                    </m:r>
                  </m:oMath>
                </a14:m>
                <a:r>
                  <a:rPr lang="en-TW" dirty="0">
                    <a:latin typeface="Times New Roman" pitchFamily="18" charset="0"/>
                    <a:cs typeface="Times New Roman" pitchFamily="18" charset="0"/>
                  </a:rPr>
                  <a:t>對易的，</a:t>
                </a:r>
              </a:p>
            </p:txBody>
          </p:sp>
        </mc:Choice>
        <mc:Fallback xmlns="">
          <p:sp>
            <p:nvSpPr>
              <p:cNvPr id="35" name="TextBox 34">
                <a:extLst>
                  <a:ext uri="{FF2B5EF4-FFF2-40B4-BE49-F238E27FC236}">
                    <a16:creationId xmlns:a16="http://schemas.microsoft.com/office/drawing/2014/main" id="{EB20147E-7C9B-4204-8642-B2935C563DF5}"/>
                  </a:ext>
                </a:extLst>
              </p:cNvPr>
              <p:cNvSpPr txBox="1">
                <a:spLocks noRot="1" noChangeAspect="1" noMove="1" noResize="1" noEditPoints="1" noAdjustHandles="1" noChangeArrowheads="1" noChangeShapeType="1" noTextEdit="1"/>
              </p:cNvSpPr>
              <p:nvPr/>
            </p:nvSpPr>
            <p:spPr bwMode="auto">
              <a:xfrm>
                <a:off x="940533" y="3819996"/>
                <a:ext cx="3581272" cy="404791"/>
              </a:xfrm>
              <a:prstGeom prst="rect">
                <a:avLst/>
              </a:prstGeom>
              <a:blipFill>
                <a:blip r:embed="rId18"/>
                <a:stretch>
                  <a:fillRect l="-1056" t="-12121" b="-2121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04FB9F8-45DB-27B5-5BA6-A04FE8BCBC15}"/>
                  </a:ext>
                </a:extLst>
              </p:cNvPr>
              <p:cNvSpPr txBox="1"/>
              <p:nvPr/>
            </p:nvSpPr>
            <p:spPr bwMode="auto">
              <a:xfrm>
                <a:off x="4335807" y="3843390"/>
                <a:ext cx="1584176" cy="427040"/>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ea typeface="Cambria Math" panose="02040503050406030204" pitchFamily="18" charset="0"/>
                              <a:cs typeface="Times New Roman" pitchFamily="18" charset="0"/>
                            </a:rPr>
                          </m:ctrlPr>
                        </m:dP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𝐽</m:t>
                              </m:r>
                            </m:e>
                            <m:sub>
                              <m:r>
                                <a:rPr lang="en-US" b="0" i="1" smtClean="0">
                                  <a:latin typeface="Cambria Math" panose="02040503050406030204" pitchFamily="18" charset="0"/>
                                  <a:cs typeface="Times New Roman" pitchFamily="18" charset="0"/>
                                </a:rPr>
                                <m:t>𝑧</m:t>
                              </m:r>
                            </m:sub>
                          </m:sSub>
                          <m:r>
                            <a:rPr lang="en-US" b="0" i="1" smtClean="0">
                              <a:latin typeface="Cambria Math" panose="02040503050406030204" pitchFamily="18" charset="0"/>
                              <a:cs typeface="Times New Roman" pitchFamily="18" charset="0"/>
                            </a:rPr>
                            <m:t>, </m:t>
                          </m:r>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r>
                            <a:rPr lang="en-TW" i="1" smtClean="0">
                              <a:latin typeface="Cambria Math" panose="02040503050406030204" pitchFamily="18" charset="0"/>
                              <a:cs typeface="Times New Roman" pitchFamily="18" charset="0"/>
                            </a:rPr>
                            <m:t> </m:t>
                          </m:r>
                        </m:e>
                      </m:d>
                      <m:r>
                        <a:rPr lang="en-US" altLang="zh-TW" b="0" i="1" smtClean="0">
                          <a:latin typeface="Cambria Math" panose="02040503050406030204" pitchFamily="18" charset="0"/>
                          <a:ea typeface="Cambria Math" panose="02040503050406030204" pitchFamily="18" charset="0"/>
                          <a:cs typeface="Times New Roman" pitchFamily="18" charset="0"/>
                        </a:rPr>
                        <m:t>=</m:t>
                      </m:r>
                      <m:r>
                        <a:rPr lang="en-US" altLang="zh-TW" b="0" i="1" smtClean="0">
                          <a:latin typeface="Cambria Math" panose="02040503050406030204" pitchFamily="18" charset="0"/>
                          <a:ea typeface="Cambria Math" panose="02040503050406030204" pitchFamily="18" charset="0"/>
                        </a:rPr>
                        <m:t>0</m:t>
                      </m:r>
                    </m:oMath>
                  </m:oMathPara>
                </a14:m>
                <a:endParaRPr lang="en-TW" dirty="0"/>
              </a:p>
            </p:txBody>
          </p:sp>
        </mc:Choice>
        <mc:Fallback xmlns="">
          <p:sp>
            <p:nvSpPr>
              <p:cNvPr id="38" name="TextBox 37">
                <a:extLst>
                  <a:ext uri="{FF2B5EF4-FFF2-40B4-BE49-F238E27FC236}">
                    <a16:creationId xmlns:a16="http://schemas.microsoft.com/office/drawing/2014/main" id="{E04FB9F8-45DB-27B5-5BA6-A04FE8BCBC15}"/>
                  </a:ext>
                </a:extLst>
              </p:cNvPr>
              <p:cNvSpPr txBox="1">
                <a:spLocks noRot="1" noChangeAspect="1" noMove="1" noResize="1" noEditPoints="1" noAdjustHandles="1" noChangeArrowheads="1" noChangeShapeType="1" noTextEdit="1"/>
              </p:cNvSpPr>
              <p:nvPr/>
            </p:nvSpPr>
            <p:spPr bwMode="auto">
              <a:xfrm>
                <a:off x="4335807" y="3843390"/>
                <a:ext cx="1584176" cy="427040"/>
              </a:xfrm>
              <a:prstGeom prst="rect">
                <a:avLst/>
              </a:prstGeom>
              <a:blipFill>
                <a:blip r:embed="rId19"/>
                <a:stretch>
                  <a:fillRect t="-11429" b="-857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F6AF82B7-6574-2D0B-5EDB-D0085DF7997A}"/>
                  </a:ext>
                </a:extLst>
              </p:cNvPr>
              <p:cNvSpPr txBox="1"/>
              <p:nvPr/>
            </p:nvSpPr>
            <p:spPr bwMode="auto">
              <a:xfrm>
                <a:off x="934969" y="4283772"/>
                <a:ext cx="3202910" cy="404791"/>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而且</a:t>
                </a:r>
                <a14:m>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𝐽</m:t>
                        </m:r>
                      </m:e>
                      <m:sub>
                        <m:r>
                          <a:rPr lang="en-US" b="0" i="1" smtClean="0">
                            <a:latin typeface="Cambria Math" panose="02040503050406030204" pitchFamily="18" charset="0"/>
                            <a:cs typeface="Times New Roman" pitchFamily="18" charset="0"/>
                          </a:rPr>
                          <m:t>𝑥</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𝑦</m:t>
                        </m:r>
                      </m:sub>
                    </m:sSub>
                  </m:oMath>
                </a14:m>
                <a:r>
                  <a:rPr lang="en-TW" dirty="0">
                    <a:latin typeface="Times New Roman" pitchFamily="18" charset="0"/>
                    <a:cs typeface="Times New Roman" pitchFamily="18" charset="0"/>
                  </a:rPr>
                  <a:t>也是與</a:t>
                </a:r>
                <a:r>
                  <a:rPr lang="en-US" altLang="zh-TW" dirty="0">
                    <a:ea typeface="Cambria Math" panose="02040503050406030204" pitchFamily="18" charset="0"/>
                  </a:rPr>
                  <a:t> </a:t>
                </a:r>
                <a14:m>
                  <m:oMath xmlns:m="http://schemas.openxmlformats.org/officeDocument/2006/math">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r>
                      <a:rPr lang="en-US" altLang="zh-TW" i="1">
                        <a:latin typeface="Cambria Math" panose="02040503050406030204" pitchFamily="18" charset="0"/>
                        <a:ea typeface="Cambria Math" panose="02040503050406030204" pitchFamily="18" charset="0"/>
                        <a:cs typeface="Times New Roman" pitchFamily="18" charset="0"/>
                      </a:rPr>
                      <m:t> </m:t>
                    </m:r>
                  </m:oMath>
                </a14:m>
                <a:r>
                  <a:rPr lang="en-TW" dirty="0">
                    <a:latin typeface="Times New Roman" pitchFamily="18" charset="0"/>
                    <a:cs typeface="Times New Roman" pitchFamily="18" charset="0"/>
                  </a:rPr>
                  <a:t>對易的 ：</a:t>
                </a:r>
                <a:endParaRPr lang="en-TW" dirty="0"/>
              </a:p>
            </p:txBody>
          </p:sp>
        </mc:Choice>
        <mc:Fallback xmlns="">
          <p:sp>
            <p:nvSpPr>
              <p:cNvPr id="40" name="TextBox 39">
                <a:extLst>
                  <a:ext uri="{FF2B5EF4-FFF2-40B4-BE49-F238E27FC236}">
                    <a16:creationId xmlns:a16="http://schemas.microsoft.com/office/drawing/2014/main" id="{F6AF82B7-6574-2D0B-5EDB-D0085DF7997A}"/>
                  </a:ext>
                </a:extLst>
              </p:cNvPr>
              <p:cNvSpPr txBox="1">
                <a:spLocks noRot="1" noChangeAspect="1" noMove="1" noResize="1" noEditPoints="1" noAdjustHandles="1" noChangeArrowheads="1" noChangeShapeType="1" noTextEdit="1"/>
              </p:cNvSpPr>
              <p:nvPr/>
            </p:nvSpPr>
            <p:spPr bwMode="auto">
              <a:xfrm>
                <a:off x="934969" y="4283772"/>
                <a:ext cx="3202910" cy="404791"/>
              </a:xfrm>
              <a:prstGeom prst="rect">
                <a:avLst/>
              </a:prstGeom>
              <a:blipFill>
                <a:blip r:embed="rId20"/>
                <a:stretch>
                  <a:fillRect l="-1581" t="-15152" r="-395" b="-1818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DB7C910-D2F3-7FFB-84E6-B38A6FB08A53}"/>
                  </a:ext>
                </a:extLst>
              </p:cNvPr>
              <p:cNvSpPr txBox="1"/>
              <p:nvPr/>
            </p:nvSpPr>
            <p:spPr bwMode="auto">
              <a:xfrm>
                <a:off x="907524" y="5716674"/>
                <a:ext cx="7223224" cy="411395"/>
              </a:xfrm>
              <a:prstGeom prst="rect">
                <a:avLst/>
              </a:prstGeom>
              <a:noFill/>
              <a:ln w="9525">
                <a:noFill/>
                <a:miter lim="800000"/>
                <a:headEnd/>
                <a:tailEnd/>
              </a:ln>
            </p:spPr>
            <p:txBody>
              <a:bodyPr wrap="square">
                <a:spAutoFit/>
              </a:bodyPr>
              <a:lstStyle/>
              <a:p>
                <a:r>
                  <a:rPr lang="zh-TW" altLang="en-US" dirty="0">
                    <a:solidFill>
                      <a:srgbClr val="FF0000"/>
                    </a:solidFill>
                  </a:rPr>
                  <a:t>改用</a:t>
                </a:r>
                <a14:m>
                  <m:oMath xmlns:m="http://schemas.openxmlformats.org/officeDocument/2006/math">
                    <m:sSup>
                      <m:sSupPr>
                        <m:ctrlPr>
                          <a:rPr lang="en-US" altLang="zh-TW" i="1" smtClean="0">
                            <a:solidFill>
                              <a:srgbClr val="FF0000"/>
                            </a:solidFill>
                            <a:latin typeface="Cambria Math" panose="02040503050406030204" pitchFamily="18" charset="0"/>
                          </a:rPr>
                        </m:ctrlPr>
                      </m:sSupPr>
                      <m:e>
                        <m:r>
                          <a:rPr lang="en-US" altLang="zh-TW" i="1">
                            <a:solidFill>
                              <a:srgbClr val="FF0000"/>
                            </a:solidFill>
                            <a:latin typeface="Cambria Math" panose="02040503050406030204" pitchFamily="18" charset="0"/>
                          </a:rPr>
                          <m:t>𝐽</m:t>
                        </m:r>
                      </m:e>
                      <m:sup>
                        <m:r>
                          <a:rPr lang="en-US" altLang="zh-TW" i="1">
                            <a:solidFill>
                              <a:srgbClr val="FF0000"/>
                            </a:solidFill>
                            <a:latin typeface="Cambria Math"/>
                          </a:rPr>
                          <m:t>2</m:t>
                        </m:r>
                      </m:sup>
                    </m:sSup>
                    <m:r>
                      <a:rPr lang="en-US" altLang="zh-TW" b="0" i="1" smtClean="0">
                        <a:solidFill>
                          <a:srgbClr val="FF0000"/>
                        </a:solidFill>
                        <a:latin typeface="Cambria Math" panose="02040503050406030204" pitchFamily="18" charset="0"/>
                      </a:rPr>
                      <m:t>,</m:t>
                    </m:r>
                    <m:sSub>
                      <m:sSubPr>
                        <m:ctrlPr>
                          <a:rPr lang="en-US" altLang="zh-TW" i="1" smtClean="0">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𝐽</m:t>
                        </m:r>
                      </m:e>
                      <m:sub>
                        <m:r>
                          <a:rPr lang="en-US" altLang="zh-TW" i="1">
                            <a:solidFill>
                              <a:srgbClr val="FF0000"/>
                            </a:solidFill>
                            <a:latin typeface="Cambria Math"/>
                          </a:rPr>
                          <m:t>𝑧</m:t>
                        </m:r>
                      </m:sub>
                    </m:sSub>
                    <m:r>
                      <m:rPr>
                        <m:nor/>
                      </m:rPr>
                      <a:rPr lang="zh-TW" altLang="en-US" dirty="0">
                        <a:solidFill>
                          <a:srgbClr val="FF0000"/>
                        </a:solidFill>
                      </a:rPr>
                      <m:t>的本徵態</m:t>
                    </m:r>
                    <m:d>
                      <m:dPr>
                        <m:begChr m:val="|"/>
                        <m:endChr m:val=""/>
                        <m:ctrlPr>
                          <a:rPr lang="en-US" altLang="zh-TW" i="1" smtClean="0">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r>
                              <a:rPr lang="en-US" altLang="zh-TW" b="0" i="1" smtClean="0">
                                <a:solidFill>
                                  <a:srgbClr val="FF0000"/>
                                </a:solidFill>
                                <a:latin typeface="Cambria Math" panose="02040503050406030204" pitchFamily="18" charset="0"/>
                              </a:rPr>
                              <m:t>𝑗</m:t>
                            </m:r>
                            <m:r>
                              <a:rPr lang="en-US" altLang="zh-TW" b="0" i="1" smtClean="0">
                                <a:solidFill>
                                  <a:srgbClr val="FF0000"/>
                                </a:solidFill>
                                <a:latin typeface="Cambria Math" panose="02040503050406030204" pitchFamily="18" charset="0"/>
                              </a:rPr>
                              <m:t>,</m:t>
                            </m:r>
                            <m:sSub>
                              <m:sSubPr>
                                <m:ctrlPr>
                                  <a:rPr lang="en-US" altLang="zh-TW" b="0" i="1" smtClean="0">
                                    <a:solidFill>
                                      <a:srgbClr val="FF0000"/>
                                    </a:solidFill>
                                    <a:latin typeface="Cambria Math" panose="02040503050406030204" pitchFamily="18" charset="0"/>
                                  </a:rPr>
                                </m:ctrlPr>
                              </m:sSubPr>
                              <m:e>
                                <m:r>
                                  <a:rPr lang="en-US" altLang="zh-TW" b="0" i="1" smtClean="0">
                                    <a:solidFill>
                                      <a:srgbClr val="FF0000"/>
                                    </a:solidFill>
                                    <a:latin typeface="Cambria Math" panose="02040503050406030204" pitchFamily="18" charset="0"/>
                                  </a:rPr>
                                  <m:t>𝑚</m:t>
                                </m:r>
                              </m:e>
                              <m:sub>
                                <m:r>
                                  <a:rPr lang="en-US" altLang="zh-TW" b="0" i="1" smtClean="0">
                                    <a:solidFill>
                                      <a:srgbClr val="FF0000"/>
                                    </a:solidFill>
                                    <a:latin typeface="Cambria Math" panose="02040503050406030204" pitchFamily="18" charset="0"/>
                                  </a:rPr>
                                  <m:t>𝑗</m:t>
                                </m:r>
                              </m:sub>
                            </m:sSub>
                          </m:e>
                        </m:d>
                      </m:e>
                    </m:d>
                  </m:oMath>
                </a14:m>
                <a:r>
                  <a:rPr lang="en-TW" dirty="0">
                    <a:solidFill>
                      <a:srgbClr val="FF0000"/>
                    </a:solidFill>
                  </a:rPr>
                  <a:t>取代</a:t>
                </a:r>
                <a14:m>
                  <m:oMath xmlns:m="http://schemas.openxmlformats.org/officeDocument/2006/math">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𝑚</m:t>
                                </m:r>
                              </m:e>
                              <m:sub>
                                <m:r>
                                  <a:rPr lang="en-US" altLang="zh-TW" i="1">
                                    <a:solidFill>
                                      <a:srgbClr val="FF0000"/>
                                    </a:solidFill>
                                    <a:latin typeface="Cambria Math" panose="02040503050406030204" pitchFamily="18" charset="0"/>
                                  </a:rPr>
                                  <m:t>𝑧</m:t>
                                </m:r>
                              </m:sub>
                            </m:sSub>
                            <m:r>
                              <a:rPr lang="en-US" altLang="zh-TW" i="1">
                                <a:solidFill>
                                  <a:srgbClr val="FF0000"/>
                                </a:solidFill>
                                <a:latin typeface="Cambria Math" panose="02040503050406030204" pitchFamily="18" charset="0"/>
                              </a:rPr>
                              <m:t>,</m:t>
                            </m:r>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𝑠</m:t>
                                </m:r>
                              </m:e>
                              <m:sub>
                                <m:r>
                                  <a:rPr lang="en-US" altLang="zh-TW" i="1">
                                    <a:solidFill>
                                      <a:srgbClr val="FF0000"/>
                                    </a:solidFill>
                                    <a:latin typeface="Cambria Math" panose="02040503050406030204" pitchFamily="18" charset="0"/>
                                  </a:rPr>
                                  <m:t>𝑧</m:t>
                                </m:r>
                              </m:sub>
                            </m:sSub>
                          </m:e>
                        </m:d>
                      </m:e>
                    </m:d>
                  </m:oMath>
                </a14:m>
                <a:r>
                  <a:rPr lang="en-TW" dirty="0">
                    <a:solidFill>
                      <a:srgbClr val="FF0000"/>
                    </a:solidFill>
                  </a:rPr>
                  <a:t>，</a:t>
                </a:r>
                <a14:m>
                  <m:oMath xmlns:m="http://schemas.openxmlformats.org/officeDocument/2006/math">
                    <m:sSub>
                      <m:sSubPr>
                        <m:ctrlPr>
                          <a:rPr lang="en-US" altLang="zh-TW" i="1">
                            <a:solidFill>
                              <a:srgbClr val="FF0000"/>
                            </a:solidFill>
                            <a:latin typeface="Cambria Math" panose="02040503050406030204" pitchFamily="18" charset="0"/>
                            <a:ea typeface="Cambria Math" panose="02040503050406030204" pitchFamily="18" charset="0"/>
                          </a:rPr>
                        </m:ctrlPr>
                      </m:sSubPr>
                      <m:e>
                        <m:acc>
                          <m:accPr>
                            <m:chr m:val="̂"/>
                            <m:ctrlPr>
                              <a:rPr lang="en-US" altLang="zh-TW" i="1">
                                <a:solidFill>
                                  <a:srgbClr val="FF0000"/>
                                </a:solidFill>
                                <a:latin typeface="Cambria Math" panose="02040503050406030204" pitchFamily="18" charset="0"/>
                              </a:rPr>
                            </m:ctrlPr>
                          </m:accPr>
                          <m:e>
                            <m:r>
                              <a:rPr lang="en-US" altLang="zh-TW" i="1">
                                <a:solidFill>
                                  <a:srgbClr val="FF0000"/>
                                </a:solidFill>
                                <a:latin typeface="Cambria Math" panose="02040503050406030204" pitchFamily="18" charset="0"/>
                              </a:rPr>
                              <m:t>𝐻</m:t>
                            </m:r>
                          </m:e>
                        </m:acc>
                      </m:e>
                      <m:sub>
                        <m:r>
                          <a:rPr lang="en-US" altLang="zh-TW" i="1">
                            <a:solidFill>
                              <a:srgbClr val="FF0000"/>
                            </a:solidFill>
                            <a:latin typeface="Cambria Math" panose="02040503050406030204" pitchFamily="18" charset="0"/>
                            <a:ea typeface="Cambria Math" panose="02040503050406030204" pitchFamily="18" charset="0"/>
                          </a:rPr>
                          <m:t>1</m:t>
                        </m:r>
                      </m:sub>
                    </m:sSub>
                    <m:r>
                      <a:rPr lang="en-US" altLang="zh-TW" i="1">
                        <a:solidFill>
                          <a:srgbClr val="FF0000"/>
                        </a:solidFill>
                        <a:latin typeface="Cambria Math" panose="02040503050406030204" pitchFamily="18" charset="0"/>
                        <a:ea typeface="Cambria Math" panose="02040503050406030204" pitchFamily="18" charset="0"/>
                      </a:rPr>
                      <m:t>~</m:t>
                    </m:r>
                    <m:acc>
                      <m:accPr>
                        <m:chr m:val="⃗"/>
                        <m:ctrlPr>
                          <a:rPr lang="en-US" altLang="zh-TW" i="1">
                            <a:solidFill>
                              <a:srgbClr val="FF0000"/>
                            </a:solidFill>
                            <a:latin typeface="Cambria Math" panose="02040503050406030204" pitchFamily="18" charset="0"/>
                            <a:ea typeface="Cambria Math" panose="02040503050406030204" pitchFamily="18" charset="0"/>
                          </a:rPr>
                        </m:ctrlPr>
                      </m:accPr>
                      <m:e>
                        <m:r>
                          <a:rPr lang="en-US" altLang="zh-TW" i="1">
                            <a:solidFill>
                              <a:srgbClr val="FF0000"/>
                            </a:solidFill>
                            <a:latin typeface="Cambria Math" panose="02040503050406030204" pitchFamily="18" charset="0"/>
                            <a:ea typeface="Cambria Math" panose="02040503050406030204" pitchFamily="18" charset="0"/>
                          </a:rPr>
                          <m:t>𝑆</m:t>
                        </m:r>
                      </m:e>
                    </m:acc>
                    <m:r>
                      <a:rPr lang="en-US" i="1">
                        <a:solidFill>
                          <a:srgbClr val="FF0000"/>
                        </a:solidFill>
                        <a:latin typeface="Cambria Math" panose="02040503050406030204" pitchFamily="18" charset="0"/>
                        <a:ea typeface="Cambria Math" panose="02040503050406030204" pitchFamily="18" charset="0"/>
                        <a:cs typeface="Times New Roman" pitchFamily="18" charset="0"/>
                      </a:rPr>
                      <m:t>∙</m:t>
                    </m:r>
                    <m:acc>
                      <m:accPr>
                        <m:chr m:val="⃗"/>
                        <m:ctrlPr>
                          <a:rPr lang="en-US" altLang="zh-TW" i="1">
                            <a:solidFill>
                              <a:srgbClr val="FF0000"/>
                            </a:solidFill>
                            <a:latin typeface="Cambria Math" panose="02040503050406030204" pitchFamily="18" charset="0"/>
                            <a:ea typeface="Cambria Math" panose="02040503050406030204" pitchFamily="18" charset="0"/>
                            <a:cs typeface="Times New Roman" pitchFamily="18" charset="0"/>
                          </a:rPr>
                        </m:ctrlPr>
                      </m:accPr>
                      <m:e>
                        <m:r>
                          <a:rPr lang="en-US" altLang="zh-TW" i="1">
                            <a:solidFill>
                              <a:srgbClr val="FF0000"/>
                            </a:solidFill>
                            <a:latin typeface="Cambria Math" panose="02040503050406030204" pitchFamily="18" charset="0"/>
                            <a:ea typeface="Cambria Math" panose="02040503050406030204" pitchFamily="18" charset="0"/>
                            <a:cs typeface="Times New Roman" pitchFamily="18" charset="0"/>
                          </a:rPr>
                          <m:t>𝐿</m:t>
                        </m:r>
                      </m:e>
                    </m:acc>
                  </m:oMath>
                </a14:m>
                <a:r>
                  <a:rPr lang="en-TW" dirty="0">
                    <a:solidFill>
                      <a:srgbClr val="FF0000"/>
                    </a:solidFill>
                    <a:latin typeface="Times New Roman" pitchFamily="18" charset="0"/>
                    <a:cs typeface="Times New Roman" pitchFamily="18" charset="0"/>
                  </a:rPr>
                  <a:t>就是對角化的！</a:t>
                </a:r>
                <a:endParaRPr lang="en-TW" dirty="0">
                  <a:solidFill>
                    <a:srgbClr val="FF0000"/>
                  </a:solidFill>
                </a:endParaRPr>
              </a:p>
            </p:txBody>
          </p:sp>
        </mc:Choice>
        <mc:Fallback xmlns="">
          <p:sp>
            <p:nvSpPr>
              <p:cNvPr id="41" name="TextBox 40">
                <a:extLst>
                  <a:ext uri="{FF2B5EF4-FFF2-40B4-BE49-F238E27FC236}">
                    <a16:creationId xmlns:a16="http://schemas.microsoft.com/office/drawing/2014/main" id="{3DB7C910-D2F3-7FFB-84E6-B38A6FB08A53}"/>
                  </a:ext>
                </a:extLst>
              </p:cNvPr>
              <p:cNvSpPr txBox="1">
                <a:spLocks noRot="1" noChangeAspect="1" noMove="1" noResize="1" noEditPoints="1" noAdjustHandles="1" noChangeArrowheads="1" noChangeShapeType="1" noTextEdit="1"/>
              </p:cNvSpPr>
              <p:nvPr/>
            </p:nvSpPr>
            <p:spPr bwMode="auto">
              <a:xfrm>
                <a:off x="907524" y="5716674"/>
                <a:ext cx="7223224" cy="411395"/>
              </a:xfrm>
              <a:prstGeom prst="rect">
                <a:avLst/>
              </a:prstGeom>
              <a:blipFill>
                <a:blip r:embed="rId21"/>
                <a:stretch>
                  <a:fillRect l="-702" t="-148485" b="-22121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AE19481C-2FC4-A241-8A8D-6BCE11F69714}"/>
                  </a:ext>
                </a:extLst>
              </p:cNvPr>
              <p:cNvSpPr txBox="1"/>
              <p:nvPr/>
            </p:nvSpPr>
            <p:spPr bwMode="auto">
              <a:xfrm>
                <a:off x="4355976" y="4335140"/>
                <a:ext cx="1766410" cy="433067"/>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ea typeface="Cambria Math" panose="02040503050406030204" pitchFamily="18" charset="0"/>
                              <a:cs typeface="Times New Roman" pitchFamily="18" charset="0"/>
                            </a:rPr>
                          </m:ctrlPr>
                        </m:dP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𝐽</m:t>
                              </m:r>
                            </m:e>
                            <m:sub>
                              <m:r>
                                <a:rPr lang="en-US" b="0" i="1" smtClean="0">
                                  <a:latin typeface="Cambria Math" panose="02040503050406030204" pitchFamily="18" charset="0"/>
                                  <a:cs typeface="Times New Roman" pitchFamily="18" charset="0"/>
                                </a:rPr>
                                <m:t>𝑥</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𝑦</m:t>
                              </m:r>
                            </m:sub>
                          </m:sSub>
                          <m:r>
                            <a:rPr lang="en-US" b="0" i="1" smtClean="0">
                              <a:latin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r>
                            <a:rPr lang="en-TW" i="1" smtClean="0">
                              <a:latin typeface="Cambria Math" panose="02040503050406030204" pitchFamily="18" charset="0"/>
                              <a:cs typeface="Times New Roman" pitchFamily="18" charset="0"/>
                            </a:rPr>
                            <m:t> </m:t>
                          </m:r>
                        </m:e>
                      </m:d>
                      <m:r>
                        <a:rPr lang="en-US" altLang="zh-TW" b="0" i="1" smtClean="0">
                          <a:latin typeface="Cambria Math" panose="02040503050406030204" pitchFamily="18" charset="0"/>
                          <a:ea typeface="Cambria Math" panose="02040503050406030204" pitchFamily="18" charset="0"/>
                          <a:cs typeface="Times New Roman" pitchFamily="18" charset="0"/>
                        </a:rPr>
                        <m:t>=</m:t>
                      </m:r>
                      <m:r>
                        <a:rPr lang="en-US" altLang="zh-TW" b="0" i="1" smtClean="0">
                          <a:latin typeface="Cambria Math" panose="02040503050406030204" pitchFamily="18" charset="0"/>
                          <a:ea typeface="Cambria Math" panose="02040503050406030204" pitchFamily="18" charset="0"/>
                        </a:rPr>
                        <m:t>0</m:t>
                      </m:r>
                    </m:oMath>
                  </m:oMathPara>
                </a14:m>
                <a:endParaRPr lang="en-TW" dirty="0"/>
              </a:p>
            </p:txBody>
          </p:sp>
        </mc:Choice>
        <mc:Fallback xmlns="">
          <p:sp>
            <p:nvSpPr>
              <p:cNvPr id="42" name="TextBox 41">
                <a:extLst>
                  <a:ext uri="{FF2B5EF4-FFF2-40B4-BE49-F238E27FC236}">
                    <a16:creationId xmlns:a16="http://schemas.microsoft.com/office/drawing/2014/main" id="{AE19481C-2FC4-A241-8A8D-6BCE11F69714}"/>
                  </a:ext>
                </a:extLst>
              </p:cNvPr>
              <p:cNvSpPr txBox="1">
                <a:spLocks noRot="1" noChangeAspect="1" noMove="1" noResize="1" noEditPoints="1" noAdjustHandles="1" noChangeArrowheads="1" noChangeShapeType="1" noTextEdit="1"/>
              </p:cNvSpPr>
              <p:nvPr/>
            </p:nvSpPr>
            <p:spPr bwMode="auto">
              <a:xfrm>
                <a:off x="4355976" y="4335140"/>
                <a:ext cx="1766410" cy="433067"/>
              </a:xfrm>
              <a:prstGeom prst="rect">
                <a:avLst/>
              </a:prstGeom>
              <a:blipFill>
                <a:blip r:embed="rId22"/>
                <a:stretch>
                  <a:fillRect t="-14286" b="-857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D89AAE3A-5B4D-39BA-2CA7-1146E5FD6767}"/>
                  </a:ext>
                </a:extLst>
              </p:cNvPr>
              <p:cNvSpPr txBox="1"/>
              <p:nvPr/>
            </p:nvSpPr>
            <p:spPr bwMode="auto">
              <a:xfrm>
                <a:off x="888208" y="6160033"/>
                <a:ext cx="7746596" cy="411395"/>
              </a:xfrm>
              <a:prstGeom prst="rect">
                <a:avLst/>
              </a:prstGeom>
              <a:noFill/>
              <a:ln w="9525">
                <a:noFill/>
                <a:miter lim="800000"/>
                <a:headEnd/>
                <a:tailEnd/>
              </a:ln>
            </p:spPr>
            <p:txBody>
              <a:bodyPr wrap="square" rtlCol="0">
                <a:spAutoFit/>
              </a:bodyPr>
              <a:lstStyle/>
              <a:p>
                <a:r>
                  <a:rPr lang="en-GB" dirty="0">
                    <a:solidFill>
                      <a:srgbClr val="FF0000"/>
                    </a:solidFill>
                    <a:latin typeface="Times New Roman" pitchFamily="18" charset="0"/>
                    <a:cs typeface="Times New Roman" pitchFamily="18" charset="0"/>
                  </a:rPr>
                  <a:t>因為</a:t>
                </a:r>
                <a14:m>
                  <m:oMath xmlns:m="http://schemas.openxmlformats.org/officeDocument/2006/math">
                    <m:acc>
                      <m:accPr>
                        <m:chr m:val="⃗"/>
                        <m:ctrlPr>
                          <a:rPr lang="en-US" altLang="zh-TW" i="1">
                            <a:solidFill>
                              <a:srgbClr val="FF0000"/>
                            </a:solidFill>
                            <a:latin typeface="Cambria Math" panose="02040503050406030204" pitchFamily="18" charset="0"/>
                            <a:ea typeface="Cambria Math" panose="02040503050406030204" pitchFamily="18" charset="0"/>
                          </a:rPr>
                        </m:ctrlPr>
                      </m:accPr>
                      <m:e>
                        <m:r>
                          <a:rPr lang="en-US" altLang="zh-TW" i="1">
                            <a:solidFill>
                              <a:srgbClr val="FF0000"/>
                            </a:solidFill>
                            <a:latin typeface="Cambria Math" panose="02040503050406030204" pitchFamily="18" charset="0"/>
                            <a:ea typeface="Cambria Math" panose="02040503050406030204" pitchFamily="18" charset="0"/>
                          </a:rPr>
                          <m:t>𝑆</m:t>
                        </m:r>
                      </m:e>
                    </m:acc>
                    <m:r>
                      <a:rPr lang="en-US" i="1">
                        <a:solidFill>
                          <a:srgbClr val="FF0000"/>
                        </a:solidFill>
                        <a:latin typeface="Cambria Math" panose="02040503050406030204" pitchFamily="18" charset="0"/>
                        <a:ea typeface="Cambria Math" panose="02040503050406030204" pitchFamily="18" charset="0"/>
                        <a:cs typeface="Times New Roman" pitchFamily="18" charset="0"/>
                      </a:rPr>
                      <m:t>∙</m:t>
                    </m:r>
                    <m:acc>
                      <m:accPr>
                        <m:chr m:val="⃗"/>
                        <m:ctrlPr>
                          <a:rPr lang="en-US" altLang="zh-TW" i="1">
                            <a:solidFill>
                              <a:srgbClr val="FF0000"/>
                            </a:solidFill>
                            <a:latin typeface="Cambria Math" panose="02040503050406030204" pitchFamily="18" charset="0"/>
                            <a:ea typeface="Cambria Math" panose="02040503050406030204" pitchFamily="18" charset="0"/>
                            <a:cs typeface="Times New Roman" pitchFamily="18" charset="0"/>
                          </a:rPr>
                        </m:ctrlPr>
                      </m:accPr>
                      <m:e>
                        <m:r>
                          <a:rPr lang="en-US" altLang="zh-TW" i="1">
                            <a:solidFill>
                              <a:srgbClr val="FF0000"/>
                            </a:solidFill>
                            <a:latin typeface="Cambria Math" panose="02040503050406030204" pitchFamily="18" charset="0"/>
                            <a:ea typeface="Cambria Math" panose="02040503050406030204" pitchFamily="18" charset="0"/>
                            <a:cs typeface="Times New Roman" pitchFamily="18" charset="0"/>
                          </a:rPr>
                          <m:t>𝐿</m:t>
                        </m:r>
                      </m:e>
                    </m:acc>
                  </m:oMath>
                </a14:m>
                <a:r>
                  <a:rPr lang="zh-TW" altLang="en-US" dirty="0">
                    <a:solidFill>
                      <a:srgbClr val="FF0000"/>
                    </a:solidFill>
                  </a:rPr>
                  <a:t>與</a:t>
                </a:r>
                <a:r>
                  <a:rPr lang="en-US" altLang="zh-TW" dirty="0">
                    <a:solidFill>
                      <a:srgbClr val="FF0000"/>
                    </a:solidFill>
                  </a:rPr>
                  <a:t> </a:t>
                </a:r>
                <a14:m>
                  <m:oMath xmlns:m="http://schemas.openxmlformats.org/officeDocument/2006/math">
                    <m:sSup>
                      <m:sSupPr>
                        <m:ctrlPr>
                          <a:rPr lang="en-US" altLang="zh-TW" i="1">
                            <a:solidFill>
                              <a:srgbClr val="FF0000"/>
                            </a:solidFill>
                            <a:latin typeface="Cambria Math" panose="02040503050406030204" pitchFamily="18" charset="0"/>
                          </a:rPr>
                        </m:ctrlPr>
                      </m:sSupPr>
                      <m:e>
                        <m:r>
                          <a:rPr lang="en-US" altLang="zh-TW" i="1">
                            <a:solidFill>
                              <a:srgbClr val="FF0000"/>
                            </a:solidFill>
                            <a:latin typeface="Cambria Math" panose="02040503050406030204" pitchFamily="18" charset="0"/>
                          </a:rPr>
                          <m:t>𝐽</m:t>
                        </m:r>
                      </m:e>
                      <m:sup>
                        <m:r>
                          <a:rPr lang="en-US" altLang="zh-TW" i="1">
                            <a:solidFill>
                              <a:srgbClr val="FF0000"/>
                            </a:solidFill>
                            <a:latin typeface="Cambria Math"/>
                          </a:rPr>
                          <m:t>2</m:t>
                        </m:r>
                      </m:sup>
                    </m:sSup>
                    <m:r>
                      <a:rPr lang="en-US" altLang="zh-TW" i="1">
                        <a:solidFill>
                          <a:srgbClr val="FF0000"/>
                        </a:solidFill>
                        <a:latin typeface="Cambria Math" panose="02040503050406030204" pitchFamily="18" charset="0"/>
                      </a:rPr>
                      <m:t>,</m:t>
                    </m:r>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𝐽</m:t>
                        </m:r>
                      </m:e>
                      <m:sub>
                        <m:r>
                          <a:rPr lang="en-US" altLang="zh-TW" i="1">
                            <a:solidFill>
                              <a:srgbClr val="FF0000"/>
                            </a:solidFill>
                            <a:latin typeface="Cambria Math"/>
                          </a:rPr>
                          <m:t>𝑧</m:t>
                        </m:r>
                      </m:sub>
                    </m:sSub>
                    <m:r>
                      <a:rPr lang="en-US" altLang="zh-TW" i="1" smtClean="0">
                        <a:solidFill>
                          <a:srgbClr val="FF0000"/>
                        </a:solidFill>
                        <a:latin typeface="Cambria Math" panose="02040503050406030204" pitchFamily="18" charset="0"/>
                      </a:rPr>
                      <m:t> </m:t>
                    </m:r>
                  </m:oMath>
                </a14:m>
                <a:r>
                  <a:rPr lang="en-TW" dirty="0">
                    <a:solidFill>
                      <a:srgbClr val="FF0000"/>
                    </a:solidFill>
                    <a:latin typeface="Times New Roman" pitchFamily="18" charset="0"/>
                    <a:cs typeface="Times New Roman" pitchFamily="18" charset="0"/>
                  </a:rPr>
                  <a:t>都對易，</a:t>
                </a:r>
                <a14:m>
                  <m:oMath xmlns:m="http://schemas.openxmlformats.org/officeDocument/2006/math">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𝑗</m:t>
                            </m:r>
                            <m:r>
                              <a:rPr lang="en-US" altLang="zh-TW" i="1">
                                <a:solidFill>
                                  <a:srgbClr val="FF0000"/>
                                </a:solidFill>
                                <a:latin typeface="Cambria Math" panose="02040503050406030204" pitchFamily="18" charset="0"/>
                              </a:rPr>
                              <m:t>,</m:t>
                            </m:r>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𝑚</m:t>
                                </m:r>
                              </m:e>
                              <m:sub>
                                <m:r>
                                  <a:rPr lang="en-US" altLang="zh-TW" i="1">
                                    <a:solidFill>
                                      <a:srgbClr val="FF0000"/>
                                    </a:solidFill>
                                    <a:latin typeface="Cambria Math" panose="02040503050406030204" pitchFamily="18" charset="0"/>
                                  </a:rPr>
                                  <m:t>𝑗</m:t>
                                </m:r>
                              </m:sub>
                            </m:sSub>
                          </m:e>
                        </m:d>
                      </m:e>
                    </m:d>
                    <m:r>
                      <a:rPr lang="en-US" altLang="zh-TW" i="1">
                        <a:solidFill>
                          <a:srgbClr val="FF0000"/>
                        </a:solidFill>
                        <a:latin typeface="Cambria Math" panose="02040503050406030204" pitchFamily="18" charset="0"/>
                      </a:rPr>
                      <m:t> </m:t>
                    </m:r>
                  </m:oMath>
                </a14:m>
                <a:r>
                  <a:rPr lang="en-GB" dirty="0" err="1">
                    <a:solidFill>
                      <a:srgbClr val="FF0000"/>
                    </a:solidFill>
                    <a:latin typeface="Times New Roman" pitchFamily="18" charset="0"/>
                    <a:cs typeface="Times New Roman" pitchFamily="18" charset="0"/>
                  </a:rPr>
                  <a:t>也是</a:t>
                </a:r>
                <a14:m>
                  <m:oMath xmlns:m="http://schemas.openxmlformats.org/officeDocument/2006/math">
                    <m:acc>
                      <m:accPr>
                        <m:chr m:val="⃗"/>
                        <m:ctrlPr>
                          <a:rPr lang="en-US" altLang="zh-TW" i="1">
                            <a:solidFill>
                              <a:srgbClr val="FF0000"/>
                            </a:solidFill>
                            <a:latin typeface="Cambria Math" panose="02040503050406030204" pitchFamily="18" charset="0"/>
                            <a:ea typeface="Cambria Math" panose="02040503050406030204" pitchFamily="18" charset="0"/>
                          </a:rPr>
                        </m:ctrlPr>
                      </m:accPr>
                      <m:e>
                        <m:r>
                          <a:rPr lang="en-US" altLang="zh-TW" i="1">
                            <a:solidFill>
                              <a:srgbClr val="FF0000"/>
                            </a:solidFill>
                            <a:latin typeface="Cambria Math" panose="02040503050406030204" pitchFamily="18" charset="0"/>
                            <a:ea typeface="Cambria Math" panose="02040503050406030204" pitchFamily="18" charset="0"/>
                          </a:rPr>
                          <m:t>𝑆</m:t>
                        </m:r>
                      </m:e>
                    </m:acc>
                    <m:r>
                      <a:rPr lang="en-US" i="1">
                        <a:solidFill>
                          <a:srgbClr val="FF0000"/>
                        </a:solidFill>
                        <a:latin typeface="Cambria Math" panose="02040503050406030204" pitchFamily="18" charset="0"/>
                        <a:ea typeface="Cambria Math" panose="02040503050406030204" pitchFamily="18" charset="0"/>
                        <a:cs typeface="Times New Roman" pitchFamily="18" charset="0"/>
                      </a:rPr>
                      <m:t>∙</m:t>
                    </m:r>
                    <m:acc>
                      <m:accPr>
                        <m:chr m:val="⃗"/>
                        <m:ctrlPr>
                          <a:rPr lang="en-US" altLang="zh-TW" i="1">
                            <a:solidFill>
                              <a:srgbClr val="FF0000"/>
                            </a:solidFill>
                            <a:latin typeface="Cambria Math" panose="02040503050406030204" pitchFamily="18" charset="0"/>
                            <a:ea typeface="Cambria Math" panose="02040503050406030204" pitchFamily="18" charset="0"/>
                            <a:cs typeface="Times New Roman" pitchFamily="18" charset="0"/>
                          </a:rPr>
                        </m:ctrlPr>
                      </m:accPr>
                      <m:e>
                        <m:r>
                          <a:rPr lang="en-US" altLang="zh-TW" i="1">
                            <a:solidFill>
                              <a:srgbClr val="FF0000"/>
                            </a:solidFill>
                            <a:latin typeface="Cambria Math" panose="02040503050406030204" pitchFamily="18" charset="0"/>
                            <a:ea typeface="Cambria Math" panose="02040503050406030204" pitchFamily="18" charset="0"/>
                            <a:cs typeface="Times New Roman" pitchFamily="18" charset="0"/>
                          </a:rPr>
                          <m:t>𝐿</m:t>
                        </m:r>
                      </m:e>
                    </m:acc>
                  </m:oMath>
                </a14:m>
                <a:r>
                  <a:rPr lang="en-GB" dirty="0" err="1">
                    <a:solidFill>
                      <a:srgbClr val="FF0000"/>
                    </a:solidFill>
                    <a:latin typeface="Times New Roman" pitchFamily="18" charset="0"/>
                    <a:cs typeface="Times New Roman" pitchFamily="18" charset="0"/>
                  </a:rPr>
                  <a:t>的本徵態</a:t>
                </a:r>
                <a:r>
                  <a:rPr lang="en-TW" dirty="0">
                    <a:solidFill>
                      <a:srgbClr val="FF0000"/>
                    </a:solidFill>
                    <a:latin typeface="Times New Roman" pitchFamily="18" charset="0"/>
                    <a:cs typeface="Times New Roman" pitchFamily="18" charset="0"/>
                  </a:rPr>
                  <a:t>！這才是適當的零次項。</a:t>
                </a:r>
              </a:p>
            </p:txBody>
          </p:sp>
        </mc:Choice>
        <mc:Fallback xmlns="">
          <p:sp>
            <p:nvSpPr>
              <p:cNvPr id="43" name="TextBox 42">
                <a:extLst>
                  <a:ext uri="{FF2B5EF4-FFF2-40B4-BE49-F238E27FC236}">
                    <a16:creationId xmlns:a16="http://schemas.microsoft.com/office/drawing/2014/main" id="{D89AAE3A-5B4D-39BA-2CA7-1146E5FD6767}"/>
                  </a:ext>
                </a:extLst>
              </p:cNvPr>
              <p:cNvSpPr txBox="1">
                <a:spLocks noRot="1" noChangeAspect="1" noMove="1" noResize="1" noEditPoints="1" noAdjustHandles="1" noChangeArrowheads="1" noChangeShapeType="1" noTextEdit="1"/>
              </p:cNvSpPr>
              <p:nvPr/>
            </p:nvSpPr>
            <p:spPr bwMode="auto">
              <a:xfrm>
                <a:off x="888208" y="6160033"/>
                <a:ext cx="7746596" cy="411395"/>
              </a:xfrm>
              <a:prstGeom prst="rect">
                <a:avLst/>
              </a:prstGeom>
              <a:blipFill>
                <a:blip r:embed="rId23"/>
                <a:stretch>
                  <a:fillRect l="-820" t="-148485" r="-492" b="-221212"/>
                </a:stretch>
              </a:blipFill>
              <a:ln w="9525">
                <a:noFill/>
                <a:miter lim="800000"/>
                <a:headEnd/>
                <a:tailEnd/>
              </a:ln>
            </p:spPr>
            <p:txBody>
              <a:bodyPr/>
              <a:lstStyle/>
              <a:p>
                <a:r>
                  <a:rPr lang="en-TW">
                    <a:noFill/>
                  </a:rPr>
                  <a:t> </a:t>
                </a:r>
              </a:p>
            </p:txBody>
          </p:sp>
        </mc:Fallback>
      </mc:AlternateContent>
      <p:pic>
        <p:nvPicPr>
          <p:cNvPr id="3" name="Picture 2">
            <a:extLst>
              <a:ext uri="{FF2B5EF4-FFF2-40B4-BE49-F238E27FC236}">
                <a16:creationId xmlns:a16="http://schemas.microsoft.com/office/drawing/2014/main" id="{4B42409E-B146-55D8-F85A-F844DA3997D6}"/>
              </a:ext>
            </a:extLst>
          </p:cNvPr>
          <p:cNvPicPr>
            <a:picLocks noChangeAspect="1"/>
          </p:cNvPicPr>
          <p:nvPr/>
        </p:nvPicPr>
        <p:blipFill rotWithShape="1">
          <a:blip r:embed="rId24"/>
          <a:srcRect t="6828" b="21176"/>
          <a:stretch/>
        </p:blipFill>
        <p:spPr>
          <a:xfrm>
            <a:off x="6437678" y="3819996"/>
            <a:ext cx="2087781" cy="1813836"/>
          </a:xfrm>
          <a:prstGeom prst="rect">
            <a:avLst/>
          </a:prstGeom>
        </p:spPr>
      </p:pic>
    </p:spTree>
    <p:extLst>
      <p:ext uri="{BB962C8B-B14F-4D97-AF65-F5344CB8AC3E}">
        <p14:creationId xmlns:p14="http://schemas.microsoft.com/office/powerpoint/2010/main" val="380451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500" fill="hold"/>
                                        <p:tgtEl>
                                          <p:spTgt spid="32"/>
                                        </p:tgtEl>
                                        <p:attrNameLst>
                                          <p:attrName>ppt_x</p:attrName>
                                        </p:attrNameLst>
                                      </p:cBhvr>
                                      <p:tavLst>
                                        <p:tav tm="0">
                                          <p:val>
                                            <p:strVal val="#ppt_x"/>
                                          </p:val>
                                        </p:tav>
                                        <p:tav tm="100000">
                                          <p:val>
                                            <p:strVal val="#ppt_x"/>
                                          </p:val>
                                        </p:tav>
                                      </p:tavLst>
                                    </p:anim>
                                    <p:anim calcmode="lin" valueType="num">
                                      <p:cBhvr additive="base">
                                        <p:cTn id="3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ppt_x"/>
                                          </p:val>
                                        </p:tav>
                                        <p:tav tm="100000">
                                          <p:val>
                                            <p:strVal val="#ppt_x"/>
                                          </p:val>
                                        </p:tav>
                                      </p:tavLst>
                                    </p:anim>
                                    <p:anim calcmode="lin" valueType="num">
                                      <p:cBhvr additive="base">
                                        <p:cTn id="36" dur="500" fill="hold"/>
                                        <p:tgtEl>
                                          <p:spTgt spid="3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ppt_x"/>
                                          </p:val>
                                        </p:tav>
                                        <p:tav tm="100000">
                                          <p:val>
                                            <p:strVal val="#ppt_x"/>
                                          </p:val>
                                        </p:tav>
                                      </p:tavLst>
                                    </p:anim>
                                    <p:anim calcmode="lin" valueType="num">
                                      <p:cBhvr additive="base">
                                        <p:cTn id="44" dur="500" fill="hold"/>
                                        <p:tgtEl>
                                          <p:spTgt spid="3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ppt_x"/>
                                          </p:val>
                                        </p:tav>
                                        <p:tav tm="100000">
                                          <p:val>
                                            <p:strVal val="#ppt_x"/>
                                          </p:val>
                                        </p:tav>
                                      </p:tavLst>
                                    </p:anim>
                                    <p:anim calcmode="lin" valueType="num">
                                      <p:cBhvr additive="base">
                                        <p:cTn id="4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500" fill="hold"/>
                                        <p:tgtEl>
                                          <p:spTgt spid="40"/>
                                        </p:tgtEl>
                                        <p:attrNameLst>
                                          <p:attrName>ppt_x</p:attrName>
                                        </p:attrNameLst>
                                      </p:cBhvr>
                                      <p:tavLst>
                                        <p:tav tm="0">
                                          <p:val>
                                            <p:strVal val="#ppt_x"/>
                                          </p:val>
                                        </p:tav>
                                        <p:tav tm="100000">
                                          <p:val>
                                            <p:strVal val="#ppt_x"/>
                                          </p:val>
                                        </p:tav>
                                      </p:tavLst>
                                    </p:anim>
                                    <p:anim calcmode="lin" valueType="num">
                                      <p:cBhvr additive="base">
                                        <p:cTn id="54" dur="500" fill="hold"/>
                                        <p:tgtEl>
                                          <p:spTgt spid="4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cBhvr additive="base">
                                        <p:cTn id="57" dur="500" fill="hold"/>
                                        <p:tgtEl>
                                          <p:spTgt spid="42"/>
                                        </p:tgtEl>
                                        <p:attrNameLst>
                                          <p:attrName>ppt_x</p:attrName>
                                        </p:attrNameLst>
                                      </p:cBhvr>
                                      <p:tavLst>
                                        <p:tav tm="0">
                                          <p:val>
                                            <p:strVal val="#ppt_x"/>
                                          </p:val>
                                        </p:tav>
                                        <p:tav tm="100000">
                                          <p:val>
                                            <p:strVal val="#ppt_x"/>
                                          </p:val>
                                        </p:tav>
                                      </p:tavLst>
                                    </p:anim>
                                    <p:anim calcmode="lin" valueType="num">
                                      <p:cBhvr additive="base">
                                        <p:cTn id="5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ppt_x"/>
                                          </p:val>
                                        </p:tav>
                                        <p:tav tm="100000">
                                          <p:val>
                                            <p:strVal val="#ppt_x"/>
                                          </p:val>
                                        </p:tav>
                                      </p:tavLst>
                                    </p:anim>
                                    <p:anim calcmode="lin" valueType="num">
                                      <p:cBhvr additive="base">
                                        <p:cTn id="7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anim calcmode="lin" valueType="num">
                                      <p:cBhvr additive="base">
                                        <p:cTn id="77" dur="500" fill="hold"/>
                                        <p:tgtEl>
                                          <p:spTgt spid="41"/>
                                        </p:tgtEl>
                                        <p:attrNameLst>
                                          <p:attrName>ppt_x</p:attrName>
                                        </p:attrNameLst>
                                      </p:cBhvr>
                                      <p:tavLst>
                                        <p:tav tm="0">
                                          <p:val>
                                            <p:strVal val="#ppt_x"/>
                                          </p:val>
                                        </p:tav>
                                        <p:tav tm="100000">
                                          <p:val>
                                            <p:strVal val="#ppt_x"/>
                                          </p:val>
                                        </p:tav>
                                      </p:tavLst>
                                    </p:anim>
                                    <p:anim calcmode="lin" valueType="num">
                                      <p:cBhvr additive="base">
                                        <p:cTn id="78" dur="500" fill="hold"/>
                                        <p:tgtEl>
                                          <p:spTgt spid="41"/>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43"/>
                                        </p:tgtEl>
                                        <p:attrNameLst>
                                          <p:attrName>style.visibility</p:attrName>
                                        </p:attrNameLst>
                                      </p:cBhvr>
                                      <p:to>
                                        <p:strVal val="visible"/>
                                      </p:to>
                                    </p:set>
                                    <p:anim calcmode="lin" valueType="num">
                                      <p:cBhvr additive="base">
                                        <p:cTn id="81" dur="500" fill="hold"/>
                                        <p:tgtEl>
                                          <p:spTgt spid="43"/>
                                        </p:tgtEl>
                                        <p:attrNameLst>
                                          <p:attrName>ppt_x</p:attrName>
                                        </p:attrNameLst>
                                      </p:cBhvr>
                                      <p:tavLst>
                                        <p:tav tm="0">
                                          <p:val>
                                            <p:strVal val="#ppt_x"/>
                                          </p:val>
                                        </p:tav>
                                        <p:tav tm="100000">
                                          <p:val>
                                            <p:strVal val="#ppt_x"/>
                                          </p:val>
                                        </p:tav>
                                      </p:tavLst>
                                    </p:anim>
                                    <p:anim calcmode="lin" valueType="num">
                                      <p:cBhvr additive="base">
                                        <p:cTn id="8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P spid="20" grpId="0"/>
      <p:bldP spid="21" grpId="0" animBg="1"/>
      <p:bldP spid="10" grpId="0"/>
      <p:bldP spid="30" grpId="0" animBg="1"/>
      <p:bldP spid="31" grpId="0" animBg="1"/>
      <p:bldP spid="32" grpId="0" animBg="1"/>
      <p:bldP spid="33" grpId="0" animBg="1"/>
      <p:bldP spid="34" grpId="0"/>
      <p:bldP spid="35" grpId="0"/>
      <p:bldP spid="38" grpId="0" animBg="1"/>
      <p:bldP spid="40" grpId="0"/>
      <p:bldP spid="41" grpId="0"/>
      <p:bldP spid="42" grpId="0" animBg="1"/>
      <p:bldP spid="43"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2C5AD49-5B3C-6F0C-B62F-B2CA0718C654}"/>
                  </a:ext>
                </a:extLst>
              </p:cNvPr>
              <p:cNvSpPr txBox="1"/>
              <p:nvPr/>
            </p:nvSpPr>
            <p:spPr bwMode="auto">
              <a:xfrm>
                <a:off x="1003948" y="1632292"/>
                <a:ext cx="6799038" cy="411395"/>
              </a:xfrm>
              <a:prstGeom prst="rect">
                <a:avLst/>
              </a:prstGeom>
              <a:noFill/>
              <a:ln w="9525">
                <a:noFill/>
                <a:miter lim="800000"/>
                <a:headEnd/>
                <a:tailEnd/>
              </a:ln>
            </p:spPr>
            <p:txBody>
              <a:bodyPr wrap="square">
                <a:spAutoFit/>
              </a:bodyPr>
              <a:lstStyle/>
              <a:p>
                <a:r>
                  <a:rPr lang="zh-TW" altLang="en-US" dirty="0"/>
                  <a:t>可以改用</a:t>
                </a:r>
                <a14:m>
                  <m:oMath xmlns:m="http://schemas.openxmlformats.org/officeDocument/2006/math">
                    <m:sSup>
                      <m:sSupPr>
                        <m:ctrlPr>
                          <a:rPr lang="en-US" altLang="zh-TW" i="1" smtClean="0">
                            <a:latin typeface="Cambria Math" panose="02040503050406030204" pitchFamily="18" charset="0"/>
                          </a:rPr>
                        </m:ctrlPr>
                      </m:sSupPr>
                      <m:e>
                        <m:r>
                          <a:rPr lang="en-US" altLang="zh-TW" i="1">
                            <a:latin typeface="Cambria Math" panose="02040503050406030204" pitchFamily="18" charset="0"/>
                          </a:rPr>
                          <m:t>𝐽</m:t>
                        </m:r>
                      </m:e>
                      <m:sup>
                        <m:r>
                          <a:rPr lang="en-US" altLang="zh-TW" i="1">
                            <a:latin typeface="Cambria Math"/>
                          </a:rPr>
                          <m:t>2</m:t>
                        </m:r>
                      </m:sup>
                    </m:sSup>
                    <m:r>
                      <a:rPr lang="en-US" altLang="zh-TW" b="0" i="1" smtClean="0">
                        <a:latin typeface="Cambria Math" panose="02040503050406030204" pitchFamily="18" charset="0"/>
                      </a:rPr>
                      <m:t>,</m:t>
                    </m:r>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𝐽</m:t>
                        </m:r>
                      </m:e>
                      <m:sub>
                        <m:r>
                          <a:rPr lang="en-US" altLang="zh-TW" i="1">
                            <a:latin typeface="Cambria Math"/>
                          </a:rPr>
                          <m:t>𝑧</m:t>
                        </m:r>
                      </m:sub>
                    </m:sSub>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𝐿</m:t>
                        </m:r>
                      </m:e>
                      <m:sup>
                        <m:r>
                          <a:rPr lang="en-US" altLang="zh-TW" i="1">
                            <a:latin typeface="Cambria Math" panose="02040503050406030204" pitchFamily="18" charset="0"/>
                          </a:rPr>
                          <m:t>2</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𝑆</m:t>
                        </m:r>
                      </m:e>
                      <m:sup>
                        <m:r>
                          <a:rPr lang="en-US" altLang="zh-TW" i="1">
                            <a:latin typeface="Cambria Math" panose="02040503050406030204" pitchFamily="18" charset="0"/>
                          </a:rPr>
                          <m:t>2</m:t>
                        </m:r>
                      </m:sup>
                    </m:sSup>
                    <m:r>
                      <m:rPr>
                        <m:nor/>
                      </m:rPr>
                      <a:rPr lang="zh-TW" altLang="en-US" dirty="0"/>
                      <m:t>的本徵態</m:t>
                    </m:r>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𝑗</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𝑚</m:t>
                                </m:r>
                              </m:e>
                              <m:sub>
                                <m:r>
                                  <a:rPr lang="en-US" altLang="zh-TW" b="0" i="1" smtClean="0">
                                    <a:latin typeface="Cambria Math" panose="02040503050406030204" pitchFamily="18" charset="0"/>
                                  </a:rPr>
                                  <m:t>𝑗</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𝑙</m:t>
                            </m:r>
                            <m:r>
                              <a:rPr lang="en-US" altLang="zh-TW" b="0" i="1" smtClean="0">
                                <a:latin typeface="Cambria Math" panose="02040503050406030204" pitchFamily="18" charset="0"/>
                              </a:rPr>
                              <m:t>,</m:t>
                            </m:r>
                            <m:r>
                              <a:rPr lang="en-US" altLang="zh-TW" b="0" i="1" smtClean="0">
                                <a:latin typeface="Cambria Math" panose="02040503050406030204" pitchFamily="18" charset="0"/>
                              </a:rPr>
                              <m:t>𝑠</m:t>
                            </m:r>
                          </m:e>
                        </m:d>
                      </m:e>
                    </m:d>
                  </m:oMath>
                </a14:m>
                <a:r>
                  <a:rPr lang="en-TW" dirty="0"/>
                  <a:t>為零次項</a:t>
                </a:r>
              </a:p>
            </p:txBody>
          </p:sp>
        </mc:Choice>
        <mc:Fallback xmlns="">
          <p:sp>
            <p:nvSpPr>
              <p:cNvPr id="7" name="TextBox 6">
                <a:extLst>
                  <a:ext uri="{FF2B5EF4-FFF2-40B4-BE49-F238E27FC236}">
                    <a16:creationId xmlns:a16="http://schemas.microsoft.com/office/drawing/2014/main" id="{82C5AD49-5B3C-6F0C-B62F-B2CA0718C654}"/>
                  </a:ext>
                </a:extLst>
              </p:cNvPr>
              <p:cNvSpPr txBox="1">
                <a:spLocks noRot="1" noChangeAspect="1" noMove="1" noResize="1" noEditPoints="1" noAdjustHandles="1" noChangeArrowheads="1" noChangeShapeType="1" noTextEdit="1"/>
              </p:cNvSpPr>
              <p:nvPr/>
            </p:nvSpPr>
            <p:spPr bwMode="auto">
              <a:xfrm>
                <a:off x="1003948" y="1632292"/>
                <a:ext cx="6799038" cy="411395"/>
              </a:xfrm>
              <a:prstGeom prst="rect">
                <a:avLst/>
              </a:prstGeom>
              <a:blipFill>
                <a:blip r:embed="rId2"/>
                <a:stretch>
                  <a:fillRect l="-933" t="-148485" b="-22424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5E87B76-CAF8-F41A-07BE-C5C9167B5B77}"/>
                  </a:ext>
                </a:extLst>
              </p:cNvPr>
              <p:cNvSpPr txBox="1"/>
              <p:nvPr/>
            </p:nvSpPr>
            <p:spPr bwMode="auto">
              <a:xfrm>
                <a:off x="1022848" y="2079203"/>
                <a:ext cx="7496640" cy="411395"/>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因為</a:t>
                </a:r>
                <a14:m>
                  <m:oMath xmlns:m="http://schemas.openxmlformats.org/officeDocument/2006/math">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oMath>
                </a14:m>
                <a:r>
                  <a:rPr lang="zh-TW" altLang="en-US" dirty="0"/>
                  <a:t>與</a:t>
                </a:r>
                <a:r>
                  <a:rPr lang="en-US" altLang="zh-TW" dirty="0"/>
                  <a:t> </a:t>
                </a: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panose="02040503050406030204" pitchFamily="18" charset="0"/>
                          </a:rPr>
                          <m:t>𝐽</m:t>
                        </m:r>
                      </m:e>
                      <m:sup>
                        <m:r>
                          <a:rPr lang="en-US" altLang="zh-TW" i="1">
                            <a:latin typeface="Cambria Math"/>
                          </a:rPr>
                          <m:t>2</m:t>
                        </m:r>
                      </m:sup>
                    </m:sSup>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𝐽</m:t>
                        </m:r>
                      </m:e>
                      <m:sub>
                        <m:r>
                          <a:rPr lang="en-US" altLang="zh-TW" i="1">
                            <a:latin typeface="Cambria Math"/>
                          </a:rPr>
                          <m:t>𝑧</m:t>
                        </m:r>
                      </m:sub>
                    </m:sSub>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𝐿</m:t>
                        </m:r>
                      </m:e>
                      <m:sup>
                        <m:r>
                          <a:rPr lang="en-US" altLang="zh-TW" i="1">
                            <a:latin typeface="Cambria Math" panose="02040503050406030204" pitchFamily="18" charset="0"/>
                          </a:rPr>
                          <m:t>2</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𝑆</m:t>
                        </m:r>
                      </m:e>
                      <m:sup>
                        <m:r>
                          <a:rPr lang="en-US" altLang="zh-TW" i="1">
                            <a:latin typeface="Cambria Math" panose="02040503050406030204" pitchFamily="18" charset="0"/>
                          </a:rPr>
                          <m:t>2</m:t>
                        </m:r>
                      </m:sup>
                    </m:sSup>
                  </m:oMath>
                </a14:m>
                <a:r>
                  <a:rPr lang="en-TW" dirty="0">
                    <a:latin typeface="Times New Roman" pitchFamily="18" charset="0"/>
                    <a:cs typeface="Times New Roman" pitchFamily="18" charset="0"/>
                  </a:rPr>
                  <a:t>都對易，</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𝑗</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a:latin typeface="Cambria Math" panose="02040503050406030204" pitchFamily="18" charset="0"/>
                              </a:rPr>
                              <m:t>,</m:t>
                            </m:r>
                            <m:r>
                              <a:rPr lang="en-US" altLang="zh-TW" i="1">
                                <a:latin typeface="Cambria Math" panose="02040503050406030204" pitchFamily="18" charset="0"/>
                              </a:rPr>
                              <m:t>𝑙</m:t>
                            </m:r>
                            <m:r>
                              <a:rPr lang="en-US" altLang="zh-TW" i="1">
                                <a:latin typeface="Cambria Math" panose="02040503050406030204" pitchFamily="18" charset="0"/>
                              </a:rPr>
                              <m:t>,</m:t>
                            </m:r>
                            <m:r>
                              <a:rPr lang="en-US" altLang="zh-TW" i="1">
                                <a:latin typeface="Cambria Math" panose="02040503050406030204" pitchFamily="18" charset="0"/>
                              </a:rPr>
                              <m:t>𝑠</m:t>
                            </m:r>
                            <m:r>
                              <a:rPr lang="en-US" altLang="zh-TW" i="1">
                                <a:latin typeface="Cambria Math" panose="02040503050406030204" pitchFamily="18" charset="0"/>
                              </a:rPr>
                              <m:t> </m:t>
                            </m:r>
                          </m:e>
                        </m:d>
                      </m:e>
                    </m:d>
                    <m:r>
                      <a:rPr lang="en-US" altLang="zh-TW" i="1">
                        <a:latin typeface="Cambria Math" panose="02040503050406030204" pitchFamily="18" charset="0"/>
                      </a:rPr>
                      <m:t> </m:t>
                    </m:r>
                  </m:oMath>
                </a14:m>
                <a:r>
                  <a:rPr lang="en-GB" dirty="0" err="1">
                    <a:latin typeface="Times New Roman" pitchFamily="18" charset="0"/>
                    <a:cs typeface="Times New Roman" pitchFamily="18" charset="0"/>
                  </a:rPr>
                  <a:t>也是</a:t>
                </a:r>
                <a14:m>
                  <m:oMath xmlns:m="http://schemas.openxmlformats.org/officeDocument/2006/math">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oMath>
                </a14:m>
                <a:r>
                  <a:rPr lang="en-GB" dirty="0">
                    <a:latin typeface="Times New Roman" pitchFamily="18" charset="0"/>
                    <a:cs typeface="Times New Roman" pitchFamily="18" charset="0"/>
                  </a:rPr>
                  <a:t>的本徵態</a:t>
                </a:r>
                <a:r>
                  <a:rPr lang="en-TW" dirty="0">
                    <a:latin typeface="Times New Roman" pitchFamily="18" charset="0"/>
                    <a:cs typeface="Times New Roman" pitchFamily="18" charset="0"/>
                  </a:rPr>
                  <a:t>！</a:t>
                </a:r>
              </a:p>
            </p:txBody>
          </p:sp>
        </mc:Choice>
        <mc:Fallback xmlns="">
          <p:sp>
            <p:nvSpPr>
              <p:cNvPr id="8" name="TextBox 7">
                <a:extLst>
                  <a:ext uri="{FF2B5EF4-FFF2-40B4-BE49-F238E27FC236}">
                    <a16:creationId xmlns:a16="http://schemas.microsoft.com/office/drawing/2014/main" id="{55E87B76-CAF8-F41A-07BE-C5C9167B5B77}"/>
                  </a:ext>
                </a:extLst>
              </p:cNvPr>
              <p:cNvSpPr txBox="1">
                <a:spLocks noRot="1" noChangeAspect="1" noMove="1" noResize="1" noEditPoints="1" noAdjustHandles="1" noChangeArrowheads="1" noChangeShapeType="1" noTextEdit="1"/>
              </p:cNvSpPr>
              <p:nvPr/>
            </p:nvSpPr>
            <p:spPr bwMode="auto">
              <a:xfrm>
                <a:off x="1022848" y="2079203"/>
                <a:ext cx="7496640" cy="411395"/>
              </a:xfrm>
              <a:prstGeom prst="rect">
                <a:avLst/>
              </a:prstGeom>
              <a:blipFill>
                <a:blip r:embed="rId3"/>
                <a:stretch>
                  <a:fillRect l="-676" t="-141176" b="-21470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29">
                <a:extLst>
                  <a:ext uri="{FF2B5EF4-FFF2-40B4-BE49-F238E27FC236}">
                    <a16:creationId xmlns:a16="http://schemas.microsoft.com/office/drawing/2014/main" id="{1C257DB6-8073-F472-0B2B-7F6FC55EC3A7}"/>
                  </a:ext>
                </a:extLst>
              </p:cNvPr>
              <p:cNvSpPr txBox="1"/>
              <p:nvPr/>
            </p:nvSpPr>
            <p:spPr bwMode="auto">
              <a:xfrm>
                <a:off x="4403467" y="2598539"/>
                <a:ext cx="1320661" cy="682623"/>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ea typeface="Cambria Math" panose="02040503050406030204" pitchFamily="18" charset="0"/>
                            </a:rPr>
                            <m:t>1</m:t>
                          </m:r>
                        </m:sub>
                      </m:sSub>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num>
                        <m:den>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𝑟</m:t>
                              </m:r>
                            </m:e>
                            <m:sup>
                              <m:r>
                                <a:rPr lang="en-US" altLang="zh-TW" i="1">
                                  <a:latin typeface="Cambria Math" panose="02040503050406030204" pitchFamily="18" charset="0"/>
                                  <a:ea typeface="Cambria Math" panose="02040503050406030204" pitchFamily="18" charset="0"/>
                                </a:rPr>
                                <m:t>3</m:t>
                              </m:r>
                            </m:sup>
                          </m:sSup>
                        </m:den>
                      </m:f>
                    </m:oMath>
                  </m:oMathPara>
                </a14:m>
                <a:endParaRPr lang="zh-TW" altLang="en-US" dirty="0"/>
              </a:p>
            </p:txBody>
          </p:sp>
        </mc:Choice>
        <mc:Fallback xmlns="">
          <p:sp>
            <p:nvSpPr>
              <p:cNvPr id="9" name="文字方塊 29">
                <a:extLst>
                  <a:ext uri="{FF2B5EF4-FFF2-40B4-BE49-F238E27FC236}">
                    <a16:creationId xmlns:a16="http://schemas.microsoft.com/office/drawing/2014/main" id="{1C257DB6-8073-F472-0B2B-7F6FC55EC3A7}"/>
                  </a:ext>
                </a:extLst>
              </p:cNvPr>
              <p:cNvSpPr txBox="1">
                <a:spLocks noRot="1" noChangeAspect="1" noMove="1" noResize="1" noEditPoints="1" noAdjustHandles="1" noChangeArrowheads="1" noChangeShapeType="1" noTextEdit="1"/>
              </p:cNvSpPr>
              <p:nvPr/>
            </p:nvSpPr>
            <p:spPr bwMode="auto">
              <a:xfrm>
                <a:off x="4403467" y="2598539"/>
                <a:ext cx="1320661" cy="682623"/>
              </a:xfrm>
              <a:prstGeom prst="rect">
                <a:avLst/>
              </a:prstGeom>
              <a:blipFill>
                <a:blip r:embed="rId4"/>
                <a:stretch>
                  <a:fillRect t="-7273" b="-1818"/>
                </a:stretch>
              </a:blipFill>
              <a:ln>
                <a:noFill/>
              </a:ln>
            </p:spPr>
            <p:txBody>
              <a:bodyPr/>
              <a:lstStyle/>
              <a:p>
                <a:r>
                  <a:rPr lang="en-TW">
                    <a:noFill/>
                  </a:rPr>
                  <a:t> </a:t>
                </a:r>
              </a:p>
            </p:txBody>
          </p:sp>
        </mc:Fallback>
      </mc:AlternateContent>
      <p:sp>
        <p:nvSpPr>
          <p:cNvPr id="10" name="TextBox 9">
            <a:extLst>
              <a:ext uri="{FF2B5EF4-FFF2-40B4-BE49-F238E27FC236}">
                <a16:creationId xmlns:a16="http://schemas.microsoft.com/office/drawing/2014/main" id="{048A5853-6069-590F-B11D-5275A4A311F0}"/>
              </a:ext>
            </a:extLst>
          </p:cNvPr>
          <p:cNvSpPr txBox="1"/>
          <p:nvPr/>
        </p:nvSpPr>
        <p:spPr bwMode="auto">
          <a:xfrm>
            <a:off x="1037347" y="2768861"/>
            <a:ext cx="373781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若要對LS coupling作微擾計算，</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8609C7D-AD2B-06D8-E0B6-941FBFBA4B7E}"/>
                  </a:ext>
                </a:extLst>
              </p:cNvPr>
              <p:cNvSpPr txBox="1"/>
              <p:nvPr/>
            </p:nvSpPr>
            <p:spPr bwMode="auto">
              <a:xfrm>
                <a:off x="1042503" y="3340952"/>
                <a:ext cx="4176464" cy="411395"/>
              </a:xfrm>
              <a:prstGeom prst="rect">
                <a:avLst/>
              </a:prstGeom>
              <a:noFill/>
              <a:ln w="9525">
                <a:noFill/>
                <a:miter lim="800000"/>
                <a:headEnd/>
                <a:tailEnd/>
              </a:ln>
            </p:spPr>
            <p:txBody>
              <a:bodyPr wrap="square" rtlCol="0">
                <a:spAutoFit/>
              </a:bodyPr>
              <a:lstStyle/>
              <a:p>
                <a14:m>
                  <m:oMath xmlns:m="http://schemas.openxmlformats.org/officeDocument/2006/math">
                    <m:d>
                      <m:dPr>
                        <m:begChr m:val="|"/>
                        <m:endChr m:val=""/>
                        <m:ctrlPr>
                          <a:rPr lang="en-US" altLang="zh-TW" i="1" smtClean="0">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𝑗</m:t>
                            </m:r>
                            <m:r>
                              <a:rPr lang="en-US" altLang="zh-TW" i="1">
                                <a:solidFill>
                                  <a:srgbClr val="FF0000"/>
                                </a:solidFill>
                                <a:latin typeface="Cambria Math" panose="02040503050406030204" pitchFamily="18" charset="0"/>
                              </a:rPr>
                              <m:t>,</m:t>
                            </m:r>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𝑚</m:t>
                                </m:r>
                              </m:e>
                              <m:sub>
                                <m:r>
                                  <a:rPr lang="en-US" altLang="zh-TW" i="1">
                                    <a:solidFill>
                                      <a:srgbClr val="FF0000"/>
                                    </a:solidFill>
                                    <a:latin typeface="Cambria Math" panose="02040503050406030204" pitchFamily="18" charset="0"/>
                                  </a:rPr>
                                  <m:t>𝑗</m:t>
                                </m:r>
                              </m:sub>
                            </m:sSub>
                            <m:r>
                              <a:rPr lang="en-US" altLang="zh-TW" i="1">
                                <a:solidFill>
                                  <a:srgbClr val="FF0000"/>
                                </a:solidFill>
                                <a:latin typeface="Cambria Math" panose="02040503050406030204" pitchFamily="18" charset="0"/>
                              </a:rPr>
                              <m:t>,</m:t>
                            </m:r>
                            <m:r>
                              <a:rPr lang="en-US" altLang="zh-TW" i="1">
                                <a:solidFill>
                                  <a:srgbClr val="FF0000"/>
                                </a:solidFill>
                                <a:latin typeface="Cambria Math" panose="02040503050406030204" pitchFamily="18" charset="0"/>
                              </a:rPr>
                              <m:t>𝑙</m:t>
                            </m:r>
                            <m:r>
                              <a:rPr lang="en-US" altLang="zh-TW" i="1">
                                <a:solidFill>
                                  <a:srgbClr val="FF0000"/>
                                </a:solidFill>
                                <a:latin typeface="Cambria Math" panose="02040503050406030204" pitchFamily="18" charset="0"/>
                              </a:rPr>
                              <m:t>,</m:t>
                            </m:r>
                            <m:r>
                              <a:rPr lang="en-US" altLang="zh-TW" i="1">
                                <a:solidFill>
                                  <a:srgbClr val="FF0000"/>
                                </a:solidFill>
                                <a:latin typeface="Cambria Math" panose="02040503050406030204" pitchFamily="18" charset="0"/>
                              </a:rPr>
                              <m:t>𝑠</m:t>
                            </m:r>
                          </m:e>
                        </m:d>
                      </m:e>
                    </m:d>
                    <m:r>
                      <a:rPr lang="en-US" altLang="zh-TW" i="1">
                        <a:solidFill>
                          <a:srgbClr val="FF0000"/>
                        </a:solidFill>
                        <a:latin typeface="Cambria Math" panose="02040503050406030204" pitchFamily="18" charset="0"/>
                      </a:rPr>
                      <m:t> </m:t>
                    </m:r>
                  </m:oMath>
                </a14:m>
                <a:r>
                  <a:rPr lang="en-TW" dirty="0">
                    <a:solidFill>
                      <a:srgbClr val="FF0000"/>
                    </a:solidFill>
                    <a:latin typeface="Times New Roman" pitchFamily="18" charset="0"/>
                    <a:cs typeface="Times New Roman" pitchFamily="18" charset="0"/>
                  </a:rPr>
                  <a:t>才是適當的零次未微擾項！</a:t>
                </a:r>
              </a:p>
            </p:txBody>
          </p:sp>
        </mc:Choice>
        <mc:Fallback xmlns="">
          <p:sp>
            <p:nvSpPr>
              <p:cNvPr id="11" name="TextBox 10">
                <a:extLst>
                  <a:ext uri="{FF2B5EF4-FFF2-40B4-BE49-F238E27FC236}">
                    <a16:creationId xmlns:a16="http://schemas.microsoft.com/office/drawing/2014/main" id="{18609C7D-AD2B-06D8-E0B6-941FBFBA4B7E}"/>
                  </a:ext>
                </a:extLst>
              </p:cNvPr>
              <p:cNvSpPr txBox="1">
                <a:spLocks noRot="1" noChangeAspect="1" noMove="1" noResize="1" noEditPoints="1" noAdjustHandles="1" noChangeArrowheads="1" noChangeShapeType="1" noTextEdit="1"/>
              </p:cNvSpPr>
              <p:nvPr/>
            </p:nvSpPr>
            <p:spPr bwMode="auto">
              <a:xfrm>
                <a:off x="1042503" y="3340952"/>
                <a:ext cx="4176464" cy="411395"/>
              </a:xfrm>
              <a:prstGeom prst="rect">
                <a:avLst/>
              </a:prstGeom>
              <a:blipFill>
                <a:blip r:embed="rId5"/>
                <a:stretch>
                  <a:fillRect l="-11246" t="-148485" b="-224242"/>
                </a:stretch>
              </a:blipFill>
              <a:ln w="9525">
                <a:noFill/>
                <a:miter lim="800000"/>
                <a:headEnd/>
                <a:tailEnd/>
              </a:ln>
            </p:spPr>
            <p:txBody>
              <a:bodyPr/>
              <a:lstStyle/>
              <a:p>
                <a:r>
                  <a:rPr lang="en-TW">
                    <a:noFill/>
                  </a:rPr>
                  <a:t> </a:t>
                </a:r>
              </a:p>
            </p:txBody>
          </p:sp>
        </mc:Fallback>
      </mc:AlternateContent>
      <p:pic>
        <p:nvPicPr>
          <p:cNvPr id="12" name="Picture 11" descr="A picture containing calendar&#10;&#10;Description automatically generated">
            <a:extLst>
              <a:ext uri="{FF2B5EF4-FFF2-40B4-BE49-F238E27FC236}">
                <a16:creationId xmlns:a16="http://schemas.microsoft.com/office/drawing/2014/main" id="{4A173BA9-608D-383F-6990-DF92FA4603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0192" y="3109732"/>
            <a:ext cx="2559704" cy="2515342"/>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264D82B-914F-C5EA-58D0-332E79D9A091}"/>
                  </a:ext>
                </a:extLst>
              </p:cNvPr>
              <p:cNvSpPr txBox="1"/>
              <p:nvPr/>
            </p:nvSpPr>
            <p:spPr bwMode="auto">
              <a:xfrm>
                <a:off x="1070005" y="3772403"/>
                <a:ext cx="4654123" cy="411395"/>
              </a:xfrm>
              <a:prstGeom prst="rect">
                <a:avLst/>
              </a:prstGeom>
              <a:noFill/>
              <a:ln w="9525">
                <a:noFill/>
                <a:miter lim="800000"/>
                <a:headEnd/>
                <a:tailEnd/>
              </a:ln>
            </p:spPr>
            <p:txBody>
              <a:bodyPr wrap="square" rtlCol="0">
                <a:spAutoFit/>
              </a:bodyPr>
              <a:lstStyle/>
              <a:p>
                <a14:m>
                  <m:oMath xmlns:m="http://schemas.openxmlformats.org/officeDocument/2006/math">
                    <m:r>
                      <a:rPr lang="en-TW" i="1">
                        <a:solidFill>
                          <a:srgbClr val="FF0000"/>
                        </a:solidFill>
                        <a:latin typeface="Cambria Math" panose="02040503050406030204" pitchFamily="18" charset="0"/>
                        <a:ea typeface="Cambria Math" panose="02040503050406030204" pitchFamily="18" charset="0"/>
                        <a:cs typeface="Times New Roman" pitchFamily="18" charset="0"/>
                      </a:rPr>
                      <m:t>𝜆</m:t>
                    </m:r>
                    <m:r>
                      <a:rPr lang="en-TW" i="1">
                        <a:solidFill>
                          <a:srgbClr val="FF0000"/>
                        </a:solidFill>
                        <a:latin typeface="Cambria Math" panose="02040503050406030204" pitchFamily="18" charset="0"/>
                        <a:ea typeface="Cambria Math" panose="02040503050406030204" pitchFamily="18" charset="0"/>
                        <a:cs typeface="Times New Roman" pitchFamily="18" charset="0"/>
                      </a:rPr>
                      <m:t>→</m:t>
                    </m:r>
                    <m:r>
                      <a:rPr lang="en-US" i="1">
                        <a:solidFill>
                          <a:srgbClr val="FF0000"/>
                        </a:solidFill>
                        <a:latin typeface="Cambria Math" panose="02040503050406030204" pitchFamily="18" charset="0"/>
                        <a:ea typeface="Cambria Math" panose="02040503050406030204" pitchFamily="18" charset="0"/>
                        <a:cs typeface="Times New Roman" pitchFamily="18" charset="0"/>
                      </a:rPr>
                      <m:t>0</m:t>
                    </m:r>
                  </m:oMath>
                </a14:m>
                <a:r>
                  <a:rPr lang="en-TW" dirty="0">
                    <a:solidFill>
                      <a:srgbClr val="FF0000"/>
                    </a:solidFill>
                    <a:latin typeface="Times New Roman" pitchFamily="18" charset="0"/>
                    <a:cs typeface="Times New Roman" pitchFamily="18" charset="0"/>
                  </a:rPr>
                  <a:t>時，</a:t>
                </a:r>
                <a:r>
                  <a:rPr lang="zh-TW" altLang="en-US" dirty="0">
                    <a:solidFill>
                      <a:srgbClr val="FF0000"/>
                    </a:solidFill>
                  </a:rPr>
                  <a:t>真實本徵態會趨近</a:t>
                </a:r>
                <a14:m>
                  <m:oMath xmlns:m="http://schemas.openxmlformats.org/officeDocument/2006/math">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𝑗</m:t>
                            </m:r>
                            <m:r>
                              <a:rPr lang="en-US" altLang="zh-TW" i="1">
                                <a:solidFill>
                                  <a:srgbClr val="FF0000"/>
                                </a:solidFill>
                                <a:latin typeface="Cambria Math" panose="02040503050406030204" pitchFamily="18" charset="0"/>
                              </a:rPr>
                              <m:t>,</m:t>
                            </m:r>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𝑚</m:t>
                                </m:r>
                              </m:e>
                              <m:sub>
                                <m:r>
                                  <a:rPr lang="en-US" altLang="zh-TW" i="1">
                                    <a:solidFill>
                                      <a:srgbClr val="FF0000"/>
                                    </a:solidFill>
                                    <a:latin typeface="Cambria Math" panose="02040503050406030204" pitchFamily="18" charset="0"/>
                                  </a:rPr>
                                  <m:t>𝑗</m:t>
                                </m:r>
                              </m:sub>
                            </m:sSub>
                            <m:r>
                              <a:rPr lang="en-US" altLang="zh-TW" i="1">
                                <a:solidFill>
                                  <a:srgbClr val="FF0000"/>
                                </a:solidFill>
                                <a:latin typeface="Cambria Math" panose="02040503050406030204" pitchFamily="18" charset="0"/>
                              </a:rPr>
                              <m:t>,</m:t>
                            </m:r>
                            <m:r>
                              <a:rPr lang="en-US" altLang="zh-TW" i="1">
                                <a:solidFill>
                                  <a:srgbClr val="FF0000"/>
                                </a:solidFill>
                                <a:latin typeface="Cambria Math" panose="02040503050406030204" pitchFamily="18" charset="0"/>
                              </a:rPr>
                              <m:t>𝑙</m:t>
                            </m:r>
                            <m:r>
                              <a:rPr lang="en-US" altLang="zh-TW" i="1">
                                <a:solidFill>
                                  <a:srgbClr val="FF0000"/>
                                </a:solidFill>
                                <a:latin typeface="Cambria Math" panose="02040503050406030204" pitchFamily="18" charset="0"/>
                              </a:rPr>
                              <m:t>,</m:t>
                            </m:r>
                            <m:r>
                              <a:rPr lang="en-US" altLang="zh-TW" i="1">
                                <a:solidFill>
                                  <a:srgbClr val="FF0000"/>
                                </a:solidFill>
                                <a:latin typeface="Cambria Math" panose="02040503050406030204" pitchFamily="18" charset="0"/>
                              </a:rPr>
                              <m:t>𝑠</m:t>
                            </m:r>
                          </m:e>
                        </m:d>
                      </m:e>
                    </m:d>
                    <m:r>
                      <a:rPr lang="en-US" altLang="zh-TW" i="1">
                        <a:solidFill>
                          <a:srgbClr val="FF0000"/>
                        </a:solidFill>
                        <a:latin typeface="Cambria Math" panose="02040503050406030204" pitchFamily="18" charset="0"/>
                      </a:rPr>
                      <m:t> </m:t>
                    </m:r>
                  </m:oMath>
                </a14:m>
                <a:r>
                  <a:rPr lang="en-TW" dirty="0">
                    <a:solidFill>
                      <a:srgbClr val="FF0000"/>
                    </a:solidFill>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13" name="TextBox 12">
                <a:extLst>
                  <a:ext uri="{FF2B5EF4-FFF2-40B4-BE49-F238E27FC236}">
                    <a16:creationId xmlns:a16="http://schemas.microsoft.com/office/drawing/2014/main" id="{F264D82B-914F-C5EA-58D0-332E79D9A091}"/>
                  </a:ext>
                </a:extLst>
              </p:cNvPr>
              <p:cNvSpPr txBox="1">
                <a:spLocks noRot="1" noChangeAspect="1" noMove="1" noResize="1" noEditPoints="1" noAdjustHandles="1" noChangeArrowheads="1" noChangeShapeType="1" noTextEdit="1"/>
              </p:cNvSpPr>
              <p:nvPr/>
            </p:nvSpPr>
            <p:spPr bwMode="auto">
              <a:xfrm>
                <a:off x="1070005" y="3772403"/>
                <a:ext cx="4654123" cy="411395"/>
              </a:xfrm>
              <a:prstGeom prst="rect">
                <a:avLst/>
              </a:prstGeom>
              <a:blipFill>
                <a:blip r:embed="rId7"/>
                <a:stretch>
                  <a:fillRect t="-148485" b="-22121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C0CDA5C-58D0-DDE8-16D4-DD640FFBBA3A}"/>
                  </a:ext>
                </a:extLst>
              </p:cNvPr>
              <p:cNvSpPr txBox="1"/>
              <p:nvPr/>
            </p:nvSpPr>
            <p:spPr bwMode="auto">
              <a:xfrm>
                <a:off x="1026717" y="4155121"/>
                <a:ext cx="4192250" cy="411395"/>
              </a:xfrm>
              <a:prstGeom prst="rect">
                <a:avLst/>
              </a:prstGeom>
              <a:noFill/>
              <a:ln w="9525">
                <a:noFill/>
                <a:miter lim="800000"/>
                <a:headEnd/>
                <a:tailEnd/>
              </a:ln>
            </p:spPr>
            <p:txBody>
              <a:bodyPr wrap="square">
                <a:spAutoFit/>
              </a:bodyPr>
              <a:lstStyle/>
              <a:p>
                <a:r>
                  <a:rPr lang="en-TW" dirty="0">
                    <a:solidFill>
                      <a:srgbClr val="FF0000"/>
                    </a:solidFill>
                    <a:latin typeface="Times New Roman" pitchFamily="18" charset="0"/>
                    <a:cs typeface="Times New Roman" pitchFamily="18" charset="0"/>
                  </a:rPr>
                  <a:t>在</a:t>
                </a:r>
                <a14:m>
                  <m:oMath xmlns:m="http://schemas.openxmlformats.org/officeDocument/2006/math">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𝑗</m:t>
                            </m:r>
                            <m:r>
                              <a:rPr lang="en-US" altLang="zh-TW" i="1">
                                <a:solidFill>
                                  <a:srgbClr val="FF0000"/>
                                </a:solidFill>
                                <a:latin typeface="Cambria Math" panose="02040503050406030204" pitchFamily="18" charset="0"/>
                              </a:rPr>
                              <m:t>,</m:t>
                            </m:r>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𝑚</m:t>
                                </m:r>
                              </m:e>
                              <m:sub>
                                <m:r>
                                  <a:rPr lang="en-US" altLang="zh-TW" i="1">
                                    <a:solidFill>
                                      <a:srgbClr val="FF0000"/>
                                    </a:solidFill>
                                    <a:latin typeface="Cambria Math" panose="02040503050406030204" pitchFamily="18" charset="0"/>
                                  </a:rPr>
                                  <m:t>𝑗</m:t>
                                </m:r>
                              </m:sub>
                            </m:sSub>
                            <m:r>
                              <a:rPr lang="en-US" altLang="zh-TW" i="1">
                                <a:solidFill>
                                  <a:srgbClr val="FF0000"/>
                                </a:solidFill>
                                <a:latin typeface="Cambria Math" panose="02040503050406030204" pitchFamily="18" charset="0"/>
                              </a:rPr>
                              <m:t>,</m:t>
                            </m:r>
                            <m:r>
                              <a:rPr lang="en-US" altLang="zh-TW" i="1">
                                <a:solidFill>
                                  <a:srgbClr val="FF0000"/>
                                </a:solidFill>
                                <a:latin typeface="Cambria Math" panose="02040503050406030204" pitchFamily="18" charset="0"/>
                              </a:rPr>
                              <m:t>𝑙</m:t>
                            </m:r>
                            <m:r>
                              <a:rPr lang="en-US" altLang="zh-TW" i="1">
                                <a:solidFill>
                                  <a:srgbClr val="FF0000"/>
                                </a:solidFill>
                                <a:latin typeface="Cambria Math" panose="02040503050406030204" pitchFamily="18" charset="0"/>
                              </a:rPr>
                              <m:t>,</m:t>
                            </m:r>
                            <m:r>
                              <a:rPr lang="en-US" altLang="zh-TW" i="1">
                                <a:solidFill>
                                  <a:srgbClr val="FF0000"/>
                                </a:solidFill>
                                <a:latin typeface="Cambria Math" panose="02040503050406030204" pitchFamily="18" charset="0"/>
                              </a:rPr>
                              <m:t>𝑠</m:t>
                            </m:r>
                          </m:e>
                        </m:d>
                      </m:e>
                    </m:d>
                  </m:oMath>
                </a14:m>
                <a:r>
                  <a:rPr lang="en-TW" dirty="0">
                    <a:solidFill>
                      <a:srgbClr val="FF0000"/>
                    </a:solidFill>
                    <a:latin typeface="Times New Roman" pitchFamily="18" charset="0"/>
                    <a:cs typeface="Times New Roman" pitchFamily="18" charset="0"/>
                  </a:rPr>
                  <a:t>的基底，</a:t>
                </a:r>
                <a14:m>
                  <m:oMath xmlns:m="http://schemas.openxmlformats.org/officeDocument/2006/math">
                    <m:r>
                      <a:rPr lang="en-US" altLang="zh-TW" i="1">
                        <a:solidFill>
                          <a:srgbClr val="FF0000"/>
                        </a:solidFill>
                        <a:latin typeface="Cambria Math" panose="02040503050406030204" pitchFamily="18" charset="0"/>
                        <a:ea typeface="Cambria Math" panose="02040503050406030204" pitchFamily="18" charset="0"/>
                      </a:rPr>
                      <m:t>𝜆</m:t>
                    </m:r>
                    <m:sSub>
                      <m:sSubPr>
                        <m:ctrlPr>
                          <a:rPr lang="en-US" altLang="zh-TW" i="1">
                            <a:solidFill>
                              <a:srgbClr val="FF0000"/>
                            </a:solidFill>
                            <a:latin typeface="Cambria Math" panose="02040503050406030204" pitchFamily="18" charset="0"/>
                            <a:ea typeface="Cambria Math" panose="02040503050406030204" pitchFamily="18" charset="0"/>
                          </a:rPr>
                        </m:ctrlPr>
                      </m:sSubPr>
                      <m:e>
                        <m:acc>
                          <m:accPr>
                            <m:chr m:val="̂"/>
                            <m:ctrlPr>
                              <a:rPr lang="en-US" altLang="zh-TW" i="1">
                                <a:solidFill>
                                  <a:srgbClr val="FF0000"/>
                                </a:solidFill>
                                <a:latin typeface="Cambria Math" panose="02040503050406030204" pitchFamily="18" charset="0"/>
                              </a:rPr>
                            </m:ctrlPr>
                          </m:accPr>
                          <m:e>
                            <m:r>
                              <a:rPr lang="en-US" altLang="zh-TW" i="1">
                                <a:solidFill>
                                  <a:srgbClr val="FF0000"/>
                                </a:solidFill>
                                <a:latin typeface="Cambria Math" panose="02040503050406030204" pitchFamily="18" charset="0"/>
                              </a:rPr>
                              <m:t>𝐻</m:t>
                            </m:r>
                          </m:e>
                        </m:acc>
                      </m:e>
                      <m:sub>
                        <m:r>
                          <a:rPr lang="en-US" altLang="zh-TW" i="1">
                            <a:solidFill>
                              <a:srgbClr val="FF0000"/>
                            </a:solidFill>
                            <a:latin typeface="Cambria Math" panose="02040503050406030204" pitchFamily="18" charset="0"/>
                            <a:ea typeface="Cambria Math" panose="02040503050406030204" pitchFamily="18" charset="0"/>
                          </a:rPr>
                          <m:t>1</m:t>
                        </m:r>
                      </m:sub>
                    </m:sSub>
                  </m:oMath>
                </a14:m>
                <a:r>
                  <a:rPr lang="en-TW" dirty="0">
                    <a:solidFill>
                      <a:srgbClr val="FF0000"/>
                    </a:solidFill>
                    <a:latin typeface="Times New Roman" pitchFamily="18" charset="0"/>
                    <a:cs typeface="Times New Roman" pitchFamily="18" charset="0"/>
                  </a:rPr>
                  <a:t>是對角化的。</a:t>
                </a:r>
                <a:endParaRPr lang="en-TW" dirty="0">
                  <a:solidFill>
                    <a:srgbClr val="FF0000"/>
                  </a:solidFill>
                </a:endParaRPr>
              </a:p>
            </p:txBody>
          </p:sp>
        </mc:Choice>
        <mc:Fallback xmlns="">
          <p:sp>
            <p:nvSpPr>
              <p:cNvPr id="14" name="TextBox 13">
                <a:extLst>
                  <a:ext uri="{FF2B5EF4-FFF2-40B4-BE49-F238E27FC236}">
                    <a16:creationId xmlns:a16="http://schemas.microsoft.com/office/drawing/2014/main" id="{AC0CDA5C-58D0-DDE8-16D4-DD640FFBBA3A}"/>
                  </a:ext>
                </a:extLst>
              </p:cNvPr>
              <p:cNvSpPr txBox="1">
                <a:spLocks noRot="1" noChangeAspect="1" noMove="1" noResize="1" noEditPoints="1" noAdjustHandles="1" noChangeArrowheads="1" noChangeShapeType="1" noTextEdit="1"/>
              </p:cNvSpPr>
              <p:nvPr/>
            </p:nvSpPr>
            <p:spPr bwMode="auto">
              <a:xfrm>
                <a:off x="1026717" y="4155121"/>
                <a:ext cx="4192250" cy="411395"/>
              </a:xfrm>
              <a:prstGeom prst="rect">
                <a:avLst/>
              </a:prstGeom>
              <a:blipFill>
                <a:blip r:embed="rId8"/>
                <a:stretch>
                  <a:fillRect l="-5740" t="-148485" b="-22121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8409EF3-3B90-AF28-0FA8-3031322B9AFB}"/>
                  </a:ext>
                </a:extLst>
              </p:cNvPr>
              <p:cNvSpPr txBox="1"/>
              <p:nvPr/>
            </p:nvSpPr>
            <p:spPr bwMode="auto">
              <a:xfrm>
                <a:off x="1049101" y="5737432"/>
                <a:ext cx="6363830" cy="646331"/>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𝑗</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a:latin typeface="Cambria Math" panose="02040503050406030204" pitchFamily="18" charset="0"/>
                                </a:rPr>
                                <m:t>,</m:t>
                              </m:r>
                              <m:r>
                                <a:rPr lang="en-US" altLang="zh-TW" i="1">
                                  <a:latin typeface="Cambria Math" panose="02040503050406030204" pitchFamily="18" charset="0"/>
                                </a:rPr>
                                <m:t>𝑙</m:t>
                              </m:r>
                              <m:r>
                                <a:rPr lang="en-US" altLang="zh-TW" i="1">
                                  <a:latin typeface="Cambria Math" panose="02040503050406030204" pitchFamily="18" charset="0"/>
                                </a:rPr>
                                <m:t>,</m:t>
                              </m:r>
                              <m:r>
                                <a:rPr lang="en-US" altLang="zh-TW" i="1">
                                  <a:latin typeface="Cambria Math" panose="02040503050406030204" pitchFamily="18" charset="0"/>
                                </a:rPr>
                                <m:t>𝑠</m:t>
                              </m:r>
                            </m:e>
                          </m:d>
                        </m:e>
                      </m:d>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num>
                        <m:den>
                          <m:r>
                            <a:rPr lang="en-US" altLang="zh-TW" b="0" i="1" smtClean="0">
                              <a:latin typeface="Cambria Math" panose="02040503050406030204" pitchFamily="18" charset="0"/>
                            </a:rPr>
                            <m:t>2</m:t>
                          </m:r>
                        </m:den>
                      </m:f>
                      <m:d>
                        <m:dPr>
                          <m:begChr m:val="["/>
                          <m:endChr m:val="]"/>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𝑗</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𝑗</m:t>
                              </m:r>
                              <m:r>
                                <a:rPr lang="en-US" altLang="zh-TW" b="0" i="1" smtClean="0">
                                  <a:latin typeface="Cambria Math" panose="02040503050406030204" pitchFamily="18" charset="0"/>
                                </a:rPr>
                                <m:t>+1</m:t>
                              </m:r>
                            </m:e>
                          </m:d>
                          <m:r>
                            <a:rPr lang="en-US" altLang="zh-TW" b="0" i="1" smtClean="0">
                              <a:latin typeface="Cambria Math" panose="02040503050406030204" pitchFamily="18" charset="0"/>
                            </a:rPr>
                            <m:t>+</m:t>
                          </m:r>
                          <m:r>
                            <a:rPr lang="en-US" altLang="zh-TW" b="0" i="1" smtClean="0">
                              <a:latin typeface="Cambria Math" panose="02040503050406030204" pitchFamily="18" charset="0"/>
                            </a:rPr>
                            <m:t>𝑙</m:t>
                          </m:r>
                          <m:d>
                            <m:dPr>
                              <m:ctrlPr>
                                <a:rPr lang="en-US" altLang="zh-TW" i="1">
                                  <a:latin typeface="Cambria Math" panose="02040503050406030204" pitchFamily="18" charset="0"/>
                                </a:rPr>
                              </m:ctrlPr>
                            </m:dPr>
                            <m:e>
                              <m:r>
                                <a:rPr lang="en-US" altLang="zh-TW" b="0" i="1" smtClean="0">
                                  <a:latin typeface="Cambria Math" panose="02040503050406030204" pitchFamily="18" charset="0"/>
                                </a:rPr>
                                <m:t>𝑙</m:t>
                              </m:r>
                              <m:r>
                                <a:rPr lang="en-US" altLang="zh-TW" i="1">
                                  <a:latin typeface="Cambria Math" panose="02040503050406030204" pitchFamily="18" charset="0"/>
                                </a:rPr>
                                <m:t>+1</m:t>
                              </m:r>
                            </m:e>
                          </m:d>
                          <m:r>
                            <a:rPr lang="en-US" altLang="zh-TW" b="0" i="1" smtClean="0">
                              <a:latin typeface="Cambria Math" panose="02040503050406030204" pitchFamily="18" charset="0"/>
                            </a:rPr>
                            <m:t>+</m:t>
                          </m:r>
                          <m:r>
                            <a:rPr lang="en-US" altLang="zh-TW" b="0" i="1" smtClean="0">
                              <a:latin typeface="Cambria Math" panose="02040503050406030204" pitchFamily="18" charset="0"/>
                            </a:rPr>
                            <m:t>𝑠</m:t>
                          </m:r>
                          <m:d>
                            <m:dPr>
                              <m:ctrlPr>
                                <a:rPr lang="en-US" altLang="zh-TW" i="1">
                                  <a:latin typeface="Cambria Math" panose="02040503050406030204" pitchFamily="18" charset="0"/>
                                </a:rPr>
                              </m:ctrlPr>
                            </m:dPr>
                            <m:e>
                              <m:r>
                                <a:rPr lang="en-US" altLang="zh-TW" b="0" i="1" smtClean="0">
                                  <a:latin typeface="Cambria Math" panose="02040503050406030204" pitchFamily="18" charset="0"/>
                                </a:rPr>
                                <m:t>𝑠</m:t>
                              </m:r>
                              <m:r>
                                <a:rPr lang="en-US" altLang="zh-TW" i="1">
                                  <a:latin typeface="Cambria Math" panose="02040503050406030204" pitchFamily="18" charset="0"/>
                                </a:rPr>
                                <m:t>+1</m:t>
                              </m:r>
                            </m:e>
                          </m:d>
                        </m:e>
                      </m:d>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𝑗</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a:latin typeface="Cambria Math" panose="02040503050406030204" pitchFamily="18" charset="0"/>
                                </a:rPr>
                                <m:t>,</m:t>
                              </m:r>
                              <m:r>
                                <a:rPr lang="en-US" altLang="zh-TW" i="1">
                                  <a:latin typeface="Cambria Math" panose="02040503050406030204" pitchFamily="18" charset="0"/>
                                </a:rPr>
                                <m:t>𝑙</m:t>
                              </m:r>
                              <m:r>
                                <a:rPr lang="en-US" altLang="zh-TW" i="1">
                                  <a:latin typeface="Cambria Math" panose="02040503050406030204" pitchFamily="18" charset="0"/>
                                </a:rPr>
                                <m:t>,</m:t>
                              </m:r>
                              <m:r>
                                <a:rPr lang="en-US" altLang="zh-TW" i="1">
                                  <a:latin typeface="Cambria Math" panose="02040503050406030204" pitchFamily="18" charset="0"/>
                                </a:rPr>
                                <m:t>𝑠</m:t>
                              </m:r>
                            </m:e>
                          </m:d>
                        </m:e>
                      </m:d>
                    </m:oMath>
                  </m:oMathPara>
                </a14:m>
                <a:endParaRPr lang="en-TW" dirty="0"/>
              </a:p>
            </p:txBody>
          </p:sp>
        </mc:Choice>
        <mc:Fallback xmlns="">
          <p:sp>
            <p:nvSpPr>
              <p:cNvPr id="15" name="TextBox 14">
                <a:extLst>
                  <a:ext uri="{FF2B5EF4-FFF2-40B4-BE49-F238E27FC236}">
                    <a16:creationId xmlns:a16="http://schemas.microsoft.com/office/drawing/2014/main" id="{58409EF3-3B90-AF28-0FA8-3031322B9AFB}"/>
                  </a:ext>
                </a:extLst>
              </p:cNvPr>
              <p:cNvSpPr txBox="1">
                <a:spLocks noRot="1" noChangeAspect="1" noMove="1" noResize="1" noEditPoints="1" noAdjustHandles="1" noChangeArrowheads="1" noChangeShapeType="1" noTextEdit="1"/>
              </p:cNvSpPr>
              <p:nvPr/>
            </p:nvSpPr>
            <p:spPr bwMode="auto">
              <a:xfrm>
                <a:off x="1049101" y="5737432"/>
                <a:ext cx="6363830" cy="646331"/>
              </a:xfrm>
              <a:prstGeom prst="rect">
                <a:avLst/>
              </a:prstGeom>
              <a:blipFill>
                <a:blip r:embed="rId9"/>
                <a:stretch>
                  <a:fillRect t="-69231" r="-4183" b="-12884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6984715-03AA-33FE-7B3C-BB7656474BCD}"/>
                  </a:ext>
                </a:extLst>
              </p:cNvPr>
              <p:cNvSpPr txBox="1"/>
              <p:nvPr/>
            </p:nvSpPr>
            <p:spPr bwMode="auto">
              <a:xfrm>
                <a:off x="1049100" y="234315"/>
                <a:ext cx="7416824" cy="404791"/>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在</a:t>
                </a:r>
                <a:r>
                  <a:rPr lang="en-US" altLang="zh-TW" dirty="0"/>
                  <a:t> </a:t>
                </a:r>
                <a14:m>
                  <m:oMath xmlns:m="http://schemas.openxmlformats.org/officeDocument/2006/math">
                    <m:sSup>
                      <m:sSupPr>
                        <m:ctrlPr>
                          <a:rPr lang="en-US" altLang="zh-TW" i="1" smtClean="0">
                            <a:latin typeface="Cambria Math" panose="02040503050406030204" pitchFamily="18" charset="0"/>
                          </a:rPr>
                        </m:ctrlPr>
                      </m:sSupPr>
                      <m:e>
                        <m:r>
                          <a:rPr lang="en-US" altLang="zh-TW" i="1">
                            <a:latin typeface="Cambria Math" panose="02040503050406030204" pitchFamily="18" charset="0"/>
                          </a:rPr>
                          <m:t>𝐿</m:t>
                        </m:r>
                      </m:e>
                      <m:sup>
                        <m:r>
                          <a:rPr lang="en-US" altLang="zh-TW" i="1">
                            <a:latin typeface="Cambria Math" panose="02040503050406030204" pitchFamily="18" charset="0"/>
                          </a:rPr>
                          <m:t>2</m:t>
                        </m:r>
                      </m:sup>
                    </m:sSup>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𝑧</m:t>
                        </m:r>
                      </m:sub>
                    </m:sSub>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𝑆</m:t>
                        </m:r>
                      </m:e>
                      <m:sup>
                        <m:r>
                          <a:rPr lang="en-US" altLang="zh-TW" i="1">
                            <a:latin typeface="Cambria Math" panose="02040503050406030204" pitchFamily="18" charset="0"/>
                          </a:rPr>
                          <m:t>2</m:t>
                        </m:r>
                      </m:sup>
                    </m:sSup>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𝑆</m:t>
                        </m:r>
                      </m:e>
                      <m:sub>
                        <m:r>
                          <a:rPr lang="en-US" altLang="zh-TW" i="1">
                            <a:latin typeface="Cambria Math" panose="02040503050406030204" pitchFamily="18" charset="0"/>
                          </a:rPr>
                          <m:t>𝑧</m:t>
                        </m:r>
                      </m:sub>
                    </m:sSub>
                    <m:r>
                      <m:rPr>
                        <m:nor/>
                      </m:rPr>
                      <a:rPr lang="zh-TW" altLang="en-US" dirty="0"/>
                      <m:t>的本徵態</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𝑙</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𝑚</m:t>
                                </m:r>
                              </m:e>
                              <m:sub>
                                <m:r>
                                  <a:rPr lang="en-US" altLang="zh-TW" b="0" i="1" smtClean="0">
                                    <a:latin typeface="Cambria Math" panose="02040503050406030204" pitchFamily="18" charset="0"/>
                                  </a:rPr>
                                  <m:t>𝑧</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𝑠</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𝑠</m:t>
                                </m:r>
                              </m:e>
                              <m:sub>
                                <m:r>
                                  <a:rPr lang="en-US" altLang="zh-TW" b="0" i="1" smtClean="0">
                                    <a:latin typeface="Cambria Math" panose="02040503050406030204" pitchFamily="18" charset="0"/>
                                  </a:rPr>
                                  <m:t>𝑧</m:t>
                                </m:r>
                              </m:sub>
                            </m:sSub>
                          </m:e>
                        </m:d>
                      </m:e>
                    </m:d>
                  </m:oMath>
                </a14:m>
                <a:r>
                  <a:rPr lang="en-TW" dirty="0">
                    <a:latin typeface="Times New Roman" pitchFamily="18" charset="0"/>
                    <a:cs typeface="Times New Roman" pitchFamily="18" charset="0"/>
                  </a:rPr>
                  <a:t>的基底，</a:t>
                </a:r>
                <a14:m>
                  <m:oMath xmlns:m="http://schemas.openxmlformats.org/officeDocument/2006/math">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ea typeface="Cambria Math" panose="02040503050406030204" pitchFamily="18" charset="0"/>
                          </a:rPr>
                          <m:t>1</m:t>
                        </m:r>
                      </m:sub>
                    </m:sSub>
                    <m:r>
                      <a:rPr lang="en-US" altLang="zh-TW" i="1" smtClean="0">
                        <a:latin typeface="Cambria Math" panose="02040503050406030204" pitchFamily="18" charset="0"/>
                        <a:ea typeface="Cambria Math" panose="02040503050406030204" pitchFamily="18" charset="0"/>
                      </a:rPr>
                      <m:t>~</m:t>
                    </m:r>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oMath>
                </a14:m>
                <a:r>
                  <a:rPr lang="en-TW" dirty="0">
                    <a:latin typeface="Times New Roman" pitchFamily="18" charset="0"/>
                    <a:cs typeface="Times New Roman" pitchFamily="18" charset="0"/>
                  </a:rPr>
                  <a:t>並不是對角化的。</a:t>
                </a:r>
                <a:endParaRPr lang="en-TW" dirty="0"/>
              </a:p>
            </p:txBody>
          </p:sp>
        </mc:Choice>
        <mc:Fallback xmlns="">
          <p:sp>
            <p:nvSpPr>
              <p:cNvPr id="2" name="TextBox 1">
                <a:extLst>
                  <a:ext uri="{FF2B5EF4-FFF2-40B4-BE49-F238E27FC236}">
                    <a16:creationId xmlns:a16="http://schemas.microsoft.com/office/drawing/2014/main" id="{66984715-03AA-33FE-7B3C-BB7656474BCD}"/>
                  </a:ext>
                </a:extLst>
              </p:cNvPr>
              <p:cNvSpPr txBox="1">
                <a:spLocks noRot="1" noChangeAspect="1" noMove="1" noResize="1" noEditPoints="1" noAdjustHandles="1" noChangeArrowheads="1" noChangeShapeType="1" noTextEdit="1"/>
              </p:cNvSpPr>
              <p:nvPr/>
            </p:nvSpPr>
            <p:spPr bwMode="auto">
              <a:xfrm>
                <a:off x="1049100" y="234315"/>
                <a:ext cx="7416824" cy="404791"/>
              </a:xfrm>
              <a:prstGeom prst="rect">
                <a:avLst/>
              </a:prstGeom>
              <a:blipFill>
                <a:blip r:embed="rId10"/>
                <a:stretch>
                  <a:fillRect l="-684" t="-90909" b="-15151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B4149F9-EB7A-F516-CC2B-F0DC21E8914A}"/>
                  </a:ext>
                </a:extLst>
              </p:cNvPr>
              <p:cNvSpPr txBox="1"/>
              <p:nvPr/>
            </p:nvSpPr>
            <p:spPr bwMode="auto">
              <a:xfrm>
                <a:off x="1037347" y="4994400"/>
                <a:ext cx="2411741" cy="404791"/>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mtClean="0">
                          <a:latin typeface="Cambria Math" panose="02040503050406030204" pitchFamily="18" charset="0"/>
                        </a:rPr>
                        <m:t>2</m:t>
                      </m:r>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𝐽</m:t>
                          </m:r>
                        </m:e>
                        <m:sup>
                          <m:r>
                            <a:rPr lang="en-US" altLang="zh-TW" i="1">
                              <a:latin typeface="Cambria Math" panose="02040503050406030204" pitchFamily="18" charset="0"/>
                            </a:rPr>
                            <m:t>2</m:t>
                          </m:r>
                        </m:sup>
                      </m:sSup>
                      <m:r>
                        <a:rPr lang="en-US" altLang="zh-TW" b="0" i="1" smtClean="0">
                          <a:latin typeface="Cambria Math" panose="02040503050406030204" pitchFamily="18" charset="0"/>
                        </a:rPr>
                        <m:t>−</m:t>
                      </m:r>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𝐿</m:t>
                          </m:r>
                        </m:e>
                        <m:sup>
                          <m:r>
                            <a:rPr lang="en-US" altLang="zh-TW" b="0" i="1" smtClean="0">
                              <a:latin typeface="Cambria Math" panose="02040503050406030204" pitchFamily="18" charset="0"/>
                            </a:rPr>
                            <m:t>2</m:t>
                          </m:r>
                        </m:sup>
                      </m:sSup>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𝑆</m:t>
                          </m:r>
                        </m:e>
                        <m:sup>
                          <m:r>
                            <a:rPr lang="en-US" altLang="zh-TW" i="1">
                              <a:latin typeface="Cambria Math" panose="02040503050406030204" pitchFamily="18" charset="0"/>
                            </a:rPr>
                            <m:t>2</m:t>
                          </m:r>
                        </m:sup>
                      </m:sSup>
                    </m:oMath>
                  </m:oMathPara>
                </a14:m>
                <a:endParaRPr lang="en-TW" dirty="0"/>
              </a:p>
            </p:txBody>
          </p:sp>
        </mc:Choice>
        <mc:Fallback xmlns="">
          <p:sp>
            <p:nvSpPr>
              <p:cNvPr id="3" name="TextBox 2">
                <a:extLst>
                  <a:ext uri="{FF2B5EF4-FFF2-40B4-BE49-F238E27FC236}">
                    <a16:creationId xmlns:a16="http://schemas.microsoft.com/office/drawing/2014/main" id="{9B4149F9-EB7A-F516-CC2B-F0DC21E8914A}"/>
                  </a:ext>
                </a:extLst>
              </p:cNvPr>
              <p:cNvSpPr txBox="1">
                <a:spLocks noRot="1" noChangeAspect="1" noMove="1" noResize="1" noEditPoints="1" noAdjustHandles="1" noChangeArrowheads="1" noChangeShapeType="1" noTextEdit="1"/>
              </p:cNvSpPr>
              <p:nvPr/>
            </p:nvSpPr>
            <p:spPr bwMode="auto">
              <a:xfrm>
                <a:off x="1037347" y="4994400"/>
                <a:ext cx="2411741" cy="404791"/>
              </a:xfrm>
              <a:prstGeom prst="rect">
                <a:avLst/>
              </a:prstGeom>
              <a:blipFill>
                <a:blip r:embed="rId11"/>
                <a:stretch>
                  <a:fillRect t="-12121" b="-606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DD4F7BC-17AF-E8A3-F054-9913FEB909B5}"/>
                  </a:ext>
                </a:extLst>
              </p:cNvPr>
              <p:cNvSpPr txBox="1"/>
              <p:nvPr/>
            </p:nvSpPr>
            <p:spPr bwMode="auto">
              <a:xfrm>
                <a:off x="1026487" y="4533241"/>
                <a:ext cx="4985016" cy="40479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而且</a:t>
                </a:r>
                <a14:m>
                  <m:oMath xmlns:m="http://schemas.openxmlformats.org/officeDocument/2006/math">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oMath>
                </a14:m>
                <a:r>
                  <a:rPr lang="en-TW" dirty="0">
                    <a:latin typeface="Times New Roman" pitchFamily="18" charset="0"/>
                    <a:cs typeface="Times New Roman" pitchFamily="18" charset="0"/>
                  </a:rPr>
                  <a:t>本徵值可以立刻算出來：因為</a:t>
                </a:r>
              </a:p>
            </p:txBody>
          </p:sp>
        </mc:Choice>
        <mc:Fallback xmlns="">
          <p:sp>
            <p:nvSpPr>
              <p:cNvPr id="16" name="TextBox 15">
                <a:extLst>
                  <a:ext uri="{FF2B5EF4-FFF2-40B4-BE49-F238E27FC236}">
                    <a16:creationId xmlns:a16="http://schemas.microsoft.com/office/drawing/2014/main" id="{4DD4F7BC-17AF-E8A3-F054-9913FEB909B5}"/>
                  </a:ext>
                </a:extLst>
              </p:cNvPr>
              <p:cNvSpPr txBox="1">
                <a:spLocks noRot="1" noChangeAspect="1" noMove="1" noResize="1" noEditPoints="1" noAdjustHandles="1" noChangeArrowheads="1" noChangeShapeType="1" noTextEdit="1"/>
              </p:cNvSpPr>
              <p:nvPr/>
            </p:nvSpPr>
            <p:spPr bwMode="auto">
              <a:xfrm>
                <a:off x="1026487" y="4533241"/>
                <a:ext cx="4985016" cy="404791"/>
              </a:xfrm>
              <a:prstGeom prst="rect">
                <a:avLst/>
              </a:prstGeom>
              <a:blipFill>
                <a:blip r:embed="rId12"/>
                <a:stretch>
                  <a:fillRect l="-1015" t="-15625" b="-21875"/>
                </a:stretch>
              </a:blipFill>
              <a:ln w="9525">
                <a:noFill/>
                <a:miter lim="800000"/>
                <a:headEnd/>
                <a:tailEnd/>
              </a:ln>
            </p:spPr>
            <p:txBody>
              <a:bodyPr/>
              <a:lstStyle/>
              <a:p>
                <a:r>
                  <a:rPr lang="en-TW">
                    <a:noFill/>
                  </a:rPr>
                  <a:t> </a:t>
                </a:r>
              </a:p>
            </p:txBody>
          </p:sp>
        </mc:Fallback>
      </mc:AlternateContent>
      <p:sp>
        <p:nvSpPr>
          <p:cNvPr id="17" name="TextBox 16">
            <a:extLst>
              <a:ext uri="{FF2B5EF4-FFF2-40B4-BE49-F238E27FC236}">
                <a16:creationId xmlns:a16="http://schemas.microsoft.com/office/drawing/2014/main" id="{D0A80E0C-D790-39C6-1C12-126D8401632F}"/>
              </a:ext>
            </a:extLst>
          </p:cNvPr>
          <p:cNvSpPr txBox="1"/>
          <p:nvPr/>
        </p:nvSpPr>
        <p:spPr bwMode="auto">
          <a:xfrm>
            <a:off x="1084225" y="5393780"/>
            <a:ext cx="136815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可得：</a:t>
            </a:r>
          </a:p>
        </p:txBody>
      </p:sp>
      <p:sp>
        <p:nvSpPr>
          <p:cNvPr id="18" name="TextBox 17">
            <a:extLst>
              <a:ext uri="{FF2B5EF4-FFF2-40B4-BE49-F238E27FC236}">
                <a16:creationId xmlns:a16="http://schemas.microsoft.com/office/drawing/2014/main" id="{161599A4-F9CF-B50D-8C88-25871794ADF4}"/>
              </a:ext>
            </a:extLst>
          </p:cNvPr>
          <p:cNvSpPr txBox="1"/>
          <p:nvPr/>
        </p:nvSpPr>
        <p:spPr bwMode="auto">
          <a:xfrm>
            <a:off x="1084225" y="6391964"/>
            <a:ext cx="4423879"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這本徵值正比於零階項的一階能量修正！</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BDFB6A7-FF05-7481-EA75-B552DC88D466}"/>
                  </a:ext>
                </a:extLst>
              </p:cNvPr>
              <p:cNvSpPr txBox="1"/>
              <p:nvPr/>
            </p:nvSpPr>
            <p:spPr bwMode="auto">
              <a:xfrm>
                <a:off x="1049100" y="669154"/>
                <a:ext cx="7915387" cy="369332"/>
              </a:xfrm>
              <a:prstGeom prst="rect">
                <a:avLst/>
              </a:prstGeom>
              <a:noFill/>
              <a:ln w="9525">
                <a:noFill/>
                <a:miter lim="800000"/>
                <a:headEnd/>
                <a:tailEnd/>
              </a:ln>
            </p:spPr>
            <p:txBody>
              <a:bodyPr wrap="square">
                <a:spAutoFit/>
              </a:bodyPr>
              <a:lstStyle/>
              <a:p>
                <a:r>
                  <a:rPr lang="zh-TW" altLang="en-US" dirty="0"/>
                  <a:t>如果</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𝑧</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𝑆</m:t>
                        </m:r>
                      </m:e>
                      <m:sub>
                        <m:r>
                          <a:rPr lang="en-US" altLang="zh-TW" i="1">
                            <a:latin typeface="Cambria Math" panose="02040503050406030204" pitchFamily="18" charset="0"/>
                          </a:rPr>
                          <m:t>𝑧</m:t>
                        </m:r>
                      </m:sub>
                    </m:sSub>
                  </m:oMath>
                </a14:m>
                <a:r>
                  <a:rPr lang="en-TW" dirty="0"/>
                  <a:t>被</a:t>
                </a:r>
                <a:r>
                  <a:rPr lang="en-US" altLang="zh-TW" dirty="0"/>
                  <a:t> </a:t>
                </a: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panose="02040503050406030204" pitchFamily="18" charset="0"/>
                          </a:rPr>
                          <m:t>𝐽</m:t>
                        </m:r>
                      </m:e>
                      <m:sup>
                        <m:r>
                          <a:rPr lang="en-US" altLang="zh-TW" i="1">
                            <a:latin typeface="Cambria Math"/>
                          </a:rPr>
                          <m:t>2</m:t>
                        </m:r>
                      </m:sup>
                    </m:sSup>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𝐽</m:t>
                        </m:r>
                      </m:e>
                      <m:sub>
                        <m:r>
                          <a:rPr lang="en-US" altLang="zh-TW" i="1">
                            <a:latin typeface="Cambria Math"/>
                          </a:rPr>
                          <m:t>𝑧</m:t>
                        </m:r>
                      </m:sub>
                    </m:sSub>
                  </m:oMath>
                </a14:m>
                <a:r>
                  <a:rPr lang="en-TW" dirty="0"/>
                  <a:t>取代，</a:t>
                </a:r>
                <a:r>
                  <a:rPr lang="en-US" altLang="zh-TW" dirty="0"/>
                  <a:t> </a:t>
                </a: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panose="02040503050406030204" pitchFamily="18" charset="0"/>
                          </a:rPr>
                          <m:t>𝐽</m:t>
                        </m:r>
                      </m:e>
                      <m:sup>
                        <m:r>
                          <a:rPr lang="en-US" altLang="zh-TW" i="1">
                            <a:latin typeface="Cambria Math"/>
                          </a:rPr>
                          <m:t>2</m:t>
                        </m:r>
                      </m:sup>
                    </m:sSup>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𝐽</m:t>
                        </m:r>
                      </m:e>
                      <m:sub>
                        <m:r>
                          <a:rPr lang="en-US" altLang="zh-TW" i="1">
                            <a:latin typeface="Cambria Math"/>
                          </a:rPr>
                          <m:t>𝑧</m:t>
                        </m:r>
                      </m:sub>
                    </m:sSub>
                  </m:oMath>
                </a14:m>
                <a:r>
                  <a:rPr lang="en-TW" dirty="0"/>
                  <a:t>與</a:t>
                </a: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panose="02040503050406030204" pitchFamily="18" charset="0"/>
                          </a:rPr>
                          <m:t>𝐿</m:t>
                        </m:r>
                      </m:e>
                      <m:sup>
                        <m:r>
                          <a:rPr lang="en-US" altLang="zh-TW" i="1">
                            <a:latin typeface="Cambria Math" panose="02040503050406030204" pitchFamily="18" charset="0"/>
                          </a:rPr>
                          <m:t>2</m:t>
                        </m:r>
                      </m:sup>
                    </m:sSup>
                    <m:r>
                      <a:rPr lang="en-US" altLang="zh-TW" i="1">
                        <a:latin typeface="Cambria Math" panose="02040503050406030204" pitchFamily="18" charset="0"/>
                      </a:rPr>
                      <m:t>,</m:t>
                    </m:r>
                    <m:r>
                      <a:rPr lang="en-US" altLang="zh-TW" i="1" smtClean="0">
                        <a:latin typeface="Cambria Math" panose="02040503050406030204" pitchFamily="18" charset="0"/>
                      </a:rPr>
                      <m:t> </m:t>
                    </m:r>
                    <m:sSup>
                      <m:sSupPr>
                        <m:ctrlPr>
                          <a:rPr lang="en-US" altLang="zh-TW" i="1">
                            <a:latin typeface="Cambria Math" panose="02040503050406030204" pitchFamily="18" charset="0"/>
                          </a:rPr>
                        </m:ctrlPr>
                      </m:sSupPr>
                      <m:e>
                        <m:r>
                          <a:rPr lang="en-US" altLang="zh-TW" i="1">
                            <a:latin typeface="Cambria Math" panose="02040503050406030204" pitchFamily="18" charset="0"/>
                          </a:rPr>
                          <m:t>𝑆</m:t>
                        </m:r>
                      </m:e>
                      <m:sup>
                        <m:r>
                          <a:rPr lang="en-US" altLang="zh-TW" i="1">
                            <a:latin typeface="Cambria Math" panose="02040503050406030204" pitchFamily="18" charset="0"/>
                          </a:rPr>
                          <m:t>2</m:t>
                        </m:r>
                      </m:sup>
                    </m:sSup>
                  </m:oMath>
                </a14:m>
                <a:r>
                  <a:rPr lang="en-TW" dirty="0"/>
                  <a:t>如上述都對易，是可以有共同本徵態：</a:t>
                </a:r>
              </a:p>
            </p:txBody>
          </p:sp>
        </mc:Choice>
        <mc:Fallback xmlns="">
          <p:sp>
            <p:nvSpPr>
              <p:cNvPr id="19" name="TextBox 18">
                <a:extLst>
                  <a:ext uri="{FF2B5EF4-FFF2-40B4-BE49-F238E27FC236}">
                    <a16:creationId xmlns:a16="http://schemas.microsoft.com/office/drawing/2014/main" id="{9BDFB6A7-FF05-7481-EA75-B552DC88D466}"/>
                  </a:ext>
                </a:extLst>
              </p:cNvPr>
              <p:cNvSpPr txBox="1">
                <a:spLocks noRot="1" noChangeAspect="1" noMove="1" noResize="1" noEditPoints="1" noAdjustHandles="1" noChangeArrowheads="1" noChangeShapeType="1" noTextEdit="1"/>
              </p:cNvSpPr>
              <p:nvPr/>
            </p:nvSpPr>
            <p:spPr bwMode="auto">
              <a:xfrm>
                <a:off x="1049100" y="669154"/>
                <a:ext cx="7915387" cy="369332"/>
              </a:xfrm>
              <a:prstGeom prst="rect">
                <a:avLst/>
              </a:prstGeom>
              <a:blipFill>
                <a:blip r:embed="rId13"/>
                <a:stretch>
                  <a:fillRect l="-640"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729BC9D-C853-EB14-66BD-9B2F5B74795A}"/>
                  </a:ext>
                </a:extLst>
              </p:cNvPr>
              <p:cNvSpPr txBox="1"/>
              <p:nvPr/>
            </p:nvSpPr>
            <p:spPr bwMode="auto">
              <a:xfrm>
                <a:off x="1026717" y="1133431"/>
                <a:ext cx="3055727" cy="404791"/>
              </a:xfrm>
              <a:prstGeom prst="rect">
                <a:avLst/>
              </a:prstGeom>
              <a:noFill/>
              <a:ln w="9525">
                <a:noFill/>
                <a:miter lim="800000"/>
                <a:headEnd/>
                <a:tailEnd/>
              </a:ln>
            </p:spPr>
            <p:txBody>
              <a:bodyPr wrap="square">
                <a:spAutoFit/>
              </a:bodyPr>
              <a:lstStyle/>
              <a:p>
                <a:r>
                  <a:rPr lang="zh-TW" altLang="en-US" dirty="0">
                    <a:latin typeface="+mj-ea"/>
                    <a:ea typeface="+mj-ea"/>
                    <a:cs typeface="Times New Roman" panose="02020603050405020304" pitchFamily="18" charset="0"/>
                  </a:rPr>
                  <a:t>而且</a:t>
                </a:r>
                <a14:m>
                  <m:oMath xmlns:m="http://schemas.openxmlformats.org/officeDocument/2006/math">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r>
                      <a:rPr lang="en-US" altLang="zh-TW" i="1">
                        <a:latin typeface="Cambria Math" panose="02040503050406030204" pitchFamily="18" charset="0"/>
                        <a:ea typeface="Cambria Math" panose="02040503050406030204" pitchFamily="18" charset="0"/>
                        <a:cs typeface="Times New Roman" pitchFamily="18" charset="0"/>
                      </a:rPr>
                      <m:t> </m:t>
                    </m:r>
                    <m:r>
                      <a:rPr lang="zh-TW" altLang="en-US" i="1">
                        <a:latin typeface="Cambria Math" panose="02040503050406030204" pitchFamily="18" charset="0"/>
                        <a:ea typeface="+mj-ea"/>
                        <a:cs typeface="Times New Roman" pitchFamily="18" charset="0"/>
                      </a:rPr>
                      <m:t>與</m:t>
                    </m:r>
                    <m:sSup>
                      <m:sSupPr>
                        <m:ctrlPr>
                          <a:rPr lang="en-US" altLang="zh-TW" i="1">
                            <a:latin typeface="Cambria Math" panose="02040503050406030204" pitchFamily="18" charset="0"/>
                          </a:rPr>
                        </m:ctrlPr>
                      </m:sSupPr>
                      <m:e>
                        <m:r>
                          <a:rPr lang="en-US" altLang="zh-TW" i="1">
                            <a:latin typeface="Cambria Math" panose="02040503050406030204" pitchFamily="18" charset="0"/>
                          </a:rPr>
                          <m:t>𝐿</m:t>
                        </m:r>
                      </m:e>
                      <m:sup>
                        <m:r>
                          <a:rPr lang="en-US" altLang="zh-TW" i="1">
                            <a:latin typeface="Cambria Math" panose="02040503050406030204" pitchFamily="18" charset="0"/>
                          </a:rPr>
                          <m:t>2</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𝑆</m:t>
                        </m:r>
                      </m:e>
                      <m:sup>
                        <m:r>
                          <a:rPr lang="en-US" altLang="zh-TW" i="1">
                            <a:latin typeface="Cambria Math" panose="02040503050406030204" pitchFamily="18" charset="0"/>
                          </a:rPr>
                          <m:t>2</m:t>
                        </m:r>
                      </m:sup>
                    </m:sSup>
                  </m:oMath>
                </a14:m>
                <a:r>
                  <a:rPr lang="en-TW" dirty="0">
                    <a:latin typeface="Times New Roman" pitchFamily="18" charset="0"/>
                    <a:cs typeface="Times New Roman" pitchFamily="18" charset="0"/>
                  </a:rPr>
                  <a:t>對易：</a:t>
                </a:r>
                <a:endParaRPr lang="en-TW" dirty="0"/>
              </a:p>
            </p:txBody>
          </p:sp>
        </mc:Choice>
        <mc:Fallback xmlns="">
          <p:sp>
            <p:nvSpPr>
              <p:cNvPr id="20" name="TextBox 19">
                <a:extLst>
                  <a:ext uri="{FF2B5EF4-FFF2-40B4-BE49-F238E27FC236}">
                    <a16:creationId xmlns:a16="http://schemas.microsoft.com/office/drawing/2014/main" id="{B729BC9D-C853-EB14-66BD-9B2F5B74795A}"/>
                  </a:ext>
                </a:extLst>
              </p:cNvPr>
              <p:cNvSpPr txBox="1">
                <a:spLocks noRot="1" noChangeAspect="1" noMove="1" noResize="1" noEditPoints="1" noAdjustHandles="1" noChangeArrowheads="1" noChangeShapeType="1" noTextEdit="1"/>
              </p:cNvSpPr>
              <p:nvPr/>
            </p:nvSpPr>
            <p:spPr bwMode="auto">
              <a:xfrm>
                <a:off x="1026717" y="1133431"/>
                <a:ext cx="3055727" cy="404791"/>
              </a:xfrm>
              <a:prstGeom prst="rect">
                <a:avLst/>
              </a:prstGeom>
              <a:blipFill>
                <a:blip r:embed="rId14"/>
                <a:stretch>
                  <a:fillRect l="-1653" t="-15625" b="-25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C196834-9BBF-5902-4EBD-D9922F27D03F}"/>
                  </a:ext>
                </a:extLst>
              </p:cNvPr>
              <p:cNvSpPr txBox="1"/>
              <p:nvPr/>
            </p:nvSpPr>
            <p:spPr bwMode="auto">
              <a:xfrm>
                <a:off x="3635896" y="1121326"/>
                <a:ext cx="5131777" cy="433067"/>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ea typeface="Cambria Math" panose="02040503050406030204" pitchFamily="18" charset="0"/>
                              <a:cs typeface="Times New Roman" pitchFamily="18" charset="0"/>
                            </a:rPr>
                          </m:ctrlPr>
                        </m:d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r>
                            <a:rPr lang="en-US" altLang="zh-TW" b="0" i="1" smtClean="0">
                              <a:latin typeface="Cambria Math" panose="02040503050406030204" pitchFamily="18" charset="0"/>
                              <a:ea typeface="Cambria Math" panose="02040503050406030204" pitchFamily="18" charset="0"/>
                              <a:cs typeface="Times New Roman"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𝐿</m:t>
                              </m:r>
                            </m:e>
                            <m:sup>
                              <m:r>
                                <a:rPr lang="en-US" altLang="zh-TW" i="1">
                                  <a:latin typeface="Cambria Math" panose="02040503050406030204" pitchFamily="18" charset="0"/>
                                </a:rPr>
                                <m:t>2</m:t>
                              </m:r>
                            </m:sup>
                          </m:sSup>
                        </m:e>
                      </m:d>
                      <m:r>
                        <a:rPr lang="en-US" altLang="zh-TW" b="0" i="1" smtClean="0">
                          <a:latin typeface="Cambria Math" panose="02040503050406030204" pitchFamily="18" charset="0"/>
                          <a:ea typeface="Cambria Math" panose="02040503050406030204" pitchFamily="18" charset="0"/>
                          <a:cs typeface="Times New Roman" pitchFamily="18" charset="0"/>
                        </a:rPr>
                        <m:t>=</m:t>
                      </m:r>
                      <m:d>
                        <m:dPr>
                          <m:begChr m:val="["/>
                          <m:endChr m:val="]"/>
                          <m:ctrlPr>
                            <a:rPr lang="en-US" altLang="zh-TW" i="1">
                              <a:latin typeface="Cambria Math" panose="02040503050406030204" pitchFamily="18" charset="0"/>
                              <a:ea typeface="Cambria Math" panose="02040503050406030204" pitchFamily="18" charset="0"/>
                              <a:cs typeface="Times New Roman" pitchFamily="18" charset="0"/>
                            </a:rPr>
                          </m:ctrlPr>
                        </m:dPr>
                        <m:e>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𝑆</m:t>
                              </m:r>
                            </m:e>
                            <m:sub>
                              <m:r>
                                <a:rPr lang="en-US" altLang="zh-TW" b="0" i="1" smtClean="0">
                                  <a:latin typeface="Cambria Math" panose="02040503050406030204" pitchFamily="18" charset="0"/>
                                </a:rPr>
                                <m:t>𝑥</m:t>
                              </m:r>
                            </m:sub>
                          </m:sSub>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b="0" i="1" smtClean="0">
                                  <a:latin typeface="Cambria Math" panose="02040503050406030204" pitchFamily="18" charset="0"/>
                                </a:rPr>
                                <m:t>𝑥</m:t>
                              </m:r>
                            </m:sub>
                          </m:sSub>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𝐿</m:t>
                              </m:r>
                            </m:e>
                            <m:sup>
                              <m:r>
                                <a:rPr lang="en-US" altLang="zh-TW" i="1">
                                  <a:latin typeface="Cambria Math" panose="02040503050406030204" pitchFamily="18" charset="0"/>
                                </a:rPr>
                                <m:t>2</m:t>
                              </m:r>
                            </m:sup>
                          </m:sSup>
                        </m:e>
                      </m:d>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ea typeface="Cambria Math" panose="02040503050406030204" pitchFamily="18" charset="0"/>
                              <a:cs typeface="Times New Roman"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𝑆</m:t>
                              </m:r>
                            </m:e>
                            <m:sub>
                              <m:r>
                                <a:rPr lang="en-US" altLang="zh-TW" i="1">
                                  <a:latin typeface="Cambria Math" panose="02040503050406030204" pitchFamily="18" charset="0"/>
                                </a:rPr>
                                <m:t>𝑦</m:t>
                              </m:r>
                            </m:sub>
                          </m:sSub>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𝑦</m:t>
                              </m:r>
                            </m:sub>
                          </m:sSub>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𝐿</m:t>
                              </m:r>
                            </m:e>
                            <m:sup>
                              <m:r>
                                <a:rPr lang="en-US" altLang="zh-TW" i="1">
                                  <a:latin typeface="Cambria Math" panose="02040503050406030204" pitchFamily="18" charset="0"/>
                                </a:rPr>
                                <m:t>2</m:t>
                              </m:r>
                            </m:sup>
                          </m:sSup>
                        </m:e>
                      </m:d>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ea typeface="Cambria Math" panose="02040503050406030204" pitchFamily="18" charset="0"/>
                              <a:cs typeface="Times New Roman"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𝑆</m:t>
                              </m:r>
                            </m:e>
                            <m:sub>
                              <m:r>
                                <a:rPr lang="en-US" altLang="zh-TW" i="1">
                                  <a:latin typeface="Cambria Math" panose="02040503050406030204" pitchFamily="18" charset="0"/>
                                </a:rPr>
                                <m:t>𝑧</m:t>
                              </m:r>
                            </m:sub>
                          </m:sSub>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𝑧</m:t>
                              </m:r>
                            </m:sub>
                          </m:sSub>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𝐿</m:t>
                              </m:r>
                            </m:e>
                            <m:sup>
                              <m:r>
                                <a:rPr lang="en-US" altLang="zh-TW" i="1">
                                  <a:latin typeface="Cambria Math" panose="02040503050406030204" pitchFamily="18" charset="0"/>
                                </a:rPr>
                                <m:t>2</m:t>
                              </m:r>
                            </m:sup>
                          </m:sSup>
                        </m:e>
                      </m:d>
                      <m:r>
                        <a:rPr lang="en-US" altLang="zh-TW" b="0" i="1" smtClean="0">
                          <a:latin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0</m:t>
                      </m:r>
                    </m:oMath>
                  </m:oMathPara>
                </a14:m>
                <a:endParaRPr lang="en-TW" dirty="0"/>
              </a:p>
            </p:txBody>
          </p:sp>
        </mc:Choice>
        <mc:Fallback xmlns="">
          <p:sp>
            <p:nvSpPr>
              <p:cNvPr id="21" name="TextBox 20">
                <a:extLst>
                  <a:ext uri="{FF2B5EF4-FFF2-40B4-BE49-F238E27FC236}">
                    <a16:creationId xmlns:a16="http://schemas.microsoft.com/office/drawing/2014/main" id="{BC196834-9BBF-5902-4EBD-D9922F27D03F}"/>
                  </a:ext>
                </a:extLst>
              </p:cNvPr>
              <p:cNvSpPr txBox="1">
                <a:spLocks noRot="1" noChangeAspect="1" noMove="1" noResize="1" noEditPoints="1" noAdjustHandles="1" noChangeArrowheads="1" noChangeShapeType="1" noTextEdit="1"/>
              </p:cNvSpPr>
              <p:nvPr/>
            </p:nvSpPr>
            <p:spPr bwMode="auto">
              <a:xfrm>
                <a:off x="3635896" y="1121326"/>
                <a:ext cx="5131777" cy="433067"/>
              </a:xfrm>
              <a:prstGeom prst="rect">
                <a:avLst/>
              </a:prstGeom>
              <a:blipFill>
                <a:blip r:embed="rId15"/>
                <a:stretch>
                  <a:fillRect t="-11429" b="-2857"/>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4627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ppt_x"/>
                                          </p:val>
                                        </p:tav>
                                        <p:tav tm="100000">
                                          <p:val>
                                            <p:strVal val="#ppt_x"/>
                                          </p:val>
                                        </p:tav>
                                      </p:tavLst>
                                    </p:anim>
                                    <p:anim calcmode="lin" valueType="num">
                                      <p:cBhvr additive="base">
                                        <p:cTn id="56" dur="500" fill="hold"/>
                                        <p:tgtEl>
                                          <p:spTgt spid="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p:bldP spid="11" grpId="0"/>
      <p:bldP spid="13" grpId="0"/>
      <p:bldP spid="14" grpId="0"/>
      <p:bldP spid="15" grpId="0" animBg="1"/>
      <p:bldP spid="3" grpId="0" animBg="1"/>
      <p:bldP spid="16" grpId="0"/>
      <p:bldP spid="17" grpId="0"/>
      <p:bldP spid="18" grpId="0"/>
      <p:bldP spid="20" grpId="0"/>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文字方塊 29">
                <a:extLst>
                  <a:ext uri="{FF2B5EF4-FFF2-40B4-BE49-F238E27FC236}">
                    <a16:creationId xmlns:a16="http://schemas.microsoft.com/office/drawing/2014/main" id="{C96929BC-D93E-A645-D31F-2FD4D93F2071}"/>
                  </a:ext>
                </a:extLst>
              </p:cNvPr>
              <p:cNvSpPr txBox="1"/>
              <p:nvPr/>
            </p:nvSpPr>
            <p:spPr bwMode="auto">
              <a:xfrm>
                <a:off x="952916" y="587319"/>
                <a:ext cx="2083098" cy="425181"/>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m:oMathPara>
                </a14:m>
                <a:endParaRPr lang="zh-TW" altLang="en-US" dirty="0"/>
              </a:p>
            </p:txBody>
          </p:sp>
        </mc:Choice>
        <mc:Fallback xmlns="">
          <p:sp>
            <p:nvSpPr>
              <p:cNvPr id="6" name="文字方塊 29">
                <a:extLst>
                  <a:ext uri="{FF2B5EF4-FFF2-40B4-BE49-F238E27FC236}">
                    <a16:creationId xmlns:a16="http://schemas.microsoft.com/office/drawing/2014/main" id="{C96929BC-D93E-A645-D31F-2FD4D93F2071}"/>
                  </a:ext>
                </a:extLst>
              </p:cNvPr>
              <p:cNvSpPr txBox="1">
                <a:spLocks noRot="1" noChangeAspect="1" noMove="1" noResize="1" noEditPoints="1" noAdjustHandles="1" noChangeArrowheads="1" noChangeShapeType="1" noTextEdit="1"/>
              </p:cNvSpPr>
              <p:nvPr/>
            </p:nvSpPr>
            <p:spPr bwMode="auto">
              <a:xfrm>
                <a:off x="952916" y="587319"/>
                <a:ext cx="2083098" cy="425181"/>
              </a:xfrm>
              <a:prstGeom prst="rect">
                <a:avLst/>
              </a:prstGeom>
              <a:blipFill>
                <a:blip r:embed="rId2"/>
                <a:stretch>
                  <a:fillRect t="-85294" r="-8434" b="-150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5F459C1-44EF-A204-BBAE-0E5135D7297A}"/>
                  </a:ext>
                </a:extLst>
              </p:cNvPr>
              <p:cNvSpPr txBox="1"/>
              <p:nvPr/>
            </p:nvSpPr>
            <p:spPr bwMode="auto">
              <a:xfrm>
                <a:off x="922385" y="1153195"/>
                <a:ext cx="6655826"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這是第一階</a:t>
                </a:r>
                <a14:m>
                  <m:oMath xmlns:m="http://schemas.openxmlformats.org/officeDocument/2006/math">
                    <m:sSup>
                      <m:sSupPr>
                        <m:ctrlPr>
                          <a:rPr lang="en-TW" i="1" smtClean="0">
                            <a:solidFill>
                              <a:srgbClr val="FF0000"/>
                            </a:solidFill>
                            <a:latin typeface="Cambria Math" panose="02040503050406030204" pitchFamily="18" charset="0"/>
                            <a:cs typeface="Times New Roman" pitchFamily="18" charset="0"/>
                          </a:rPr>
                        </m:ctrlPr>
                      </m:sSupPr>
                      <m:e>
                        <m:r>
                          <a:rPr lang="en-TW" i="1" smtClean="0">
                            <a:solidFill>
                              <a:srgbClr val="FF0000"/>
                            </a:solidFill>
                            <a:latin typeface="Cambria Math" panose="02040503050406030204" pitchFamily="18" charset="0"/>
                            <a:ea typeface="Cambria Math" panose="02040503050406030204" pitchFamily="18" charset="0"/>
                            <a:cs typeface="Times New Roman" pitchFamily="18" charset="0"/>
                          </a:rPr>
                          <m:t>𝜆</m:t>
                        </m:r>
                      </m:e>
                      <m:sup>
                        <m:r>
                          <a:rPr lang="en-US" b="0" i="1" smtClean="0">
                            <a:solidFill>
                              <a:srgbClr val="FF0000"/>
                            </a:solidFill>
                            <a:latin typeface="Cambria Math" panose="02040503050406030204" pitchFamily="18" charset="0"/>
                            <a:cs typeface="Times New Roman" pitchFamily="18" charset="0"/>
                          </a:rPr>
                          <m:t>1</m:t>
                        </m:r>
                      </m:sup>
                    </m:sSup>
                  </m:oMath>
                </a14:m>
                <a:r>
                  <a:rPr lang="en-TW" dirty="0">
                    <a:solidFill>
                      <a:srgbClr val="FF0000"/>
                    </a:solidFill>
                    <a:latin typeface="Times New Roman" pitchFamily="18" charset="0"/>
                    <a:cs typeface="Times New Roman" pitchFamily="18" charset="0"/>
                  </a:rPr>
                  <a:t>對本徵值的修正</a:t>
                </a:r>
                <a:r>
                  <a:rPr lang="en-US" altLang="zh-TW" dirty="0">
                    <a:solidFill>
                      <a:srgbClr val="FF0000"/>
                    </a:solidFill>
                    <a:latin typeface="Times New Roman" pitchFamily="18" charset="0"/>
                    <a:cs typeface="Times New Roman" pitchFamily="18" charset="0"/>
                  </a:rPr>
                  <a:t>Energy Shift to order of </a:t>
                </a:r>
                <a14:m>
                  <m:oMath xmlns:m="http://schemas.openxmlformats.org/officeDocument/2006/math">
                    <m:sSup>
                      <m:sSupPr>
                        <m:ctrlPr>
                          <a:rPr lang="en-TW" i="1">
                            <a:solidFill>
                              <a:srgbClr val="FF0000"/>
                            </a:solidFill>
                            <a:latin typeface="Cambria Math" panose="02040503050406030204" pitchFamily="18" charset="0"/>
                            <a:cs typeface="Times New Roman" pitchFamily="18" charset="0"/>
                          </a:rPr>
                        </m:ctrlPr>
                      </m:sSupPr>
                      <m:e>
                        <m:r>
                          <a:rPr lang="en-TW" i="1">
                            <a:solidFill>
                              <a:srgbClr val="FF0000"/>
                            </a:solidFill>
                            <a:latin typeface="Cambria Math" panose="02040503050406030204" pitchFamily="18" charset="0"/>
                            <a:ea typeface="Cambria Math" panose="02040503050406030204" pitchFamily="18" charset="0"/>
                            <a:cs typeface="Times New Roman" pitchFamily="18" charset="0"/>
                          </a:rPr>
                          <m:t>𝜆</m:t>
                        </m:r>
                      </m:e>
                      <m:sup>
                        <m:r>
                          <a:rPr lang="en-US" i="1">
                            <a:solidFill>
                              <a:srgbClr val="FF0000"/>
                            </a:solidFill>
                            <a:latin typeface="Cambria Math" panose="02040503050406030204" pitchFamily="18" charset="0"/>
                            <a:cs typeface="Times New Roman" pitchFamily="18" charset="0"/>
                          </a:rPr>
                          <m:t>1</m:t>
                        </m:r>
                      </m:sup>
                    </m:sSup>
                  </m:oMath>
                </a14:m>
                <a:r>
                  <a:rPr lang="en-TW" dirty="0">
                    <a:solidFill>
                      <a:srgbClr val="FF0000"/>
                    </a:solidFill>
                    <a:latin typeface="Times New Roman" pitchFamily="18" charset="0"/>
                    <a:cs typeface="Times New Roman" pitchFamily="18" charset="0"/>
                  </a:rPr>
                  <a:t>。</a:t>
                </a:r>
              </a:p>
            </p:txBody>
          </p:sp>
        </mc:Choice>
        <mc:Fallback xmlns="">
          <p:sp>
            <p:nvSpPr>
              <p:cNvPr id="8" name="TextBox 7">
                <a:extLst>
                  <a:ext uri="{FF2B5EF4-FFF2-40B4-BE49-F238E27FC236}">
                    <a16:creationId xmlns:a16="http://schemas.microsoft.com/office/drawing/2014/main" id="{25F459C1-44EF-A204-BBAE-0E5135D7297A}"/>
                  </a:ext>
                </a:extLst>
              </p:cNvPr>
              <p:cNvSpPr txBox="1">
                <a:spLocks noRot="1" noChangeAspect="1" noMove="1" noResize="1" noEditPoints="1" noAdjustHandles="1" noChangeArrowheads="1" noChangeShapeType="1" noTextEdit="1"/>
              </p:cNvSpPr>
              <p:nvPr/>
            </p:nvSpPr>
            <p:spPr bwMode="auto">
              <a:xfrm>
                <a:off x="922385" y="1153195"/>
                <a:ext cx="6655826" cy="369332"/>
              </a:xfrm>
              <a:prstGeom prst="rect">
                <a:avLst/>
              </a:prstGeom>
              <a:blipFill>
                <a:blip r:embed="rId3"/>
                <a:stretch>
                  <a:fillRect l="-762"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7D37A04-A4C2-0D24-8735-41D68200B0E3}"/>
                  </a:ext>
                </a:extLst>
              </p:cNvPr>
              <p:cNvSpPr txBox="1"/>
              <p:nvPr/>
            </p:nvSpPr>
            <p:spPr bwMode="auto">
              <a:xfrm>
                <a:off x="932240" y="1471792"/>
                <a:ext cx="7920879" cy="425181"/>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對一未微擾定態</a:t>
                </a:r>
                <a14:m>
                  <m:oMath xmlns:m="http://schemas.openxmlformats.org/officeDocument/2006/math">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i="1">
                                    <a:solidFill>
                                      <a:srgbClr val="FF0000"/>
                                    </a:solidFill>
                                    <a:latin typeface="Cambria Math" panose="02040503050406030204" pitchFamily="18" charset="0"/>
                                    <a:ea typeface="Cambria Math"/>
                                  </a:rPr>
                                  <m:t>𝑛</m:t>
                                </m:r>
                              </m:sub>
                            </m:sSub>
                          </m:e>
                        </m:d>
                      </m:e>
                    </m:d>
                  </m:oMath>
                </a14:m>
                <a:r>
                  <a:rPr lang="en-TW" dirty="0">
                    <a:solidFill>
                      <a:srgbClr val="FF0000"/>
                    </a:solidFill>
                    <a:latin typeface="Times New Roman" pitchFamily="18" charset="0"/>
                    <a:cs typeface="Times New Roman" pitchFamily="18" charset="0"/>
                  </a:rPr>
                  <a:t>之能量的修正</a:t>
                </a:r>
                <a14:m>
                  <m:oMath xmlns:m="http://schemas.openxmlformats.org/officeDocument/2006/math">
                    <m:sSubSup>
                      <m:sSubSupPr>
                        <m:ctrlPr>
                          <a:rPr lang="en-US" altLang="zh-TW" i="1" smtClean="0">
                            <a:solidFill>
                              <a:srgbClr val="FF0000"/>
                            </a:solidFill>
                            <a:latin typeface="Cambria Math" panose="02040503050406030204" pitchFamily="18" charset="0"/>
                          </a:rPr>
                        </m:ctrlPr>
                      </m:sSubSupPr>
                      <m:e>
                        <m:r>
                          <a:rPr lang="en-US" altLang="zh-TW" i="1">
                            <a:solidFill>
                              <a:srgbClr val="FF0000"/>
                            </a:solidFill>
                            <a:latin typeface="Cambria Math" panose="02040503050406030204" pitchFamily="18" charset="0"/>
                          </a:rPr>
                          <m:t>𝐸</m:t>
                        </m:r>
                      </m:e>
                      <m:sub>
                        <m:r>
                          <a:rPr lang="en-US" altLang="zh-TW" i="1">
                            <a:solidFill>
                              <a:srgbClr val="FF0000"/>
                            </a:solidFill>
                            <a:latin typeface="Cambria Math" panose="02040503050406030204" pitchFamily="18" charset="0"/>
                          </a:rPr>
                          <m:t>𝑛</m:t>
                        </m:r>
                      </m:sub>
                      <m:sup>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1</m:t>
                            </m:r>
                          </m:e>
                        </m:d>
                      </m:sup>
                    </m:sSubSup>
                  </m:oMath>
                </a14:m>
                <a:r>
                  <a:rPr lang="en-TW" dirty="0">
                    <a:solidFill>
                      <a:srgbClr val="FF0000"/>
                    </a:solidFill>
                    <a:latin typeface="Times New Roman" pitchFamily="18" charset="0"/>
                    <a:cs typeface="Times New Roman" pitchFamily="18" charset="0"/>
                  </a:rPr>
                  <a:t>，等於能量微擾</a:t>
                </a:r>
                <a14:m>
                  <m:oMath xmlns:m="http://schemas.openxmlformats.org/officeDocument/2006/math">
                    <m:sSub>
                      <m:sSubPr>
                        <m:ctrlPr>
                          <a:rPr lang="en-US" altLang="zh-TW" i="1">
                            <a:solidFill>
                              <a:srgbClr val="FF0000"/>
                            </a:solidFill>
                            <a:latin typeface="Cambria Math" panose="02040503050406030204" pitchFamily="18" charset="0"/>
                            <a:ea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𝐻</m:t>
                        </m:r>
                      </m:e>
                      <m:sub>
                        <m:r>
                          <a:rPr lang="en-US" altLang="zh-TW" i="1">
                            <a:solidFill>
                              <a:srgbClr val="FF0000"/>
                            </a:solidFill>
                            <a:latin typeface="Cambria Math" panose="02040503050406030204" pitchFamily="18" charset="0"/>
                            <a:ea typeface="Cambria Math" panose="02040503050406030204" pitchFamily="18" charset="0"/>
                          </a:rPr>
                          <m:t>1</m:t>
                        </m:r>
                      </m:sub>
                    </m:sSub>
                  </m:oMath>
                </a14:m>
                <a:r>
                  <a:rPr lang="en-TW" dirty="0">
                    <a:solidFill>
                      <a:srgbClr val="FF0000"/>
                    </a:solidFill>
                    <a:latin typeface="Times New Roman" pitchFamily="18" charset="0"/>
                    <a:cs typeface="Times New Roman" pitchFamily="18" charset="0"/>
                  </a:rPr>
                  <a:t>對該定態的期望值。</a:t>
                </a:r>
              </a:p>
            </p:txBody>
          </p:sp>
        </mc:Choice>
        <mc:Fallback xmlns="">
          <p:sp>
            <p:nvSpPr>
              <p:cNvPr id="9" name="TextBox 8">
                <a:extLst>
                  <a:ext uri="{FF2B5EF4-FFF2-40B4-BE49-F238E27FC236}">
                    <a16:creationId xmlns:a16="http://schemas.microsoft.com/office/drawing/2014/main" id="{F7D37A04-A4C2-0D24-8735-41D68200B0E3}"/>
                  </a:ext>
                </a:extLst>
              </p:cNvPr>
              <p:cNvSpPr txBox="1">
                <a:spLocks noRot="1" noChangeAspect="1" noMove="1" noResize="1" noEditPoints="1" noAdjustHandles="1" noChangeArrowheads="1" noChangeShapeType="1" noTextEdit="1"/>
              </p:cNvSpPr>
              <p:nvPr/>
            </p:nvSpPr>
            <p:spPr bwMode="auto">
              <a:xfrm>
                <a:off x="932240" y="1471792"/>
                <a:ext cx="7920879" cy="425181"/>
              </a:xfrm>
              <a:prstGeom prst="rect">
                <a:avLst/>
              </a:prstGeom>
              <a:blipFill>
                <a:blip r:embed="rId4"/>
                <a:stretch>
                  <a:fillRect l="-641" t="-80000" r="-321" b="-145714"/>
                </a:stretch>
              </a:blipFill>
              <a:ln w="9525">
                <a:noFill/>
                <a:miter lim="800000"/>
                <a:headEnd/>
                <a:tailEnd/>
              </a:ln>
            </p:spPr>
            <p:txBody>
              <a:bodyPr/>
              <a:lstStyle/>
              <a:p>
                <a:r>
                  <a:rPr lang="en-TW">
                    <a:noFill/>
                  </a:rPr>
                  <a:t> </a:t>
                </a:r>
              </a:p>
            </p:txBody>
          </p:sp>
        </mc:Fallback>
      </mc:AlternateContent>
      <p:sp>
        <p:nvSpPr>
          <p:cNvPr id="10" name="TextBox 9">
            <a:extLst>
              <a:ext uri="{FF2B5EF4-FFF2-40B4-BE49-F238E27FC236}">
                <a16:creationId xmlns:a16="http://schemas.microsoft.com/office/drawing/2014/main" id="{D3BE8371-AA04-8C51-EEA3-4C06845F3507}"/>
              </a:ext>
            </a:extLst>
          </p:cNvPr>
          <p:cNvSpPr txBox="1"/>
          <p:nvPr/>
        </p:nvSpPr>
        <p:spPr bwMode="auto">
          <a:xfrm>
            <a:off x="932241" y="4717816"/>
            <a:ext cx="762253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如果狀態可以用波函數表示，此期望值可以簡單寫成波函數的積分：</a:t>
            </a:r>
          </a:p>
        </p:txBody>
      </p:sp>
      <mc:AlternateContent xmlns:mc="http://schemas.openxmlformats.org/markup-compatibility/2006" xmlns:a14="http://schemas.microsoft.com/office/drawing/2010/main">
        <mc:Choice Requires="a14">
          <p:sp>
            <p:nvSpPr>
              <p:cNvPr id="12" name="文字方塊 29">
                <a:extLst>
                  <a:ext uri="{FF2B5EF4-FFF2-40B4-BE49-F238E27FC236}">
                    <a16:creationId xmlns:a16="http://schemas.microsoft.com/office/drawing/2014/main" id="{F4122B16-6AB6-87B6-58A1-0A4879FDB655}"/>
                  </a:ext>
                </a:extLst>
              </p:cNvPr>
              <p:cNvSpPr txBox="1"/>
              <p:nvPr/>
            </p:nvSpPr>
            <p:spPr bwMode="auto">
              <a:xfrm>
                <a:off x="954072" y="5130375"/>
                <a:ext cx="5753258" cy="90191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e>
                      </m:d>
                      <m:r>
                        <a:rPr lang="en-US" altLang="zh-TW" b="0" i="1" smtClean="0">
                          <a:latin typeface="Cambria Math" panose="02040503050406030204" pitchFamily="18" charset="0"/>
                        </a:rPr>
                        <m:t>=</m:t>
                      </m:r>
                      <m:nary>
                        <m:naryPr>
                          <m:limLoc m:val="undOvr"/>
                          <m:ctrlPr>
                            <a:rPr lang="en-US" altLang="zh-TW" i="1">
                              <a:latin typeface="Cambria Math" panose="02040503050406030204" pitchFamily="18" charset="0"/>
                            </a:rPr>
                          </m:ctrlPr>
                        </m:naryPr>
                        <m:sub>
                          <m:r>
                            <m:rPr>
                              <m:brk m:alnAt="24"/>
                            </m:rPr>
                            <a:rPr lang="en-US" altLang="zh-TW" i="1">
                              <a:latin typeface="Cambria Math"/>
                            </a:rPr>
                            <m:t>−</m:t>
                          </m:r>
                          <m:r>
                            <a:rPr lang="en-US" altLang="zh-TW" i="1">
                              <a:latin typeface="Cambria Math"/>
                              <a:ea typeface="Cambria Math"/>
                            </a:rPr>
                            <m:t>∞</m:t>
                          </m:r>
                        </m:sub>
                        <m:sup>
                          <m:r>
                            <a:rPr lang="en-US" altLang="zh-TW" i="1">
                              <a:latin typeface="Cambria Math"/>
                              <a:ea typeface="Cambria Math"/>
                            </a:rPr>
                            <m:t>∞</m:t>
                          </m:r>
                        </m:sup>
                        <m:e>
                          <m:r>
                            <a:rPr lang="en-US" altLang="zh-TW" b="0" i="1" smtClean="0">
                              <a:latin typeface="Cambria Math" panose="02040503050406030204" pitchFamily="18" charset="0"/>
                              <a:ea typeface="Cambria Math"/>
                            </a:rPr>
                            <m:t>𝑑𝑥</m:t>
                          </m:r>
                        </m:e>
                      </m:nary>
                      <m:r>
                        <a:rPr lang="en-US" altLang="zh-TW" i="1" smtClean="0">
                          <a:latin typeface="Cambria Math" panose="02040503050406030204" pitchFamily="18" charset="0"/>
                          <a:ea typeface="Cambria Math" panose="02040503050406030204" pitchFamily="18" charset="0"/>
                        </a:rPr>
                        <m:t>∙</m:t>
                      </m:r>
                      <m:sSubSup>
                        <m:sSubSupPr>
                          <m:ctrlPr>
                            <a:rPr lang="en-US" altLang="zh-TW" i="1" smtClean="0">
                              <a:latin typeface="Cambria Math" panose="02040503050406030204" pitchFamily="18" charset="0"/>
                            </a:rPr>
                          </m:ctrlPr>
                        </m:sSubSupPr>
                        <m:e>
                          <m:r>
                            <a:rPr lang="en-US" altLang="zh-TW" i="1" smtClean="0">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rPr>
                            <m:t>𝑛</m:t>
                          </m:r>
                        </m:sub>
                        <m:sup>
                          <m:r>
                            <a:rPr lang="en-US" altLang="zh-TW" i="1" smtClean="0">
                              <a:latin typeface="Cambria Math" panose="02040503050406030204" pitchFamily="18" charset="0"/>
                              <a:ea typeface="Cambria Math" panose="02040503050406030204" pitchFamily="18" charset="0"/>
                            </a:rPr>
                            <m:t>∗</m:t>
                          </m:r>
                        </m:sup>
                      </m:sSubSup>
                      <m:d>
                        <m:dPr>
                          <m:ctrlPr>
                            <a:rPr lang="en-US" altLang="zh-TW" i="1">
                              <a:latin typeface="Cambria Math" panose="02040503050406030204" pitchFamily="18" charset="0"/>
                            </a:rPr>
                          </m:ctrlPr>
                        </m:dPr>
                        <m:e>
                          <m:r>
                            <a:rPr lang="en-US" altLang="zh-TW" i="1">
                              <a:latin typeface="Cambria Math"/>
                            </a:rPr>
                            <m:t>𝑥</m:t>
                          </m:r>
                        </m:e>
                      </m:d>
                      <m:sSub>
                        <m:sSubPr>
                          <m:ctrlPr>
                            <a:rPr lang="en-US" altLang="zh-TW" i="1" smtClean="0">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𝐻</m:t>
                              </m:r>
                            </m:e>
                          </m:acc>
                        </m:e>
                        <m:sub>
                          <m:r>
                            <a:rPr lang="en-US" altLang="zh-TW" b="0" i="1" smtClean="0">
                              <a:latin typeface="Cambria Math" panose="02040503050406030204" pitchFamily="18" charset="0"/>
                              <a:ea typeface="Cambria Math"/>
                            </a:rPr>
                            <m:t>1</m:t>
                          </m:r>
                        </m:sub>
                      </m:sSub>
                      <m:d>
                        <m:dPr>
                          <m:ctrlPr>
                            <a:rPr lang="en-US" altLang="zh-TW" i="1" smtClean="0">
                              <a:latin typeface="Cambria Math" panose="02040503050406030204" pitchFamily="18" charset="0"/>
                              <a:ea typeface="Cambria Math"/>
                            </a:rPr>
                          </m:ctrlPr>
                        </m:dPr>
                        <m:e>
                          <m:r>
                            <a:rPr lang="en-US" altLang="zh-TW" b="0" i="1" smtClean="0">
                              <a:latin typeface="Cambria Math" panose="02040503050406030204" pitchFamily="18" charset="0"/>
                              <a:ea typeface="Cambria Math"/>
                            </a:rPr>
                            <m:t>𝑥</m:t>
                          </m:r>
                        </m:e>
                      </m:d>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d>
                        <m:dPr>
                          <m:ctrlPr>
                            <a:rPr lang="el-GR" altLang="zh-TW" i="1">
                              <a:latin typeface="Cambria Math" panose="02040503050406030204" pitchFamily="18" charset="0"/>
                              <a:ea typeface="Cambria Math"/>
                            </a:rPr>
                          </m:ctrlPr>
                        </m:dPr>
                        <m:e>
                          <m:r>
                            <a:rPr lang="en-US" altLang="zh-TW" i="1">
                              <a:latin typeface="Cambria Math"/>
                              <a:ea typeface="Cambria Math"/>
                            </a:rPr>
                            <m:t>𝑥</m:t>
                          </m:r>
                        </m:e>
                      </m:d>
                    </m:oMath>
                  </m:oMathPara>
                </a14:m>
                <a:endParaRPr lang="zh-TW" altLang="en-US" dirty="0"/>
              </a:p>
            </p:txBody>
          </p:sp>
        </mc:Choice>
        <mc:Fallback xmlns="">
          <p:sp>
            <p:nvSpPr>
              <p:cNvPr id="12" name="文字方塊 29">
                <a:extLst>
                  <a:ext uri="{FF2B5EF4-FFF2-40B4-BE49-F238E27FC236}">
                    <a16:creationId xmlns:a16="http://schemas.microsoft.com/office/drawing/2014/main" id="{F4122B16-6AB6-87B6-58A1-0A4879FDB655}"/>
                  </a:ext>
                </a:extLst>
              </p:cNvPr>
              <p:cNvSpPr txBox="1">
                <a:spLocks noRot="1" noChangeAspect="1" noMove="1" noResize="1" noEditPoints="1" noAdjustHandles="1" noChangeArrowheads="1" noChangeShapeType="1" noTextEdit="1"/>
              </p:cNvSpPr>
              <p:nvPr/>
            </p:nvSpPr>
            <p:spPr bwMode="auto">
              <a:xfrm>
                <a:off x="954072" y="5130375"/>
                <a:ext cx="5753258" cy="901914"/>
              </a:xfrm>
              <a:prstGeom prst="rect">
                <a:avLst/>
              </a:prstGeom>
              <a:blipFill>
                <a:blip r:embed="rId5"/>
                <a:stretch>
                  <a:fillRect t="-111111" b="-169444"/>
                </a:stretch>
              </a:blipFill>
              <a:ln>
                <a:noFill/>
              </a:ln>
            </p:spPr>
            <p:txBody>
              <a:bodyPr/>
              <a:lstStyle/>
              <a:p>
                <a:r>
                  <a:rPr lang="en-TW">
                    <a:noFill/>
                  </a:rPr>
                  <a:t> </a:t>
                </a:r>
              </a:p>
            </p:txBody>
          </p:sp>
        </mc:Fallback>
      </mc:AlternateContent>
      <p:pic>
        <p:nvPicPr>
          <p:cNvPr id="2" name="Picture 1">
            <a:extLst>
              <a:ext uri="{FF2B5EF4-FFF2-40B4-BE49-F238E27FC236}">
                <a16:creationId xmlns:a16="http://schemas.microsoft.com/office/drawing/2014/main" id="{8B755C89-B699-F373-164C-3EFC3F61C532}"/>
              </a:ext>
            </a:extLst>
          </p:cNvPr>
          <p:cNvPicPr>
            <a:picLocks noChangeAspect="1"/>
          </p:cNvPicPr>
          <p:nvPr/>
        </p:nvPicPr>
        <p:blipFill>
          <a:blip r:embed="rId6"/>
          <a:stretch>
            <a:fillRect/>
          </a:stretch>
        </p:blipFill>
        <p:spPr>
          <a:xfrm>
            <a:off x="945831" y="2026142"/>
            <a:ext cx="7627626" cy="1701781"/>
          </a:xfrm>
          <a:prstGeom prst="rect">
            <a:avLst/>
          </a:prstGeom>
        </p:spPr>
      </p:pic>
      <p:sp>
        <p:nvSpPr>
          <p:cNvPr id="20" name="TextBox 19">
            <a:extLst>
              <a:ext uri="{FF2B5EF4-FFF2-40B4-BE49-F238E27FC236}">
                <a16:creationId xmlns:a16="http://schemas.microsoft.com/office/drawing/2014/main" id="{83EDF0F7-4592-6D83-49E1-0FB49B7E1DD2}"/>
              </a:ext>
            </a:extLst>
          </p:cNvPr>
          <p:cNvSpPr txBox="1"/>
          <p:nvPr/>
        </p:nvSpPr>
        <p:spPr bwMode="auto">
          <a:xfrm>
            <a:off x="927142" y="3852775"/>
            <a:ext cx="7386239" cy="369332"/>
          </a:xfrm>
          <a:prstGeom prst="rect">
            <a:avLst/>
          </a:prstGeom>
          <a:noFill/>
          <a:ln w="9525">
            <a:noFill/>
            <a:miter lim="800000"/>
            <a:headEnd/>
            <a:tailEnd/>
          </a:ln>
        </p:spPr>
        <p:txBody>
          <a:bodyPr wrap="square" rtlCol="0">
            <a:spAutoFit/>
          </a:bodyPr>
          <a:lstStyle/>
          <a:p>
            <a:r>
              <a:rPr lang="en-GB" dirty="0" err="1">
                <a:solidFill>
                  <a:srgbClr val="FF0000"/>
                </a:solidFill>
                <a:latin typeface="Times New Roman" pitchFamily="18" charset="0"/>
                <a:cs typeface="Times New Roman" pitchFamily="18" charset="0"/>
              </a:rPr>
              <a:t>你不需要知道本徵態的一階修正</a:t>
            </a:r>
            <a:r>
              <a:rPr lang="en-GB" dirty="0">
                <a:solidFill>
                  <a:srgbClr val="FF0000"/>
                </a:solidFill>
                <a:latin typeface="Times New Roman" pitchFamily="18" charset="0"/>
                <a:cs typeface="Times New Roman" pitchFamily="18" charset="0"/>
              </a:rPr>
              <a:t>，</a:t>
            </a:r>
            <a:endParaRPr lang="en-TW" dirty="0">
              <a:solidFill>
                <a:srgbClr val="FF0000"/>
              </a:solidFill>
              <a:latin typeface="Times New Roman" pitchFamily="18" charset="0"/>
              <a:cs typeface="Times New Roman" pitchFamily="18" charset="0"/>
            </a:endParaRPr>
          </a:p>
        </p:txBody>
      </p:sp>
      <p:cxnSp>
        <p:nvCxnSpPr>
          <p:cNvPr id="4" name="Straight Connector 3">
            <a:extLst>
              <a:ext uri="{FF2B5EF4-FFF2-40B4-BE49-F238E27FC236}">
                <a16:creationId xmlns:a16="http://schemas.microsoft.com/office/drawing/2014/main" id="{2660D547-1E4F-7F6D-6EDB-807EE6368B60}"/>
              </a:ext>
            </a:extLst>
          </p:cNvPr>
          <p:cNvCxnSpPr>
            <a:cxnSpLocks/>
          </p:cNvCxnSpPr>
          <p:nvPr/>
        </p:nvCxnSpPr>
        <p:spPr>
          <a:xfrm>
            <a:off x="1158886" y="3200701"/>
            <a:ext cx="715449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10AF1DD-4609-CA82-CD03-55671A360C47}"/>
              </a:ext>
            </a:extLst>
          </p:cNvPr>
          <p:cNvCxnSpPr>
            <a:cxnSpLocks/>
          </p:cNvCxnSpPr>
          <p:nvPr/>
        </p:nvCxnSpPr>
        <p:spPr>
          <a:xfrm>
            <a:off x="1158886" y="3473422"/>
            <a:ext cx="122413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0AFE472-8E2F-D18E-ABEE-F9CFF21FBBD8}"/>
              </a:ext>
            </a:extLst>
          </p:cNvPr>
          <p:cNvSpPr txBox="1"/>
          <p:nvPr/>
        </p:nvSpPr>
        <p:spPr bwMode="auto">
          <a:xfrm>
            <a:off x="932240" y="4222107"/>
            <a:ext cx="6398855" cy="369332"/>
          </a:xfrm>
          <a:prstGeom prst="rect">
            <a:avLst/>
          </a:prstGeom>
          <a:noFill/>
          <a:ln w="9525">
            <a:noFill/>
            <a:miter lim="800000"/>
            <a:headEnd/>
            <a:tailEnd/>
          </a:ln>
        </p:spPr>
        <p:txBody>
          <a:bodyPr wrap="square">
            <a:spAutoFit/>
          </a:bodyPr>
          <a:lstStyle/>
          <a:p>
            <a:r>
              <a:rPr lang="en-GB" dirty="0" err="1">
                <a:solidFill>
                  <a:srgbClr val="FF0000"/>
                </a:solidFill>
                <a:latin typeface="Times New Roman" pitchFamily="18" charset="0"/>
                <a:cs typeface="Times New Roman" pitchFamily="18" charset="0"/>
              </a:rPr>
              <a:t>只需要未微擾的零次解，就可以計算本徵值的一階修正了</a:t>
            </a:r>
            <a:r>
              <a:rPr lang="en-GB" dirty="0">
                <a:solidFill>
                  <a:srgbClr val="FF0000"/>
                </a:solidFill>
                <a:latin typeface="Times New Roman" pitchFamily="18" charset="0"/>
                <a:cs typeface="Times New Roman" pitchFamily="18" charset="0"/>
              </a:rPr>
              <a:t>！</a:t>
            </a:r>
            <a:endParaRPr lang="en-TW" dirty="0"/>
          </a:p>
        </p:txBody>
      </p:sp>
      <p:sp>
        <p:nvSpPr>
          <p:cNvPr id="11" name="TextBox 10">
            <a:extLst>
              <a:ext uri="{FF2B5EF4-FFF2-40B4-BE49-F238E27FC236}">
                <a16:creationId xmlns:a16="http://schemas.microsoft.com/office/drawing/2014/main" id="{C5F75707-C84E-A9B9-C681-C1240A687BE5}"/>
              </a:ext>
            </a:extLst>
          </p:cNvPr>
          <p:cNvSpPr txBox="1"/>
          <p:nvPr/>
        </p:nvSpPr>
        <p:spPr bwMode="auto">
          <a:xfrm>
            <a:off x="945831" y="6109479"/>
            <a:ext cx="780263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如果狀態是行向量，則寫成微擾項的矩陣夾在該行向量與對應的列向量間。</a:t>
            </a:r>
          </a:p>
        </p:txBody>
      </p:sp>
    </p:spTree>
    <p:extLst>
      <p:ext uri="{BB962C8B-B14F-4D97-AF65-F5344CB8AC3E}">
        <p14:creationId xmlns:p14="http://schemas.microsoft.com/office/powerpoint/2010/main" val="125581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20" grpId="0"/>
      <p:bldP spid="11"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F8BD34F-DCAF-955B-005F-AE4058D11AF1}"/>
                  </a:ext>
                </a:extLst>
              </p:cNvPr>
              <p:cNvSpPr txBox="1"/>
              <p:nvPr/>
            </p:nvSpPr>
            <p:spPr bwMode="auto">
              <a:xfrm>
                <a:off x="1115616" y="764704"/>
                <a:ext cx="612068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但還有一個關鍵問題：對特定的</a:t>
                </a:r>
                <a14:m>
                  <m:oMath xmlns:m="http://schemas.openxmlformats.org/officeDocument/2006/math">
                    <m:r>
                      <a:rPr lang="en-US" altLang="zh-TW" i="1">
                        <a:latin typeface="Cambria Math" panose="02040503050406030204" pitchFamily="18" charset="0"/>
                      </a:rPr>
                      <m:t>𝑙</m:t>
                    </m:r>
                  </m:oMath>
                </a14:m>
                <a:r>
                  <a:rPr lang="en-TW" dirty="0">
                    <a:latin typeface="Times New Roman" pitchFamily="18" charset="0"/>
                    <a:cs typeface="Times New Roman" pitchFamily="18" charset="0"/>
                  </a:rPr>
                  <a:t>，對應的</a:t>
                </a:r>
                <a14:m>
                  <m:oMath xmlns:m="http://schemas.openxmlformats.org/officeDocument/2006/math">
                    <m:r>
                      <a:rPr lang="en-US" altLang="zh-TW" i="1">
                        <a:latin typeface="Cambria Math" panose="02040503050406030204" pitchFamily="18" charset="0"/>
                      </a:rPr>
                      <m:t>𝑗</m:t>
                    </m:r>
                  </m:oMath>
                </a14:m>
                <a:r>
                  <a:rPr lang="en-TW" dirty="0">
                    <a:latin typeface="Times New Roman" pitchFamily="18" charset="0"/>
                    <a:cs typeface="Times New Roman" pitchFamily="18" charset="0"/>
                  </a:rPr>
                  <a:t>的範圍為何呢？</a:t>
                </a:r>
              </a:p>
            </p:txBody>
          </p:sp>
        </mc:Choice>
        <mc:Fallback xmlns="">
          <p:sp>
            <p:nvSpPr>
              <p:cNvPr id="2" name="TextBox 1">
                <a:extLst>
                  <a:ext uri="{FF2B5EF4-FFF2-40B4-BE49-F238E27FC236}">
                    <a16:creationId xmlns:a16="http://schemas.microsoft.com/office/drawing/2014/main" id="{3F8BD34F-DCAF-955B-005F-AE4058D11AF1}"/>
                  </a:ext>
                </a:extLst>
              </p:cNvPr>
              <p:cNvSpPr txBox="1">
                <a:spLocks noRot="1" noChangeAspect="1" noMove="1" noResize="1" noEditPoints="1" noAdjustHandles="1" noChangeArrowheads="1" noChangeShapeType="1" noTextEdit="1"/>
              </p:cNvSpPr>
              <p:nvPr/>
            </p:nvSpPr>
            <p:spPr bwMode="auto">
              <a:xfrm>
                <a:off x="1115616" y="764704"/>
                <a:ext cx="6120680" cy="369332"/>
              </a:xfrm>
              <a:prstGeom prst="rect">
                <a:avLst/>
              </a:prstGeom>
              <a:blipFill>
                <a:blip r:embed="rId2"/>
                <a:stretch>
                  <a:fillRect l="-621" t="-6667" b="-20000"/>
                </a:stretch>
              </a:blipFill>
              <a:ln w="9525">
                <a:noFill/>
                <a:miter lim="800000"/>
                <a:headEnd/>
                <a:tailEnd/>
              </a:ln>
            </p:spPr>
            <p:txBody>
              <a:bodyPr/>
              <a:lstStyle/>
              <a:p>
                <a:r>
                  <a:rPr lang="en-TW">
                    <a:noFill/>
                  </a:rPr>
                  <a:t> </a:t>
                </a:r>
              </a:p>
            </p:txBody>
          </p:sp>
        </mc:Fallback>
      </mc:AlternateContent>
      <p:pic>
        <p:nvPicPr>
          <p:cNvPr id="3" name="Picture 2">
            <a:extLst>
              <a:ext uri="{FF2B5EF4-FFF2-40B4-BE49-F238E27FC236}">
                <a16:creationId xmlns:a16="http://schemas.microsoft.com/office/drawing/2014/main" id="{98F09EEB-0642-1E8C-B9D7-606DEEE9068B}"/>
              </a:ext>
            </a:extLst>
          </p:cNvPr>
          <p:cNvPicPr>
            <a:picLocks noChangeAspect="1"/>
          </p:cNvPicPr>
          <p:nvPr/>
        </p:nvPicPr>
        <p:blipFill>
          <a:blip r:embed="rId3"/>
          <a:stretch>
            <a:fillRect/>
          </a:stretch>
        </p:blipFill>
        <p:spPr>
          <a:xfrm>
            <a:off x="755576" y="2420888"/>
            <a:ext cx="7326636" cy="2808312"/>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9FCFB99-4D2A-362E-FA76-67476264EF35}"/>
                  </a:ext>
                </a:extLst>
              </p:cNvPr>
              <p:cNvSpPr txBox="1"/>
              <p:nvPr/>
            </p:nvSpPr>
            <p:spPr bwMode="auto">
              <a:xfrm>
                <a:off x="1115616" y="1156102"/>
                <a:ext cx="6894588" cy="410049"/>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在古典的情況下，總角動量</a:t>
                </a:r>
                <a14:m>
                  <m:oMath xmlns:m="http://schemas.openxmlformats.org/officeDocument/2006/math">
                    <m:acc>
                      <m:accPr>
                        <m:chr m:val="⃗"/>
                        <m:ctrlPr>
                          <a:rPr lang="en-TW" i="1">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𝐽</m:t>
                        </m:r>
                      </m:e>
                    </m:acc>
                  </m:oMath>
                </a14:m>
                <a:r>
                  <a:rPr lang="en-TW" dirty="0">
                    <a:latin typeface="Times New Roman" pitchFamily="18" charset="0"/>
                    <a:cs typeface="Times New Roman" pitchFamily="18" charset="0"/>
                  </a:rPr>
                  <a:t>大小，會與</a:t>
                </a:r>
                <a14:m>
                  <m:oMath xmlns:m="http://schemas.openxmlformats.org/officeDocument/2006/math">
                    <m:acc>
                      <m:accPr>
                        <m:chr m:val="⃗"/>
                        <m:ctrlPr>
                          <a:rPr lang="en-TW" i="1" smtClean="0">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𝐿</m:t>
                        </m:r>
                      </m:e>
                    </m:acc>
                  </m:oMath>
                </a14:m>
                <a:r>
                  <a:rPr lang="en-TW" dirty="0">
                    <a:latin typeface="Times New Roman" pitchFamily="18" charset="0"/>
                    <a:cs typeface="Times New Roman" pitchFamily="18" charset="0"/>
                  </a:rPr>
                  <a:t>與</a:t>
                </a:r>
                <a14:m>
                  <m:oMath xmlns:m="http://schemas.openxmlformats.org/officeDocument/2006/math">
                    <m:acc>
                      <m:accPr>
                        <m:chr m:val="⃗"/>
                        <m:ctrlPr>
                          <a:rPr lang="en-TW" i="1">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𝑆</m:t>
                        </m:r>
                      </m:e>
                    </m:acc>
                  </m:oMath>
                </a14:m>
                <a:r>
                  <a:rPr lang="en-TW" dirty="0">
                    <a:latin typeface="Times New Roman" pitchFamily="18" charset="0"/>
                    <a:cs typeface="Times New Roman" pitchFamily="18" charset="0"/>
                  </a:rPr>
                  <a:t>的夾角有關。</a:t>
                </a:r>
              </a:p>
            </p:txBody>
          </p:sp>
        </mc:Choice>
        <mc:Fallback xmlns="">
          <p:sp>
            <p:nvSpPr>
              <p:cNvPr id="4" name="TextBox 3">
                <a:extLst>
                  <a:ext uri="{FF2B5EF4-FFF2-40B4-BE49-F238E27FC236}">
                    <a16:creationId xmlns:a16="http://schemas.microsoft.com/office/drawing/2014/main" id="{59FCFB99-4D2A-362E-FA76-67476264EF35}"/>
                  </a:ext>
                </a:extLst>
              </p:cNvPr>
              <p:cNvSpPr txBox="1">
                <a:spLocks noRot="1" noChangeAspect="1" noMove="1" noResize="1" noEditPoints="1" noAdjustHandles="1" noChangeArrowheads="1" noChangeShapeType="1" noTextEdit="1"/>
              </p:cNvSpPr>
              <p:nvPr/>
            </p:nvSpPr>
            <p:spPr bwMode="auto">
              <a:xfrm>
                <a:off x="1115616" y="1156102"/>
                <a:ext cx="6894588" cy="410049"/>
              </a:xfrm>
              <a:prstGeom prst="rect">
                <a:avLst/>
              </a:prstGeom>
              <a:blipFill>
                <a:blip r:embed="rId4"/>
                <a:stretch>
                  <a:fillRect l="-551" t="-15152" b="-21212"/>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421062236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3329747-5359-20C6-356D-9B8E03AAB474}"/>
                  </a:ext>
                </a:extLst>
              </p:cNvPr>
              <p:cNvSpPr txBox="1"/>
              <p:nvPr/>
            </p:nvSpPr>
            <p:spPr bwMode="auto">
              <a:xfrm>
                <a:off x="386324" y="2148100"/>
                <a:ext cx="8088964" cy="572144"/>
              </a:xfrm>
              <a:prstGeom prst="rect">
                <a:avLst/>
              </a:prstGeom>
              <a:noFill/>
              <a:ln w="9525">
                <a:noFill/>
                <a:miter lim="800000"/>
                <a:headEnd/>
                <a:tailEnd/>
              </a:ln>
            </p:spPr>
            <p:txBody>
              <a:bodyPr wrap="square">
                <a:spAutoFit/>
              </a:bodyPr>
              <a:lstStyle/>
              <a:p>
                <a:r>
                  <a:rPr lang="zh-TW" altLang="en-US" dirty="0"/>
                  <a:t>新的</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𝑗</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a:latin typeface="Cambria Math" panose="02040503050406030204" pitchFamily="18" charset="0"/>
                              </a:rPr>
                              <m:t>,</m:t>
                            </m:r>
                            <m:r>
                              <a:rPr lang="en-US" altLang="zh-TW" i="1">
                                <a:latin typeface="Cambria Math" panose="02040503050406030204" pitchFamily="18" charset="0"/>
                              </a:rPr>
                              <m:t>𝑙</m:t>
                            </m:r>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e>
                        </m:d>
                      </m:e>
                    </m:d>
                  </m:oMath>
                </a14:m>
                <a:r>
                  <a:rPr lang="zh-TW" altLang="en-US" dirty="0"/>
                  <a:t>可以以舊的</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𝑙</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𝑚</m:t>
                                </m:r>
                              </m:e>
                              <m:sub>
                                <m:r>
                                  <a:rPr lang="en-US" altLang="zh-TW" b="0" i="1" smtClean="0">
                                    <a:latin typeface="Cambria Math" panose="02040503050406030204" pitchFamily="18" charset="0"/>
                                  </a:rPr>
                                  <m:t>𝑧</m:t>
                                </m:r>
                              </m:sub>
                            </m:sSub>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𝑠</m:t>
                                </m:r>
                              </m:e>
                              <m:sub>
                                <m:r>
                                  <a:rPr lang="en-US" altLang="zh-TW" b="0" i="1" smtClean="0">
                                    <a:latin typeface="Cambria Math" panose="02040503050406030204" pitchFamily="18" charset="0"/>
                                  </a:rPr>
                                  <m:t>𝑧</m:t>
                                </m:r>
                              </m:sub>
                            </m:sSub>
                          </m:e>
                        </m:d>
                      </m:e>
                    </m:d>
                  </m:oMath>
                </a14:m>
                <a:r>
                  <a:rPr lang="zh-TW" altLang="en-US" dirty="0"/>
                  <a:t>來展開，反之亦然。</a:t>
                </a:r>
                <a:endParaRPr lang="en-TW" dirty="0"/>
              </a:p>
            </p:txBody>
          </p:sp>
        </mc:Choice>
        <mc:Fallback xmlns="">
          <p:sp>
            <p:nvSpPr>
              <p:cNvPr id="3" name="TextBox 2">
                <a:extLst>
                  <a:ext uri="{FF2B5EF4-FFF2-40B4-BE49-F238E27FC236}">
                    <a16:creationId xmlns:a16="http://schemas.microsoft.com/office/drawing/2014/main" id="{E3329747-5359-20C6-356D-9B8E03AAB474}"/>
                  </a:ext>
                </a:extLst>
              </p:cNvPr>
              <p:cNvSpPr txBox="1">
                <a:spLocks noRot="1" noChangeAspect="1" noMove="1" noResize="1" noEditPoints="1" noAdjustHandles="1" noChangeArrowheads="1" noChangeShapeType="1" noTextEdit="1"/>
              </p:cNvSpPr>
              <p:nvPr/>
            </p:nvSpPr>
            <p:spPr bwMode="auto">
              <a:xfrm>
                <a:off x="386324" y="2148100"/>
                <a:ext cx="8088964" cy="572144"/>
              </a:xfrm>
              <a:prstGeom prst="rect">
                <a:avLst/>
              </a:prstGeom>
              <a:blipFill>
                <a:blip r:embed="rId2"/>
                <a:stretch>
                  <a:fillRect l="-2665" t="-172340" b="-25319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D24CF8B-3DA7-354D-F66C-8D9A51C7A799}"/>
                  </a:ext>
                </a:extLst>
              </p:cNvPr>
              <p:cNvSpPr txBox="1"/>
              <p:nvPr/>
            </p:nvSpPr>
            <p:spPr bwMode="auto">
              <a:xfrm>
                <a:off x="386324" y="5822695"/>
                <a:ext cx="849265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這個限制可以讓我們決定，特定</a:t>
                </a:r>
                <a14:m>
                  <m:oMath xmlns:m="http://schemas.openxmlformats.org/officeDocument/2006/math">
                    <m:r>
                      <a:rPr lang="en-US" altLang="zh-TW" i="1">
                        <a:latin typeface="Cambria Math" panose="02040503050406030204" pitchFamily="18" charset="0"/>
                      </a:rPr>
                      <m:t>𝑙</m:t>
                    </m:r>
                  </m:oMath>
                </a14:m>
                <a:r>
                  <a:rPr lang="en-TW" dirty="0">
                    <a:latin typeface="Times New Roman" pitchFamily="18" charset="0"/>
                    <a:cs typeface="Times New Roman" pitchFamily="18" charset="0"/>
                  </a:rPr>
                  <a:t>所對應的</a:t>
                </a:r>
                <a14:m>
                  <m:oMath xmlns:m="http://schemas.openxmlformats.org/officeDocument/2006/math">
                    <m:r>
                      <a:rPr lang="en-US" altLang="zh-TW" i="1">
                        <a:latin typeface="Cambria Math" panose="02040503050406030204" pitchFamily="18" charset="0"/>
                      </a:rPr>
                      <m:t>𝑗</m:t>
                    </m:r>
                  </m:oMath>
                </a14:m>
                <a:r>
                  <a:rPr lang="en-TW" dirty="0">
                    <a:latin typeface="Times New Roman" pitchFamily="18" charset="0"/>
                    <a:cs typeface="Times New Roman" pitchFamily="18" charset="0"/>
                  </a:rPr>
                  <a:t>的範圍。</a:t>
                </a:r>
              </a:p>
            </p:txBody>
          </p:sp>
        </mc:Choice>
        <mc:Fallback xmlns="">
          <p:sp>
            <p:nvSpPr>
              <p:cNvPr id="5" name="TextBox 4">
                <a:extLst>
                  <a:ext uri="{FF2B5EF4-FFF2-40B4-BE49-F238E27FC236}">
                    <a16:creationId xmlns:a16="http://schemas.microsoft.com/office/drawing/2014/main" id="{9D24CF8B-3DA7-354D-F66C-8D9A51C7A799}"/>
                  </a:ext>
                </a:extLst>
              </p:cNvPr>
              <p:cNvSpPr txBox="1">
                <a:spLocks noRot="1" noChangeAspect="1" noMove="1" noResize="1" noEditPoints="1" noAdjustHandles="1" noChangeArrowheads="1" noChangeShapeType="1" noTextEdit="1"/>
              </p:cNvSpPr>
              <p:nvPr/>
            </p:nvSpPr>
            <p:spPr bwMode="auto">
              <a:xfrm>
                <a:off x="386324" y="5822695"/>
                <a:ext cx="8492657" cy="369332"/>
              </a:xfrm>
              <a:prstGeom prst="rect">
                <a:avLst/>
              </a:prstGeom>
              <a:blipFill>
                <a:blip r:embed="rId3"/>
                <a:stretch>
                  <a:fillRect l="-597"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5BF2C7E-133D-69E3-796F-642DFC832146}"/>
                  </a:ext>
                </a:extLst>
              </p:cNvPr>
              <p:cNvSpPr txBox="1"/>
              <p:nvPr/>
            </p:nvSpPr>
            <p:spPr bwMode="auto">
              <a:xfrm>
                <a:off x="355028" y="4887217"/>
                <a:ext cx="8258858" cy="572144"/>
              </a:xfrm>
              <a:prstGeom prst="rect">
                <a:avLst/>
              </a:prstGeom>
              <a:noFill/>
              <a:ln w="9525">
                <a:noFill/>
                <a:miter lim="800000"/>
                <a:headEnd/>
                <a:tailEnd/>
              </a:ln>
            </p:spPr>
            <p:txBody>
              <a:bodyPr wrap="square">
                <a:spAutoFit/>
              </a:bodyPr>
              <a:lstStyle/>
              <a:p>
                <a:r>
                  <a:rPr lang="zh-TW" altLang="en-US" dirty="0"/>
                  <a:t>舊</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𝑙</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𝑚</m:t>
                                </m:r>
                              </m:e>
                              <m:sub>
                                <m:r>
                                  <a:rPr lang="en-US" altLang="zh-TW" b="0" i="1" smtClean="0">
                                    <a:latin typeface="Cambria Math" panose="02040503050406030204" pitchFamily="18" charset="0"/>
                                  </a:rPr>
                                  <m:t>𝑧</m:t>
                                </m:r>
                              </m:sub>
                            </m:sSub>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𝑠</m:t>
                                </m:r>
                              </m:e>
                              <m:sub>
                                <m:r>
                                  <a:rPr lang="en-US" altLang="zh-TW" b="0" i="1" smtClean="0">
                                    <a:latin typeface="Cambria Math" panose="02040503050406030204" pitchFamily="18" charset="0"/>
                                  </a:rPr>
                                  <m:t>𝑧</m:t>
                                </m:r>
                              </m:sub>
                            </m:sSub>
                          </m:e>
                        </m:d>
                      </m:e>
                    </m:d>
                  </m:oMath>
                </a14:m>
                <a:r>
                  <a:rPr lang="zh-TW" altLang="en-US" dirty="0"/>
                  <a:t>狀態數目，</a:t>
                </a:r>
                <a14:m>
                  <m:oMath xmlns:m="http://schemas.openxmlformats.org/officeDocument/2006/math">
                    <m:r>
                      <a:rPr lang="zh-TW" altLang="en-US" i="1" dirty="0">
                        <a:latin typeface="Cambria Math" panose="02040503050406030204" pitchFamily="18" charset="0"/>
                      </a:rPr>
                      <m:t>與新</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𝑗</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a:latin typeface="Cambria Math" panose="02040503050406030204" pitchFamily="18" charset="0"/>
                              </a:rPr>
                              <m:t>,</m:t>
                            </m:r>
                            <m:r>
                              <a:rPr lang="en-US" altLang="zh-TW" i="1">
                                <a:latin typeface="Cambria Math" panose="02040503050406030204" pitchFamily="18" charset="0"/>
                              </a:rPr>
                              <m:t>𝑙</m:t>
                            </m:r>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e>
                        </m:d>
                      </m:e>
                    </m:d>
                  </m:oMath>
                </a14:m>
                <a:r>
                  <a:rPr lang="zh-TW" altLang="en-US" dirty="0"/>
                  <a:t>的狀態數目，也就是空間的維度要相等。</a:t>
                </a:r>
                <a:endParaRPr lang="en-TW" dirty="0"/>
              </a:p>
            </p:txBody>
          </p:sp>
        </mc:Choice>
        <mc:Fallback xmlns="">
          <p:sp>
            <p:nvSpPr>
              <p:cNvPr id="6" name="TextBox 5">
                <a:extLst>
                  <a:ext uri="{FF2B5EF4-FFF2-40B4-BE49-F238E27FC236}">
                    <a16:creationId xmlns:a16="http://schemas.microsoft.com/office/drawing/2014/main" id="{F5BF2C7E-133D-69E3-796F-642DFC832146}"/>
                  </a:ext>
                </a:extLst>
              </p:cNvPr>
              <p:cNvSpPr txBox="1">
                <a:spLocks noRot="1" noChangeAspect="1" noMove="1" noResize="1" noEditPoints="1" noAdjustHandles="1" noChangeArrowheads="1" noChangeShapeType="1" noTextEdit="1"/>
              </p:cNvSpPr>
              <p:nvPr/>
            </p:nvSpPr>
            <p:spPr bwMode="auto">
              <a:xfrm>
                <a:off x="355028" y="4887217"/>
                <a:ext cx="8258858" cy="572144"/>
              </a:xfrm>
              <a:prstGeom prst="rect">
                <a:avLst/>
              </a:prstGeom>
              <a:blipFill>
                <a:blip r:embed="rId4"/>
                <a:stretch>
                  <a:fillRect l="-5368" t="-172340" r="-153" b="-25106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2FA88AB-114D-A77A-401E-77921D259E2B}"/>
                  </a:ext>
                </a:extLst>
              </p:cNvPr>
              <p:cNvSpPr txBox="1"/>
              <p:nvPr/>
            </p:nvSpPr>
            <p:spPr bwMode="auto">
              <a:xfrm>
                <a:off x="362491" y="714197"/>
                <a:ext cx="8258858" cy="572144"/>
              </a:xfrm>
              <a:prstGeom prst="rect">
                <a:avLst/>
              </a:prstGeom>
              <a:noFill/>
              <a:ln w="9525">
                <a:noFill/>
                <a:miter lim="800000"/>
                <a:headEnd/>
                <a:tailEnd/>
              </a:ln>
            </p:spPr>
            <p:txBody>
              <a:bodyPr wrap="square">
                <a:spAutoFit/>
              </a:bodyPr>
              <a:lstStyle/>
              <a:p>
                <a:r>
                  <a:rPr lang="zh-TW" altLang="en-US" dirty="0"/>
                  <a:t>舊的</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𝑙</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𝑧</m:t>
                                </m:r>
                              </m:sub>
                            </m:sSub>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𝑧</m:t>
                                </m:r>
                              </m:sub>
                            </m:sSub>
                          </m:e>
                        </m:d>
                      </m:e>
                    </m:d>
                  </m:oMath>
                </a14:m>
                <a:r>
                  <a:rPr lang="zh-TW" altLang="en-US" dirty="0"/>
                  <a:t>是</a:t>
                </a:r>
                <a14:m>
                  <m:oMath xmlns:m="http://schemas.openxmlformats.org/officeDocument/2006/math">
                    <m:sSup>
                      <m:sSupPr>
                        <m:ctrlPr>
                          <a:rPr lang="en-US" altLang="zh-TW" i="1" smtClean="0">
                            <a:latin typeface="Cambria Math" panose="02040503050406030204" pitchFamily="18" charset="0"/>
                          </a:rPr>
                        </m:ctrlPr>
                      </m:sSupPr>
                      <m:e>
                        <m:r>
                          <a:rPr lang="en-US" altLang="zh-TW" i="1">
                            <a:latin typeface="Cambria Math" panose="02040503050406030204" pitchFamily="18" charset="0"/>
                          </a:rPr>
                          <m:t>𝐿</m:t>
                        </m:r>
                      </m:e>
                      <m:sup>
                        <m:r>
                          <a:rPr lang="en-US" altLang="zh-TW" i="1">
                            <a:latin typeface="Cambria Math" panose="02040503050406030204" pitchFamily="18" charset="0"/>
                          </a:rPr>
                          <m:t>2</m:t>
                        </m:r>
                      </m:sup>
                    </m:sSup>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𝑧</m:t>
                        </m:r>
                      </m:sub>
                    </m:sSub>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𝑆</m:t>
                        </m:r>
                      </m:e>
                      <m:sup>
                        <m:r>
                          <a:rPr lang="en-US" altLang="zh-TW" i="1">
                            <a:latin typeface="Cambria Math" panose="02040503050406030204" pitchFamily="18" charset="0"/>
                          </a:rPr>
                          <m:t>2</m:t>
                        </m:r>
                      </m:sup>
                    </m:sSup>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𝑆</m:t>
                        </m:r>
                      </m:e>
                      <m:sub>
                        <m:r>
                          <a:rPr lang="en-US" altLang="zh-TW" i="1">
                            <a:latin typeface="Cambria Math" panose="02040503050406030204" pitchFamily="18" charset="0"/>
                          </a:rPr>
                          <m:t>𝑧</m:t>
                        </m:r>
                      </m:sub>
                    </m:sSub>
                    <m:r>
                      <m:rPr>
                        <m:nor/>
                      </m:rPr>
                      <a:rPr lang="zh-TW" altLang="en-US" dirty="0"/>
                      <m:t>的本徵態</m:t>
                    </m:r>
                  </m:oMath>
                </a14:m>
                <a:r>
                  <a:rPr lang="en-TW" dirty="0">
                    <a:latin typeface="Times New Roman" pitchFamily="18" charset="0"/>
                    <a:cs typeface="Times New Roman" pitchFamily="18" charset="0"/>
                  </a:rPr>
                  <a:t>，例如</a:t>
                </a:r>
                <a14:m>
                  <m:oMath xmlns:m="http://schemas.openxmlformats.org/officeDocument/2006/math">
                    <m:r>
                      <a:rPr lang="en-US" i="1">
                        <a:latin typeface="Cambria Math" panose="02040503050406030204" pitchFamily="18" charset="0"/>
                        <a:cs typeface="Times New Roman" pitchFamily="18" charset="0"/>
                      </a:rPr>
                      <m:t>𝑙</m:t>
                    </m:r>
                    <m:r>
                      <a:rPr lang="en-US" i="1">
                        <a:latin typeface="Cambria Math" panose="02040503050406030204" pitchFamily="18" charset="0"/>
                        <a:cs typeface="Times New Roman" pitchFamily="18" charset="0"/>
                      </a:rPr>
                      <m:t>=1,</m:t>
                    </m:r>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𝑙</m:t>
                        </m:r>
                      </m:e>
                      <m:sub>
                        <m:r>
                          <a:rPr lang="en-US" i="1">
                            <a:latin typeface="Cambria Math" panose="02040503050406030204" pitchFamily="18" charset="0"/>
                            <a:cs typeface="Times New Roman" pitchFamily="18" charset="0"/>
                          </a:rPr>
                          <m:t>𝑧</m:t>
                        </m:r>
                      </m:sub>
                    </m:sSub>
                    <m:r>
                      <a:rPr lang="en-US" i="1">
                        <a:latin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±1,0,</m:t>
                    </m:r>
                    <m:sSub>
                      <m:sSubPr>
                        <m:ctrlPr>
                          <a:rPr lang="en-US"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𝑠</m:t>
                        </m:r>
                      </m:e>
                      <m:sub>
                        <m:r>
                          <a:rPr lang="en-US" i="1">
                            <a:latin typeface="Cambria Math" panose="02040503050406030204" pitchFamily="18" charset="0"/>
                            <a:cs typeface="Times New Roman" pitchFamily="18" charset="0"/>
                          </a:rPr>
                          <m:t>𝑧</m:t>
                        </m:r>
                      </m:sub>
                    </m:sSub>
                    <m:r>
                      <a:rPr lang="en-US" i="1">
                        <a:latin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1/</m:t>
                    </m:r>
                    <m:r>
                      <a:rPr lang="en-US" i="1" smtClean="0">
                        <a:latin typeface="Cambria Math" panose="02040503050406030204" pitchFamily="18" charset="0"/>
                        <a:cs typeface="Times New Roman" pitchFamily="18" charset="0"/>
                      </a:rPr>
                      <m:t>2</m:t>
                    </m:r>
                  </m:oMath>
                </a14:m>
                <a:r>
                  <a:rPr lang="en-TW" dirty="0">
                    <a:latin typeface="Times New Roman" pitchFamily="18" charset="0"/>
                    <a:cs typeface="Times New Roman" pitchFamily="18" charset="0"/>
                  </a:rPr>
                  <a:t>。</a:t>
                </a:r>
              </a:p>
            </p:txBody>
          </p:sp>
        </mc:Choice>
        <mc:Fallback xmlns="">
          <p:sp>
            <p:nvSpPr>
              <p:cNvPr id="21" name="TextBox 20">
                <a:extLst>
                  <a:ext uri="{FF2B5EF4-FFF2-40B4-BE49-F238E27FC236}">
                    <a16:creationId xmlns:a16="http://schemas.microsoft.com/office/drawing/2014/main" id="{E2FA88AB-114D-A77A-401E-77921D259E2B}"/>
                  </a:ext>
                </a:extLst>
              </p:cNvPr>
              <p:cNvSpPr txBox="1">
                <a:spLocks noRot="1" noChangeAspect="1" noMove="1" noResize="1" noEditPoints="1" noAdjustHandles="1" noChangeArrowheads="1" noChangeShapeType="1" noTextEdit="1"/>
              </p:cNvSpPr>
              <p:nvPr/>
            </p:nvSpPr>
            <p:spPr bwMode="auto">
              <a:xfrm>
                <a:off x="362491" y="714197"/>
                <a:ext cx="8258858" cy="572144"/>
              </a:xfrm>
              <a:prstGeom prst="rect">
                <a:avLst/>
              </a:prstGeom>
              <a:blipFill>
                <a:blip r:embed="rId5"/>
                <a:stretch>
                  <a:fillRect l="-2611" t="-178261" b="-25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784C051-B15A-9D9F-C6F2-A37DF509D1C8}"/>
                  </a:ext>
                </a:extLst>
              </p:cNvPr>
              <p:cNvSpPr txBox="1"/>
              <p:nvPr/>
            </p:nvSpPr>
            <p:spPr bwMode="auto">
              <a:xfrm>
                <a:off x="363985" y="1212622"/>
                <a:ext cx="7896211" cy="572144"/>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新的</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𝑗</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a:latin typeface="Cambria Math" panose="02040503050406030204" pitchFamily="18" charset="0"/>
                              </a:rPr>
                              <m:t>,</m:t>
                            </m:r>
                            <m:r>
                              <a:rPr lang="en-US" altLang="zh-TW" i="1">
                                <a:latin typeface="Cambria Math" panose="02040503050406030204" pitchFamily="18" charset="0"/>
                              </a:rPr>
                              <m:t>𝑙</m:t>
                            </m:r>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e>
                        </m:d>
                      </m:e>
                    </m:d>
                  </m:oMath>
                </a14:m>
                <a:r>
                  <a:rPr lang="en-TW" dirty="0">
                    <a:latin typeface="Times New Roman" pitchFamily="18" charset="0"/>
                    <a:cs typeface="Times New Roman" pitchFamily="18" charset="0"/>
                  </a:rPr>
                  <a:t>則是</a:t>
                </a: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panose="02040503050406030204" pitchFamily="18" charset="0"/>
                          </a:rPr>
                          <m:t>𝐽</m:t>
                        </m:r>
                      </m:e>
                      <m:sup>
                        <m:r>
                          <a:rPr lang="en-US" altLang="zh-TW" i="1">
                            <a:latin typeface="Cambria Math"/>
                          </a:rPr>
                          <m:t>2</m:t>
                        </m:r>
                      </m:sup>
                    </m:sSup>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𝐽</m:t>
                        </m:r>
                      </m:e>
                      <m:sub>
                        <m:r>
                          <a:rPr lang="en-US" altLang="zh-TW" i="1">
                            <a:latin typeface="Cambria Math"/>
                          </a:rPr>
                          <m:t>𝑧</m:t>
                        </m:r>
                      </m:sub>
                    </m:sSub>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𝐿</m:t>
                        </m:r>
                      </m:e>
                      <m:sup>
                        <m:r>
                          <a:rPr lang="en-US" altLang="zh-TW" i="1">
                            <a:latin typeface="Cambria Math" panose="02040503050406030204" pitchFamily="18" charset="0"/>
                          </a:rPr>
                          <m:t>2</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𝑆</m:t>
                        </m:r>
                      </m:e>
                      <m:sup>
                        <m:r>
                          <a:rPr lang="en-US" altLang="zh-TW" i="1">
                            <a:latin typeface="Cambria Math" panose="02040503050406030204" pitchFamily="18" charset="0"/>
                          </a:rPr>
                          <m:t>2</m:t>
                        </m:r>
                      </m:sup>
                    </m:sSup>
                    <m:r>
                      <a:rPr lang="en-US" altLang="zh-TW" i="1">
                        <a:latin typeface="Cambria Math" panose="02040503050406030204" pitchFamily="18" charset="0"/>
                      </a:rPr>
                      <m:t> </m:t>
                    </m:r>
                  </m:oMath>
                </a14:m>
                <a:r>
                  <a:rPr lang="en-TW" dirty="0">
                    <a:latin typeface="Times New Roman" pitchFamily="18" charset="0"/>
                    <a:cs typeface="Times New Roman" pitchFamily="18" charset="0"/>
                  </a:rPr>
                  <a:t>的</a:t>
                </a:r>
                <a14:m>
                  <m:oMath xmlns:m="http://schemas.openxmlformats.org/officeDocument/2006/math">
                    <m:r>
                      <m:rPr>
                        <m:nor/>
                      </m:rPr>
                      <a:rPr lang="zh-TW" altLang="en-US" dirty="0"/>
                      <m:t>本徵態</m:t>
                    </m:r>
                  </m:oMath>
                </a14:m>
                <a:r>
                  <a:rPr lang="en-TW" dirty="0">
                    <a:latin typeface="Times New Roman" pitchFamily="18" charset="0"/>
                    <a:cs typeface="Times New Roman" pitchFamily="18" charset="0"/>
                  </a:rPr>
                  <a:t>。</a:t>
                </a:r>
                <a:r>
                  <a:rPr lang="en-US" dirty="0"/>
                  <a:t>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a:latin typeface="Cambria Math" panose="02040503050406030204" pitchFamily="18" charset="0"/>
                      </a:rPr>
                      <m:t>=−</m:t>
                    </m:r>
                    <m:r>
                      <a:rPr lang="en-US" altLang="zh-TW" i="1">
                        <a:latin typeface="Cambria Math" panose="02040503050406030204" pitchFamily="18" charset="0"/>
                      </a:rPr>
                      <m:t>𝑗</m:t>
                    </m:r>
                    <m:r>
                      <a:rPr lang="en-US" altLang="zh-TW" i="1">
                        <a:latin typeface="Cambria Math" panose="02040503050406030204" pitchFamily="18" charset="0"/>
                      </a:rPr>
                      <m:t>,−</m:t>
                    </m:r>
                    <m:r>
                      <a:rPr lang="en-US" altLang="zh-TW" i="1">
                        <a:latin typeface="Cambria Math" panose="02040503050406030204" pitchFamily="18" charset="0"/>
                      </a:rPr>
                      <m:t>𝑗</m:t>
                    </m:r>
                    <m:r>
                      <a:rPr lang="en-US" altLang="zh-TW" i="1">
                        <a:latin typeface="Cambria Math" panose="02040503050406030204" pitchFamily="18" charset="0"/>
                      </a:rPr>
                      <m:t>+1,⋯</m:t>
                    </m:r>
                    <m:r>
                      <a:rPr lang="en-US" altLang="zh-TW" i="1">
                        <a:latin typeface="Cambria Math" panose="02040503050406030204" pitchFamily="18" charset="0"/>
                      </a:rPr>
                      <m:t>𝑗</m:t>
                    </m:r>
                    <m:r>
                      <a:rPr lang="en-US" altLang="zh-TW" i="1">
                        <a:latin typeface="Cambria Math" panose="02040503050406030204" pitchFamily="18" charset="0"/>
                        <a:ea typeface="Cambria Math" panose="02040503050406030204" pitchFamily="18" charset="0"/>
                      </a:rPr>
                      <m:t>−1,</m:t>
                    </m:r>
                    <m:r>
                      <a:rPr lang="en-US" altLang="zh-TW" i="1">
                        <a:latin typeface="Cambria Math" panose="02040503050406030204" pitchFamily="18" charset="0"/>
                        <a:ea typeface="Cambria Math" panose="02040503050406030204" pitchFamily="18" charset="0"/>
                      </a:rPr>
                      <m:t>𝑗</m:t>
                    </m:r>
                  </m:oMath>
                </a14:m>
                <a:r>
                  <a:rPr lang="en-TW" dirty="0"/>
                  <a:t>。</a:t>
                </a:r>
              </a:p>
            </p:txBody>
          </p:sp>
        </mc:Choice>
        <mc:Fallback xmlns="">
          <p:sp>
            <p:nvSpPr>
              <p:cNvPr id="23" name="TextBox 22">
                <a:extLst>
                  <a:ext uri="{FF2B5EF4-FFF2-40B4-BE49-F238E27FC236}">
                    <a16:creationId xmlns:a16="http://schemas.microsoft.com/office/drawing/2014/main" id="{A784C051-B15A-9D9F-C6F2-A37DF509D1C8}"/>
                  </a:ext>
                </a:extLst>
              </p:cNvPr>
              <p:cNvSpPr txBox="1">
                <a:spLocks noRot="1" noChangeAspect="1" noMove="1" noResize="1" noEditPoints="1" noAdjustHandles="1" noChangeArrowheads="1" noChangeShapeType="1" noTextEdit="1"/>
              </p:cNvSpPr>
              <p:nvPr/>
            </p:nvSpPr>
            <p:spPr bwMode="auto">
              <a:xfrm>
                <a:off x="363985" y="1212622"/>
                <a:ext cx="7896211" cy="572144"/>
              </a:xfrm>
              <a:prstGeom prst="rect">
                <a:avLst/>
              </a:prstGeom>
              <a:blipFill>
                <a:blip r:embed="rId6"/>
                <a:stretch>
                  <a:fillRect l="-2729" t="-178261" b="-258696"/>
                </a:stretch>
              </a:blipFill>
              <a:ln w="9525">
                <a:noFill/>
                <a:miter lim="800000"/>
                <a:headEnd/>
                <a:tailEnd/>
              </a:ln>
            </p:spPr>
            <p:txBody>
              <a:bodyPr/>
              <a:lstStyle/>
              <a:p>
                <a:r>
                  <a:rPr lang="en-TW">
                    <a:noFill/>
                  </a:rPr>
                  <a:t> </a:t>
                </a:r>
              </a:p>
            </p:txBody>
          </p:sp>
        </mc:Fallback>
      </mc:AlternateContent>
      <p:sp>
        <p:nvSpPr>
          <p:cNvPr id="26" name="TextBox 25">
            <a:extLst>
              <a:ext uri="{FF2B5EF4-FFF2-40B4-BE49-F238E27FC236}">
                <a16:creationId xmlns:a16="http://schemas.microsoft.com/office/drawing/2014/main" id="{B287679B-13F2-AF94-AE6C-AE759475D4E5}"/>
              </a:ext>
            </a:extLst>
          </p:cNvPr>
          <p:cNvSpPr txBox="1"/>
          <p:nvPr/>
        </p:nvSpPr>
        <p:spPr bwMode="auto">
          <a:xfrm>
            <a:off x="375156" y="1755539"/>
            <a:ext cx="7248140" cy="369332"/>
          </a:xfrm>
          <a:prstGeom prst="rect">
            <a:avLst/>
          </a:prstGeom>
          <a:noFill/>
          <a:ln w="9525">
            <a:noFill/>
            <a:miter lim="800000"/>
            <a:headEnd/>
            <a:tailEnd/>
          </a:ln>
        </p:spPr>
        <p:txBody>
          <a:bodyPr wrap="square">
            <a:spAutoFit/>
          </a:bodyPr>
          <a:lstStyle/>
          <a:p>
            <a:r>
              <a:rPr lang="zh-TW" altLang="en-US" dirty="0"/>
              <a:t>它們如同兩組獨立的不同的基底。</a:t>
            </a:r>
            <a:endParaRPr lang="en-TW" dirty="0"/>
          </a:p>
        </p:txBody>
      </p:sp>
      <p:pic>
        <p:nvPicPr>
          <p:cNvPr id="29" name="Picture 28">
            <a:extLst>
              <a:ext uri="{FF2B5EF4-FFF2-40B4-BE49-F238E27FC236}">
                <a16:creationId xmlns:a16="http://schemas.microsoft.com/office/drawing/2014/main" id="{86F03AD2-3C6D-5EA0-E2E9-DF4BE915EBAF}"/>
              </a:ext>
            </a:extLst>
          </p:cNvPr>
          <p:cNvPicPr>
            <a:picLocks noChangeAspect="1"/>
          </p:cNvPicPr>
          <p:nvPr/>
        </p:nvPicPr>
        <p:blipFill rotWithShape="1">
          <a:blip r:embed="rId7"/>
          <a:srcRect t="6828" b="21176"/>
          <a:stretch/>
        </p:blipFill>
        <p:spPr>
          <a:xfrm>
            <a:off x="4312090" y="2726603"/>
            <a:ext cx="1955150" cy="1698608"/>
          </a:xfrm>
          <a:prstGeom prst="rect">
            <a:avLst/>
          </a:prstGeom>
        </p:spPr>
      </p:pic>
      <p:sp>
        <p:nvSpPr>
          <p:cNvPr id="33" name="TextBox 32">
            <a:extLst>
              <a:ext uri="{FF2B5EF4-FFF2-40B4-BE49-F238E27FC236}">
                <a16:creationId xmlns:a16="http://schemas.microsoft.com/office/drawing/2014/main" id="{EE9184AB-5956-9EBF-2584-323EEBA286FA}"/>
              </a:ext>
            </a:extLst>
          </p:cNvPr>
          <p:cNvSpPr txBox="1"/>
          <p:nvPr/>
        </p:nvSpPr>
        <p:spPr bwMode="auto">
          <a:xfrm>
            <a:off x="381084" y="4473124"/>
            <a:ext cx="4572000"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但注意！</a:t>
            </a:r>
            <a:r>
              <a:rPr lang="zh-TW" altLang="en-US" dirty="0"/>
              <a:t>展開的空間是同一個。</a:t>
            </a:r>
            <a:endParaRPr lang="en-TW" dirty="0"/>
          </a:p>
        </p:txBody>
      </p:sp>
      <p:pic>
        <p:nvPicPr>
          <p:cNvPr id="34" name="Picture 33">
            <a:extLst>
              <a:ext uri="{FF2B5EF4-FFF2-40B4-BE49-F238E27FC236}">
                <a16:creationId xmlns:a16="http://schemas.microsoft.com/office/drawing/2014/main" id="{6280DDDC-8BB8-BAE8-6F7E-08E05E90475E}"/>
              </a:ext>
            </a:extLst>
          </p:cNvPr>
          <p:cNvPicPr>
            <a:picLocks noChangeAspect="1"/>
          </p:cNvPicPr>
          <p:nvPr/>
        </p:nvPicPr>
        <p:blipFill>
          <a:blip r:embed="rId8"/>
          <a:stretch>
            <a:fillRect/>
          </a:stretch>
        </p:blipFill>
        <p:spPr>
          <a:xfrm>
            <a:off x="6760830" y="1771746"/>
            <a:ext cx="2243312" cy="3172551"/>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993A672-426A-86CF-D267-7E2214730FE8}"/>
                  </a:ext>
                </a:extLst>
              </p:cNvPr>
              <p:cNvSpPr txBox="1"/>
              <p:nvPr/>
            </p:nvSpPr>
            <p:spPr bwMode="auto">
              <a:xfrm>
                <a:off x="395535" y="332656"/>
                <a:ext cx="722776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但此圖在量子力學中是不適用的。</a:t>
                </a: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panose="02040503050406030204" pitchFamily="18" charset="0"/>
                          </a:rPr>
                          <m:t>𝐽</m:t>
                        </m:r>
                      </m:e>
                      <m:sup>
                        <m:r>
                          <a:rPr lang="en-US" altLang="zh-TW" i="1">
                            <a:latin typeface="Cambria Math"/>
                          </a:rPr>
                          <m:t>2</m:t>
                        </m:r>
                      </m:sup>
                    </m:sSup>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𝐽</m:t>
                        </m:r>
                      </m:e>
                      <m:sub>
                        <m:r>
                          <a:rPr lang="en-US" altLang="zh-TW" i="1">
                            <a:latin typeface="Cambria Math"/>
                          </a:rPr>
                          <m:t>𝑧</m:t>
                        </m:r>
                      </m:sub>
                    </m:sSub>
                  </m:oMath>
                </a14:m>
                <a:r>
                  <a:rPr lang="en-TW" dirty="0"/>
                  <a:t>確定</a:t>
                </a:r>
                <a:r>
                  <a:rPr lang="en-US" dirty="0"/>
                  <a:t>，</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𝑧</m:t>
                        </m:r>
                      </m:sub>
                    </m:sSub>
                    <m:r>
                      <a:rPr lang="en-US" altLang="zh-TW" i="1">
                        <a:latin typeface="Cambria Math" panose="02040503050406030204" pitchFamily="18" charset="0"/>
                      </a:rPr>
                      <m:t>,</m:t>
                    </m:r>
                    <m:r>
                      <a:rPr lang="en-US" altLang="zh-TW" i="1" smtClean="0">
                        <a:latin typeface="Cambria Math" panose="02040503050406030204" pitchFamily="18" charset="0"/>
                      </a:rPr>
                      <m:t>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𝑆</m:t>
                        </m:r>
                      </m:e>
                      <m:sub>
                        <m:r>
                          <a:rPr lang="en-US" altLang="zh-TW" i="1">
                            <a:latin typeface="Cambria Math" panose="02040503050406030204" pitchFamily="18" charset="0"/>
                          </a:rPr>
                          <m:t>𝑧</m:t>
                        </m:r>
                      </m:sub>
                    </m:sSub>
                  </m:oMath>
                </a14:m>
                <a:r>
                  <a:rPr lang="en-TW" dirty="0"/>
                  <a:t>就不確定</a:t>
                </a:r>
                <a:endParaRPr lang="en-TW" dirty="0">
                  <a:latin typeface="Times New Roman" pitchFamily="18" charset="0"/>
                  <a:cs typeface="Times New Roman" pitchFamily="18" charset="0"/>
                </a:endParaRPr>
              </a:p>
            </p:txBody>
          </p:sp>
        </mc:Choice>
        <mc:Fallback xmlns="">
          <p:sp>
            <p:nvSpPr>
              <p:cNvPr id="2" name="TextBox 1">
                <a:extLst>
                  <a:ext uri="{FF2B5EF4-FFF2-40B4-BE49-F238E27FC236}">
                    <a16:creationId xmlns:a16="http://schemas.microsoft.com/office/drawing/2014/main" id="{0993A672-426A-86CF-D267-7E2214730FE8}"/>
                  </a:ext>
                </a:extLst>
              </p:cNvPr>
              <p:cNvSpPr txBox="1">
                <a:spLocks noRot="1" noChangeAspect="1" noMove="1" noResize="1" noEditPoints="1" noAdjustHandles="1" noChangeArrowheads="1" noChangeShapeType="1" noTextEdit="1"/>
              </p:cNvSpPr>
              <p:nvPr/>
            </p:nvSpPr>
            <p:spPr bwMode="auto">
              <a:xfrm>
                <a:off x="395535" y="332656"/>
                <a:ext cx="7227761" cy="369332"/>
              </a:xfrm>
              <a:prstGeom prst="rect">
                <a:avLst/>
              </a:prstGeom>
              <a:blipFill>
                <a:blip r:embed="rId9"/>
                <a:stretch>
                  <a:fillRect l="-877" t="-6667" b="-20000"/>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113830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ppt_x"/>
                                          </p:val>
                                        </p:tav>
                                        <p:tav tm="100000">
                                          <p:val>
                                            <p:strVal val="#ppt_x"/>
                                          </p:val>
                                        </p:tav>
                                      </p:tavLst>
                                    </p:anim>
                                    <p:anim calcmode="lin" valueType="num">
                                      <p:cBhvr additive="base">
                                        <p:cTn id="1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6" grpId="0"/>
      <p:bldP spid="33"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D86CA7-0AC9-CE8D-455D-D776EE1EC6AF}"/>
              </a:ext>
            </a:extLst>
          </p:cNvPr>
          <p:cNvPicPr>
            <a:picLocks noChangeAspect="1"/>
          </p:cNvPicPr>
          <p:nvPr/>
        </p:nvPicPr>
        <p:blipFill>
          <a:blip r:embed="rId2"/>
          <a:stretch>
            <a:fillRect/>
          </a:stretch>
        </p:blipFill>
        <p:spPr>
          <a:xfrm>
            <a:off x="7483343" y="1216266"/>
            <a:ext cx="1510529" cy="213623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D24CF8B-3DA7-354D-F66C-8D9A51C7A799}"/>
                  </a:ext>
                </a:extLst>
              </p:cNvPr>
              <p:cNvSpPr txBox="1"/>
              <p:nvPr/>
            </p:nvSpPr>
            <p:spPr bwMode="auto">
              <a:xfrm>
                <a:off x="477614" y="299571"/>
                <a:ext cx="818877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對特定的</a:t>
                </a:r>
                <a14:m>
                  <m:oMath xmlns:m="http://schemas.openxmlformats.org/officeDocument/2006/math">
                    <m:r>
                      <a:rPr lang="en-US" altLang="zh-TW" i="1">
                        <a:latin typeface="Cambria Math" panose="02040503050406030204" pitchFamily="18" charset="0"/>
                      </a:rPr>
                      <m:t>𝑙</m:t>
                    </m:r>
                  </m:oMath>
                </a14:m>
                <a:r>
                  <a:rPr lang="en-TW" dirty="0">
                    <a:latin typeface="Times New Roman" pitchFamily="18" charset="0"/>
                    <a:cs typeface="Times New Roman" pitchFamily="18" charset="0"/>
                  </a:rPr>
                  <a:t>，對應的</a:t>
                </a:r>
                <a14:m>
                  <m:oMath xmlns:m="http://schemas.openxmlformats.org/officeDocument/2006/math">
                    <m:r>
                      <a:rPr lang="en-US" altLang="zh-TW" i="1">
                        <a:latin typeface="Cambria Math" panose="02040503050406030204" pitchFamily="18" charset="0"/>
                      </a:rPr>
                      <m:t>𝑗</m:t>
                    </m:r>
                  </m:oMath>
                </a14:m>
                <a:r>
                  <a:rPr lang="en-TW" dirty="0">
                    <a:latin typeface="Times New Roman" pitchFamily="18" charset="0"/>
                    <a:cs typeface="Times New Roman" pitchFamily="18" charset="0"/>
                  </a:rPr>
                  <a:t>的範圍為何呢？</a:t>
                </a:r>
              </a:p>
            </p:txBody>
          </p:sp>
        </mc:Choice>
        <mc:Fallback xmlns="">
          <p:sp>
            <p:nvSpPr>
              <p:cNvPr id="5" name="TextBox 4">
                <a:extLst>
                  <a:ext uri="{FF2B5EF4-FFF2-40B4-BE49-F238E27FC236}">
                    <a16:creationId xmlns:a16="http://schemas.microsoft.com/office/drawing/2014/main" id="{9D24CF8B-3DA7-354D-F66C-8D9A51C7A799}"/>
                  </a:ext>
                </a:extLst>
              </p:cNvPr>
              <p:cNvSpPr txBox="1">
                <a:spLocks noRot="1" noChangeAspect="1" noMove="1" noResize="1" noEditPoints="1" noAdjustHandles="1" noChangeArrowheads="1" noChangeShapeType="1" noTextEdit="1"/>
              </p:cNvSpPr>
              <p:nvPr/>
            </p:nvSpPr>
            <p:spPr bwMode="auto">
              <a:xfrm>
                <a:off x="477614" y="299571"/>
                <a:ext cx="8188771" cy="369332"/>
              </a:xfrm>
              <a:prstGeom prst="rect">
                <a:avLst/>
              </a:prstGeom>
              <a:blipFill>
                <a:blip r:embed="rId3"/>
                <a:stretch>
                  <a:fillRect l="-619"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38D1463-D5C1-8CA6-A9FD-F8BA3250B689}"/>
                  </a:ext>
                </a:extLst>
              </p:cNvPr>
              <p:cNvSpPr txBox="1"/>
              <p:nvPr/>
            </p:nvSpPr>
            <p:spPr bwMode="auto">
              <a:xfrm>
                <a:off x="2701227" y="1213508"/>
                <a:ext cx="1558170" cy="391646"/>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𝑚</m:t>
                          </m:r>
                        </m:e>
                        <m:sub>
                          <m:r>
                            <a:rPr lang="en-US" altLang="zh-TW" b="0" i="1" smtClean="0">
                              <a:latin typeface="Cambria Math" panose="02040503050406030204" pitchFamily="18" charset="0"/>
                            </a:rPr>
                            <m:t>𝑗</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𝑧</m:t>
                          </m:r>
                        </m:sub>
                      </m:sSub>
                      <m:r>
                        <a:rPr lang="en-US" altLang="zh-TW" b="0" i="0"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𝑧</m:t>
                          </m:r>
                        </m:sub>
                      </m:sSub>
                    </m:oMath>
                  </m:oMathPara>
                </a14:m>
                <a:endParaRPr lang="en-TW" dirty="0"/>
              </a:p>
            </p:txBody>
          </p:sp>
        </mc:Choice>
        <mc:Fallback xmlns="">
          <p:sp>
            <p:nvSpPr>
              <p:cNvPr id="7" name="TextBox 6">
                <a:extLst>
                  <a:ext uri="{FF2B5EF4-FFF2-40B4-BE49-F238E27FC236}">
                    <a16:creationId xmlns:a16="http://schemas.microsoft.com/office/drawing/2014/main" id="{D38D1463-D5C1-8CA6-A9FD-F8BA3250B689}"/>
                  </a:ext>
                </a:extLst>
              </p:cNvPr>
              <p:cNvSpPr txBox="1">
                <a:spLocks noRot="1" noChangeAspect="1" noMove="1" noResize="1" noEditPoints="1" noAdjustHandles="1" noChangeArrowheads="1" noChangeShapeType="1" noTextEdit="1"/>
              </p:cNvSpPr>
              <p:nvPr/>
            </p:nvSpPr>
            <p:spPr bwMode="auto">
              <a:xfrm>
                <a:off x="2701227" y="1213508"/>
                <a:ext cx="1558170" cy="391646"/>
              </a:xfrm>
              <a:prstGeom prst="rect">
                <a:avLst/>
              </a:prstGeom>
              <a:blipFill>
                <a:blip r:embed="rId4"/>
                <a:stretch>
                  <a:fillRect b="-937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矩形 10">
                <a:extLst>
                  <a:ext uri="{FF2B5EF4-FFF2-40B4-BE49-F238E27FC236}">
                    <a16:creationId xmlns:a16="http://schemas.microsoft.com/office/drawing/2014/main" id="{10F805AB-840E-CAF4-2DBF-5B91AAF8894A}"/>
                  </a:ext>
                </a:extLst>
              </p:cNvPr>
              <p:cNvSpPr/>
              <p:nvPr/>
            </p:nvSpPr>
            <p:spPr>
              <a:xfrm>
                <a:off x="495578" y="1224946"/>
                <a:ext cx="1413811" cy="369332"/>
              </a:xfrm>
              <a:prstGeom prst="rect">
                <a:avLst/>
              </a:prstGeom>
              <a:solidFill>
                <a:srgbClr val="FFFF99"/>
              </a:solidFill>
            </p:spPr>
            <p:txBody>
              <a:bodyPr wrap="square">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𝐽</m:t>
                          </m:r>
                        </m:e>
                        <m:sub>
                          <m:r>
                            <a:rPr lang="en-US" altLang="zh-TW" i="1">
                              <a:latin typeface="Cambria Math"/>
                            </a:rPr>
                            <m:t>𝑧</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𝐿</m:t>
                          </m:r>
                        </m:e>
                        <m:sub>
                          <m:r>
                            <a:rPr lang="en-US" altLang="zh-TW" i="1">
                              <a:latin typeface="Cambria Math"/>
                            </a:rPr>
                            <m:t>𝑧</m:t>
                          </m:r>
                        </m:sub>
                      </m:sSub>
                      <m:r>
                        <a:rPr lang="en-US" altLang="zh-TW" b="0" i="0"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𝑆</m:t>
                          </m:r>
                        </m:e>
                        <m:sub>
                          <m:r>
                            <a:rPr lang="en-US" altLang="zh-TW" i="1">
                              <a:latin typeface="Cambria Math"/>
                            </a:rPr>
                            <m:t>𝑧</m:t>
                          </m:r>
                        </m:sub>
                      </m:sSub>
                    </m:oMath>
                  </m:oMathPara>
                </a14:m>
                <a:endParaRPr lang="en-US" altLang="zh-TW" sz="1800" dirty="0"/>
              </a:p>
            </p:txBody>
          </p:sp>
        </mc:Choice>
        <mc:Fallback xmlns="">
          <p:sp>
            <p:nvSpPr>
              <p:cNvPr id="8" name="矩形 10">
                <a:extLst>
                  <a:ext uri="{FF2B5EF4-FFF2-40B4-BE49-F238E27FC236}">
                    <a16:creationId xmlns:a16="http://schemas.microsoft.com/office/drawing/2014/main" id="{10F805AB-840E-CAF4-2DBF-5B91AAF8894A}"/>
                  </a:ext>
                </a:extLst>
              </p:cNvPr>
              <p:cNvSpPr>
                <a:spLocks noRot="1" noChangeAspect="1" noMove="1" noResize="1" noEditPoints="1" noAdjustHandles="1" noChangeArrowheads="1" noChangeShapeType="1" noTextEdit="1"/>
              </p:cNvSpPr>
              <p:nvPr/>
            </p:nvSpPr>
            <p:spPr>
              <a:xfrm>
                <a:off x="495578" y="1224946"/>
                <a:ext cx="1413811" cy="369332"/>
              </a:xfrm>
              <a:prstGeom prst="rect">
                <a:avLst/>
              </a:prstGeom>
              <a:blipFill>
                <a:blip r:embed="rId5"/>
                <a:stretch>
                  <a:fillRect b="-10000"/>
                </a:stretch>
              </a:blipFill>
            </p:spPr>
            <p:txBody>
              <a:bodyPr/>
              <a:lstStyle/>
              <a:p>
                <a:r>
                  <a:rPr lang="en-TW">
                    <a:noFill/>
                  </a:rPr>
                  <a:t> </a:t>
                </a:r>
              </a:p>
            </p:txBody>
          </p:sp>
        </mc:Fallback>
      </mc:AlternateContent>
      <p:sp>
        <p:nvSpPr>
          <p:cNvPr id="9" name="TextBox 8">
            <a:extLst>
              <a:ext uri="{FF2B5EF4-FFF2-40B4-BE49-F238E27FC236}">
                <a16:creationId xmlns:a16="http://schemas.microsoft.com/office/drawing/2014/main" id="{E9EF2794-3C38-D994-6237-1184CE879962}"/>
              </a:ext>
            </a:extLst>
          </p:cNvPr>
          <p:cNvSpPr txBox="1"/>
          <p:nvPr/>
        </p:nvSpPr>
        <p:spPr bwMode="auto">
          <a:xfrm>
            <a:off x="1981147" y="1235822"/>
            <a:ext cx="720080"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因此</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3AC884D-6D47-FCD9-55CC-DE3299D6E55B}"/>
                  </a:ext>
                </a:extLst>
              </p:cNvPr>
              <p:cNvSpPr txBox="1"/>
              <p:nvPr/>
            </p:nvSpPr>
            <p:spPr bwMode="auto">
              <a:xfrm>
                <a:off x="473753" y="1638716"/>
                <a:ext cx="5818818" cy="572144"/>
              </a:xfrm>
              <a:prstGeom prst="rect">
                <a:avLst/>
              </a:prstGeom>
              <a:noFill/>
              <a:ln w="9525">
                <a:noFill/>
                <a:miter lim="800000"/>
                <a:headEnd/>
                <a:tailEnd/>
              </a:ln>
            </p:spPr>
            <p:txBody>
              <a:bodyPr wrap="square" rtlCol="0">
                <a:spAutoFit/>
              </a:bodyPr>
              <a:lstStyle/>
              <a:p>
                <a:r>
                  <a:rPr lang="zh-TW" altLang="en-US" dirty="0"/>
                  <a:t>舊基底包含</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𝑧</m:t>
                                </m:r>
                              </m:sub>
                            </m:sSub>
                            <m:r>
                              <a:rPr lang="en-US" altLang="zh-TW" b="0" i="1" smtClean="0">
                                <a:latin typeface="Cambria Math" panose="02040503050406030204" pitchFamily="18" charset="0"/>
                              </a:rPr>
                              <m:t>=1,</m:t>
                            </m:r>
                            <m:r>
                              <a:rPr lang="en-US" altLang="zh-TW" i="1" smtClean="0">
                                <a:latin typeface="Cambria Math" panose="02040503050406030204" pitchFamily="18" charset="0"/>
                              </a:rPr>
                              <m:t>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𝑧</m:t>
                                </m:r>
                              </m:sub>
                            </m:sSub>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e>
                        </m:d>
                      </m:e>
                    </m:d>
                  </m:oMath>
                </a14:m>
                <a:r>
                  <a:rPr lang="en-TW" dirty="0">
                    <a:latin typeface="Times New Roman" pitchFamily="18" charset="0"/>
                    <a:cs typeface="Times New Roman" pitchFamily="18" charset="0"/>
                  </a:rPr>
                  <a:t>，這個狀態的</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b="0" i="1" smtClean="0">
                            <a:latin typeface="Cambria Math" panose="02040503050406030204" pitchFamily="18" charset="0"/>
                          </a:rPr>
                          <m:t>3</m:t>
                        </m:r>
                      </m:num>
                      <m:den>
                        <m:r>
                          <a:rPr lang="en-US" altLang="zh-TW" i="1">
                            <a:latin typeface="Cambria Math" panose="02040503050406030204" pitchFamily="18" charset="0"/>
                          </a:rPr>
                          <m:t>2</m:t>
                        </m:r>
                      </m:den>
                    </m:f>
                    <m:r>
                      <a:rPr lang="en-US" altLang="zh-TW" i="1">
                        <a:latin typeface="Cambria Math" panose="02040503050406030204" pitchFamily="18" charset="0"/>
                      </a:rPr>
                      <m:t> </m:t>
                    </m:r>
                  </m:oMath>
                </a14:m>
                <a:r>
                  <a:rPr lang="en-TW" dirty="0">
                    <a:latin typeface="Times New Roman" pitchFamily="18" charset="0"/>
                    <a:cs typeface="Times New Roman" pitchFamily="18" charset="0"/>
                  </a:rPr>
                  <a:t>。</a:t>
                </a:r>
              </a:p>
            </p:txBody>
          </p:sp>
        </mc:Choice>
        <mc:Fallback xmlns="">
          <p:sp>
            <p:nvSpPr>
              <p:cNvPr id="10" name="TextBox 9">
                <a:extLst>
                  <a:ext uri="{FF2B5EF4-FFF2-40B4-BE49-F238E27FC236}">
                    <a16:creationId xmlns:a16="http://schemas.microsoft.com/office/drawing/2014/main" id="{03AC884D-6D47-FCD9-55CC-DE3299D6E55B}"/>
                  </a:ext>
                </a:extLst>
              </p:cNvPr>
              <p:cNvSpPr txBox="1">
                <a:spLocks noRot="1" noChangeAspect="1" noMove="1" noResize="1" noEditPoints="1" noAdjustHandles="1" noChangeArrowheads="1" noChangeShapeType="1" noTextEdit="1"/>
              </p:cNvSpPr>
              <p:nvPr/>
            </p:nvSpPr>
            <p:spPr bwMode="auto">
              <a:xfrm>
                <a:off x="473753" y="1638716"/>
                <a:ext cx="5818818" cy="572144"/>
              </a:xfrm>
              <a:prstGeom prst="rect">
                <a:avLst/>
              </a:prstGeom>
              <a:blipFill>
                <a:blip r:embed="rId6"/>
                <a:stretch>
                  <a:fillRect l="-871" t="-178261" b="-25652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342862A-6FB1-E2EA-B887-E37B77963899}"/>
                  </a:ext>
                </a:extLst>
              </p:cNvPr>
              <p:cNvSpPr txBox="1"/>
              <p:nvPr/>
            </p:nvSpPr>
            <p:spPr bwMode="auto">
              <a:xfrm>
                <a:off x="451305" y="2181847"/>
                <a:ext cx="6057289" cy="391646"/>
              </a:xfrm>
              <a:prstGeom prst="rect">
                <a:avLst/>
              </a:prstGeom>
              <a:noFill/>
              <a:ln w="9525">
                <a:noFill/>
                <a:miter lim="800000"/>
                <a:headEnd/>
                <a:tailEnd/>
              </a:ln>
            </p:spPr>
            <p:txBody>
              <a:bodyPr wrap="square" rtlCol="0">
                <a:spAutoFit/>
              </a:bodyPr>
              <a:lstStyle/>
              <a:p>
                <a:r>
                  <a:rPr lang="en-US" dirty="0" err="1"/>
                  <a:t>注意在此</a:t>
                </a:r>
                <a:r>
                  <a:rPr lang="en-TW" dirty="0">
                    <a:latin typeface="Times New Roman" pitchFamily="18" charset="0"/>
                    <a:cs typeface="Times New Roman" pitchFamily="18" charset="0"/>
                  </a:rPr>
                  <a:t>空間中已經沒有</a:t>
                </a:r>
                <a14:m>
                  <m:oMath xmlns:m="http://schemas.openxmlformats.org/officeDocument/2006/math">
                    <m:r>
                      <m:rPr>
                        <m:nor/>
                      </m:rPr>
                      <a:rPr lang="en-TW" dirty="0">
                        <a:latin typeface="Times New Roman" pitchFamily="18" charset="0"/>
                        <a:cs typeface="Times New Roman" pitchFamily="18" charset="0"/>
                      </a:rPr>
                      <m:t>比它</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oMath>
                </a14:m>
                <a:r>
                  <a:rPr lang="en-TW" dirty="0">
                    <a:latin typeface="Times New Roman" pitchFamily="18" charset="0"/>
                    <a:cs typeface="Times New Roman" pitchFamily="18" charset="0"/>
                  </a:rPr>
                  <a:t>更大的狀態了，</a:t>
                </a:r>
              </a:p>
            </p:txBody>
          </p:sp>
        </mc:Choice>
        <mc:Fallback xmlns="">
          <p:sp>
            <p:nvSpPr>
              <p:cNvPr id="11" name="TextBox 10">
                <a:extLst>
                  <a:ext uri="{FF2B5EF4-FFF2-40B4-BE49-F238E27FC236}">
                    <a16:creationId xmlns:a16="http://schemas.microsoft.com/office/drawing/2014/main" id="{B342862A-6FB1-E2EA-B887-E37B77963899}"/>
                  </a:ext>
                </a:extLst>
              </p:cNvPr>
              <p:cNvSpPr txBox="1">
                <a:spLocks noRot="1" noChangeAspect="1" noMove="1" noResize="1" noEditPoints="1" noAdjustHandles="1" noChangeArrowheads="1" noChangeShapeType="1" noTextEdit="1"/>
              </p:cNvSpPr>
              <p:nvPr/>
            </p:nvSpPr>
            <p:spPr bwMode="auto">
              <a:xfrm>
                <a:off x="451305" y="2181847"/>
                <a:ext cx="6057289" cy="391646"/>
              </a:xfrm>
              <a:prstGeom prst="rect">
                <a:avLst/>
              </a:prstGeom>
              <a:blipFill>
                <a:blip r:embed="rId7"/>
                <a:stretch>
                  <a:fillRect l="-837" t="-6250" b="-1562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C900958-244F-FB62-0D99-47C0101D9ABA}"/>
                  </a:ext>
                </a:extLst>
              </p:cNvPr>
              <p:cNvSpPr txBox="1"/>
              <p:nvPr/>
            </p:nvSpPr>
            <p:spPr bwMode="auto">
              <a:xfrm>
                <a:off x="477614" y="640159"/>
                <a:ext cx="8493810" cy="572144"/>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讓我們先以</a:t>
                </a:r>
                <a14:m>
                  <m:oMath xmlns:m="http://schemas.openxmlformats.org/officeDocument/2006/math">
                    <m:r>
                      <a:rPr lang="en-US" sz="1800" i="1" smtClean="0">
                        <a:latin typeface="Cambria Math" panose="02040503050406030204" pitchFamily="18" charset="0"/>
                        <a:cs typeface="Times New Roman" pitchFamily="18" charset="0"/>
                      </a:rPr>
                      <m:t>𝑙</m:t>
                    </m:r>
                    <m:r>
                      <a:rPr lang="en-US" sz="1800" i="1" smtClean="0">
                        <a:latin typeface="Cambria Math" panose="02040503050406030204" pitchFamily="18" charset="0"/>
                        <a:cs typeface="Times New Roman" pitchFamily="18" charset="0"/>
                      </a:rPr>
                      <m:t>=1</m:t>
                    </m:r>
                  </m:oMath>
                </a14:m>
                <a:r>
                  <a:rPr lang="en-GB" dirty="0">
                    <a:latin typeface="Times New Roman" pitchFamily="18" charset="0"/>
                    <a:cs typeface="Times New Roman" pitchFamily="18" charset="0"/>
                  </a:rPr>
                  <a:t>為例，</a:t>
                </a:r>
                <a14:m>
                  <m:oMath xmlns:m="http://schemas.openxmlformats.org/officeDocument/2006/math">
                    <m:r>
                      <a:rPr lang="en-US" i="1">
                        <a:latin typeface="Cambria Math" panose="02040503050406030204" pitchFamily="18" charset="0"/>
                        <a:cs typeface="Times New Roman" pitchFamily="18" charset="0"/>
                      </a:rPr>
                      <m:t>𝑙</m:t>
                    </m:r>
                    <m:r>
                      <a:rPr lang="en-US" i="1">
                        <a:latin typeface="Cambria Math" panose="02040503050406030204" pitchFamily="18" charset="0"/>
                        <a:cs typeface="Times New Roman" pitchFamily="18" charset="0"/>
                      </a:rPr>
                      <m:t>=1,</m:t>
                    </m:r>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𝑙</m:t>
                        </m:r>
                      </m:e>
                      <m:sub>
                        <m:r>
                          <a:rPr lang="en-US" i="1">
                            <a:latin typeface="Cambria Math" panose="02040503050406030204" pitchFamily="18" charset="0"/>
                            <a:cs typeface="Times New Roman" pitchFamily="18" charset="0"/>
                          </a:rPr>
                          <m:t>𝑧</m:t>
                        </m:r>
                      </m:sub>
                    </m:sSub>
                    <m:r>
                      <a:rPr lang="en-US" i="1">
                        <a:latin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±1,0,</m:t>
                    </m:r>
                    <m:sSub>
                      <m:sSubPr>
                        <m:ctrlPr>
                          <a:rPr lang="en-US"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𝑠</m:t>
                        </m:r>
                      </m:e>
                      <m:sub>
                        <m:r>
                          <a:rPr lang="en-US" i="1">
                            <a:latin typeface="Cambria Math" panose="02040503050406030204" pitchFamily="18" charset="0"/>
                            <a:cs typeface="Times New Roman" pitchFamily="18" charset="0"/>
                          </a:rPr>
                          <m:t>𝑧</m:t>
                        </m:r>
                      </m:sub>
                    </m:sSub>
                    <m:r>
                      <a:rPr lang="en-US" i="1">
                        <a:latin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1/2</m:t>
                    </m:r>
                  </m:oMath>
                </a14:m>
                <a:r>
                  <a:rPr lang="en-TW" dirty="0">
                    <a:latin typeface="Times New Roman" pitchFamily="18" charset="0"/>
                    <a:cs typeface="Times New Roman" pitchFamily="18" charset="0"/>
                  </a:rPr>
                  <a:t>，所以</a:t>
                </a:r>
                <a:r>
                  <a:rPr lang="en-US" dirty="0"/>
                  <a:t>舊</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1</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𝑧</m:t>
                                </m:r>
                              </m:sub>
                            </m:sSub>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𝑧</m:t>
                                </m:r>
                              </m:sub>
                            </m:sSub>
                          </m:e>
                        </m:d>
                      </m:e>
                    </m:d>
                  </m:oMath>
                </a14:m>
                <a:r>
                  <a:rPr lang="en-TW" dirty="0">
                    <a:latin typeface="Times New Roman" pitchFamily="18" charset="0"/>
                    <a:cs typeface="Times New Roman" pitchFamily="18" charset="0"/>
                  </a:rPr>
                  <a:t>維度是六。</a:t>
                </a:r>
              </a:p>
            </p:txBody>
          </p:sp>
        </mc:Choice>
        <mc:Fallback xmlns="">
          <p:sp>
            <p:nvSpPr>
              <p:cNvPr id="12" name="TextBox 11">
                <a:extLst>
                  <a:ext uri="{FF2B5EF4-FFF2-40B4-BE49-F238E27FC236}">
                    <a16:creationId xmlns:a16="http://schemas.microsoft.com/office/drawing/2014/main" id="{4C900958-244F-FB62-0D99-47C0101D9ABA}"/>
                  </a:ext>
                </a:extLst>
              </p:cNvPr>
              <p:cNvSpPr txBox="1">
                <a:spLocks noRot="1" noChangeAspect="1" noMove="1" noResize="1" noEditPoints="1" noAdjustHandles="1" noChangeArrowheads="1" noChangeShapeType="1" noTextEdit="1"/>
              </p:cNvSpPr>
              <p:nvPr/>
            </p:nvSpPr>
            <p:spPr bwMode="auto">
              <a:xfrm>
                <a:off x="477614" y="640159"/>
                <a:ext cx="8493810" cy="572144"/>
              </a:xfrm>
              <a:prstGeom prst="rect">
                <a:avLst/>
              </a:prstGeom>
              <a:blipFill>
                <a:blip r:embed="rId8"/>
                <a:stretch>
                  <a:fillRect l="-597" t="-178261" b="-25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DA55633-B3D4-20E6-D1D3-C527947E26E0}"/>
                  </a:ext>
                </a:extLst>
              </p:cNvPr>
              <p:cNvSpPr txBox="1"/>
              <p:nvPr/>
            </p:nvSpPr>
            <p:spPr bwMode="auto">
              <a:xfrm>
                <a:off x="437182" y="4865598"/>
                <a:ext cx="7885770" cy="411395"/>
              </a:xfrm>
              <a:prstGeom prst="rect">
                <a:avLst/>
              </a:prstGeom>
              <a:noFill/>
              <a:ln w="9525">
                <a:noFill/>
                <a:miter lim="800000"/>
                <a:headEnd/>
                <a:tailEnd/>
              </a:ln>
            </p:spPr>
            <p:txBody>
              <a:bodyPr wrap="square">
                <a:spAutoFit/>
              </a:bodyPr>
              <a:lstStyle/>
              <a:p>
                <a:r>
                  <a:rPr lang="zh-TW" altLang="en-US" dirty="0"/>
                  <a:t>這與</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𝑧</m:t>
                                </m:r>
                              </m:sub>
                            </m:sSub>
                            <m:r>
                              <a:rPr lang="en-US" altLang="zh-TW" i="1">
                                <a:latin typeface="Cambria Math" panose="02040503050406030204" pitchFamily="18" charset="0"/>
                              </a:rPr>
                              <m:t>,</m:t>
                            </m:r>
                            <m:r>
                              <a:rPr lang="en-US" altLang="zh-TW" i="1" smtClean="0">
                                <a:latin typeface="Cambria Math" panose="02040503050406030204" pitchFamily="18" charset="0"/>
                              </a:rPr>
                              <m:t>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𝑧</m:t>
                                </m:r>
                              </m:sub>
                            </m:sSub>
                          </m:e>
                        </m:d>
                      </m:e>
                    </m:d>
                  </m:oMath>
                </a14:m>
                <a:r>
                  <a:rPr lang="en-TW" dirty="0">
                    <a:latin typeface="Times New Roman" pitchFamily="18" charset="0"/>
                    <a:cs typeface="Times New Roman" pitchFamily="18" charset="0"/>
                  </a:rPr>
                  <a:t>維度六 </a:t>
                </a:r>
                <a:r>
                  <a:rPr lang="zh-TW" altLang="en-US" dirty="0"/>
                  <a:t>，剛好差</a:t>
                </a:r>
                <a14:m>
                  <m:oMath xmlns:m="http://schemas.openxmlformats.org/officeDocument/2006/math">
                    <m:r>
                      <a:rPr lang="en-US" altLang="zh-TW" dirty="0">
                        <a:latin typeface="Cambria Math" panose="02040503050406030204" pitchFamily="18" charset="0"/>
                      </a:rPr>
                      <m:t>2</m:t>
                    </m:r>
                  </m:oMath>
                </a14:m>
                <a:r>
                  <a:rPr lang="en-TW" dirty="0"/>
                  <a:t>。得補上一個維度</a:t>
                </a:r>
                <a14:m>
                  <m:oMath xmlns:m="http://schemas.openxmlformats.org/officeDocument/2006/math">
                    <m:r>
                      <a:rPr lang="en-TW" i="1" dirty="0" smtClean="0">
                        <a:latin typeface="Cambria Math" panose="02040503050406030204" pitchFamily="18" charset="0"/>
                      </a:rPr>
                      <m:t>2</m:t>
                    </m:r>
                  </m:oMath>
                </a14:m>
                <a:r>
                  <a:rPr lang="en-TW" dirty="0"/>
                  <a:t>的新</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𝑗</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smtClean="0">
                                <a:latin typeface="Cambria Math" panose="02040503050406030204" pitchFamily="18" charset="0"/>
                              </a:rPr>
                              <m:t> </m:t>
                            </m:r>
                          </m:e>
                        </m:d>
                      </m:e>
                    </m:d>
                  </m:oMath>
                </a14:m>
                <a:r>
                  <a:rPr lang="en-TW" dirty="0"/>
                  <a:t>空間。</a:t>
                </a:r>
              </a:p>
            </p:txBody>
          </p:sp>
        </mc:Choice>
        <mc:Fallback xmlns="">
          <p:sp>
            <p:nvSpPr>
              <p:cNvPr id="13" name="TextBox 12">
                <a:extLst>
                  <a:ext uri="{FF2B5EF4-FFF2-40B4-BE49-F238E27FC236}">
                    <a16:creationId xmlns:a16="http://schemas.microsoft.com/office/drawing/2014/main" id="{3DA55633-B3D4-20E6-D1D3-C527947E26E0}"/>
                  </a:ext>
                </a:extLst>
              </p:cNvPr>
              <p:cNvSpPr txBox="1">
                <a:spLocks noRot="1" noChangeAspect="1" noMove="1" noResize="1" noEditPoints="1" noAdjustHandles="1" noChangeArrowheads="1" noChangeShapeType="1" noTextEdit="1"/>
              </p:cNvSpPr>
              <p:nvPr/>
            </p:nvSpPr>
            <p:spPr bwMode="auto">
              <a:xfrm>
                <a:off x="437182" y="4865598"/>
                <a:ext cx="7885770" cy="411395"/>
              </a:xfrm>
              <a:prstGeom prst="rect">
                <a:avLst/>
              </a:prstGeom>
              <a:blipFill>
                <a:blip r:embed="rId9"/>
                <a:stretch>
                  <a:fillRect l="-643" t="-148485" b="-22424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0A0BB9D-55EF-366D-53E9-BCA142FF902C}"/>
                  </a:ext>
                </a:extLst>
              </p:cNvPr>
              <p:cNvSpPr txBox="1"/>
              <p:nvPr/>
            </p:nvSpPr>
            <p:spPr bwMode="auto">
              <a:xfrm>
                <a:off x="437182" y="5951240"/>
                <a:ext cx="7659672" cy="484043"/>
              </a:xfrm>
              <a:prstGeom prst="rect">
                <a:avLst/>
              </a:prstGeom>
              <a:noFill/>
              <a:ln w="9525">
                <a:noFill/>
                <a:miter lim="800000"/>
                <a:headEnd/>
                <a:tailEnd/>
              </a:ln>
            </p:spPr>
            <p:txBody>
              <a:bodyPr wrap="square" rtlCol="0">
                <a:spAutoFit/>
              </a:bodyPr>
              <a:lstStyle/>
              <a:p>
                <a14:m>
                  <m:oMath xmlns:m="http://schemas.openxmlformats.org/officeDocument/2006/math">
                    <m:d>
                      <m:dPr>
                        <m:begChr m:val="|"/>
                        <m:endChr m:val=""/>
                        <m:ctrlPr>
                          <a:rPr lang="en-US" altLang="zh-TW" i="1" smtClean="0">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b="0" i="1" smtClean="0">
                                    <a:solidFill>
                                      <a:srgbClr val="FF0000"/>
                                    </a:solidFill>
                                    <a:latin typeface="Cambria Math" panose="02040503050406030204" pitchFamily="18" charset="0"/>
                                  </a:rPr>
                                </m:ctrlPr>
                              </m:sSubPr>
                              <m:e>
                                <m:r>
                                  <a:rPr lang="en-US" altLang="zh-TW" b="0" i="1" smtClean="0">
                                    <a:solidFill>
                                      <a:srgbClr val="FF0000"/>
                                    </a:solidFill>
                                    <a:latin typeface="Cambria Math" panose="02040503050406030204" pitchFamily="18" charset="0"/>
                                  </a:rPr>
                                  <m:t>𝑚</m:t>
                                </m:r>
                              </m:e>
                              <m:sub>
                                <m:r>
                                  <a:rPr lang="en-US" altLang="zh-TW" b="0" i="1" smtClean="0">
                                    <a:solidFill>
                                      <a:srgbClr val="FF0000"/>
                                    </a:solidFill>
                                    <a:latin typeface="Cambria Math" panose="02040503050406030204" pitchFamily="18" charset="0"/>
                                  </a:rPr>
                                  <m:t>𝑧</m:t>
                                </m:r>
                              </m:sub>
                            </m:sSub>
                            <m:r>
                              <a:rPr lang="en-US" altLang="zh-TW" b="0" i="1" smtClean="0">
                                <a:solidFill>
                                  <a:srgbClr val="FF0000"/>
                                </a:solidFill>
                                <a:latin typeface="Cambria Math" panose="02040503050406030204" pitchFamily="18" charset="0"/>
                              </a:rPr>
                              <m:t>,</m:t>
                            </m:r>
                            <m:r>
                              <a:rPr lang="en-US" altLang="zh-TW" i="1" smtClean="0">
                                <a:solidFill>
                                  <a:srgbClr val="FF0000"/>
                                </a:solidFill>
                                <a:latin typeface="Cambria Math" panose="02040503050406030204" pitchFamily="18" charset="0"/>
                              </a:rPr>
                              <m:t> </m:t>
                            </m:r>
                            <m:sSub>
                              <m:sSubPr>
                                <m:ctrlPr>
                                  <a:rPr lang="en-US" altLang="zh-TW" b="0" i="1" smtClean="0">
                                    <a:solidFill>
                                      <a:srgbClr val="FF0000"/>
                                    </a:solidFill>
                                    <a:latin typeface="Cambria Math" panose="02040503050406030204" pitchFamily="18" charset="0"/>
                                  </a:rPr>
                                </m:ctrlPr>
                              </m:sSubPr>
                              <m:e>
                                <m:r>
                                  <a:rPr lang="en-US" altLang="zh-TW" b="0" i="1" smtClean="0">
                                    <a:solidFill>
                                      <a:srgbClr val="FF0000"/>
                                    </a:solidFill>
                                    <a:latin typeface="Cambria Math" panose="02040503050406030204" pitchFamily="18" charset="0"/>
                                  </a:rPr>
                                  <m:t>𝑠</m:t>
                                </m:r>
                              </m:e>
                              <m:sub>
                                <m:r>
                                  <a:rPr lang="en-US" altLang="zh-TW" b="0" i="1" smtClean="0">
                                    <a:solidFill>
                                      <a:srgbClr val="FF0000"/>
                                    </a:solidFill>
                                    <a:latin typeface="Cambria Math" panose="02040503050406030204" pitchFamily="18" charset="0"/>
                                  </a:rPr>
                                  <m:t>𝑧</m:t>
                                </m:r>
                              </m:sub>
                            </m:sSub>
                          </m:e>
                        </m:d>
                      </m:e>
                    </m:d>
                  </m:oMath>
                </a14:m>
                <a:r>
                  <a:rPr lang="en-TW" dirty="0">
                    <a:solidFill>
                      <a:srgbClr val="FF0000"/>
                    </a:solidFill>
                    <a:latin typeface="Times New Roman" pitchFamily="18" charset="0"/>
                    <a:cs typeface="Times New Roman" pitchFamily="18" charset="0"/>
                  </a:rPr>
                  <a:t>所對應的</a:t>
                </a:r>
                <a14:m>
                  <m:oMath xmlns:m="http://schemas.openxmlformats.org/officeDocument/2006/math">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𝑗</m:t>
                            </m:r>
                            <m:r>
                              <a:rPr lang="en-US" altLang="zh-TW" i="1">
                                <a:solidFill>
                                  <a:srgbClr val="FF0000"/>
                                </a:solidFill>
                                <a:latin typeface="Cambria Math" panose="02040503050406030204" pitchFamily="18" charset="0"/>
                              </a:rPr>
                              <m:t>,</m:t>
                            </m:r>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𝑚</m:t>
                                </m:r>
                              </m:e>
                              <m:sub>
                                <m:r>
                                  <a:rPr lang="en-US" altLang="zh-TW" i="1">
                                    <a:solidFill>
                                      <a:srgbClr val="FF0000"/>
                                    </a:solidFill>
                                    <a:latin typeface="Cambria Math" panose="02040503050406030204" pitchFamily="18" charset="0"/>
                                  </a:rPr>
                                  <m:t>𝑗</m:t>
                                </m:r>
                              </m:sub>
                            </m:sSub>
                            <m:r>
                              <a:rPr lang="en-US" altLang="zh-TW" i="1" smtClean="0">
                                <a:solidFill>
                                  <a:srgbClr val="FF0000"/>
                                </a:solidFill>
                                <a:latin typeface="Cambria Math" panose="02040503050406030204" pitchFamily="18" charset="0"/>
                              </a:rPr>
                              <m:t> </m:t>
                            </m:r>
                          </m:e>
                        </m:d>
                      </m:e>
                    </m:d>
                  </m:oMath>
                </a14:m>
                <a:r>
                  <a:rPr lang="en-TW" dirty="0">
                    <a:solidFill>
                      <a:srgbClr val="FF0000"/>
                    </a:solidFill>
                    <a:latin typeface="Times New Roman" pitchFamily="18" charset="0"/>
                    <a:cs typeface="Times New Roman" pitchFamily="18" charset="0"/>
                  </a:rPr>
                  <a:t>包含</a:t>
                </a:r>
                <a14:m>
                  <m:oMath xmlns:m="http://schemas.openxmlformats.org/officeDocument/2006/math">
                    <m:r>
                      <a:rPr lang="en-US" altLang="zh-TW" i="1">
                        <a:solidFill>
                          <a:srgbClr val="FF0000"/>
                        </a:solidFill>
                        <a:latin typeface="Cambria Math" panose="02040503050406030204" pitchFamily="18" charset="0"/>
                      </a:rPr>
                      <m:t>𝑗</m:t>
                    </m:r>
                    <m:r>
                      <a:rPr lang="en-US" altLang="zh-TW" i="1">
                        <a:solidFill>
                          <a:srgbClr val="FF0000"/>
                        </a:solidFill>
                        <a:latin typeface="Cambria Math" panose="02040503050406030204" pitchFamily="18" charset="0"/>
                      </a:rPr>
                      <m:t>=</m:t>
                    </m:r>
                    <m:r>
                      <a:rPr lang="en-US" altLang="zh-TW" i="1">
                        <a:solidFill>
                          <a:srgbClr val="FF0000"/>
                        </a:solidFill>
                        <a:latin typeface="Cambria Math" panose="02040503050406030204" pitchFamily="18" charset="0"/>
                      </a:rPr>
                      <m:t>𝑙</m:t>
                    </m:r>
                    <m:r>
                      <a:rPr lang="en-US" altLang="zh-TW" i="1">
                        <a:solidFill>
                          <a:srgbClr val="FF0000"/>
                        </a:solidFill>
                        <a:latin typeface="Cambria Math" panose="02040503050406030204" pitchFamily="18" charset="0"/>
                      </a:rPr>
                      <m:t>−</m:t>
                    </m:r>
                    <m:f>
                      <m:fPr>
                        <m:ctrlPr>
                          <a:rPr lang="en-US" altLang="zh-TW" i="1">
                            <a:solidFill>
                              <a:srgbClr val="FF0000"/>
                            </a:solidFill>
                            <a:latin typeface="Cambria Math" panose="02040503050406030204" pitchFamily="18" charset="0"/>
                          </a:rPr>
                        </m:ctrlPr>
                      </m:fPr>
                      <m:num>
                        <m:r>
                          <a:rPr lang="en-US" altLang="zh-TW" i="1">
                            <a:solidFill>
                              <a:srgbClr val="FF0000"/>
                            </a:solidFill>
                            <a:latin typeface="Cambria Math" panose="02040503050406030204" pitchFamily="18" charset="0"/>
                          </a:rPr>
                          <m:t>1</m:t>
                        </m:r>
                      </m:num>
                      <m:den>
                        <m:r>
                          <a:rPr lang="en-US" altLang="zh-TW" i="1">
                            <a:solidFill>
                              <a:srgbClr val="FF0000"/>
                            </a:solidFill>
                            <a:latin typeface="Cambria Math" panose="02040503050406030204" pitchFamily="18" charset="0"/>
                          </a:rPr>
                          <m:t>2</m:t>
                        </m:r>
                      </m:den>
                    </m:f>
                    <m:r>
                      <a:rPr lang="en-US" altLang="zh-TW" b="0" i="1" smtClean="0">
                        <a:solidFill>
                          <a:srgbClr val="FF0000"/>
                        </a:solidFill>
                        <a:latin typeface="Cambria Math" panose="02040503050406030204" pitchFamily="18" charset="0"/>
                      </a:rPr>
                      <m:t>=</m:t>
                    </m:r>
                    <m:f>
                      <m:fPr>
                        <m:ctrlPr>
                          <a:rPr lang="en-US" altLang="zh-TW" i="1">
                            <a:solidFill>
                              <a:srgbClr val="FF0000"/>
                            </a:solidFill>
                            <a:latin typeface="Cambria Math" panose="02040503050406030204" pitchFamily="18" charset="0"/>
                          </a:rPr>
                        </m:ctrlPr>
                      </m:fPr>
                      <m:num>
                        <m:r>
                          <a:rPr lang="en-US" altLang="zh-TW" i="1">
                            <a:solidFill>
                              <a:srgbClr val="FF0000"/>
                            </a:solidFill>
                            <a:latin typeface="Cambria Math" panose="02040503050406030204" pitchFamily="18" charset="0"/>
                          </a:rPr>
                          <m:t>1</m:t>
                        </m:r>
                      </m:num>
                      <m:den>
                        <m:r>
                          <a:rPr lang="en-US" altLang="zh-TW" i="1">
                            <a:solidFill>
                              <a:srgbClr val="FF0000"/>
                            </a:solidFill>
                            <a:latin typeface="Cambria Math" panose="02040503050406030204" pitchFamily="18" charset="0"/>
                          </a:rPr>
                          <m:t>2</m:t>
                        </m:r>
                      </m:den>
                    </m:f>
                  </m:oMath>
                </a14:m>
                <a:r>
                  <a:rPr lang="en-TW" dirty="0">
                    <a:solidFill>
                      <a:srgbClr val="FF0000"/>
                    </a:solidFill>
                    <a:latin typeface="Times New Roman" pitchFamily="18" charset="0"/>
                    <a:cs typeface="Times New Roman" pitchFamily="18" charset="0"/>
                  </a:rPr>
                  <a:t>、</a:t>
                </a:r>
                <a:r>
                  <a:rPr lang="en-US" altLang="zh-TW" dirty="0">
                    <a:solidFill>
                      <a:srgbClr val="FF0000"/>
                    </a:solidFill>
                  </a:rPr>
                  <a:t> </a:t>
                </a:r>
                <a14:m>
                  <m:oMath xmlns:m="http://schemas.openxmlformats.org/officeDocument/2006/math">
                    <m:r>
                      <a:rPr lang="en-US" altLang="zh-TW" i="1">
                        <a:solidFill>
                          <a:srgbClr val="FF0000"/>
                        </a:solidFill>
                        <a:latin typeface="Cambria Math" panose="02040503050406030204" pitchFamily="18" charset="0"/>
                      </a:rPr>
                      <m:t>𝑙</m:t>
                    </m:r>
                    <m:r>
                      <a:rPr lang="en-US" altLang="zh-TW" i="1">
                        <a:solidFill>
                          <a:srgbClr val="FF0000"/>
                        </a:solidFill>
                        <a:latin typeface="Cambria Math" panose="02040503050406030204" pitchFamily="18" charset="0"/>
                      </a:rPr>
                      <m:t>+</m:t>
                    </m:r>
                    <m:f>
                      <m:fPr>
                        <m:ctrlPr>
                          <a:rPr lang="en-US" altLang="zh-TW" i="1">
                            <a:solidFill>
                              <a:srgbClr val="FF0000"/>
                            </a:solidFill>
                            <a:latin typeface="Cambria Math" panose="02040503050406030204" pitchFamily="18" charset="0"/>
                          </a:rPr>
                        </m:ctrlPr>
                      </m:fPr>
                      <m:num>
                        <m:r>
                          <a:rPr lang="en-US" altLang="zh-TW" i="1">
                            <a:solidFill>
                              <a:srgbClr val="FF0000"/>
                            </a:solidFill>
                            <a:latin typeface="Cambria Math" panose="02040503050406030204" pitchFamily="18" charset="0"/>
                          </a:rPr>
                          <m:t>1</m:t>
                        </m:r>
                      </m:num>
                      <m:den>
                        <m:r>
                          <a:rPr lang="en-US" altLang="zh-TW" i="1">
                            <a:solidFill>
                              <a:srgbClr val="FF0000"/>
                            </a:solidFill>
                            <a:latin typeface="Cambria Math" panose="02040503050406030204" pitchFamily="18" charset="0"/>
                          </a:rPr>
                          <m:t>2</m:t>
                        </m:r>
                      </m:den>
                    </m:f>
                    <m:r>
                      <a:rPr lang="en-US" altLang="zh-TW" b="0" i="1" smtClean="0">
                        <a:solidFill>
                          <a:srgbClr val="FF0000"/>
                        </a:solidFill>
                        <a:latin typeface="Cambria Math" panose="02040503050406030204" pitchFamily="18" charset="0"/>
                      </a:rPr>
                      <m:t>=</m:t>
                    </m:r>
                  </m:oMath>
                </a14:m>
                <a:r>
                  <a:rPr lang="en-US" altLang="zh-TW" dirty="0">
                    <a:solidFill>
                      <a:srgbClr val="FF0000"/>
                    </a:solidFill>
                  </a:rPr>
                  <a:t> </a:t>
                </a:r>
                <a14:m>
                  <m:oMath xmlns:m="http://schemas.openxmlformats.org/officeDocument/2006/math">
                    <m:f>
                      <m:fPr>
                        <m:ctrlPr>
                          <a:rPr lang="en-US" altLang="zh-TW" i="1">
                            <a:solidFill>
                              <a:srgbClr val="FF0000"/>
                            </a:solidFill>
                            <a:latin typeface="Cambria Math" panose="02040503050406030204" pitchFamily="18" charset="0"/>
                          </a:rPr>
                        </m:ctrlPr>
                      </m:fPr>
                      <m:num>
                        <m:r>
                          <a:rPr lang="en-US" altLang="zh-TW" i="1">
                            <a:solidFill>
                              <a:srgbClr val="FF0000"/>
                            </a:solidFill>
                            <a:latin typeface="Cambria Math" panose="02040503050406030204" pitchFamily="18" charset="0"/>
                          </a:rPr>
                          <m:t>3</m:t>
                        </m:r>
                      </m:num>
                      <m:den>
                        <m:r>
                          <a:rPr lang="en-US" altLang="zh-TW" i="1">
                            <a:solidFill>
                              <a:srgbClr val="FF0000"/>
                            </a:solidFill>
                            <a:latin typeface="Cambria Math" panose="02040503050406030204" pitchFamily="18" charset="0"/>
                          </a:rPr>
                          <m:t>2</m:t>
                        </m:r>
                      </m:den>
                    </m:f>
                    <m:r>
                      <a:rPr lang="en-US" altLang="zh-TW" i="1">
                        <a:solidFill>
                          <a:srgbClr val="FF0000"/>
                        </a:solidFill>
                        <a:latin typeface="Cambria Math" panose="02040503050406030204" pitchFamily="18" charset="0"/>
                      </a:rPr>
                      <m:t> </m:t>
                    </m:r>
                  </m:oMath>
                </a14:m>
                <a:r>
                  <a:rPr lang="en-TW" dirty="0">
                    <a:solidFill>
                      <a:srgbClr val="FF0000"/>
                    </a:solidFill>
                    <a:latin typeface="Times New Roman" pitchFamily="18" charset="0"/>
                    <a:cs typeface="Times New Roman" pitchFamily="18" charset="0"/>
                  </a:rPr>
                  <a:t>兩個可能。</a:t>
                </a:r>
              </a:p>
            </p:txBody>
          </p:sp>
        </mc:Choice>
        <mc:Fallback xmlns="">
          <p:sp>
            <p:nvSpPr>
              <p:cNvPr id="16" name="TextBox 15">
                <a:extLst>
                  <a:ext uri="{FF2B5EF4-FFF2-40B4-BE49-F238E27FC236}">
                    <a16:creationId xmlns:a16="http://schemas.microsoft.com/office/drawing/2014/main" id="{90A0BB9D-55EF-366D-53E9-BCA142FF902C}"/>
                  </a:ext>
                </a:extLst>
              </p:cNvPr>
              <p:cNvSpPr txBox="1">
                <a:spLocks noRot="1" noChangeAspect="1" noMove="1" noResize="1" noEditPoints="1" noAdjustHandles="1" noChangeArrowheads="1" noChangeShapeType="1" noTextEdit="1"/>
              </p:cNvSpPr>
              <p:nvPr/>
            </p:nvSpPr>
            <p:spPr bwMode="auto">
              <a:xfrm>
                <a:off x="437182" y="5951240"/>
                <a:ext cx="7659672" cy="484043"/>
              </a:xfrm>
              <a:prstGeom prst="rect">
                <a:avLst/>
              </a:prstGeom>
              <a:blipFill>
                <a:blip r:embed="rId10"/>
                <a:stretch>
                  <a:fillRect l="-4139" t="-120513" b="-17948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FAC38FE-223A-437B-83A7-D157F30A9562}"/>
                  </a:ext>
                </a:extLst>
              </p:cNvPr>
              <p:cNvSpPr txBox="1"/>
              <p:nvPr/>
            </p:nvSpPr>
            <p:spPr bwMode="auto">
              <a:xfrm>
                <a:off x="417280" y="3039300"/>
                <a:ext cx="8691980" cy="572144"/>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這個性質也就是</a:t>
                </a:r>
                <a14:m>
                  <m:oMath xmlns:m="http://schemas.openxmlformats.org/officeDocument/2006/math">
                    <m:r>
                      <a:rPr lang="en-US" altLang="zh-TW" i="1">
                        <a:latin typeface="Cambria Math" panose="02040503050406030204" pitchFamily="18" charset="0"/>
                      </a:rPr>
                      <m:t>𝑗</m:t>
                    </m:r>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b="0" i="1" smtClean="0">
                            <a:latin typeface="Cambria Math" panose="02040503050406030204" pitchFamily="18" charset="0"/>
                          </a:rPr>
                          <m:t>3</m:t>
                        </m:r>
                      </m:num>
                      <m:den>
                        <m:r>
                          <a:rPr lang="en-US" altLang="zh-TW" i="1">
                            <a:latin typeface="Cambria Math" panose="02040503050406030204" pitchFamily="18" charset="0"/>
                          </a:rPr>
                          <m:t>2</m:t>
                        </m:r>
                      </m:den>
                    </m:f>
                  </m:oMath>
                </a14:m>
                <a:r>
                  <a:rPr lang="en-TW" dirty="0">
                    <a:latin typeface="Times New Roman" pitchFamily="18" charset="0"/>
                    <a:cs typeface="Times New Roman" pitchFamily="18" charset="0"/>
                  </a:rPr>
                  <a:t>中，</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3</m:t>
                        </m:r>
                      </m:num>
                      <m:den>
                        <m:r>
                          <a:rPr lang="en-US" altLang="zh-TW" i="1">
                            <a:latin typeface="Cambria Math" panose="02040503050406030204" pitchFamily="18" charset="0"/>
                          </a:rPr>
                          <m:t>2</m:t>
                        </m:r>
                      </m:den>
                    </m:f>
                  </m:oMath>
                </a14:m>
                <a:r>
                  <a:rPr lang="en-TW" dirty="0">
                    <a:latin typeface="Times New Roman" pitchFamily="18" charset="0"/>
                    <a:cs typeface="Times New Roman" pitchFamily="18" charset="0"/>
                  </a:rPr>
                  <a:t>的狀態</a:t>
                </a:r>
                <a:r>
                  <a:rPr lang="en-US" altLang="zh-TW" dirty="0"/>
                  <a:t> </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𝑗</m:t>
                            </m:r>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3</m:t>
                                </m:r>
                              </m:num>
                              <m:den>
                                <m:r>
                                  <a:rPr lang="en-US" altLang="zh-TW" i="1">
                                    <a:latin typeface="Cambria Math" panose="02040503050406030204" pitchFamily="18" charset="0"/>
                                  </a:rPr>
                                  <m:t>2</m:t>
                                </m:r>
                              </m:den>
                            </m:f>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3</m:t>
                                </m:r>
                              </m:num>
                              <m:den>
                                <m:r>
                                  <a:rPr lang="en-US" altLang="zh-TW" i="1">
                                    <a:latin typeface="Cambria Math" panose="02040503050406030204" pitchFamily="18" charset="0"/>
                                  </a:rPr>
                                  <m:t>2</m:t>
                                </m:r>
                              </m:den>
                            </m:f>
                            <m:r>
                              <a:rPr lang="en-US" altLang="zh-TW" i="1" smtClean="0">
                                <a:latin typeface="Cambria Math" panose="02040503050406030204" pitchFamily="18" charset="0"/>
                              </a:rPr>
                              <m:t> </m:t>
                            </m:r>
                          </m:e>
                        </m:d>
                      </m:e>
                    </m:d>
                    <m:r>
                      <a:rPr lang="en-US" altLang="zh-TW" i="1">
                        <a:latin typeface="Cambria Math" panose="02040503050406030204" pitchFamily="18" charset="0"/>
                      </a:rPr>
                      <m:t> </m:t>
                    </m:r>
                  </m:oMath>
                </a14:m>
                <a:r>
                  <a:rPr lang="en-TW" dirty="0">
                    <a:latin typeface="Times New Roman" pitchFamily="18" charset="0"/>
                    <a:cs typeface="Times New Roman" pitchFamily="18" charset="0"/>
                  </a:rPr>
                  <a:t>所特有的性質。</a:t>
                </a:r>
                <a:endParaRPr lang="en-TW" dirty="0"/>
              </a:p>
            </p:txBody>
          </p:sp>
        </mc:Choice>
        <mc:Fallback xmlns="">
          <p:sp>
            <p:nvSpPr>
              <p:cNvPr id="17" name="TextBox 16">
                <a:extLst>
                  <a:ext uri="{FF2B5EF4-FFF2-40B4-BE49-F238E27FC236}">
                    <a16:creationId xmlns:a16="http://schemas.microsoft.com/office/drawing/2014/main" id="{2FAC38FE-223A-437B-83A7-D157F30A9562}"/>
                  </a:ext>
                </a:extLst>
              </p:cNvPr>
              <p:cNvSpPr txBox="1">
                <a:spLocks noRot="1" noChangeAspect="1" noMove="1" noResize="1" noEditPoints="1" noAdjustHandles="1" noChangeArrowheads="1" noChangeShapeType="1" noTextEdit="1"/>
              </p:cNvSpPr>
              <p:nvPr/>
            </p:nvSpPr>
            <p:spPr bwMode="auto">
              <a:xfrm>
                <a:off x="417280" y="3039300"/>
                <a:ext cx="8691980" cy="572144"/>
              </a:xfrm>
              <a:prstGeom prst="rect">
                <a:avLst/>
              </a:prstGeom>
              <a:blipFill>
                <a:blip r:embed="rId11"/>
                <a:stretch>
                  <a:fillRect l="-583" t="-178261" b="-25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0259FDB-ED44-3883-63DA-DAE6D9667D14}"/>
                  </a:ext>
                </a:extLst>
              </p:cNvPr>
              <p:cNvSpPr txBox="1"/>
              <p:nvPr/>
            </p:nvSpPr>
            <p:spPr bwMode="auto">
              <a:xfrm>
                <a:off x="460579" y="4336410"/>
                <a:ext cx="8258858" cy="484043"/>
              </a:xfrm>
              <a:prstGeom prst="rect">
                <a:avLst/>
              </a:prstGeom>
              <a:noFill/>
              <a:ln w="9525">
                <a:noFill/>
                <a:miter lim="800000"/>
                <a:headEnd/>
                <a:tailEnd/>
              </a:ln>
            </p:spPr>
            <p:txBody>
              <a:bodyPr wrap="square">
                <a:spAutoFit/>
              </a:bodyPr>
              <a:lstStyle/>
              <a:p>
                <a:r>
                  <a:rPr lang="zh-TW" altLang="en-US" dirty="0">
                    <a:latin typeface="Times New Roman" pitchFamily="18" charset="0"/>
                    <a:cs typeface="Times New Roman" pitchFamily="18" charset="0"/>
                  </a:rPr>
                  <a:t>而</a:t>
                </a:r>
                <a14:m>
                  <m:oMath xmlns:m="http://schemas.openxmlformats.org/officeDocument/2006/math">
                    <m:r>
                      <a:rPr lang="en-US" altLang="zh-TW" i="1">
                        <a:latin typeface="Cambria Math" panose="02040503050406030204" pitchFamily="18" charset="0"/>
                      </a:rPr>
                      <m:t>𝑗</m:t>
                    </m:r>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b="0" i="1" smtClean="0">
                            <a:latin typeface="Cambria Math" panose="02040503050406030204" pitchFamily="18" charset="0"/>
                          </a:rPr>
                          <m:t>3</m:t>
                        </m:r>
                      </m:num>
                      <m:den>
                        <m:r>
                          <a:rPr lang="en-US" altLang="zh-TW" i="1">
                            <a:latin typeface="Cambria Math" panose="02040503050406030204" pitchFamily="18" charset="0"/>
                          </a:rPr>
                          <m:t>2</m:t>
                        </m:r>
                      </m:den>
                    </m:f>
                  </m:oMath>
                </a14:m>
                <a:r>
                  <a:rPr lang="en-TW" dirty="0">
                    <a:latin typeface="Times New Roman" pitchFamily="18" charset="0"/>
                    <a:cs typeface="Times New Roman" pitchFamily="18" charset="0"/>
                  </a:rPr>
                  <a:t>的其他狀態，</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3</m:t>
                        </m:r>
                      </m:num>
                      <m:den>
                        <m:r>
                          <a:rPr lang="en-US" altLang="zh-TW" i="1">
                            <a:latin typeface="Cambria Math" panose="02040503050406030204" pitchFamily="18" charset="0"/>
                          </a:rPr>
                          <m:t>2</m:t>
                        </m:r>
                      </m:den>
                    </m:f>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r>
                      <a:rPr lang="en-US" altLang="zh-TW">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3</m:t>
                        </m:r>
                      </m:num>
                      <m:den>
                        <m:r>
                          <a:rPr lang="en-US" altLang="zh-TW" i="1">
                            <a:latin typeface="Cambria Math" panose="02040503050406030204" pitchFamily="18" charset="0"/>
                          </a:rPr>
                          <m:t>2</m:t>
                        </m:r>
                      </m:den>
                    </m:f>
                  </m:oMath>
                </a14:m>
                <a:r>
                  <a:rPr lang="en-TW" dirty="0">
                    <a:latin typeface="Times New Roman" pitchFamily="18" charset="0"/>
                    <a:cs typeface="Times New Roman" pitchFamily="18" charset="0"/>
                  </a:rPr>
                  <a:t>，自然也得在空間中，</a:t>
                </a:r>
                <a:r>
                  <a:rPr lang="en-US" altLang="zh-TW" dirty="0"/>
                  <a:t> </a:t>
                </a:r>
                <a14:m>
                  <m:oMath xmlns:m="http://schemas.openxmlformats.org/officeDocument/2006/math">
                    <m:r>
                      <a:rPr lang="en-US" altLang="zh-TW" i="1">
                        <a:latin typeface="Cambria Math" panose="02040503050406030204" pitchFamily="18" charset="0"/>
                      </a:rPr>
                      <m:t>𝑗</m:t>
                    </m:r>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3</m:t>
                        </m:r>
                      </m:num>
                      <m:den>
                        <m:r>
                          <a:rPr lang="en-US" altLang="zh-TW" i="1">
                            <a:latin typeface="Cambria Math" panose="02040503050406030204" pitchFamily="18" charset="0"/>
                          </a:rPr>
                          <m:t>2</m:t>
                        </m:r>
                      </m:den>
                    </m:f>
                    <m:r>
                      <a:rPr lang="en-US" altLang="zh-TW" i="1">
                        <a:latin typeface="Cambria Math" panose="02040503050406030204" pitchFamily="18" charset="0"/>
                      </a:rPr>
                      <m:t> </m:t>
                    </m:r>
                  </m:oMath>
                </a14:m>
                <a:r>
                  <a:rPr lang="en-TW" dirty="0">
                    <a:latin typeface="Times New Roman" pitchFamily="18" charset="0"/>
                    <a:cs typeface="Times New Roman" pitchFamily="18" charset="0"/>
                  </a:rPr>
                  <a:t>維度是四。 </a:t>
                </a:r>
                <a:endParaRPr lang="en-TW" dirty="0"/>
              </a:p>
            </p:txBody>
          </p:sp>
        </mc:Choice>
        <mc:Fallback xmlns="">
          <p:sp>
            <p:nvSpPr>
              <p:cNvPr id="18" name="TextBox 17">
                <a:extLst>
                  <a:ext uri="{FF2B5EF4-FFF2-40B4-BE49-F238E27FC236}">
                    <a16:creationId xmlns:a16="http://schemas.microsoft.com/office/drawing/2014/main" id="{10259FDB-ED44-3883-63DA-DAE6D9667D14}"/>
                  </a:ext>
                </a:extLst>
              </p:cNvPr>
              <p:cNvSpPr txBox="1">
                <a:spLocks noRot="1" noChangeAspect="1" noMove="1" noResize="1" noEditPoints="1" noAdjustHandles="1" noChangeArrowheads="1" noChangeShapeType="1" noTextEdit="1"/>
              </p:cNvSpPr>
              <p:nvPr/>
            </p:nvSpPr>
            <p:spPr bwMode="auto">
              <a:xfrm>
                <a:off x="460579" y="4336410"/>
                <a:ext cx="8258858" cy="484043"/>
              </a:xfrm>
              <a:prstGeom prst="rect">
                <a:avLst/>
              </a:prstGeom>
              <a:blipFill>
                <a:blip r:embed="rId12"/>
                <a:stretch>
                  <a:fillRect l="-614" b="-512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B4D9441-84B8-BA4B-BDD6-6FA9ABB050A0}"/>
                  </a:ext>
                </a:extLst>
              </p:cNvPr>
              <p:cNvSpPr txBox="1"/>
              <p:nvPr/>
            </p:nvSpPr>
            <p:spPr bwMode="auto">
              <a:xfrm>
                <a:off x="451305" y="3579922"/>
                <a:ext cx="8520119" cy="572144"/>
              </a:xfrm>
              <a:prstGeom prst="rect">
                <a:avLst/>
              </a:prstGeom>
              <a:noFill/>
              <a:ln w="9525">
                <a:noFill/>
                <a:miter lim="800000"/>
                <a:headEnd/>
                <a:tailEnd/>
              </a:ln>
            </p:spPr>
            <p:txBody>
              <a:bodyPr wrap="square">
                <a:spAutoFit/>
              </a:bodyPr>
              <a:lstStyle/>
              <a:p>
                <a:r>
                  <a:rPr lang="zh-TW" altLang="en-US" dirty="0"/>
                  <a:t>換句話說舊</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𝑧</m:t>
                                </m:r>
                              </m:sub>
                            </m:sSub>
                            <m:r>
                              <a:rPr lang="en-US" altLang="zh-TW" i="1">
                                <a:latin typeface="Cambria Math" panose="02040503050406030204" pitchFamily="18" charset="0"/>
                              </a:rPr>
                              <m:t>=1,</m:t>
                            </m:r>
                            <m:r>
                              <a:rPr lang="en-US" altLang="zh-TW" i="1" smtClean="0">
                                <a:latin typeface="Cambria Math" panose="02040503050406030204" pitchFamily="18" charset="0"/>
                              </a:rPr>
                              <m:t>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𝑧</m:t>
                                </m:r>
                              </m:sub>
                            </m:sSub>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e>
                        </m:d>
                      </m:e>
                    </m:d>
                    <m:r>
                      <a:rPr lang="en-US" altLang="zh-TW" b="0" i="1" smtClean="0">
                        <a:latin typeface="Cambria Math" panose="02040503050406030204" pitchFamily="18" charset="0"/>
                      </a:rPr>
                      <m:t>=</m:t>
                    </m:r>
                    <m:r>
                      <a:rPr lang="zh-TW" altLang="en-US" i="1">
                        <a:latin typeface="Cambria Math" panose="02040503050406030204" pitchFamily="18" charset="0"/>
                      </a:rPr>
                      <m:t>新</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𝑗</m:t>
                            </m:r>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3</m:t>
                                </m:r>
                              </m:num>
                              <m:den>
                                <m:r>
                                  <a:rPr lang="en-US" altLang="zh-TW" i="1">
                                    <a:latin typeface="Cambria Math" panose="02040503050406030204" pitchFamily="18" charset="0"/>
                                  </a:rPr>
                                  <m:t>2</m:t>
                                </m:r>
                              </m:den>
                            </m:f>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3</m:t>
                                </m:r>
                              </m:num>
                              <m:den>
                                <m:r>
                                  <a:rPr lang="en-US" altLang="zh-TW" i="1">
                                    <a:latin typeface="Cambria Math" panose="02040503050406030204" pitchFamily="18" charset="0"/>
                                  </a:rPr>
                                  <m:t>2</m:t>
                                </m:r>
                              </m:den>
                            </m:f>
                            <m:r>
                              <a:rPr lang="en-US" altLang="zh-TW" i="1" smtClean="0">
                                <a:latin typeface="Cambria Math" panose="02040503050406030204" pitchFamily="18" charset="0"/>
                              </a:rPr>
                              <m:t> </m:t>
                            </m:r>
                          </m:e>
                        </m:d>
                      </m:e>
                    </m:d>
                  </m:oMath>
                </a14:m>
                <a:r>
                  <a:rPr lang="en-TW" dirty="0">
                    <a:solidFill>
                      <a:srgbClr val="FF0000"/>
                    </a:solidFill>
                    <a:latin typeface="Times New Roman" pitchFamily="18" charset="0"/>
                    <a:cs typeface="Times New Roman" pitchFamily="18" charset="0"/>
                  </a:rPr>
                  <a:t>，因此</a:t>
                </a:r>
                <a14:m>
                  <m:oMath xmlns:m="http://schemas.openxmlformats.org/officeDocument/2006/math">
                    <m:r>
                      <a:rPr lang="en-US" altLang="zh-TW" i="1">
                        <a:solidFill>
                          <a:srgbClr val="FF0000"/>
                        </a:solidFill>
                        <a:latin typeface="Cambria Math" panose="02040503050406030204" pitchFamily="18" charset="0"/>
                      </a:rPr>
                      <m:t>𝑗</m:t>
                    </m:r>
                  </m:oMath>
                </a14:m>
                <a:r>
                  <a:rPr lang="en-TW" dirty="0">
                    <a:solidFill>
                      <a:srgbClr val="FF0000"/>
                    </a:solidFill>
                  </a:rPr>
                  <a:t>可以是</a:t>
                </a:r>
                <a14:m>
                  <m:oMath xmlns:m="http://schemas.openxmlformats.org/officeDocument/2006/math">
                    <m:f>
                      <m:fPr>
                        <m:ctrlPr>
                          <a:rPr lang="en-US" altLang="zh-TW" i="1">
                            <a:solidFill>
                              <a:srgbClr val="FF0000"/>
                            </a:solidFill>
                            <a:latin typeface="Cambria Math" panose="02040503050406030204" pitchFamily="18" charset="0"/>
                          </a:rPr>
                        </m:ctrlPr>
                      </m:fPr>
                      <m:num>
                        <m:r>
                          <a:rPr lang="en-US" altLang="zh-TW" b="0" i="1" smtClean="0">
                            <a:solidFill>
                              <a:srgbClr val="FF0000"/>
                            </a:solidFill>
                            <a:latin typeface="Cambria Math" panose="02040503050406030204" pitchFamily="18" charset="0"/>
                          </a:rPr>
                          <m:t>3</m:t>
                        </m:r>
                      </m:num>
                      <m:den>
                        <m:r>
                          <a:rPr lang="en-US" altLang="zh-TW" i="1">
                            <a:solidFill>
                              <a:srgbClr val="FF0000"/>
                            </a:solidFill>
                            <a:latin typeface="Cambria Math" panose="02040503050406030204" pitchFamily="18" charset="0"/>
                          </a:rPr>
                          <m:t>2</m:t>
                        </m:r>
                      </m:den>
                    </m:f>
                  </m:oMath>
                </a14:m>
                <a:r>
                  <a:rPr lang="en-TW" dirty="0">
                    <a:solidFill>
                      <a:srgbClr val="FF0000"/>
                    </a:solidFill>
                  </a:rPr>
                  <a:t>。</a:t>
                </a:r>
              </a:p>
            </p:txBody>
          </p:sp>
        </mc:Choice>
        <mc:Fallback xmlns="">
          <p:sp>
            <p:nvSpPr>
              <p:cNvPr id="19" name="TextBox 18">
                <a:extLst>
                  <a:ext uri="{FF2B5EF4-FFF2-40B4-BE49-F238E27FC236}">
                    <a16:creationId xmlns:a16="http://schemas.microsoft.com/office/drawing/2014/main" id="{4B4D9441-84B8-BA4B-BDD6-6FA9ABB050A0}"/>
                  </a:ext>
                </a:extLst>
              </p:cNvPr>
              <p:cNvSpPr txBox="1">
                <a:spLocks noRot="1" noChangeAspect="1" noMove="1" noResize="1" noEditPoints="1" noAdjustHandles="1" noChangeArrowheads="1" noChangeShapeType="1" noTextEdit="1"/>
              </p:cNvSpPr>
              <p:nvPr/>
            </p:nvSpPr>
            <p:spPr bwMode="auto">
              <a:xfrm>
                <a:off x="451305" y="3579922"/>
                <a:ext cx="8520119" cy="572144"/>
              </a:xfrm>
              <a:prstGeom prst="rect">
                <a:avLst/>
              </a:prstGeom>
              <a:blipFill>
                <a:blip r:embed="rId13"/>
                <a:stretch>
                  <a:fillRect l="-595" t="-176087" b="-25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1DA9EDE-0444-3989-FA5C-476A3A47D4AE}"/>
                  </a:ext>
                </a:extLst>
              </p:cNvPr>
              <p:cNvSpPr txBox="1"/>
              <p:nvPr/>
            </p:nvSpPr>
            <p:spPr bwMode="auto">
              <a:xfrm>
                <a:off x="438056" y="5487435"/>
                <a:ext cx="7387431" cy="483466"/>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唯一維度是</a:t>
                </a:r>
                <a14:m>
                  <m:oMath xmlns:m="http://schemas.openxmlformats.org/officeDocument/2006/math">
                    <m:r>
                      <a:rPr lang="en-TW" i="1" dirty="0" smtClean="0">
                        <a:latin typeface="Cambria Math" panose="02040503050406030204" pitchFamily="18" charset="0"/>
                      </a:rPr>
                      <m:t>2</m:t>
                    </m:r>
                  </m:oMath>
                </a14:m>
                <a:r>
                  <a:rPr lang="en-TW" dirty="0"/>
                  <a:t>的可能新</a:t>
                </a:r>
                <a:r>
                  <a:rPr lang="en-TW" dirty="0">
                    <a:latin typeface="Times New Roman" pitchFamily="18" charset="0"/>
                    <a:cs typeface="Times New Roman" pitchFamily="18" charset="0"/>
                  </a:rPr>
                  <a:t>空間就是</a:t>
                </a:r>
                <a14:m>
                  <m:oMath xmlns:m="http://schemas.openxmlformats.org/officeDocument/2006/math">
                    <m:r>
                      <a:rPr lang="en-US" altLang="zh-TW" i="1">
                        <a:latin typeface="Cambria Math" panose="02040503050406030204" pitchFamily="18" charset="0"/>
                      </a:rPr>
                      <m:t>𝑗</m:t>
                    </m:r>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b="0" i="1" smtClean="0">
                            <a:latin typeface="Cambria Math" panose="02040503050406030204" pitchFamily="18" charset="0"/>
                          </a:rPr>
                          <m:t>1</m:t>
                        </m:r>
                      </m:num>
                      <m:den>
                        <m:r>
                          <a:rPr lang="en-US" altLang="zh-TW" i="1">
                            <a:latin typeface="Cambria Math" panose="02040503050406030204" pitchFamily="18" charset="0"/>
                          </a:rPr>
                          <m:t>2</m:t>
                        </m:r>
                      </m:den>
                    </m:f>
                  </m:oMath>
                </a14:m>
                <a:r>
                  <a:rPr lang="en-TW" dirty="0">
                    <a:latin typeface="Times New Roman" pitchFamily="18" charset="0"/>
                    <a:cs typeface="Times New Roman" pitchFamily="18" charset="0"/>
                  </a:rPr>
                  <a:t>。</a:t>
                </a:r>
                <a:r>
                  <a:rPr lang="en-TW" dirty="0">
                    <a:solidFill>
                      <a:srgbClr val="FF0000"/>
                    </a:solidFill>
                    <a:latin typeface="Times New Roman" pitchFamily="18" charset="0"/>
                    <a:cs typeface="Times New Roman" pitchFamily="18" charset="0"/>
                  </a:rPr>
                  <a:t>因此</a:t>
                </a:r>
                <a14:m>
                  <m:oMath xmlns:m="http://schemas.openxmlformats.org/officeDocument/2006/math">
                    <m:r>
                      <a:rPr lang="en-US" altLang="zh-TW" i="1">
                        <a:solidFill>
                          <a:srgbClr val="FF0000"/>
                        </a:solidFill>
                        <a:latin typeface="Cambria Math" panose="02040503050406030204" pitchFamily="18" charset="0"/>
                      </a:rPr>
                      <m:t>𝑗</m:t>
                    </m:r>
                  </m:oMath>
                </a14:m>
                <a:r>
                  <a:rPr lang="en-TW" dirty="0">
                    <a:solidFill>
                      <a:srgbClr val="FF0000"/>
                    </a:solidFill>
                  </a:rPr>
                  <a:t>還可以是</a:t>
                </a:r>
                <a14:m>
                  <m:oMath xmlns:m="http://schemas.openxmlformats.org/officeDocument/2006/math">
                    <m:f>
                      <m:fPr>
                        <m:ctrlPr>
                          <a:rPr lang="en-US" altLang="zh-TW" i="1">
                            <a:solidFill>
                              <a:srgbClr val="FF0000"/>
                            </a:solidFill>
                            <a:latin typeface="Cambria Math" panose="02040503050406030204" pitchFamily="18" charset="0"/>
                          </a:rPr>
                        </m:ctrlPr>
                      </m:fPr>
                      <m:num>
                        <m:r>
                          <a:rPr lang="en-US" altLang="zh-TW" b="0" i="1" smtClean="0">
                            <a:solidFill>
                              <a:srgbClr val="FF0000"/>
                            </a:solidFill>
                            <a:latin typeface="Cambria Math" panose="02040503050406030204" pitchFamily="18" charset="0"/>
                          </a:rPr>
                          <m:t>1</m:t>
                        </m:r>
                      </m:num>
                      <m:den>
                        <m:r>
                          <a:rPr lang="en-US" altLang="zh-TW" i="1">
                            <a:solidFill>
                              <a:srgbClr val="FF0000"/>
                            </a:solidFill>
                            <a:latin typeface="Cambria Math" panose="02040503050406030204" pitchFamily="18" charset="0"/>
                          </a:rPr>
                          <m:t>2</m:t>
                        </m:r>
                      </m:den>
                    </m:f>
                  </m:oMath>
                </a14:m>
                <a:r>
                  <a:rPr lang="en-TW" dirty="0">
                    <a:solidFill>
                      <a:srgbClr val="FF0000"/>
                    </a:solidFill>
                  </a:rPr>
                  <a:t>。</a:t>
                </a:r>
                <a:endParaRPr lang="en-TW" dirty="0">
                  <a:latin typeface="Times New Roman" pitchFamily="18" charset="0"/>
                  <a:cs typeface="Times New Roman" pitchFamily="18" charset="0"/>
                </a:endParaRPr>
              </a:p>
            </p:txBody>
          </p:sp>
        </mc:Choice>
        <mc:Fallback xmlns="">
          <p:sp>
            <p:nvSpPr>
              <p:cNvPr id="20" name="TextBox 19">
                <a:extLst>
                  <a:ext uri="{FF2B5EF4-FFF2-40B4-BE49-F238E27FC236}">
                    <a16:creationId xmlns:a16="http://schemas.microsoft.com/office/drawing/2014/main" id="{A1DA9EDE-0444-3989-FA5C-476A3A47D4AE}"/>
                  </a:ext>
                </a:extLst>
              </p:cNvPr>
              <p:cNvSpPr txBox="1">
                <a:spLocks noRot="1" noChangeAspect="1" noMove="1" noResize="1" noEditPoints="1" noAdjustHandles="1" noChangeArrowheads="1" noChangeShapeType="1" noTextEdit="1"/>
              </p:cNvSpPr>
              <p:nvPr/>
            </p:nvSpPr>
            <p:spPr bwMode="auto">
              <a:xfrm>
                <a:off x="438056" y="5487435"/>
                <a:ext cx="7387431" cy="483466"/>
              </a:xfrm>
              <a:prstGeom prst="rect">
                <a:avLst/>
              </a:prstGeom>
              <a:blipFill>
                <a:blip r:embed="rId14"/>
                <a:stretch>
                  <a:fillRect l="-686" b="-526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35FC473-4F42-DA78-4202-1B5A44450DBC}"/>
                  </a:ext>
                </a:extLst>
              </p:cNvPr>
              <p:cNvSpPr txBox="1"/>
              <p:nvPr/>
            </p:nvSpPr>
            <p:spPr bwMode="auto">
              <a:xfrm>
                <a:off x="451305" y="2631263"/>
                <a:ext cx="6762543" cy="376898"/>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這表示Raising Operator </a:t>
                </a:r>
                <a14:m>
                  <m:oMath xmlns:m="http://schemas.openxmlformats.org/officeDocument/2006/math">
                    <m:sSub>
                      <m:sSubPr>
                        <m:ctrlPr>
                          <a:rPr lang="en-TW" i="1" smtClean="0">
                            <a:latin typeface="Cambria Math" panose="02040503050406030204" pitchFamily="18" charset="0"/>
                            <a:cs typeface="Times New Roman" pitchFamily="18" charset="0"/>
                          </a:rPr>
                        </m:ctrlPr>
                      </m:sSubPr>
                      <m:e>
                        <m:acc>
                          <m:accPr>
                            <m:chr m:val="̂"/>
                            <m:ctrlPr>
                              <a:rPr lang="en-TW" i="1" smtClean="0">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𝐽</m:t>
                            </m:r>
                          </m:e>
                        </m:acc>
                      </m:e>
                      <m:sub>
                        <m:r>
                          <a:rPr lang="en-US" b="0" i="1" smtClean="0">
                            <a:latin typeface="Cambria Math" panose="02040503050406030204" pitchFamily="18" charset="0"/>
                            <a:cs typeface="Times New Roman" pitchFamily="18" charset="0"/>
                          </a:rPr>
                          <m:t>+</m:t>
                        </m:r>
                      </m:sub>
                    </m:sSub>
                  </m:oMath>
                </a14:m>
                <a:r>
                  <a:rPr lang="en-TW" dirty="0"/>
                  <a:t>作用上去，無法再升，而為零！</a:t>
                </a:r>
              </a:p>
            </p:txBody>
          </p:sp>
        </mc:Choice>
        <mc:Fallback xmlns="">
          <p:sp>
            <p:nvSpPr>
              <p:cNvPr id="6" name="TextBox 5">
                <a:extLst>
                  <a:ext uri="{FF2B5EF4-FFF2-40B4-BE49-F238E27FC236}">
                    <a16:creationId xmlns:a16="http://schemas.microsoft.com/office/drawing/2014/main" id="{335FC473-4F42-DA78-4202-1B5A44450DBC}"/>
                  </a:ext>
                </a:extLst>
              </p:cNvPr>
              <p:cNvSpPr txBox="1">
                <a:spLocks noRot="1" noChangeAspect="1" noMove="1" noResize="1" noEditPoints="1" noAdjustHandles="1" noChangeArrowheads="1" noChangeShapeType="1" noTextEdit="1"/>
              </p:cNvSpPr>
              <p:nvPr/>
            </p:nvSpPr>
            <p:spPr bwMode="auto">
              <a:xfrm>
                <a:off x="451305" y="2631263"/>
                <a:ext cx="6762543" cy="376898"/>
              </a:xfrm>
              <a:prstGeom prst="rect">
                <a:avLst/>
              </a:prstGeom>
              <a:blipFill>
                <a:blip r:embed="rId15"/>
                <a:stretch>
                  <a:fillRect l="-750" t="-6667" b="-23333"/>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95907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6" grpId="0"/>
      <p:bldP spid="17" grpId="0"/>
      <p:bldP spid="18" grpId="0"/>
      <p:bldP spid="19" grpId="0"/>
      <p:bldP spid="20"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742F405-646B-C9D9-13B2-92495F04A4BA}"/>
                  </a:ext>
                </a:extLst>
              </p:cNvPr>
              <p:cNvSpPr txBox="1"/>
              <p:nvPr/>
            </p:nvSpPr>
            <p:spPr bwMode="auto">
              <a:xfrm>
                <a:off x="1214695" y="1252963"/>
                <a:ext cx="4608512" cy="620234"/>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𝑗</m:t>
                              </m:r>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3</m:t>
                                  </m:r>
                                </m:num>
                                <m:den>
                                  <m:r>
                                    <a:rPr lang="en-US" altLang="zh-TW" i="1">
                                      <a:latin typeface="Cambria Math" panose="02040503050406030204" pitchFamily="18" charset="0"/>
                                    </a:rPr>
                                    <m:t>2</m:t>
                                  </m:r>
                                </m:den>
                              </m:f>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3</m:t>
                                  </m:r>
                                </m:num>
                                <m:den>
                                  <m:r>
                                    <a:rPr lang="en-US" altLang="zh-TW" i="1">
                                      <a:latin typeface="Cambria Math" panose="02040503050406030204" pitchFamily="18" charset="0"/>
                                    </a:rPr>
                                    <m:t>2</m:t>
                                  </m:r>
                                </m:den>
                              </m:f>
                              <m:r>
                                <a:rPr lang="en-US" altLang="zh-TW" i="1">
                                  <a:latin typeface="Cambria Math" panose="02040503050406030204" pitchFamily="18" charset="0"/>
                                </a:rPr>
                                <m:t>,1,</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e>
                          </m:d>
                        </m:e>
                      </m:d>
                      <m:r>
                        <a:rPr lang="en-US" altLang="zh-TW" b="0" i="1" smtClean="0">
                          <a:latin typeface="Cambria Math" panose="02040503050406030204" pitchFamily="18" charset="0"/>
                        </a:rPr>
                        <m:t>=</m:t>
                      </m:r>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1,</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𝑧</m:t>
                                  </m:r>
                                </m:sub>
                              </m:sSub>
                              <m:r>
                                <a:rPr lang="en-US" altLang="zh-TW" i="1">
                                  <a:latin typeface="Cambria Math" panose="02040503050406030204" pitchFamily="18" charset="0"/>
                                </a:rPr>
                                <m:t>=1,</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𝑧</m:t>
                                  </m:r>
                                </m:sub>
                              </m:sSub>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e>
                          </m:d>
                        </m:e>
                      </m:d>
                    </m:oMath>
                  </m:oMathPara>
                </a14:m>
                <a:endParaRPr lang="en-TW" dirty="0"/>
              </a:p>
            </p:txBody>
          </p:sp>
        </mc:Choice>
        <mc:Fallback xmlns="">
          <p:sp>
            <p:nvSpPr>
              <p:cNvPr id="5" name="TextBox 4">
                <a:extLst>
                  <a:ext uri="{FF2B5EF4-FFF2-40B4-BE49-F238E27FC236}">
                    <a16:creationId xmlns:a16="http://schemas.microsoft.com/office/drawing/2014/main" id="{A742F405-646B-C9D9-13B2-92495F04A4BA}"/>
                  </a:ext>
                </a:extLst>
              </p:cNvPr>
              <p:cNvSpPr txBox="1">
                <a:spLocks noRot="1" noChangeAspect="1" noMove="1" noResize="1" noEditPoints="1" noAdjustHandles="1" noChangeArrowheads="1" noChangeShapeType="1" noTextEdit="1"/>
              </p:cNvSpPr>
              <p:nvPr/>
            </p:nvSpPr>
            <p:spPr bwMode="auto">
              <a:xfrm>
                <a:off x="1214695" y="1252963"/>
                <a:ext cx="4608512" cy="620234"/>
              </a:xfrm>
              <a:prstGeom prst="rect">
                <a:avLst/>
              </a:prstGeom>
              <a:blipFill>
                <a:blip r:embed="rId2"/>
                <a:stretch>
                  <a:fillRect l="-16209" t="-164000" r="-14011" b="-244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496F5F4-427B-D183-0D4C-CD44CD1EBF4E}"/>
                  </a:ext>
                </a:extLst>
              </p:cNvPr>
              <p:cNvSpPr txBox="1"/>
              <p:nvPr/>
            </p:nvSpPr>
            <p:spPr bwMode="auto">
              <a:xfrm>
                <a:off x="1210963" y="2045051"/>
                <a:ext cx="5128262" cy="620234"/>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𝑗</m:t>
                              </m:r>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3</m:t>
                                  </m:r>
                                </m:num>
                                <m:den>
                                  <m:r>
                                    <a:rPr lang="en-US" altLang="zh-TW" i="1">
                                      <a:latin typeface="Cambria Math" panose="02040503050406030204" pitchFamily="18" charset="0"/>
                                    </a:rPr>
                                    <m:t>2</m:t>
                                  </m:r>
                                </m:den>
                              </m:f>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3</m:t>
                                  </m:r>
                                </m:num>
                                <m:den>
                                  <m:r>
                                    <a:rPr lang="en-US" altLang="zh-TW" i="1">
                                      <a:latin typeface="Cambria Math" panose="02040503050406030204" pitchFamily="18" charset="0"/>
                                    </a:rPr>
                                    <m:t>2</m:t>
                                  </m:r>
                                </m:den>
                              </m:f>
                              <m:r>
                                <a:rPr lang="en-US" altLang="zh-TW" i="1">
                                  <a:latin typeface="Cambria Math" panose="02040503050406030204" pitchFamily="18" charset="0"/>
                                </a:rPr>
                                <m:t>,1,</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e>
                          </m:d>
                        </m:e>
                      </m:d>
                      <m:r>
                        <a:rPr lang="en-US" altLang="zh-TW" b="0" i="1" smtClean="0">
                          <a:latin typeface="Cambria Math" panose="02040503050406030204" pitchFamily="18" charset="0"/>
                        </a:rPr>
                        <m:t>=</m:t>
                      </m:r>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1,</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𝑧</m:t>
                                  </m:r>
                                </m:sub>
                              </m:sSub>
                              <m:r>
                                <a:rPr lang="en-US" altLang="zh-TW" i="1">
                                  <a:latin typeface="Cambria Math" panose="02040503050406030204" pitchFamily="18" charset="0"/>
                                </a:rPr>
                                <m:t>=</m:t>
                              </m:r>
                              <m:r>
                                <a:rPr lang="en-US" altLang="zh-TW" b="0" i="1" smtClean="0">
                                  <a:latin typeface="Cambria Math" panose="02040503050406030204" pitchFamily="18" charset="0"/>
                                </a:rPr>
                                <m:t>−</m:t>
                              </m:r>
                              <m:r>
                                <a:rPr lang="en-US" altLang="zh-TW" i="1">
                                  <a:latin typeface="Cambria Math" panose="02040503050406030204" pitchFamily="18" charset="0"/>
                                </a:rPr>
                                <m:t>1,</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𝑧</m:t>
                                  </m:r>
                                </m:sub>
                              </m:sSub>
                              <m:r>
                                <a:rPr lang="en-US" altLang="zh-TW" i="1">
                                  <a:latin typeface="Cambria Math" panose="02040503050406030204" pitchFamily="18" charset="0"/>
                                </a:rPr>
                                <m:t>=</m:t>
                              </m:r>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e>
                          </m:d>
                        </m:e>
                      </m:d>
                    </m:oMath>
                  </m:oMathPara>
                </a14:m>
                <a:endParaRPr lang="en-TW" dirty="0"/>
              </a:p>
            </p:txBody>
          </p:sp>
        </mc:Choice>
        <mc:Fallback xmlns="">
          <p:sp>
            <p:nvSpPr>
              <p:cNvPr id="6" name="TextBox 5">
                <a:extLst>
                  <a:ext uri="{FF2B5EF4-FFF2-40B4-BE49-F238E27FC236}">
                    <a16:creationId xmlns:a16="http://schemas.microsoft.com/office/drawing/2014/main" id="{4496F5F4-427B-D183-0D4C-CD44CD1EBF4E}"/>
                  </a:ext>
                </a:extLst>
              </p:cNvPr>
              <p:cNvSpPr txBox="1">
                <a:spLocks noRot="1" noChangeAspect="1" noMove="1" noResize="1" noEditPoints="1" noAdjustHandles="1" noChangeArrowheads="1" noChangeShapeType="1" noTextEdit="1"/>
              </p:cNvSpPr>
              <p:nvPr/>
            </p:nvSpPr>
            <p:spPr bwMode="auto">
              <a:xfrm>
                <a:off x="1210963" y="2045051"/>
                <a:ext cx="5128262" cy="620234"/>
              </a:xfrm>
              <a:prstGeom prst="rect">
                <a:avLst/>
              </a:prstGeom>
              <a:blipFill>
                <a:blip r:embed="rId3"/>
                <a:stretch>
                  <a:fillRect l="-15556" t="-162000" r="-13333" b="-244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4363B7E-94D9-9758-6C77-B9B1FBA1DC54}"/>
                  </a:ext>
                </a:extLst>
              </p:cNvPr>
              <p:cNvSpPr txBox="1"/>
              <p:nvPr/>
            </p:nvSpPr>
            <p:spPr bwMode="auto">
              <a:xfrm>
                <a:off x="1222464" y="2837139"/>
                <a:ext cx="6336503" cy="727828"/>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𝑗</m:t>
                              </m:r>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b="0" i="1" smtClean="0">
                                      <a:latin typeface="Cambria Math" panose="02040503050406030204" pitchFamily="18" charset="0"/>
                                    </a:rPr>
                                    <m:t>3</m:t>
                                  </m:r>
                                </m:num>
                                <m:den>
                                  <m:r>
                                    <a:rPr lang="en-US" altLang="zh-TW" i="1">
                                      <a:latin typeface="Cambria Math" panose="02040503050406030204" pitchFamily="18" charset="0"/>
                                    </a:rPr>
                                    <m:t>2</m:t>
                                  </m:r>
                                </m:den>
                              </m:f>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b="0" i="1" smtClean="0">
                                      <a:latin typeface="Cambria Math" panose="02040503050406030204" pitchFamily="18" charset="0"/>
                                    </a:rPr>
                                    <m:t>1</m:t>
                                  </m:r>
                                </m:num>
                                <m:den>
                                  <m:r>
                                    <a:rPr lang="en-US" altLang="zh-TW" i="1">
                                      <a:latin typeface="Cambria Math" panose="02040503050406030204" pitchFamily="18" charset="0"/>
                                    </a:rPr>
                                    <m:t>2</m:t>
                                  </m:r>
                                </m:den>
                              </m:f>
                              <m:r>
                                <a:rPr lang="en-US" altLang="zh-TW" i="1" smtClean="0">
                                  <a:latin typeface="Cambria Math" panose="02040503050406030204" pitchFamily="18" charset="0"/>
                                </a:rPr>
                                <m:t> </m:t>
                              </m:r>
                            </m:e>
                          </m:d>
                        </m:e>
                      </m:d>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ad>
                            <m:radPr>
                              <m:degHide m:val="on"/>
                              <m:ctrlPr>
                                <a:rPr lang="en-US" altLang="zh-TW" i="1">
                                  <a:latin typeface="Cambria Math" panose="02040503050406030204" pitchFamily="18" charset="0"/>
                                </a:rPr>
                              </m:ctrlPr>
                            </m:radPr>
                            <m:deg/>
                            <m:e>
                              <m:r>
                                <a:rPr lang="en-US" altLang="zh-TW" i="1">
                                  <a:latin typeface="Cambria Math" panose="02040503050406030204" pitchFamily="18" charset="0"/>
                                </a:rPr>
                                <m:t>3</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𝑧</m:t>
                                  </m:r>
                                </m:sub>
                              </m:sSub>
                              <m:r>
                                <a:rPr lang="en-US" altLang="zh-TW" i="1">
                                  <a:latin typeface="Cambria Math" panose="02040503050406030204" pitchFamily="18" charset="0"/>
                                </a:rPr>
                                <m:t>=1,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𝑧</m:t>
                                  </m:r>
                                </m:sub>
                              </m:sSub>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e>
                          </m:d>
                        </m:e>
                      </m:d>
                      <m:r>
                        <a:rPr lang="en-US" altLang="zh-TW" i="1">
                          <a:latin typeface="Cambria Math" panose="02040503050406030204" pitchFamily="18" charset="0"/>
                        </a:rPr>
                        <m:t>+</m:t>
                      </m:r>
                      <m:f>
                        <m:fPr>
                          <m:ctrlPr>
                            <a:rPr lang="en-US" altLang="zh-TW" i="1">
                              <a:latin typeface="Cambria Math" panose="02040503050406030204" pitchFamily="18" charset="0"/>
                            </a:rPr>
                          </m:ctrlPr>
                        </m:fPr>
                        <m:num>
                          <m:rad>
                            <m:radPr>
                              <m:degHide m:val="on"/>
                              <m:ctrlPr>
                                <a:rPr lang="en-US" altLang="zh-TW" i="1">
                                  <a:latin typeface="Cambria Math" panose="02040503050406030204" pitchFamily="18" charset="0"/>
                                </a:rPr>
                              </m:ctrlPr>
                            </m:radPr>
                            <m:deg/>
                            <m:e>
                              <m:r>
                                <a:rPr lang="en-US" altLang="zh-TW" i="1">
                                  <a:latin typeface="Cambria Math" panose="02040503050406030204" pitchFamily="18" charset="0"/>
                                </a:rPr>
                                <m:t>2</m:t>
                              </m:r>
                            </m:e>
                          </m:rad>
                        </m:num>
                        <m:den>
                          <m:rad>
                            <m:radPr>
                              <m:degHide m:val="on"/>
                              <m:ctrlPr>
                                <a:rPr lang="en-US" altLang="zh-TW" i="1">
                                  <a:latin typeface="Cambria Math" panose="02040503050406030204" pitchFamily="18" charset="0"/>
                                </a:rPr>
                              </m:ctrlPr>
                            </m:radPr>
                            <m:deg/>
                            <m:e>
                              <m:r>
                                <a:rPr lang="en-US" altLang="zh-TW" i="1">
                                  <a:latin typeface="Cambria Math" panose="02040503050406030204" pitchFamily="18" charset="0"/>
                                </a:rPr>
                                <m:t>3</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𝑧</m:t>
                                  </m:r>
                                </m:sub>
                              </m:sSub>
                              <m:r>
                                <a:rPr lang="en-US" altLang="zh-TW" i="1">
                                  <a:latin typeface="Cambria Math" panose="02040503050406030204" pitchFamily="18" charset="0"/>
                                </a:rPr>
                                <m:t>=0,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𝑧</m:t>
                                  </m:r>
                                </m:sub>
                              </m:sSub>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e>
                          </m:d>
                        </m:e>
                      </m:d>
                    </m:oMath>
                  </m:oMathPara>
                </a14:m>
                <a:endParaRPr lang="en-TW" dirty="0"/>
              </a:p>
            </p:txBody>
          </p:sp>
        </mc:Choice>
        <mc:Fallback xmlns="">
          <p:sp>
            <p:nvSpPr>
              <p:cNvPr id="8" name="TextBox 7">
                <a:extLst>
                  <a:ext uri="{FF2B5EF4-FFF2-40B4-BE49-F238E27FC236}">
                    <a16:creationId xmlns:a16="http://schemas.microsoft.com/office/drawing/2014/main" id="{44363B7E-94D9-9758-6C77-B9B1FBA1DC54}"/>
                  </a:ext>
                </a:extLst>
              </p:cNvPr>
              <p:cNvSpPr txBox="1">
                <a:spLocks noRot="1" noChangeAspect="1" noMove="1" noResize="1" noEditPoints="1" noAdjustHandles="1" noChangeArrowheads="1" noChangeShapeType="1" noTextEdit="1"/>
              </p:cNvSpPr>
              <p:nvPr/>
            </p:nvSpPr>
            <p:spPr bwMode="auto">
              <a:xfrm>
                <a:off x="1222464" y="2837139"/>
                <a:ext cx="6336503" cy="727828"/>
              </a:xfrm>
              <a:prstGeom prst="rect">
                <a:avLst/>
              </a:prstGeom>
              <a:blipFill>
                <a:blip r:embed="rId4"/>
                <a:stretch>
                  <a:fillRect l="-12800" t="-132759" r="-11000" b="-20517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37668F-07DE-2023-E79D-9A546C74EB4E}"/>
                  </a:ext>
                </a:extLst>
              </p:cNvPr>
              <p:cNvSpPr txBox="1"/>
              <p:nvPr/>
            </p:nvSpPr>
            <p:spPr bwMode="auto">
              <a:xfrm>
                <a:off x="1210341" y="3674343"/>
                <a:ext cx="6602019" cy="727828"/>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𝑗</m:t>
                              </m:r>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b="0" i="1" smtClean="0">
                                      <a:latin typeface="Cambria Math" panose="02040503050406030204" pitchFamily="18" charset="0"/>
                                    </a:rPr>
                                    <m:t>1</m:t>
                                  </m:r>
                                </m:num>
                                <m:den>
                                  <m:r>
                                    <a:rPr lang="en-US" altLang="zh-TW" i="1">
                                      <a:latin typeface="Cambria Math" panose="02040503050406030204" pitchFamily="18" charset="0"/>
                                    </a:rPr>
                                    <m:t>2</m:t>
                                  </m:r>
                                </m:den>
                              </m:f>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b="0" i="1" smtClean="0">
                                      <a:latin typeface="Cambria Math" panose="02040503050406030204" pitchFamily="18" charset="0"/>
                                    </a:rPr>
                                    <m:t>1</m:t>
                                  </m:r>
                                </m:num>
                                <m:den>
                                  <m:r>
                                    <a:rPr lang="en-US" altLang="zh-TW" i="1">
                                      <a:latin typeface="Cambria Math" panose="02040503050406030204" pitchFamily="18" charset="0"/>
                                    </a:rPr>
                                    <m:t>2</m:t>
                                  </m:r>
                                </m:den>
                              </m:f>
                              <m:r>
                                <a:rPr lang="en-US" altLang="zh-TW" i="1" smtClean="0">
                                  <a:latin typeface="Cambria Math" panose="02040503050406030204" pitchFamily="18" charset="0"/>
                                </a:rPr>
                                <m:t> </m:t>
                              </m:r>
                            </m:e>
                          </m:d>
                        </m:e>
                      </m:d>
                      <m:r>
                        <a:rPr lang="en-US" altLang="zh-TW" i="1">
                          <a:latin typeface="Cambria Math" panose="02040503050406030204" pitchFamily="18" charset="0"/>
                        </a:rPr>
                        <m:t>=</m:t>
                      </m:r>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ad>
                            <m:radPr>
                              <m:degHide m:val="on"/>
                              <m:ctrlPr>
                                <a:rPr lang="en-US" altLang="zh-TW" i="1">
                                  <a:latin typeface="Cambria Math" panose="02040503050406030204" pitchFamily="18" charset="0"/>
                                </a:rPr>
                              </m:ctrlPr>
                            </m:radPr>
                            <m:deg/>
                            <m:e>
                              <m:r>
                                <a:rPr lang="en-US" altLang="zh-TW" i="1">
                                  <a:latin typeface="Cambria Math" panose="02040503050406030204" pitchFamily="18" charset="0"/>
                                </a:rPr>
                                <m:t>2</m:t>
                              </m:r>
                            </m:e>
                          </m:rad>
                        </m:num>
                        <m:den>
                          <m:rad>
                            <m:radPr>
                              <m:degHide m:val="on"/>
                              <m:ctrlPr>
                                <a:rPr lang="en-US" altLang="zh-TW" i="1">
                                  <a:latin typeface="Cambria Math" panose="02040503050406030204" pitchFamily="18" charset="0"/>
                                </a:rPr>
                              </m:ctrlPr>
                            </m:radPr>
                            <m:deg/>
                            <m:e>
                              <m:r>
                                <a:rPr lang="en-US" altLang="zh-TW" i="1">
                                  <a:latin typeface="Cambria Math" panose="02040503050406030204" pitchFamily="18" charset="0"/>
                                </a:rPr>
                                <m:t>3</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𝑧</m:t>
                                  </m:r>
                                </m:sub>
                              </m:sSub>
                              <m:r>
                                <a:rPr lang="en-US" altLang="zh-TW" i="1">
                                  <a:latin typeface="Cambria Math" panose="02040503050406030204" pitchFamily="18" charset="0"/>
                                </a:rPr>
                                <m:t>=1,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𝑧</m:t>
                                  </m:r>
                                </m:sub>
                              </m:sSub>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e>
                          </m:d>
                        </m:e>
                      </m:d>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b="0" i="1" smtClean="0">
                              <a:latin typeface="Cambria Math" panose="02040503050406030204" pitchFamily="18" charset="0"/>
                            </a:rPr>
                            <m:t>1</m:t>
                          </m:r>
                        </m:num>
                        <m:den>
                          <m:rad>
                            <m:radPr>
                              <m:degHide m:val="on"/>
                              <m:ctrlPr>
                                <a:rPr lang="en-US" altLang="zh-TW" i="1">
                                  <a:latin typeface="Cambria Math" panose="02040503050406030204" pitchFamily="18" charset="0"/>
                                </a:rPr>
                              </m:ctrlPr>
                            </m:radPr>
                            <m:deg/>
                            <m:e>
                              <m:r>
                                <a:rPr lang="en-US" altLang="zh-TW" i="1">
                                  <a:latin typeface="Cambria Math" panose="02040503050406030204" pitchFamily="18" charset="0"/>
                                </a:rPr>
                                <m:t>3</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𝑧</m:t>
                                  </m:r>
                                </m:sub>
                              </m:sSub>
                              <m:r>
                                <a:rPr lang="en-US" altLang="zh-TW" i="1">
                                  <a:latin typeface="Cambria Math" panose="02040503050406030204" pitchFamily="18" charset="0"/>
                                </a:rPr>
                                <m:t>=0,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𝑧</m:t>
                                  </m:r>
                                </m:sub>
                              </m:sSub>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e>
                          </m:d>
                        </m:e>
                      </m:d>
                    </m:oMath>
                  </m:oMathPara>
                </a14:m>
                <a:endParaRPr lang="en-TW" dirty="0"/>
              </a:p>
            </p:txBody>
          </p:sp>
        </mc:Choice>
        <mc:Fallback xmlns="">
          <p:sp>
            <p:nvSpPr>
              <p:cNvPr id="9" name="TextBox 8">
                <a:extLst>
                  <a:ext uri="{FF2B5EF4-FFF2-40B4-BE49-F238E27FC236}">
                    <a16:creationId xmlns:a16="http://schemas.microsoft.com/office/drawing/2014/main" id="{AB37668F-07DE-2023-E79D-9A546C74EB4E}"/>
                  </a:ext>
                </a:extLst>
              </p:cNvPr>
              <p:cNvSpPr txBox="1">
                <a:spLocks noRot="1" noChangeAspect="1" noMove="1" noResize="1" noEditPoints="1" noAdjustHandles="1" noChangeArrowheads="1" noChangeShapeType="1" noTextEdit="1"/>
              </p:cNvSpPr>
              <p:nvPr/>
            </p:nvSpPr>
            <p:spPr bwMode="auto">
              <a:xfrm>
                <a:off x="1210341" y="3674343"/>
                <a:ext cx="6602019" cy="727828"/>
              </a:xfrm>
              <a:prstGeom prst="rect">
                <a:avLst/>
              </a:prstGeom>
              <a:blipFill>
                <a:blip r:embed="rId5"/>
                <a:stretch>
                  <a:fillRect l="-11708" t="-132759" r="-10173" b="-20517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D472609-119E-B845-39E6-BB82C1F20D83}"/>
                  </a:ext>
                </a:extLst>
              </p:cNvPr>
              <p:cNvSpPr txBox="1"/>
              <p:nvPr/>
            </p:nvSpPr>
            <p:spPr bwMode="auto">
              <a:xfrm>
                <a:off x="1210963" y="4830345"/>
                <a:ext cx="6832341" cy="727828"/>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𝑗</m:t>
                              </m:r>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b="0" i="1" smtClean="0">
                                      <a:latin typeface="Cambria Math" panose="02040503050406030204" pitchFamily="18" charset="0"/>
                                    </a:rPr>
                                    <m:t>3</m:t>
                                  </m:r>
                                </m:num>
                                <m:den>
                                  <m:r>
                                    <a:rPr lang="en-US" altLang="zh-TW" i="1">
                                      <a:latin typeface="Cambria Math" panose="02040503050406030204" pitchFamily="18" charset="0"/>
                                    </a:rPr>
                                    <m:t>2</m:t>
                                  </m:r>
                                </m:den>
                              </m:f>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a:latin typeface="Cambria Math" panose="02040503050406030204" pitchFamily="18" charset="0"/>
                                </a:rPr>
                                <m:t>=</m:t>
                              </m:r>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b="0" i="1" smtClean="0">
                                      <a:latin typeface="Cambria Math" panose="02040503050406030204" pitchFamily="18" charset="0"/>
                                    </a:rPr>
                                    <m:t>1</m:t>
                                  </m:r>
                                </m:num>
                                <m:den>
                                  <m:r>
                                    <a:rPr lang="en-US" altLang="zh-TW" i="1">
                                      <a:latin typeface="Cambria Math" panose="02040503050406030204" pitchFamily="18" charset="0"/>
                                    </a:rPr>
                                    <m:t>2</m:t>
                                  </m:r>
                                </m:den>
                              </m:f>
                              <m:r>
                                <a:rPr lang="en-US" altLang="zh-TW" i="1" smtClean="0">
                                  <a:latin typeface="Cambria Math" panose="02040503050406030204" pitchFamily="18" charset="0"/>
                                </a:rPr>
                                <m:t> </m:t>
                              </m:r>
                            </m:e>
                          </m:d>
                        </m:e>
                      </m:d>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ad>
                            <m:radPr>
                              <m:degHide m:val="on"/>
                              <m:ctrlPr>
                                <a:rPr lang="en-US" altLang="zh-TW" i="1">
                                  <a:latin typeface="Cambria Math" panose="02040503050406030204" pitchFamily="18" charset="0"/>
                                </a:rPr>
                              </m:ctrlPr>
                            </m:radPr>
                            <m:deg/>
                            <m:e>
                              <m:r>
                                <a:rPr lang="en-US" altLang="zh-TW" i="1">
                                  <a:latin typeface="Cambria Math" panose="02040503050406030204" pitchFamily="18" charset="0"/>
                                </a:rPr>
                                <m:t>3</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𝑧</m:t>
                                  </m:r>
                                </m:sub>
                              </m:sSub>
                              <m:r>
                                <a:rPr lang="en-US" altLang="zh-TW" i="1">
                                  <a:latin typeface="Cambria Math" panose="02040503050406030204" pitchFamily="18" charset="0"/>
                                </a:rPr>
                                <m:t>=</m:t>
                              </m:r>
                              <m:r>
                                <a:rPr lang="en-US" altLang="zh-TW" b="0" i="1" smtClean="0">
                                  <a:latin typeface="Cambria Math" panose="02040503050406030204" pitchFamily="18" charset="0"/>
                                </a:rPr>
                                <m:t>−</m:t>
                              </m:r>
                              <m:r>
                                <a:rPr lang="en-US" altLang="zh-TW" i="1">
                                  <a:latin typeface="Cambria Math" panose="02040503050406030204" pitchFamily="18" charset="0"/>
                                </a:rPr>
                                <m:t>1, 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𝑧</m:t>
                                  </m:r>
                                </m:sub>
                              </m:sSub>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e>
                          </m:d>
                        </m:e>
                      </m:d>
                      <m:r>
                        <a:rPr lang="en-US" altLang="zh-TW" i="1">
                          <a:latin typeface="Cambria Math" panose="02040503050406030204" pitchFamily="18" charset="0"/>
                        </a:rPr>
                        <m:t>+</m:t>
                      </m:r>
                      <m:f>
                        <m:fPr>
                          <m:ctrlPr>
                            <a:rPr lang="en-US" altLang="zh-TW" i="1">
                              <a:latin typeface="Cambria Math" panose="02040503050406030204" pitchFamily="18" charset="0"/>
                            </a:rPr>
                          </m:ctrlPr>
                        </m:fPr>
                        <m:num>
                          <m:rad>
                            <m:radPr>
                              <m:degHide m:val="on"/>
                              <m:ctrlPr>
                                <a:rPr lang="en-US" altLang="zh-TW" i="1">
                                  <a:latin typeface="Cambria Math" panose="02040503050406030204" pitchFamily="18" charset="0"/>
                                </a:rPr>
                              </m:ctrlPr>
                            </m:radPr>
                            <m:deg/>
                            <m:e>
                              <m:r>
                                <a:rPr lang="en-US" altLang="zh-TW" i="1">
                                  <a:latin typeface="Cambria Math" panose="02040503050406030204" pitchFamily="18" charset="0"/>
                                </a:rPr>
                                <m:t>2</m:t>
                              </m:r>
                            </m:e>
                          </m:rad>
                        </m:num>
                        <m:den>
                          <m:rad>
                            <m:radPr>
                              <m:degHide m:val="on"/>
                              <m:ctrlPr>
                                <a:rPr lang="en-US" altLang="zh-TW" i="1">
                                  <a:latin typeface="Cambria Math" panose="02040503050406030204" pitchFamily="18" charset="0"/>
                                </a:rPr>
                              </m:ctrlPr>
                            </m:radPr>
                            <m:deg/>
                            <m:e>
                              <m:r>
                                <a:rPr lang="en-US" altLang="zh-TW" i="1">
                                  <a:latin typeface="Cambria Math" panose="02040503050406030204" pitchFamily="18" charset="0"/>
                                </a:rPr>
                                <m:t>3</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𝑧</m:t>
                                  </m:r>
                                </m:sub>
                              </m:sSub>
                              <m:r>
                                <a:rPr lang="en-US" altLang="zh-TW" i="1">
                                  <a:latin typeface="Cambria Math" panose="02040503050406030204" pitchFamily="18" charset="0"/>
                                </a:rPr>
                                <m:t>=0,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𝑧</m:t>
                                  </m:r>
                                </m:sub>
                              </m:sSub>
                              <m:r>
                                <a:rPr lang="en-US" altLang="zh-TW" i="1">
                                  <a:latin typeface="Cambria Math" panose="02040503050406030204" pitchFamily="18" charset="0"/>
                                </a:rPr>
                                <m:t>=</m:t>
                              </m:r>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e>
                          </m:d>
                        </m:e>
                      </m:d>
                    </m:oMath>
                  </m:oMathPara>
                </a14:m>
                <a:endParaRPr lang="en-TW" dirty="0"/>
              </a:p>
            </p:txBody>
          </p:sp>
        </mc:Choice>
        <mc:Fallback xmlns="">
          <p:sp>
            <p:nvSpPr>
              <p:cNvPr id="10" name="TextBox 9">
                <a:extLst>
                  <a:ext uri="{FF2B5EF4-FFF2-40B4-BE49-F238E27FC236}">
                    <a16:creationId xmlns:a16="http://schemas.microsoft.com/office/drawing/2014/main" id="{5D472609-119E-B845-39E6-BB82C1F20D83}"/>
                  </a:ext>
                </a:extLst>
              </p:cNvPr>
              <p:cNvSpPr txBox="1">
                <a:spLocks noRot="1" noChangeAspect="1" noMove="1" noResize="1" noEditPoints="1" noAdjustHandles="1" noChangeArrowheads="1" noChangeShapeType="1" noTextEdit="1"/>
              </p:cNvSpPr>
              <p:nvPr/>
            </p:nvSpPr>
            <p:spPr bwMode="auto">
              <a:xfrm>
                <a:off x="1210963" y="4830345"/>
                <a:ext cx="6832341" cy="727828"/>
              </a:xfrm>
              <a:prstGeom prst="rect">
                <a:avLst/>
              </a:prstGeom>
              <a:blipFill>
                <a:blip r:embed="rId6"/>
                <a:stretch>
                  <a:fillRect l="-10946" t="-132759" r="-9276" b="-20517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77D1C4D-FAC2-4E44-7795-48966E326FB1}"/>
                  </a:ext>
                </a:extLst>
              </p:cNvPr>
              <p:cNvSpPr txBox="1"/>
              <p:nvPr/>
            </p:nvSpPr>
            <p:spPr bwMode="auto">
              <a:xfrm>
                <a:off x="1210963" y="5605037"/>
                <a:ext cx="6961437" cy="727828"/>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𝑗</m:t>
                              </m:r>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b="0" i="1" smtClean="0">
                                      <a:latin typeface="Cambria Math" panose="02040503050406030204" pitchFamily="18" charset="0"/>
                                    </a:rPr>
                                    <m:t>1</m:t>
                                  </m:r>
                                </m:num>
                                <m:den>
                                  <m:r>
                                    <a:rPr lang="en-US" altLang="zh-TW" i="1">
                                      <a:latin typeface="Cambria Math" panose="02040503050406030204" pitchFamily="18" charset="0"/>
                                    </a:rPr>
                                    <m:t>2</m:t>
                                  </m:r>
                                </m:den>
                              </m:f>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a:latin typeface="Cambria Math" panose="02040503050406030204" pitchFamily="18" charset="0"/>
                                </a:rPr>
                                <m:t>=</m:t>
                              </m:r>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b="0" i="1" smtClean="0">
                                      <a:latin typeface="Cambria Math" panose="02040503050406030204" pitchFamily="18" charset="0"/>
                                    </a:rPr>
                                    <m:t>1</m:t>
                                  </m:r>
                                </m:num>
                                <m:den>
                                  <m:r>
                                    <a:rPr lang="en-US" altLang="zh-TW" i="1">
                                      <a:latin typeface="Cambria Math" panose="02040503050406030204" pitchFamily="18" charset="0"/>
                                    </a:rPr>
                                    <m:t>2</m:t>
                                  </m:r>
                                </m:den>
                              </m:f>
                              <m:r>
                                <a:rPr lang="en-US" altLang="zh-TW" i="1" smtClean="0">
                                  <a:latin typeface="Cambria Math" panose="02040503050406030204" pitchFamily="18" charset="0"/>
                                </a:rPr>
                                <m:t> </m:t>
                              </m:r>
                            </m:e>
                          </m:d>
                        </m:e>
                      </m:d>
                      <m:r>
                        <a:rPr lang="en-US" altLang="zh-TW" i="1">
                          <a:latin typeface="Cambria Math" panose="02040503050406030204" pitchFamily="18" charset="0"/>
                        </a:rPr>
                        <m:t>=−</m:t>
                      </m:r>
                      <m:f>
                        <m:fPr>
                          <m:ctrlPr>
                            <a:rPr lang="en-US" altLang="zh-TW" i="1">
                              <a:latin typeface="Cambria Math" panose="02040503050406030204" pitchFamily="18" charset="0"/>
                            </a:rPr>
                          </m:ctrlPr>
                        </m:fPr>
                        <m:num>
                          <m:rad>
                            <m:radPr>
                              <m:degHide m:val="on"/>
                              <m:ctrlPr>
                                <a:rPr lang="en-US" altLang="zh-TW" i="1">
                                  <a:latin typeface="Cambria Math" panose="02040503050406030204" pitchFamily="18" charset="0"/>
                                </a:rPr>
                              </m:ctrlPr>
                            </m:radPr>
                            <m:deg/>
                            <m:e>
                              <m:r>
                                <a:rPr lang="en-US" altLang="zh-TW" i="1">
                                  <a:latin typeface="Cambria Math" panose="02040503050406030204" pitchFamily="18" charset="0"/>
                                </a:rPr>
                                <m:t>2</m:t>
                              </m:r>
                            </m:e>
                          </m:rad>
                        </m:num>
                        <m:den>
                          <m:rad>
                            <m:radPr>
                              <m:degHide m:val="on"/>
                              <m:ctrlPr>
                                <a:rPr lang="en-US" altLang="zh-TW" i="1">
                                  <a:latin typeface="Cambria Math" panose="02040503050406030204" pitchFamily="18" charset="0"/>
                                </a:rPr>
                              </m:ctrlPr>
                            </m:radPr>
                            <m:deg/>
                            <m:e>
                              <m:r>
                                <a:rPr lang="en-US" altLang="zh-TW" i="1">
                                  <a:latin typeface="Cambria Math" panose="02040503050406030204" pitchFamily="18" charset="0"/>
                                </a:rPr>
                                <m:t>3</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𝑧</m:t>
                                  </m:r>
                                </m:sub>
                              </m:sSub>
                              <m:r>
                                <a:rPr lang="en-US" altLang="zh-TW" i="1">
                                  <a:latin typeface="Cambria Math" panose="02040503050406030204" pitchFamily="18" charset="0"/>
                                </a:rPr>
                                <m:t>=</m:t>
                              </m:r>
                              <m:r>
                                <a:rPr lang="en-US" altLang="zh-TW" b="0" i="1" smtClean="0">
                                  <a:latin typeface="Cambria Math" panose="02040503050406030204" pitchFamily="18" charset="0"/>
                                </a:rPr>
                                <m:t>0</m:t>
                              </m:r>
                              <m:r>
                                <a:rPr lang="en-US" altLang="zh-TW" i="1">
                                  <a:latin typeface="Cambria Math" panose="02040503050406030204" pitchFamily="18" charset="0"/>
                                </a:rPr>
                                <m:t>,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𝑧</m:t>
                                  </m:r>
                                </m:sub>
                              </m:sSub>
                              <m:r>
                                <a:rPr lang="en-US" altLang="zh-TW" i="1">
                                  <a:latin typeface="Cambria Math" panose="02040503050406030204" pitchFamily="18" charset="0"/>
                                </a:rPr>
                                <m:t>=</m:t>
                              </m:r>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e>
                          </m:d>
                        </m:e>
                      </m:d>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b="0" i="1" smtClean="0">
                              <a:latin typeface="Cambria Math" panose="02040503050406030204" pitchFamily="18" charset="0"/>
                            </a:rPr>
                            <m:t>1</m:t>
                          </m:r>
                        </m:num>
                        <m:den>
                          <m:rad>
                            <m:radPr>
                              <m:degHide m:val="on"/>
                              <m:ctrlPr>
                                <a:rPr lang="en-US" altLang="zh-TW" i="1">
                                  <a:latin typeface="Cambria Math" panose="02040503050406030204" pitchFamily="18" charset="0"/>
                                </a:rPr>
                              </m:ctrlPr>
                            </m:radPr>
                            <m:deg/>
                            <m:e>
                              <m:r>
                                <a:rPr lang="en-US" altLang="zh-TW" i="1">
                                  <a:latin typeface="Cambria Math" panose="02040503050406030204" pitchFamily="18" charset="0"/>
                                </a:rPr>
                                <m:t>3</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𝑧</m:t>
                                  </m:r>
                                </m:sub>
                              </m:sSub>
                              <m:r>
                                <a:rPr lang="en-US" altLang="zh-TW" i="1">
                                  <a:latin typeface="Cambria Math" panose="02040503050406030204" pitchFamily="18" charset="0"/>
                                </a:rPr>
                                <m:t>=</m:t>
                              </m:r>
                              <m:r>
                                <a:rPr lang="en-US" altLang="zh-TW" b="0" i="1" smtClean="0">
                                  <a:latin typeface="Cambria Math" panose="02040503050406030204" pitchFamily="18" charset="0"/>
                                </a:rPr>
                                <m:t>−1</m:t>
                              </m:r>
                              <m:r>
                                <a:rPr lang="en-US" altLang="zh-TW" i="1">
                                  <a:latin typeface="Cambria Math" panose="02040503050406030204" pitchFamily="18" charset="0"/>
                                </a:rPr>
                                <m:t>,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𝑧</m:t>
                                  </m:r>
                                </m:sub>
                              </m:sSub>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e>
                          </m:d>
                        </m:e>
                      </m:d>
                    </m:oMath>
                  </m:oMathPara>
                </a14:m>
                <a:endParaRPr lang="en-TW" dirty="0"/>
              </a:p>
            </p:txBody>
          </p:sp>
        </mc:Choice>
        <mc:Fallback xmlns="">
          <p:sp>
            <p:nvSpPr>
              <p:cNvPr id="11" name="TextBox 10">
                <a:extLst>
                  <a:ext uri="{FF2B5EF4-FFF2-40B4-BE49-F238E27FC236}">
                    <a16:creationId xmlns:a16="http://schemas.microsoft.com/office/drawing/2014/main" id="{577D1C4D-FAC2-4E44-7795-48966E326FB1}"/>
                  </a:ext>
                </a:extLst>
              </p:cNvPr>
              <p:cNvSpPr txBox="1">
                <a:spLocks noRot="1" noChangeAspect="1" noMove="1" noResize="1" noEditPoints="1" noAdjustHandles="1" noChangeArrowheads="1" noChangeShapeType="1" noTextEdit="1"/>
              </p:cNvSpPr>
              <p:nvPr/>
            </p:nvSpPr>
            <p:spPr bwMode="auto">
              <a:xfrm>
                <a:off x="1210963" y="5605037"/>
                <a:ext cx="6961437" cy="727828"/>
              </a:xfrm>
              <a:prstGeom prst="rect">
                <a:avLst/>
              </a:prstGeom>
              <a:blipFill>
                <a:blip r:embed="rId7"/>
                <a:stretch>
                  <a:fillRect l="-11293" t="-132759" r="-9836" b="-205172"/>
                </a:stretch>
              </a:blipFill>
              <a:ln w="9525">
                <a:noFill/>
                <a:miter lim="800000"/>
                <a:headEnd/>
                <a:tailEnd/>
              </a:ln>
            </p:spPr>
            <p:txBody>
              <a:bodyPr/>
              <a:lstStyle/>
              <a:p>
                <a:r>
                  <a:rPr lang="en-TW">
                    <a:noFill/>
                  </a:rPr>
                  <a:t> </a:t>
                </a:r>
              </a:p>
            </p:txBody>
          </p:sp>
        </mc:Fallback>
      </mc:AlternateContent>
      <p:sp>
        <p:nvSpPr>
          <p:cNvPr id="12" name="TextBox 11">
            <a:extLst>
              <a:ext uri="{FF2B5EF4-FFF2-40B4-BE49-F238E27FC236}">
                <a16:creationId xmlns:a16="http://schemas.microsoft.com/office/drawing/2014/main" id="{91CB0DA8-1F4B-CCF2-80FB-19367B9DA864}"/>
              </a:ext>
            </a:extLst>
          </p:cNvPr>
          <p:cNvSpPr txBox="1"/>
          <p:nvPr/>
        </p:nvSpPr>
        <p:spPr bwMode="auto">
          <a:xfrm>
            <a:off x="1222464" y="620688"/>
            <a:ext cx="3349536"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兩組基底的關係</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61ED6A71-AA24-3967-13A2-A4252773FCDE}"/>
              </a:ext>
            </a:extLst>
          </p:cNvPr>
          <p:cNvPicPr>
            <a:picLocks noChangeAspect="1"/>
          </p:cNvPicPr>
          <p:nvPr/>
        </p:nvPicPr>
        <p:blipFill>
          <a:blip r:embed="rId8"/>
          <a:stretch>
            <a:fillRect/>
          </a:stretch>
        </p:blipFill>
        <p:spPr>
          <a:xfrm>
            <a:off x="7166271" y="494965"/>
            <a:ext cx="1510529" cy="2136230"/>
          </a:xfrm>
          <a:prstGeom prst="rect">
            <a:avLst/>
          </a:prstGeom>
        </p:spPr>
      </p:pic>
    </p:spTree>
    <p:extLst>
      <p:ext uri="{BB962C8B-B14F-4D97-AF65-F5344CB8AC3E}">
        <p14:creationId xmlns:p14="http://schemas.microsoft.com/office/powerpoint/2010/main" val="120798061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C253B15-DCC2-48FE-7AF9-2DA781024998}"/>
                  </a:ext>
                </a:extLst>
              </p:cNvPr>
              <p:cNvSpPr txBox="1"/>
              <p:nvPr/>
            </p:nvSpPr>
            <p:spPr bwMode="auto">
              <a:xfrm>
                <a:off x="567564" y="491016"/>
                <a:ext cx="818877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對特定的</a:t>
                </a:r>
                <a14:m>
                  <m:oMath xmlns:m="http://schemas.openxmlformats.org/officeDocument/2006/math">
                    <m:r>
                      <a:rPr lang="en-US" altLang="zh-TW" i="1">
                        <a:latin typeface="Cambria Math" panose="02040503050406030204" pitchFamily="18" charset="0"/>
                      </a:rPr>
                      <m:t>𝑙</m:t>
                    </m:r>
                  </m:oMath>
                </a14:m>
                <a:r>
                  <a:rPr lang="en-TW" dirty="0">
                    <a:latin typeface="Times New Roman" pitchFamily="18" charset="0"/>
                    <a:cs typeface="Times New Roman" pitchFamily="18" charset="0"/>
                  </a:rPr>
                  <a:t>，對應的</a:t>
                </a:r>
                <a14:m>
                  <m:oMath xmlns:m="http://schemas.openxmlformats.org/officeDocument/2006/math">
                    <m:r>
                      <a:rPr lang="en-US" altLang="zh-TW" i="1">
                        <a:latin typeface="Cambria Math" panose="02040503050406030204" pitchFamily="18" charset="0"/>
                      </a:rPr>
                      <m:t>𝑗</m:t>
                    </m:r>
                  </m:oMath>
                </a14:m>
                <a:r>
                  <a:rPr lang="en-TW" dirty="0">
                    <a:latin typeface="Times New Roman" pitchFamily="18" charset="0"/>
                    <a:cs typeface="Times New Roman" pitchFamily="18" charset="0"/>
                  </a:rPr>
                  <a:t>的範圍為何呢？</a:t>
                </a:r>
              </a:p>
            </p:txBody>
          </p:sp>
        </mc:Choice>
        <mc:Fallback xmlns="">
          <p:sp>
            <p:nvSpPr>
              <p:cNvPr id="8" name="TextBox 7">
                <a:extLst>
                  <a:ext uri="{FF2B5EF4-FFF2-40B4-BE49-F238E27FC236}">
                    <a16:creationId xmlns:a16="http://schemas.microsoft.com/office/drawing/2014/main" id="{DC253B15-DCC2-48FE-7AF9-2DA781024998}"/>
                  </a:ext>
                </a:extLst>
              </p:cNvPr>
              <p:cNvSpPr txBox="1">
                <a:spLocks noRot="1" noChangeAspect="1" noMove="1" noResize="1" noEditPoints="1" noAdjustHandles="1" noChangeArrowheads="1" noChangeShapeType="1" noTextEdit="1"/>
              </p:cNvSpPr>
              <p:nvPr/>
            </p:nvSpPr>
            <p:spPr bwMode="auto">
              <a:xfrm>
                <a:off x="567564" y="491016"/>
                <a:ext cx="8188771" cy="369332"/>
              </a:xfrm>
              <a:prstGeom prst="rect">
                <a:avLst/>
              </a:prstGeom>
              <a:blipFill>
                <a:blip r:embed="rId2"/>
                <a:stretch>
                  <a:fillRect l="-619"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04FDFB7-DF53-E6C0-E61E-C483DB03CB35}"/>
                  </a:ext>
                </a:extLst>
              </p:cNvPr>
              <p:cNvSpPr txBox="1"/>
              <p:nvPr/>
            </p:nvSpPr>
            <p:spPr bwMode="auto">
              <a:xfrm>
                <a:off x="611560" y="4608768"/>
                <a:ext cx="7415845" cy="572144"/>
              </a:xfrm>
              <a:prstGeom prst="rect">
                <a:avLst/>
              </a:prstGeom>
              <a:noFill/>
              <a:ln w="9525">
                <a:noFill/>
                <a:miter lim="800000"/>
                <a:headEnd/>
                <a:tailEnd/>
              </a:ln>
            </p:spPr>
            <p:txBody>
              <a:bodyPr wrap="square">
                <a:spAutoFit/>
              </a:bodyPr>
              <a:lstStyle/>
              <a:p>
                <a:r>
                  <a:rPr lang="zh-TW" altLang="en-US" dirty="0"/>
                  <a:t>又已知</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𝑙</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𝑚</m:t>
                                </m:r>
                              </m:e>
                              <m:sub>
                                <m:r>
                                  <a:rPr lang="en-US" altLang="zh-TW" b="0" i="1" smtClean="0">
                                    <a:latin typeface="Cambria Math" panose="02040503050406030204" pitchFamily="18" charset="0"/>
                                  </a:rPr>
                                  <m:t>𝑧</m:t>
                                </m:r>
                              </m:sub>
                            </m:sSub>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𝑠</m:t>
                                </m:r>
                              </m:e>
                              <m:sub>
                                <m:r>
                                  <a:rPr lang="en-US" altLang="zh-TW" b="0" i="1" smtClean="0">
                                    <a:latin typeface="Cambria Math" panose="02040503050406030204" pitchFamily="18" charset="0"/>
                                  </a:rPr>
                                  <m:t>𝑧</m:t>
                                </m:r>
                              </m:sub>
                            </m:sSub>
                          </m:e>
                        </m:d>
                      </m:e>
                    </m:d>
                  </m:oMath>
                </a14:m>
                <a:r>
                  <a:rPr lang="zh-TW" altLang="en-US" dirty="0"/>
                  <a:t>的空間維度是</a:t>
                </a:r>
                <a14:m>
                  <m:oMath xmlns:m="http://schemas.openxmlformats.org/officeDocument/2006/math">
                    <m:d>
                      <m:dPr>
                        <m:ctrlPr>
                          <a:rPr lang="en-US" altLang="zh-TW" i="1" smtClean="0">
                            <a:latin typeface="Cambria Math" panose="02040503050406030204" pitchFamily="18" charset="0"/>
                          </a:rPr>
                        </m:ctrlPr>
                      </m:dPr>
                      <m:e>
                        <m:r>
                          <a:rPr lang="en-US" altLang="zh-TW" b="0" i="1" smtClean="0">
                            <a:latin typeface="Cambria Math" panose="02040503050406030204" pitchFamily="18" charset="0"/>
                          </a:rPr>
                          <m:t>2</m:t>
                        </m:r>
                        <m:r>
                          <a:rPr lang="en-US" altLang="zh-TW" b="0" i="1" smtClean="0">
                            <a:latin typeface="Cambria Math" panose="02040503050406030204" pitchFamily="18" charset="0"/>
                          </a:rPr>
                          <m:t>𝑙</m:t>
                        </m:r>
                        <m:r>
                          <a:rPr lang="en-US" altLang="zh-TW" b="0" i="1" smtClean="0">
                            <a:latin typeface="Cambria Math" panose="02040503050406030204" pitchFamily="18" charset="0"/>
                          </a:rPr>
                          <m:t>+1</m:t>
                        </m:r>
                      </m:e>
                    </m:d>
                    <m:r>
                      <a:rPr lang="en-US" altLang="zh-TW"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2=4</m:t>
                    </m:r>
                    <m:r>
                      <a:rPr lang="en-US" altLang="zh-TW" b="0" i="1" smtClean="0">
                        <a:latin typeface="Cambria Math" panose="02040503050406030204" pitchFamily="18" charset="0"/>
                        <a:ea typeface="Cambria Math" panose="02040503050406030204" pitchFamily="18" charset="0"/>
                      </a:rPr>
                      <m:t>𝑙</m:t>
                    </m:r>
                    <m:r>
                      <a:rPr lang="en-US" altLang="zh-TW" b="0" i="1" smtClean="0">
                        <a:latin typeface="Cambria Math" panose="02040503050406030204" pitchFamily="18" charset="0"/>
                        <a:ea typeface="Cambria Math" panose="02040503050406030204" pitchFamily="18" charset="0"/>
                      </a:rPr>
                      <m:t>+2</m:t>
                    </m:r>
                  </m:oMath>
                </a14:m>
                <a:r>
                  <a:rPr lang="zh-TW" altLang="en-US" dirty="0"/>
                  <a:t>，兩者差</a:t>
                </a:r>
                <a14:m>
                  <m:oMath xmlns:m="http://schemas.openxmlformats.org/officeDocument/2006/math">
                    <m:r>
                      <a:rPr lang="en-US" altLang="zh-TW" dirty="0">
                        <a:latin typeface="Cambria Math" panose="02040503050406030204" pitchFamily="18" charset="0"/>
                      </a:rPr>
                      <m:t>2</m:t>
                    </m:r>
                    <m:r>
                      <a:rPr lang="en-US" altLang="zh-TW" i="1" dirty="0">
                        <a:latin typeface="Cambria Math" panose="02040503050406030204" pitchFamily="18" charset="0"/>
                      </a:rPr>
                      <m:t>𝑙</m:t>
                    </m:r>
                  </m:oMath>
                </a14:m>
                <a:r>
                  <a:rPr lang="en-TW" dirty="0"/>
                  <a:t>。</a:t>
                </a:r>
              </a:p>
            </p:txBody>
          </p:sp>
        </mc:Choice>
        <mc:Fallback xmlns="">
          <p:sp>
            <p:nvSpPr>
              <p:cNvPr id="11" name="TextBox 10">
                <a:extLst>
                  <a:ext uri="{FF2B5EF4-FFF2-40B4-BE49-F238E27FC236}">
                    <a16:creationId xmlns:a16="http://schemas.microsoft.com/office/drawing/2014/main" id="{904FDFB7-DF53-E6C0-E61E-C483DB03CB35}"/>
                  </a:ext>
                </a:extLst>
              </p:cNvPr>
              <p:cNvSpPr txBox="1">
                <a:spLocks noRot="1" noChangeAspect="1" noMove="1" noResize="1" noEditPoints="1" noAdjustHandles="1" noChangeArrowheads="1" noChangeShapeType="1" noTextEdit="1"/>
              </p:cNvSpPr>
              <p:nvPr/>
            </p:nvSpPr>
            <p:spPr bwMode="auto">
              <a:xfrm>
                <a:off x="611560" y="4608768"/>
                <a:ext cx="7415845" cy="572144"/>
              </a:xfrm>
              <a:prstGeom prst="rect">
                <a:avLst/>
              </a:prstGeom>
              <a:blipFill>
                <a:blip r:embed="rId3"/>
                <a:stretch>
                  <a:fillRect l="-684" t="-172340" b="-25106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3E1910C-8CC4-DB23-3CB5-A0CA3AA8E8AE}"/>
                  </a:ext>
                </a:extLst>
              </p:cNvPr>
              <p:cNvSpPr txBox="1"/>
              <p:nvPr/>
            </p:nvSpPr>
            <p:spPr bwMode="auto">
              <a:xfrm>
                <a:off x="612982" y="4148614"/>
                <a:ext cx="6595604" cy="483466"/>
              </a:xfrm>
              <a:prstGeom prst="rect">
                <a:avLst/>
              </a:prstGeom>
              <a:noFill/>
              <a:ln w="9525">
                <a:noFill/>
                <a:miter lim="800000"/>
                <a:headEnd/>
                <a:tailEnd/>
              </a:ln>
            </p:spPr>
            <p:txBody>
              <a:bodyPr wrap="square">
                <a:spAutoFit/>
              </a:bodyPr>
              <a:lstStyle/>
              <a:p>
                <a:r>
                  <a:rPr lang="zh-TW" altLang="en-US" b="0" dirty="0"/>
                  <a:t>也就是</a:t>
                </a:r>
                <a14:m>
                  <m:oMath xmlns:m="http://schemas.openxmlformats.org/officeDocument/2006/math">
                    <m:r>
                      <a:rPr lang="en-US" altLang="zh-TW" b="0" i="1" smtClean="0">
                        <a:latin typeface="Cambria Math" panose="02040503050406030204" pitchFamily="18" charset="0"/>
                      </a:rPr>
                      <m:t>𝑗</m:t>
                    </m:r>
                    <m:r>
                      <a:rPr lang="en-US" altLang="zh-TW" b="0" i="1" smtClean="0">
                        <a:latin typeface="Cambria Math" panose="02040503050406030204" pitchFamily="18" charset="0"/>
                      </a:rPr>
                      <m:t>=</m:t>
                    </m:r>
                    <m:r>
                      <a:rPr lang="en-US" altLang="zh-TW" i="1">
                        <a:latin typeface="Cambria Math" panose="02040503050406030204" pitchFamily="18" charset="0"/>
                      </a:rPr>
                      <m:t>𝑙</m:t>
                    </m:r>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oMath>
                </a14:m>
                <a:r>
                  <a:rPr lang="zh-TW" altLang="en-US" dirty="0"/>
                  <a:t>的空間維度是</a:t>
                </a:r>
                <a14:m>
                  <m:oMath xmlns:m="http://schemas.openxmlformats.org/officeDocument/2006/math">
                    <m:r>
                      <a:rPr lang="en-US" altLang="zh-TW" b="0" i="0" dirty="0" smtClean="0">
                        <a:latin typeface="Cambria Math" panose="02040503050406030204" pitchFamily="18" charset="0"/>
                      </a:rPr>
                      <m:t>2</m:t>
                    </m:r>
                    <m:r>
                      <a:rPr lang="en-US" altLang="zh-TW" b="0" i="1" dirty="0" smtClean="0">
                        <a:latin typeface="Cambria Math" panose="02040503050406030204" pitchFamily="18" charset="0"/>
                      </a:rPr>
                      <m:t>𝑙</m:t>
                    </m:r>
                    <m:r>
                      <a:rPr lang="en-US" altLang="zh-TW" b="0" i="0" dirty="0" smtClean="0">
                        <a:latin typeface="Cambria Math" panose="02040503050406030204" pitchFamily="18" charset="0"/>
                      </a:rPr>
                      <m:t>+2</m:t>
                    </m:r>
                  </m:oMath>
                </a14:m>
                <a:r>
                  <a:rPr lang="en-TW" dirty="0"/>
                  <a:t>。</a:t>
                </a:r>
              </a:p>
            </p:txBody>
          </p:sp>
        </mc:Choice>
        <mc:Fallback xmlns="">
          <p:sp>
            <p:nvSpPr>
              <p:cNvPr id="12" name="TextBox 11">
                <a:extLst>
                  <a:ext uri="{FF2B5EF4-FFF2-40B4-BE49-F238E27FC236}">
                    <a16:creationId xmlns:a16="http://schemas.microsoft.com/office/drawing/2014/main" id="{23E1910C-8CC4-DB23-3CB5-A0CA3AA8E8AE}"/>
                  </a:ext>
                </a:extLst>
              </p:cNvPr>
              <p:cNvSpPr txBox="1">
                <a:spLocks noRot="1" noChangeAspect="1" noMove="1" noResize="1" noEditPoints="1" noAdjustHandles="1" noChangeArrowheads="1" noChangeShapeType="1" noTextEdit="1"/>
              </p:cNvSpPr>
              <p:nvPr/>
            </p:nvSpPr>
            <p:spPr bwMode="auto">
              <a:xfrm>
                <a:off x="612982" y="4148614"/>
                <a:ext cx="6595604" cy="483466"/>
              </a:xfrm>
              <a:prstGeom prst="rect">
                <a:avLst/>
              </a:prstGeom>
              <a:blipFill>
                <a:blip r:embed="rId4"/>
                <a:stretch>
                  <a:fillRect l="-769" b="-512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7158A9A-6701-D5EE-D9C9-931D24B326D9}"/>
                  </a:ext>
                </a:extLst>
              </p:cNvPr>
              <p:cNvSpPr txBox="1"/>
              <p:nvPr/>
            </p:nvSpPr>
            <p:spPr bwMode="auto">
              <a:xfrm>
                <a:off x="631365" y="5180912"/>
                <a:ext cx="6452299" cy="483466"/>
              </a:xfrm>
              <a:prstGeom prst="rect">
                <a:avLst/>
              </a:prstGeom>
              <a:noFill/>
              <a:ln w="9525">
                <a:noFill/>
                <a:miter lim="800000"/>
                <a:headEnd/>
                <a:tailEnd/>
              </a:ln>
            </p:spPr>
            <p:txBody>
              <a:bodyPr wrap="square">
                <a:spAutoFit/>
              </a:bodyPr>
              <a:lstStyle/>
              <a:p>
                <a14:m>
                  <m:oMath xmlns:m="http://schemas.openxmlformats.org/officeDocument/2006/math">
                    <m:r>
                      <a:rPr lang="en-US" altLang="zh-TW" b="0" i="1" smtClean="0">
                        <a:latin typeface="Cambria Math" panose="02040503050406030204" pitchFamily="18" charset="0"/>
                      </a:rPr>
                      <m:t>𝑗</m:t>
                    </m:r>
                    <m:r>
                      <a:rPr lang="en-US" altLang="zh-TW" b="0" i="1" smtClean="0">
                        <a:latin typeface="Cambria Math" panose="02040503050406030204" pitchFamily="18" charset="0"/>
                      </a:rPr>
                      <m:t>=</m:t>
                    </m:r>
                    <m:r>
                      <a:rPr lang="en-US" altLang="zh-TW" i="1">
                        <a:latin typeface="Cambria Math" panose="02040503050406030204" pitchFamily="18" charset="0"/>
                      </a:rPr>
                      <m:t>𝑙</m:t>
                    </m:r>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oMath>
                </a14:m>
                <a:r>
                  <a:rPr lang="zh-TW" altLang="en-US" dirty="0"/>
                  <a:t>向下降</a:t>
                </a:r>
                <a14:m>
                  <m:oMath xmlns:m="http://schemas.openxmlformats.org/officeDocument/2006/math">
                    <m:r>
                      <a:rPr lang="en-US" altLang="zh-TW" i="1" dirty="0" smtClean="0">
                        <a:latin typeface="Cambria Math" panose="02040503050406030204" pitchFamily="18" charset="0"/>
                      </a:rPr>
                      <m:t>1</m:t>
                    </m:r>
                  </m:oMath>
                </a14:m>
                <a:r>
                  <a:rPr lang="zh-TW" altLang="en-US" dirty="0"/>
                  <a:t>即是</a:t>
                </a:r>
                <a14:m>
                  <m:oMath xmlns:m="http://schemas.openxmlformats.org/officeDocument/2006/math">
                    <m:r>
                      <a:rPr lang="en-US" altLang="zh-TW" i="1">
                        <a:latin typeface="Cambria Math" panose="02040503050406030204" pitchFamily="18" charset="0"/>
                      </a:rPr>
                      <m:t>𝑗</m:t>
                    </m:r>
                    <m:r>
                      <a:rPr lang="en-US" altLang="zh-TW" i="1">
                        <a:latin typeface="Cambria Math" panose="02040503050406030204" pitchFamily="18" charset="0"/>
                      </a:rPr>
                      <m:t>=</m:t>
                    </m:r>
                    <m:r>
                      <a:rPr lang="en-US" altLang="zh-TW" i="1">
                        <a:latin typeface="Cambria Math" panose="02040503050406030204" pitchFamily="18" charset="0"/>
                      </a:rPr>
                      <m:t>𝑙</m:t>
                    </m:r>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oMath>
                </a14:m>
                <a:r>
                  <a:rPr lang="zh-TW" altLang="en-US" dirty="0"/>
                  <a:t>，空間維度正好是</a:t>
                </a:r>
                <a14:m>
                  <m:oMath xmlns:m="http://schemas.openxmlformats.org/officeDocument/2006/math">
                    <m:r>
                      <a:rPr lang="en-US" altLang="zh-TW" dirty="0">
                        <a:latin typeface="Cambria Math" panose="02040503050406030204" pitchFamily="18" charset="0"/>
                      </a:rPr>
                      <m:t>2</m:t>
                    </m:r>
                    <m:r>
                      <a:rPr lang="en-US" altLang="zh-TW" i="1" dirty="0">
                        <a:latin typeface="Cambria Math" panose="02040503050406030204" pitchFamily="18" charset="0"/>
                      </a:rPr>
                      <m:t>𝑙</m:t>
                    </m:r>
                  </m:oMath>
                </a14:m>
                <a:r>
                  <a:rPr lang="en-TW" dirty="0"/>
                  <a:t>。</a:t>
                </a:r>
              </a:p>
            </p:txBody>
          </p:sp>
        </mc:Choice>
        <mc:Fallback xmlns="">
          <p:sp>
            <p:nvSpPr>
              <p:cNvPr id="13" name="TextBox 12">
                <a:extLst>
                  <a:ext uri="{FF2B5EF4-FFF2-40B4-BE49-F238E27FC236}">
                    <a16:creationId xmlns:a16="http://schemas.microsoft.com/office/drawing/2014/main" id="{C7158A9A-6701-D5EE-D9C9-931D24B326D9}"/>
                  </a:ext>
                </a:extLst>
              </p:cNvPr>
              <p:cNvSpPr txBox="1">
                <a:spLocks noRot="1" noChangeAspect="1" noMove="1" noResize="1" noEditPoints="1" noAdjustHandles="1" noChangeArrowheads="1" noChangeShapeType="1" noTextEdit="1"/>
              </p:cNvSpPr>
              <p:nvPr/>
            </p:nvSpPr>
            <p:spPr bwMode="auto">
              <a:xfrm>
                <a:off x="631365" y="5180912"/>
                <a:ext cx="6452299" cy="483466"/>
              </a:xfrm>
              <a:prstGeom prst="rect">
                <a:avLst/>
              </a:prstGeom>
              <a:blipFill>
                <a:blip r:embed="rId5"/>
                <a:stretch>
                  <a:fillRect l="-196" b="-526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86DCFD3-CB33-3F48-2591-58A486CB6C6E}"/>
                  </a:ext>
                </a:extLst>
              </p:cNvPr>
              <p:cNvSpPr txBox="1"/>
              <p:nvPr/>
            </p:nvSpPr>
            <p:spPr bwMode="auto">
              <a:xfrm>
                <a:off x="654756" y="914156"/>
                <a:ext cx="1558170" cy="391646"/>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𝑚</m:t>
                          </m:r>
                        </m:e>
                        <m:sub>
                          <m:r>
                            <a:rPr lang="en-US" altLang="zh-TW" b="0" i="1" smtClean="0">
                              <a:latin typeface="Cambria Math" panose="02040503050406030204" pitchFamily="18" charset="0"/>
                            </a:rPr>
                            <m:t>𝑗</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𝑧</m:t>
                          </m:r>
                        </m:sub>
                      </m:sSub>
                      <m:r>
                        <a:rPr lang="en-US" altLang="zh-TW" b="0" i="0"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𝑧</m:t>
                          </m:r>
                        </m:sub>
                      </m:sSub>
                    </m:oMath>
                  </m:oMathPara>
                </a14:m>
                <a:endParaRPr lang="en-TW" dirty="0"/>
              </a:p>
            </p:txBody>
          </p:sp>
        </mc:Choice>
        <mc:Fallback xmlns="">
          <p:sp>
            <p:nvSpPr>
              <p:cNvPr id="15" name="TextBox 14">
                <a:extLst>
                  <a:ext uri="{FF2B5EF4-FFF2-40B4-BE49-F238E27FC236}">
                    <a16:creationId xmlns:a16="http://schemas.microsoft.com/office/drawing/2014/main" id="{286DCFD3-CB33-3F48-2591-58A486CB6C6E}"/>
                  </a:ext>
                </a:extLst>
              </p:cNvPr>
              <p:cNvSpPr txBox="1">
                <a:spLocks noRot="1" noChangeAspect="1" noMove="1" noResize="1" noEditPoints="1" noAdjustHandles="1" noChangeArrowheads="1" noChangeShapeType="1" noTextEdit="1"/>
              </p:cNvSpPr>
              <p:nvPr/>
            </p:nvSpPr>
            <p:spPr bwMode="auto">
              <a:xfrm>
                <a:off x="654756" y="914156"/>
                <a:ext cx="1558170" cy="391646"/>
              </a:xfrm>
              <a:prstGeom prst="rect">
                <a:avLst/>
              </a:prstGeom>
              <a:blipFill>
                <a:blip r:embed="rId6"/>
                <a:stretch>
                  <a:fillRect b="-967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0C5719B-E05A-0128-719B-E4FCC75933D8}"/>
                  </a:ext>
                </a:extLst>
              </p:cNvPr>
              <p:cNvSpPr txBox="1"/>
              <p:nvPr/>
            </p:nvSpPr>
            <p:spPr bwMode="auto">
              <a:xfrm>
                <a:off x="631365" y="1328360"/>
                <a:ext cx="8188771" cy="572144"/>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已知</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𝑙</m:t>
                            </m:r>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𝑧</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𝑙</m:t>
                            </m:r>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𝑧</m:t>
                                </m:r>
                              </m:sub>
                            </m:sSub>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e>
                        </m:d>
                      </m:e>
                    </m:d>
                  </m:oMath>
                </a14:m>
                <a:r>
                  <a:rPr lang="en-TW" dirty="0">
                    <a:latin typeface="Times New Roman" pitchFamily="18" charset="0"/>
                    <a:cs typeface="Times New Roman" pitchFamily="18" charset="0"/>
                  </a:rPr>
                  <a:t>這個狀態</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a:latin typeface="Cambria Math" panose="02040503050406030204" pitchFamily="18" charset="0"/>
                      </a:rPr>
                      <m:t>=</m:t>
                    </m:r>
                    <m:r>
                      <a:rPr lang="en-US" altLang="zh-TW" i="1">
                        <a:latin typeface="Cambria Math" panose="02040503050406030204" pitchFamily="18" charset="0"/>
                      </a:rPr>
                      <m:t>𝑙</m:t>
                    </m:r>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r>
                      <a:rPr lang="en-US" altLang="zh-TW" i="1">
                        <a:latin typeface="Cambria Math" panose="02040503050406030204" pitchFamily="18" charset="0"/>
                      </a:rPr>
                      <m:t> </m:t>
                    </m:r>
                  </m:oMath>
                </a14:m>
                <a:r>
                  <a:rPr lang="en-TW" dirty="0">
                    <a:latin typeface="Times New Roman" pitchFamily="18" charset="0"/>
                    <a:cs typeface="Times New Roman" pitchFamily="18" charset="0"/>
                  </a:rPr>
                  <a:t>。</a:t>
                </a:r>
              </a:p>
            </p:txBody>
          </p:sp>
        </mc:Choice>
        <mc:Fallback xmlns="">
          <p:sp>
            <p:nvSpPr>
              <p:cNvPr id="18" name="TextBox 17">
                <a:extLst>
                  <a:ext uri="{FF2B5EF4-FFF2-40B4-BE49-F238E27FC236}">
                    <a16:creationId xmlns:a16="http://schemas.microsoft.com/office/drawing/2014/main" id="{C0C5719B-E05A-0128-719B-E4FCC75933D8}"/>
                  </a:ext>
                </a:extLst>
              </p:cNvPr>
              <p:cNvSpPr txBox="1">
                <a:spLocks noRot="1" noChangeAspect="1" noMove="1" noResize="1" noEditPoints="1" noAdjustHandles="1" noChangeArrowheads="1" noChangeShapeType="1" noTextEdit="1"/>
              </p:cNvSpPr>
              <p:nvPr/>
            </p:nvSpPr>
            <p:spPr bwMode="auto">
              <a:xfrm>
                <a:off x="631365" y="1328360"/>
                <a:ext cx="8188771" cy="572144"/>
              </a:xfrm>
              <a:prstGeom prst="rect">
                <a:avLst/>
              </a:prstGeom>
              <a:blipFill>
                <a:blip r:embed="rId7"/>
                <a:stretch>
                  <a:fillRect l="-2632" t="-176087" b="-25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BEC900F-87B5-DFDE-7D34-B3671F612E5C}"/>
                  </a:ext>
                </a:extLst>
              </p:cNvPr>
              <p:cNvSpPr txBox="1"/>
              <p:nvPr/>
            </p:nvSpPr>
            <p:spPr bwMode="auto">
              <a:xfrm>
                <a:off x="647546" y="1830223"/>
                <a:ext cx="7992888" cy="572144"/>
              </a:xfrm>
              <a:prstGeom prst="rect">
                <a:avLst/>
              </a:prstGeom>
              <a:noFill/>
              <a:ln w="9525">
                <a:noFill/>
                <a:miter lim="800000"/>
                <a:headEnd/>
                <a:tailEnd/>
              </a:ln>
            </p:spPr>
            <p:txBody>
              <a:bodyPr wrap="square" rtlCol="0">
                <a:spAutoFit/>
              </a:bodyPr>
              <a:lstStyle/>
              <a:p>
                <a:r>
                  <a:rPr lang="en-US" dirty="0" err="1"/>
                  <a:t>注意在</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𝑙</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𝑧</m:t>
                                </m:r>
                              </m:sub>
                            </m:sSub>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𝑧</m:t>
                                </m:r>
                              </m:sub>
                            </m:sSub>
                          </m:e>
                        </m:d>
                      </m:e>
                    </m:d>
                  </m:oMath>
                </a14:m>
                <a:r>
                  <a:rPr lang="en-TW" dirty="0">
                    <a:latin typeface="Times New Roman" pitchFamily="18" charset="0"/>
                    <a:cs typeface="Times New Roman" pitchFamily="18" charset="0"/>
                  </a:rPr>
                  <a:t>展開的空間中沒有</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oMath>
                </a14:m>
                <a:r>
                  <a:rPr lang="en-TW" dirty="0">
                    <a:latin typeface="Times New Roman" pitchFamily="18" charset="0"/>
                    <a:cs typeface="Times New Roman" pitchFamily="18" charset="0"/>
                  </a:rPr>
                  <a:t>更大的狀態了，</a:t>
                </a:r>
              </a:p>
            </p:txBody>
          </p:sp>
        </mc:Choice>
        <mc:Fallback xmlns="">
          <p:sp>
            <p:nvSpPr>
              <p:cNvPr id="19" name="TextBox 18">
                <a:extLst>
                  <a:ext uri="{FF2B5EF4-FFF2-40B4-BE49-F238E27FC236}">
                    <a16:creationId xmlns:a16="http://schemas.microsoft.com/office/drawing/2014/main" id="{4BEC900F-87B5-DFDE-7D34-B3671F612E5C}"/>
                  </a:ext>
                </a:extLst>
              </p:cNvPr>
              <p:cNvSpPr txBox="1">
                <a:spLocks noRot="1" noChangeAspect="1" noMove="1" noResize="1" noEditPoints="1" noAdjustHandles="1" noChangeArrowheads="1" noChangeShapeType="1" noTextEdit="1"/>
              </p:cNvSpPr>
              <p:nvPr/>
            </p:nvSpPr>
            <p:spPr bwMode="auto">
              <a:xfrm>
                <a:off x="647546" y="1830223"/>
                <a:ext cx="7992888" cy="572144"/>
              </a:xfrm>
              <a:prstGeom prst="rect">
                <a:avLst/>
              </a:prstGeom>
              <a:blipFill>
                <a:blip r:embed="rId8"/>
                <a:stretch>
                  <a:fillRect l="-475" t="-178261" b="-25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13C1F24-ACED-F122-278A-357899CE15BC}"/>
                  </a:ext>
                </a:extLst>
              </p:cNvPr>
              <p:cNvSpPr txBox="1"/>
              <p:nvPr/>
            </p:nvSpPr>
            <p:spPr bwMode="auto">
              <a:xfrm>
                <a:off x="585581" y="5806121"/>
                <a:ext cx="7659672" cy="572144"/>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大膽猜想：</a:t>
                </a:r>
                <a14:m>
                  <m:oMath xmlns:m="http://schemas.openxmlformats.org/officeDocument/2006/math">
                    <m:d>
                      <m:dPr>
                        <m:begChr m:val="|"/>
                        <m:endChr m:val=""/>
                        <m:ctrlPr>
                          <a:rPr lang="en-US" altLang="zh-TW" i="1" smtClean="0">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r>
                              <a:rPr lang="en-US" altLang="zh-TW" b="0" i="1" smtClean="0">
                                <a:solidFill>
                                  <a:srgbClr val="FF0000"/>
                                </a:solidFill>
                                <a:latin typeface="Cambria Math" panose="02040503050406030204" pitchFamily="18" charset="0"/>
                              </a:rPr>
                              <m:t>𝑙</m:t>
                            </m:r>
                            <m:r>
                              <a:rPr lang="en-US" altLang="zh-TW" b="0" i="1" smtClean="0">
                                <a:solidFill>
                                  <a:srgbClr val="FF0000"/>
                                </a:solidFill>
                                <a:latin typeface="Cambria Math" panose="02040503050406030204" pitchFamily="18" charset="0"/>
                              </a:rPr>
                              <m:t>,</m:t>
                            </m:r>
                            <m:sSub>
                              <m:sSubPr>
                                <m:ctrlPr>
                                  <a:rPr lang="en-US" altLang="zh-TW" b="0" i="1" smtClean="0">
                                    <a:solidFill>
                                      <a:srgbClr val="FF0000"/>
                                    </a:solidFill>
                                    <a:latin typeface="Cambria Math" panose="02040503050406030204" pitchFamily="18" charset="0"/>
                                  </a:rPr>
                                </m:ctrlPr>
                              </m:sSubPr>
                              <m:e>
                                <m:r>
                                  <a:rPr lang="en-US" altLang="zh-TW" b="0" i="1" smtClean="0">
                                    <a:solidFill>
                                      <a:srgbClr val="FF0000"/>
                                    </a:solidFill>
                                    <a:latin typeface="Cambria Math" panose="02040503050406030204" pitchFamily="18" charset="0"/>
                                  </a:rPr>
                                  <m:t>𝑚</m:t>
                                </m:r>
                              </m:e>
                              <m:sub>
                                <m:r>
                                  <a:rPr lang="en-US" altLang="zh-TW" b="0" i="1" smtClean="0">
                                    <a:solidFill>
                                      <a:srgbClr val="FF0000"/>
                                    </a:solidFill>
                                    <a:latin typeface="Cambria Math" panose="02040503050406030204" pitchFamily="18" charset="0"/>
                                  </a:rPr>
                                  <m:t>𝑧</m:t>
                                </m:r>
                              </m:sub>
                            </m:sSub>
                            <m:r>
                              <a:rPr lang="en-US" altLang="zh-TW" b="0" i="1" smtClean="0">
                                <a:solidFill>
                                  <a:srgbClr val="FF0000"/>
                                </a:solidFill>
                                <a:latin typeface="Cambria Math" panose="02040503050406030204" pitchFamily="18" charset="0"/>
                              </a:rPr>
                              <m:t>,</m:t>
                            </m:r>
                            <m:f>
                              <m:fPr>
                                <m:ctrlPr>
                                  <a:rPr lang="en-US" altLang="zh-TW" i="1" smtClean="0">
                                    <a:solidFill>
                                      <a:srgbClr val="FF0000"/>
                                    </a:solidFill>
                                    <a:latin typeface="Cambria Math" panose="02040503050406030204" pitchFamily="18" charset="0"/>
                                  </a:rPr>
                                </m:ctrlPr>
                              </m:fPr>
                              <m:num>
                                <m:r>
                                  <a:rPr lang="en-US" altLang="zh-TW" i="1">
                                    <a:solidFill>
                                      <a:srgbClr val="FF0000"/>
                                    </a:solidFill>
                                    <a:latin typeface="Cambria Math" panose="02040503050406030204" pitchFamily="18" charset="0"/>
                                  </a:rPr>
                                  <m:t>1</m:t>
                                </m:r>
                              </m:num>
                              <m:den>
                                <m:r>
                                  <a:rPr lang="en-US" altLang="zh-TW" i="1">
                                    <a:solidFill>
                                      <a:srgbClr val="FF0000"/>
                                    </a:solidFill>
                                    <a:latin typeface="Cambria Math" panose="02040503050406030204" pitchFamily="18" charset="0"/>
                                  </a:rPr>
                                  <m:t>2</m:t>
                                </m:r>
                              </m:den>
                            </m:f>
                            <m:r>
                              <a:rPr lang="en-US" altLang="zh-TW" b="0" i="1" smtClean="0">
                                <a:solidFill>
                                  <a:srgbClr val="FF0000"/>
                                </a:solidFill>
                                <a:latin typeface="Cambria Math" panose="02040503050406030204" pitchFamily="18" charset="0"/>
                              </a:rPr>
                              <m:t>,</m:t>
                            </m:r>
                            <m:sSub>
                              <m:sSubPr>
                                <m:ctrlPr>
                                  <a:rPr lang="en-US" altLang="zh-TW" b="0" i="1" smtClean="0">
                                    <a:solidFill>
                                      <a:srgbClr val="FF0000"/>
                                    </a:solidFill>
                                    <a:latin typeface="Cambria Math" panose="02040503050406030204" pitchFamily="18" charset="0"/>
                                  </a:rPr>
                                </m:ctrlPr>
                              </m:sSubPr>
                              <m:e>
                                <m:r>
                                  <a:rPr lang="en-US" altLang="zh-TW" b="0" i="1" smtClean="0">
                                    <a:solidFill>
                                      <a:srgbClr val="FF0000"/>
                                    </a:solidFill>
                                    <a:latin typeface="Cambria Math" panose="02040503050406030204" pitchFamily="18" charset="0"/>
                                  </a:rPr>
                                  <m:t>𝑠</m:t>
                                </m:r>
                              </m:e>
                              <m:sub>
                                <m:r>
                                  <a:rPr lang="en-US" altLang="zh-TW" b="0" i="1" smtClean="0">
                                    <a:solidFill>
                                      <a:srgbClr val="FF0000"/>
                                    </a:solidFill>
                                    <a:latin typeface="Cambria Math" panose="02040503050406030204" pitchFamily="18" charset="0"/>
                                  </a:rPr>
                                  <m:t>𝑧</m:t>
                                </m:r>
                              </m:sub>
                            </m:sSub>
                          </m:e>
                        </m:d>
                      </m:e>
                    </m:d>
                  </m:oMath>
                </a14:m>
                <a:r>
                  <a:rPr lang="en-TW" dirty="0">
                    <a:solidFill>
                      <a:srgbClr val="FF0000"/>
                    </a:solidFill>
                    <a:latin typeface="Times New Roman" pitchFamily="18" charset="0"/>
                    <a:cs typeface="Times New Roman" pitchFamily="18" charset="0"/>
                  </a:rPr>
                  <a:t>所對應的</a:t>
                </a:r>
                <a14:m>
                  <m:oMath xmlns:m="http://schemas.openxmlformats.org/officeDocument/2006/math">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𝑗</m:t>
                            </m:r>
                            <m:r>
                              <a:rPr lang="en-US" altLang="zh-TW" i="1">
                                <a:solidFill>
                                  <a:srgbClr val="FF0000"/>
                                </a:solidFill>
                                <a:latin typeface="Cambria Math" panose="02040503050406030204" pitchFamily="18" charset="0"/>
                              </a:rPr>
                              <m:t>,</m:t>
                            </m:r>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𝑚</m:t>
                                </m:r>
                              </m:e>
                              <m:sub>
                                <m:r>
                                  <a:rPr lang="en-US" altLang="zh-TW" i="1">
                                    <a:solidFill>
                                      <a:srgbClr val="FF0000"/>
                                    </a:solidFill>
                                    <a:latin typeface="Cambria Math" panose="02040503050406030204" pitchFamily="18" charset="0"/>
                                  </a:rPr>
                                  <m:t>𝑗</m:t>
                                </m:r>
                              </m:sub>
                            </m:sSub>
                            <m:r>
                              <a:rPr lang="en-US" altLang="zh-TW" i="1">
                                <a:solidFill>
                                  <a:srgbClr val="FF0000"/>
                                </a:solidFill>
                                <a:latin typeface="Cambria Math" panose="02040503050406030204" pitchFamily="18" charset="0"/>
                              </a:rPr>
                              <m:t>,</m:t>
                            </m:r>
                            <m:r>
                              <a:rPr lang="en-US" altLang="zh-TW" i="1">
                                <a:solidFill>
                                  <a:srgbClr val="FF0000"/>
                                </a:solidFill>
                                <a:latin typeface="Cambria Math" panose="02040503050406030204" pitchFamily="18" charset="0"/>
                              </a:rPr>
                              <m:t>𝑙</m:t>
                            </m:r>
                            <m:r>
                              <a:rPr lang="en-US" altLang="zh-TW" i="1">
                                <a:solidFill>
                                  <a:srgbClr val="FF0000"/>
                                </a:solidFill>
                                <a:latin typeface="Cambria Math" panose="02040503050406030204" pitchFamily="18" charset="0"/>
                              </a:rPr>
                              <m:t>,</m:t>
                            </m:r>
                            <m:f>
                              <m:fPr>
                                <m:ctrlPr>
                                  <a:rPr lang="en-US" altLang="zh-TW" i="1">
                                    <a:solidFill>
                                      <a:srgbClr val="FF0000"/>
                                    </a:solidFill>
                                    <a:latin typeface="Cambria Math" panose="02040503050406030204" pitchFamily="18" charset="0"/>
                                  </a:rPr>
                                </m:ctrlPr>
                              </m:fPr>
                              <m:num>
                                <m:r>
                                  <a:rPr lang="en-US" altLang="zh-TW" i="1">
                                    <a:solidFill>
                                      <a:srgbClr val="FF0000"/>
                                    </a:solidFill>
                                    <a:latin typeface="Cambria Math" panose="02040503050406030204" pitchFamily="18" charset="0"/>
                                  </a:rPr>
                                  <m:t>1</m:t>
                                </m:r>
                              </m:num>
                              <m:den>
                                <m:r>
                                  <a:rPr lang="en-US" altLang="zh-TW" i="1">
                                    <a:solidFill>
                                      <a:srgbClr val="FF0000"/>
                                    </a:solidFill>
                                    <a:latin typeface="Cambria Math" panose="02040503050406030204" pitchFamily="18" charset="0"/>
                                  </a:rPr>
                                  <m:t>2</m:t>
                                </m:r>
                              </m:den>
                            </m:f>
                          </m:e>
                        </m:d>
                      </m:e>
                    </m:d>
                  </m:oMath>
                </a14:m>
                <a:r>
                  <a:rPr lang="en-TW" dirty="0">
                    <a:solidFill>
                      <a:srgbClr val="FF0000"/>
                    </a:solidFill>
                    <a:latin typeface="Times New Roman" pitchFamily="18" charset="0"/>
                    <a:cs typeface="Times New Roman" pitchFamily="18" charset="0"/>
                  </a:rPr>
                  <a:t>包含</a:t>
                </a:r>
                <a14:m>
                  <m:oMath xmlns:m="http://schemas.openxmlformats.org/officeDocument/2006/math">
                    <m:r>
                      <a:rPr lang="en-US" altLang="zh-TW" i="1">
                        <a:solidFill>
                          <a:srgbClr val="FF0000"/>
                        </a:solidFill>
                        <a:latin typeface="Cambria Math" panose="02040503050406030204" pitchFamily="18" charset="0"/>
                      </a:rPr>
                      <m:t>𝑗</m:t>
                    </m:r>
                    <m:r>
                      <a:rPr lang="en-US" altLang="zh-TW" i="1">
                        <a:solidFill>
                          <a:srgbClr val="FF0000"/>
                        </a:solidFill>
                        <a:latin typeface="Cambria Math" panose="02040503050406030204" pitchFamily="18" charset="0"/>
                      </a:rPr>
                      <m:t>=</m:t>
                    </m:r>
                    <m:r>
                      <a:rPr lang="en-US" altLang="zh-TW" i="1">
                        <a:solidFill>
                          <a:srgbClr val="FF0000"/>
                        </a:solidFill>
                        <a:latin typeface="Cambria Math" panose="02040503050406030204" pitchFamily="18" charset="0"/>
                      </a:rPr>
                      <m:t>𝑙</m:t>
                    </m:r>
                    <m:r>
                      <a:rPr lang="en-US" altLang="zh-TW" i="1">
                        <a:solidFill>
                          <a:srgbClr val="FF0000"/>
                        </a:solidFill>
                        <a:latin typeface="Cambria Math" panose="02040503050406030204" pitchFamily="18" charset="0"/>
                      </a:rPr>
                      <m:t>−</m:t>
                    </m:r>
                    <m:f>
                      <m:fPr>
                        <m:ctrlPr>
                          <a:rPr lang="en-US" altLang="zh-TW" i="1">
                            <a:solidFill>
                              <a:srgbClr val="FF0000"/>
                            </a:solidFill>
                            <a:latin typeface="Cambria Math" panose="02040503050406030204" pitchFamily="18" charset="0"/>
                          </a:rPr>
                        </m:ctrlPr>
                      </m:fPr>
                      <m:num>
                        <m:r>
                          <a:rPr lang="en-US" altLang="zh-TW" i="1">
                            <a:solidFill>
                              <a:srgbClr val="FF0000"/>
                            </a:solidFill>
                            <a:latin typeface="Cambria Math" panose="02040503050406030204" pitchFamily="18" charset="0"/>
                          </a:rPr>
                          <m:t>1</m:t>
                        </m:r>
                      </m:num>
                      <m:den>
                        <m:r>
                          <a:rPr lang="en-US" altLang="zh-TW" i="1">
                            <a:solidFill>
                              <a:srgbClr val="FF0000"/>
                            </a:solidFill>
                            <a:latin typeface="Cambria Math" panose="02040503050406030204" pitchFamily="18" charset="0"/>
                          </a:rPr>
                          <m:t>2</m:t>
                        </m:r>
                      </m:den>
                    </m:f>
                  </m:oMath>
                </a14:m>
                <a:r>
                  <a:rPr lang="en-TW" dirty="0">
                    <a:solidFill>
                      <a:srgbClr val="FF0000"/>
                    </a:solidFill>
                    <a:latin typeface="Times New Roman" pitchFamily="18" charset="0"/>
                    <a:cs typeface="Times New Roman" pitchFamily="18" charset="0"/>
                  </a:rPr>
                  <a:t>、</a:t>
                </a:r>
                <a:r>
                  <a:rPr lang="en-US" altLang="zh-TW" dirty="0">
                    <a:solidFill>
                      <a:srgbClr val="FF0000"/>
                    </a:solidFill>
                  </a:rPr>
                  <a:t> </a:t>
                </a:r>
                <a14:m>
                  <m:oMath xmlns:m="http://schemas.openxmlformats.org/officeDocument/2006/math">
                    <m:r>
                      <a:rPr lang="en-US" altLang="zh-TW" i="1">
                        <a:solidFill>
                          <a:srgbClr val="FF0000"/>
                        </a:solidFill>
                        <a:latin typeface="Cambria Math" panose="02040503050406030204" pitchFamily="18" charset="0"/>
                      </a:rPr>
                      <m:t>𝑙</m:t>
                    </m:r>
                    <m:r>
                      <a:rPr lang="en-US" altLang="zh-TW" i="1">
                        <a:solidFill>
                          <a:srgbClr val="FF0000"/>
                        </a:solidFill>
                        <a:latin typeface="Cambria Math" panose="02040503050406030204" pitchFamily="18" charset="0"/>
                      </a:rPr>
                      <m:t>+</m:t>
                    </m:r>
                    <m:f>
                      <m:fPr>
                        <m:ctrlPr>
                          <a:rPr lang="en-US" altLang="zh-TW" i="1">
                            <a:solidFill>
                              <a:srgbClr val="FF0000"/>
                            </a:solidFill>
                            <a:latin typeface="Cambria Math" panose="02040503050406030204" pitchFamily="18" charset="0"/>
                          </a:rPr>
                        </m:ctrlPr>
                      </m:fPr>
                      <m:num>
                        <m:r>
                          <a:rPr lang="en-US" altLang="zh-TW" i="1">
                            <a:solidFill>
                              <a:srgbClr val="FF0000"/>
                            </a:solidFill>
                            <a:latin typeface="Cambria Math" panose="02040503050406030204" pitchFamily="18" charset="0"/>
                          </a:rPr>
                          <m:t>1</m:t>
                        </m:r>
                      </m:num>
                      <m:den>
                        <m:r>
                          <a:rPr lang="en-US" altLang="zh-TW" i="1">
                            <a:solidFill>
                              <a:srgbClr val="FF0000"/>
                            </a:solidFill>
                            <a:latin typeface="Cambria Math" panose="02040503050406030204" pitchFamily="18" charset="0"/>
                          </a:rPr>
                          <m:t>2</m:t>
                        </m:r>
                      </m:den>
                    </m:f>
                  </m:oMath>
                </a14:m>
                <a:r>
                  <a:rPr lang="en-TW" dirty="0">
                    <a:solidFill>
                      <a:srgbClr val="FF0000"/>
                    </a:solidFill>
                    <a:latin typeface="Times New Roman" pitchFamily="18" charset="0"/>
                    <a:cs typeface="Times New Roman" pitchFamily="18" charset="0"/>
                  </a:rPr>
                  <a:t>兩個可能。</a:t>
                </a:r>
              </a:p>
            </p:txBody>
          </p:sp>
        </mc:Choice>
        <mc:Fallback xmlns="">
          <p:sp>
            <p:nvSpPr>
              <p:cNvPr id="20" name="TextBox 19">
                <a:extLst>
                  <a:ext uri="{FF2B5EF4-FFF2-40B4-BE49-F238E27FC236}">
                    <a16:creationId xmlns:a16="http://schemas.microsoft.com/office/drawing/2014/main" id="{413C1F24-ACED-F122-278A-357899CE15BC}"/>
                  </a:ext>
                </a:extLst>
              </p:cNvPr>
              <p:cNvSpPr txBox="1">
                <a:spLocks noRot="1" noChangeAspect="1" noMove="1" noResize="1" noEditPoints="1" noAdjustHandles="1" noChangeArrowheads="1" noChangeShapeType="1" noTextEdit="1"/>
              </p:cNvSpPr>
              <p:nvPr/>
            </p:nvSpPr>
            <p:spPr bwMode="auto">
              <a:xfrm>
                <a:off x="585581" y="5806121"/>
                <a:ext cx="7659672" cy="572144"/>
              </a:xfrm>
              <a:prstGeom prst="rect">
                <a:avLst/>
              </a:prstGeom>
              <a:blipFill>
                <a:blip r:embed="rId9"/>
                <a:stretch>
                  <a:fillRect l="-662" t="-172340" b="-25319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AD9B269-5636-8BD5-0CD6-F4DD87ABDF50}"/>
                  </a:ext>
                </a:extLst>
              </p:cNvPr>
              <p:cNvSpPr txBox="1"/>
              <p:nvPr/>
            </p:nvSpPr>
            <p:spPr bwMode="auto">
              <a:xfrm>
                <a:off x="623657" y="2574037"/>
                <a:ext cx="8188770" cy="483466"/>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它只能是</a:t>
                </a:r>
                <a14:m>
                  <m:oMath xmlns:m="http://schemas.openxmlformats.org/officeDocument/2006/math">
                    <m:r>
                      <a:rPr lang="en-US" altLang="zh-TW" i="1">
                        <a:latin typeface="Cambria Math" panose="02040503050406030204" pitchFamily="18" charset="0"/>
                      </a:rPr>
                      <m:t>𝑗</m:t>
                    </m:r>
                    <m:r>
                      <a:rPr lang="en-US" altLang="zh-TW" i="1">
                        <a:latin typeface="Cambria Math" panose="02040503050406030204" pitchFamily="18" charset="0"/>
                      </a:rPr>
                      <m:t>=</m:t>
                    </m:r>
                    <m:r>
                      <a:rPr lang="en-US" altLang="zh-TW" i="1">
                        <a:latin typeface="Cambria Math" panose="02040503050406030204" pitchFamily="18" charset="0"/>
                      </a:rPr>
                      <m:t>𝑙</m:t>
                    </m:r>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oMath>
                </a14:m>
                <a:r>
                  <a:rPr lang="en-TW" dirty="0">
                    <a:latin typeface="Times New Roman" pitchFamily="18" charset="0"/>
                    <a:cs typeface="Times New Roman" pitchFamily="18" charset="0"/>
                  </a:rPr>
                  <a:t>中，</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a:latin typeface="Cambria Math" panose="02040503050406030204" pitchFamily="18" charset="0"/>
                      </a:rPr>
                      <m:t>=</m:t>
                    </m:r>
                    <m:r>
                      <a:rPr lang="en-US" altLang="zh-TW" b="0" i="1" smtClean="0">
                        <a:latin typeface="Cambria Math" panose="02040503050406030204" pitchFamily="18" charset="0"/>
                      </a:rPr>
                      <m:t>𝑗</m:t>
                    </m:r>
                  </m:oMath>
                </a14:m>
                <a:r>
                  <a:rPr lang="en-TW" dirty="0">
                    <a:latin typeface="Times New Roman" pitchFamily="18" charset="0"/>
                    <a:cs typeface="Times New Roman" pitchFamily="18" charset="0"/>
                  </a:rPr>
                  <a:t>的狀態。這是Raising </a:t>
                </a:r>
                <a14:m>
                  <m:oMath xmlns:m="http://schemas.openxmlformats.org/officeDocument/2006/math">
                    <m:sSub>
                      <m:sSubPr>
                        <m:ctrlPr>
                          <a:rPr lang="en-TW" i="1" smtClean="0">
                            <a:latin typeface="Cambria Math" panose="02040503050406030204" pitchFamily="18" charset="0"/>
                            <a:cs typeface="Times New Roman" pitchFamily="18" charset="0"/>
                          </a:rPr>
                        </m:ctrlPr>
                      </m:sSubPr>
                      <m:e>
                        <m:acc>
                          <m:accPr>
                            <m:chr m:val="̂"/>
                            <m:ctrlPr>
                              <a:rPr lang="en-TW" i="1" smtClean="0">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𝐽</m:t>
                            </m:r>
                          </m:e>
                        </m:acc>
                      </m:e>
                      <m:sub>
                        <m:r>
                          <a:rPr lang="en-US" b="0" i="1" smtClean="0">
                            <a:latin typeface="Cambria Math" panose="02040503050406030204" pitchFamily="18" charset="0"/>
                            <a:cs typeface="Times New Roman" pitchFamily="18" charset="0"/>
                          </a:rPr>
                          <m:t>+</m:t>
                        </m:r>
                      </m:sub>
                    </m:sSub>
                  </m:oMath>
                </a14:m>
                <a:r>
                  <a:rPr lang="en-TW" dirty="0"/>
                  <a:t>作用上去得到零的態！</a:t>
                </a:r>
              </a:p>
            </p:txBody>
          </p:sp>
        </mc:Choice>
        <mc:Fallback xmlns="">
          <p:sp>
            <p:nvSpPr>
              <p:cNvPr id="22" name="TextBox 21">
                <a:extLst>
                  <a:ext uri="{FF2B5EF4-FFF2-40B4-BE49-F238E27FC236}">
                    <a16:creationId xmlns:a16="http://schemas.microsoft.com/office/drawing/2014/main" id="{4AD9B269-5636-8BD5-0CD6-F4DD87ABDF50}"/>
                  </a:ext>
                </a:extLst>
              </p:cNvPr>
              <p:cNvSpPr txBox="1">
                <a:spLocks noRot="1" noChangeAspect="1" noMove="1" noResize="1" noEditPoints="1" noAdjustHandles="1" noChangeArrowheads="1" noChangeShapeType="1" noTextEdit="1"/>
              </p:cNvSpPr>
              <p:nvPr/>
            </p:nvSpPr>
            <p:spPr bwMode="auto">
              <a:xfrm>
                <a:off x="623657" y="2574037"/>
                <a:ext cx="8188770" cy="483466"/>
              </a:xfrm>
              <a:prstGeom prst="rect">
                <a:avLst/>
              </a:prstGeom>
              <a:blipFill>
                <a:blip r:embed="rId10"/>
                <a:stretch>
                  <a:fillRect l="-464" b="-512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4307667-C174-DDBD-EEA5-636AED7AE218}"/>
                  </a:ext>
                </a:extLst>
              </p:cNvPr>
              <p:cNvSpPr txBox="1"/>
              <p:nvPr/>
            </p:nvSpPr>
            <p:spPr bwMode="auto">
              <a:xfrm>
                <a:off x="611560" y="3717032"/>
                <a:ext cx="8258858" cy="483466"/>
              </a:xfrm>
              <a:prstGeom prst="rect">
                <a:avLst/>
              </a:prstGeom>
              <a:noFill/>
              <a:ln w="9525">
                <a:noFill/>
                <a:miter lim="800000"/>
                <a:headEnd/>
                <a:tailEnd/>
              </a:ln>
            </p:spPr>
            <p:txBody>
              <a:bodyPr wrap="square">
                <a:spAutoFit/>
              </a:bodyPr>
              <a:lstStyle/>
              <a:p>
                <a:r>
                  <a:rPr lang="zh-TW" altLang="en-US" dirty="0">
                    <a:latin typeface="Times New Roman" pitchFamily="18" charset="0"/>
                    <a:cs typeface="Times New Roman" pitchFamily="18" charset="0"/>
                  </a:rPr>
                  <a:t>已知</a:t>
                </a:r>
                <a14:m>
                  <m:oMath xmlns:m="http://schemas.openxmlformats.org/officeDocument/2006/math">
                    <m:r>
                      <a:rPr lang="en-US" altLang="zh-TW" i="1">
                        <a:latin typeface="Cambria Math" panose="02040503050406030204" pitchFamily="18" charset="0"/>
                      </a:rPr>
                      <m:t>𝑗</m:t>
                    </m:r>
                    <m:r>
                      <a:rPr lang="en-US" altLang="zh-TW" i="1">
                        <a:latin typeface="Cambria Math" panose="02040503050406030204" pitchFamily="18" charset="0"/>
                      </a:rPr>
                      <m:t>=</m:t>
                    </m:r>
                    <m:r>
                      <a:rPr lang="en-US" altLang="zh-TW" i="1">
                        <a:latin typeface="Cambria Math" panose="02040503050406030204" pitchFamily="18" charset="0"/>
                      </a:rPr>
                      <m:t>𝑙</m:t>
                    </m:r>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oMath>
                </a14:m>
                <a:r>
                  <a:rPr lang="en-TW" dirty="0">
                    <a:latin typeface="Times New Roman" pitchFamily="18" charset="0"/>
                    <a:cs typeface="Times New Roman" pitchFamily="18" charset="0"/>
                  </a:rPr>
                  <a:t>的態，</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a:latin typeface="Cambria Math" panose="02040503050406030204" pitchFamily="18" charset="0"/>
                      </a:rPr>
                      <m:t>=</m:t>
                    </m:r>
                    <m:r>
                      <a:rPr lang="en-US" altLang="zh-TW" i="1">
                        <a:latin typeface="Cambria Math" panose="02040503050406030204" pitchFamily="18" charset="0"/>
                      </a:rPr>
                      <m:t>𝑙</m:t>
                    </m:r>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r>
                      <a:rPr lang="en-US" altLang="zh-TW" b="0" i="1" smtClean="0">
                        <a:latin typeface="Cambria Math" panose="02040503050406030204" pitchFamily="18" charset="0"/>
                      </a:rPr>
                      <m:t>,</m:t>
                    </m:r>
                    <m:r>
                      <a:rPr lang="en-US" altLang="zh-TW" i="1">
                        <a:latin typeface="Cambria Math" panose="02040503050406030204" pitchFamily="18" charset="0"/>
                      </a:rPr>
                      <m:t>𝑙</m:t>
                    </m:r>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oMath>
                </a14:m>
                <a:r>
                  <a:rPr lang="en-TW" dirty="0">
                    <a:latin typeface="Times New Roman" pitchFamily="18" charset="0"/>
                    <a:cs typeface="Times New Roman" pitchFamily="18" charset="0"/>
                  </a:rPr>
                  <a:t>,</a:t>
                </a:r>
                <a14:m>
                  <m:oMath xmlns:m="http://schemas.openxmlformats.org/officeDocument/2006/math">
                    <m:r>
                      <a:rPr lang="en-TW" i="1" dirty="0" smtClean="0">
                        <a:latin typeface="Cambria Math" panose="02040503050406030204" pitchFamily="18" charset="0"/>
                        <a:ea typeface="Cambria Math" panose="02040503050406030204" pitchFamily="18" charset="0"/>
                        <a:cs typeface="Times New Roman" pitchFamily="18" charset="0"/>
                      </a:rPr>
                      <m:t>⋯</m:t>
                    </m:r>
                    <m:r>
                      <a:rPr lang="en-US" b="0" i="1" dirty="0" smtClean="0">
                        <a:latin typeface="Cambria Math" panose="02040503050406030204" pitchFamily="18" charset="0"/>
                        <a:ea typeface="Cambria Math" panose="02040503050406030204" pitchFamily="18" charset="0"/>
                        <a:cs typeface="Times New Roman" pitchFamily="18" charset="0"/>
                      </a:rPr>
                      <m:t>−</m:t>
                    </m:r>
                    <m:r>
                      <a:rPr lang="en-US" b="0" i="1" dirty="0" smtClean="0">
                        <a:latin typeface="Cambria Math" panose="02040503050406030204" pitchFamily="18" charset="0"/>
                        <a:ea typeface="Cambria Math" panose="02040503050406030204" pitchFamily="18" charset="0"/>
                        <a:cs typeface="Times New Roman" pitchFamily="18" charset="0"/>
                      </a:rPr>
                      <m:t>𝑙</m:t>
                    </m:r>
                    <m:r>
                      <a:rPr lang="en-US" b="0" i="1" dirty="0" smtClean="0">
                        <a:latin typeface="Cambria Math" panose="02040503050406030204" pitchFamily="18" charset="0"/>
                        <a:ea typeface="Cambria Math" panose="02040503050406030204" pitchFamily="18" charset="0"/>
                        <a:cs typeface="Times New Roman"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oMath>
                </a14:m>
                <a:r>
                  <a:rPr lang="en-TW" dirty="0">
                    <a:latin typeface="Times New Roman" pitchFamily="18" charset="0"/>
                    <a:cs typeface="Times New Roman" pitchFamily="18" charset="0"/>
                  </a:rPr>
                  <a:t>，有</a:t>
                </a:r>
                <a14:m>
                  <m:oMath xmlns:m="http://schemas.openxmlformats.org/officeDocument/2006/math">
                    <m:r>
                      <a:rPr lang="en-US" altLang="zh-TW" i="1" dirty="0">
                        <a:latin typeface="Cambria Math" panose="02040503050406030204" pitchFamily="18" charset="0"/>
                      </a:rPr>
                      <m:t>2</m:t>
                    </m:r>
                    <m:d>
                      <m:dPr>
                        <m:ctrlPr>
                          <a:rPr lang="en-US" altLang="zh-TW" i="1" dirty="0">
                            <a:latin typeface="Cambria Math" panose="02040503050406030204" pitchFamily="18" charset="0"/>
                          </a:rPr>
                        </m:ctrlPr>
                      </m:dPr>
                      <m:e>
                        <m:r>
                          <a:rPr lang="en-US" altLang="zh-TW" i="1">
                            <a:latin typeface="Cambria Math" panose="02040503050406030204" pitchFamily="18" charset="0"/>
                          </a:rPr>
                          <m:t>𝑙</m:t>
                        </m:r>
                        <m:r>
                          <a:rPr lang="en-US" altLang="zh-TW" i="1">
                            <a:latin typeface="Cambria Math" panose="02040503050406030204" pitchFamily="18" charset="0"/>
                          </a:rPr>
                          <m:t>+1/2</m:t>
                        </m:r>
                      </m:e>
                    </m:d>
                    <m:r>
                      <a:rPr lang="en-US" altLang="zh-TW" dirty="0">
                        <a:latin typeface="Cambria Math" panose="02040503050406030204" pitchFamily="18" charset="0"/>
                      </a:rPr>
                      <m:t>+1=2</m:t>
                    </m:r>
                    <m:r>
                      <a:rPr lang="en-US" altLang="zh-TW" i="1" dirty="0">
                        <a:latin typeface="Cambria Math" panose="02040503050406030204" pitchFamily="18" charset="0"/>
                      </a:rPr>
                      <m:t>𝑙</m:t>
                    </m:r>
                    <m:r>
                      <a:rPr lang="en-US" altLang="zh-TW" dirty="0">
                        <a:latin typeface="Cambria Math" panose="02040503050406030204" pitchFamily="18" charset="0"/>
                      </a:rPr>
                      <m:t>+2</m:t>
                    </m:r>
                  </m:oMath>
                </a14:m>
                <a:r>
                  <a:rPr lang="en-TW" dirty="0">
                    <a:latin typeface="Times New Roman" pitchFamily="18" charset="0"/>
                    <a:cs typeface="Times New Roman" pitchFamily="18" charset="0"/>
                  </a:rPr>
                  <a:t>選擇。 </a:t>
                </a:r>
                <a:endParaRPr lang="en-TW" dirty="0"/>
              </a:p>
            </p:txBody>
          </p:sp>
        </mc:Choice>
        <mc:Fallback xmlns="">
          <p:sp>
            <p:nvSpPr>
              <p:cNvPr id="4" name="TextBox 3">
                <a:extLst>
                  <a:ext uri="{FF2B5EF4-FFF2-40B4-BE49-F238E27FC236}">
                    <a16:creationId xmlns:a16="http://schemas.microsoft.com/office/drawing/2014/main" id="{A4307667-C174-DDBD-EEA5-636AED7AE218}"/>
                  </a:ext>
                </a:extLst>
              </p:cNvPr>
              <p:cNvSpPr txBox="1">
                <a:spLocks noRot="1" noChangeAspect="1" noMove="1" noResize="1" noEditPoints="1" noAdjustHandles="1" noChangeArrowheads="1" noChangeShapeType="1" noTextEdit="1"/>
              </p:cNvSpPr>
              <p:nvPr/>
            </p:nvSpPr>
            <p:spPr bwMode="auto">
              <a:xfrm>
                <a:off x="611560" y="3717032"/>
                <a:ext cx="8258858" cy="483466"/>
              </a:xfrm>
              <a:prstGeom prst="rect">
                <a:avLst/>
              </a:prstGeom>
              <a:blipFill>
                <a:blip r:embed="rId11"/>
                <a:stretch>
                  <a:fillRect l="-614" b="-512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A2B8B1B-3F32-3563-91C9-11DB7CE41F13}"/>
                  </a:ext>
                </a:extLst>
              </p:cNvPr>
              <p:cNvSpPr txBox="1"/>
              <p:nvPr/>
            </p:nvSpPr>
            <p:spPr bwMode="auto">
              <a:xfrm>
                <a:off x="618753" y="3038115"/>
                <a:ext cx="4572000" cy="483466"/>
              </a:xfrm>
              <a:prstGeom prst="rect">
                <a:avLst/>
              </a:prstGeom>
              <a:noFill/>
              <a:ln w="9525">
                <a:noFill/>
                <a:miter lim="800000"/>
                <a:headEnd/>
                <a:tailEnd/>
              </a:ln>
            </p:spPr>
            <p:txBody>
              <a:bodyPr wrap="square">
                <a:spAutoFit/>
              </a:bodyPr>
              <a:lstStyle/>
              <a:p>
                <a:r>
                  <a:rPr lang="en-TW" dirty="0">
                    <a:solidFill>
                      <a:srgbClr val="FF0000"/>
                    </a:solidFill>
                    <a:latin typeface="Times New Roman" pitchFamily="18" charset="0"/>
                    <a:cs typeface="Times New Roman" pitchFamily="18" charset="0"/>
                  </a:rPr>
                  <a:t>因此</a:t>
                </a:r>
                <a14:m>
                  <m:oMath xmlns:m="http://schemas.openxmlformats.org/officeDocument/2006/math">
                    <m:r>
                      <a:rPr lang="en-US" altLang="zh-TW" i="1">
                        <a:solidFill>
                          <a:srgbClr val="FF0000"/>
                        </a:solidFill>
                        <a:latin typeface="Cambria Math" panose="02040503050406030204" pitchFamily="18" charset="0"/>
                      </a:rPr>
                      <m:t>𝑗</m:t>
                    </m:r>
                  </m:oMath>
                </a14:m>
                <a:r>
                  <a:rPr lang="en-TW" dirty="0">
                    <a:solidFill>
                      <a:srgbClr val="FF0000"/>
                    </a:solidFill>
                  </a:rPr>
                  <a:t>可以是</a:t>
                </a:r>
                <a14:m>
                  <m:oMath xmlns:m="http://schemas.openxmlformats.org/officeDocument/2006/math">
                    <m:r>
                      <a:rPr lang="en-US" altLang="zh-TW" i="1">
                        <a:solidFill>
                          <a:srgbClr val="FF0000"/>
                        </a:solidFill>
                        <a:latin typeface="Cambria Math" panose="02040503050406030204" pitchFamily="18" charset="0"/>
                      </a:rPr>
                      <m:t>𝑙</m:t>
                    </m:r>
                    <m:r>
                      <a:rPr lang="en-US" altLang="zh-TW" i="1">
                        <a:solidFill>
                          <a:srgbClr val="FF0000"/>
                        </a:solidFill>
                        <a:latin typeface="Cambria Math" panose="02040503050406030204" pitchFamily="18" charset="0"/>
                      </a:rPr>
                      <m:t>+</m:t>
                    </m:r>
                    <m:f>
                      <m:fPr>
                        <m:ctrlPr>
                          <a:rPr lang="en-US" altLang="zh-TW" i="1">
                            <a:solidFill>
                              <a:srgbClr val="FF0000"/>
                            </a:solidFill>
                            <a:latin typeface="Cambria Math" panose="02040503050406030204" pitchFamily="18" charset="0"/>
                          </a:rPr>
                        </m:ctrlPr>
                      </m:fPr>
                      <m:num>
                        <m:r>
                          <a:rPr lang="en-US" altLang="zh-TW" i="1">
                            <a:solidFill>
                              <a:srgbClr val="FF0000"/>
                            </a:solidFill>
                            <a:latin typeface="Cambria Math" panose="02040503050406030204" pitchFamily="18" charset="0"/>
                          </a:rPr>
                          <m:t>1</m:t>
                        </m:r>
                      </m:num>
                      <m:den>
                        <m:r>
                          <a:rPr lang="en-US" altLang="zh-TW" i="1">
                            <a:solidFill>
                              <a:srgbClr val="FF0000"/>
                            </a:solidFill>
                            <a:latin typeface="Cambria Math" panose="02040503050406030204" pitchFamily="18" charset="0"/>
                          </a:rPr>
                          <m:t>2</m:t>
                        </m:r>
                      </m:den>
                    </m:f>
                  </m:oMath>
                </a14:m>
                <a:r>
                  <a:rPr lang="en-TW" dirty="0">
                    <a:solidFill>
                      <a:srgbClr val="FF0000"/>
                    </a:solidFill>
                  </a:rPr>
                  <a:t>。</a:t>
                </a:r>
              </a:p>
            </p:txBody>
          </p:sp>
        </mc:Choice>
        <mc:Fallback xmlns="">
          <p:sp>
            <p:nvSpPr>
              <p:cNvPr id="6" name="TextBox 5">
                <a:extLst>
                  <a:ext uri="{FF2B5EF4-FFF2-40B4-BE49-F238E27FC236}">
                    <a16:creationId xmlns:a16="http://schemas.microsoft.com/office/drawing/2014/main" id="{CA2B8B1B-3F32-3563-91C9-11DB7CE41F13}"/>
                  </a:ext>
                </a:extLst>
              </p:cNvPr>
              <p:cNvSpPr txBox="1">
                <a:spLocks noRot="1" noChangeAspect="1" noMove="1" noResize="1" noEditPoints="1" noAdjustHandles="1" noChangeArrowheads="1" noChangeShapeType="1" noTextEdit="1"/>
              </p:cNvSpPr>
              <p:nvPr/>
            </p:nvSpPr>
            <p:spPr bwMode="auto">
              <a:xfrm>
                <a:off x="618753" y="3038115"/>
                <a:ext cx="4572000" cy="483466"/>
              </a:xfrm>
              <a:prstGeom prst="rect">
                <a:avLst/>
              </a:prstGeom>
              <a:blipFill>
                <a:blip r:embed="rId12"/>
                <a:stretch>
                  <a:fillRect l="-1108" b="-2564"/>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77317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8" grpId="0"/>
      <p:bldP spid="19" grpId="0"/>
      <p:bldP spid="20" grpId="0"/>
      <p:bldP spid="22" grpId="0"/>
      <p:bldP spid="4" grpId="0"/>
      <p:bldP spid="6"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6AE287-D1E3-71C8-E73A-0E7F36B89F61}"/>
              </a:ext>
            </a:extLst>
          </p:cNvPr>
          <p:cNvPicPr>
            <a:picLocks noChangeAspect="1"/>
          </p:cNvPicPr>
          <p:nvPr/>
        </p:nvPicPr>
        <p:blipFill>
          <a:blip r:embed="rId2"/>
          <a:stretch>
            <a:fillRect/>
          </a:stretch>
        </p:blipFill>
        <p:spPr>
          <a:xfrm>
            <a:off x="1447800" y="0"/>
            <a:ext cx="5716488" cy="5251733"/>
          </a:xfrm>
          <a:prstGeom prst="rect">
            <a:avLst/>
          </a:prstGeom>
        </p:spPr>
      </p:pic>
      <p:pic>
        <p:nvPicPr>
          <p:cNvPr id="3" name="Picture 2">
            <a:extLst>
              <a:ext uri="{FF2B5EF4-FFF2-40B4-BE49-F238E27FC236}">
                <a16:creationId xmlns:a16="http://schemas.microsoft.com/office/drawing/2014/main" id="{61F97757-61DD-2ACE-C9F8-DF5C0F7F7EC9}"/>
              </a:ext>
            </a:extLst>
          </p:cNvPr>
          <p:cNvPicPr>
            <a:picLocks noChangeAspect="1"/>
          </p:cNvPicPr>
          <p:nvPr/>
        </p:nvPicPr>
        <p:blipFill>
          <a:blip r:embed="rId3"/>
          <a:stretch>
            <a:fillRect/>
          </a:stretch>
        </p:blipFill>
        <p:spPr>
          <a:xfrm>
            <a:off x="1463694" y="5257459"/>
            <a:ext cx="5716488" cy="1611151"/>
          </a:xfrm>
          <a:prstGeom prst="rect">
            <a:avLst/>
          </a:prstGeom>
        </p:spPr>
      </p:pic>
    </p:spTree>
    <p:extLst>
      <p:ext uri="{BB962C8B-B14F-4D97-AF65-F5344CB8AC3E}">
        <p14:creationId xmlns:p14="http://schemas.microsoft.com/office/powerpoint/2010/main" val="74472564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54E0DA-9B7E-7BD8-55BB-979158CEA48B}"/>
              </a:ext>
            </a:extLst>
          </p:cNvPr>
          <p:cNvPicPr>
            <a:picLocks noChangeAspect="1"/>
          </p:cNvPicPr>
          <p:nvPr/>
        </p:nvPicPr>
        <p:blipFill>
          <a:blip r:embed="rId2"/>
          <a:stretch>
            <a:fillRect/>
          </a:stretch>
        </p:blipFill>
        <p:spPr>
          <a:xfrm>
            <a:off x="817503" y="760624"/>
            <a:ext cx="7425027" cy="2349692"/>
          </a:xfrm>
          <a:prstGeom prst="rect">
            <a:avLst/>
          </a:prstGeom>
        </p:spPr>
      </p:pic>
      <p:pic>
        <p:nvPicPr>
          <p:cNvPr id="4" name="Picture 3">
            <a:extLst>
              <a:ext uri="{FF2B5EF4-FFF2-40B4-BE49-F238E27FC236}">
                <a16:creationId xmlns:a16="http://schemas.microsoft.com/office/drawing/2014/main" id="{F6A52B85-BD9A-C11C-AF98-9C8F2CE2A019}"/>
              </a:ext>
            </a:extLst>
          </p:cNvPr>
          <p:cNvPicPr>
            <a:picLocks noChangeAspect="1"/>
          </p:cNvPicPr>
          <p:nvPr/>
        </p:nvPicPr>
        <p:blipFill rotWithShape="1">
          <a:blip r:embed="rId3"/>
          <a:srcRect r="32024"/>
          <a:stretch/>
        </p:blipFill>
        <p:spPr>
          <a:xfrm>
            <a:off x="817503" y="3110316"/>
            <a:ext cx="5194658" cy="887140"/>
          </a:xfrm>
          <a:prstGeom prst="rect">
            <a:avLst/>
          </a:prstGeom>
        </p:spPr>
      </p:pic>
      <p:pic>
        <p:nvPicPr>
          <p:cNvPr id="5" name="Picture 4">
            <a:extLst>
              <a:ext uri="{FF2B5EF4-FFF2-40B4-BE49-F238E27FC236}">
                <a16:creationId xmlns:a16="http://schemas.microsoft.com/office/drawing/2014/main" id="{91655052-94F3-C5A0-D640-30D925154669}"/>
              </a:ext>
            </a:extLst>
          </p:cNvPr>
          <p:cNvPicPr>
            <a:picLocks noChangeAspect="1"/>
          </p:cNvPicPr>
          <p:nvPr/>
        </p:nvPicPr>
        <p:blipFill>
          <a:blip r:embed="rId4"/>
          <a:stretch>
            <a:fillRect/>
          </a:stretch>
        </p:blipFill>
        <p:spPr>
          <a:xfrm>
            <a:off x="817503" y="3997456"/>
            <a:ext cx="5553174" cy="2671904"/>
          </a:xfrm>
          <a:prstGeom prst="rect">
            <a:avLst/>
          </a:prstGeom>
        </p:spPr>
      </p:pic>
      <p:sp>
        <p:nvSpPr>
          <p:cNvPr id="3" name="TextBox 2">
            <a:extLst>
              <a:ext uri="{FF2B5EF4-FFF2-40B4-BE49-F238E27FC236}">
                <a16:creationId xmlns:a16="http://schemas.microsoft.com/office/drawing/2014/main" id="{B65FAA36-ACA9-984B-14CA-C83A3D484401}"/>
              </a:ext>
            </a:extLst>
          </p:cNvPr>
          <p:cNvSpPr txBox="1"/>
          <p:nvPr/>
        </p:nvSpPr>
        <p:spPr bwMode="auto">
          <a:xfrm>
            <a:off x="5824736" y="253746"/>
            <a:ext cx="324036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任意兩個</a:t>
            </a:r>
            <a:r>
              <a:rPr lang="en-TW" dirty="0">
                <a:solidFill>
                  <a:srgbClr val="FF0000"/>
                </a:solidFill>
                <a:latin typeface="Times New Roman" pitchFamily="18" charset="0"/>
                <a:cs typeface="Times New Roman" pitchFamily="18" charset="0"/>
              </a:rPr>
              <a:t>角動量相加的通則：</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EF9FE4F-AF10-F59F-EB7B-E3CF8DDF6F5E}"/>
                  </a:ext>
                </a:extLst>
              </p:cNvPr>
              <p:cNvSpPr txBox="1"/>
              <p:nvPr/>
            </p:nvSpPr>
            <p:spPr bwMode="auto">
              <a:xfrm>
                <a:off x="395536" y="118895"/>
                <a:ext cx="6840760" cy="572144"/>
              </a:xfrm>
              <a:prstGeom prst="rect">
                <a:avLst/>
              </a:prstGeom>
              <a:noFill/>
              <a:ln w="9525">
                <a:noFill/>
                <a:miter lim="800000"/>
                <a:headEnd/>
                <a:tailEnd/>
              </a:ln>
            </p:spPr>
            <p:txBody>
              <a:bodyPr wrap="square" rtlCol="0">
                <a:spAutoFit/>
              </a:bodyPr>
              <a:lstStyle/>
              <a:p>
                <a14:m>
                  <m:oMath xmlns:m="http://schemas.openxmlformats.org/officeDocument/2006/math">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𝑙</m:t>
                            </m:r>
                            <m:r>
                              <a:rPr lang="en-US" altLang="zh-TW" i="1">
                                <a:solidFill>
                                  <a:srgbClr val="FF0000"/>
                                </a:solidFill>
                                <a:latin typeface="Cambria Math" panose="02040503050406030204" pitchFamily="18" charset="0"/>
                              </a:rPr>
                              <m:t>,</m:t>
                            </m:r>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𝑚</m:t>
                                </m:r>
                              </m:e>
                              <m:sub>
                                <m:r>
                                  <a:rPr lang="en-US" altLang="zh-TW" i="1">
                                    <a:solidFill>
                                      <a:srgbClr val="FF0000"/>
                                    </a:solidFill>
                                    <a:latin typeface="Cambria Math" panose="02040503050406030204" pitchFamily="18" charset="0"/>
                                  </a:rPr>
                                  <m:t>𝑧</m:t>
                                </m:r>
                              </m:sub>
                            </m:sSub>
                            <m:r>
                              <a:rPr lang="en-US" altLang="zh-TW" i="1">
                                <a:solidFill>
                                  <a:srgbClr val="FF0000"/>
                                </a:solidFill>
                                <a:latin typeface="Cambria Math" panose="02040503050406030204" pitchFamily="18" charset="0"/>
                              </a:rPr>
                              <m:t>,</m:t>
                            </m:r>
                            <m:f>
                              <m:fPr>
                                <m:ctrlPr>
                                  <a:rPr lang="en-US" altLang="zh-TW" i="1">
                                    <a:solidFill>
                                      <a:srgbClr val="FF0000"/>
                                    </a:solidFill>
                                    <a:latin typeface="Cambria Math" panose="02040503050406030204" pitchFamily="18" charset="0"/>
                                  </a:rPr>
                                </m:ctrlPr>
                              </m:fPr>
                              <m:num>
                                <m:r>
                                  <a:rPr lang="en-US" altLang="zh-TW" i="1">
                                    <a:solidFill>
                                      <a:srgbClr val="FF0000"/>
                                    </a:solidFill>
                                    <a:latin typeface="Cambria Math" panose="02040503050406030204" pitchFamily="18" charset="0"/>
                                  </a:rPr>
                                  <m:t>1</m:t>
                                </m:r>
                              </m:num>
                              <m:den>
                                <m:r>
                                  <a:rPr lang="en-US" altLang="zh-TW" i="1">
                                    <a:solidFill>
                                      <a:srgbClr val="FF0000"/>
                                    </a:solidFill>
                                    <a:latin typeface="Cambria Math" panose="02040503050406030204" pitchFamily="18" charset="0"/>
                                  </a:rPr>
                                  <m:t>2</m:t>
                                </m:r>
                              </m:den>
                            </m:f>
                            <m:r>
                              <a:rPr lang="en-US" altLang="zh-TW" i="1">
                                <a:solidFill>
                                  <a:srgbClr val="FF0000"/>
                                </a:solidFill>
                                <a:latin typeface="Cambria Math" panose="02040503050406030204" pitchFamily="18" charset="0"/>
                              </a:rPr>
                              <m:t>,</m:t>
                            </m:r>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𝑠</m:t>
                                </m:r>
                              </m:e>
                              <m:sub>
                                <m:r>
                                  <a:rPr lang="en-US" altLang="zh-TW" i="1">
                                    <a:solidFill>
                                      <a:srgbClr val="FF0000"/>
                                    </a:solidFill>
                                    <a:latin typeface="Cambria Math" panose="02040503050406030204" pitchFamily="18" charset="0"/>
                                  </a:rPr>
                                  <m:t>𝑧</m:t>
                                </m:r>
                              </m:sub>
                            </m:sSub>
                          </m:e>
                        </m:d>
                      </m:e>
                    </m:d>
                  </m:oMath>
                </a14:m>
                <a:r>
                  <a:rPr lang="en-TW" dirty="0">
                    <a:solidFill>
                      <a:srgbClr val="FF0000"/>
                    </a:solidFill>
                    <a:latin typeface="Times New Roman" pitchFamily="18" charset="0"/>
                    <a:cs typeface="Times New Roman" pitchFamily="18" charset="0"/>
                  </a:rPr>
                  <a:t>所對應的</a:t>
                </a:r>
                <a14:m>
                  <m:oMath xmlns:m="http://schemas.openxmlformats.org/officeDocument/2006/math">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𝑗</m:t>
                            </m:r>
                            <m:r>
                              <a:rPr lang="en-US" altLang="zh-TW" i="1">
                                <a:solidFill>
                                  <a:srgbClr val="FF0000"/>
                                </a:solidFill>
                                <a:latin typeface="Cambria Math" panose="02040503050406030204" pitchFamily="18" charset="0"/>
                              </a:rPr>
                              <m:t>,</m:t>
                            </m:r>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𝑚</m:t>
                                </m:r>
                              </m:e>
                              <m:sub>
                                <m:r>
                                  <a:rPr lang="en-US" altLang="zh-TW" i="1">
                                    <a:solidFill>
                                      <a:srgbClr val="FF0000"/>
                                    </a:solidFill>
                                    <a:latin typeface="Cambria Math" panose="02040503050406030204" pitchFamily="18" charset="0"/>
                                  </a:rPr>
                                  <m:t>𝑗</m:t>
                                </m:r>
                              </m:sub>
                            </m:sSub>
                            <m:r>
                              <a:rPr lang="en-US" altLang="zh-TW" i="1">
                                <a:solidFill>
                                  <a:srgbClr val="FF0000"/>
                                </a:solidFill>
                                <a:latin typeface="Cambria Math" panose="02040503050406030204" pitchFamily="18" charset="0"/>
                              </a:rPr>
                              <m:t>,</m:t>
                            </m:r>
                            <m:r>
                              <a:rPr lang="en-US" altLang="zh-TW" i="1">
                                <a:solidFill>
                                  <a:srgbClr val="FF0000"/>
                                </a:solidFill>
                                <a:latin typeface="Cambria Math" panose="02040503050406030204" pitchFamily="18" charset="0"/>
                              </a:rPr>
                              <m:t>𝑙</m:t>
                            </m:r>
                            <m:r>
                              <a:rPr lang="en-US" altLang="zh-TW" i="1">
                                <a:solidFill>
                                  <a:srgbClr val="FF0000"/>
                                </a:solidFill>
                                <a:latin typeface="Cambria Math" panose="02040503050406030204" pitchFamily="18" charset="0"/>
                              </a:rPr>
                              <m:t>,</m:t>
                            </m:r>
                            <m:f>
                              <m:fPr>
                                <m:ctrlPr>
                                  <a:rPr lang="en-US" altLang="zh-TW" i="1">
                                    <a:solidFill>
                                      <a:srgbClr val="FF0000"/>
                                    </a:solidFill>
                                    <a:latin typeface="Cambria Math" panose="02040503050406030204" pitchFamily="18" charset="0"/>
                                  </a:rPr>
                                </m:ctrlPr>
                              </m:fPr>
                              <m:num>
                                <m:r>
                                  <a:rPr lang="en-US" altLang="zh-TW" i="1">
                                    <a:solidFill>
                                      <a:srgbClr val="FF0000"/>
                                    </a:solidFill>
                                    <a:latin typeface="Cambria Math" panose="02040503050406030204" pitchFamily="18" charset="0"/>
                                  </a:rPr>
                                  <m:t>1</m:t>
                                </m:r>
                              </m:num>
                              <m:den>
                                <m:r>
                                  <a:rPr lang="en-US" altLang="zh-TW" i="1">
                                    <a:solidFill>
                                      <a:srgbClr val="FF0000"/>
                                    </a:solidFill>
                                    <a:latin typeface="Cambria Math" panose="02040503050406030204" pitchFamily="18" charset="0"/>
                                  </a:rPr>
                                  <m:t>2</m:t>
                                </m:r>
                              </m:den>
                            </m:f>
                          </m:e>
                        </m:d>
                      </m:e>
                    </m:d>
                  </m:oMath>
                </a14:m>
                <a:r>
                  <a:rPr lang="en-TW" dirty="0">
                    <a:solidFill>
                      <a:srgbClr val="FF0000"/>
                    </a:solidFill>
                    <a:latin typeface="Times New Roman" pitchFamily="18" charset="0"/>
                    <a:cs typeface="Times New Roman" pitchFamily="18" charset="0"/>
                  </a:rPr>
                  <a:t>屬於</a:t>
                </a:r>
                <a14:m>
                  <m:oMath xmlns:m="http://schemas.openxmlformats.org/officeDocument/2006/math">
                    <m:r>
                      <a:rPr lang="en-US" altLang="zh-TW" i="1">
                        <a:solidFill>
                          <a:srgbClr val="FF0000"/>
                        </a:solidFill>
                        <a:latin typeface="Cambria Math" panose="02040503050406030204" pitchFamily="18" charset="0"/>
                      </a:rPr>
                      <m:t>𝑗</m:t>
                    </m:r>
                    <m:r>
                      <a:rPr lang="en-US" altLang="zh-TW" i="1">
                        <a:solidFill>
                          <a:srgbClr val="FF0000"/>
                        </a:solidFill>
                        <a:latin typeface="Cambria Math" panose="02040503050406030204" pitchFamily="18" charset="0"/>
                      </a:rPr>
                      <m:t>=</m:t>
                    </m:r>
                    <m:r>
                      <a:rPr lang="en-US" altLang="zh-TW" i="1">
                        <a:solidFill>
                          <a:srgbClr val="FF0000"/>
                        </a:solidFill>
                        <a:latin typeface="Cambria Math" panose="02040503050406030204" pitchFamily="18" charset="0"/>
                      </a:rPr>
                      <m:t>𝑙</m:t>
                    </m:r>
                    <m:r>
                      <a:rPr lang="en-US" altLang="zh-TW" i="1">
                        <a:solidFill>
                          <a:srgbClr val="FF0000"/>
                        </a:solidFill>
                        <a:latin typeface="Cambria Math" panose="02040503050406030204" pitchFamily="18" charset="0"/>
                      </a:rPr>
                      <m:t>−</m:t>
                    </m:r>
                    <m:f>
                      <m:fPr>
                        <m:ctrlPr>
                          <a:rPr lang="en-US" altLang="zh-TW" i="1">
                            <a:solidFill>
                              <a:srgbClr val="FF0000"/>
                            </a:solidFill>
                            <a:latin typeface="Cambria Math" panose="02040503050406030204" pitchFamily="18" charset="0"/>
                          </a:rPr>
                        </m:ctrlPr>
                      </m:fPr>
                      <m:num>
                        <m:r>
                          <a:rPr lang="en-US" altLang="zh-TW" i="1">
                            <a:solidFill>
                              <a:srgbClr val="FF0000"/>
                            </a:solidFill>
                            <a:latin typeface="Cambria Math" panose="02040503050406030204" pitchFamily="18" charset="0"/>
                          </a:rPr>
                          <m:t>1</m:t>
                        </m:r>
                      </m:num>
                      <m:den>
                        <m:r>
                          <a:rPr lang="en-US" altLang="zh-TW" i="1">
                            <a:solidFill>
                              <a:srgbClr val="FF0000"/>
                            </a:solidFill>
                            <a:latin typeface="Cambria Math" panose="02040503050406030204" pitchFamily="18" charset="0"/>
                          </a:rPr>
                          <m:t>2</m:t>
                        </m:r>
                      </m:den>
                    </m:f>
                  </m:oMath>
                </a14:m>
                <a:r>
                  <a:rPr lang="en-TW" dirty="0">
                    <a:solidFill>
                      <a:srgbClr val="FF0000"/>
                    </a:solidFill>
                    <a:latin typeface="Times New Roman" pitchFamily="18" charset="0"/>
                    <a:cs typeface="Times New Roman" pitchFamily="18" charset="0"/>
                  </a:rPr>
                  <a:t>、</a:t>
                </a:r>
                <a:r>
                  <a:rPr lang="en-US" altLang="zh-TW" dirty="0">
                    <a:solidFill>
                      <a:srgbClr val="FF0000"/>
                    </a:solidFill>
                  </a:rPr>
                  <a:t> </a:t>
                </a:r>
                <a14:m>
                  <m:oMath xmlns:m="http://schemas.openxmlformats.org/officeDocument/2006/math">
                    <m:r>
                      <a:rPr lang="en-US" altLang="zh-TW" i="1">
                        <a:solidFill>
                          <a:srgbClr val="FF0000"/>
                        </a:solidFill>
                        <a:latin typeface="Cambria Math" panose="02040503050406030204" pitchFamily="18" charset="0"/>
                      </a:rPr>
                      <m:t>𝑙</m:t>
                    </m:r>
                    <m:r>
                      <a:rPr lang="en-US" altLang="zh-TW" i="1">
                        <a:solidFill>
                          <a:srgbClr val="FF0000"/>
                        </a:solidFill>
                        <a:latin typeface="Cambria Math" panose="02040503050406030204" pitchFamily="18" charset="0"/>
                      </a:rPr>
                      <m:t>+</m:t>
                    </m:r>
                    <m:f>
                      <m:fPr>
                        <m:ctrlPr>
                          <a:rPr lang="en-US" altLang="zh-TW" i="1">
                            <a:solidFill>
                              <a:srgbClr val="FF0000"/>
                            </a:solidFill>
                            <a:latin typeface="Cambria Math" panose="02040503050406030204" pitchFamily="18" charset="0"/>
                          </a:rPr>
                        </m:ctrlPr>
                      </m:fPr>
                      <m:num>
                        <m:r>
                          <a:rPr lang="en-US" altLang="zh-TW" i="1">
                            <a:solidFill>
                              <a:srgbClr val="FF0000"/>
                            </a:solidFill>
                            <a:latin typeface="Cambria Math" panose="02040503050406030204" pitchFamily="18" charset="0"/>
                          </a:rPr>
                          <m:t>1</m:t>
                        </m:r>
                      </m:num>
                      <m:den>
                        <m:r>
                          <a:rPr lang="en-US" altLang="zh-TW" i="1">
                            <a:solidFill>
                              <a:srgbClr val="FF0000"/>
                            </a:solidFill>
                            <a:latin typeface="Cambria Math" panose="02040503050406030204" pitchFamily="18" charset="0"/>
                          </a:rPr>
                          <m:t>2</m:t>
                        </m:r>
                      </m:den>
                    </m:f>
                    <m:r>
                      <a:rPr lang="en-US" altLang="zh-TW" i="1">
                        <a:solidFill>
                          <a:srgbClr val="FF0000"/>
                        </a:solidFill>
                        <a:latin typeface="Cambria Math" panose="02040503050406030204" pitchFamily="18" charset="0"/>
                      </a:rPr>
                      <m:t>。</m:t>
                    </m:r>
                  </m:oMath>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AEF9FE4F-AF10-F59F-EB7B-E3CF8DDF6F5E}"/>
                  </a:ext>
                </a:extLst>
              </p:cNvPr>
              <p:cNvSpPr txBox="1">
                <a:spLocks noRot="1" noChangeAspect="1" noMove="1" noResize="1" noEditPoints="1" noAdjustHandles="1" noChangeArrowheads="1" noChangeShapeType="1" noTextEdit="1"/>
              </p:cNvSpPr>
              <p:nvPr/>
            </p:nvSpPr>
            <p:spPr bwMode="auto">
              <a:xfrm>
                <a:off x="395536" y="118895"/>
                <a:ext cx="6840760" cy="572144"/>
              </a:xfrm>
              <a:prstGeom prst="rect">
                <a:avLst/>
              </a:prstGeom>
              <a:blipFill>
                <a:blip r:embed="rId5"/>
                <a:stretch>
                  <a:fillRect l="-10019" t="-178261" b="-258696"/>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64266471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22FC6FD-2E8B-7F3D-EDF4-A74660E18133}"/>
                  </a:ext>
                </a:extLst>
              </p:cNvPr>
              <p:cNvSpPr txBox="1"/>
              <p:nvPr/>
            </p:nvSpPr>
            <p:spPr bwMode="auto">
              <a:xfrm>
                <a:off x="1022587" y="1217696"/>
                <a:ext cx="5354774" cy="404791"/>
              </a:xfrm>
              <a:prstGeom prst="rect">
                <a:avLst/>
              </a:prstGeom>
              <a:noFill/>
              <a:ln w="9525">
                <a:noFill/>
                <a:miter lim="800000"/>
                <a:headEnd/>
                <a:tailEnd/>
              </a:ln>
            </p:spPr>
            <p:txBody>
              <a:bodyPr wrap="square">
                <a:spAutoFit/>
              </a:bodyPr>
              <a:lstStyle/>
              <a:p>
                <a14:m>
                  <m:oMath xmlns:m="http://schemas.openxmlformats.org/officeDocument/2006/math">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r>
                      <a:rPr lang="en-US" altLang="zh-TW" i="1">
                        <a:latin typeface="Cambria Math" panose="02040503050406030204" pitchFamily="18" charset="0"/>
                        <a:ea typeface="Cambria Math" panose="02040503050406030204" pitchFamily="18" charset="0"/>
                        <a:cs typeface="Times New Roman" pitchFamily="18" charset="0"/>
                      </a:rPr>
                      <m:t> </m:t>
                    </m:r>
                    <m:r>
                      <a:rPr lang="zh-TW" altLang="en-US" i="1">
                        <a:latin typeface="Cambria Math" panose="02040503050406030204" pitchFamily="18" charset="0"/>
                        <a:ea typeface="+mj-ea"/>
                        <a:cs typeface="Times New Roman" pitchFamily="18" charset="0"/>
                      </a:rPr>
                      <m:t>與</m:t>
                    </m:r>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𝑧</m:t>
                        </m:r>
                      </m:sub>
                    </m:sSub>
                    <m:r>
                      <a:rPr lang="en-US" altLang="zh-TW" i="1">
                        <a:latin typeface="Cambria Math" panose="02040503050406030204" pitchFamily="18" charset="0"/>
                      </a:rPr>
                      <m:t>,</m:t>
                    </m:r>
                    <m:r>
                      <a:rPr lang="en-US" altLang="zh-TW" i="1" smtClean="0">
                        <a:latin typeface="Cambria Math" panose="02040503050406030204" pitchFamily="18" charset="0"/>
                      </a:rPr>
                      <m:t>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𝑆</m:t>
                        </m:r>
                      </m:e>
                      <m:sub>
                        <m:r>
                          <a:rPr lang="en-US" altLang="zh-TW" i="1">
                            <a:latin typeface="Cambria Math" panose="02040503050406030204" pitchFamily="18" charset="0"/>
                          </a:rPr>
                          <m:t>𝑧</m:t>
                        </m:r>
                      </m:sub>
                    </m:sSub>
                  </m:oMath>
                </a14:m>
                <a:r>
                  <a:rPr lang="en-TW" dirty="0">
                    <a:latin typeface="Times New Roman" pitchFamily="18" charset="0"/>
                    <a:cs typeface="Times New Roman" pitchFamily="18" charset="0"/>
                  </a:rPr>
                  <a:t>不對易。</a:t>
                </a:r>
                <a:endParaRPr lang="en-TW" dirty="0"/>
              </a:p>
            </p:txBody>
          </p:sp>
        </mc:Choice>
        <mc:Fallback xmlns="">
          <p:sp>
            <p:nvSpPr>
              <p:cNvPr id="2" name="TextBox 1">
                <a:extLst>
                  <a:ext uri="{FF2B5EF4-FFF2-40B4-BE49-F238E27FC236}">
                    <a16:creationId xmlns:a16="http://schemas.microsoft.com/office/drawing/2014/main" id="{122FC6FD-2E8B-7F3D-EDF4-A74660E18133}"/>
                  </a:ext>
                </a:extLst>
              </p:cNvPr>
              <p:cNvSpPr txBox="1">
                <a:spLocks noRot="1" noChangeAspect="1" noMove="1" noResize="1" noEditPoints="1" noAdjustHandles="1" noChangeArrowheads="1" noChangeShapeType="1" noTextEdit="1"/>
              </p:cNvSpPr>
              <p:nvPr/>
            </p:nvSpPr>
            <p:spPr bwMode="auto">
              <a:xfrm>
                <a:off x="1022587" y="1217696"/>
                <a:ext cx="5354774" cy="404791"/>
              </a:xfrm>
              <a:prstGeom prst="rect">
                <a:avLst/>
              </a:prstGeom>
              <a:blipFill>
                <a:blip r:embed="rId2"/>
                <a:stretch>
                  <a:fillRect t="-15625" b="-2187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94DC675-A257-1DDE-B6AA-A2AF54525DDB}"/>
                  </a:ext>
                </a:extLst>
              </p:cNvPr>
              <p:cNvSpPr txBox="1"/>
              <p:nvPr/>
            </p:nvSpPr>
            <p:spPr bwMode="auto">
              <a:xfrm>
                <a:off x="1025699" y="1826653"/>
                <a:ext cx="7749350" cy="40479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不對易的算子不會有共同的本徵態。</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𝑙</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𝑧</m:t>
                                </m:r>
                              </m:sub>
                            </m:sSub>
                            <m:r>
                              <a:rPr lang="en-US" altLang="zh-TW" i="1">
                                <a:latin typeface="Cambria Math" panose="02040503050406030204" pitchFamily="18" charset="0"/>
                              </a:rPr>
                              <m:t>,</m:t>
                            </m:r>
                            <m:r>
                              <a:rPr lang="en-US" altLang="zh-TW" i="1">
                                <a:latin typeface="Cambria Math" panose="02040503050406030204" pitchFamily="18" charset="0"/>
                              </a:rPr>
                              <m:t>𝑠</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𝑧</m:t>
                                </m:r>
                              </m:sub>
                            </m:sSub>
                          </m:e>
                        </m:d>
                      </m:e>
                    </m:d>
                  </m:oMath>
                </a14:m>
                <a:r>
                  <a:rPr lang="en-TW" dirty="0">
                    <a:latin typeface="Times New Roman" pitchFamily="18" charset="0"/>
                    <a:cs typeface="Times New Roman" pitchFamily="18" charset="0"/>
                  </a:rPr>
                  <a:t>並不是</a:t>
                </a:r>
                <a14:m>
                  <m:oMath xmlns:m="http://schemas.openxmlformats.org/officeDocument/2006/math">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oMath>
                </a14:m>
                <a:r>
                  <a:rPr lang="zh-TW" altLang="en-US" dirty="0"/>
                  <a:t>的本徵態。</a:t>
                </a:r>
                <a:endParaRPr lang="en-TW"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C94DC675-A257-1DDE-B6AA-A2AF54525DDB}"/>
                  </a:ext>
                </a:extLst>
              </p:cNvPr>
              <p:cNvSpPr txBox="1">
                <a:spLocks noRot="1" noChangeAspect="1" noMove="1" noResize="1" noEditPoints="1" noAdjustHandles="1" noChangeArrowheads="1" noChangeShapeType="1" noTextEdit="1"/>
              </p:cNvSpPr>
              <p:nvPr/>
            </p:nvSpPr>
            <p:spPr bwMode="auto">
              <a:xfrm>
                <a:off x="1025699" y="1826653"/>
                <a:ext cx="7749350" cy="404791"/>
              </a:xfrm>
              <a:prstGeom prst="rect">
                <a:avLst/>
              </a:prstGeom>
              <a:blipFill>
                <a:blip r:embed="rId3"/>
                <a:stretch>
                  <a:fillRect l="-655" t="-96875" b="-15937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4555A2C-164F-D739-4A16-9C3BD6770A7D}"/>
                  </a:ext>
                </a:extLst>
              </p:cNvPr>
              <p:cNvSpPr txBox="1"/>
              <p:nvPr/>
            </p:nvSpPr>
            <p:spPr bwMode="auto">
              <a:xfrm>
                <a:off x="1025699" y="2410750"/>
                <a:ext cx="5635340" cy="40479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總角動量</a:t>
                </a:r>
                <a14:m>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𝐽</m:t>
                        </m:r>
                      </m:e>
                      <m:sub>
                        <m:r>
                          <a:rPr lang="en-US" b="0" i="1" smtClean="0">
                            <a:latin typeface="Cambria Math" panose="02040503050406030204" pitchFamily="18" charset="0"/>
                            <a:cs typeface="Times New Roman" pitchFamily="18" charset="0"/>
                          </a:rPr>
                          <m:t>𝑧</m:t>
                        </m:r>
                      </m:sub>
                    </m:sSub>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𝐽</m:t>
                        </m:r>
                      </m:e>
                      <m:sup>
                        <m:r>
                          <a:rPr lang="en-US" b="0" i="1" smtClean="0">
                            <a:latin typeface="Cambria Math" panose="02040503050406030204" pitchFamily="18" charset="0"/>
                            <a:cs typeface="Times New Roman" pitchFamily="18" charset="0"/>
                          </a:rPr>
                          <m:t>2</m:t>
                        </m:r>
                      </m:sup>
                    </m:sSup>
                  </m:oMath>
                </a14:m>
                <a:r>
                  <a:rPr lang="en-TW" dirty="0">
                    <a:latin typeface="Times New Roman" pitchFamily="18" charset="0"/>
                    <a:cs typeface="Times New Roman" pitchFamily="18" charset="0"/>
                  </a:rPr>
                  <a:t>是與</a:t>
                </a:r>
                <a:r>
                  <a:rPr lang="en-US" altLang="zh-TW" dirty="0">
                    <a:ea typeface="Cambria Math" panose="02040503050406030204" pitchFamily="18" charset="0"/>
                  </a:rPr>
                  <a:t> </a:t>
                </a:r>
                <a14:m>
                  <m:oMath xmlns:m="http://schemas.openxmlformats.org/officeDocument/2006/math">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r>
                      <a:rPr lang="en-US" altLang="zh-TW" i="1">
                        <a:latin typeface="Cambria Math" panose="02040503050406030204" pitchFamily="18" charset="0"/>
                        <a:ea typeface="Cambria Math" panose="02040503050406030204" pitchFamily="18" charset="0"/>
                        <a:cs typeface="Times New Roman" pitchFamily="18" charset="0"/>
                      </a:rPr>
                      <m:t> </m:t>
                    </m:r>
                  </m:oMath>
                </a14:m>
                <a:r>
                  <a:rPr lang="en-TW" dirty="0">
                    <a:latin typeface="Times New Roman" pitchFamily="18" charset="0"/>
                    <a:cs typeface="Times New Roman" pitchFamily="18" charset="0"/>
                  </a:rPr>
                  <a:t>對易的：</a:t>
                </a:r>
              </a:p>
            </p:txBody>
          </p:sp>
        </mc:Choice>
        <mc:Fallback xmlns="">
          <p:sp>
            <p:nvSpPr>
              <p:cNvPr id="4" name="TextBox 3">
                <a:extLst>
                  <a:ext uri="{FF2B5EF4-FFF2-40B4-BE49-F238E27FC236}">
                    <a16:creationId xmlns:a16="http://schemas.microsoft.com/office/drawing/2014/main" id="{A4555A2C-164F-D739-4A16-9C3BD6770A7D}"/>
                  </a:ext>
                </a:extLst>
              </p:cNvPr>
              <p:cNvSpPr txBox="1">
                <a:spLocks noRot="1" noChangeAspect="1" noMove="1" noResize="1" noEditPoints="1" noAdjustHandles="1" noChangeArrowheads="1" noChangeShapeType="1" noTextEdit="1"/>
              </p:cNvSpPr>
              <p:nvPr/>
            </p:nvSpPr>
            <p:spPr bwMode="auto">
              <a:xfrm>
                <a:off x="1025699" y="2410750"/>
                <a:ext cx="5635340" cy="404791"/>
              </a:xfrm>
              <a:prstGeom prst="rect">
                <a:avLst/>
              </a:prstGeom>
              <a:blipFill>
                <a:blip r:embed="rId4"/>
                <a:stretch>
                  <a:fillRect l="-899" t="-12121" b="-2121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D91BFE0-D203-0508-098F-2287B77523EF}"/>
                  </a:ext>
                </a:extLst>
              </p:cNvPr>
              <p:cNvSpPr txBox="1"/>
              <p:nvPr/>
            </p:nvSpPr>
            <p:spPr bwMode="auto">
              <a:xfrm>
                <a:off x="4574856" y="2423630"/>
                <a:ext cx="1584176" cy="427040"/>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ea typeface="Cambria Math" panose="02040503050406030204" pitchFamily="18" charset="0"/>
                              <a:cs typeface="Times New Roman" pitchFamily="18" charset="0"/>
                            </a:rPr>
                          </m:ctrlPr>
                        </m:d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r>
                            <a:rPr lang="en-US" altLang="zh-TW" b="0" i="1" smtClean="0">
                              <a:latin typeface="Cambria Math" panose="02040503050406030204" pitchFamily="18" charset="0"/>
                              <a:ea typeface="Cambria Math" panose="02040503050406030204" pitchFamily="18" charset="0"/>
                              <a:cs typeface="Times New Roman" pitchFamily="18" charset="0"/>
                            </a:rPr>
                            <m:t>,</m:t>
                          </m:r>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𝐽</m:t>
                              </m:r>
                            </m:e>
                            <m:sub>
                              <m:r>
                                <a:rPr lang="en-US" b="0" i="1" smtClean="0">
                                  <a:latin typeface="Cambria Math" panose="02040503050406030204" pitchFamily="18" charset="0"/>
                                  <a:cs typeface="Times New Roman" pitchFamily="18" charset="0"/>
                                </a:rPr>
                                <m:t>𝑧</m:t>
                              </m:r>
                            </m:sub>
                          </m:sSub>
                        </m:e>
                      </m:d>
                      <m:r>
                        <a:rPr lang="en-US" altLang="zh-TW" b="0" i="1" smtClean="0">
                          <a:latin typeface="Cambria Math" panose="02040503050406030204" pitchFamily="18" charset="0"/>
                          <a:ea typeface="Cambria Math" panose="02040503050406030204" pitchFamily="18" charset="0"/>
                          <a:cs typeface="Times New Roman" pitchFamily="18" charset="0"/>
                        </a:rPr>
                        <m:t>=</m:t>
                      </m:r>
                      <m:r>
                        <a:rPr lang="en-US" altLang="zh-TW" b="0" i="1" smtClean="0">
                          <a:latin typeface="Cambria Math" panose="02040503050406030204" pitchFamily="18" charset="0"/>
                          <a:ea typeface="Cambria Math" panose="02040503050406030204" pitchFamily="18" charset="0"/>
                        </a:rPr>
                        <m:t>0</m:t>
                      </m:r>
                    </m:oMath>
                  </m:oMathPara>
                </a14:m>
                <a:endParaRPr lang="en-TW" dirty="0"/>
              </a:p>
            </p:txBody>
          </p:sp>
        </mc:Choice>
        <mc:Fallback xmlns="">
          <p:sp>
            <p:nvSpPr>
              <p:cNvPr id="5" name="TextBox 4">
                <a:extLst>
                  <a:ext uri="{FF2B5EF4-FFF2-40B4-BE49-F238E27FC236}">
                    <a16:creationId xmlns:a16="http://schemas.microsoft.com/office/drawing/2014/main" id="{AD91BFE0-D203-0508-098F-2287B77523EF}"/>
                  </a:ext>
                </a:extLst>
              </p:cNvPr>
              <p:cNvSpPr txBox="1">
                <a:spLocks noRot="1" noChangeAspect="1" noMove="1" noResize="1" noEditPoints="1" noAdjustHandles="1" noChangeArrowheads="1" noChangeShapeType="1" noTextEdit="1"/>
              </p:cNvSpPr>
              <p:nvPr/>
            </p:nvSpPr>
            <p:spPr bwMode="auto">
              <a:xfrm>
                <a:off x="4574856" y="2423630"/>
                <a:ext cx="1584176" cy="427040"/>
              </a:xfrm>
              <a:prstGeom prst="rect">
                <a:avLst/>
              </a:prstGeom>
              <a:blipFill>
                <a:blip r:embed="rId5"/>
                <a:stretch>
                  <a:fillRect t="-14706" b="-294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A4A2708-F25B-C0BD-4A93-47569A8EE0DB}"/>
                  </a:ext>
                </a:extLst>
              </p:cNvPr>
              <p:cNvSpPr txBox="1"/>
              <p:nvPr/>
            </p:nvSpPr>
            <p:spPr bwMode="auto">
              <a:xfrm>
                <a:off x="1025698" y="3613840"/>
                <a:ext cx="4338390" cy="404791"/>
              </a:xfrm>
              <a:prstGeom prst="rect">
                <a:avLst/>
              </a:prstGeom>
              <a:noFill/>
              <a:ln w="9525">
                <a:noFill/>
                <a:miter lim="800000"/>
                <a:headEnd/>
                <a:tailEnd/>
              </a:ln>
            </p:spPr>
            <p:txBody>
              <a:bodyPr wrap="square">
                <a:spAutoFit/>
              </a:bodyPr>
              <a:lstStyle/>
              <a:p>
                <a:r>
                  <a:rPr lang="zh-TW" altLang="en-US" dirty="0">
                    <a:latin typeface="+mj-ea"/>
                    <a:ea typeface="+mj-ea"/>
                    <a:cs typeface="Times New Roman" panose="02020603050405020304" pitchFamily="18" charset="0"/>
                  </a:rPr>
                  <a:t>確認</a:t>
                </a:r>
                <a14:m>
                  <m:oMath xmlns:m="http://schemas.openxmlformats.org/officeDocument/2006/math">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r>
                      <a:rPr lang="en-US" altLang="zh-TW" i="1">
                        <a:latin typeface="Cambria Math" panose="02040503050406030204" pitchFamily="18" charset="0"/>
                        <a:ea typeface="Cambria Math" panose="02040503050406030204" pitchFamily="18" charset="0"/>
                        <a:cs typeface="Times New Roman" pitchFamily="18" charset="0"/>
                      </a:rPr>
                      <m:t> </m:t>
                    </m:r>
                    <m:r>
                      <a:rPr lang="zh-TW" altLang="en-US" i="1">
                        <a:latin typeface="Cambria Math" panose="02040503050406030204" pitchFamily="18" charset="0"/>
                        <a:ea typeface="+mj-ea"/>
                        <a:cs typeface="Times New Roman" pitchFamily="18" charset="0"/>
                      </a:rPr>
                      <m:t>與其餘兩個算子</m:t>
                    </m:r>
                    <m:sSup>
                      <m:sSupPr>
                        <m:ctrlPr>
                          <a:rPr lang="en-US" altLang="zh-TW" i="1">
                            <a:latin typeface="Cambria Math" panose="02040503050406030204" pitchFamily="18" charset="0"/>
                          </a:rPr>
                        </m:ctrlPr>
                      </m:sSupPr>
                      <m:e>
                        <m:r>
                          <a:rPr lang="en-US" altLang="zh-TW" i="1">
                            <a:latin typeface="Cambria Math" panose="02040503050406030204" pitchFamily="18" charset="0"/>
                          </a:rPr>
                          <m:t>𝐿</m:t>
                        </m:r>
                      </m:e>
                      <m:sup>
                        <m:r>
                          <a:rPr lang="en-US" altLang="zh-TW" i="1">
                            <a:latin typeface="Cambria Math" panose="02040503050406030204" pitchFamily="18" charset="0"/>
                          </a:rPr>
                          <m:t>2</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𝑆</m:t>
                        </m:r>
                      </m:e>
                      <m:sup>
                        <m:r>
                          <a:rPr lang="en-US" altLang="zh-TW" i="1">
                            <a:latin typeface="Cambria Math" panose="02040503050406030204" pitchFamily="18" charset="0"/>
                          </a:rPr>
                          <m:t>2</m:t>
                        </m:r>
                      </m:sup>
                    </m:sSup>
                  </m:oMath>
                </a14:m>
                <a:r>
                  <a:rPr lang="en-TW" dirty="0">
                    <a:latin typeface="Times New Roman" pitchFamily="18" charset="0"/>
                    <a:cs typeface="Times New Roman" pitchFamily="18" charset="0"/>
                  </a:rPr>
                  <a:t>對易。</a:t>
                </a:r>
                <a:endParaRPr lang="en-TW" dirty="0"/>
              </a:p>
            </p:txBody>
          </p:sp>
        </mc:Choice>
        <mc:Fallback xmlns="">
          <p:sp>
            <p:nvSpPr>
              <p:cNvPr id="6" name="TextBox 5">
                <a:extLst>
                  <a:ext uri="{FF2B5EF4-FFF2-40B4-BE49-F238E27FC236}">
                    <a16:creationId xmlns:a16="http://schemas.microsoft.com/office/drawing/2014/main" id="{0A4A2708-F25B-C0BD-4A93-47569A8EE0DB}"/>
                  </a:ext>
                </a:extLst>
              </p:cNvPr>
              <p:cNvSpPr txBox="1">
                <a:spLocks noRot="1" noChangeAspect="1" noMove="1" noResize="1" noEditPoints="1" noAdjustHandles="1" noChangeArrowheads="1" noChangeShapeType="1" noTextEdit="1"/>
              </p:cNvSpPr>
              <p:nvPr/>
            </p:nvSpPr>
            <p:spPr bwMode="auto">
              <a:xfrm>
                <a:off x="1025698" y="3613840"/>
                <a:ext cx="4338390" cy="404791"/>
              </a:xfrm>
              <a:prstGeom prst="rect">
                <a:avLst/>
              </a:prstGeom>
              <a:blipFill>
                <a:blip r:embed="rId6"/>
                <a:stretch>
                  <a:fillRect l="-1166" t="-12121" b="-2121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5E75210-6883-7AF2-3BCC-117D6A8A1762}"/>
                  </a:ext>
                </a:extLst>
              </p:cNvPr>
              <p:cNvSpPr txBox="1"/>
              <p:nvPr/>
            </p:nvSpPr>
            <p:spPr bwMode="auto">
              <a:xfrm>
                <a:off x="1025698" y="3050789"/>
                <a:ext cx="7437589" cy="411395"/>
              </a:xfrm>
              <a:prstGeom prst="rect">
                <a:avLst/>
              </a:prstGeom>
              <a:noFill/>
              <a:ln w="9525">
                <a:noFill/>
                <a:miter lim="800000"/>
                <a:headEnd/>
                <a:tailEnd/>
              </a:ln>
            </p:spPr>
            <p:txBody>
              <a:bodyPr wrap="square">
                <a:spAutoFit/>
              </a:bodyPr>
              <a:lstStyle/>
              <a:p>
                <a:r>
                  <a:rPr lang="zh-TW" altLang="en-US" dirty="0"/>
                  <a:t>可以改用</a:t>
                </a:r>
                <a14:m>
                  <m:oMath xmlns:m="http://schemas.openxmlformats.org/officeDocument/2006/math">
                    <m:sSup>
                      <m:sSupPr>
                        <m:ctrlPr>
                          <a:rPr lang="en-US" altLang="zh-TW" i="1" smtClean="0">
                            <a:latin typeface="Cambria Math" panose="02040503050406030204" pitchFamily="18" charset="0"/>
                          </a:rPr>
                        </m:ctrlPr>
                      </m:sSupPr>
                      <m:e>
                        <m:r>
                          <a:rPr lang="en-US" altLang="zh-TW" i="1">
                            <a:latin typeface="Cambria Math" panose="02040503050406030204" pitchFamily="18" charset="0"/>
                          </a:rPr>
                          <m:t>𝐽</m:t>
                        </m:r>
                      </m:e>
                      <m:sup>
                        <m:r>
                          <a:rPr lang="en-US" altLang="zh-TW" i="1">
                            <a:latin typeface="Cambria Math"/>
                          </a:rPr>
                          <m:t>2</m:t>
                        </m:r>
                      </m:sup>
                    </m:sSup>
                    <m:r>
                      <a:rPr lang="en-US" altLang="zh-TW" b="0" i="1" smtClean="0">
                        <a:latin typeface="Cambria Math" panose="02040503050406030204" pitchFamily="18" charset="0"/>
                      </a:rPr>
                      <m:t>,</m:t>
                    </m:r>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𝐽</m:t>
                        </m:r>
                      </m:e>
                      <m:sub>
                        <m:r>
                          <a:rPr lang="en-US" altLang="zh-TW" i="1">
                            <a:latin typeface="Cambria Math"/>
                          </a:rPr>
                          <m:t>𝑧</m:t>
                        </m:r>
                      </m:sub>
                    </m:sSub>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𝐿</m:t>
                        </m:r>
                      </m:e>
                      <m:sup>
                        <m:r>
                          <a:rPr lang="en-US" altLang="zh-TW" i="1">
                            <a:latin typeface="Cambria Math" panose="02040503050406030204" pitchFamily="18" charset="0"/>
                          </a:rPr>
                          <m:t>2</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𝑆</m:t>
                        </m:r>
                      </m:e>
                      <m:sup>
                        <m:r>
                          <a:rPr lang="en-US" altLang="zh-TW" i="1">
                            <a:latin typeface="Cambria Math" panose="02040503050406030204" pitchFamily="18" charset="0"/>
                          </a:rPr>
                          <m:t>2</m:t>
                        </m:r>
                      </m:sup>
                    </m:sSup>
                    <m:r>
                      <m:rPr>
                        <m:nor/>
                      </m:rPr>
                      <a:rPr lang="zh-TW" altLang="en-US" dirty="0"/>
                      <m:t>的本徵態</m:t>
                    </m:r>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𝑗</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𝑚</m:t>
                                </m:r>
                              </m:e>
                              <m:sub>
                                <m:r>
                                  <a:rPr lang="en-US" altLang="zh-TW" b="0" i="1" smtClean="0">
                                    <a:latin typeface="Cambria Math" panose="02040503050406030204" pitchFamily="18" charset="0"/>
                                  </a:rPr>
                                  <m:t>𝑗</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𝑙</m:t>
                            </m:r>
                            <m:r>
                              <a:rPr lang="en-US" altLang="zh-TW" b="0" i="1" smtClean="0">
                                <a:latin typeface="Cambria Math" panose="02040503050406030204" pitchFamily="18" charset="0"/>
                              </a:rPr>
                              <m:t>,</m:t>
                            </m:r>
                            <m:r>
                              <a:rPr lang="en-US" altLang="zh-TW" b="0" i="1" smtClean="0">
                                <a:latin typeface="Cambria Math" panose="02040503050406030204" pitchFamily="18" charset="0"/>
                              </a:rPr>
                              <m:t>𝑠</m:t>
                            </m:r>
                          </m:e>
                        </m:d>
                      </m:e>
                    </m:d>
                  </m:oMath>
                </a14:m>
                <a:r>
                  <a:rPr lang="en-TW" dirty="0"/>
                  <a:t>，取代</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𝑙</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𝑧</m:t>
                                </m:r>
                              </m:sub>
                            </m:sSub>
                            <m:r>
                              <a:rPr lang="en-US" altLang="zh-TW" i="1">
                                <a:latin typeface="Cambria Math" panose="02040503050406030204" pitchFamily="18" charset="0"/>
                              </a:rPr>
                              <m:t>,</m:t>
                            </m:r>
                            <m:r>
                              <a:rPr lang="en-US" altLang="zh-TW" i="1">
                                <a:latin typeface="Cambria Math" panose="02040503050406030204" pitchFamily="18" charset="0"/>
                              </a:rPr>
                              <m:t>𝑠</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𝑧</m:t>
                                </m:r>
                              </m:sub>
                            </m:sSub>
                          </m:e>
                        </m:d>
                      </m:e>
                    </m:d>
                  </m:oMath>
                </a14:m>
                <a:r>
                  <a:rPr lang="en-TW" dirty="0"/>
                  <a:t>為零次項。</a:t>
                </a:r>
              </a:p>
            </p:txBody>
          </p:sp>
        </mc:Choice>
        <mc:Fallback xmlns="">
          <p:sp>
            <p:nvSpPr>
              <p:cNvPr id="7" name="TextBox 6">
                <a:extLst>
                  <a:ext uri="{FF2B5EF4-FFF2-40B4-BE49-F238E27FC236}">
                    <a16:creationId xmlns:a16="http://schemas.microsoft.com/office/drawing/2014/main" id="{F5E75210-6883-7AF2-3BCC-117D6A8A1762}"/>
                  </a:ext>
                </a:extLst>
              </p:cNvPr>
              <p:cNvSpPr txBox="1">
                <a:spLocks noRot="1" noChangeAspect="1" noMove="1" noResize="1" noEditPoints="1" noAdjustHandles="1" noChangeArrowheads="1" noChangeShapeType="1" noTextEdit="1"/>
              </p:cNvSpPr>
              <p:nvPr/>
            </p:nvSpPr>
            <p:spPr bwMode="auto">
              <a:xfrm>
                <a:off x="1025698" y="3050789"/>
                <a:ext cx="7437589" cy="411395"/>
              </a:xfrm>
              <a:prstGeom prst="rect">
                <a:avLst/>
              </a:prstGeom>
              <a:blipFill>
                <a:blip r:embed="rId7"/>
                <a:stretch>
                  <a:fillRect l="-681" t="-148485" b="-22424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ED2CB40-A41D-8166-E6D7-D132D00E12B0}"/>
                  </a:ext>
                </a:extLst>
              </p:cNvPr>
              <p:cNvSpPr txBox="1"/>
              <p:nvPr/>
            </p:nvSpPr>
            <p:spPr bwMode="auto">
              <a:xfrm>
                <a:off x="5342076" y="3613627"/>
                <a:ext cx="3055727" cy="369332"/>
              </a:xfrm>
              <a:prstGeom prst="rect">
                <a:avLst/>
              </a:prstGeom>
              <a:noFill/>
              <a:ln w="9525">
                <a:noFill/>
                <a:miter lim="800000"/>
                <a:headEnd/>
                <a:tailEnd/>
              </a:ln>
            </p:spPr>
            <p:txBody>
              <a:bodyPr wrap="square">
                <a:spAutoFit/>
              </a:bodyPr>
              <a:lstStyle/>
              <a:p>
                <a:r>
                  <a:rPr lang="zh-TW" altLang="en-US" dirty="0"/>
                  <a:t>確認</a:t>
                </a:r>
                <a14:m>
                  <m:oMath xmlns:m="http://schemas.openxmlformats.org/officeDocument/2006/math">
                    <m:sSup>
                      <m:sSupPr>
                        <m:ctrlPr>
                          <a:rPr lang="en-US" altLang="zh-TW" i="1" smtClean="0">
                            <a:latin typeface="Cambria Math" panose="02040503050406030204" pitchFamily="18" charset="0"/>
                          </a:rPr>
                        </m:ctrlPr>
                      </m:sSupPr>
                      <m:e>
                        <m:r>
                          <a:rPr lang="en-US" altLang="zh-TW" i="1">
                            <a:latin typeface="Cambria Math" panose="02040503050406030204" pitchFamily="18" charset="0"/>
                          </a:rPr>
                          <m:t>𝐽</m:t>
                        </m:r>
                      </m:e>
                      <m:sup>
                        <m:r>
                          <a:rPr lang="en-US" altLang="zh-TW" i="1">
                            <a:latin typeface="Cambria Math"/>
                          </a:rPr>
                          <m:t>2</m:t>
                        </m:r>
                      </m:sup>
                    </m:sSup>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𝐽</m:t>
                        </m:r>
                      </m:e>
                      <m:sub>
                        <m:r>
                          <a:rPr lang="en-US" altLang="zh-TW" i="1">
                            <a:latin typeface="Cambria Math"/>
                          </a:rPr>
                          <m:t>𝑧</m:t>
                        </m:r>
                      </m:sub>
                    </m:sSub>
                  </m:oMath>
                </a14:m>
                <a:r>
                  <a:rPr lang="en-TW" dirty="0"/>
                  <a:t>與</a:t>
                </a: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panose="02040503050406030204" pitchFamily="18" charset="0"/>
                          </a:rPr>
                          <m:t>𝐿</m:t>
                        </m:r>
                      </m:e>
                      <m:sup>
                        <m:r>
                          <a:rPr lang="en-US" altLang="zh-TW" i="1">
                            <a:latin typeface="Cambria Math" panose="02040503050406030204" pitchFamily="18" charset="0"/>
                          </a:rPr>
                          <m:t>2</m:t>
                        </m:r>
                      </m:sup>
                    </m:sSup>
                    <m:r>
                      <a:rPr lang="en-US" altLang="zh-TW" i="1">
                        <a:latin typeface="Cambria Math" panose="02040503050406030204" pitchFamily="18" charset="0"/>
                      </a:rPr>
                      <m:t>,</m:t>
                    </m:r>
                    <m:r>
                      <a:rPr lang="en-US" altLang="zh-TW" i="1" smtClean="0">
                        <a:latin typeface="Cambria Math" panose="02040503050406030204" pitchFamily="18" charset="0"/>
                      </a:rPr>
                      <m:t> </m:t>
                    </m:r>
                    <m:sSup>
                      <m:sSupPr>
                        <m:ctrlPr>
                          <a:rPr lang="en-US" altLang="zh-TW" i="1">
                            <a:latin typeface="Cambria Math" panose="02040503050406030204" pitchFamily="18" charset="0"/>
                          </a:rPr>
                        </m:ctrlPr>
                      </m:sSupPr>
                      <m:e>
                        <m:r>
                          <a:rPr lang="en-US" altLang="zh-TW" i="1">
                            <a:latin typeface="Cambria Math" panose="02040503050406030204" pitchFamily="18" charset="0"/>
                          </a:rPr>
                          <m:t>𝑆</m:t>
                        </m:r>
                      </m:e>
                      <m:sup>
                        <m:r>
                          <a:rPr lang="en-US" altLang="zh-TW" i="1">
                            <a:latin typeface="Cambria Math" panose="02040503050406030204" pitchFamily="18" charset="0"/>
                          </a:rPr>
                          <m:t>2</m:t>
                        </m:r>
                      </m:sup>
                    </m:sSup>
                  </m:oMath>
                </a14:m>
                <a:r>
                  <a:rPr lang="en-TW" dirty="0"/>
                  <a:t>也都對易。</a:t>
                </a:r>
              </a:p>
            </p:txBody>
          </p:sp>
        </mc:Choice>
        <mc:Fallback xmlns="">
          <p:sp>
            <p:nvSpPr>
              <p:cNvPr id="9" name="TextBox 8">
                <a:extLst>
                  <a:ext uri="{FF2B5EF4-FFF2-40B4-BE49-F238E27FC236}">
                    <a16:creationId xmlns:a16="http://schemas.microsoft.com/office/drawing/2014/main" id="{8ED2CB40-A41D-8166-E6D7-D132D00E12B0}"/>
                  </a:ext>
                </a:extLst>
              </p:cNvPr>
              <p:cNvSpPr txBox="1">
                <a:spLocks noRot="1" noChangeAspect="1" noMove="1" noResize="1" noEditPoints="1" noAdjustHandles="1" noChangeArrowheads="1" noChangeShapeType="1" noTextEdit="1"/>
              </p:cNvSpPr>
              <p:nvPr/>
            </p:nvSpPr>
            <p:spPr bwMode="auto">
              <a:xfrm>
                <a:off x="5342076" y="3613627"/>
                <a:ext cx="3055727" cy="369332"/>
              </a:xfrm>
              <a:prstGeom prst="rect">
                <a:avLst/>
              </a:prstGeom>
              <a:blipFill>
                <a:blip r:embed="rId8"/>
                <a:stretch>
                  <a:fillRect l="-1653"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52E23F9-2BA7-6128-D366-3A1C04BF5BA5}"/>
                  </a:ext>
                </a:extLst>
              </p:cNvPr>
              <p:cNvSpPr txBox="1"/>
              <p:nvPr/>
            </p:nvSpPr>
            <p:spPr bwMode="auto">
              <a:xfrm>
                <a:off x="1025698" y="5301722"/>
                <a:ext cx="5635341" cy="572144"/>
              </a:xfrm>
              <a:prstGeom prst="rect">
                <a:avLst/>
              </a:prstGeom>
              <a:noFill/>
              <a:ln w="9525">
                <a:noFill/>
                <a:miter lim="800000"/>
                <a:headEnd/>
                <a:tailEnd/>
              </a:ln>
            </p:spPr>
            <p:txBody>
              <a:bodyPr wrap="square" rtlCol="0">
                <a:spAutoFit/>
              </a:bodyPr>
              <a:lstStyle/>
              <a:p>
                <a14:m>
                  <m:oMath xmlns:m="http://schemas.openxmlformats.org/officeDocument/2006/math">
                    <m:d>
                      <m:dPr>
                        <m:begChr m:val="|"/>
                        <m:endChr m:val=""/>
                        <m:ctrlPr>
                          <a:rPr lang="en-US" altLang="zh-TW" i="1" smtClean="0">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r>
                              <a:rPr lang="en-US" altLang="zh-TW" b="0" i="1" smtClean="0">
                                <a:solidFill>
                                  <a:srgbClr val="FF0000"/>
                                </a:solidFill>
                                <a:latin typeface="Cambria Math" panose="02040503050406030204" pitchFamily="18" charset="0"/>
                              </a:rPr>
                              <m:t>𝑙</m:t>
                            </m:r>
                            <m:r>
                              <a:rPr lang="en-US" altLang="zh-TW" b="0" i="1" smtClean="0">
                                <a:solidFill>
                                  <a:srgbClr val="FF0000"/>
                                </a:solidFill>
                                <a:latin typeface="Cambria Math" panose="02040503050406030204" pitchFamily="18" charset="0"/>
                              </a:rPr>
                              <m:t>,</m:t>
                            </m:r>
                            <m:sSub>
                              <m:sSubPr>
                                <m:ctrlPr>
                                  <a:rPr lang="en-US" altLang="zh-TW" b="0" i="1" smtClean="0">
                                    <a:solidFill>
                                      <a:srgbClr val="FF0000"/>
                                    </a:solidFill>
                                    <a:latin typeface="Cambria Math" panose="02040503050406030204" pitchFamily="18" charset="0"/>
                                  </a:rPr>
                                </m:ctrlPr>
                              </m:sSubPr>
                              <m:e>
                                <m:r>
                                  <a:rPr lang="en-US" altLang="zh-TW" b="0" i="1" smtClean="0">
                                    <a:solidFill>
                                      <a:srgbClr val="FF0000"/>
                                    </a:solidFill>
                                    <a:latin typeface="Cambria Math" panose="02040503050406030204" pitchFamily="18" charset="0"/>
                                  </a:rPr>
                                  <m:t>𝑚</m:t>
                                </m:r>
                              </m:e>
                              <m:sub>
                                <m:r>
                                  <a:rPr lang="en-US" altLang="zh-TW" b="0" i="1" smtClean="0">
                                    <a:solidFill>
                                      <a:srgbClr val="FF0000"/>
                                    </a:solidFill>
                                    <a:latin typeface="Cambria Math" panose="02040503050406030204" pitchFamily="18" charset="0"/>
                                  </a:rPr>
                                  <m:t>𝑧</m:t>
                                </m:r>
                              </m:sub>
                            </m:sSub>
                            <m:r>
                              <a:rPr lang="en-US" altLang="zh-TW" b="0" i="1" smtClean="0">
                                <a:solidFill>
                                  <a:srgbClr val="FF0000"/>
                                </a:solidFill>
                                <a:latin typeface="Cambria Math" panose="02040503050406030204" pitchFamily="18" charset="0"/>
                              </a:rPr>
                              <m:t>,</m:t>
                            </m:r>
                            <m:f>
                              <m:fPr>
                                <m:ctrlPr>
                                  <a:rPr lang="en-US" altLang="zh-TW" i="1" smtClean="0">
                                    <a:solidFill>
                                      <a:srgbClr val="FF0000"/>
                                    </a:solidFill>
                                    <a:latin typeface="Cambria Math" panose="02040503050406030204" pitchFamily="18" charset="0"/>
                                  </a:rPr>
                                </m:ctrlPr>
                              </m:fPr>
                              <m:num>
                                <m:r>
                                  <a:rPr lang="en-US" altLang="zh-TW" i="1">
                                    <a:solidFill>
                                      <a:srgbClr val="FF0000"/>
                                    </a:solidFill>
                                    <a:latin typeface="Cambria Math" panose="02040503050406030204" pitchFamily="18" charset="0"/>
                                  </a:rPr>
                                  <m:t>1</m:t>
                                </m:r>
                              </m:num>
                              <m:den>
                                <m:r>
                                  <a:rPr lang="en-US" altLang="zh-TW" i="1">
                                    <a:solidFill>
                                      <a:srgbClr val="FF0000"/>
                                    </a:solidFill>
                                    <a:latin typeface="Cambria Math" panose="02040503050406030204" pitchFamily="18" charset="0"/>
                                  </a:rPr>
                                  <m:t>2</m:t>
                                </m:r>
                              </m:den>
                            </m:f>
                            <m:r>
                              <a:rPr lang="en-US" altLang="zh-TW" b="0" i="1" smtClean="0">
                                <a:solidFill>
                                  <a:srgbClr val="FF0000"/>
                                </a:solidFill>
                                <a:latin typeface="Cambria Math" panose="02040503050406030204" pitchFamily="18" charset="0"/>
                              </a:rPr>
                              <m:t>,</m:t>
                            </m:r>
                            <m:sSub>
                              <m:sSubPr>
                                <m:ctrlPr>
                                  <a:rPr lang="en-US" altLang="zh-TW" b="0" i="1" smtClean="0">
                                    <a:solidFill>
                                      <a:srgbClr val="FF0000"/>
                                    </a:solidFill>
                                    <a:latin typeface="Cambria Math" panose="02040503050406030204" pitchFamily="18" charset="0"/>
                                  </a:rPr>
                                </m:ctrlPr>
                              </m:sSubPr>
                              <m:e>
                                <m:r>
                                  <a:rPr lang="en-US" altLang="zh-TW" b="0" i="1" smtClean="0">
                                    <a:solidFill>
                                      <a:srgbClr val="FF0000"/>
                                    </a:solidFill>
                                    <a:latin typeface="Cambria Math" panose="02040503050406030204" pitchFamily="18" charset="0"/>
                                  </a:rPr>
                                  <m:t>𝑠</m:t>
                                </m:r>
                              </m:e>
                              <m:sub>
                                <m:r>
                                  <a:rPr lang="en-US" altLang="zh-TW" b="0" i="1" smtClean="0">
                                    <a:solidFill>
                                      <a:srgbClr val="FF0000"/>
                                    </a:solidFill>
                                    <a:latin typeface="Cambria Math" panose="02040503050406030204" pitchFamily="18" charset="0"/>
                                  </a:rPr>
                                  <m:t>𝑧</m:t>
                                </m:r>
                              </m:sub>
                            </m:sSub>
                          </m:e>
                        </m:d>
                      </m:e>
                    </m:d>
                  </m:oMath>
                </a14:m>
                <a:r>
                  <a:rPr lang="en-TW" dirty="0">
                    <a:solidFill>
                      <a:srgbClr val="FF0000"/>
                    </a:solidFill>
                    <a:latin typeface="Times New Roman" pitchFamily="18" charset="0"/>
                    <a:cs typeface="Times New Roman" pitchFamily="18" charset="0"/>
                  </a:rPr>
                  <a:t>所對應的</a:t>
                </a:r>
                <a14:m>
                  <m:oMath xmlns:m="http://schemas.openxmlformats.org/officeDocument/2006/math">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𝑗</m:t>
                            </m:r>
                            <m:r>
                              <a:rPr lang="en-US" altLang="zh-TW" i="1">
                                <a:solidFill>
                                  <a:srgbClr val="FF0000"/>
                                </a:solidFill>
                                <a:latin typeface="Cambria Math" panose="02040503050406030204" pitchFamily="18" charset="0"/>
                              </a:rPr>
                              <m:t>,</m:t>
                            </m:r>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𝑚</m:t>
                                </m:r>
                              </m:e>
                              <m:sub>
                                <m:r>
                                  <a:rPr lang="en-US" altLang="zh-TW" i="1">
                                    <a:solidFill>
                                      <a:srgbClr val="FF0000"/>
                                    </a:solidFill>
                                    <a:latin typeface="Cambria Math" panose="02040503050406030204" pitchFamily="18" charset="0"/>
                                  </a:rPr>
                                  <m:t>𝑗</m:t>
                                </m:r>
                              </m:sub>
                            </m:sSub>
                            <m:r>
                              <a:rPr lang="en-US" altLang="zh-TW" i="1">
                                <a:solidFill>
                                  <a:srgbClr val="FF0000"/>
                                </a:solidFill>
                                <a:latin typeface="Cambria Math" panose="02040503050406030204" pitchFamily="18" charset="0"/>
                              </a:rPr>
                              <m:t>,</m:t>
                            </m:r>
                            <m:r>
                              <a:rPr lang="en-US" altLang="zh-TW" i="1">
                                <a:solidFill>
                                  <a:srgbClr val="FF0000"/>
                                </a:solidFill>
                                <a:latin typeface="Cambria Math" panose="02040503050406030204" pitchFamily="18" charset="0"/>
                              </a:rPr>
                              <m:t>𝑙</m:t>
                            </m:r>
                            <m:r>
                              <a:rPr lang="en-US" altLang="zh-TW" i="1">
                                <a:solidFill>
                                  <a:srgbClr val="FF0000"/>
                                </a:solidFill>
                                <a:latin typeface="Cambria Math" panose="02040503050406030204" pitchFamily="18" charset="0"/>
                              </a:rPr>
                              <m:t>,</m:t>
                            </m:r>
                            <m:f>
                              <m:fPr>
                                <m:ctrlPr>
                                  <a:rPr lang="en-US" altLang="zh-TW" i="1">
                                    <a:solidFill>
                                      <a:srgbClr val="FF0000"/>
                                    </a:solidFill>
                                    <a:latin typeface="Cambria Math" panose="02040503050406030204" pitchFamily="18" charset="0"/>
                                  </a:rPr>
                                </m:ctrlPr>
                              </m:fPr>
                              <m:num>
                                <m:r>
                                  <a:rPr lang="en-US" altLang="zh-TW" i="1">
                                    <a:solidFill>
                                      <a:srgbClr val="FF0000"/>
                                    </a:solidFill>
                                    <a:latin typeface="Cambria Math" panose="02040503050406030204" pitchFamily="18" charset="0"/>
                                  </a:rPr>
                                  <m:t>1</m:t>
                                </m:r>
                              </m:num>
                              <m:den>
                                <m:r>
                                  <a:rPr lang="en-US" altLang="zh-TW" i="1">
                                    <a:solidFill>
                                      <a:srgbClr val="FF0000"/>
                                    </a:solidFill>
                                    <a:latin typeface="Cambria Math" panose="02040503050406030204" pitchFamily="18" charset="0"/>
                                  </a:rPr>
                                  <m:t>2</m:t>
                                </m:r>
                              </m:den>
                            </m:f>
                          </m:e>
                        </m:d>
                      </m:e>
                    </m:d>
                  </m:oMath>
                </a14:m>
                <a:r>
                  <a:rPr lang="en-TW" dirty="0">
                    <a:solidFill>
                      <a:srgbClr val="FF0000"/>
                    </a:solidFill>
                    <a:latin typeface="Times New Roman" pitchFamily="18" charset="0"/>
                    <a:cs typeface="Times New Roman" pitchFamily="18" charset="0"/>
                  </a:rPr>
                  <a:t>屬於</a:t>
                </a:r>
                <a14:m>
                  <m:oMath xmlns:m="http://schemas.openxmlformats.org/officeDocument/2006/math">
                    <m:r>
                      <a:rPr lang="en-US" altLang="zh-TW" i="1">
                        <a:solidFill>
                          <a:srgbClr val="FF0000"/>
                        </a:solidFill>
                        <a:latin typeface="Cambria Math" panose="02040503050406030204" pitchFamily="18" charset="0"/>
                      </a:rPr>
                      <m:t>𝑗</m:t>
                    </m:r>
                    <m:r>
                      <a:rPr lang="en-US" altLang="zh-TW" i="1">
                        <a:solidFill>
                          <a:srgbClr val="FF0000"/>
                        </a:solidFill>
                        <a:latin typeface="Cambria Math" panose="02040503050406030204" pitchFamily="18" charset="0"/>
                      </a:rPr>
                      <m:t>=</m:t>
                    </m:r>
                    <m:r>
                      <a:rPr lang="en-US" altLang="zh-TW" i="1">
                        <a:solidFill>
                          <a:srgbClr val="FF0000"/>
                        </a:solidFill>
                        <a:latin typeface="Cambria Math" panose="02040503050406030204" pitchFamily="18" charset="0"/>
                      </a:rPr>
                      <m:t>𝑙</m:t>
                    </m:r>
                    <m:r>
                      <a:rPr lang="en-US" altLang="zh-TW" i="1">
                        <a:solidFill>
                          <a:srgbClr val="FF0000"/>
                        </a:solidFill>
                        <a:latin typeface="Cambria Math" panose="02040503050406030204" pitchFamily="18" charset="0"/>
                      </a:rPr>
                      <m:t>−</m:t>
                    </m:r>
                    <m:f>
                      <m:fPr>
                        <m:ctrlPr>
                          <a:rPr lang="en-US" altLang="zh-TW" i="1">
                            <a:solidFill>
                              <a:srgbClr val="FF0000"/>
                            </a:solidFill>
                            <a:latin typeface="Cambria Math" panose="02040503050406030204" pitchFamily="18" charset="0"/>
                          </a:rPr>
                        </m:ctrlPr>
                      </m:fPr>
                      <m:num>
                        <m:r>
                          <a:rPr lang="en-US" altLang="zh-TW" i="1">
                            <a:solidFill>
                              <a:srgbClr val="FF0000"/>
                            </a:solidFill>
                            <a:latin typeface="Cambria Math" panose="02040503050406030204" pitchFamily="18" charset="0"/>
                          </a:rPr>
                          <m:t>1</m:t>
                        </m:r>
                      </m:num>
                      <m:den>
                        <m:r>
                          <a:rPr lang="en-US" altLang="zh-TW" i="1">
                            <a:solidFill>
                              <a:srgbClr val="FF0000"/>
                            </a:solidFill>
                            <a:latin typeface="Cambria Math" panose="02040503050406030204" pitchFamily="18" charset="0"/>
                          </a:rPr>
                          <m:t>2</m:t>
                        </m:r>
                      </m:den>
                    </m:f>
                  </m:oMath>
                </a14:m>
                <a:r>
                  <a:rPr lang="en-TW" dirty="0">
                    <a:solidFill>
                      <a:srgbClr val="FF0000"/>
                    </a:solidFill>
                    <a:latin typeface="Times New Roman" pitchFamily="18" charset="0"/>
                    <a:cs typeface="Times New Roman" pitchFamily="18" charset="0"/>
                  </a:rPr>
                  <a:t>、</a:t>
                </a:r>
                <a:r>
                  <a:rPr lang="en-US" altLang="zh-TW" dirty="0">
                    <a:solidFill>
                      <a:srgbClr val="FF0000"/>
                    </a:solidFill>
                  </a:rPr>
                  <a:t> </a:t>
                </a:r>
                <a14:m>
                  <m:oMath xmlns:m="http://schemas.openxmlformats.org/officeDocument/2006/math">
                    <m:r>
                      <a:rPr lang="en-US" altLang="zh-TW" i="1">
                        <a:solidFill>
                          <a:srgbClr val="FF0000"/>
                        </a:solidFill>
                        <a:latin typeface="Cambria Math" panose="02040503050406030204" pitchFamily="18" charset="0"/>
                      </a:rPr>
                      <m:t>𝑙</m:t>
                    </m:r>
                    <m:r>
                      <a:rPr lang="en-US" altLang="zh-TW" b="0" i="1" smtClean="0">
                        <a:solidFill>
                          <a:srgbClr val="FF0000"/>
                        </a:solidFill>
                        <a:latin typeface="Cambria Math" panose="02040503050406030204" pitchFamily="18" charset="0"/>
                      </a:rPr>
                      <m:t>+</m:t>
                    </m:r>
                    <m:f>
                      <m:fPr>
                        <m:ctrlPr>
                          <a:rPr lang="en-US" altLang="zh-TW" i="1">
                            <a:solidFill>
                              <a:srgbClr val="FF0000"/>
                            </a:solidFill>
                            <a:latin typeface="Cambria Math" panose="02040503050406030204" pitchFamily="18" charset="0"/>
                          </a:rPr>
                        </m:ctrlPr>
                      </m:fPr>
                      <m:num>
                        <m:r>
                          <a:rPr lang="en-US" altLang="zh-TW" i="1">
                            <a:solidFill>
                              <a:srgbClr val="FF0000"/>
                            </a:solidFill>
                            <a:latin typeface="Cambria Math" panose="02040503050406030204" pitchFamily="18" charset="0"/>
                          </a:rPr>
                          <m:t>1</m:t>
                        </m:r>
                      </m:num>
                      <m:den>
                        <m:r>
                          <a:rPr lang="en-US" altLang="zh-TW" i="1">
                            <a:solidFill>
                              <a:srgbClr val="FF0000"/>
                            </a:solidFill>
                            <a:latin typeface="Cambria Math" panose="02040503050406030204" pitchFamily="18" charset="0"/>
                          </a:rPr>
                          <m:t>2</m:t>
                        </m:r>
                      </m:den>
                    </m:f>
                    <m:r>
                      <a:rPr lang="en-US" altLang="zh-TW" i="1">
                        <a:solidFill>
                          <a:srgbClr val="FF0000"/>
                        </a:solidFill>
                        <a:latin typeface="Cambria Math" panose="02040503050406030204" pitchFamily="18" charset="0"/>
                      </a:rPr>
                      <m:t>。</m:t>
                    </m:r>
                  </m:oMath>
                </a14:m>
                <a:endParaRPr lang="en-TW" dirty="0">
                  <a:latin typeface="Times New Roman" pitchFamily="18" charset="0"/>
                  <a:cs typeface="Times New Roman" pitchFamily="18" charset="0"/>
                </a:endParaRPr>
              </a:p>
            </p:txBody>
          </p:sp>
        </mc:Choice>
        <mc:Fallback xmlns="">
          <p:sp>
            <p:nvSpPr>
              <p:cNvPr id="10" name="TextBox 9">
                <a:extLst>
                  <a:ext uri="{FF2B5EF4-FFF2-40B4-BE49-F238E27FC236}">
                    <a16:creationId xmlns:a16="http://schemas.microsoft.com/office/drawing/2014/main" id="{552E23F9-2BA7-6128-D366-3A1C04BF5BA5}"/>
                  </a:ext>
                </a:extLst>
              </p:cNvPr>
              <p:cNvSpPr txBox="1">
                <a:spLocks noRot="1" noChangeAspect="1" noMove="1" noResize="1" noEditPoints="1" noAdjustHandles="1" noChangeArrowheads="1" noChangeShapeType="1" noTextEdit="1"/>
              </p:cNvSpPr>
              <p:nvPr/>
            </p:nvSpPr>
            <p:spPr bwMode="auto">
              <a:xfrm>
                <a:off x="1025698" y="5301722"/>
                <a:ext cx="5635341" cy="572144"/>
              </a:xfrm>
              <a:prstGeom prst="rect">
                <a:avLst/>
              </a:prstGeom>
              <a:blipFill>
                <a:blip r:embed="rId9"/>
                <a:stretch>
                  <a:fillRect l="-11910" t="-176087" b="-258696"/>
                </a:stretch>
              </a:blipFill>
              <a:ln w="9525">
                <a:noFill/>
                <a:miter lim="800000"/>
                <a:headEnd/>
                <a:tailEnd/>
              </a:ln>
            </p:spPr>
            <p:txBody>
              <a:bodyPr/>
              <a:lstStyle/>
              <a:p>
                <a:r>
                  <a:rPr lang="en-TW">
                    <a:noFill/>
                  </a:rPr>
                  <a:t> </a:t>
                </a:r>
              </a:p>
            </p:txBody>
          </p:sp>
        </mc:Fallback>
      </mc:AlternateContent>
      <p:sp>
        <p:nvSpPr>
          <p:cNvPr id="8" name="TextBox 7">
            <a:extLst>
              <a:ext uri="{FF2B5EF4-FFF2-40B4-BE49-F238E27FC236}">
                <a16:creationId xmlns:a16="http://schemas.microsoft.com/office/drawing/2014/main" id="{60B2D953-6E36-76B3-6A97-D259E6A78123}"/>
              </a:ext>
            </a:extLst>
          </p:cNvPr>
          <p:cNvSpPr txBox="1"/>
          <p:nvPr/>
        </p:nvSpPr>
        <p:spPr bwMode="auto">
          <a:xfrm>
            <a:off x="1025698" y="764704"/>
            <a:ext cx="325827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Summery:</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ED695ED-288E-BD8F-4A82-CE053CCDF7DC}"/>
                  </a:ext>
                </a:extLst>
              </p:cNvPr>
              <p:cNvSpPr txBox="1"/>
              <p:nvPr/>
            </p:nvSpPr>
            <p:spPr bwMode="auto">
              <a:xfrm>
                <a:off x="1022587" y="4571802"/>
                <a:ext cx="6363830" cy="646331"/>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𝑗</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a:latin typeface="Cambria Math" panose="02040503050406030204" pitchFamily="18" charset="0"/>
                                </a:rPr>
                                <m:t>,</m:t>
                              </m:r>
                              <m:r>
                                <a:rPr lang="en-US" altLang="zh-TW" i="1">
                                  <a:latin typeface="Cambria Math" panose="02040503050406030204" pitchFamily="18" charset="0"/>
                                </a:rPr>
                                <m:t>𝑙</m:t>
                              </m:r>
                              <m:r>
                                <a:rPr lang="en-US" altLang="zh-TW" i="1">
                                  <a:latin typeface="Cambria Math" panose="02040503050406030204" pitchFamily="18" charset="0"/>
                                </a:rPr>
                                <m:t>,</m:t>
                              </m:r>
                              <m:r>
                                <a:rPr lang="en-US" altLang="zh-TW" i="1">
                                  <a:latin typeface="Cambria Math" panose="02040503050406030204" pitchFamily="18" charset="0"/>
                                </a:rPr>
                                <m:t>𝑠</m:t>
                              </m:r>
                            </m:e>
                          </m:d>
                        </m:e>
                      </m:d>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num>
                        <m:den>
                          <m:r>
                            <a:rPr lang="en-US" altLang="zh-TW" b="0" i="1" smtClean="0">
                              <a:latin typeface="Cambria Math" panose="02040503050406030204" pitchFamily="18" charset="0"/>
                            </a:rPr>
                            <m:t>2</m:t>
                          </m:r>
                        </m:den>
                      </m:f>
                      <m:d>
                        <m:dPr>
                          <m:begChr m:val="["/>
                          <m:endChr m:val="]"/>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𝑗</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𝑗</m:t>
                              </m:r>
                              <m:r>
                                <a:rPr lang="en-US" altLang="zh-TW" b="0" i="1" smtClean="0">
                                  <a:latin typeface="Cambria Math" panose="02040503050406030204" pitchFamily="18" charset="0"/>
                                </a:rPr>
                                <m:t>+1</m:t>
                              </m:r>
                            </m:e>
                          </m:d>
                          <m:r>
                            <a:rPr lang="en-US" altLang="zh-TW" b="0" i="1" smtClean="0">
                              <a:latin typeface="Cambria Math" panose="02040503050406030204" pitchFamily="18" charset="0"/>
                            </a:rPr>
                            <m:t>+</m:t>
                          </m:r>
                          <m:r>
                            <a:rPr lang="en-US" altLang="zh-TW" b="0" i="1" smtClean="0">
                              <a:latin typeface="Cambria Math" panose="02040503050406030204" pitchFamily="18" charset="0"/>
                            </a:rPr>
                            <m:t>𝑙</m:t>
                          </m:r>
                          <m:d>
                            <m:dPr>
                              <m:ctrlPr>
                                <a:rPr lang="en-US" altLang="zh-TW" i="1">
                                  <a:latin typeface="Cambria Math" panose="02040503050406030204" pitchFamily="18" charset="0"/>
                                </a:rPr>
                              </m:ctrlPr>
                            </m:dPr>
                            <m:e>
                              <m:r>
                                <a:rPr lang="en-US" altLang="zh-TW" b="0" i="1" smtClean="0">
                                  <a:latin typeface="Cambria Math" panose="02040503050406030204" pitchFamily="18" charset="0"/>
                                </a:rPr>
                                <m:t>𝑙</m:t>
                              </m:r>
                              <m:r>
                                <a:rPr lang="en-US" altLang="zh-TW" i="1">
                                  <a:latin typeface="Cambria Math" panose="02040503050406030204" pitchFamily="18" charset="0"/>
                                </a:rPr>
                                <m:t>+1</m:t>
                              </m:r>
                            </m:e>
                          </m:d>
                          <m:r>
                            <a:rPr lang="en-US" altLang="zh-TW" b="0" i="1" smtClean="0">
                              <a:latin typeface="Cambria Math" panose="02040503050406030204" pitchFamily="18" charset="0"/>
                            </a:rPr>
                            <m:t>+</m:t>
                          </m:r>
                          <m:r>
                            <a:rPr lang="en-US" altLang="zh-TW" b="0" i="1" smtClean="0">
                              <a:latin typeface="Cambria Math" panose="02040503050406030204" pitchFamily="18" charset="0"/>
                            </a:rPr>
                            <m:t>𝑠</m:t>
                          </m:r>
                          <m:d>
                            <m:dPr>
                              <m:ctrlPr>
                                <a:rPr lang="en-US" altLang="zh-TW" i="1">
                                  <a:latin typeface="Cambria Math" panose="02040503050406030204" pitchFamily="18" charset="0"/>
                                </a:rPr>
                              </m:ctrlPr>
                            </m:dPr>
                            <m:e>
                              <m:r>
                                <a:rPr lang="en-US" altLang="zh-TW" b="0" i="1" smtClean="0">
                                  <a:latin typeface="Cambria Math" panose="02040503050406030204" pitchFamily="18" charset="0"/>
                                </a:rPr>
                                <m:t>𝑠</m:t>
                              </m:r>
                              <m:r>
                                <a:rPr lang="en-US" altLang="zh-TW" i="1">
                                  <a:latin typeface="Cambria Math" panose="02040503050406030204" pitchFamily="18" charset="0"/>
                                </a:rPr>
                                <m:t>+1</m:t>
                              </m:r>
                            </m:e>
                          </m:d>
                        </m:e>
                      </m:d>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𝑗</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a:latin typeface="Cambria Math" panose="02040503050406030204" pitchFamily="18" charset="0"/>
                                </a:rPr>
                                <m:t>,</m:t>
                              </m:r>
                              <m:r>
                                <a:rPr lang="en-US" altLang="zh-TW" i="1">
                                  <a:latin typeface="Cambria Math" panose="02040503050406030204" pitchFamily="18" charset="0"/>
                                </a:rPr>
                                <m:t>𝑙</m:t>
                              </m:r>
                              <m:r>
                                <a:rPr lang="en-US" altLang="zh-TW" i="1">
                                  <a:latin typeface="Cambria Math" panose="02040503050406030204" pitchFamily="18" charset="0"/>
                                </a:rPr>
                                <m:t>,</m:t>
                              </m:r>
                              <m:r>
                                <a:rPr lang="en-US" altLang="zh-TW" i="1">
                                  <a:latin typeface="Cambria Math" panose="02040503050406030204" pitchFamily="18" charset="0"/>
                                </a:rPr>
                                <m:t>𝑠</m:t>
                              </m:r>
                            </m:e>
                          </m:d>
                        </m:e>
                      </m:d>
                    </m:oMath>
                  </m:oMathPara>
                </a14:m>
                <a:endParaRPr lang="en-TW" dirty="0"/>
              </a:p>
            </p:txBody>
          </p:sp>
        </mc:Choice>
        <mc:Fallback xmlns="">
          <p:sp>
            <p:nvSpPr>
              <p:cNvPr id="11" name="TextBox 10">
                <a:extLst>
                  <a:ext uri="{FF2B5EF4-FFF2-40B4-BE49-F238E27FC236}">
                    <a16:creationId xmlns:a16="http://schemas.microsoft.com/office/drawing/2014/main" id="{BED695ED-288E-BD8F-4A82-CE053CCDF7DC}"/>
                  </a:ext>
                </a:extLst>
              </p:cNvPr>
              <p:cNvSpPr txBox="1">
                <a:spLocks noRot="1" noChangeAspect="1" noMove="1" noResize="1" noEditPoints="1" noAdjustHandles="1" noChangeArrowheads="1" noChangeShapeType="1" noTextEdit="1"/>
              </p:cNvSpPr>
              <p:nvPr/>
            </p:nvSpPr>
            <p:spPr bwMode="auto">
              <a:xfrm>
                <a:off x="1022587" y="4571802"/>
                <a:ext cx="6363830" cy="646331"/>
              </a:xfrm>
              <a:prstGeom prst="rect">
                <a:avLst/>
              </a:prstGeom>
              <a:blipFill>
                <a:blip r:embed="rId10"/>
                <a:stretch>
                  <a:fillRect t="-72549" r="-4183" b="-13137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C8D23D3-4687-EA94-8669-3DD5BC7BFD8B}"/>
                  </a:ext>
                </a:extLst>
              </p:cNvPr>
              <p:cNvSpPr txBox="1"/>
              <p:nvPr/>
            </p:nvSpPr>
            <p:spPr bwMode="auto">
              <a:xfrm>
                <a:off x="1022587" y="4093940"/>
                <a:ext cx="7375216" cy="40479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而且微擾能量</a:t>
                </a:r>
                <a14:m>
                  <m:oMath xmlns:m="http://schemas.openxmlformats.org/officeDocument/2006/math">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oMath>
                </a14:m>
                <a:r>
                  <a:rPr lang="en-TW" dirty="0">
                    <a:latin typeface="Times New Roman" pitchFamily="18" charset="0"/>
                    <a:cs typeface="Times New Roman" pitchFamily="18" charset="0"/>
                  </a:rPr>
                  <a:t>的本徵值可以立刻算出來：這就是一階能量修正！</a:t>
                </a:r>
              </a:p>
            </p:txBody>
          </p:sp>
        </mc:Choice>
        <mc:Fallback xmlns="">
          <p:sp>
            <p:nvSpPr>
              <p:cNvPr id="12" name="TextBox 11">
                <a:extLst>
                  <a:ext uri="{FF2B5EF4-FFF2-40B4-BE49-F238E27FC236}">
                    <a16:creationId xmlns:a16="http://schemas.microsoft.com/office/drawing/2014/main" id="{AC8D23D3-4687-EA94-8669-3DD5BC7BFD8B}"/>
                  </a:ext>
                </a:extLst>
              </p:cNvPr>
              <p:cNvSpPr txBox="1">
                <a:spLocks noRot="1" noChangeAspect="1" noMove="1" noResize="1" noEditPoints="1" noAdjustHandles="1" noChangeArrowheads="1" noChangeShapeType="1" noTextEdit="1"/>
              </p:cNvSpPr>
              <p:nvPr/>
            </p:nvSpPr>
            <p:spPr bwMode="auto">
              <a:xfrm>
                <a:off x="1022587" y="4093940"/>
                <a:ext cx="7375216" cy="404791"/>
              </a:xfrm>
              <a:prstGeom prst="rect">
                <a:avLst/>
              </a:prstGeom>
              <a:blipFill>
                <a:blip r:embed="rId11"/>
                <a:stretch>
                  <a:fillRect l="-687" t="-12121" b="-1818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59E8E1F-38F0-B9CF-653C-85C2507068C9}"/>
                  </a:ext>
                </a:extLst>
              </p:cNvPr>
              <p:cNvSpPr txBox="1"/>
              <p:nvPr/>
            </p:nvSpPr>
            <p:spPr bwMode="auto">
              <a:xfrm>
                <a:off x="4572000" y="1088553"/>
                <a:ext cx="2692308" cy="610936"/>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1</m:t>
                          </m:r>
                        </m:num>
                        <m:den>
                          <m:r>
                            <a:rPr lang="en-US" altLang="zh-TW" b="0" i="1" smtClean="0">
                              <a:latin typeface="Cambria Math" panose="02040503050406030204" pitchFamily="18" charset="0"/>
                            </a:rPr>
                            <m:t>2</m:t>
                          </m:r>
                        </m:den>
                      </m:f>
                      <m:d>
                        <m:dPr>
                          <m:ctrlPr>
                            <a:rPr lang="en-US" altLang="zh-TW" b="0" i="1" smtClean="0">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panose="02040503050406030204" pitchFamily="18" charset="0"/>
                                </a:rPr>
                                <m:t>𝐽</m:t>
                              </m:r>
                            </m:e>
                            <m:sup>
                              <m:r>
                                <a:rPr lang="en-US" altLang="zh-TW" i="1">
                                  <a:latin typeface="Cambria Math" panose="02040503050406030204" pitchFamily="18" charset="0"/>
                                </a:rPr>
                                <m:t>2</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𝐿</m:t>
                              </m:r>
                            </m:e>
                            <m:sup>
                              <m:r>
                                <a:rPr lang="en-US" altLang="zh-TW" i="1">
                                  <a:latin typeface="Cambria Math" panose="02040503050406030204" pitchFamily="18" charset="0"/>
                                </a:rPr>
                                <m:t>2</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𝑆</m:t>
                              </m:r>
                            </m:e>
                            <m:sup>
                              <m:r>
                                <a:rPr lang="en-US" altLang="zh-TW" i="1">
                                  <a:latin typeface="Cambria Math" panose="02040503050406030204" pitchFamily="18" charset="0"/>
                                </a:rPr>
                                <m:t>2</m:t>
                              </m:r>
                            </m:sup>
                          </m:sSup>
                        </m:e>
                      </m:d>
                    </m:oMath>
                  </m:oMathPara>
                </a14:m>
                <a:endParaRPr lang="en-TW" dirty="0"/>
              </a:p>
            </p:txBody>
          </p:sp>
        </mc:Choice>
        <mc:Fallback xmlns="">
          <p:sp>
            <p:nvSpPr>
              <p:cNvPr id="13" name="TextBox 12">
                <a:extLst>
                  <a:ext uri="{FF2B5EF4-FFF2-40B4-BE49-F238E27FC236}">
                    <a16:creationId xmlns:a16="http://schemas.microsoft.com/office/drawing/2014/main" id="{D59E8E1F-38F0-B9CF-653C-85C2507068C9}"/>
                  </a:ext>
                </a:extLst>
              </p:cNvPr>
              <p:cNvSpPr txBox="1">
                <a:spLocks noRot="1" noChangeAspect="1" noMove="1" noResize="1" noEditPoints="1" noAdjustHandles="1" noChangeArrowheads="1" noChangeShapeType="1" noTextEdit="1"/>
              </p:cNvSpPr>
              <p:nvPr/>
            </p:nvSpPr>
            <p:spPr bwMode="auto">
              <a:xfrm>
                <a:off x="4572000" y="1088553"/>
                <a:ext cx="2692308" cy="610936"/>
              </a:xfrm>
              <a:prstGeom prst="rect">
                <a:avLst/>
              </a:prstGeom>
              <a:blipFill>
                <a:blip r:embed="rId12"/>
                <a:stretch>
                  <a:fillRect b="-4082"/>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39957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p:bldP spid="7" grpId="0"/>
      <p:bldP spid="9" grpId="0"/>
      <p:bldP spid="10" grpId="0"/>
      <p:bldP spid="11" grpId="0" animBg="1"/>
      <p:bldP spid="12"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48A5853-6069-590F-B11D-5275A4A311F0}"/>
              </a:ext>
            </a:extLst>
          </p:cNvPr>
          <p:cNvSpPr txBox="1"/>
          <p:nvPr/>
        </p:nvSpPr>
        <p:spPr bwMode="auto">
          <a:xfrm>
            <a:off x="928313" y="641404"/>
            <a:ext cx="373781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對LS coupling作微擾計算，</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8609C7D-AD2B-06D8-E0B6-941FBFBA4B7E}"/>
                  </a:ext>
                </a:extLst>
              </p:cNvPr>
              <p:cNvSpPr txBox="1"/>
              <p:nvPr/>
            </p:nvSpPr>
            <p:spPr bwMode="auto">
              <a:xfrm>
                <a:off x="944098" y="1006655"/>
                <a:ext cx="8040066" cy="411395"/>
              </a:xfrm>
              <a:prstGeom prst="rect">
                <a:avLst/>
              </a:prstGeom>
              <a:noFill/>
              <a:ln w="9525">
                <a:noFill/>
                <a:miter lim="800000"/>
                <a:headEnd/>
                <a:tailEnd/>
              </a:ln>
            </p:spPr>
            <p:txBody>
              <a:bodyPr wrap="square" rtlCol="0">
                <a:spAutoFit/>
              </a:bodyPr>
              <a:lstStyle/>
              <a:p>
                <a14:m>
                  <m:oMath xmlns:m="http://schemas.openxmlformats.org/officeDocument/2006/math">
                    <m:d>
                      <m:dPr>
                        <m:begChr m:val="|"/>
                        <m:endChr m:val=""/>
                        <m:ctrlPr>
                          <a:rPr lang="en-US" altLang="zh-TW" i="1" smtClean="0">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𝑗</m:t>
                            </m:r>
                            <m:r>
                              <a:rPr lang="en-US" altLang="zh-TW" i="1">
                                <a:solidFill>
                                  <a:srgbClr val="FF0000"/>
                                </a:solidFill>
                                <a:latin typeface="Cambria Math" panose="02040503050406030204" pitchFamily="18" charset="0"/>
                              </a:rPr>
                              <m:t>,</m:t>
                            </m:r>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𝑚</m:t>
                                </m:r>
                              </m:e>
                              <m:sub>
                                <m:r>
                                  <a:rPr lang="en-US" altLang="zh-TW" i="1">
                                    <a:solidFill>
                                      <a:srgbClr val="FF0000"/>
                                    </a:solidFill>
                                    <a:latin typeface="Cambria Math" panose="02040503050406030204" pitchFamily="18" charset="0"/>
                                  </a:rPr>
                                  <m:t>𝑗</m:t>
                                </m:r>
                              </m:sub>
                            </m:sSub>
                            <m:r>
                              <a:rPr lang="en-US" altLang="zh-TW" i="1">
                                <a:solidFill>
                                  <a:srgbClr val="FF0000"/>
                                </a:solidFill>
                                <a:latin typeface="Cambria Math" panose="02040503050406030204" pitchFamily="18" charset="0"/>
                              </a:rPr>
                              <m:t>,</m:t>
                            </m:r>
                            <m:r>
                              <a:rPr lang="en-US" altLang="zh-TW" i="1">
                                <a:solidFill>
                                  <a:srgbClr val="FF0000"/>
                                </a:solidFill>
                                <a:latin typeface="Cambria Math" panose="02040503050406030204" pitchFamily="18" charset="0"/>
                              </a:rPr>
                              <m:t>𝑙</m:t>
                            </m:r>
                            <m:r>
                              <a:rPr lang="en-US" altLang="zh-TW" i="1">
                                <a:solidFill>
                                  <a:srgbClr val="FF0000"/>
                                </a:solidFill>
                                <a:latin typeface="Cambria Math" panose="02040503050406030204" pitchFamily="18" charset="0"/>
                              </a:rPr>
                              <m:t>,</m:t>
                            </m:r>
                            <m:r>
                              <a:rPr lang="en-US" altLang="zh-TW" i="1">
                                <a:solidFill>
                                  <a:srgbClr val="FF0000"/>
                                </a:solidFill>
                                <a:latin typeface="Cambria Math" panose="02040503050406030204" pitchFamily="18" charset="0"/>
                              </a:rPr>
                              <m:t>𝑠</m:t>
                            </m:r>
                          </m:e>
                        </m:d>
                      </m:e>
                    </m:d>
                    <m:r>
                      <a:rPr lang="en-US" altLang="zh-TW" i="1">
                        <a:solidFill>
                          <a:srgbClr val="FF0000"/>
                        </a:solidFill>
                        <a:latin typeface="Cambria Math" panose="02040503050406030204" pitchFamily="18" charset="0"/>
                      </a:rPr>
                      <m:t> </m:t>
                    </m:r>
                  </m:oMath>
                </a14:m>
                <a:r>
                  <a:rPr lang="en-TW" dirty="0">
                    <a:solidFill>
                      <a:srgbClr val="FF0000"/>
                    </a:solidFill>
                    <a:latin typeface="Times New Roman" pitchFamily="18" charset="0"/>
                    <a:cs typeface="Times New Roman" pitchFamily="18" charset="0"/>
                  </a:rPr>
                  <a:t>才是適當的零次未微擾項！</a:t>
                </a:r>
                <a14:m>
                  <m:oMath xmlns:m="http://schemas.openxmlformats.org/officeDocument/2006/math">
                    <m:r>
                      <a:rPr lang="en-TW" i="1">
                        <a:solidFill>
                          <a:srgbClr val="FF0000"/>
                        </a:solidFill>
                        <a:latin typeface="Cambria Math" panose="02040503050406030204" pitchFamily="18" charset="0"/>
                        <a:ea typeface="Cambria Math" panose="02040503050406030204" pitchFamily="18" charset="0"/>
                        <a:cs typeface="Times New Roman" pitchFamily="18" charset="0"/>
                      </a:rPr>
                      <m:t>𝜆</m:t>
                    </m:r>
                    <m:r>
                      <a:rPr lang="en-TW" i="1">
                        <a:solidFill>
                          <a:srgbClr val="FF0000"/>
                        </a:solidFill>
                        <a:latin typeface="Cambria Math" panose="02040503050406030204" pitchFamily="18" charset="0"/>
                        <a:ea typeface="Cambria Math" panose="02040503050406030204" pitchFamily="18" charset="0"/>
                        <a:cs typeface="Times New Roman" pitchFamily="18" charset="0"/>
                      </a:rPr>
                      <m:t>→</m:t>
                    </m:r>
                    <m:r>
                      <a:rPr lang="en-US" i="1">
                        <a:solidFill>
                          <a:srgbClr val="FF0000"/>
                        </a:solidFill>
                        <a:latin typeface="Cambria Math" panose="02040503050406030204" pitchFamily="18" charset="0"/>
                        <a:ea typeface="Cambria Math" panose="02040503050406030204" pitchFamily="18" charset="0"/>
                        <a:cs typeface="Times New Roman" pitchFamily="18" charset="0"/>
                      </a:rPr>
                      <m:t>0</m:t>
                    </m:r>
                  </m:oMath>
                </a14:m>
                <a:r>
                  <a:rPr lang="en-TW" dirty="0">
                    <a:solidFill>
                      <a:srgbClr val="FF0000"/>
                    </a:solidFill>
                    <a:latin typeface="Times New Roman" pitchFamily="18" charset="0"/>
                    <a:cs typeface="Times New Roman" pitchFamily="18" charset="0"/>
                  </a:rPr>
                  <a:t>時，</a:t>
                </a:r>
                <a:r>
                  <a:rPr lang="zh-TW" altLang="en-US" dirty="0">
                    <a:solidFill>
                      <a:srgbClr val="FF0000"/>
                    </a:solidFill>
                  </a:rPr>
                  <a:t>真實本徵態會趨近</a:t>
                </a:r>
                <a14:m>
                  <m:oMath xmlns:m="http://schemas.openxmlformats.org/officeDocument/2006/math">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𝑗</m:t>
                            </m:r>
                            <m:r>
                              <a:rPr lang="en-US" altLang="zh-TW" i="1">
                                <a:solidFill>
                                  <a:srgbClr val="FF0000"/>
                                </a:solidFill>
                                <a:latin typeface="Cambria Math" panose="02040503050406030204" pitchFamily="18" charset="0"/>
                              </a:rPr>
                              <m:t>,</m:t>
                            </m:r>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𝑚</m:t>
                                </m:r>
                              </m:e>
                              <m:sub>
                                <m:r>
                                  <a:rPr lang="en-US" altLang="zh-TW" i="1">
                                    <a:solidFill>
                                      <a:srgbClr val="FF0000"/>
                                    </a:solidFill>
                                    <a:latin typeface="Cambria Math" panose="02040503050406030204" pitchFamily="18" charset="0"/>
                                  </a:rPr>
                                  <m:t>𝑗</m:t>
                                </m:r>
                              </m:sub>
                            </m:sSub>
                            <m:r>
                              <a:rPr lang="en-US" altLang="zh-TW" i="1">
                                <a:solidFill>
                                  <a:srgbClr val="FF0000"/>
                                </a:solidFill>
                                <a:latin typeface="Cambria Math" panose="02040503050406030204" pitchFamily="18" charset="0"/>
                              </a:rPr>
                              <m:t>,</m:t>
                            </m:r>
                            <m:r>
                              <a:rPr lang="en-US" altLang="zh-TW" i="1">
                                <a:solidFill>
                                  <a:srgbClr val="FF0000"/>
                                </a:solidFill>
                                <a:latin typeface="Cambria Math" panose="02040503050406030204" pitchFamily="18" charset="0"/>
                              </a:rPr>
                              <m:t>𝑙</m:t>
                            </m:r>
                            <m:r>
                              <a:rPr lang="en-US" altLang="zh-TW" i="1">
                                <a:solidFill>
                                  <a:srgbClr val="FF0000"/>
                                </a:solidFill>
                                <a:latin typeface="Cambria Math" panose="02040503050406030204" pitchFamily="18" charset="0"/>
                              </a:rPr>
                              <m:t>,</m:t>
                            </m:r>
                            <m:r>
                              <a:rPr lang="en-US" altLang="zh-TW" i="1">
                                <a:solidFill>
                                  <a:srgbClr val="FF0000"/>
                                </a:solidFill>
                                <a:latin typeface="Cambria Math" panose="02040503050406030204" pitchFamily="18" charset="0"/>
                              </a:rPr>
                              <m:t>𝑠</m:t>
                            </m:r>
                          </m:e>
                        </m:d>
                      </m:e>
                    </m:d>
                    <m:r>
                      <a:rPr lang="en-US" altLang="zh-TW" i="1">
                        <a:solidFill>
                          <a:srgbClr val="FF0000"/>
                        </a:solidFill>
                        <a:latin typeface="Cambria Math" panose="02040503050406030204" pitchFamily="18" charset="0"/>
                      </a:rPr>
                      <m:t> </m:t>
                    </m:r>
                  </m:oMath>
                </a14:m>
                <a:r>
                  <a:rPr lang="en-TW" dirty="0">
                    <a:solidFill>
                      <a:srgbClr val="FF0000"/>
                    </a:solidFill>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11" name="TextBox 10">
                <a:extLst>
                  <a:ext uri="{FF2B5EF4-FFF2-40B4-BE49-F238E27FC236}">
                    <a16:creationId xmlns:a16="http://schemas.microsoft.com/office/drawing/2014/main" id="{18609C7D-AD2B-06D8-E0B6-941FBFBA4B7E}"/>
                  </a:ext>
                </a:extLst>
              </p:cNvPr>
              <p:cNvSpPr txBox="1">
                <a:spLocks noRot="1" noChangeAspect="1" noMove="1" noResize="1" noEditPoints="1" noAdjustHandles="1" noChangeArrowheads="1" noChangeShapeType="1" noTextEdit="1"/>
              </p:cNvSpPr>
              <p:nvPr/>
            </p:nvSpPr>
            <p:spPr bwMode="auto">
              <a:xfrm>
                <a:off x="944098" y="1006655"/>
                <a:ext cx="8040066" cy="411395"/>
              </a:xfrm>
              <a:prstGeom prst="rect">
                <a:avLst/>
              </a:prstGeom>
              <a:blipFill>
                <a:blip r:embed="rId2"/>
                <a:stretch>
                  <a:fillRect l="-5836" t="-148485" r="-1104" b="-22424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8409EF3-3B90-AF28-0FA8-3031322B9AFB}"/>
                  </a:ext>
                </a:extLst>
              </p:cNvPr>
              <p:cNvSpPr txBox="1"/>
              <p:nvPr/>
            </p:nvSpPr>
            <p:spPr bwMode="auto">
              <a:xfrm>
                <a:off x="944098" y="1854952"/>
                <a:ext cx="6316929" cy="655629"/>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𝑗</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a:latin typeface="Cambria Math" panose="02040503050406030204" pitchFamily="18" charset="0"/>
                                </a:rPr>
                                <m:t>,</m:t>
                              </m:r>
                              <m:r>
                                <a:rPr lang="en-US" altLang="zh-TW" i="1">
                                  <a:latin typeface="Cambria Math" panose="02040503050406030204" pitchFamily="18" charset="0"/>
                                </a:rPr>
                                <m:t>𝑙</m:t>
                              </m:r>
                              <m:r>
                                <a:rPr lang="en-US" altLang="zh-TW" i="1">
                                  <a:latin typeface="Cambria Math" panose="02040503050406030204" pitchFamily="18" charset="0"/>
                                </a:rPr>
                                <m:t>,</m:t>
                              </m:r>
                              <m:r>
                                <a:rPr lang="en-US" altLang="zh-TW" b="0" i="1" smtClean="0">
                                  <a:latin typeface="Cambria Math" panose="02040503050406030204" pitchFamily="18" charset="0"/>
                                </a:rPr>
                                <m:t>𝑠</m:t>
                              </m:r>
                            </m:e>
                          </m:d>
                        </m:e>
                      </m:d>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num>
                        <m:den>
                          <m:r>
                            <a:rPr lang="en-US" altLang="zh-TW" b="0" i="1" smtClean="0">
                              <a:latin typeface="Cambria Math" panose="02040503050406030204" pitchFamily="18" charset="0"/>
                            </a:rPr>
                            <m:t>2</m:t>
                          </m:r>
                        </m:den>
                      </m:f>
                      <m:d>
                        <m:dPr>
                          <m:begChr m:val="["/>
                          <m:endChr m:val="]"/>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𝑗</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𝑗</m:t>
                              </m:r>
                              <m:r>
                                <a:rPr lang="en-US" altLang="zh-TW" b="0" i="1" smtClean="0">
                                  <a:latin typeface="Cambria Math" panose="02040503050406030204" pitchFamily="18" charset="0"/>
                                </a:rPr>
                                <m:t>+1</m:t>
                              </m:r>
                            </m:e>
                          </m:d>
                          <m:r>
                            <a:rPr lang="en-US" altLang="zh-TW" b="0" i="1" smtClean="0">
                              <a:latin typeface="Cambria Math" panose="02040503050406030204" pitchFamily="18" charset="0"/>
                            </a:rPr>
                            <m:t>−</m:t>
                          </m:r>
                          <m:r>
                            <a:rPr lang="en-US" altLang="zh-TW" b="0" i="1" smtClean="0">
                              <a:latin typeface="Cambria Math" panose="02040503050406030204" pitchFamily="18" charset="0"/>
                            </a:rPr>
                            <m:t>𝑙</m:t>
                          </m:r>
                          <m:d>
                            <m:dPr>
                              <m:ctrlPr>
                                <a:rPr lang="en-US" altLang="zh-TW" i="1">
                                  <a:latin typeface="Cambria Math" panose="02040503050406030204" pitchFamily="18" charset="0"/>
                                </a:rPr>
                              </m:ctrlPr>
                            </m:dPr>
                            <m:e>
                              <m:r>
                                <a:rPr lang="en-US" altLang="zh-TW" b="0" i="1" smtClean="0">
                                  <a:latin typeface="Cambria Math" panose="02040503050406030204" pitchFamily="18" charset="0"/>
                                </a:rPr>
                                <m:t>𝑙</m:t>
                              </m:r>
                              <m:r>
                                <a:rPr lang="en-US" altLang="zh-TW" i="1">
                                  <a:latin typeface="Cambria Math" panose="02040503050406030204" pitchFamily="18" charset="0"/>
                                </a:rPr>
                                <m:t>+1</m:t>
                              </m:r>
                            </m:e>
                          </m:d>
                          <m:r>
                            <a:rPr lang="en-US" altLang="zh-TW" b="0" i="1" smtClean="0">
                              <a:latin typeface="Cambria Math" panose="02040503050406030204" pitchFamily="18" charset="0"/>
                            </a:rPr>
                            <m:t>−</m:t>
                          </m:r>
                          <m:r>
                            <a:rPr lang="en-US" altLang="zh-TW" b="0" i="1" smtClean="0">
                              <a:latin typeface="Cambria Math" panose="02040503050406030204" pitchFamily="18" charset="0"/>
                            </a:rPr>
                            <m:t>𝑠</m:t>
                          </m:r>
                          <m:d>
                            <m:dPr>
                              <m:ctrlPr>
                                <a:rPr lang="en-US" altLang="zh-TW" i="1">
                                  <a:latin typeface="Cambria Math" panose="02040503050406030204" pitchFamily="18" charset="0"/>
                                </a:rPr>
                              </m:ctrlPr>
                            </m:dPr>
                            <m:e>
                              <m:r>
                                <a:rPr lang="en-US" altLang="zh-TW" b="0" i="1" smtClean="0">
                                  <a:latin typeface="Cambria Math" panose="02040503050406030204" pitchFamily="18" charset="0"/>
                                </a:rPr>
                                <m:t>𝑠</m:t>
                              </m:r>
                              <m:r>
                                <a:rPr lang="en-US" altLang="zh-TW" i="1">
                                  <a:latin typeface="Cambria Math" panose="02040503050406030204" pitchFamily="18" charset="0"/>
                                </a:rPr>
                                <m:t>+1</m:t>
                              </m:r>
                            </m:e>
                          </m:d>
                        </m:e>
                      </m:d>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𝑗</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a:latin typeface="Cambria Math" panose="02040503050406030204" pitchFamily="18" charset="0"/>
                                </a:rPr>
                                <m:t>,</m:t>
                              </m:r>
                              <m:r>
                                <a:rPr lang="en-US" altLang="zh-TW" i="1">
                                  <a:latin typeface="Cambria Math" panose="02040503050406030204" pitchFamily="18" charset="0"/>
                                </a:rPr>
                                <m:t>𝑙</m:t>
                              </m:r>
                              <m:r>
                                <a:rPr lang="en-US" altLang="zh-TW" i="1">
                                  <a:latin typeface="Cambria Math" panose="02040503050406030204" pitchFamily="18" charset="0"/>
                                </a:rPr>
                                <m:t>,</m:t>
                              </m:r>
                              <m:r>
                                <a:rPr lang="en-US" altLang="zh-TW" b="0" i="1" smtClean="0">
                                  <a:latin typeface="Cambria Math" panose="02040503050406030204" pitchFamily="18" charset="0"/>
                                </a:rPr>
                                <m:t>𝑠</m:t>
                              </m:r>
                            </m:e>
                          </m:d>
                        </m:e>
                      </m:d>
                    </m:oMath>
                  </m:oMathPara>
                </a14:m>
                <a:endParaRPr lang="en-TW" dirty="0"/>
              </a:p>
            </p:txBody>
          </p:sp>
        </mc:Choice>
        <mc:Fallback xmlns="">
          <p:sp>
            <p:nvSpPr>
              <p:cNvPr id="15" name="TextBox 14">
                <a:extLst>
                  <a:ext uri="{FF2B5EF4-FFF2-40B4-BE49-F238E27FC236}">
                    <a16:creationId xmlns:a16="http://schemas.microsoft.com/office/drawing/2014/main" id="{58409EF3-3B90-AF28-0FA8-3031322B9AFB}"/>
                  </a:ext>
                </a:extLst>
              </p:cNvPr>
              <p:cNvSpPr txBox="1">
                <a:spLocks noRot="1" noChangeAspect="1" noMove="1" noResize="1" noEditPoints="1" noAdjustHandles="1" noChangeArrowheads="1" noChangeShapeType="1" noTextEdit="1"/>
              </p:cNvSpPr>
              <p:nvPr/>
            </p:nvSpPr>
            <p:spPr bwMode="auto">
              <a:xfrm>
                <a:off x="944098" y="1854952"/>
                <a:ext cx="6316929" cy="655629"/>
              </a:xfrm>
              <a:prstGeom prst="rect">
                <a:avLst/>
              </a:prstGeom>
              <a:blipFill>
                <a:blip r:embed="rId3"/>
                <a:stretch>
                  <a:fillRect t="-67925" r="-4618" b="-12452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E2A60E9-0EC9-5C96-2F59-730752D1340A}"/>
                  </a:ext>
                </a:extLst>
              </p:cNvPr>
              <p:cNvSpPr txBox="1"/>
              <p:nvPr/>
            </p:nvSpPr>
            <p:spPr bwMode="auto">
              <a:xfrm>
                <a:off x="944098" y="2703390"/>
                <a:ext cx="2599139" cy="369332"/>
              </a:xfrm>
              <a:prstGeom prst="rect">
                <a:avLst/>
              </a:prstGeom>
              <a:noFill/>
              <a:ln w="9525">
                <a:noFill/>
                <a:miter lim="800000"/>
                <a:headEnd/>
                <a:tailEnd/>
              </a:ln>
            </p:spPr>
            <p:txBody>
              <a:bodyPr wrap="square">
                <a:spAutoFit/>
              </a:bodyPr>
              <a:lstStyle/>
              <a:p>
                <a14:m>
                  <m:oMath xmlns:m="http://schemas.openxmlformats.org/officeDocument/2006/math">
                    <m:r>
                      <a:rPr lang="en-US" altLang="zh-TW" i="1" smtClean="0">
                        <a:solidFill>
                          <a:srgbClr val="FF0000"/>
                        </a:solidFill>
                        <a:latin typeface="Cambria Math" panose="02040503050406030204" pitchFamily="18" charset="0"/>
                      </a:rPr>
                      <m:t>𝑗</m:t>
                    </m:r>
                    <m:r>
                      <a:rPr lang="en-US" altLang="zh-TW" i="1" smtClean="0">
                        <a:solidFill>
                          <a:srgbClr val="FF0000"/>
                        </a:solidFill>
                        <a:latin typeface="Cambria Math" panose="02040503050406030204" pitchFamily="18" charset="0"/>
                      </a:rPr>
                      <m:t>=</m:t>
                    </m:r>
                    <m:r>
                      <a:rPr lang="en-US" altLang="zh-TW" i="1" smtClean="0">
                        <a:solidFill>
                          <a:srgbClr val="FF0000"/>
                        </a:solidFill>
                        <a:latin typeface="Cambria Math" panose="02040503050406030204" pitchFamily="18" charset="0"/>
                      </a:rPr>
                      <m:t>𝑙</m:t>
                    </m:r>
                    <m:r>
                      <a:rPr lang="en-US" altLang="zh-TW" i="1" smtClean="0">
                        <a:solidFill>
                          <a:srgbClr val="FF0000"/>
                        </a:solidFill>
                        <a:latin typeface="Cambria Math" panose="02040503050406030204" pitchFamily="18" charset="0"/>
                      </a:rPr>
                      <m:t>−1/2</m:t>
                    </m:r>
                  </m:oMath>
                </a14:m>
                <a:r>
                  <a:rPr lang="en-TW" dirty="0">
                    <a:solidFill>
                      <a:srgbClr val="FF0000"/>
                    </a:solidFill>
                    <a:latin typeface="Times New Roman" pitchFamily="18" charset="0"/>
                    <a:cs typeface="Times New Roman" pitchFamily="18" charset="0"/>
                  </a:rPr>
                  <a:t>、</a:t>
                </a:r>
                <a:r>
                  <a:rPr lang="en-US" altLang="zh-TW" dirty="0">
                    <a:solidFill>
                      <a:srgbClr val="FF0000"/>
                    </a:solidFill>
                  </a:rPr>
                  <a:t> </a:t>
                </a:r>
                <a14:m>
                  <m:oMath xmlns:m="http://schemas.openxmlformats.org/officeDocument/2006/math">
                    <m:r>
                      <a:rPr lang="en-US" altLang="zh-TW" i="1">
                        <a:solidFill>
                          <a:srgbClr val="FF0000"/>
                        </a:solidFill>
                        <a:latin typeface="Cambria Math" panose="02040503050406030204" pitchFamily="18" charset="0"/>
                      </a:rPr>
                      <m:t>𝑙</m:t>
                    </m:r>
                    <m:r>
                      <a:rPr lang="en-US" altLang="zh-TW" i="1">
                        <a:solidFill>
                          <a:srgbClr val="FF0000"/>
                        </a:solidFill>
                        <a:latin typeface="Cambria Math" panose="02040503050406030204" pitchFamily="18" charset="0"/>
                      </a:rPr>
                      <m:t>+1/2</m:t>
                    </m:r>
                  </m:oMath>
                </a14:m>
                <a:endParaRPr lang="en-TW" dirty="0"/>
              </a:p>
            </p:txBody>
          </p:sp>
        </mc:Choice>
        <mc:Fallback xmlns="">
          <p:sp>
            <p:nvSpPr>
              <p:cNvPr id="3" name="TextBox 2">
                <a:extLst>
                  <a:ext uri="{FF2B5EF4-FFF2-40B4-BE49-F238E27FC236}">
                    <a16:creationId xmlns:a16="http://schemas.microsoft.com/office/drawing/2014/main" id="{8E2A60E9-0EC9-5C96-2F59-730752D1340A}"/>
                  </a:ext>
                </a:extLst>
              </p:cNvPr>
              <p:cNvSpPr txBox="1">
                <a:spLocks noRot="1" noChangeAspect="1" noMove="1" noResize="1" noEditPoints="1" noAdjustHandles="1" noChangeArrowheads="1" noChangeShapeType="1" noTextEdit="1"/>
              </p:cNvSpPr>
              <p:nvPr/>
            </p:nvSpPr>
            <p:spPr bwMode="auto">
              <a:xfrm>
                <a:off x="944098" y="2703390"/>
                <a:ext cx="2599139" cy="369332"/>
              </a:xfrm>
              <a:prstGeom prst="rect">
                <a:avLst/>
              </a:prstGeom>
              <a:blipFill>
                <a:blip r:embed="rId4"/>
                <a:stretch>
                  <a:fillRect l="-488"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FBEAF94-B37B-5EAB-99A1-BB4451A8A273}"/>
                  </a:ext>
                </a:extLst>
              </p:cNvPr>
              <p:cNvSpPr txBox="1"/>
              <p:nvPr/>
            </p:nvSpPr>
            <p:spPr bwMode="auto">
              <a:xfrm>
                <a:off x="894119" y="3110704"/>
                <a:ext cx="7350289" cy="655629"/>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smtClean="0">
                                  <a:solidFill>
                                    <a:schemeClr val="tx1"/>
                                  </a:solidFill>
                                  <a:latin typeface="Cambria Math" panose="02040503050406030204" pitchFamily="18" charset="0"/>
                                </a:rPr>
                                <m:t>𝑙</m:t>
                              </m:r>
                              <m:r>
                                <a:rPr lang="en-US" altLang="zh-TW" i="1" smtClean="0">
                                  <a:solidFill>
                                    <a:schemeClr val="tx1"/>
                                  </a:solidFill>
                                  <a:latin typeface="Cambria Math" panose="02040503050406030204" pitchFamily="18" charset="0"/>
                                </a:rPr>
                                <m:t>−</m:t>
                              </m:r>
                              <m:f>
                                <m:fPr>
                                  <m:ctrlPr>
                                    <a:rPr lang="en-US" altLang="zh-TW" i="1">
                                      <a:latin typeface="Cambria Math" panose="02040503050406030204" pitchFamily="18" charset="0"/>
                                    </a:rPr>
                                  </m:ctrlPr>
                                </m:fPr>
                                <m:num>
                                  <m:r>
                                    <a:rPr lang="en-US" altLang="zh-TW" b="0" i="1" smtClean="0">
                                      <a:latin typeface="Cambria Math" panose="02040503050406030204" pitchFamily="18" charset="0"/>
                                    </a:rPr>
                                    <m:t>1</m:t>
                                  </m:r>
                                </m:num>
                                <m:den>
                                  <m:r>
                                    <a:rPr lang="en-US" altLang="zh-TW" i="1">
                                      <a:latin typeface="Cambria Math" panose="02040503050406030204" pitchFamily="18" charset="0"/>
                                    </a:rPr>
                                    <m:t>2</m:t>
                                  </m:r>
                                </m:den>
                              </m:f>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smtClean="0">
                                  <a:latin typeface="Cambria Math" panose="02040503050406030204" pitchFamily="18" charset="0"/>
                                </a:rPr>
                                <m:t> </m:t>
                              </m:r>
                            </m:e>
                          </m:d>
                        </m:e>
                      </m:d>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num>
                        <m:den>
                          <m:r>
                            <a:rPr lang="en-US" altLang="zh-TW" b="0" i="1" smtClean="0">
                              <a:latin typeface="Cambria Math" panose="02040503050406030204" pitchFamily="18" charset="0"/>
                            </a:rPr>
                            <m:t>2</m:t>
                          </m:r>
                        </m:den>
                      </m:f>
                      <m:d>
                        <m:dPr>
                          <m:begChr m:val="["/>
                          <m:endChr m:val="]"/>
                          <m:ctrlPr>
                            <a:rPr lang="en-US" altLang="zh-TW" b="0" i="1" smtClean="0">
                              <a:latin typeface="Cambria Math" panose="02040503050406030204" pitchFamily="18" charset="0"/>
                            </a:rPr>
                          </m:ctrlPr>
                        </m:dPr>
                        <m:e>
                          <m:d>
                            <m:dPr>
                              <m:ctrlPr>
                                <a:rPr lang="en-US" altLang="zh-TW" b="0" i="1" smtClean="0">
                                  <a:latin typeface="Cambria Math" panose="02040503050406030204" pitchFamily="18" charset="0"/>
                                </a:rPr>
                              </m:ctrlPr>
                            </m:dPr>
                            <m:e>
                              <m:r>
                                <a:rPr lang="en-US" altLang="zh-TW" i="1">
                                  <a:latin typeface="Cambria Math" panose="02040503050406030204" pitchFamily="18" charset="0"/>
                                </a:rPr>
                                <m:t>𝑙</m:t>
                              </m:r>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e>
                          </m:d>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𝑙</m:t>
                              </m:r>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e>
                          </m:d>
                          <m:r>
                            <a:rPr lang="en-US" altLang="zh-TW" b="0" i="1" smtClean="0">
                              <a:latin typeface="Cambria Math" panose="02040503050406030204" pitchFamily="18" charset="0"/>
                            </a:rPr>
                            <m:t>−</m:t>
                          </m:r>
                          <m:r>
                            <a:rPr lang="en-US" altLang="zh-TW" b="0" i="1" smtClean="0">
                              <a:latin typeface="Cambria Math" panose="02040503050406030204" pitchFamily="18" charset="0"/>
                            </a:rPr>
                            <m:t>𝑙</m:t>
                          </m:r>
                          <m:d>
                            <m:dPr>
                              <m:ctrlPr>
                                <a:rPr lang="en-US" altLang="zh-TW" i="1">
                                  <a:latin typeface="Cambria Math" panose="02040503050406030204" pitchFamily="18" charset="0"/>
                                </a:rPr>
                              </m:ctrlPr>
                            </m:dPr>
                            <m:e>
                              <m:r>
                                <a:rPr lang="en-US" altLang="zh-TW" b="0" i="1" smtClean="0">
                                  <a:latin typeface="Cambria Math" panose="02040503050406030204" pitchFamily="18" charset="0"/>
                                </a:rPr>
                                <m:t>𝑙</m:t>
                              </m:r>
                              <m:r>
                                <a:rPr lang="en-US" altLang="zh-TW" i="1">
                                  <a:latin typeface="Cambria Math" panose="02040503050406030204" pitchFamily="18" charset="0"/>
                                </a:rPr>
                                <m:t>+1</m:t>
                              </m:r>
                            </m:e>
                          </m:d>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d>
                            <m:dPr>
                              <m:ctrlPr>
                                <a:rPr lang="en-US" altLang="zh-TW" i="1">
                                  <a:latin typeface="Cambria Math" panose="02040503050406030204" pitchFamily="18" charset="0"/>
                                </a:rPr>
                              </m:ctrlPr>
                            </m:dPr>
                            <m:e>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r>
                                <a:rPr lang="en-US" altLang="zh-TW" i="1">
                                  <a:latin typeface="Cambria Math" panose="02040503050406030204" pitchFamily="18" charset="0"/>
                                </a:rPr>
                                <m:t>+1</m:t>
                              </m:r>
                            </m:e>
                          </m:d>
                        </m:e>
                      </m:d>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𝑙</m:t>
                              </m:r>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smtClean="0">
                                  <a:latin typeface="Cambria Math" panose="02040503050406030204" pitchFamily="18" charset="0"/>
                                </a:rPr>
                                <m:t> </m:t>
                              </m:r>
                            </m:e>
                          </m:d>
                        </m:e>
                      </m:d>
                    </m:oMath>
                  </m:oMathPara>
                </a14:m>
                <a:endParaRPr lang="en-TW" dirty="0"/>
              </a:p>
            </p:txBody>
          </p:sp>
        </mc:Choice>
        <mc:Fallback xmlns="">
          <p:sp>
            <p:nvSpPr>
              <p:cNvPr id="4" name="TextBox 3">
                <a:extLst>
                  <a:ext uri="{FF2B5EF4-FFF2-40B4-BE49-F238E27FC236}">
                    <a16:creationId xmlns:a16="http://schemas.microsoft.com/office/drawing/2014/main" id="{EFBEAF94-B37B-5EAB-99A1-BB4451A8A273}"/>
                  </a:ext>
                </a:extLst>
              </p:cNvPr>
              <p:cNvSpPr txBox="1">
                <a:spLocks noRot="1" noChangeAspect="1" noMove="1" noResize="1" noEditPoints="1" noAdjustHandles="1" noChangeArrowheads="1" noChangeShapeType="1" noTextEdit="1"/>
              </p:cNvSpPr>
              <p:nvPr/>
            </p:nvSpPr>
            <p:spPr bwMode="auto">
              <a:xfrm>
                <a:off x="894119" y="3110704"/>
                <a:ext cx="7350289" cy="655629"/>
              </a:xfrm>
              <a:prstGeom prst="rect">
                <a:avLst/>
              </a:prstGeom>
              <a:blipFill>
                <a:blip r:embed="rId5"/>
                <a:stretch>
                  <a:fillRect l="-4318" t="-147170" r="-9154" b="-230189"/>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46ADA36-53D9-D751-AD00-BAB580AEBF5E}"/>
                  </a:ext>
                </a:extLst>
              </p:cNvPr>
              <p:cNvSpPr txBox="1"/>
              <p:nvPr/>
            </p:nvSpPr>
            <p:spPr bwMode="auto">
              <a:xfrm>
                <a:off x="2555776" y="3821945"/>
                <a:ext cx="2894475" cy="655629"/>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left"/>
                    </m:oMathParaPr>
                    <m:oMath xmlns:m="http://schemas.openxmlformats.org/officeDocument/2006/math">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num>
                        <m:den>
                          <m:r>
                            <a:rPr lang="en-US" altLang="zh-TW" b="0" i="1" smtClean="0">
                              <a:latin typeface="Cambria Math" panose="02040503050406030204" pitchFamily="18" charset="0"/>
                            </a:rPr>
                            <m:t>2</m:t>
                          </m:r>
                        </m:den>
                      </m:f>
                      <m:d>
                        <m:dPr>
                          <m:ctrlPr>
                            <a:rPr lang="en-US" altLang="zh-TW" i="1">
                              <a:latin typeface="Cambria Math" panose="02040503050406030204" pitchFamily="18" charset="0"/>
                            </a:rPr>
                          </m:ctrlPr>
                        </m:dPr>
                        <m:e>
                          <m:r>
                            <a:rPr lang="en-US" altLang="zh-TW" i="1">
                              <a:latin typeface="Cambria Math" panose="02040503050406030204" pitchFamily="18" charset="0"/>
                            </a:rPr>
                            <m:t>𝑙</m:t>
                          </m:r>
                          <m:r>
                            <a:rPr lang="en-US" altLang="zh-TW" i="1">
                              <a:latin typeface="Cambria Math" panose="02040503050406030204" pitchFamily="18" charset="0"/>
                            </a:rPr>
                            <m:t>+1</m:t>
                          </m:r>
                        </m:e>
                      </m:d>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𝑙</m:t>
                              </m:r>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smtClean="0">
                                  <a:latin typeface="Cambria Math" panose="02040503050406030204" pitchFamily="18" charset="0"/>
                                </a:rPr>
                                <m:t> </m:t>
                              </m:r>
                            </m:e>
                          </m:d>
                        </m:e>
                      </m:d>
                    </m:oMath>
                  </m:oMathPara>
                </a14:m>
                <a:endParaRPr lang="en-TW" dirty="0"/>
              </a:p>
            </p:txBody>
          </p:sp>
        </mc:Choice>
        <mc:Fallback xmlns="">
          <p:sp>
            <p:nvSpPr>
              <p:cNvPr id="5" name="TextBox 4">
                <a:extLst>
                  <a:ext uri="{FF2B5EF4-FFF2-40B4-BE49-F238E27FC236}">
                    <a16:creationId xmlns:a16="http://schemas.microsoft.com/office/drawing/2014/main" id="{B46ADA36-53D9-D751-AD00-BAB580AEBF5E}"/>
                  </a:ext>
                </a:extLst>
              </p:cNvPr>
              <p:cNvSpPr txBox="1">
                <a:spLocks noRot="1" noChangeAspect="1" noMove="1" noResize="1" noEditPoints="1" noAdjustHandles="1" noChangeArrowheads="1" noChangeShapeType="1" noTextEdit="1"/>
              </p:cNvSpPr>
              <p:nvPr/>
            </p:nvSpPr>
            <p:spPr bwMode="auto">
              <a:xfrm>
                <a:off x="2555776" y="3821945"/>
                <a:ext cx="2894475" cy="655629"/>
              </a:xfrm>
              <a:prstGeom prst="rect">
                <a:avLst/>
              </a:prstGeom>
              <a:blipFill>
                <a:blip r:embed="rId6"/>
                <a:stretch>
                  <a:fillRect t="-147170" r="-17467" b="-230189"/>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320AF4A-6A8D-E49B-ED87-A7EFF2D03031}"/>
                  </a:ext>
                </a:extLst>
              </p:cNvPr>
              <p:cNvSpPr txBox="1"/>
              <p:nvPr/>
            </p:nvSpPr>
            <p:spPr bwMode="auto">
              <a:xfrm>
                <a:off x="838145" y="4913856"/>
                <a:ext cx="7262248" cy="655629"/>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smtClean="0">
                                  <a:solidFill>
                                    <a:schemeClr val="tx1"/>
                                  </a:solidFill>
                                  <a:latin typeface="Cambria Math" panose="02040503050406030204" pitchFamily="18" charset="0"/>
                                </a:rPr>
                                <m:t>𝑙</m:t>
                              </m:r>
                              <m:r>
                                <a:rPr lang="en-US" altLang="zh-TW" b="0" i="1" smtClean="0">
                                  <a:solidFill>
                                    <a:schemeClr val="tx1"/>
                                  </a:solidFill>
                                  <a:latin typeface="Cambria Math" panose="02040503050406030204" pitchFamily="18" charset="0"/>
                                </a:rPr>
                                <m:t>+</m:t>
                              </m:r>
                              <m:f>
                                <m:fPr>
                                  <m:ctrlPr>
                                    <a:rPr lang="en-US" altLang="zh-TW" i="1">
                                      <a:latin typeface="Cambria Math" panose="02040503050406030204" pitchFamily="18" charset="0"/>
                                    </a:rPr>
                                  </m:ctrlPr>
                                </m:fPr>
                                <m:num>
                                  <m:r>
                                    <a:rPr lang="en-US" altLang="zh-TW" b="0" i="1" smtClean="0">
                                      <a:latin typeface="Cambria Math" panose="02040503050406030204" pitchFamily="18" charset="0"/>
                                    </a:rPr>
                                    <m:t>1</m:t>
                                  </m:r>
                                </m:num>
                                <m:den>
                                  <m:r>
                                    <a:rPr lang="en-US" altLang="zh-TW" i="1">
                                      <a:latin typeface="Cambria Math" panose="02040503050406030204" pitchFamily="18" charset="0"/>
                                    </a:rPr>
                                    <m:t>2</m:t>
                                  </m:r>
                                </m:den>
                              </m:f>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smtClean="0">
                                  <a:latin typeface="Cambria Math" panose="02040503050406030204" pitchFamily="18" charset="0"/>
                                </a:rPr>
                                <m:t> </m:t>
                              </m:r>
                            </m:e>
                          </m:d>
                        </m:e>
                      </m:d>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num>
                        <m:den>
                          <m:r>
                            <a:rPr lang="en-US" altLang="zh-TW" b="0" i="1" smtClean="0">
                              <a:latin typeface="Cambria Math" panose="02040503050406030204" pitchFamily="18" charset="0"/>
                            </a:rPr>
                            <m:t>2</m:t>
                          </m:r>
                        </m:den>
                      </m:f>
                      <m:d>
                        <m:dPr>
                          <m:begChr m:val="["/>
                          <m:endChr m:val="]"/>
                          <m:ctrlPr>
                            <a:rPr lang="en-US" altLang="zh-TW" b="0" i="1" smtClean="0">
                              <a:latin typeface="Cambria Math" panose="02040503050406030204" pitchFamily="18" charset="0"/>
                            </a:rPr>
                          </m:ctrlPr>
                        </m:dPr>
                        <m:e>
                          <m:d>
                            <m:dPr>
                              <m:ctrlPr>
                                <a:rPr lang="en-US" altLang="zh-TW" b="0" i="1" smtClean="0">
                                  <a:latin typeface="Cambria Math" panose="02040503050406030204" pitchFamily="18" charset="0"/>
                                </a:rPr>
                              </m:ctrlPr>
                            </m:dPr>
                            <m:e>
                              <m:r>
                                <a:rPr lang="en-US" altLang="zh-TW" i="1">
                                  <a:latin typeface="Cambria Math" panose="02040503050406030204" pitchFamily="18" charset="0"/>
                                </a:rPr>
                                <m:t>𝑙</m:t>
                              </m:r>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e>
                          </m:d>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𝑙</m:t>
                              </m:r>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b="0" i="1" smtClean="0">
                                      <a:latin typeface="Cambria Math" panose="02040503050406030204" pitchFamily="18" charset="0"/>
                                    </a:rPr>
                                    <m:t>3</m:t>
                                  </m:r>
                                </m:num>
                                <m:den>
                                  <m:r>
                                    <a:rPr lang="en-US" altLang="zh-TW" i="1">
                                      <a:latin typeface="Cambria Math" panose="02040503050406030204" pitchFamily="18" charset="0"/>
                                    </a:rPr>
                                    <m:t>2</m:t>
                                  </m:r>
                                </m:den>
                              </m:f>
                            </m:e>
                          </m:d>
                          <m:r>
                            <a:rPr lang="en-US" altLang="zh-TW" b="0" i="1" smtClean="0">
                              <a:latin typeface="Cambria Math" panose="02040503050406030204" pitchFamily="18" charset="0"/>
                            </a:rPr>
                            <m:t>−</m:t>
                          </m:r>
                          <m:r>
                            <a:rPr lang="en-US" altLang="zh-TW" b="0" i="1" smtClean="0">
                              <a:latin typeface="Cambria Math" panose="02040503050406030204" pitchFamily="18" charset="0"/>
                            </a:rPr>
                            <m:t>𝑙</m:t>
                          </m:r>
                          <m:d>
                            <m:dPr>
                              <m:ctrlPr>
                                <a:rPr lang="en-US" altLang="zh-TW" i="1">
                                  <a:latin typeface="Cambria Math" panose="02040503050406030204" pitchFamily="18" charset="0"/>
                                </a:rPr>
                              </m:ctrlPr>
                            </m:dPr>
                            <m:e>
                              <m:r>
                                <a:rPr lang="en-US" altLang="zh-TW" b="0" i="1" smtClean="0">
                                  <a:latin typeface="Cambria Math" panose="02040503050406030204" pitchFamily="18" charset="0"/>
                                </a:rPr>
                                <m:t>𝑙</m:t>
                              </m:r>
                              <m:r>
                                <a:rPr lang="en-US" altLang="zh-TW" i="1">
                                  <a:latin typeface="Cambria Math" panose="02040503050406030204" pitchFamily="18" charset="0"/>
                                </a:rPr>
                                <m:t>+1</m:t>
                              </m:r>
                            </m:e>
                          </m:d>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d>
                            <m:dPr>
                              <m:ctrlPr>
                                <a:rPr lang="en-US" altLang="zh-TW" i="1">
                                  <a:latin typeface="Cambria Math" panose="02040503050406030204" pitchFamily="18" charset="0"/>
                                </a:rPr>
                              </m:ctrlPr>
                            </m:dPr>
                            <m:e>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r>
                                <a:rPr lang="en-US" altLang="zh-TW" i="1">
                                  <a:latin typeface="Cambria Math" panose="02040503050406030204" pitchFamily="18" charset="0"/>
                                </a:rPr>
                                <m:t>+1</m:t>
                              </m:r>
                            </m:e>
                          </m:d>
                        </m:e>
                      </m:d>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𝑙</m:t>
                              </m:r>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smtClean="0">
                                  <a:latin typeface="Cambria Math" panose="02040503050406030204" pitchFamily="18" charset="0"/>
                                </a:rPr>
                                <m:t> </m:t>
                              </m:r>
                            </m:e>
                          </m:d>
                        </m:e>
                      </m:d>
                    </m:oMath>
                  </m:oMathPara>
                </a14:m>
                <a:endParaRPr lang="en-TW" dirty="0"/>
              </a:p>
            </p:txBody>
          </p:sp>
        </mc:Choice>
        <mc:Fallback xmlns="">
          <p:sp>
            <p:nvSpPr>
              <p:cNvPr id="6" name="TextBox 5">
                <a:extLst>
                  <a:ext uri="{FF2B5EF4-FFF2-40B4-BE49-F238E27FC236}">
                    <a16:creationId xmlns:a16="http://schemas.microsoft.com/office/drawing/2014/main" id="{5320AF4A-6A8D-E49B-ED87-A7EFF2D03031}"/>
                  </a:ext>
                </a:extLst>
              </p:cNvPr>
              <p:cNvSpPr txBox="1">
                <a:spLocks noRot="1" noChangeAspect="1" noMove="1" noResize="1" noEditPoints="1" noAdjustHandles="1" noChangeArrowheads="1" noChangeShapeType="1" noTextEdit="1"/>
              </p:cNvSpPr>
              <p:nvPr/>
            </p:nvSpPr>
            <p:spPr bwMode="auto">
              <a:xfrm>
                <a:off x="838145" y="4913856"/>
                <a:ext cx="7262248" cy="655629"/>
              </a:xfrm>
              <a:prstGeom prst="rect">
                <a:avLst/>
              </a:prstGeom>
              <a:blipFill>
                <a:blip r:embed="rId7"/>
                <a:stretch>
                  <a:fillRect l="-4887" t="-147170" r="-9773" b="-230189"/>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A252ED7-AD93-7557-CDCC-64FBDC54711E}"/>
                  </a:ext>
                </a:extLst>
              </p:cNvPr>
              <p:cNvSpPr txBox="1"/>
              <p:nvPr/>
            </p:nvSpPr>
            <p:spPr bwMode="auto">
              <a:xfrm>
                <a:off x="2574049" y="5631363"/>
                <a:ext cx="1894331" cy="655629"/>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left"/>
                    </m:oMathParaPr>
                    <m:oMath xmlns:m="http://schemas.openxmlformats.org/officeDocument/2006/math">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num>
                        <m:den>
                          <m:r>
                            <a:rPr lang="en-US" altLang="zh-TW" b="0" i="1" smtClean="0">
                              <a:latin typeface="Cambria Math" panose="02040503050406030204" pitchFamily="18" charset="0"/>
                            </a:rPr>
                            <m:t>2</m:t>
                          </m:r>
                        </m:den>
                      </m:f>
                      <m:r>
                        <a:rPr lang="en-US" altLang="zh-TW" i="1" smtClean="0">
                          <a:latin typeface="Cambria Math" panose="02040503050406030204" pitchFamily="18" charset="0"/>
                        </a:rPr>
                        <m:t>𝑙</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𝑙</m:t>
                              </m:r>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e>
                          </m:d>
                        </m:e>
                      </m:d>
                    </m:oMath>
                  </m:oMathPara>
                </a14:m>
                <a:endParaRPr lang="en-TW" dirty="0"/>
              </a:p>
            </p:txBody>
          </p:sp>
        </mc:Choice>
        <mc:Fallback xmlns="">
          <p:sp>
            <p:nvSpPr>
              <p:cNvPr id="7" name="TextBox 6">
                <a:extLst>
                  <a:ext uri="{FF2B5EF4-FFF2-40B4-BE49-F238E27FC236}">
                    <a16:creationId xmlns:a16="http://schemas.microsoft.com/office/drawing/2014/main" id="{5A252ED7-AD93-7557-CDCC-64FBDC54711E}"/>
                  </a:ext>
                </a:extLst>
              </p:cNvPr>
              <p:cNvSpPr txBox="1">
                <a:spLocks noRot="1" noChangeAspect="1" noMove="1" noResize="1" noEditPoints="1" noAdjustHandles="1" noChangeArrowheads="1" noChangeShapeType="1" noTextEdit="1"/>
              </p:cNvSpPr>
              <p:nvPr/>
            </p:nvSpPr>
            <p:spPr bwMode="auto">
              <a:xfrm>
                <a:off x="2574049" y="5631363"/>
                <a:ext cx="1894331" cy="655629"/>
              </a:xfrm>
              <a:prstGeom prst="rect">
                <a:avLst/>
              </a:prstGeom>
              <a:blipFill>
                <a:blip r:embed="rId8"/>
                <a:stretch>
                  <a:fillRect l="-10000" t="-151923" r="-35333" b="-23653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42208F7-8303-76A4-0D61-943F937A203B}"/>
                  </a:ext>
                </a:extLst>
              </p:cNvPr>
              <p:cNvSpPr txBox="1"/>
              <p:nvPr/>
            </p:nvSpPr>
            <p:spPr bwMode="auto">
              <a:xfrm>
                <a:off x="6228184" y="3987822"/>
                <a:ext cx="1386667" cy="391646"/>
              </a:xfrm>
              <a:prstGeom prst="rect">
                <a:avLst/>
              </a:prstGeom>
              <a:noFill/>
              <a:ln w="9525">
                <a:noFill/>
                <a:miter lim="800000"/>
                <a:headEnd/>
                <a:tailEnd/>
              </a:ln>
            </p:spPr>
            <p:txBody>
              <a:bodyPr wrap="square">
                <a:spAutoFit/>
              </a:bodyPr>
              <a:lstStyle/>
              <a:p>
                <a:r>
                  <a:rPr lang="zh-TW" altLang="en-US" dirty="0"/>
                  <a:t>與</a:t>
                </a:r>
                <a14:m>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oMath>
                </a14:m>
                <a:r>
                  <a:rPr lang="en-TW" dirty="0"/>
                  <a:t>無關</a:t>
                </a:r>
              </a:p>
            </p:txBody>
          </p:sp>
        </mc:Choice>
        <mc:Fallback xmlns="">
          <p:sp>
            <p:nvSpPr>
              <p:cNvPr id="8" name="TextBox 7">
                <a:extLst>
                  <a:ext uri="{FF2B5EF4-FFF2-40B4-BE49-F238E27FC236}">
                    <a16:creationId xmlns:a16="http://schemas.microsoft.com/office/drawing/2014/main" id="{242208F7-8303-76A4-0D61-943F937A203B}"/>
                  </a:ext>
                </a:extLst>
              </p:cNvPr>
              <p:cNvSpPr txBox="1">
                <a:spLocks noRot="1" noChangeAspect="1" noMove="1" noResize="1" noEditPoints="1" noAdjustHandles="1" noChangeArrowheads="1" noChangeShapeType="1" noTextEdit="1"/>
              </p:cNvSpPr>
              <p:nvPr/>
            </p:nvSpPr>
            <p:spPr bwMode="auto">
              <a:xfrm>
                <a:off x="6228184" y="3987822"/>
                <a:ext cx="1386667" cy="391646"/>
              </a:xfrm>
              <a:prstGeom prst="rect">
                <a:avLst/>
              </a:prstGeom>
              <a:blipFill>
                <a:blip r:embed="rId9"/>
                <a:stretch>
                  <a:fillRect l="-3636" t="-3125" b="-1562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7638BFC-20BC-3F5E-2C27-E3F0DF63890E}"/>
                  </a:ext>
                </a:extLst>
              </p:cNvPr>
              <p:cNvSpPr txBox="1"/>
              <p:nvPr/>
            </p:nvSpPr>
            <p:spPr bwMode="auto">
              <a:xfrm>
                <a:off x="944641" y="1401773"/>
                <a:ext cx="4786488" cy="404791"/>
              </a:xfrm>
              <a:prstGeom prst="rect">
                <a:avLst/>
              </a:prstGeom>
              <a:noFill/>
              <a:ln w="9525">
                <a:noFill/>
                <a:miter lim="800000"/>
                <a:headEnd/>
                <a:tailEnd/>
              </a:ln>
            </p:spPr>
            <p:txBody>
              <a:bodyPr wrap="square">
                <a:spAutoFit/>
              </a:bodyPr>
              <a:lstStyle/>
              <a:p>
                <a14:m>
                  <m:oMath xmlns:m="http://schemas.openxmlformats.org/officeDocument/2006/math">
                    <m:acc>
                      <m:accPr>
                        <m:chr m:val="⃗"/>
                        <m:ctrlPr>
                          <a:rPr lang="en-US" altLang="zh-TW" i="1" smtClean="0">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oMath>
                </a14:m>
                <a:r>
                  <a:rPr lang="en-TW" dirty="0">
                    <a:latin typeface="Times New Roman" pitchFamily="18" charset="0"/>
                    <a:cs typeface="Times New Roman" pitchFamily="18" charset="0"/>
                  </a:rPr>
                  <a:t>本徵值，即</a:t>
                </a:r>
                <a:r>
                  <a:rPr lang="en-TW" dirty="0">
                    <a:solidFill>
                      <a:srgbClr val="FF0000"/>
                    </a:solidFill>
                    <a:latin typeface="Times New Roman" pitchFamily="18" charset="0"/>
                    <a:cs typeface="Times New Roman" pitchFamily="18" charset="0"/>
                  </a:rPr>
                  <a:t>一階能量修正：</a:t>
                </a:r>
                <a:endParaRPr lang="en-TW" dirty="0"/>
              </a:p>
            </p:txBody>
          </p:sp>
        </mc:Choice>
        <mc:Fallback xmlns="">
          <p:sp>
            <p:nvSpPr>
              <p:cNvPr id="16" name="TextBox 15">
                <a:extLst>
                  <a:ext uri="{FF2B5EF4-FFF2-40B4-BE49-F238E27FC236}">
                    <a16:creationId xmlns:a16="http://schemas.microsoft.com/office/drawing/2014/main" id="{77638BFC-20BC-3F5E-2C27-E3F0DF63890E}"/>
                  </a:ext>
                </a:extLst>
              </p:cNvPr>
              <p:cNvSpPr txBox="1">
                <a:spLocks noRot="1" noChangeAspect="1" noMove="1" noResize="1" noEditPoints="1" noAdjustHandles="1" noChangeArrowheads="1" noChangeShapeType="1" noTextEdit="1"/>
              </p:cNvSpPr>
              <p:nvPr/>
            </p:nvSpPr>
            <p:spPr bwMode="auto">
              <a:xfrm>
                <a:off x="944641" y="1401773"/>
                <a:ext cx="4786488" cy="404791"/>
              </a:xfrm>
              <a:prstGeom prst="rect">
                <a:avLst/>
              </a:prstGeom>
              <a:blipFill>
                <a:blip r:embed="rId10"/>
                <a:stretch>
                  <a:fillRect t="-12121" b="-21212"/>
                </a:stretch>
              </a:blipFill>
              <a:ln w="9525">
                <a:noFill/>
                <a:miter lim="800000"/>
                <a:headEnd/>
                <a:tailEnd/>
              </a:ln>
            </p:spPr>
            <p:txBody>
              <a:bodyPr/>
              <a:lstStyle/>
              <a:p>
                <a:r>
                  <a:rPr lang="en-TW">
                    <a:noFill/>
                  </a:rPr>
                  <a:t> </a:t>
                </a:r>
              </a:p>
            </p:txBody>
          </p:sp>
        </mc:Fallback>
      </mc:AlternateContent>
      <p:sp>
        <p:nvSpPr>
          <p:cNvPr id="2" name="Oval 1">
            <a:extLst>
              <a:ext uri="{FF2B5EF4-FFF2-40B4-BE49-F238E27FC236}">
                <a16:creationId xmlns:a16="http://schemas.microsoft.com/office/drawing/2014/main" id="{FA70E53D-5619-C92D-BD43-F130A0FD5679}"/>
              </a:ext>
            </a:extLst>
          </p:cNvPr>
          <p:cNvSpPr/>
          <p:nvPr/>
        </p:nvSpPr>
        <p:spPr>
          <a:xfrm>
            <a:off x="2699792" y="3821945"/>
            <a:ext cx="1440160" cy="8311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9" name="Oval 8">
            <a:extLst>
              <a:ext uri="{FF2B5EF4-FFF2-40B4-BE49-F238E27FC236}">
                <a16:creationId xmlns:a16="http://schemas.microsoft.com/office/drawing/2014/main" id="{47791EA3-B437-3D86-0B7D-3E870FDD09FB}"/>
              </a:ext>
            </a:extLst>
          </p:cNvPr>
          <p:cNvSpPr/>
          <p:nvPr/>
        </p:nvSpPr>
        <p:spPr>
          <a:xfrm>
            <a:off x="2555776" y="5625097"/>
            <a:ext cx="792088" cy="8311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142629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A00FBD-67C5-7D81-D4BE-884B826870B7}"/>
              </a:ext>
            </a:extLst>
          </p:cNvPr>
          <p:cNvPicPr>
            <a:picLocks noChangeAspect="1"/>
          </p:cNvPicPr>
          <p:nvPr/>
        </p:nvPicPr>
        <p:blipFill rotWithShape="1">
          <a:blip r:embed="rId2"/>
          <a:srcRect t="5915" b="21960"/>
          <a:stretch/>
        </p:blipFill>
        <p:spPr>
          <a:xfrm>
            <a:off x="1835696" y="3356992"/>
            <a:ext cx="5959056" cy="2018876"/>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7FC1BEE-4FF7-497A-624A-8B3C10EAC424}"/>
                  </a:ext>
                </a:extLst>
              </p:cNvPr>
              <p:cNvSpPr txBox="1"/>
              <p:nvPr/>
            </p:nvSpPr>
            <p:spPr bwMode="auto">
              <a:xfrm>
                <a:off x="2755671" y="816836"/>
                <a:ext cx="4320480" cy="369332"/>
              </a:xfrm>
              <a:prstGeom prst="rect">
                <a:avLst/>
              </a:prstGeom>
              <a:noFill/>
              <a:ln w="9525">
                <a:noFill/>
                <a:miter lim="800000"/>
                <a:headEnd/>
                <a:tailEnd/>
              </a:ln>
            </p:spPr>
            <p:txBody>
              <a:bodyPr wrap="square" rtlCol="0">
                <a:spAutoFit/>
              </a:bodyPr>
              <a:lstStyle/>
              <a:p>
                <a:r>
                  <a:rPr lang="zh-TW" altLang="en-US" dirty="0">
                    <a:solidFill>
                      <a:schemeClr val="tx1"/>
                    </a:solidFill>
                  </a:rPr>
                  <a:t>原來簡併的</a:t>
                </a:r>
                <a:r>
                  <a:rPr lang="en-US" altLang="zh-TW" dirty="0">
                    <a:latin typeface="Times New Roman" panose="02020603050405020304" pitchFamily="18" charset="0"/>
                    <a:cs typeface="Times New Roman" panose="02020603050405020304" pitchFamily="18" charset="0"/>
                  </a:rPr>
                  <a:t>2</a:t>
                </a:r>
                <a:r>
                  <a:rPr lang="zh-TW" altLang="en-US" dirty="0">
                    <a:solidFill>
                      <a:schemeClr val="tx1"/>
                    </a:solidFill>
                  </a:rPr>
                  <a:t>個態</a:t>
                </a:r>
                <a14:m>
                  <m:oMath xmlns:m="http://schemas.openxmlformats.org/officeDocument/2006/math">
                    <m:d>
                      <m:dPr>
                        <m:begChr m:val="|"/>
                        <m:endChr m:val=""/>
                        <m:ctrlPr>
                          <a:rPr lang="en-US" altLang="zh-TW" i="1" smtClean="0">
                            <a:solidFill>
                              <a:schemeClr val="tx1"/>
                            </a:solidFill>
                            <a:latin typeface="Cambria Math" panose="02040503050406030204" pitchFamily="18" charset="0"/>
                          </a:rPr>
                        </m:ctrlPr>
                      </m:dPr>
                      <m:e>
                        <m:d>
                          <m:dPr>
                            <m:begChr m:val=""/>
                            <m:endChr m:val="⟩"/>
                            <m:ctrlPr>
                              <a:rPr lang="en-US" altLang="zh-TW" i="1">
                                <a:solidFill>
                                  <a:schemeClr val="tx1"/>
                                </a:solidFill>
                                <a:latin typeface="Cambria Math" panose="02040503050406030204" pitchFamily="18" charset="0"/>
                              </a:rPr>
                            </m:ctrlPr>
                          </m:dPr>
                          <m:e>
                            <m:r>
                              <a:rPr lang="en-US" altLang="zh-TW" b="0" i="1" smtClean="0">
                                <a:solidFill>
                                  <a:schemeClr val="tx1"/>
                                </a:solidFill>
                                <a:latin typeface="Cambria Math" panose="02040503050406030204" pitchFamily="18" charset="0"/>
                              </a:rPr>
                              <m:t>0,</m:t>
                            </m:r>
                            <m:sSub>
                              <m:sSubPr>
                                <m:ctrlPr>
                                  <a:rPr lang="en-US" altLang="zh-TW" b="0" i="1" smtClean="0">
                                    <a:solidFill>
                                      <a:schemeClr val="tx1"/>
                                    </a:solidFill>
                                    <a:latin typeface="Cambria Math" panose="02040503050406030204" pitchFamily="18" charset="0"/>
                                  </a:rPr>
                                </m:ctrlPr>
                              </m:sSubPr>
                              <m:e>
                                <m:r>
                                  <a:rPr lang="en-US" altLang="zh-TW" b="0" i="1" smtClean="0">
                                    <a:solidFill>
                                      <a:schemeClr val="tx1"/>
                                    </a:solidFill>
                                    <a:latin typeface="Cambria Math" panose="02040503050406030204" pitchFamily="18" charset="0"/>
                                  </a:rPr>
                                  <m:t>𝑚</m:t>
                                </m:r>
                              </m:e>
                              <m:sub>
                                <m:r>
                                  <a:rPr lang="en-US" altLang="zh-TW" b="0" i="1" smtClean="0">
                                    <a:solidFill>
                                      <a:schemeClr val="tx1"/>
                                    </a:solidFill>
                                    <a:latin typeface="Cambria Math" panose="02040503050406030204" pitchFamily="18" charset="0"/>
                                  </a:rPr>
                                  <m:t>𝑧</m:t>
                                </m:r>
                              </m:sub>
                            </m:sSub>
                            <m:r>
                              <a:rPr lang="en-US" altLang="zh-TW" b="0" i="1" smtClean="0">
                                <a:solidFill>
                                  <a:schemeClr val="tx1"/>
                                </a:solidFill>
                                <a:latin typeface="Cambria Math" panose="02040503050406030204" pitchFamily="18" charset="0"/>
                              </a:rPr>
                              <m:t>,1/2,</m:t>
                            </m:r>
                            <m:sSub>
                              <m:sSubPr>
                                <m:ctrlPr>
                                  <a:rPr lang="en-US" altLang="zh-TW" b="0" i="1" smtClean="0">
                                    <a:solidFill>
                                      <a:schemeClr val="tx1"/>
                                    </a:solidFill>
                                    <a:latin typeface="Cambria Math" panose="02040503050406030204" pitchFamily="18" charset="0"/>
                                  </a:rPr>
                                </m:ctrlPr>
                              </m:sSubPr>
                              <m:e>
                                <m:r>
                                  <a:rPr lang="en-US" altLang="zh-TW" b="0" i="1" smtClean="0">
                                    <a:solidFill>
                                      <a:schemeClr val="tx1"/>
                                    </a:solidFill>
                                    <a:latin typeface="Cambria Math" panose="02040503050406030204" pitchFamily="18" charset="0"/>
                                  </a:rPr>
                                  <m:t>𝑠</m:t>
                                </m:r>
                              </m:e>
                              <m:sub>
                                <m:r>
                                  <a:rPr lang="en-US" altLang="zh-TW" b="0" i="1" smtClean="0">
                                    <a:solidFill>
                                      <a:schemeClr val="tx1"/>
                                    </a:solidFill>
                                    <a:latin typeface="Cambria Math" panose="02040503050406030204" pitchFamily="18" charset="0"/>
                                  </a:rPr>
                                  <m:t>𝑧</m:t>
                                </m:r>
                              </m:sub>
                            </m:sSub>
                          </m:e>
                        </m:d>
                      </m:e>
                    </m:d>
                  </m:oMath>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67FC1BEE-4FF7-497A-624A-8B3C10EAC424}"/>
                  </a:ext>
                </a:extLst>
              </p:cNvPr>
              <p:cNvSpPr txBox="1">
                <a:spLocks noRot="1" noChangeAspect="1" noMove="1" noResize="1" noEditPoints="1" noAdjustHandles="1" noChangeArrowheads="1" noChangeShapeType="1" noTextEdit="1"/>
              </p:cNvSpPr>
              <p:nvPr/>
            </p:nvSpPr>
            <p:spPr bwMode="auto">
              <a:xfrm>
                <a:off x="2755671" y="816836"/>
                <a:ext cx="4320480" cy="369332"/>
              </a:xfrm>
              <a:prstGeom prst="rect">
                <a:avLst/>
              </a:prstGeom>
              <a:blipFill>
                <a:blip r:embed="rId3"/>
                <a:stretch>
                  <a:fillRect l="-877" t="-113333" b="-16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5BF331E-8AA3-552C-A7F7-9E7465461F99}"/>
                  </a:ext>
                </a:extLst>
              </p:cNvPr>
              <p:cNvSpPr txBox="1"/>
              <p:nvPr/>
            </p:nvSpPr>
            <p:spPr bwMode="auto">
              <a:xfrm>
                <a:off x="1711165" y="813280"/>
                <a:ext cx="1136000" cy="369332"/>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solidFill>
                            <a:schemeClr val="tx1"/>
                          </a:solidFill>
                          <a:latin typeface="Cambria Math" panose="02040503050406030204" pitchFamily="18" charset="0"/>
                        </a:rPr>
                        <m:t>𝑙</m:t>
                      </m:r>
                      <m:r>
                        <a:rPr lang="en-US" altLang="zh-TW" b="0" i="1" smtClean="0">
                          <a:solidFill>
                            <a:schemeClr val="tx1"/>
                          </a:solidFill>
                          <a:latin typeface="Cambria Math" panose="02040503050406030204" pitchFamily="18" charset="0"/>
                        </a:rPr>
                        <m:t>=0, 2</m:t>
                      </m:r>
                      <m:r>
                        <a:rPr lang="en-US" altLang="zh-TW" b="0" i="1" smtClean="0">
                          <a:solidFill>
                            <a:schemeClr val="tx1"/>
                          </a:solidFill>
                          <a:latin typeface="Cambria Math" panose="02040503050406030204" pitchFamily="18" charset="0"/>
                        </a:rPr>
                        <m:t>𝑠</m:t>
                      </m:r>
                    </m:oMath>
                  </m:oMathPara>
                </a14:m>
                <a:endParaRPr lang="en-TW" dirty="0"/>
              </a:p>
            </p:txBody>
          </p:sp>
        </mc:Choice>
        <mc:Fallback xmlns="">
          <p:sp>
            <p:nvSpPr>
              <p:cNvPr id="10" name="TextBox 9">
                <a:extLst>
                  <a:ext uri="{FF2B5EF4-FFF2-40B4-BE49-F238E27FC236}">
                    <a16:creationId xmlns:a16="http://schemas.microsoft.com/office/drawing/2014/main" id="{75BF331E-8AA3-552C-A7F7-9E7465461F99}"/>
                  </a:ext>
                </a:extLst>
              </p:cNvPr>
              <p:cNvSpPr txBox="1">
                <a:spLocks noRot="1" noChangeAspect="1" noMove="1" noResize="1" noEditPoints="1" noAdjustHandles="1" noChangeArrowheads="1" noChangeShapeType="1" noTextEdit="1"/>
              </p:cNvSpPr>
              <p:nvPr/>
            </p:nvSpPr>
            <p:spPr bwMode="auto">
              <a:xfrm>
                <a:off x="1711165" y="813280"/>
                <a:ext cx="1136000" cy="369332"/>
              </a:xfrm>
              <a:prstGeom prst="rect">
                <a:avLst/>
              </a:prstGeom>
              <a:blipFill>
                <a:blip r:embed="rId4"/>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5B450A7-2014-4008-BC78-502AE6CD00A1}"/>
                  </a:ext>
                </a:extLst>
              </p:cNvPr>
              <p:cNvSpPr txBox="1"/>
              <p:nvPr/>
            </p:nvSpPr>
            <p:spPr bwMode="auto">
              <a:xfrm>
                <a:off x="1835696" y="1787727"/>
                <a:ext cx="3368248" cy="655629"/>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rPr>
                                  </m:ctrlPr>
                                </m:fPr>
                                <m:num>
                                  <m:r>
                                    <a:rPr lang="en-US" altLang="zh-TW" b="0" i="1" smtClean="0">
                                      <a:latin typeface="Cambria Math" panose="02040503050406030204" pitchFamily="18" charset="0"/>
                                    </a:rPr>
                                    <m:t>1</m:t>
                                  </m:r>
                                </m:num>
                                <m:den>
                                  <m:r>
                                    <a:rPr lang="en-US" altLang="zh-TW" i="1">
                                      <a:latin typeface="Cambria Math" panose="02040503050406030204" pitchFamily="18" charset="0"/>
                                    </a:rPr>
                                    <m:t>2</m:t>
                                  </m:r>
                                </m:den>
                              </m:f>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smtClean="0">
                                  <a:latin typeface="Cambria Math" panose="02040503050406030204" pitchFamily="18" charset="0"/>
                                </a:rPr>
                                <m:t> </m:t>
                              </m:r>
                            </m:e>
                          </m:d>
                        </m:e>
                      </m:d>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num>
                        <m:den>
                          <m:r>
                            <a:rPr lang="en-US" altLang="zh-TW" i="1">
                              <a:latin typeface="Cambria Math" panose="02040503050406030204" pitchFamily="18" charset="0"/>
                            </a:rPr>
                            <m:t>2</m:t>
                          </m:r>
                        </m:den>
                      </m:f>
                      <m:r>
                        <a:rPr lang="en-US" altLang="zh-TW" b="0" i="1" smtClean="0">
                          <a:latin typeface="Cambria Math" panose="02040503050406030204" pitchFamily="18" charset="0"/>
                        </a:rPr>
                        <m:t>0</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rPr>
                                  </m:ctrlPr>
                                </m:fPr>
                                <m:num>
                                  <m:r>
                                    <a:rPr lang="en-US" altLang="zh-TW" b="0" i="1" smtClean="0">
                                      <a:latin typeface="Cambria Math" panose="02040503050406030204" pitchFamily="18" charset="0"/>
                                    </a:rPr>
                                    <m:t>1</m:t>
                                  </m:r>
                                </m:num>
                                <m:den>
                                  <m:r>
                                    <a:rPr lang="en-US" altLang="zh-TW" i="1">
                                      <a:latin typeface="Cambria Math" panose="02040503050406030204" pitchFamily="18" charset="0"/>
                                    </a:rPr>
                                    <m:t>2</m:t>
                                  </m:r>
                                </m:den>
                              </m:f>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smtClean="0">
                                  <a:latin typeface="Cambria Math" panose="02040503050406030204" pitchFamily="18" charset="0"/>
                                </a:rPr>
                                <m:t> </m:t>
                              </m:r>
                            </m:e>
                          </m:d>
                        </m:e>
                      </m:d>
                      <m:r>
                        <a:rPr lang="en-US" altLang="zh-TW" b="0" i="1" smtClean="0">
                          <a:latin typeface="Cambria Math" panose="02040503050406030204" pitchFamily="18" charset="0"/>
                        </a:rPr>
                        <m:t>=0</m:t>
                      </m:r>
                    </m:oMath>
                  </m:oMathPara>
                </a14:m>
                <a:endParaRPr lang="en-TW" dirty="0"/>
              </a:p>
            </p:txBody>
          </p:sp>
        </mc:Choice>
        <mc:Fallback xmlns="">
          <p:sp>
            <p:nvSpPr>
              <p:cNvPr id="11" name="TextBox 10">
                <a:extLst>
                  <a:ext uri="{FF2B5EF4-FFF2-40B4-BE49-F238E27FC236}">
                    <a16:creationId xmlns:a16="http://schemas.microsoft.com/office/drawing/2014/main" id="{35B450A7-2014-4008-BC78-502AE6CD00A1}"/>
                  </a:ext>
                </a:extLst>
              </p:cNvPr>
              <p:cNvSpPr txBox="1">
                <a:spLocks noRot="1" noChangeAspect="1" noMove="1" noResize="1" noEditPoints="1" noAdjustHandles="1" noChangeArrowheads="1" noChangeShapeType="1" noTextEdit="1"/>
              </p:cNvSpPr>
              <p:nvPr/>
            </p:nvSpPr>
            <p:spPr bwMode="auto">
              <a:xfrm>
                <a:off x="1835696" y="1787727"/>
                <a:ext cx="3368248" cy="655629"/>
              </a:xfrm>
              <a:prstGeom prst="rect">
                <a:avLst/>
              </a:prstGeom>
              <a:blipFill>
                <a:blip r:embed="rId5"/>
                <a:stretch>
                  <a:fillRect l="-9023" t="-149057" r="-7143" b="-230189"/>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3F0E24B-0938-9701-927B-2C1DB90B69F4}"/>
                  </a:ext>
                </a:extLst>
              </p:cNvPr>
              <p:cNvSpPr txBox="1"/>
              <p:nvPr/>
            </p:nvSpPr>
            <p:spPr bwMode="auto">
              <a:xfrm>
                <a:off x="1817724" y="1283059"/>
                <a:ext cx="3508278" cy="411395"/>
              </a:xfrm>
              <a:prstGeom prst="rect">
                <a:avLst/>
              </a:prstGeom>
              <a:noFill/>
              <a:ln w="9525">
                <a:noFill/>
                <a:miter lim="800000"/>
                <a:headEnd/>
                <a:tailEnd/>
              </a:ln>
            </p:spPr>
            <p:txBody>
              <a:bodyPr wrap="square">
                <a:spAutoFit/>
              </a:bodyPr>
              <a:lstStyle/>
              <a:p>
                <a:r>
                  <a:rPr lang="zh-TW" altLang="en-US" dirty="0"/>
                  <a:t>對應</a:t>
                </a:r>
                <a14:m>
                  <m:oMath xmlns:m="http://schemas.openxmlformats.org/officeDocument/2006/math">
                    <m:r>
                      <m:rPr>
                        <m:nor/>
                      </m:rPr>
                      <a:rPr lang="en-US" altLang="zh-TW" b="0" i="0" smtClean="0">
                        <a:latin typeface="Cambria Math" panose="02040503050406030204" pitchFamily="18" charset="0"/>
                      </a:rPr>
                      <m:t>2</m:t>
                    </m:r>
                    <m:r>
                      <m:rPr>
                        <m:nor/>
                      </m:rPr>
                      <a:rPr lang="zh-TW" altLang="en-US" dirty="0"/>
                      <m:t>個態</m:t>
                    </m:r>
                    <m:d>
                      <m:dPr>
                        <m:begChr m:val="|"/>
                        <m:endChr m:val=""/>
                        <m:ctrlPr>
                          <a:rPr lang="en-US" altLang="zh-TW" i="1">
                            <a:solidFill>
                              <a:schemeClr val="tx1"/>
                            </a:solidFill>
                            <a:latin typeface="Cambria Math" panose="02040503050406030204" pitchFamily="18" charset="0"/>
                          </a:rPr>
                        </m:ctrlPr>
                      </m:dPr>
                      <m:e>
                        <m:d>
                          <m:dPr>
                            <m:begChr m:val=""/>
                            <m:endChr m:val="⟩"/>
                            <m:ctrlPr>
                              <a:rPr lang="en-US" altLang="zh-TW" i="1">
                                <a:solidFill>
                                  <a:schemeClr val="tx1"/>
                                </a:solidFill>
                                <a:latin typeface="Cambria Math" panose="02040503050406030204" pitchFamily="18" charset="0"/>
                              </a:rPr>
                            </m:ctrlPr>
                          </m:dPr>
                          <m:e>
                            <m:r>
                              <a:rPr lang="en-US" altLang="zh-TW" b="0" i="1" smtClean="0">
                                <a:solidFill>
                                  <a:schemeClr val="tx1"/>
                                </a:solidFill>
                                <a:latin typeface="Cambria Math" panose="02040503050406030204" pitchFamily="18" charset="0"/>
                              </a:rPr>
                              <m:t>𝑗</m:t>
                            </m:r>
                            <m:r>
                              <a:rPr lang="en-US" altLang="zh-TW" b="0" i="1" smtClean="0">
                                <a:solidFill>
                                  <a:schemeClr val="tx1"/>
                                </a:solidFill>
                                <a:latin typeface="Cambria Math" panose="02040503050406030204" pitchFamily="18" charset="0"/>
                              </a:rPr>
                              <m:t>=1/2,</m:t>
                            </m:r>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panose="02040503050406030204" pitchFamily="18" charset="0"/>
                                  </a:rPr>
                                  <m:t>𝑚</m:t>
                                </m:r>
                              </m:e>
                              <m:sub>
                                <m:r>
                                  <a:rPr lang="en-US" altLang="zh-TW" i="1">
                                    <a:solidFill>
                                      <a:schemeClr val="tx1"/>
                                    </a:solidFill>
                                    <a:latin typeface="Cambria Math" panose="02040503050406030204" pitchFamily="18" charset="0"/>
                                  </a:rPr>
                                  <m:t>𝑗</m:t>
                                </m:r>
                              </m:sub>
                            </m:sSub>
                            <m:r>
                              <a:rPr lang="en-US" altLang="zh-TW" i="1">
                                <a:solidFill>
                                  <a:schemeClr val="tx1"/>
                                </a:solidFill>
                                <a:latin typeface="Cambria Math" panose="02040503050406030204" pitchFamily="18" charset="0"/>
                              </a:rPr>
                              <m:t>,</m:t>
                            </m:r>
                            <m:r>
                              <a:rPr lang="en-US" altLang="zh-TW" b="0" i="1" smtClean="0">
                                <a:solidFill>
                                  <a:schemeClr val="tx1"/>
                                </a:solidFill>
                                <a:latin typeface="Cambria Math" panose="02040503050406030204" pitchFamily="18" charset="0"/>
                              </a:rPr>
                              <m:t>0</m:t>
                            </m:r>
                            <m:r>
                              <a:rPr lang="en-US" altLang="zh-TW" i="1">
                                <a:solidFill>
                                  <a:schemeClr val="tx1"/>
                                </a:solidFill>
                                <a:latin typeface="Cambria Math" panose="02040503050406030204" pitchFamily="18" charset="0"/>
                              </a:rPr>
                              <m:t>,1/2</m:t>
                            </m:r>
                          </m:e>
                        </m:d>
                      </m:e>
                    </m:d>
                  </m:oMath>
                </a14:m>
                <a:endParaRPr lang="en-TW" dirty="0"/>
              </a:p>
            </p:txBody>
          </p:sp>
        </mc:Choice>
        <mc:Fallback xmlns="">
          <p:sp>
            <p:nvSpPr>
              <p:cNvPr id="6" name="TextBox 5">
                <a:extLst>
                  <a:ext uri="{FF2B5EF4-FFF2-40B4-BE49-F238E27FC236}">
                    <a16:creationId xmlns:a16="http://schemas.microsoft.com/office/drawing/2014/main" id="{C3F0E24B-0938-9701-927B-2C1DB90B69F4}"/>
                  </a:ext>
                </a:extLst>
              </p:cNvPr>
              <p:cNvSpPr txBox="1">
                <a:spLocks noRot="1" noChangeAspect="1" noMove="1" noResize="1" noEditPoints="1" noAdjustHandles="1" noChangeArrowheads="1" noChangeShapeType="1" noTextEdit="1"/>
              </p:cNvSpPr>
              <p:nvPr/>
            </p:nvSpPr>
            <p:spPr bwMode="auto">
              <a:xfrm>
                <a:off x="1817724" y="1283059"/>
                <a:ext cx="3508278" cy="411395"/>
              </a:xfrm>
              <a:prstGeom prst="rect">
                <a:avLst/>
              </a:prstGeom>
              <a:blipFill>
                <a:blip r:embed="rId6"/>
                <a:stretch>
                  <a:fillRect l="-1444" t="-141176" b="-21470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5129F23-3D17-D83B-15B0-92F293BA4376}"/>
                  </a:ext>
                </a:extLst>
              </p:cNvPr>
              <p:cNvSpPr txBox="1"/>
              <p:nvPr/>
            </p:nvSpPr>
            <p:spPr bwMode="auto">
              <a:xfrm>
                <a:off x="1362593" y="4128428"/>
                <a:ext cx="2304256" cy="307777"/>
              </a:xfrm>
              <a:prstGeom prst="rect">
                <a:avLst/>
              </a:prstGeom>
              <a:solidFill>
                <a:schemeClr val="bg1"/>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cs typeface="Times New Roman" pitchFamily="18" charset="0"/>
                        </a:rPr>
                        <m:t>𝑙</m:t>
                      </m:r>
                      <m:r>
                        <a:rPr lang="en-US" sz="1400" i="1" smtClean="0">
                          <a:latin typeface="Cambria Math" panose="02040503050406030204" pitchFamily="18" charset="0"/>
                          <a:cs typeface="Times New Roman" pitchFamily="18" charset="0"/>
                        </a:rPr>
                        <m:t>=1,</m:t>
                      </m:r>
                      <m:sSub>
                        <m:sSubPr>
                          <m:ctrlPr>
                            <a:rPr lang="en-TW" sz="1400" i="1" smtClean="0">
                              <a:latin typeface="Cambria Math" panose="02040503050406030204" pitchFamily="18" charset="0"/>
                              <a:cs typeface="Times New Roman" pitchFamily="18" charset="0"/>
                            </a:rPr>
                          </m:ctrlPr>
                        </m:sSubPr>
                        <m:e>
                          <m:r>
                            <a:rPr lang="en-US" sz="1400" b="0" i="1" smtClean="0">
                              <a:latin typeface="Cambria Math" panose="02040503050406030204" pitchFamily="18" charset="0"/>
                              <a:cs typeface="Times New Roman" pitchFamily="18" charset="0"/>
                            </a:rPr>
                            <m:t>𝑙</m:t>
                          </m:r>
                        </m:e>
                        <m:sub>
                          <m:r>
                            <a:rPr lang="en-US" sz="1400" b="0" i="1" smtClean="0">
                              <a:latin typeface="Cambria Math" panose="02040503050406030204" pitchFamily="18" charset="0"/>
                              <a:cs typeface="Times New Roman" pitchFamily="18" charset="0"/>
                            </a:rPr>
                            <m:t>𝑧</m:t>
                          </m:r>
                        </m:sub>
                      </m:sSub>
                      <m:r>
                        <a:rPr lang="en-US" sz="1400" b="0" i="1" smtClean="0">
                          <a:latin typeface="Cambria Math" panose="02040503050406030204" pitchFamily="18" charset="0"/>
                          <a:cs typeface="Times New Roman" pitchFamily="18" charset="0"/>
                        </a:rPr>
                        <m:t>=</m:t>
                      </m:r>
                      <m:r>
                        <a:rPr lang="en-US" sz="1400" b="0" i="1" smtClean="0">
                          <a:latin typeface="Cambria Math" panose="02040503050406030204" pitchFamily="18" charset="0"/>
                          <a:ea typeface="Cambria Math" panose="02040503050406030204" pitchFamily="18" charset="0"/>
                          <a:cs typeface="Times New Roman" pitchFamily="18" charset="0"/>
                        </a:rPr>
                        <m:t>±1,0,</m:t>
                      </m:r>
                      <m:sSub>
                        <m:sSubPr>
                          <m:ctrlPr>
                            <a:rPr lang="en-US" sz="1400" i="1">
                              <a:latin typeface="Cambria Math" panose="02040503050406030204" pitchFamily="18" charset="0"/>
                              <a:cs typeface="Times New Roman" pitchFamily="18" charset="0"/>
                            </a:rPr>
                          </m:ctrlPr>
                        </m:sSubPr>
                        <m:e>
                          <m:r>
                            <a:rPr lang="en-US" sz="1400" i="1">
                              <a:latin typeface="Cambria Math" panose="02040503050406030204" pitchFamily="18" charset="0"/>
                              <a:cs typeface="Times New Roman" pitchFamily="18" charset="0"/>
                            </a:rPr>
                            <m:t>𝑠</m:t>
                          </m:r>
                        </m:e>
                        <m:sub>
                          <m:r>
                            <a:rPr lang="en-US" sz="1400" i="1">
                              <a:latin typeface="Cambria Math" panose="02040503050406030204" pitchFamily="18" charset="0"/>
                              <a:cs typeface="Times New Roman" pitchFamily="18" charset="0"/>
                            </a:rPr>
                            <m:t>𝑧</m:t>
                          </m:r>
                        </m:sub>
                      </m:sSub>
                      <m:r>
                        <a:rPr lang="en-US" sz="1400" i="1">
                          <a:latin typeface="Cambria Math" panose="02040503050406030204" pitchFamily="18" charset="0"/>
                          <a:cs typeface="Times New Roman" pitchFamily="18" charset="0"/>
                        </a:rPr>
                        <m:t>=</m:t>
                      </m:r>
                      <m:r>
                        <a:rPr lang="en-US" sz="1400" i="1">
                          <a:latin typeface="Cambria Math" panose="02040503050406030204" pitchFamily="18" charset="0"/>
                          <a:ea typeface="Cambria Math" panose="02040503050406030204" pitchFamily="18" charset="0"/>
                          <a:cs typeface="Times New Roman" pitchFamily="18" charset="0"/>
                        </a:rPr>
                        <m:t>±</m:t>
                      </m:r>
                      <m:r>
                        <a:rPr lang="en-US" sz="1400" i="1">
                          <a:latin typeface="Cambria Math" panose="02040503050406030204" pitchFamily="18" charset="0"/>
                          <a:cs typeface="Times New Roman" pitchFamily="18" charset="0"/>
                        </a:rPr>
                        <m:t>1/2</m:t>
                      </m:r>
                    </m:oMath>
                  </m:oMathPara>
                </a14:m>
                <a:endParaRPr lang="en-TW" sz="1400"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85129F23-3D17-D83B-15B0-92F293BA4376}"/>
                  </a:ext>
                </a:extLst>
              </p:cNvPr>
              <p:cNvSpPr txBox="1">
                <a:spLocks noRot="1" noChangeAspect="1" noMove="1" noResize="1" noEditPoints="1" noAdjustHandles="1" noChangeArrowheads="1" noChangeShapeType="1" noTextEdit="1"/>
              </p:cNvSpPr>
              <p:nvPr/>
            </p:nvSpPr>
            <p:spPr bwMode="auto">
              <a:xfrm>
                <a:off x="1362593" y="4128428"/>
                <a:ext cx="2304256" cy="307777"/>
              </a:xfrm>
              <a:prstGeom prst="rect">
                <a:avLst/>
              </a:prstGeom>
              <a:blipFill>
                <a:blip r:embed="rId7"/>
                <a:stretch>
                  <a:fillRect b="-1153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71D10C2-7699-B431-B7EF-335B82CB64BE}"/>
                  </a:ext>
                </a:extLst>
              </p:cNvPr>
              <p:cNvSpPr txBox="1"/>
              <p:nvPr/>
            </p:nvSpPr>
            <p:spPr bwMode="auto">
              <a:xfrm>
                <a:off x="1483631" y="3746238"/>
                <a:ext cx="2088232" cy="307777"/>
              </a:xfrm>
              <a:prstGeom prst="rect">
                <a:avLst/>
              </a:prstGeom>
              <a:solidFill>
                <a:schemeClr val="bg1"/>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cs typeface="Times New Roman" pitchFamily="18" charset="0"/>
                        </a:rPr>
                        <m:t>𝑙</m:t>
                      </m:r>
                      <m:r>
                        <a:rPr lang="en-US" sz="1400" b="0" i="1" smtClean="0">
                          <a:latin typeface="Cambria Math" panose="02040503050406030204" pitchFamily="18" charset="0"/>
                          <a:cs typeface="Times New Roman" pitchFamily="18" charset="0"/>
                        </a:rPr>
                        <m:t>=0,</m:t>
                      </m:r>
                      <m:sSub>
                        <m:sSubPr>
                          <m:ctrlPr>
                            <a:rPr lang="en-TW" sz="1400" i="1">
                              <a:latin typeface="Cambria Math" panose="02040503050406030204" pitchFamily="18" charset="0"/>
                              <a:cs typeface="Times New Roman" pitchFamily="18" charset="0"/>
                            </a:rPr>
                          </m:ctrlPr>
                        </m:sSubPr>
                        <m:e>
                          <m:r>
                            <a:rPr lang="en-US" sz="1400" i="1">
                              <a:latin typeface="Cambria Math" panose="02040503050406030204" pitchFamily="18" charset="0"/>
                              <a:cs typeface="Times New Roman" pitchFamily="18" charset="0"/>
                            </a:rPr>
                            <m:t>𝑙</m:t>
                          </m:r>
                        </m:e>
                        <m:sub>
                          <m:r>
                            <a:rPr lang="en-US" sz="1400" i="1">
                              <a:latin typeface="Cambria Math" panose="02040503050406030204" pitchFamily="18" charset="0"/>
                              <a:cs typeface="Times New Roman" pitchFamily="18" charset="0"/>
                            </a:rPr>
                            <m:t>𝑧</m:t>
                          </m:r>
                        </m:sub>
                      </m:sSub>
                      <m:r>
                        <a:rPr lang="en-US" sz="1400" i="1">
                          <a:latin typeface="Cambria Math" panose="02040503050406030204" pitchFamily="18" charset="0"/>
                          <a:cs typeface="Times New Roman" pitchFamily="18" charset="0"/>
                        </a:rPr>
                        <m:t>=</m:t>
                      </m:r>
                      <m:r>
                        <a:rPr lang="en-US" sz="1400" i="1">
                          <a:latin typeface="Cambria Math" panose="02040503050406030204" pitchFamily="18" charset="0"/>
                          <a:ea typeface="Cambria Math" panose="02040503050406030204" pitchFamily="18" charset="0"/>
                          <a:cs typeface="Times New Roman" pitchFamily="18" charset="0"/>
                        </a:rPr>
                        <m:t>0</m:t>
                      </m:r>
                      <m:r>
                        <a:rPr lang="en-US" sz="1400" b="0" i="1" smtClean="0">
                          <a:latin typeface="Cambria Math" panose="02040503050406030204" pitchFamily="18" charset="0"/>
                          <a:ea typeface="Cambria Math" panose="02040503050406030204" pitchFamily="18" charset="0"/>
                          <a:cs typeface="Times New Roman" pitchFamily="18" charset="0"/>
                        </a:rPr>
                        <m:t>,</m:t>
                      </m:r>
                      <m:sSub>
                        <m:sSubPr>
                          <m:ctrlPr>
                            <a:rPr lang="en-US" sz="1400" b="0" i="1" smtClean="0">
                              <a:latin typeface="Cambria Math" panose="02040503050406030204" pitchFamily="18" charset="0"/>
                              <a:cs typeface="Times New Roman" pitchFamily="18" charset="0"/>
                            </a:rPr>
                          </m:ctrlPr>
                        </m:sSubPr>
                        <m:e>
                          <m:r>
                            <a:rPr lang="en-US" sz="1400" i="1">
                              <a:latin typeface="Cambria Math" panose="02040503050406030204" pitchFamily="18" charset="0"/>
                              <a:cs typeface="Times New Roman" pitchFamily="18" charset="0"/>
                            </a:rPr>
                            <m:t>𝑠</m:t>
                          </m:r>
                        </m:e>
                        <m:sub>
                          <m:r>
                            <a:rPr lang="en-US" sz="1400" b="0" i="1" smtClean="0">
                              <a:latin typeface="Cambria Math" panose="02040503050406030204" pitchFamily="18" charset="0"/>
                              <a:cs typeface="Times New Roman" pitchFamily="18" charset="0"/>
                            </a:rPr>
                            <m:t>𝑧</m:t>
                          </m:r>
                        </m:sub>
                      </m:sSub>
                      <m:r>
                        <a:rPr lang="en-US" sz="1400" b="0" i="1" smtClean="0">
                          <a:latin typeface="Cambria Math" panose="02040503050406030204" pitchFamily="18" charset="0"/>
                          <a:cs typeface="Times New Roman" pitchFamily="18" charset="0"/>
                        </a:rPr>
                        <m:t>=</m:t>
                      </m:r>
                      <m:r>
                        <a:rPr lang="en-US" sz="1400" b="0" i="1" smtClean="0">
                          <a:latin typeface="Cambria Math" panose="02040503050406030204" pitchFamily="18" charset="0"/>
                          <a:ea typeface="Cambria Math" panose="02040503050406030204" pitchFamily="18" charset="0"/>
                          <a:cs typeface="Times New Roman" pitchFamily="18" charset="0"/>
                        </a:rPr>
                        <m:t>±</m:t>
                      </m:r>
                      <m:r>
                        <a:rPr lang="en-US" sz="1400" b="0" i="1" smtClean="0">
                          <a:latin typeface="Cambria Math" panose="02040503050406030204" pitchFamily="18" charset="0"/>
                          <a:cs typeface="Times New Roman" pitchFamily="18" charset="0"/>
                        </a:rPr>
                        <m:t>1/2</m:t>
                      </m:r>
                    </m:oMath>
                  </m:oMathPara>
                </a14:m>
                <a:endParaRPr lang="en-TW" sz="1400" dirty="0">
                  <a:latin typeface="Times New Roman" pitchFamily="18" charset="0"/>
                  <a:cs typeface="Times New Roman" pitchFamily="18" charset="0"/>
                </a:endParaRPr>
              </a:p>
            </p:txBody>
          </p:sp>
        </mc:Choice>
        <mc:Fallback xmlns="">
          <p:sp>
            <p:nvSpPr>
              <p:cNvPr id="9" name="TextBox 8">
                <a:extLst>
                  <a:ext uri="{FF2B5EF4-FFF2-40B4-BE49-F238E27FC236}">
                    <a16:creationId xmlns:a16="http://schemas.microsoft.com/office/drawing/2014/main" id="{B71D10C2-7699-B431-B7EF-335B82CB64BE}"/>
                  </a:ext>
                </a:extLst>
              </p:cNvPr>
              <p:cNvSpPr txBox="1">
                <a:spLocks noRot="1" noChangeAspect="1" noMove="1" noResize="1" noEditPoints="1" noAdjustHandles="1" noChangeArrowheads="1" noChangeShapeType="1" noTextEdit="1"/>
              </p:cNvSpPr>
              <p:nvPr/>
            </p:nvSpPr>
            <p:spPr bwMode="auto">
              <a:xfrm>
                <a:off x="1483631" y="3746238"/>
                <a:ext cx="2088232" cy="307777"/>
              </a:xfrm>
              <a:prstGeom prst="rect">
                <a:avLst/>
              </a:prstGeom>
              <a:blipFill>
                <a:blip r:embed="rId8"/>
                <a:stretch>
                  <a:fillRect b="-12000"/>
                </a:stretch>
              </a:blipFill>
              <a:ln w="9525">
                <a:noFill/>
                <a:miter lim="800000"/>
                <a:headEnd/>
                <a:tailEnd/>
              </a:ln>
            </p:spPr>
            <p:txBody>
              <a:bodyPr/>
              <a:lstStyle/>
              <a:p>
                <a:r>
                  <a:rPr lang="en-TW">
                    <a:noFill/>
                  </a:rPr>
                  <a:t> </a:t>
                </a:r>
              </a:p>
            </p:txBody>
          </p:sp>
        </mc:Fallback>
      </mc:AlternateContent>
      <p:sp>
        <p:nvSpPr>
          <p:cNvPr id="2" name="TextBox 1">
            <a:extLst>
              <a:ext uri="{FF2B5EF4-FFF2-40B4-BE49-F238E27FC236}">
                <a16:creationId xmlns:a16="http://schemas.microsoft.com/office/drawing/2014/main" id="{968731D4-50E1-054E-07CC-FEF694F2F8A3}"/>
              </a:ext>
            </a:extLst>
          </p:cNvPr>
          <p:cNvSpPr txBox="1"/>
          <p:nvPr/>
        </p:nvSpPr>
        <p:spPr bwMode="auto">
          <a:xfrm>
            <a:off x="1835694" y="2564904"/>
            <a:ext cx="2088233"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沒有一階修正</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C373145-8CF9-2F56-7424-DEBCCE8D1D47}"/>
                  </a:ext>
                </a:extLst>
              </p:cNvPr>
              <p:cNvSpPr txBox="1"/>
              <p:nvPr/>
            </p:nvSpPr>
            <p:spPr bwMode="auto">
              <a:xfrm>
                <a:off x="6320067" y="1797025"/>
                <a:ext cx="1512167" cy="646331"/>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panose="02040503050406030204" pitchFamily="18" charset="0"/>
                        </a:rPr>
                        <m:t>本徵值</m:t>
                      </m:r>
                      <m:f>
                        <m:fPr>
                          <m:ctrlPr>
                            <a:rPr lang="en-US" altLang="zh-TW" b="0" i="1" smtClean="0">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num>
                        <m:den>
                          <m:r>
                            <a:rPr lang="en-US" altLang="zh-TW" b="0" i="1" smtClean="0">
                              <a:latin typeface="Cambria Math" panose="02040503050406030204" pitchFamily="18" charset="0"/>
                            </a:rPr>
                            <m:t>2</m:t>
                          </m:r>
                        </m:den>
                      </m:f>
                      <m:r>
                        <a:rPr lang="en-US" altLang="zh-TW" i="1" smtClean="0">
                          <a:latin typeface="Cambria Math" panose="02040503050406030204" pitchFamily="18" charset="0"/>
                        </a:rPr>
                        <m:t>𝑙</m:t>
                      </m:r>
                    </m:oMath>
                  </m:oMathPara>
                </a14:m>
                <a:endParaRPr lang="en-TW" dirty="0"/>
              </a:p>
            </p:txBody>
          </p:sp>
        </mc:Choice>
        <mc:Fallback xmlns="">
          <p:sp>
            <p:nvSpPr>
              <p:cNvPr id="3" name="TextBox 2">
                <a:extLst>
                  <a:ext uri="{FF2B5EF4-FFF2-40B4-BE49-F238E27FC236}">
                    <a16:creationId xmlns:a16="http://schemas.microsoft.com/office/drawing/2014/main" id="{7C373145-8CF9-2F56-7424-DEBCCE8D1D47}"/>
                  </a:ext>
                </a:extLst>
              </p:cNvPr>
              <p:cNvSpPr txBox="1">
                <a:spLocks noRot="1" noChangeAspect="1" noMove="1" noResize="1" noEditPoints="1" noAdjustHandles="1" noChangeArrowheads="1" noChangeShapeType="1" noTextEdit="1"/>
              </p:cNvSpPr>
              <p:nvPr/>
            </p:nvSpPr>
            <p:spPr bwMode="auto">
              <a:xfrm>
                <a:off x="6320067" y="1797025"/>
                <a:ext cx="1512167" cy="646331"/>
              </a:xfrm>
              <a:prstGeom prst="rect">
                <a:avLst/>
              </a:prstGeom>
              <a:blipFill>
                <a:blip r:embed="rId9"/>
                <a:stretch>
                  <a:fillRect b="-3846"/>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4119835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 name="文字方塊 19"/>
              <p:cNvSpPr txBox="1"/>
              <p:nvPr/>
            </p:nvSpPr>
            <p:spPr bwMode="auto">
              <a:xfrm>
                <a:off x="1053619" y="2048428"/>
                <a:ext cx="3570022" cy="404983"/>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sz="1800" i="1" smtClean="0">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𝜙</m:t>
                              </m:r>
                            </m:e>
                          </m:d>
                        </m:e>
                      </m:d>
                      <m:acc>
                        <m:accPr>
                          <m:chr m:val="̂"/>
                          <m:ctrlPr>
                            <a:rPr lang="en-US" altLang="zh-TW" sz="1800" i="1">
                              <a:latin typeface="Cambria Math" panose="02040503050406030204" pitchFamily="18" charset="0"/>
                            </a:rPr>
                          </m:ctrlPr>
                        </m:accPr>
                        <m:e>
                          <m:r>
                            <a:rPr lang="en-US" altLang="zh-TW" sz="1800" i="1">
                              <a:latin typeface="Cambria Math"/>
                            </a:rPr>
                            <m:t>𝐴</m:t>
                          </m:r>
                        </m:e>
                      </m:acc>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l-GR" altLang="zh-TW" i="1">
                                  <a:latin typeface="Cambria Math" panose="02040503050406030204" pitchFamily="18" charset="0"/>
                                  <a:ea typeface="Cambria Math" panose="02040503050406030204" pitchFamily="18" charset="0"/>
                                </a:rPr>
                                <m:t>𝜓</m:t>
                              </m:r>
                            </m:e>
                          </m:d>
                        </m:e>
                      </m:d>
                      <m:r>
                        <a:rPr lang="el-GR" altLang="zh-TW" sz="1800" i="1" smtClean="0">
                          <a:latin typeface="Cambria Math"/>
                          <a:ea typeface="Cambria Math"/>
                        </a:rPr>
                        <m:t>≡</m:t>
                      </m:r>
                      <m:d>
                        <m:dPr>
                          <m:begChr m:val="⟨"/>
                          <m:endChr m:val=""/>
                          <m:ctrlPr>
                            <a:rPr lang="en-US" altLang="zh-TW" sz="1800"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𝜙</m:t>
                          </m:r>
                        </m:e>
                      </m:d>
                      <m:d>
                        <m:dPr>
                          <m:begChr m:val="|"/>
                          <m:endChr m:val=""/>
                          <m:ctrlPr>
                            <a:rPr lang="en-US" altLang="zh-TW" sz="1800" i="1">
                              <a:latin typeface="Cambria Math" panose="02040503050406030204" pitchFamily="18" charset="0"/>
                            </a:rPr>
                          </m:ctrlPr>
                        </m:dPr>
                        <m:e>
                          <m:acc>
                            <m:accPr>
                              <m:chr m:val="̂"/>
                              <m:ctrlPr>
                                <a:rPr lang="en-US" altLang="zh-TW" sz="1800" i="1">
                                  <a:latin typeface="Cambria Math" panose="02040503050406030204" pitchFamily="18" charset="0"/>
                                </a:rPr>
                              </m:ctrlPr>
                            </m:accPr>
                            <m:e>
                              <m:r>
                                <a:rPr lang="en-US" altLang="zh-TW" sz="1800" i="1">
                                  <a:latin typeface="Cambria Math"/>
                                </a:rPr>
                                <m:t>𝐴</m:t>
                              </m:r>
                            </m:e>
                          </m:acc>
                          <m:d>
                            <m:dPr>
                              <m:begChr m:val=""/>
                              <m:endChr m:val="⟩"/>
                              <m:ctrlPr>
                                <a:rPr lang="en-US" altLang="zh-TW" sz="1800" i="1">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𝜓</m:t>
                              </m:r>
                            </m:e>
                          </m:d>
                        </m:e>
                      </m:d>
                      <m:r>
                        <a:rPr lang="en-US" altLang="zh-TW" sz="1800" b="0" i="1" smtClean="0">
                          <a:latin typeface="Cambria Math"/>
                          <a:ea typeface="Cambria Math"/>
                        </a:rPr>
                        <m:t>=</m:t>
                      </m:r>
                      <m:d>
                        <m:dPr>
                          <m:ctrlPr>
                            <a:rPr lang="en-US" altLang="zh-TW" sz="1800" b="0" i="1" smtClean="0">
                              <a:latin typeface="Cambria Math" panose="02040503050406030204" pitchFamily="18" charset="0"/>
                              <a:ea typeface="Cambria Math"/>
                            </a:rPr>
                          </m:ctrlPr>
                        </m:dPr>
                        <m:e>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sSup>
                                    <m:sSupPr>
                                      <m:ctrlPr>
                                        <a:rPr lang="en-US" altLang="zh-TW" i="1">
                                          <a:latin typeface="Cambria Math" panose="02040503050406030204" pitchFamily="18" charset="0"/>
                                          <a:ea typeface="Cambria Math"/>
                                        </a:rPr>
                                      </m:ctrlPr>
                                    </m:sSup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p>
                                      <m:r>
                                        <a:rPr lang="en-US" altLang="zh-TW" i="1">
                                          <a:latin typeface="Cambria Math"/>
                                          <a:ea typeface="Cambria Math"/>
                                        </a:rPr>
                                        <m:t>†</m:t>
                                      </m:r>
                                    </m:sup>
                                  </m:sSup>
                                  <m:r>
                                    <a:rPr lang="en-US" altLang="zh-TW" i="1">
                                      <a:latin typeface="Cambria Math" panose="02040503050406030204" pitchFamily="18" charset="0"/>
                                      <a:ea typeface="Cambria Math" panose="02040503050406030204" pitchFamily="18" charset="0"/>
                                    </a:rPr>
                                    <m:t>𝜙</m:t>
                                  </m:r>
                                </m:e>
                              </m:d>
                            </m:e>
                          </m:d>
                        </m:e>
                      </m:d>
                      <m:r>
                        <a:rPr lang="en-US" altLang="zh-TW" sz="1800" i="1">
                          <a:latin typeface="Cambria Math"/>
                          <a:ea typeface="Cambria Math"/>
                        </a:rPr>
                        <m:t>∙</m:t>
                      </m:r>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l-GR" altLang="zh-TW" i="1">
                                  <a:latin typeface="Cambria Math" panose="02040503050406030204" pitchFamily="18" charset="0"/>
                                  <a:ea typeface="Cambria Math" panose="02040503050406030204" pitchFamily="18" charset="0"/>
                                </a:rPr>
                                <m:t>𝜓</m:t>
                              </m:r>
                            </m:e>
                          </m:d>
                        </m:e>
                      </m:d>
                    </m:oMath>
                  </m:oMathPara>
                </a14:m>
                <a:endParaRPr lang="zh-TW" altLang="en-US" sz="1800" dirty="0"/>
              </a:p>
            </p:txBody>
          </p:sp>
        </mc:Choice>
        <mc:Fallback xmlns="">
          <p:sp>
            <p:nvSpPr>
              <p:cNvPr id="20" name="文字方塊 19"/>
              <p:cNvSpPr txBox="1">
                <a:spLocks noRot="1" noChangeAspect="1" noMove="1" noResize="1" noEditPoints="1" noAdjustHandles="1" noChangeArrowheads="1" noChangeShapeType="1" noTextEdit="1"/>
              </p:cNvSpPr>
              <p:nvPr/>
            </p:nvSpPr>
            <p:spPr bwMode="auto">
              <a:xfrm>
                <a:off x="1053619" y="2048428"/>
                <a:ext cx="3570022" cy="404983"/>
              </a:xfrm>
              <a:prstGeom prst="rect">
                <a:avLst/>
              </a:prstGeom>
              <a:blipFill>
                <a:blip r:embed="rId2"/>
                <a:stretch>
                  <a:fillRect l="-8541" t="-153125" r="-6406" b="-234375"/>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bwMode="auto">
              <a:xfrm>
                <a:off x="994029" y="1577037"/>
                <a:ext cx="7775174" cy="37875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50000"/>
                  </a:spcBef>
                </a:pPr>
                <a:r>
                  <a:rPr lang="zh-TW" altLang="en-US" dirty="0"/>
                  <a:t>這個內積，也可以表示為</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l-GR" altLang="zh-TW" i="1">
                                <a:latin typeface="Cambria Math" panose="02040503050406030204" pitchFamily="18" charset="0"/>
                                <a:ea typeface="Cambria Math" panose="02040503050406030204" pitchFamily="18" charset="0"/>
                              </a:rPr>
                              <m:t>𝜓</m:t>
                            </m:r>
                          </m:e>
                        </m:d>
                      </m:e>
                    </m:d>
                  </m:oMath>
                </a14:m>
                <a:r>
                  <a:rPr lang="zh-TW" altLang="en-US" sz="1800" dirty="0">
                    <a:latin typeface="Times New Roman" panose="02020603050405020304" pitchFamily="18" charset="0"/>
                    <a:cs typeface="Times New Roman" panose="02020603050405020304" pitchFamily="18" charset="0"/>
                  </a:rPr>
                  <a:t>，與</a:t>
                </a:r>
                <a14:m>
                  <m:oMath xmlns:m="http://schemas.openxmlformats.org/officeDocument/2006/math">
                    <m:r>
                      <a:rPr lang="en-US" altLang="zh-TW" i="1">
                        <a:latin typeface="Cambria Math" panose="02040503050406030204" pitchFamily="18" charset="0"/>
                        <a:ea typeface="Cambria Math" panose="02040503050406030204" pitchFamily="18" charset="0"/>
                      </a:rPr>
                      <m:t>𝜙</m:t>
                    </m:r>
                  </m:oMath>
                </a14:m>
                <a:r>
                  <a:rPr lang="zh-TW" altLang="en-US" sz="1800" dirty="0">
                    <a:latin typeface="Times New Roman" panose="02020603050405020304" pitchFamily="18" charset="0"/>
                    <a:cs typeface="Times New Roman" panose="02020603050405020304" pitchFamily="18" charset="0"/>
                  </a:rPr>
                  <a:t>經過</a:t>
                </a:r>
                <a:r>
                  <a:rPr lang="zh-TW" altLang="en-US" dirty="0">
                    <a:latin typeface="Times New Roman" panose="02020603050405020304" pitchFamily="18" charset="0"/>
                    <a:cs typeface="Times New Roman" panose="02020603050405020304" pitchFamily="18" charset="0"/>
                  </a:rPr>
                  <a:t>某個</a:t>
                </a:r>
                <a:r>
                  <a:rPr lang="zh-TW" altLang="en-US" sz="1800" dirty="0">
                    <a:latin typeface="Times New Roman" panose="02020603050405020304" pitchFamily="18" charset="0"/>
                    <a:cs typeface="Times New Roman" panose="02020603050405020304" pitchFamily="18" charset="0"/>
                  </a:rPr>
                  <a:t>線性變換後的態</a:t>
                </a:r>
                <a14:m>
                  <m:oMath xmlns:m="http://schemas.openxmlformats.org/officeDocument/2006/math">
                    <m:sSup>
                      <m:sSupPr>
                        <m:ctrlPr>
                          <a:rPr lang="en-US" altLang="zh-TW" i="1">
                            <a:latin typeface="Cambria Math" panose="02040503050406030204" pitchFamily="18" charset="0"/>
                            <a:ea typeface="Cambria Math"/>
                          </a:rPr>
                        </m:ctrlPr>
                      </m:sSup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p>
                        <m:r>
                          <a:rPr lang="en-US" altLang="zh-TW" i="1">
                            <a:latin typeface="Cambria Math"/>
                            <a:ea typeface="Cambria Math"/>
                          </a:rPr>
                          <m:t>†</m:t>
                        </m:r>
                      </m:sup>
                    </m:sSup>
                    <m:r>
                      <a:rPr lang="en-US" altLang="zh-TW" i="1" smtClean="0">
                        <a:latin typeface="Cambria Math" panose="02040503050406030204" pitchFamily="18" charset="0"/>
                        <a:ea typeface="Cambria Math" panose="02040503050406030204" pitchFamily="18" charset="0"/>
                      </a:rPr>
                      <m:t>𝜙</m:t>
                    </m:r>
                  </m:oMath>
                </a14:m>
                <a:r>
                  <a:rPr lang="zh-TW" altLang="en-US" sz="1800" dirty="0">
                    <a:latin typeface="Times New Roman" panose="02020603050405020304" pitchFamily="18" charset="0"/>
                    <a:cs typeface="Times New Roman" panose="02020603050405020304" pitchFamily="18" charset="0"/>
                  </a:rPr>
                  <a:t>的內積：</a:t>
                </a:r>
                <a:endParaRPr lang="zh-TW" altLang="en-US" sz="1800" dirty="0"/>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994029" y="1577037"/>
                <a:ext cx="7775174" cy="378758"/>
              </a:xfrm>
              <a:prstGeom prst="rect">
                <a:avLst/>
              </a:prstGeom>
              <a:blipFill>
                <a:blip r:embed="rId3"/>
                <a:stretch>
                  <a:fillRect l="-653" t="-106452" b="-1612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9">
                <a:extLst>
                  <a:ext uri="{FF2B5EF4-FFF2-40B4-BE49-F238E27FC236}">
                    <a16:creationId xmlns:a16="http://schemas.microsoft.com/office/drawing/2014/main" id="{43E7C7B6-E405-51C5-99EE-0F53B5B9AA09}"/>
                  </a:ext>
                </a:extLst>
              </p:cNvPr>
              <p:cNvSpPr txBox="1"/>
              <p:nvPr/>
            </p:nvSpPr>
            <p:spPr bwMode="auto">
              <a:xfrm>
                <a:off x="1064296" y="1149468"/>
                <a:ext cx="2048736" cy="404983"/>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ea typeface="Cambria Math" panose="02040503050406030204" pitchFamily="18" charset="0"/>
                            </a:rPr>
                            <m:t>𝜙</m:t>
                          </m:r>
                        </m:e>
                      </m:d>
                      <m:d>
                        <m:dPr>
                          <m:begChr m:val="|"/>
                          <m:endChr m:val=""/>
                          <m:ctrlPr>
                            <a:rPr lang="en-US" altLang="zh-TW" sz="1800" i="1" smtClean="0">
                              <a:latin typeface="Cambria Math" panose="02040503050406030204" pitchFamily="18" charset="0"/>
                            </a:rPr>
                          </m:ctrlPr>
                        </m:dPr>
                        <m:e>
                          <m:acc>
                            <m:accPr>
                              <m:chr m:val="̂"/>
                              <m:ctrlPr>
                                <a:rPr lang="en-US" altLang="zh-TW" sz="1800" i="1">
                                  <a:latin typeface="Cambria Math" panose="02040503050406030204" pitchFamily="18" charset="0"/>
                                </a:rPr>
                              </m:ctrlPr>
                            </m:accPr>
                            <m:e>
                              <m:r>
                                <a:rPr lang="en-US" altLang="zh-TW" sz="1800" i="1">
                                  <a:latin typeface="Cambria Math"/>
                                </a:rPr>
                                <m:t>𝐴</m:t>
                              </m:r>
                            </m:e>
                          </m:acc>
                          <m:d>
                            <m:dPr>
                              <m:begChr m:val=""/>
                              <m:endChr m:val="⟩"/>
                              <m:ctrlPr>
                                <a:rPr lang="en-US" altLang="zh-TW" sz="1800" i="1" smtClean="0">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𝜓</m:t>
                              </m:r>
                            </m:e>
                          </m:d>
                        </m:e>
                      </m:d>
                      <m:r>
                        <a:rPr lang="en-US" altLang="zh-TW" i="1">
                          <a:latin typeface="Cambria Math"/>
                          <a:ea typeface="Cambria Math" panose="02040503050406030204" pitchFamily="18" charset="0"/>
                        </a:rPr>
                        <m:t>≡</m:t>
                      </m:r>
                      <m:d>
                        <m:dPr>
                          <m:begChr m:val="⟨"/>
                          <m:endChr m:val=""/>
                          <m:ctrlPr>
                            <a:rPr lang="en-US" altLang="zh-TW" sz="1800" i="1" smtClean="0">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smtClean="0">
                                  <a:latin typeface="Cambria Math" panose="02040503050406030204" pitchFamily="18" charset="0"/>
                                  <a:ea typeface="Cambria Math" panose="02040503050406030204" pitchFamily="18" charset="0"/>
                                </a:rPr>
                                <m:t>𝜙</m:t>
                              </m:r>
                            </m:e>
                          </m:d>
                        </m:e>
                      </m:d>
                      <m:acc>
                        <m:accPr>
                          <m:chr m:val="̂"/>
                          <m:ctrlPr>
                            <a:rPr lang="en-US" altLang="zh-TW" sz="1800" i="1">
                              <a:latin typeface="Cambria Math" panose="02040503050406030204" pitchFamily="18" charset="0"/>
                            </a:rPr>
                          </m:ctrlPr>
                        </m:accPr>
                        <m:e>
                          <m:r>
                            <a:rPr lang="en-US" altLang="zh-TW" sz="1800" i="1">
                              <a:latin typeface="Cambria Math"/>
                            </a:rPr>
                            <m:t>𝐴</m:t>
                          </m:r>
                        </m:e>
                      </m:acc>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𝜓</m:t>
                              </m:r>
                            </m:e>
                          </m:d>
                        </m:e>
                      </m:d>
                    </m:oMath>
                  </m:oMathPara>
                </a14:m>
                <a:endParaRPr lang="zh-TW" altLang="en-US" sz="1800" dirty="0"/>
              </a:p>
            </p:txBody>
          </p:sp>
        </mc:Choice>
        <mc:Fallback xmlns="">
          <p:sp>
            <p:nvSpPr>
              <p:cNvPr id="2" name="文字方塊 9">
                <a:extLst>
                  <a:ext uri="{FF2B5EF4-FFF2-40B4-BE49-F238E27FC236}">
                    <a16:creationId xmlns:a16="http://schemas.microsoft.com/office/drawing/2014/main" id="{43E7C7B6-E405-51C5-99EE-0F53B5B9AA09}"/>
                  </a:ext>
                </a:extLst>
              </p:cNvPr>
              <p:cNvSpPr txBox="1">
                <a:spLocks noRot="1" noChangeAspect="1" noMove="1" noResize="1" noEditPoints="1" noAdjustHandles="1" noChangeArrowheads="1" noChangeShapeType="1" noTextEdit="1"/>
              </p:cNvSpPr>
              <p:nvPr/>
            </p:nvSpPr>
            <p:spPr bwMode="auto">
              <a:xfrm>
                <a:off x="1064296" y="1149468"/>
                <a:ext cx="2048736" cy="404983"/>
              </a:xfrm>
              <a:prstGeom prst="rect">
                <a:avLst/>
              </a:prstGeom>
              <a:blipFill>
                <a:blip r:embed="rId4"/>
                <a:stretch>
                  <a:fillRect l="-14198" t="-148485" r="-9259" b="-22424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39B1183-6194-63F1-BDA5-618D6F5631E2}"/>
                  </a:ext>
                </a:extLst>
              </p:cNvPr>
              <p:cNvSpPr txBox="1"/>
              <p:nvPr/>
            </p:nvSpPr>
            <p:spPr bwMode="auto">
              <a:xfrm>
                <a:off x="966456" y="3740081"/>
                <a:ext cx="2843225" cy="378758"/>
              </a:xfrm>
              <a:prstGeom prst="rect">
                <a:avLst/>
              </a:prstGeom>
              <a:noFill/>
              <a:ln w="9525">
                <a:noFill/>
                <a:miter lim="800000"/>
                <a:headEnd/>
                <a:tailEnd/>
              </a:ln>
            </p:spPr>
            <p:txBody>
              <a:bodyPr wrap="square">
                <a:spAutoFit/>
              </a:bodyPr>
              <a:lstStyle/>
              <a:p>
                <a14:m>
                  <m:oMath xmlns:m="http://schemas.openxmlformats.org/officeDocument/2006/math">
                    <m:sSup>
                      <m:sSupPr>
                        <m:ctrlPr>
                          <a:rPr lang="en-US" altLang="zh-TW" i="1">
                            <a:latin typeface="Cambria Math" panose="02040503050406030204" pitchFamily="18" charset="0"/>
                            <a:ea typeface="Cambria Math"/>
                          </a:rPr>
                        </m:ctrlPr>
                      </m:sSup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p>
                        <m:r>
                          <a:rPr lang="en-US" altLang="zh-TW" i="1">
                            <a:latin typeface="Cambria Math"/>
                            <a:ea typeface="Cambria Math"/>
                          </a:rPr>
                          <m:t>†</m:t>
                        </m:r>
                      </m:sup>
                    </m:sSup>
                  </m:oMath>
                </a14:m>
                <a:r>
                  <a:rPr lang="zh-TW" altLang="en-US" dirty="0">
                    <a:latin typeface="Times New Roman" panose="02020603050405020304" pitchFamily="18" charset="0"/>
                    <a:ea typeface="PMingLiU" panose="02020500000000000000" pitchFamily="18" charset="-120"/>
                    <a:cs typeface="Times New Roman" panose="02020603050405020304" pitchFamily="18" charset="0"/>
                  </a:rPr>
                  <a:t>稱為</a:t>
                </a:r>
                <a14:m>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a:rPr>
                          <m:t>𝐴</m:t>
                        </m:r>
                      </m:e>
                    </m:acc>
                  </m:oMath>
                </a14:m>
                <a:r>
                  <a:rPr lang="zh-TW" altLang="en-US" dirty="0">
                    <a:latin typeface="Times New Roman" panose="02020603050405020304" pitchFamily="18" charset="0"/>
                    <a:ea typeface="PMingLiU" panose="02020500000000000000" pitchFamily="18" charset="-120"/>
                    <a:cs typeface="Times New Roman" panose="02020603050405020304" pitchFamily="18" charset="0"/>
                  </a:rPr>
                  <a:t>的</a:t>
                </a:r>
                <a:r>
                  <a:rPr lang="en-US" altLang="zh-TW" dirty="0">
                    <a:latin typeface="Times New Roman" panose="02020603050405020304" pitchFamily="18" charset="0"/>
                    <a:ea typeface="PMingLiU" panose="02020500000000000000" pitchFamily="18" charset="-120"/>
                    <a:cs typeface="Times New Roman" panose="02020603050405020304" pitchFamily="18" charset="0"/>
                  </a:rPr>
                  <a:t>Adjoint</a:t>
                </a:r>
                <a:r>
                  <a:rPr lang="zh-TW" altLang="en-US" dirty="0">
                    <a:latin typeface="PMingLiU" panose="02020500000000000000" pitchFamily="18" charset="-120"/>
                    <a:ea typeface="PMingLiU" panose="02020500000000000000" pitchFamily="18" charset="-120"/>
                  </a:rPr>
                  <a:t>算子</a:t>
                </a:r>
                <a:r>
                  <a:rPr lang="en-TW" dirty="0"/>
                  <a:t>。</a:t>
                </a:r>
              </a:p>
            </p:txBody>
          </p:sp>
        </mc:Choice>
        <mc:Fallback xmlns="">
          <p:sp>
            <p:nvSpPr>
              <p:cNvPr id="6" name="TextBox 5">
                <a:extLst>
                  <a:ext uri="{FF2B5EF4-FFF2-40B4-BE49-F238E27FC236}">
                    <a16:creationId xmlns:a16="http://schemas.microsoft.com/office/drawing/2014/main" id="{339B1183-6194-63F1-BDA5-618D6F5631E2}"/>
                  </a:ext>
                </a:extLst>
              </p:cNvPr>
              <p:cNvSpPr txBox="1">
                <a:spLocks noRot="1" noChangeAspect="1" noMove="1" noResize="1" noEditPoints="1" noAdjustHandles="1" noChangeArrowheads="1" noChangeShapeType="1" noTextEdit="1"/>
              </p:cNvSpPr>
              <p:nvPr/>
            </p:nvSpPr>
            <p:spPr bwMode="auto">
              <a:xfrm>
                <a:off x="966456" y="3740081"/>
                <a:ext cx="2843225" cy="378758"/>
              </a:xfrm>
              <a:prstGeom prst="rect">
                <a:avLst/>
              </a:prstGeom>
              <a:blipFill>
                <a:blip r:embed="rId5"/>
                <a:stretch>
                  <a:fillRect t="-3226" b="-2258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729D116-6A58-BA8A-860F-67B926A4EB58}"/>
                  </a:ext>
                </a:extLst>
              </p:cNvPr>
              <p:cNvSpPr txBox="1"/>
              <p:nvPr/>
            </p:nvSpPr>
            <p:spPr bwMode="auto">
              <a:xfrm>
                <a:off x="1037574" y="5441112"/>
                <a:ext cx="1203448" cy="376450"/>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Cambria Math"/>
                            </a:rPr>
                          </m:ctrlPr>
                        </m:sSupPr>
                        <m:e>
                          <m:acc>
                            <m:accPr>
                              <m:chr m:val="̂"/>
                              <m:ctrlPr>
                                <a:rPr lang="en-US" altLang="zh-TW" i="1">
                                  <a:latin typeface="Cambria Math" panose="02040503050406030204" pitchFamily="18" charset="0"/>
                                  <a:ea typeface="Cambria Math"/>
                                </a:rPr>
                              </m:ctrlPr>
                            </m:accPr>
                            <m:e>
                              <m:r>
                                <a:rPr lang="en-US" altLang="zh-TW" b="0" i="1" smtClean="0">
                                  <a:latin typeface="Cambria Math" panose="02040503050406030204" pitchFamily="18" charset="0"/>
                                  <a:ea typeface="Cambria Math"/>
                                </a:rPr>
                                <m:t>𝑝</m:t>
                              </m:r>
                            </m:e>
                          </m:acc>
                        </m:e>
                        <m:sup>
                          <m:r>
                            <a:rPr lang="en-US" altLang="zh-TW" i="1">
                              <a:latin typeface="Cambria Math"/>
                              <a:ea typeface="Cambria Math"/>
                            </a:rPr>
                            <m:t>†</m:t>
                          </m:r>
                        </m:sup>
                      </m:sSup>
                      <m:r>
                        <a:rPr lang="en-US" altLang="zh-TW" b="0" i="0" smtClean="0">
                          <a:latin typeface="Cambria Math" panose="02040503050406030204" pitchFamily="18" charset="0"/>
                        </a:rPr>
                        <m:t>=</m:t>
                      </m:r>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𝑝</m:t>
                          </m:r>
                        </m:e>
                      </m:acc>
                    </m:oMath>
                  </m:oMathPara>
                </a14:m>
                <a:endParaRPr lang="en-TW" dirty="0"/>
              </a:p>
            </p:txBody>
          </p:sp>
        </mc:Choice>
        <mc:Fallback xmlns="">
          <p:sp>
            <p:nvSpPr>
              <p:cNvPr id="14" name="TextBox 13">
                <a:extLst>
                  <a:ext uri="{FF2B5EF4-FFF2-40B4-BE49-F238E27FC236}">
                    <a16:creationId xmlns:a16="http://schemas.microsoft.com/office/drawing/2014/main" id="{F729D116-6A58-BA8A-860F-67B926A4EB58}"/>
                  </a:ext>
                </a:extLst>
              </p:cNvPr>
              <p:cNvSpPr txBox="1">
                <a:spLocks noRot="1" noChangeAspect="1" noMove="1" noResize="1" noEditPoints="1" noAdjustHandles="1" noChangeArrowheads="1" noChangeShapeType="1" noTextEdit="1"/>
              </p:cNvSpPr>
              <p:nvPr/>
            </p:nvSpPr>
            <p:spPr bwMode="auto">
              <a:xfrm>
                <a:off x="1037574" y="5441112"/>
                <a:ext cx="1203448" cy="376450"/>
              </a:xfrm>
              <a:prstGeom prst="rect">
                <a:avLst/>
              </a:prstGeom>
              <a:blipFill>
                <a:blip r:embed="rId6"/>
                <a:stretch>
                  <a:fillRect b="-1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26F55BF-4818-C056-31E9-983F488C8C6B}"/>
                  </a:ext>
                </a:extLst>
              </p:cNvPr>
              <p:cNvSpPr txBox="1"/>
              <p:nvPr/>
            </p:nvSpPr>
            <p:spPr bwMode="auto">
              <a:xfrm>
                <a:off x="966456" y="4911631"/>
                <a:ext cx="653035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因此</a:t>
                </a:r>
                <a14:m>
                  <m:oMath xmlns:m="http://schemas.openxmlformats.org/officeDocument/2006/math">
                    <m:r>
                      <m:rPr>
                        <m:nor/>
                      </m:rPr>
                      <a:rPr lang="en-TW" dirty="0">
                        <a:latin typeface="Times New Roman" pitchFamily="18" charset="0"/>
                        <a:cs typeface="Times New Roman" pitchFamily="18" charset="0"/>
                      </a:rPr>
                      <m:t>Hermitian</m:t>
                    </m:r>
                  </m:oMath>
                </a14:m>
                <a:r>
                  <a:rPr lang="zh-TW" altLang="en-US" dirty="0">
                    <a:latin typeface="PMingLiU" panose="02020500000000000000" pitchFamily="18" charset="-120"/>
                    <a:ea typeface="PMingLiU" panose="02020500000000000000" pitchFamily="18" charset="-120"/>
                  </a:rPr>
                  <a:t>算子的定義，就是它與它的</a:t>
                </a:r>
                <a:r>
                  <a:rPr lang="en-US" altLang="zh-TW" dirty="0">
                    <a:latin typeface="Times New Roman" panose="02020603050405020304" pitchFamily="18" charset="0"/>
                    <a:ea typeface="PMingLiU" panose="02020500000000000000" pitchFamily="18" charset="-120"/>
                    <a:cs typeface="Times New Roman" panose="02020603050405020304" pitchFamily="18" charset="0"/>
                  </a:rPr>
                  <a:t>Adjoint</a:t>
                </a:r>
                <a:r>
                  <a:rPr lang="zh-TW" altLang="en-US" dirty="0">
                    <a:latin typeface="PMingLiU" panose="02020500000000000000" pitchFamily="18" charset="-120"/>
                    <a:ea typeface="PMingLiU" panose="02020500000000000000" pitchFamily="18" charset="-120"/>
                  </a:rPr>
                  <a:t>算子相等！</a:t>
                </a:r>
                <a:endParaRPr lang="en-TW" dirty="0">
                  <a:latin typeface="Times New Roman" pitchFamily="18" charset="0"/>
                  <a:cs typeface="Times New Roman" pitchFamily="18" charset="0"/>
                </a:endParaRPr>
              </a:p>
            </p:txBody>
          </p:sp>
        </mc:Choice>
        <mc:Fallback xmlns="">
          <p:sp>
            <p:nvSpPr>
              <p:cNvPr id="15" name="TextBox 14">
                <a:extLst>
                  <a:ext uri="{FF2B5EF4-FFF2-40B4-BE49-F238E27FC236}">
                    <a16:creationId xmlns:a16="http://schemas.microsoft.com/office/drawing/2014/main" id="{526F55BF-4818-C056-31E9-983F488C8C6B}"/>
                  </a:ext>
                </a:extLst>
              </p:cNvPr>
              <p:cNvSpPr txBox="1">
                <a:spLocks noRot="1" noChangeAspect="1" noMove="1" noResize="1" noEditPoints="1" noAdjustHandles="1" noChangeArrowheads="1" noChangeShapeType="1" noTextEdit="1"/>
              </p:cNvSpPr>
              <p:nvPr/>
            </p:nvSpPr>
            <p:spPr bwMode="auto">
              <a:xfrm>
                <a:off x="966456" y="4911631"/>
                <a:ext cx="6530350" cy="369332"/>
              </a:xfrm>
              <a:prstGeom prst="rect">
                <a:avLst/>
              </a:prstGeom>
              <a:blipFill>
                <a:blip r:embed="rId7"/>
                <a:stretch>
                  <a:fillRect l="-777"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5FD6DC7-2881-D726-BEE3-45EC5F8BE0CF}"/>
                  </a:ext>
                </a:extLst>
              </p:cNvPr>
              <p:cNvSpPr txBox="1"/>
              <p:nvPr/>
            </p:nvSpPr>
            <p:spPr bwMode="auto">
              <a:xfrm>
                <a:off x="5483340" y="2038491"/>
                <a:ext cx="3192254" cy="404983"/>
              </a:xfrm>
              <a:prstGeom prst="rect">
                <a:avLst/>
              </a:prstGeom>
              <a:noFill/>
              <a:ln w="9525">
                <a:noFill/>
                <a:miter lim="800000"/>
                <a:headEnd/>
                <a:tailEnd/>
              </a:ln>
            </p:spPr>
            <p:txBody>
              <a:bodyPr wrap="square">
                <a:spAutoFit/>
              </a:bodyPr>
              <a:lstStyle/>
              <a:p>
                <a14:m>
                  <m:oMath xmlns:m="http://schemas.openxmlformats.org/officeDocument/2006/math">
                    <m:d>
                      <m:dPr>
                        <m:begChr m:val="⟨"/>
                        <m:endChr m:val=""/>
                        <m:ctrlPr>
                          <a:rPr lang="en-US" altLang="zh-TW" sz="1800" i="1" smtClean="0">
                            <a:latin typeface="Cambria Math" panose="02040503050406030204" pitchFamily="18" charset="0"/>
                          </a:rPr>
                        </m:ctrlPr>
                      </m:dPr>
                      <m:e>
                        <m:d>
                          <m:dPr>
                            <m:begChr m:val=""/>
                            <m:endChr m:val="|"/>
                            <m:ctrlPr>
                              <a:rPr lang="en-US" altLang="zh-TW" sz="1800" i="1">
                                <a:latin typeface="Cambria Math" panose="02040503050406030204" pitchFamily="18" charset="0"/>
                              </a:rPr>
                            </m:ctrlPr>
                          </m:dPr>
                          <m:e>
                            <m:sSup>
                              <m:sSupPr>
                                <m:ctrlPr>
                                  <a:rPr lang="en-US" altLang="zh-TW" i="1">
                                    <a:latin typeface="Cambria Math" panose="02040503050406030204" pitchFamily="18" charset="0"/>
                                    <a:ea typeface="Cambria Math"/>
                                  </a:rPr>
                                </m:ctrlPr>
                              </m:sSup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p>
                                <m:r>
                                  <a:rPr lang="en-US" altLang="zh-TW" i="1">
                                    <a:latin typeface="Cambria Math"/>
                                    <a:ea typeface="Cambria Math"/>
                                  </a:rPr>
                                  <m:t>†</m:t>
                                </m:r>
                              </m:sup>
                            </m:sSup>
                            <m:r>
                              <a:rPr lang="en-US" altLang="zh-TW" i="1">
                                <a:latin typeface="Cambria Math" panose="02040503050406030204" pitchFamily="18" charset="0"/>
                                <a:ea typeface="Cambria Math" panose="02040503050406030204" pitchFamily="18" charset="0"/>
                              </a:rPr>
                              <m:t>𝜙</m:t>
                            </m:r>
                          </m:e>
                        </m:d>
                      </m:e>
                    </m:d>
                  </m:oMath>
                </a14:m>
                <a:r>
                  <a:rPr lang="en-TW" dirty="0"/>
                  <a:t>是</a:t>
                </a:r>
                <a:r>
                  <a:rPr lang="en-TW" dirty="0">
                    <a:latin typeface="Times New Roman" panose="02020603050405020304" pitchFamily="18" charset="0"/>
                    <a:cs typeface="Times New Roman" panose="02020603050405020304" pitchFamily="18" charset="0"/>
                  </a:rPr>
                  <a:t>Ket</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p>
                              <m:sSupPr>
                                <m:ctrlPr>
                                  <a:rPr lang="en-US" altLang="zh-TW" i="1">
                                    <a:latin typeface="Cambria Math" panose="02040503050406030204" pitchFamily="18" charset="0"/>
                                    <a:ea typeface="Cambria Math"/>
                                  </a:rPr>
                                </m:ctrlPr>
                              </m:sSup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p>
                                <m:r>
                                  <a:rPr lang="en-US" altLang="zh-TW" i="1">
                                    <a:latin typeface="Cambria Math"/>
                                    <a:ea typeface="Cambria Math"/>
                                  </a:rPr>
                                  <m:t>†</m:t>
                                </m:r>
                              </m:sup>
                            </m:sSup>
                            <m:r>
                              <a:rPr lang="en-US" altLang="zh-TW" i="1">
                                <a:latin typeface="Cambria Math" panose="02040503050406030204" pitchFamily="18" charset="0"/>
                                <a:ea typeface="Cambria Math" panose="02040503050406030204" pitchFamily="18" charset="0"/>
                              </a:rPr>
                              <m:t>𝜙</m:t>
                            </m:r>
                          </m:e>
                        </m:d>
                      </m:e>
                    </m:d>
                  </m:oMath>
                </a14:m>
                <a:r>
                  <a:rPr lang="en-TW" dirty="0"/>
                  <a:t>對應的</a:t>
                </a:r>
                <a:r>
                  <a:rPr lang="en-TW" dirty="0">
                    <a:latin typeface="Times New Roman" panose="02020603050405020304" pitchFamily="18" charset="0"/>
                    <a:cs typeface="Times New Roman" panose="02020603050405020304" pitchFamily="18" charset="0"/>
                  </a:rPr>
                  <a:t>Bra</a:t>
                </a:r>
                <a:r>
                  <a:rPr lang="en-TW" dirty="0"/>
                  <a:t>。 </a:t>
                </a:r>
              </a:p>
            </p:txBody>
          </p:sp>
        </mc:Choice>
        <mc:Fallback xmlns="">
          <p:sp>
            <p:nvSpPr>
              <p:cNvPr id="11" name="TextBox 10">
                <a:extLst>
                  <a:ext uri="{FF2B5EF4-FFF2-40B4-BE49-F238E27FC236}">
                    <a16:creationId xmlns:a16="http://schemas.microsoft.com/office/drawing/2014/main" id="{25FD6DC7-2881-D726-BEE3-45EC5F8BE0CF}"/>
                  </a:ext>
                </a:extLst>
              </p:cNvPr>
              <p:cNvSpPr txBox="1">
                <a:spLocks noRot="1" noChangeAspect="1" noMove="1" noResize="1" noEditPoints="1" noAdjustHandles="1" noChangeArrowheads="1" noChangeShapeType="1" noTextEdit="1"/>
              </p:cNvSpPr>
              <p:nvPr/>
            </p:nvSpPr>
            <p:spPr bwMode="auto">
              <a:xfrm>
                <a:off x="5483340" y="2038491"/>
                <a:ext cx="3192254" cy="404983"/>
              </a:xfrm>
              <a:prstGeom prst="rect">
                <a:avLst/>
              </a:prstGeom>
              <a:blipFill>
                <a:blip r:embed="rId8"/>
                <a:stretch>
                  <a:fillRect l="-14625" t="-148485" b="-224242"/>
                </a:stretch>
              </a:blipFill>
              <a:ln w="9525">
                <a:noFill/>
                <a:miter lim="800000"/>
                <a:headEnd/>
                <a:tailEnd/>
              </a:ln>
            </p:spPr>
            <p:txBody>
              <a:bodyPr/>
              <a:lstStyle/>
              <a:p>
                <a:r>
                  <a:rPr lang="en-TW">
                    <a:noFill/>
                  </a:rPr>
                  <a:t> </a:t>
                </a:r>
              </a:p>
            </p:txBody>
          </p:sp>
        </mc:Fallback>
      </mc:AlternateContent>
      <p:sp>
        <p:nvSpPr>
          <p:cNvPr id="5" name="TextBox 4">
            <a:extLst>
              <a:ext uri="{FF2B5EF4-FFF2-40B4-BE49-F238E27FC236}">
                <a16:creationId xmlns:a16="http://schemas.microsoft.com/office/drawing/2014/main" id="{C831C297-3715-475D-23C9-2AE316F9966E}"/>
              </a:ext>
            </a:extLst>
          </p:cNvPr>
          <p:cNvSpPr txBox="1"/>
          <p:nvPr/>
        </p:nvSpPr>
        <p:spPr bwMode="auto">
          <a:xfrm>
            <a:off x="1043608" y="692696"/>
            <a:ext cx="498736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一般來說，算子不一定是Hermitian。</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C39A7DB-0C28-8725-2149-C7038F7725D0}"/>
                  </a:ext>
                </a:extLst>
              </p:cNvPr>
              <p:cNvSpPr txBox="1"/>
              <p:nvPr/>
            </p:nvSpPr>
            <p:spPr bwMode="auto">
              <a:xfrm>
                <a:off x="2590585" y="5441112"/>
                <a:ext cx="1203448" cy="376450"/>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Cambria Math"/>
                            </a:rPr>
                          </m:ctrlPr>
                        </m:sSupPr>
                        <m:e>
                          <m:acc>
                            <m:accPr>
                              <m:chr m:val="̂"/>
                              <m:ctrlPr>
                                <a:rPr lang="en-US" altLang="zh-TW" i="1">
                                  <a:latin typeface="Cambria Math" panose="02040503050406030204" pitchFamily="18" charset="0"/>
                                  <a:ea typeface="Cambria Math"/>
                                </a:rPr>
                              </m:ctrlPr>
                            </m:accPr>
                            <m:e>
                              <m:r>
                                <a:rPr lang="en-US" altLang="zh-TW" b="0" i="1" smtClean="0">
                                  <a:latin typeface="Cambria Math" panose="02040503050406030204" pitchFamily="18" charset="0"/>
                                  <a:ea typeface="Cambria Math"/>
                                </a:rPr>
                                <m:t>𝑥</m:t>
                              </m:r>
                            </m:e>
                          </m:acc>
                        </m:e>
                        <m:sup>
                          <m:r>
                            <a:rPr lang="en-US" altLang="zh-TW" i="1">
                              <a:latin typeface="Cambria Math"/>
                              <a:ea typeface="Cambria Math"/>
                            </a:rPr>
                            <m:t>†</m:t>
                          </m:r>
                        </m:sup>
                      </m:sSup>
                      <m:r>
                        <a:rPr lang="en-US" altLang="zh-TW" b="0" i="0" smtClean="0">
                          <a:latin typeface="Cambria Math" panose="02040503050406030204" pitchFamily="18" charset="0"/>
                        </a:rPr>
                        <m:t>=</m:t>
                      </m:r>
                      <m:acc>
                        <m:accPr>
                          <m:chr m:val="̂"/>
                          <m:ctrlPr>
                            <a:rPr lang="en-US" altLang="zh-TW" i="1">
                              <a:latin typeface="Cambria Math" panose="02040503050406030204" pitchFamily="18" charset="0"/>
                            </a:rPr>
                          </m:ctrlPr>
                        </m:accPr>
                        <m:e>
                          <m:r>
                            <a:rPr lang="en-US" altLang="zh-TW" b="0" i="1" smtClean="0">
                              <a:latin typeface="Cambria Math" panose="02040503050406030204" pitchFamily="18" charset="0"/>
                            </a:rPr>
                            <m:t>𝑥</m:t>
                          </m:r>
                        </m:e>
                      </m:acc>
                    </m:oMath>
                  </m:oMathPara>
                </a14:m>
                <a:endParaRPr lang="en-TW" dirty="0"/>
              </a:p>
            </p:txBody>
          </p:sp>
        </mc:Choice>
        <mc:Fallback xmlns="">
          <p:sp>
            <p:nvSpPr>
              <p:cNvPr id="10" name="TextBox 9">
                <a:extLst>
                  <a:ext uri="{FF2B5EF4-FFF2-40B4-BE49-F238E27FC236}">
                    <a16:creationId xmlns:a16="http://schemas.microsoft.com/office/drawing/2014/main" id="{4C39A7DB-0C28-8725-2149-C7038F7725D0}"/>
                  </a:ext>
                </a:extLst>
              </p:cNvPr>
              <p:cNvSpPr txBox="1">
                <a:spLocks noRot="1" noChangeAspect="1" noMove="1" noResize="1" noEditPoints="1" noAdjustHandles="1" noChangeArrowheads="1" noChangeShapeType="1" noTextEdit="1"/>
              </p:cNvSpPr>
              <p:nvPr/>
            </p:nvSpPr>
            <p:spPr bwMode="auto">
              <a:xfrm>
                <a:off x="2590585" y="5441112"/>
                <a:ext cx="1203448" cy="376450"/>
              </a:xfrm>
              <a:prstGeom prst="rect">
                <a:avLst/>
              </a:prstGeom>
              <a:blipFill>
                <a:blip r:embed="rId9"/>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BC6F432-7577-D8FD-475C-078AA2C32583}"/>
                  </a:ext>
                </a:extLst>
              </p:cNvPr>
              <p:cNvSpPr txBox="1"/>
              <p:nvPr/>
            </p:nvSpPr>
            <p:spPr bwMode="auto">
              <a:xfrm>
                <a:off x="4282570" y="5430964"/>
                <a:ext cx="1203448" cy="376770"/>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Cambria Math"/>
                            </a:rPr>
                          </m:ctrlPr>
                        </m:sSupPr>
                        <m:e>
                          <m:acc>
                            <m:accPr>
                              <m:chr m:val="̂"/>
                              <m:ctrlPr>
                                <a:rPr lang="en-US" altLang="zh-TW" i="1">
                                  <a:latin typeface="Cambria Math" panose="02040503050406030204" pitchFamily="18" charset="0"/>
                                  <a:ea typeface="Cambria Math"/>
                                </a:rPr>
                              </m:ctrlPr>
                            </m:accPr>
                            <m:e>
                              <m:r>
                                <a:rPr lang="en-US" altLang="zh-TW" b="0" i="1" smtClean="0">
                                  <a:latin typeface="Cambria Math" panose="02040503050406030204" pitchFamily="18" charset="0"/>
                                  <a:ea typeface="Cambria Math"/>
                                </a:rPr>
                                <m:t>𝐻</m:t>
                              </m:r>
                            </m:e>
                          </m:acc>
                        </m:e>
                        <m:sup>
                          <m:r>
                            <a:rPr lang="en-US" altLang="zh-TW" i="1">
                              <a:latin typeface="Cambria Math"/>
                              <a:ea typeface="Cambria Math"/>
                            </a:rPr>
                            <m:t>†</m:t>
                          </m:r>
                        </m:sup>
                      </m:sSup>
                      <m:r>
                        <a:rPr lang="en-US" altLang="zh-TW" b="0" i="0" smtClean="0">
                          <a:latin typeface="Cambria Math" panose="02040503050406030204" pitchFamily="18" charset="0"/>
                        </a:rPr>
                        <m:t>=</m:t>
                      </m:r>
                      <m:acc>
                        <m:accPr>
                          <m:chr m:val="̂"/>
                          <m:ctrlPr>
                            <a:rPr lang="en-US" altLang="zh-TW" i="1">
                              <a:latin typeface="Cambria Math" panose="02040503050406030204" pitchFamily="18" charset="0"/>
                            </a:rPr>
                          </m:ctrlPr>
                        </m:accPr>
                        <m:e>
                          <m:r>
                            <a:rPr lang="en-US" altLang="zh-TW" b="0" i="1" smtClean="0">
                              <a:latin typeface="Cambria Math" panose="02040503050406030204" pitchFamily="18" charset="0"/>
                            </a:rPr>
                            <m:t>𝐻</m:t>
                          </m:r>
                        </m:e>
                      </m:acc>
                    </m:oMath>
                  </m:oMathPara>
                </a14:m>
                <a:endParaRPr lang="en-TW" dirty="0"/>
              </a:p>
            </p:txBody>
          </p:sp>
        </mc:Choice>
        <mc:Fallback xmlns="">
          <p:sp>
            <p:nvSpPr>
              <p:cNvPr id="12" name="TextBox 11">
                <a:extLst>
                  <a:ext uri="{FF2B5EF4-FFF2-40B4-BE49-F238E27FC236}">
                    <a16:creationId xmlns:a16="http://schemas.microsoft.com/office/drawing/2014/main" id="{8BC6F432-7577-D8FD-475C-078AA2C32583}"/>
                  </a:ext>
                </a:extLst>
              </p:cNvPr>
              <p:cNvSpPr txBox="1">
                <a:spLocks noRot="1" noChangeAspect="1" noMove="1" noResize="1" noEditPoints="1" noAdjustHandles="1" noChangeArrowheads="1" noChangeShapeType="1" noTextEdit="1"/>
              </p:cNvSpPr>
              <p:nvPr/>
            </p:nvSpPr>
            <p:spPr bwMode="auto">
              <a:xfrm>
                <a:off x="4282570" y="5430964"/>
                <a:ext cx="1203448" cy="376770"/>
              </a:xfrm>
              <a:prstGeom prst="rect">
                <a:avLst/>
              </a:prstGeom>
              <a:blipFill>
                <a:blip r:embed="rId10"/>
                <a:stretch>
                  <a:fillRect t="-322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矩形 36">
                <a:extLst>
                  <a:ext uri="{FF2B5EF4-FFF2-40B4-BE49-F238E27FC236}">
                    <a16:creationId xmlns:a16="http://schemas.microsoft.com/office/drawing/2014/main" id="{96366628-1C2B-C934-D840-24E479AEAF80}"/>
                  </a:ext>
                </a:extLst>
              </p:cNvPr>
              <p:cNvSpPr/>
              <p:nvPr/>
            </p:nvSpPr>
            <p:spPr>
              <a:xfrm>
                <a:off x="1033651" y="2697088"/>
                <a:ext cx="4834493" cy="901914"/>
              </a:xfrm>
              <a:prstGeom prst="rect">
                <a:avLst/>
              </a:prstGeom>
              <a:solidFill>
                <a:srgbClr val="FFFF99"/>
              </a:solidFill>
            </p:spPr>
            <p:txBody>
              <a:bodyPr wrap="square">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nary>
                        <m:naryPr>
                          <m:limLoc m:val="undOvr"/>
                          <m:ctrlPr>
                            <a:rPr lang="zh-TW" altLang="en-US" sz="1800" i="1" smtClean="0">
                              <a:latin typeface="Cambria Math" panose="02040503050406030204" pitchFamily="18" charset="0"/>
                            </a:rPr>
                          </m:ctrlPr>
                        </m:naryPr>
                        <m:sub>
                          <m:r>
                            <m:rPr>
                              <m:brk m:alnAt="24"/>
                            </m:rPr>
                            <a:rPr lang="en-US" altLang="zh-TW" sz="1800" b="0" i="1" smtClean="0">
                              <a:latin typeface="Cambria Math"/>
                            </a:rPr>
                            <m:t>−</m:t>
                          </m:r>
                          <m:r>
                            <a:rPr lang="en-US" altLang="zh-TW" sz="1800" b="0" i="1" smtClean="0">
                              <a:latin typeface="Cambria Math"/>
                              <a:ea typeface="Cambria Math"/>
                            </a:rPr>
                            <m:t>∞</m:t>
                          </m:r>
                        </m:sub>
                        <m:sup>
                          <m:r>
                            <a:rPr lang="en-US" altLang="zh-TW" sz="1800" i="1" smtClean="0">
                              <a:latin typeface="Cambria Math"/>
                              <a:ea typeface="Cambria Math"/>
                            </a:rPr>
                            <m:t>∞</m:t>
                          </m:r>
                        </m:sup>
                        <m:e>
                          <m:r>
                            <a:rPr lang="en-US" altLang="zh-TW" sz="1800" b="0" i="1" smtClean="0">
                              <a:latin typeface="Cambria Math"/>
                            </a:rPr>
                            <m:t>𝑑𝑥</m:t>
                          </m:r>
                          <m:r>
                            <a:rPr lang="en-US" altLang="zh-TW" sz="1800" b="0" i="1" smtClean="0">
                              <a:latin typeface="Cambria Math"/>
                              <a:ea typeface="Cambria Math"/>
                            </a:rPr>
                            <m:t>∙</m:t>
                          </m:r>
                        </m:e>
                      </m:nary>
                      <m:sSup>
                        <m:sSupPr>
                          <m:ctrlPr>
                            <a:rPr lang="en-US" altLang="zh-TW" sz="1800" i="1" smtClean="0">
                              <a:latin typeface="Cambria Math" panose="02040503050406030204" pitchFamily="18" charset="0"/>
                            </a:rPr>
                          </m:ctrlPr>
                        </m:sSupPr>
                        <m:e>
                          <m:r>
                            <a:rPr lang="el-GR" altLang="zh-TW" i="1">
                              <a:latin typeface="Cambria Math" panose="02040503050406030204" pitchFamily="18" charset="0"/>
                              <a:ea typeface="Cambria Math" panose="02040503050406030204" pitchFamily="18" charset="0"/>
                            </a:rPr>
                            <m:t>𝜙</m:t>
                          </m:r>
                          <m:d>
                            <m:dPr>
                              <m:ctrlPr>
                                <a:rPr lang="en-US" altLang="zh-TW" sz="1800" i="1">
                                  <a:latin typeface="Cambria Math" panose="02040503050406030204" pitchFamily="18" charset="0"/>
                                </a:rPr>
                              </m:ctrlPr>
                            </m:dPr>
                            <m:e>
                              <m:r>
                                <a:rPr lang="en-US" altLang="zh-TW" sz="1800" i="1">
                                  <a:latin typeface="Cambria Math"/>
                                </a:rPr>
                                <m:t>𝑥</m:t>
                              </m:r>
                            </m:e>
                          </m:d>
                        </m:e>
                        <m:sup>
                          <m:r>
                            <a:rPr lang="en-US" altLang="zh-TW" sz="1800" i="1" smtClean="0">
                              <a:latin typeface="Cambria Math"/>
                              <a:ea typeface="Cambria Math"/>
                            </a:rPr>
                            <m:t>∗</m:t>
                          </m:r>
                        </m:sup>
                      </m:sSup>
                      <m:d>
                        <m:dPr>
                          <m:begChr m:val="["/>
                          <m:endChr m:val="]"/>
                          <m:ctrlPr>
                            <a:rPr lang="en-US" altLang="zh-TW" sz="1800" i="1" smtClean="0">
                              <a:latin typeface="Cambria Math" panose="02040503050406030204" pitchFamily="18" charset="0"/>
                              <a:ea typeface="Cambria Math"/>
                            </a:rPr>
                          </m:ctrlPr>
                        </m:d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𝐴</m:t>
                              </m:r>
                            </m:e>
                          </m:acc>
                          <m:r>
                            <a:rPr lang="en-US" altLang="zh-TW" i="1">
                              <a:latin typeface="Cambria Math" panose="02040503050406030204" pitchFamily="18" charset="0"/>
                              <a:ea typeface="Cambria Math" panose="02040503050406030204" pitchFamily="18" charset="0"/>
                            </a:rPr>
                            <m:t>𝜓</m:t>
                          </m:r>
                          <m:d>
                            <m:dPr>
                              <m:ctrlPr>
                                <a:rPr lang="en-US" altLang="zh-TW" i="1">
                                  <a:latin typeface="Cambria Math" panose="02040503050406030204" pitchFamily="18" charset="0"/>
                                  <a:ea typeface="Cambria Math"/>
                                </a:rPr>
                              </m:ctrlPr>
                            </m:dPr>
                            <m:e>
                              <m:r>
                                <a:rPr lang="en-US" altLang="zh-TW" i="1">
                                  <a:latin typeface="Cambria Math" panose="02040503050406030204" pitchFamily="18" charset="0"/>
                                  <a:ea typeface="Cambria Math"/>
                                </a:rPr>
                                <m:t>𝑥</m:t>
                              </m:r>
                            </m:e>
                          </m:d>
                        </m:e>
                      </m:d>
                      <m:r>
                        <a:rPr lang="en-US" altLang="zh-TW" sz="1800" b="0" i="1" smtClean="0">
                          <a:latin typeface="Cambria Math" panose="02040503050406030204" pitchFamily="18" charset="0"/>
                          <a:ea typeface="Cambria Math"/>
                        </a:rPr>
                        <m:t>=</m:t>
                      </m:r>
                      <m:nary>
                        <m:naryPr>
                          <m:limLoc m:val="undOvr"/>
                          <m:ctrlPr>
                            <a:rPr lang="zh-TW" altLang="en-US" i="1">
                              <a:latin typeface="Cambria Math" panose="02040503050406030204" pitchFamily="18" charset="0"/>
                            </a:rPr>
                          </m:ctrlPr>
                        </m:naryPr>
                        <m:sub>
                          <m:r>
                            <m:rPr>
                              <m:brk m:alnAt="24"/>
                            </m:rPr>
                            <a:rPr lang="en-US" altLang="zh-TW" i="1">
                              <a:latin typeface="Cambria Math"/>
                            </a:rPr>
                            <m:t>−</m:t>
                          </m:r>
                          <m:r>
                            <a:rPr lang="en-US" altLang="zh-TW" i="1">
                              <a:latin typeface="Cambria Math"/>
                              <a:ea typeface="Cambria Math"/>
                            </a:rPr>
                            <m:t>∞</m:t>
                          </m:r>
                        </m:sub>
                        <m:sup>
                          <m:r>
                            <a:rPr lang="en-US" altLang="zh-TW" i="1">
                              <a:latin typeface="Cambria Math"/>
                              <a:ea typeface="Cambria Math"/>
                            </a:rPr>
                            <m:t>∞</m:t>
                          </m:r>
                        </m:sup>
                        <m:e>
                          <m:r>
                            <a:rPr lang="en-US" altLang="zh-TW" i="1">
                              <a:latin typeface="Cambria Math"/>
                            </a:rPr>
                            <m:t>𝑑𝑥</m:t>
                          </m:r>
                          <m:r>
                            <a:rPr lang="en-US" altLang="zh-TW" i="1">
                              <a:latin typeface="Cambria Math"/>
                              <a:ea typeface="Cambria Math"/>
                            </a:rPr>
                            <m:t>∙</m:t>
                          </m:r>
                        </m:e>
                      </m:nary>
                      <m:sSup>
                        <m:sSupPr>
                          <m:ctrlPr>
                            <a:rPr lang="en-US" altLang="zh-TW" i="1" smtClean="0">
                              <a:latin typeface="Cambria Math" panose="02040503050406030204" pitchFamily="18" charset="0"/>
                              <a:ea typeface="Cambria Math"/>
                            </a:rPr>
                          </m:ctrlPr>
                        </m:sSupPr>
                        <m:e>
                          <m:d>
                            <m:dPr>
                              <m:begChr m:val="["/>
                              <m:endChr m:val="]"/>
                              <m:ctrlPr>
                                <a:rPr lang="en-US" altLang="zh-TW" i="1" smtClean="0">
                                  <a:latin typeface="Cambria Math" panose="02040503050406030204" pitchFamily="18" charset="0"/>
                                  <a:ea typeface="Cambria Math"/>
                                </a:rPr>
                              </m:ctrlPr>
                            </m:dPr>
                            <m:e>
                              <m:sSup>
                                <m:sSupPr>
                                  <m:ctrlPr>
                                    <a:rPr lang="en-US" altLang="zh-TW" i="1">
                                      <a:latin typeface="Cambria Math" panose="02040503050406030204" pitchFamily="18" charset="0"/>
                                      <a:ea typeface="Cambria Math"/>
                                    </a:rPr>
                                  </m:ctrlPr>
                                </m:sSup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p>
                                  <m:r>
                                    <a:rPr lang="en-US" altLang="zh-TW" i="1">
                                      <a:latin typeface="Cambria Math"/>
                                      <a:ea typeface="Cambria Math"/>
                                    </a:rPr>
                                    <m:t>†</m:t>
                                  </m:r>
                                </m:sup>
                              </m:sSup>
                              <m:r>
                                <a:rPr lang="el-GR" altLang="zh-TW" i="1">
                                  <a:latin typeface="Cambria Math" panose="02040503050406030204" pitchFamily="18" charset="0"/>
                                  <a:ea typeface="Cambria Math" panose="02040503050406030204" pitchFamily="18" charset="0"/>
                                </a:rPr>
                                <m:t>𝜙</m:t>
                              </m:r>
                              <m:d>
                                <m:dPr>
                                  <m:ctrlPr>
                                    <a:rPr lang="en-US" altLang="zh-TW" i="1">
                                      <a:latin typeface="Cambria Math" panose="02040503050406030204" pitchFamily="18" charset="0"/>
                                    </a:rPr>
                                  </m:ctrlPr>
                                </m:dPr>
                                <m:e>
                                  <m:r>
                                    <a:rPr lang="en-US" altLang="zh-TW" i="1">
                                      <a:latin typeface="Cambria Math"/>
                                    </a:rPr>
                                    <m:t>𝑥</m:t>
                                  </m:r>
                                </m:e>
                              </m:d>
                            </m:e>
                          </m:d>
                        </m:e>
                        <m:sup>
                          <m:r>
                            <a:rPr lang="en-US" altLang="zh-TW" i="1">
                              <a:latin typeface="Cambria Math"/>
                              <a:ea typeface="Cambria Math"/>
                            </a:rPr>
                            <m:t>∗</m:t>
                          </m:r>
                        </m:sup>
                      </m:sSup>
                      <m:r>
                        <a:rPr kumimoji="0" lang="zh-TW" altLang="en-US" i="1">
                          <a:solidFill>
                            <a:srgbClr val="000000"/>
                          </a:solidFill>
                          <a:latin typeface="Cambria Math"/>
                        </a:rPr>
                        <m:t>𝜓</m:t>
                      </m:r>
                      <m:d>
                        <m:dPr>
                          <m:ctrlPr>
                            <a:rPr lang="en-US" altLang="zh-TW" i="1">
                              <a:latin typeface="Cambria Math" panose="02040503050406030204" pitchFamily="18" charset="0"/>
                            </a:rPr>
                          </m:ctrlPr>
                        </m:dPr>
                        <m:e>
                          <m:r>
                            <a:rPr lang="en-US" altLang="zh-TW" i="1">
                              <a:latin typeface="Cambria Math"/>
                            </a:rPr>
                            <m:t>𝑥</m:t>
                          </m:r>
                        </m:e>
                      </m:d>
                    </m:oMath>
                  </m:oMathPara>
                </a14:m>
                <a:endParaRPr lang="zh-TW" altLang="en-US" sz="1800" dirty="0"/>
              </a:p>
            </p:txBody>
          </p:sp>
        </mc:Choice>
        <mc:Fallback xmlns="">
          <p:sp>
            <p:nvSpPr>
              <p:cNvPr id="13" name="矩形 36">
                <a:extLst>
                  <a:ext uri="{FF2B5EF4-FFF2-40B4-BE49-F238E27FC236}">
                    <a16:creationId xmlns:a16="http://schemas.microsoft.com/office/drawing/2014/main" id="{96366628-1C2B-C934-D840-24E479AEAF80}"/>
                  </a:ext>
                </a:extLst>
              </p:cNvPr>
              <p:cNvSpPr>
                <a:spLocks noRot="1" noChangeAspect="1" noMove="1" noResize="1" noEditPoints="1" noAdjustHandles="1" noChangeArrowheads="1" noChangeShapeType="1" noTextEdit="1"/>
              </p:cNvSpPr>
              <p:nvPr/>
            </p:nvSpPr>
            <p:spPr>
              <a:xfrm>
                <a:off x="1033651" y="2697088"/>
                <a:ext cx="4834493" cy="901914"/>
              </a:xfrm>
              <a:prstGeom prst="rect">
                <a:avLst/>
              </a:prstGeom>
              <a:blipFill>
                <a:blip r:embed="rId11"/>
                <a:stretch>
                  <a:fillRect l="-16492" t="-111111" b="-170833"/>
                </a:stretch>
              </a:blipFill>
            </p:spPr>
            <p:txBody>
              <a:bodyPr/>
              <a:lstStyle/>
              <a:p>
                <a:r>
                  <a:rPr lang="en-TW">
                    <a:noFill/>
                  </a:rPr>
                  <a:t> </a:t>
                </a:r>
              </a:p>
            </p:txBody>
          </p:sp>
        </mc:Fallback>
      </mc:AlternateContent>
      <p:sp>
        <p:nvSpPr>
          <p:cNvPr id="4" name="TextBox 3">
            <a:extLst>
              <a:ext uri="{FF2B5EF4-FFF2-40B4-BE49-F238E27FC236}">
                <a16:creationId xmlns:a16="http://schemas.microsoft.com/office/drawing/2014/main" id="{9A492D8C-0173-89A3-A919-2D71479D0834}"/>
              </a:ext>
            </a:extLst>
          </p:cNvPr>
          <p:cNvSpPr txBox="1"/>
          <p:nvPr/>
        </p:nvSpPr>
        <p:spPr bwMode="auto">
          <a:xfrm>
            <a:off x="3537289" y="3740081"/>
            <a:ext cx="2493681" cy="378758"/>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若是矩陣：</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DF043D0-E641-9901-1602-47CBB51CE2A8}"/>
                  </a:ext>
                </a:extLst>
              </p:cNvPr>
              <p:cNvSpPr txBox="1"/>
              <p:nvPr/>
            </p:nvSpPr>
            <p:spPr bwMode="auto">
              <a:xfrm>
                <a:off x="4881616" y="3752932"/>
                <a:ext cx="1203448" cy="376770"/>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Cambria Math"/>
                            </a:rPr>
                          </m:ctrlPr>
                        </m:sSupPr>
                        <m:e>
                          <m:acc>
                            <m:accPr>
                              <m:chr m:val="̂"/>
                              <m:ctrlPr>
                                <a:rPr lang="en-US" altLang="zh-TW" i="1">
                                  <a:latin typeface="Cambria Math" panose="02040503050406030204" pitchFamily="18" charset="0"/>
                                  <a:ea typeface="Cambria Math"/>
                                </a:rPr>
                              </m:ctrlPr>
                            </m:accPr>
                            <m:e>
                              <m:r>
                                <a:rPr lang="en-US" altLang="zh-TW" b="0" i="1" smtClean="0">
                                  <a:latin typeface="Cambria Math" panose="02040503050406030204" pitchFamily="18" charset="0"/>
                                  <a:ea typeface="Cambria Math"/>
                                </a:rPr>
                                <m:t>𝑀</m:t>
                              </m:r>
                            </m:e>
                          </m:acc>
                        </m:e>
                        <m:sup>
                          <m:r>
                            <a:rPr lang="en-US" altLang="zh-TW" i="1">
                              <a:latin typeface="Cambria Math"/>
                              <a:ea typeface="Cambria Math"/>
                            </a:rPr>
                            <m:t>†</m:t>
                          </m:r>
                        </m:sup>
                      </m:sSup>
                      <m:r>
                        <a:rPr lang="en-US" altLang="zh-TW" b="0" i="0" smtClean="0">
                          <a:latin typeface="Cambria Math" panose="02040503050406030204" pitchFamily="18" charset="0"/>
                        </a:rPr>
                        <m:t>=</m:t>
                      </m:r>
                      <m:sSup>
                        <m:sSupPr>
                          <m:ctrlPr>
                            <a:rPr lang="en-US" altLang="zh-TW" b="0" i="1" smtClean="0">
                              <a:latin typeface="Cambria Math" panose="02040503050406030204" pitchFamily="18" charset="0"/>
                            </a:rPr>
                          </m:ctrlPr>
                        </m:sSup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𝑀</m:t>
                              </m:r>
                            </m:e>
                          </m:acc>
                        </m:e>
                        <m:sup>
                          <m:r>
                            <a:rPr lang="en-US" altLang="zh-TW" b="0" i="1" smtClean="0">
                              <a:latin typeface="Cambria Math" panose="02040503050406030204" pitchFamily="18" charset="0"/>
                            </a:rPr>
                            <m:t>𝑇</m:t>
                          </m:r>
                          <m:r>
                            <a:rPr lang="en-US" altLang="zh-TW" b="0" i="1" smtClean="0">
                              <a:latin typeface="Cambria Math" panose="02040503050406030204" pitchFamily="18" charset="0"/>
                              <a:ea typeface="Cambria Math" panose="02040503050406030204" pitchFamily="18" charset="0"/>
                            </a:rPr>
                            <m:t>∗</m:t>
                          </m:r>
                        </m:sup>
                      </m:sSup>
                    </m:oMath>
                  </m:oMathPara>
                </a14:m>
                <a:endParaRPr lang="en-TW" dirty="0"/>
              </a:p>
            </p:txBody>
          </p:sp>
        </mc:Choice>
        <mc:Fallback xmlns="">
          <p:sp>
            <p:nvSpPr>
              <p:cNvPr id="7" name="TextBox 6">
                <a:extLst>
                  <a:ext uri="{FF2B5EF4-FFF2-40B4-BE49-F238E27FC236}">
                    <a16:creationId xmlns:a16="http://schemas.microsoft.com/office/drawing/2014/main" id="{FDF043D0-E641-9901-1602-47CBB51CE2A8}"/>
                  </a:ext>
                </a:extLst>
              </p:cNvPr>
              <p:cNvSpPr txBox="1">
                <a:spLocks noRot="1" noChangeAspect="1" noMove="1" noResize="1" noEditPoints="1" noAdjustHandles="1" noChangeArrowheads="1" noChangeShapeType="1" noTextEdit="1"/>
              </p:cNvSpPr>
              <p:nvPr/>
            </p:nvSpPr>
            <p:spPr bwMode="auto">
              <a:xfrm>
                <a:off x="4881616" y="3752932"/>
                <a:ext cx="1203448" cy="376770"/>
              </a:xfrm>
              <a:prstGeom prst="rect">
                <a:avLst/>
              </a:prstGeom>
              <a:blipFill>
                <a:blip r:embed="rId12"/>
                <a:stretch>
                  <a:fillRect t="-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8893F5D-8203-08D4-5209-DF6E0FACDA1F}"/>
                  </a:ext>
                </a:extLst>
              </p:cNvPr>
              <p:cNvSpPr txBox="1"/>
              <p:nvPr/>
            </p:nvSpPr>
            <p:spPr bwMode="auto">
              <a:xfrm>
                <a:off x="1007698" y="4234573"/>
                <a:ext cx="3564302" cy="378758"/>
              </a:xfrm>
              <a:prstGeom prst="rect">
                <a:avLst/>
              </a:prstGeom>
              <a:noFill/>
              <a:ln w="9525">
                <a:noFill/>
                <a:miter lim="800000"/>
                <a:headEnd/>
                <a:tailEnd/>
              </a:ln>
            </p:spPr>
            <p:txBody>
              <a:bodyPr wrap="square">
                <a:spAutoFit/>
              </a:bodyPr>
              <a:lstStyle/>
              <a:p>
                <a14:m>
                  <m:oMath xmlns:m="http://schemas.openxmlformats.org/officeDocument/2006/math">
                    <m:sSup>
                      <m:sSupPr>
                        <m:ctrlPr>
                          <a:rPr lang="en-US" altLang="zh-TW" i="1">
                            <a:latin typeface="Cambria Math" panose="02040503050406030204" pitchFamily="18" charset="0"/>
                            <a:ea typeface="Cambria Math"/>
                          </a:rPr>
                        </m:ctrlPr>
                      </m:sSup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p>
                        <m:r>
                          <a:rPr lang="en-US" altLang="zh-TW" i="1">
                            <a:latin typeface="Cambria Math"/>
                            <a:ea typeface="Cambria Math"/>
                          </a:rPr>
                          <m:t>†</m:t>
                        </m:r>
                      </m:sup>
                    </m:sSup>
                  </m:oMath>
                </a14:m>
                <a:r>
                  <a:rPr lang="zh-TW" altLang="en-US" dirty="0">
                    <a:latin typeface="Times New Roman" panose="02020603050405020304" pitchFamily="18" charset="0"/>
                    <a:ea typeface="PMingLiU" panose="02020500000000000000" pitchFamily="18" charset="-120"/>
                    <a:cs typeface="Times New Roman" panose="02020603050405020304" pitchFamily="18" charset="0"/>
                  </a:rPr>
                  <a:t>的</a:t>
                </a:r>
                <a:r>
                  <a:rPr lang="en-US" altLang="zh-TW" dirty="0">
                    <a:latin typeface="Times New Roman" panose="02020603050405020304" pitchFamily="18" charset="0"/>
                    <a:ea typeface="PMingLiU" panose="02020500000000000000" pitchFamily="18" charset="-120"/>
                    <a:cs typeface="Times New Roman" panose="02020603050405020304" pitchFamily="18" charset="0"/>
                  </a:rPr>
                  <a:t>Adjoint</a:t>
                </a:r>
                <a:r>
                  <a:rPr lang="zh-TW" altLang="en-US" dirty="0">
                    <a:latin typeface="Times New Roman" panose="02020603050405020304" pitchFamily="18" charset="0"/>
                    <a:ea typeface="PMingLiU" panose="02020500000000000000" pitchFamily="18" charset="-120"/>
                    <a:cs typeface="Times New Roman" panose="02020603050405020304" pitchFamily="18" charset="0"/>
                  </a:rPr>
                  <a:t>就是</a:t>
                </a:r>
                <a14:m>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a:rPr>
                          <m:t>𝐴</m:t>
                        </m:r>
                      </m:e>
                    </m:acc>
                  </m:oMath>
                </a14:m>
                <a:r>
                  <a:rPr lang="en-TW" dirty="0"/>
                  <a:t>。</a:t>
                </a:r>
              </a:p>
            </p:txBody>
          </p:sp>
        </mc:Choice>
        <mc:Fallback xmlns="">
          <p:sp>
            <p:nvSpPr>
              <p:cNvPr id="8" name="TextBox 7">
                <a:extLst>
                  <a:ext uri="{FF2B5EF4-FFF2-40B4-BE49-F238E27FC236}">
                    <a16:creationId xmlns:a16="http://schemas.microsoft.com/office/drawing/2014/main" id="{58893F5D-8203-08D4-5209-DF6E0FACDA1F}"/>
                  </a:ext>
                </a:extLst>
              </p:cNvPr>
              <p:cNvSpPr txBox="1">
                <a:spLocks noRot="1" noChangeAspect="1" noMove="1" noResize="1" noEditPoints="1" noAdjustHandles="1" noChangeArrowheads="1" noChangeShapeType="1" noTextEdit="1"/>
              </p:cNvSpPr>
              <p:nvPr/>
            </p:nvSpPr>
            <p:spPr bwMode="auto">
              <a:xfrm>
                <a:off x="1007698" y="4234573"/>
                <a:ext cx="3564302" cy="378758"/>
              </a:xfrm>
              <a:prstGeom prst="rect">
                <a:avLst/>
              </a:prstGeom>
              <a:blipFill>
                <a:blip r:embed="rId13"/>
                <a:stretch>
                  <a:fillRect t="-3226" b="-2258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ECF0734-1C16-7B7E-B3B3-85C26173BD8E}"/>
                  </a:ext>
                </a:extLst>
              </p:cNvPr>
              <p:cNvSpPr txBox="1"/>
              <p:nvPr/>
            </p:nvSpPr>
            <p:spPr bwMode="auto">
              <a:xfrm>
                <a:off x="3207957" y="4236561"/>
                <a:ext cx="1203448" cy="378758"/>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Cambria Math"/>
                            </a:rPr>
                          </m:ctrlPr>
                        </m:sSupPr>
                        <m:e>
                          <m:r>
                            <a:rPr lang="en-US" altLang="zh-TW" i="1" smtClean="0">
                              <a:latin typeface="Cambria Math" panose="02040503050406030204" pitchFamily="18" charset="0"/>
                              <a:ea typeface="Cambria Math"/>
                            </a:rPr>
                            <m:t>(</m:t>
                          </m:r>
                          <m:sSup>
                            <m:sSupPr>
                              <m:ctrlPr>
                                <a:rPr lang="en-US" altLang="zh-TW" i="1">
                                  <a:latin typeface="Cambria Math" panose="02040503050406030204" pitchFamily="18" charset="0"/>
                                  <a:ea typeface="Cambria Math"/>
                                </a:rPr>
                              </m:ctrlPr>
                            </m:sSup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𝐴</m:t>
                                  </m:r>
                                </m:e>
                              </m:acc>
                            </m:e>
                            <m:sup>
                              <m:r>
                                <a:rPr lang="en-US" altLang="zh-TW" i="1">
                                  <a:latin typeface="Cambria Math"/>
                                  <a:ea typeface="Cambria Math"/>
                                </a:rPr>
                                <m:t>†</m:t>
                              </m:r>
                            </m:sup>
                          </m:sSup>
                          <m:r>
                            <a:rPr lang="en-US" altLang="zh-TW" i="1" smtClean="0">
                              <a:latin typeface="Cambria Math" panose="02040503050406030204" pitchFamily="18" charset="0"/>
                              <a:ea typeface="Cambria Math"/>
                            </a:rPr>
                            <m:t>)</m:t>
                          </m:r>
                        </m:e>
                        <m:sup>
                          <m:r>
                            <a:rPr lang="en-US" altLang="zh-TW" i="1" smtClean="0">
                              <a:latin typeface="Cambria Math" panose="02040503050406030204" pitchFamily="18" charset="0"/>
                              <a:ea typeface="Cambria Math" panose="02040503050406030204" pitchFamily="18" charset="0"/>
                            </a:rPr>
                            <m:t>†</m:t>
                          </m:r>
                        </m:sup>
                      </m:sSup>
                      <m:r>
                        <a:rPr lang="en-US" altLang="zh-TW" b="0" i="0" smtClean="0">
                          <a:latin typeface="Cambria Math" panose="02040503050406030204" pitchFamily="18" charset="0"/>
                        </a:rPr>
                        <m:t>=</m:t>
                      </m:r>
                      <m:acc>
                        <m:accPr>
                          <m:chr m:val="̂"/>
                          <m:ctrlPr>
                            <a:rPr lang="en-US" altLang="zh-TW" b="0" i="1" smtClean="0">
                              <a:latin typeface="Cambria Math" panose="02040503050406030204" pitchFamily="18" charset="0"/>
                              <a:ea typeface="Cambria Math"/>
                            </a:rPr>
                          </m:ctrlPr>
                        </m:accPr>
                        <m:e>
                          <m:r>
                            <a:rPr lang="en-US" altLang="zh-TW" b="0" i="1" smtClean="0">
                              <a:latin typeface="Cambria Math" panose="02040503050406030204" pitchFamily="18" charset="0"/>
                              <a:ea typeface="Cambria Math"/>
                            </a:rPr>
                            <m:t>𝐴</m:t>
                          </m:r>
                        </m:e>
                      </m:acc>
                    </m:oMath>
                  </m:oMathPara>
                </a14:m>
                <a:endParaRPr lang="en-TW" dirty="0"/>
              </a:p>
            </p:txBody>
          </p:sp>
        </mc:Choice>
        <mc:Fallback xmlns="">
          <p:sp>
            <p:nvSpPr>
              <p:cNvPr id="9" name="TextBox 8">
                <a:extLst>
                  <a:ext uri="{FF2B5EF4-FFF2-40B4-BE49-F238E27FC236}">
                    <a16:creationId xmlns:a16="http://schemas.microsoft.com/office/drawing/2014/main" id="{CECF0734-1C16-7B7E-B3B3-85C26173BD8E}"/>
                  </a:ext>
                </a:extLst>
              </p:cNvPr>
              <p:cNvSpPr txBox="1">
                <a:spLocks noRot="1" noChangeAspect="1" noMove="1" noResize="1" noEditPoints="1" noAdjustHandles="1" noChangeArrowheads="1" noChangeShapeType="1" noTextEdit="1"/>
              </p:cNvSpPr>
              <p:nvPr/>
            </p:nvSpPr>
            <p:spPr bwMode="auto">
              <a:xfrm>
                <a:off x="3207957" y="4236561"/>
                <a:ext cx="1203448" cy="378758"/>
              </a:xfrm>
              <a:prstGeom prst="rect">
                <a:avLst/>
              </a:prstGeom>
              <a:blipFill>
                <a:blip r:embed="rId14"/>
                <a:stretch>
                  <a:fillRect t="-3226" b="-16129"/>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43447274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A00FBD-67C5-7D81-D4BE-884B826870B7}"/>
              </a:ext>
            </a:extLst>
          </p:cNvPr>
          <p:cNvPicPr>
            <a:picLocks noChangeAspect="1"/>
          </p:cNvPicPr>
          <p:nvPr/>
        </p:nvPicPr>
        <p:blipFill rotWithShape="1">
          <a:blip r:embed="rId2"/>
          <a:srcRect t="5915" b="21960"/>
          <a:stretch/>
        </p:blipFill>
        <p:spPr>
          <a:xfrm>
            <a:off x="1592472" y="3140968"/>
            <a:ext cx="5959056" cy="2018876"/>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7FC1BEE-4FF7-497A-624A-8B3C10EAC424}"/>
                  </a:ext>
                </a:extLst>
              </p:cNvPr>
              <p:cNvSpPr txBox="1"/>
              <p:nvPr/>
            </p:nvSpPr>
            <p:spPr bwMode="auto">
              <a:xfrm>
                <a:off x="2676601" y="621927"/>
                <a:ext cx="4320480" cy="369332"/>
              </a:xfrm>
              <a:prstGeom prst="rect">
                <a:avLst/>
              </a:prstGeom>
              <a:noFill/>
              <a:ln w="9525">
                <a:noFill/>
                <a:miter lim="800000"/>
                <a:headEnd/>
                <a:tailEnd/>
              </a:ln>
            </p:spPr>
            <p:txBody>
              <a:bodyPr wrap="square" rtlCol="0">
                <a:spAutoFit/>
              </a:bodyPr>
              <a:lstStyle/>
              <a:p>
                <a:r>
                  <a:rPr lang="zh-TW" altLang="en-US" dirty="0">
                    <a:solidFill>
                      <a:schemeClr val="tx1"/>
                    </a:solidFill>
                  </a:rPr>
                  <a:t>原來簡併的</a:t>
                </a:r>
                <a:r>
                  <a:rPr lang="en-US" altLang="zh-TW" dirty="0">
                    <a:solidFill>
                      <a:schemeClr val="tx1"/>
                    </a:solidFill>
                    <a:latin typeface="Times New Roman" panose="02020603050405020304" pitchFamily="18" charset="0"/>
                    <a:cs typeface="Times New Roman" panose="02020603050405020304" pitchFamily="18" charset="0"/>
                  </a:rPr>
                  <a:t>6</a:t>
                </a:r>
                <a:r>
                  <a:rPr lang="zh-TW" altLang="en-US" dirty="0">
                    <a:solidFill>
                      <a:schemeClr val="tx1"/>
                    </a:solidFill>
                  </a:rPr>
                  <a:t>個態</a:t>
                </a:r>
                <a14:m>
                  <m:oMath xmlns:m="http://schemas.openxmlformats.org/officeDocument/2006/math">
                    <m:d>
                      <m:dPr>
                        <m:begChr m:val="|"/>
                        <m:endChr m:val=""/>
                        <m:ctrlPr>
                          <a:rPr lang="en-US" altLang="zh-TW" i="1" smtClean="0">
                            <a:solidFill>
                              <a:schemeClr val="tx1"/>
                            </a:solidFill>
                            <a:latin typeface="Cambria Math" panose="02040503050406030204" pitchFamily="18" charset="0"/>
                          </a:rPr>
                        </m:ctrlPr>
                      </m:dPr>
                      <m:e>
                        <m:d>
                          <m:dPr>
                            <m:begChr m:val=""/>
                            <m:endChr m:val="⟩"/>
                            <m:ctrlPr>
                              <a:rPr lang="en-US" altLang="zh-TW" i="1">
                                <a:solidFill>
                                  <a:schemeClr val="tx1"/>
                                </a:solidFill>
                                <a:latin typeface="Cambria Math" panose="02040503050406030204" pitchFamily="18" charset="0"/>
                              </a:rPr>
                            </m:ctrlPr>
                          </m:dPr>
                          <m:e>
                            <m:r>
                              <a:rPr lang="en-US" altLang="zh-TW" b="0" i="1" smtClean="0">
                                <a:solidFill>
                                  <a:schemeClr val="tx1"/>
                                </a:solidFill>
                                <a:latin typeface="Cambria Math" panose="02040503050406030204" pitchFamily="18" charset="0"/>
                              </a:rPr>
                              <m:t>1,</m:t>
                            </m:r>
                            <m:sSub>
                              <m:sSubPr>
                                <m:ctrlPr>
                                  <a:rPr lang="en-US" altLang="zh-TW" b="0" i="1" smtClean="0">
                                    <a:solidFill>
                                      <a:schemeClr val="tx1"/>
                                    </a:solidFill>
                                    <a:latin typeface="Cambria Math" panose="02040503050406030204" pitchFamily="18" charset="0"/>
                                  </a:rPr>
                                </m:ctrlPr>
                              </m:sSubPr>
                              <m:e>
                                <m:r>
                                  <a:rPr lang="en-US" altLang="zh-TW" b="0" i="1" smtClean="0">
                                    <a:solidFill>
                                      <a:schemeClr val="tx1"/>
                                    </a:solidFill>
                                    <a:latin typeface="Cambria Math" panose="02040503050406030204" pitchFamily="18" charset="0"/>
                                  </a:rPr>
                                  <m:t>𝑚</m:t>
                                </m:r>
                              </m:e>
                              <m:sub>
                                <m:r>
                                  <a:rPr lang="en-US" altLang="zh-TW" b="0" i="1" smtClean="0">
                                    <a:solidFill>
                                      <a:schemeClr val="tx1"/>
                                    </a:solidFill>
                                    <a:latin typeface="Cambria Math" panose="02040503050406030204" pitchFamily="18" charset="0"/>
                                  </a:rPr>
                                  <m:t>𝑧</m:t>
                                </m:r>
                              </m:sub>
                            </m:sSub>
                            <m:r>
                              <a:rPr lang="en-US" altLang="zh-TW" b="0" i="1" smtClean="0">
                                <a:solidFill>
                                  <a:schemeClr val="tx1"/>
                                </a:solidFill>
                                <a:latin typeface="Cambria Math" panose="02040503050406030204" pitchFamily="18" charset="0"/>
                              </a:rPr>
                              <m:t>,1/2,</m:t>
                            </m:r>
                            <m:sSub>
                              <m:sSubPr>
                                <m:ctrlPr>
                                  <a:rPr lang="en-US" altLang="zh-TW" b="0" i="1" smtClean="0">
                                    <a:solidFill>
                                      <a:schemeClr val="tx1"/>
                                    </a:solidFill>
                                    <a:latin typeface="Cambria Math" panose="02040503050406030204" pitchFamily="18" charset="0"/>
                                  </a:rPr>
                                </m:ctrlPr>
                              </m:sSubPr>
                              <m:e>
                                <m:r>
                                  <a:rPr lang="en-US" altLang="zh-TW" b="0" i="1" smtClean="0">
                                    <a:solidFill>
                                      <a:schemeClr val="tx1"/>
                                    </a:solidFill>
                                    <a:latin typeface="Cambria Math" panose="02040503050406030204" pitchFamily="18" charset="0"/>
                                  </a:rPr>
                                  <m:t>𝑠</m:t>
                                </m:r>
                              </m:e>
                              <m:sub>
                                <m:r>
                                  <a:rPr lang="en-US" altLang="zh-TW" b="0" i="1" smtClean="0">
                                    <a:solidFill>
                                      <a:schemeClr val="tx1"/>
                                    </a:solidFill>
                                    <a:latin typeface="Cambria Math" panose="02040503050406030204" pitchFamily="18" charset="0"/>
                                  </a:rPr>
                                  <m:t>𝑧</m:t>
                                </m:r>
                              </m:sub>
                            </m:sSub>
                          </m:e>
                        </m:d>
                      </m:e>
                    </m:d>
                    <m:r>
                      <a:rPr lang="zh-TW" altLang="en-US" i="1">
                        <a:latin typeface="Cambria Math" panose="02040503050406030204" pitchFamily="18" charset="0"/>
                      </a:rPr>
                      <m:t>現在</m:t>
                    </m:r>
                    <m:r>
                      <a:rPr lang="zh-TW" altLang="en-US" i="1" smtClean="0">
                        <a:latin typeface="Cambria Math" panose="02040503050406030204" pitchFamily="18" charset="0"/>
                      </a:rPr>
                      <m:t>分裂</m:t>
                    </m:r>
                  </m:oMath>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67FC1BEE-4FF7-497A-624A-8B3C10EAC424}"/>
                  </a:ext>
                </a:extLst>
              </p:cNvPr>
              <p:cNvSpPr txBox="1">
                <a:spLocks noRot="1" noChangeAspect="1" noMove="1" noResize="1" noEditPoints="1" noAdjustHandles="1" noChangeArrowheads="1" noChangeShapeType="1" noTextEdit="1"/>
              </p:cNvSpPr>
              <p:nvPr/>
            </p:nvSpPr>
            <p:spPr bwMode="auto">
              <a:xfrm>
                <a:off x="2676601" y="621927"/>
                <a:ext cx="4320480" cy="369332"/>
              </a:xfrm>
              <a:prstGeom prst="rect">
                <a:avLst/>
              </a:prstGeom>
              <a:blipFill>
                <a:blip r:embed="rId3"/>
                <a:stretch>
                  <a:fillRect l="-1170" t="-106452" b="-16129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3FECD88-0D1A-CB06-B421-04CD9CB5822A}"/>
                  </a:ext>
                </a:extLst>
              </p:cNvPr>
              <p:cNvSpPr txBox="1"/>
              <p:nvPr/>
            </p:nvSpPr>
            <p:spPr bwMode="auto">
              <a:xfrm>
                <a:off x="1592472" y="1605209"/>
                <a:ext cx="2936199" cy="620234"/>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rPr>
                                  </m:ctrlPr>
                                </m:fPr>
                                <m:num>
                                  <m:r>
                                    <a:rPr lang="en-US" altLang="zh-TW" b="0" i="1" smtClean="0">
                                      <a:latin typeface="Cambria Math" panose="02040503050406030204" pitchFamily="18" charset="0"/>
                                    </a:rPr>
                                    <m:t>1</m:t>
                                  </m:r>
                                </m:num>
                                <m:den>
                                  <m:r>
                                    <a:rPr lang="en-US" altLang="zh-TW" i="1">
                                      <a:latin typeface="Cambria Math" panose="02040503050406030204" pitchFamily="18" charset="0"/>
                                    </a:rPr>
                                    <m:t>2</m:t>
                                  </m:r>
                                </m:den>
                              </m:f>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e>
                          </m:d>
                        </m:e>
                      </m:d>
                      <m:r>
                        <a:rPr lang="en-US" altLang="zh-TW" b="0" i="1" smtClean="0">
                          <a:latin typeface="Cambria Math" panose="02040503050406030204" pitchFamily="18" charset="0"/>
                        </a:rPr>
                        <m:t>=</m:t>
                      </m:r>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e>
                          </m:d>
                        </m:e>
                      </m:d>
                    </m:oMath>
                  </m:oMathPara>
                </a14:m>
                <a:endParaRPr lang="en-TW" dirty="0"/>
              </a:p>
            </p:txBody>
          </p:sp>
        </mc:Choice>
        <mc:Fallback xmlns="">
          <p:sp>
            <p:nvSpPr>
              <p:cNvPr id="8" name="TextBox 7">
                <a:extLst>
                  <a:ext uri="{FF2B5EF4-FFF2-40B4-BE49-F238E27FC236}">
                    <a16:creationId xmlns:a16="http://schemas.microsoft.com/office/drawing/2014/main" id="{D3FECD88-0D1A-CB06-B421-04CD9CB5822A}"/>
                  </a:ext>
                </a:extLst>
              </p:cNvPr>
              <p:cNvSpPr txBox="1">
                <a:spLocks noRot="1" noChangeAspect="1" noMove="1" noResize="1" noEditPoints="1" noAdjustHandles="1" noChangeArrowheads="1" noChangeShapeType="1" noTextEdit="1"/>
              </p:cNvSpPr>
              <p:nvPr/>
            </p:nvSpPr>
            <p:spPr bwMode="auto">
              <a:xfrm>
                <a:off x="1592472" y="1605209"/>
                <a:ext cx="2936199" cy="620234"/>
              </a:xfrm>
              <a:prstGeom prst="rect">
                <a:avLst/>
              </a:prstGeom>
              <a:blipFill>
                <a:blip r:embed="rId4"/>
                <a:stretch>
                  <a:fillRect l="-9052" t="-164000" r="-21121" b="-244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5BF331E-8AA3-552C-A7F7-9E7465461F99}"/>
                  </a:ext>
                </a:extLst>
              </p:cNvPr>
              <p:cNvSpPr txBox="1"/>
              <p:nvPr/>
            </p:nvSpPr>
            <p:spPr bwMode="auto">
              <a:xfrm>
                <a:off x="1592472" y="614932"/>
                <a:ext cx="1136000" cy="369332"/>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solidFill>
                            <a:schemeClr val="tx1"/>
                          </a:solidFill>
                          <a:latin typeface="Cambria Math" panose="02040503050406030204" pitchFamily="18" charset="0"/>
                        </a:rPr>
                        <m:t>𝑙</m:t>
                      </m:r>
                      <m:r>
                        <a:rPr lang="en-US" altLang="zh-TW" b="0" i="1" smtClean="0">
                          <a:solidFill>
                            <a:schemeClr val="tx1"/>
                          </a:solidFill>
                          <a:latin typeface="Cambria Math" panose="02040503050406030204" pitchFamily="18" charset="0"/>
                        </a:rPr>
                        <m:t>=1, 2</m:t>
                      </m:r>
                      <m:r>
                        <a:rPr lang="en-US" altLang="zh-TW" b="0" i="1" smtClean="0">
                          <a:solidFill>
                            <a:schemeClr val="tx1"/>
                          </a:solidFill>
                          <a:latin typeface="Cambria Math" panose="02040503050406030204" pitchFamily="18" charset="0"/>
                        </a:rPr>
                        <m:t>𝑝</m:t>
                      </m:r>
                    </m:oMath>
                  </m:oMathPara>
                </a14:m>
                <a:endParaRPr lang="en-TW" dirty="0"/>
              </a:p>
            </p:txBody>
          </p:sp>
        </mc:Choice>
        <mc:Fallback xmlns="">
          <p:sp>
            <p:nvSpPr>
              <p:cNvPr id="10" name="TextBox 9">
                <a:extLst>
                  <a:ext uri="{FF2B5EF4-FFF2-40B4-BE49-F238E27FC236}">
                    <a16:creationId xmlns:a16="http://schemas.microsoft.com/office/drawing/2014/main" id="{75BF331E-8AA3-552C-A7F7-9E7465461F99}"/>
                  </a:ext>
                </a:extLst>
              </p:cNvPr>
              <p:cNvSpPr txBox="1">
                <a:spLocks noRot="1" noChangeAspect="1" noMove="1" noResize="1" noEditPoints="1" noAdjustHandles="1" noChangeArrowheads="1" noChangeShapeType="1" noTextEdit="1"/>
              </p:cNvSpPr>
              <p:nvPr/>
            </p:nvSpPr>
            <p:spPr bwMode="auto">
              <a:xfrm>
                <a:off x="1592472" y="614932"/>
                <a:ext cx="1136000" cy="369332"/>
              </a:xfrm>
              <a:prstGeom prst="rect">
                <a:avLst/>
              </a:prstGeom>
              <a:blipFill>
                <a:blip r:embed="rId5"/>
                <a:stretch>
                  <a:fillRect b="-1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5B450A7-2014-4008-BC78-502AE6CD00A1}"/>
                  </a:ext>
                </a:extLst>
              </p:cNvPr>
              <p:cNvSpPr txBox="1"/>
              <p:nvPr/>
            </p:nvSpPr>
            <p:spPr bwMode="auto">
              <a:xfrm>
                <a:off x="1592472" y="2336513"/>
                <a:ext cx="2720175" cy="655629"/>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rPr>
                                  </m:ctrlPr>
                                </m:fPr>
                                <m:num>
                                  <m:r>
                                    <a:rPr lang="en-US" altLang="zh-TW" b="0" i="1" smtClean="0">
                                      <a:latin typeface="Cambria Math" panose="02040503050406030204" pitchFamily="18" charset="0"/>
                                    </a:rPr>
                                    <m:t>3</m:t>
                                  </m:r>
                                </m:num>
                                <m:den>
                                  <m:r>
                                    <a:rPr lang="en-US" altLang="zh-TW" i="1">
                                      <a:latin typeface="Cambria Math" panose="02040503050406030204" pitchFamily="18" charset="0"/>
                                    </a:rPr>
                                    <m:t>2</m:t>
                                  </m:r>
                                </m:den>
                              </m:f>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e>
                          </m:d>
                        </m:e>
                      </m:d>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num>
                        <m:den>
                          <m:r>
                            <a:rPr lang="en-US" altLang="zh-TW" i="1">
                              <a:latin typeface="Cambria Math" panose="02040503050406030204" pitchFamily="18" charset="0"/>
                            </a:rPr>
                            <m:t>2</m:t>
                          </m:r>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rPr>
                                  </m:ctrlPr>
                                </m:fPr>
                                <m:num>
                                  <m:r>
                                    <a:rPr lang="en-US" altLang="zh-TW" b="0" i="1" smtClean="0">
                                      <a:latin typeface="Cambria Math" panose="02040503050406030204" pitchFamily="18" charset="0"/>
                                    </a:rPr>
                                    <m:t>3</m:t>
                                  </m:r>
                                </m:num>
                                <m:den>
                                  <m:r>
                                    <a:rPr lang="en-US" altLang="zh-TW" i="1">
                                      <a:latin typeface="Cambria Math" panose="02040503050406030204" pitchFamily="18" charset="0"/>
                                    </a:rPr>
                                    <m:t>2</m:t>
                                  </m:r>
                                </m:den>
                              </m:f>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e>
                          </m:d>
                        </m:e>
                      </m:d>
                    </m:oMath>
                  </m:oMathPara>
                </a14:m>
                <a:endParaRPr lang="en-TW" dirty="0"/>
              </a:p>
            </p:txBody>
          </p:sp>
        </mc:Choice>
        <mc:Fallback xmlns="">
          <p:sp>
            <p:nvSpPr>
              <p:cNvPr id="11" name="TextBox 10">
                <a:extLst>
                  <a:ext uri="{FF2B5EF4-FFF2-40B4-BE49-F238E27FC236}">
                    <a16:creationId xmlns:a16="http://schemas.microsoft.com/office/drawing/2014/main" id="{35B450A7-2014-4008-BC78-502AE6CD00A1}"/>
                  </a:ext>
                </a:extLst>
              </p:cNvPr>
              <p:cNvSpPr txBox="1">
                <a:spLocks noRot="1" noChangeAspect="1" noMove="1" noResize="1" noEditPoints="1" noAdjustHandles="1" noChangeArrowheads="1" noChangeShapeType="1" noTextEdit="1"/>
              </p:cNvSpPr>
              <p:nvPr/>
            </p:nvSpPr>
            <p:spPr bwMode="auto">
              <a:xfrm>
                <a:off x="1592472" y="2336513"/>
                <a:ext cx="2720175" cy="655629"/>
              </a:xfrm>
              <a:prstGeom prst="rect">
                <a:avLst/>
              </a:prstGeom>
              <a:blipFill>
                <a:blip r:embed="rId6"/>
                <a:stretch>
                  <a:fillRect l="-10698" t="-147170" r="-23256" b="-230189"/>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3F0E24B-0938-9701-927B-2C1DB90B69F4}"/>
                  </a:ext>
                </a:extLst>
              </p:cNvPr>
              <p:cNvSpPr txBox="1"/>
              <p:nvPr/>
            </p:nvSpPr>
            <p:spPr bwMode="auto">
              <a:xfrm>
                <a:off x="1432327" y="1017570"/>
                <a:ext cx="6264696" cy="411395"/>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panose="02040503050406030204" pitchFamily="18" charset="0"/>
                        </a:rPr>
                        <m:t>為</m:t>
                      </m:r>
                      <m:r>
                        <m:rPr>
                          <m:nor/>
                        </m:rPr>
                        <a:rPr lang="en-US" altLang="zh-TW" b="0" i="0" smtClean="0">
                          <a:latin typeface="Cambria Math" panose="02040503050406030204" pitchFamily="18" charset="0"/>
                        </a:rPr>
                        <m:t>4</m:t>
                      </m:r>
                      <m:r>
                        <m:rPr>
                          <m:nor/>
                        </m:rPr>
                        <a:rPr lang="zh-TW" altLang="en-US" dirty="0"/>
                        <m:t>個態</m:t>
                      </m:r>
                      <m:d>
                        <m:dPr>
                          <m:begChr m:val="|"/>
                          <m:endChr m:val=""/>
                          <m:ctrlPr>
                            <a:rPr lang="en-US" altLang="zh-TW" i="1">
                              <a:solidFill>
                                <a:schemeClr val="tx1"/>
                              </a:solidFill>
                              <a:latin typeface="Cambria Math" panose="02040503050406030204" pitchFamily="18" charset="0"/>
                            </a:rPr>
                          </m:ctrlPr>
                        </m:dPr>
                        <m:e>
                          <m:d>
                            <m:dPr>
                              <m:begChr m:val=""/>
                              <m:endChr m:val="⟩"/>
                              <m:ctrlPr>
                                <a:rPr lang="en-US" altLang="zh-TW" i="1">
                                  <a:solidFill>
                                    <a:schemeClr val="tx1"/>
                                  </a:solidFill>
                                  <a:latin typeface="Cambria Math" panose="02040503050406030204" pitchFamily="18" charset="0"/>
                                </a:rPr>
                              </m:ctrlPr>
                            </m:dPr>
                            <m:e>
                              <m:r>
                                <a:rPr lang="en-US" altLang="zh-TW" b="0" i="1" smtClean="0">
                                  <a:solidFill>
                                    <a:schemeClr val="tx1"/>
                                  </a:solidFill>
                                  <a:latin typeface="Cambria Math" panose="02040503050406030204" pitchFamily="18" charset="0"/>
                                </a:rPr>
                                <m:t>𝑗</m:t>
                              </m:r>
                              <m:r>
                                <a:rPr lang="en-US" altLang="zh-TW" b="0" i="1" smtClean="0">
                                  <a:solidFill>
                                    <a:schemeClr val="tx1"/>
                                  </a:solidFill>
                                  <a:latin typeface="Cambria Math" panose="02040503050406030204" pitchFamily="18" charset="0"/>
                                </a:rPr>
                                <m:t>=3/2,</m:t>
                              </m:r>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panose="02040503050406030204" pitchFamily="18" charset="0"/>
                                    </a:rPr>
                                    <m:t>𝑚</m:t>
                                  </m:r>
                                </m:e>
                                <m:sub>
                                  <m:r>
                                    <a:rPr lang="en-US" altLang="zh-TW" i="1">
                                      <a:solidFill>
                                        <a:schemeClr val="tx1"/>
                                      </a:solidFill>
                                      <a:latin typeface="Cambria Math" panose="02040503050406030204" pitchFamily="18" charset="0"/>
                                    </a:rPr>
                                    <m:t>𝑗</m:t>
                                  </m:r>
                                </m:sub>
                              </m:sSub>
                              <m:r>
                                <a:rPr lang="en-US" altLang="zh-TW" i="1">
                                  <a:solidFill>
                                    <a:schemeClr val="tx1"/>
                                  </a:solidFill>
                                  <a:latin typeface="Cambria Math" panose="02040503050406030204" pitchFamily="18" charset="0"/>
                                </a:rPr>
                                <m:t>,</m:t>
                              </m:r>
                              <m:r>
                                <a:rPr lang="en-US" altLang="zh-TW" b="0" i="1" smtClean="0">
                                  <a:solidFill>
                                    <a:schemeClr val="tx1"/>
                                  </a:solidFill>
                                  <a:latin typeface="Cambria Math" panose="02040503050406030204" pitchFamily="18" charset="0"/>
                                </a:rPr>
                                <m:t>1</m:t>
                              </m:r>
                              <m:r>
                                <a:rPr lang="en-US" altLang="zh-TW" i="1">
                                  <a:solidFill>
                                    <a:schemeClr val="tx1"/>
                                  </a:solidFill>
                                  <a:latin typeface="Cambria Math" panose="02040503050406030204" pitchFamily="18" charset="0"/>
                                </a:rPr>
                                <m:t>,1/2</m:t>
                              </m:r>
                            </m:e>
                          </m:d>
                        </m:e>
                      </m:d>
                      <m:r>
                        <a:rPr lang="en-US" altLang="zh-TW" b="0" i="1" smtClean="0">
                          <a:solidFill>
                            <a:schemeClr val="tx1"/>
                          </a:solidFill>
                          <a:latin typeface="Cambria Math" panose="02040503050406030204" pitchFamily="18" charset="0"/>
                        </a:rPr>
                        <m:t> 2,</m:t>
                      </m:r>
                      <m:r>
                        <a:rPr lang="zh-TW" altLang="en-US" i="1">
                          <a:latin typeface="Cambria Math" panose="02040503050406030204" pitchFamily="18" charset="0"/>
                        </a:rPr>
                        <m:t>及</m:t>
                      </m:r>
                      <m:r>
                        <m:rPr>
                          <m:nor/>
                        </m:rPr>
                        <a:rPr lang="en-US" altLang="zh-TW" b="0" i="0" smtClean="0">
                          <a:latin typeface="Cambria Math" panose="02040503050406030204" pitchFamily="18" charset="0"/>
                        </a:rPr>
                        <m:t>2</m:t>
                      </m:r>
                      <m:r>
                        <m:rPr>
                          <m:nor/>
                        </m:rPr>
                        <a:rPr lang="zh-TW" altLang="en-US" dirty="0"/>
                        <m:t>個態</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𝑗</m:t>
                              </m:r>
                              <m:r>
                                <a:rPr lang="en-US" altLang="zh-TW" i="1">
                                  <a:latin typeface="Cambria Math" panose="02040503050406030204" pitchFamily="18" charset="0"/>
                                </a:rPr>
                                <m:t>=1/2,</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i="1">
                                  <a:latin typeface="Cambria Math" panose="02040503050406030204" pitchFamily="18" charset="0"/>
                                </a:rPr>
                                <m:t>,1,1/2</m:t>
                              </m:r>
                            </m:e>
                          </m:d>
                        </m:e>
                      </m:d>
                    </m:oMath>
                  </m:oMathPara>
                </a14:m>
                <a:endParaRPr lang="en-TW" dirty="0"/>
              </a:p>
            </p:txBody>
          </p:sp>
        </mc:Choice>
        <mc:Fallback xmlns="">
          <p:sp>
            <p:nvSpPr>
              <p:cNvPr id="6" name="TextBox 5">
                <a:extLst>
                  <a:ext uri="{FF2B5EF4-FFF2-40B4-BE49-F238E27FC236}">
                    <a16:creationId xmlns:a16="http://schemas.microsoft.com/office/drawing/2014/main" id="{C3F0E24B-0938-9701-927B-2C1DB90B69F4}"/>
                  </a:ext>
                </a:extLst>
              </p:cNvPr>
              <p:cNvSpPr txBox="1">
                <a:spLocks noRot="1" noChangeAspect="1" noMove="1" noResize="1" noEditPoints="1" noAdjustHandles="1" noChangeArrowheads="1" noChangeShapeType="1" noTextEdit="1"/>
              </p:cNvSpPr>
              <p:nvPr/>
            </p:nvSpPr>
            <p:spPr bwMode="auto">
              <a:xfrm>
                <a:off x="1432327" y="1017570"/>
                <a:ext cx="6264696" cy="411395"/>
              </a:xfrm>
              <a:prstGeom prst="rect">
                <a:avLst/>
              </a:prstGeom>
              <a:blipFill>
                <a:blip r:embed="rId7"/>
                <a:stretch>
                  <a:fillRect t="-148485" r="-2828" b="-22121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5129F23-3D17-D83B-15B0-92F293BA4376}"/>
                  </a:ext>
                </a:extLst>
              </p:cNvPr>
              <p:cNvSpPr txBox="1"/>
              <p:nvPr/>
            </p:nvSpPr>
            <p:spPr bwMode="auto">
              <a:xfrm>
                <a:off x="1119369" y="3912404"/>
                <a:ext cx="2304256" cy="307777"/>
              </a:xfrm>
              <a:prstGeom prst="rect">
                <a:avLst/>
              </a:prstGeom>
              <a:solidFill>
                <a:schemeClr val="bg1"/>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cs typeface="Times New Roman" pitchFamily="18" charset="0"/>
                        </a:rPr>
                        <m:t>𝑙</m:t>
                      </m:r>
                      <m:r>
                        <a:rPr lang="en-US" sz="1400" i="1" smtClean="0">
                          <a:latin typeface="Cambria Math" panose="02040503050406030204" pitchFamily="18" charset="0"/>
                          <a:cs typeface="Times New Roman" pitchFamily="18" charset="0"/>
                        </a:rPr>
                        <m:t>=1,</m:t>
                      </m:r>
                      <m:sSub>
                        <m:sSubPr>
                          <m:ctrlPr>
                            <a:rPr lang="en-TW" sz="1400" i="1" smtClean="0">
                              <a:latin typeface="Cambria Math" panose="02040503050406030204" pitchFamily="18" charset="0"/>
                              <a:cs typeface="Times New Roman" pitchFamily="18" charset="0"/>
                            </a:rPr>
                          </m:ctrlPr>
                        </m:sSubPr>
                        <m:e>
                          <m:r>
                            <a:rPr lang="en-US" sz="1400" b="0" i="1" smtClean="0">
                              <a:latin typeface="Cambria Math" panose="02040503050406030204" pitchFamily="18" charset="0"/>
                              <a:cs typeface="Times New Roman" pitchFamily="18" charset="0"/>
                            </a:rPr>
                            <m:t>𝑙</m:t>
                          </m:r>
                        </m:e>
                        <m:sub>
                          <m:r>
                            <a:rPr lang="en-US" sz="1400" b="0" i="1" smtClean="0">
                              <a:latin typeface="Cambria Math" panose="02040503050406030204" pitchFamily="18" charset="0"/>
                              <a:cs typeface="Times New Roman" pitchFamily="18" charset="0"/>
                            </a:rPr>
                            <m:t>𝑧</m:t>
                          </m:r>
                        </m:sub>
                      </m:sSub>
                      <m:r>
                        <a:rPr lang="en-US" sz="1400" b="0" i="1" smtClean="0">
                          <a:latin typeface="Cambria Math" panose="02040503050406030204" pitchFamily="18" charset="0"/>
                          <a:cs typeface="Times New Roman" pitchFamily="18" charset="0"/>
                        </a:rPr>
                        <m:t>=</m:t>
                      </m:r>
                      <m:r>
                        <a:rPr lang="en-US" sz="1400" b="0" i="1" smtClean="0">
                          <a:latin typeface="Cambria Math" panose="02040503050406030204" pitchFamily="18" charset="0"/>
                          <a:ea typeface="Cambria Math" panose="02040503050406030204" pitchFamily="18" charset="0"/>
                          <a:cs typeface="Times New Roman" pitchFamily="18" charset="0"/>
                        </a:rPr>
                        <m:t>±1,0,</m:t>
                      </m:r>
                      <m:sSub>
                        <m:sSubPr>
                          <m:ctrlPr>
                            <a:rPr lang="en-US" sz="1400" i="1">
                              <a:latin typeface="Cambria Math" panose="02040503050406030204" pitchFamily="18" charset="0"/>
                              <a:cs typeface="Times New Roman" pitchFamily="18" charset="0"/>
                            </a:rPr>
                          </m:ctrlPr>
                        </m:sSubPr>
                        <m:e>
                          <m:r>
                            <a:rPr lang="en-US" sz="1400" i="1">
                              <a:latin typeface="Cambria Math" panose="02040503050406030204" pitchFamily="18" charset="0"/>
                              <a:cs typeface="Times New Roman" pitchFamily="18" charset="0"/>
                            </a:rPr>
                            <m:t>𝑠</m:t>
                          </m:r>
                        </m:e>
                        <m:sub>
                          <m:r>
                            <a:rPr lang="en-US" sz="1400" i="1">
                              <a:latin typeface="Cambria Math" panose="02040503050406030204" pitchFamily="18" charset="0"/>
                              <a:cs typeface="Times New Roman" pitchFamily="18" charset="0"/>
                            </a:rPr>
                            <m:t>𝑧</m:t>
                          </m:r>
                        </m:sub>
                      </m:sSub>
                      <m:r>
                        <a:rPr lang="en-US" sz="1400" i="1">
                          <a:latin typeface="Cambria Math" panose="02040503050406030204" pitchFamily="18" charset="0"/>
                          <a:cs typeface="Times New Roman" pitchFamily="18" charset="0"/>
                        </a:rPr>
                        <m:t>=</m:t>
                      </m:r>
                      <m:r>
                        <a:rPr lang="en-US" sz="1400" i="1">
                          <a:latin typeface="Cambria Math" panose="02040503050406030204" pitchFamily="18" charset="0"/>
                          <a:ea typeface="Cambria Math" panose="02040503050406030204" pitchFamily="18" charset="0"/>
                          <a:cs typeface="Times New Roman" pitchFamily="18" charset="0"/>
                        </a:rPr>
                        <m:t>±</m:t>
                      </m:r>
                      <m:r>
                        <a:rPr lang="en-US" sz="1400" i="1">
                          <a:latin typeface="Cambria Math" panose="02040503050406030204" pitchFamily="18" charset="0"/>
                          <a:cs typeface="Times New Roman" pitchFamily="18" charset="0"/>
                        </a:rPr>
                        <m:t>1/2</m:t>
                      </m:r>
                    </m:oMath>
                  </m:oMathPara>
                </a14:m>
                <a:endParaRPr lang="en-TW" sz="1400"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85129F23-3D17-D83B-15B0-92F293BA4376}"/>
                  </a:ext>
                </a:extLst>
              </p:cNvPr>
              <p:cNvSpPr txBox="1">
                <a:spLocks noRot="1" noChangeAspect="1" noMove="1" noResize="1" noEditPoints="1" noAdjustHandles="1" noChangeArrowheads="1" noChangeShapeType="1" noTextEdit="1"/>
              </p:cNvSpPr>
              <p:nvPr/>
            </p:nvSpPr>
            <p:spPr bwMode="auto">
              <a:xfrm>
                <a:off x="1119369" y="3912404"/>
                <a:ext cx="2304256" cy="307777"/>
              </a:xfrm>
              <a:prstGeom prst="rect">
                <a:avLst/>
              </a:prstGeom>
              <a:blipFill>
                <a:blip r:embed="rId8"/>
                <a:stretch>
                  <a:fillRect b="-12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71D10C2-7699-B431-B7EF-335B82CB64BE}"/>
                  </a:ext>
                </a:extLst>
              </p:cNvPr>
              <p:cNvSpPr txBox="1"/>
              <p:nvPr/>
            </p:nvSpPr>
            <p:spPr bwMode="auto">
              <a:xfrm>
                <a:off x="1240407" y="3530214"/>
                <a:ext cx="2088232" cy="307777"/>
              </a:xfrm>
              <a:prstGeom prst="rect">
                <a:avLst/>
              </a:prstGeom>
              <a:solidFill>
                <a:schemeClr val="bg1"/>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cs typeface="Times New Roman" pitchFamily="18" charset="0"/>
                        </a:rPr>
                        <m:t>𝑙</m:t>
                      </m:r>
                      <m:r>
                        <a:rPr lang="en-US" sz="1400" b="0" i="1" smtClean="0">
                          <a:latin typeface="Cambria Math" panose="02040503050406030204" pitchFamily="18" charset="0"/>
                          <a:cs typeface="Times New Roman" pitchFamily="18" charset="0"/>
                        </a:rPr>
                        <m:t>=0,</m:t>
                      </m:r>
                      <m:sSub>
                        <m:sSubPr>
                          <m:ctrlPr>
                            <a:rPr lang="en-TW" sz="1400" i="1">
                              <a:latin typeface="Cambria Math" panose="02040503050406030204" pitchFamily="18" charset="0"/>
                              <a:cs typeface="Times New Roman" pitchFamily="18" charset="0"/>
                            </a:rPr>
                          </m:ctrlPr>
                        </m:sSubPr>
                        <m:e>
                          <m:r>
                            <a:rPr lang="en-US" sz="1400" i="1">
                              <a:latin typeface="Cambria Math" panose="02040503050406030204" pitchFamily="18" charset="0"/>
                              <a:cs typeface="Times New Roman" pitchFamily="18" charset="0"/>
                            </a:rPr>
                            <m:t>𝑙</m:t>
                          </m:r>
                        </m:e>
                        <m:sub>
                          <m:r>
                            <a:rPr lang="en-US" sz="1400" i="1">
                              <a:latin typeface="Cambria Math" panose="02040503050406030204" pitchFamily="18" charset="0"/>
                              <a:cs typeface="Times New Roman" pitchFamily="18" charset="0"/>
                            </a:rPr>
                            <m:t>𝑧</m:t>
                          </m:r>
                        </m:sub>
                      </m:sSub>
                      <m:r>
                        <a:rPr lang="en-US" sz="1400" i="1">
                          <a:latin typeface="Cambria Math" panose="02040503050406030204" pitchFamily="18" charset="0"/>
                          <a:cs typeface="Times New Roman" pitchFamily="18" charset="0"/>
                        </a:rPr>
                        <m:t>=</m:t>
                      </m:r>
                      <m:r>
                        <a:rPr lang="en-US" sz="1400" i="1">
                          <a:latin typeface="Cambria Math" panose="02040503050406030204" pitchFamily="18" charset="0"/>
                          <a:ea typeface="Cambria Math" panose="02040503050406030204" pitchFamily="18" charset="0"/>
                          <a:cs typeface="Times New Roman" pitchFamily="18" charset="0"/>
                        </a:rPr>
                        <m:t>0</m:t>
                      </m:r>
                      <m:r>
                        <a:rPr lang="en-US" sz="1400" b="0" i="1" smtClean="0">
                          <a:latin typeface="Cambria Math" panose="02040503050406030204" pitchFamily="18" charset="0"/>
                          <a:ea typeface="Cambria Math" panose="02040503050406030204" pitchFamily="18" charset="0"/>
                          <a:cs typeface="Times New Roman" pitchFamily="18" charset="0"/>
                        </a:rPr>
                        <m:t>,</m:t>
                      </m:r>
                      <m:sSub>
                        <m:sSubPr>
                          <m:ctrlPr>
                            <a:rPr lang="en-US" sz="1400" b="0" i="1" smtClean="0">
                              <a:latin typeface="Cambria Math" panose="02040503050406030204" pitchFamily="18" charset="0"/>
                              <a:cs typeface="Times New Roman" pitchFamily="18" charset="0"/>
                            </a:rPr>
                          </m:ctrlPr>
                        </m:sSubPr>
                        <m:e>
                          <m:r>
                            <a:rPr lang="en-US" sz="1400" i="1">
                              <a:latin typeface="Cambria Math" panose="02040503050406030204" pitchFamily="18" charset="0"/>
                              <a:cs typeface="Times New Roman" pitchFamily="18" charset="0"/>
                            </a:rPr>
                            <m:t>𝑠</m:t>
                          </m:r>
                        </m:e>
                        <m:sub>
                          <m:r>
                            <a:rPr lang="en-US" sz="1400" b="0" i="1" smtClean="0">
                              <a:latin typeface="Cambria Math" panose="02040503050406030204" pitchFamily="18" charset="0"/>
                              <a:cs typeface="Times New Roman" pitchFamily="18" charset="0"/>
                            </a:rPr>
                            <m:t>𝑧</m:t>
                          </m:r>
                        </m:sub>
                      </m:sSub>
                      <m:r>
                        <a:rPr lang="en-US" sz="1400" b="0" i="1" smtClean="0">
                          <a:latin typeface="Cambria Math" panose="02040503050406030204" pitchFamily="18" charset="0"/>
                          <a:cs typeface="Times New Roman" pitchFamily="18" charset="0"/>
                        </a:rPr>
                        <m:t>=</m:t>
                      </m:r>
                      <m:r>
                        <a:rPr lang="en-US" sz="1400" b="0" i="1" smtClean="0">
                          <a:latin typeface="Cambria Math" panose="02040503050406030204" pitchFamily="18" charset="0"/>
                          <a:ea typeface="Cambria Math" panose="02040503050406030204" pitchFamily="18" charset="0"/>
                          <a:cs typeface="Times New Roman" pitchFamily="18" charset="0"/>
                        </a:rPr>
                        <m:t>±</m:t>
                      </m:r>
                      <m:r>
                        <a:rPr lang="en-US" sz="1400" b="0" i="1" smtClean="0">
                          <a:latin typeface="Cambria Math" panose="02040503050406030204" pitchFamily="18" charset="0"/>
                          <a:cs typeface="Times New Roman" pitchFamily="18" charset="0"/>
                        </a:rPr>
                        <m:t>1/2</m:t>
                      </m:r>
                    </m:oMath>
                  </m:oMathPara>
                </a14:m>
                <a:endParaRPr lang="en-TW" sz="1400" dirty="0">
                  <a:latin typeface="Times New Roman" pitchFamily="18" charset="0"/>
                  <a:cs typeface="Times New Roman" pitchFamily="18" charset="0"/>
                </a:endParaRPr>
              </a:p>
            </p:txBody>
          </p:sp>
        </mc:Choice>
        <mc:Fallback xmlns="">
          <p:sp>
            <p:nvSpPr>
              <p:cNvPr id="9" name="TextBox 8">
                <a:extLst>
                  <a:ext uri="{FF2B5EF4-FFF2-40B4-BE49-F238E27FC236}">
                    <a16:creationId xmlns:a16="http://schemas.microsoft.com/office/drawing/2014/main" id="{B71D10C2-7699-B431-B7EF-335B82CB64BE}"/>
                  </a:ext>
                </a:extLst>
              </p:cNvPr>
              <p:cNvSpPr txBox="1">
                <a:spLocks noRot="1" noChangeAspect="1" noMove="1" noResize="1" noEditPoints="1" noAdjustHandles="1" noChangeArrowheads="1" noChangeShapeType="1" noTextEdit="1"/>
              </p:cNvSpPr>
              <p:nvPr/>
            </p:nvSpPr>
            <p:spPr bwMode="auto">
              <a:xfrm>
                <a:off x="1240407" y="3530214"/>
                <a:ext cx="2088232" cy="307777"/>
              </a:xfrm>
              <a:prstGeom prst="rect">
                <a:avLst/>
              </a:prstGeom>
              <a:blipFill>
                <a:blip r:embed="rId9"/>
                <a:stretch>
                  <a:fillRect b="-1153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629A3D7-E606-5694-EBD4-4737E72817A0}"/>
                  </a:ext>
                </a:extLst>
              </p:cNvPr>
              <p:cNvSpPr txBox="1"/>
              <p:nvPr/>
            </p:nvSpPr>
            <p:spPr bwMode="auto">
              <a:xfrm>
                <a:off x="5320759" y="2365648"/>
                <a:ext cx="1800200" cy="610936"/>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b="0" i="1" smtClean="0">
                          <a:latin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3</m:t>
                          </m:r>
                        </m:num>
                        <m:den>
                          <m:r>
                            <a:rPr lang="en-US" altLang="zh-TW" i="1">
                              <a:latin typeface="Cambria Math" panose="02040503050406030204" pitchFamily="18" charset="0"/>
                            </a:rPr>
                            <m:t>2</m:t>
                          </m:r>
                        </m:den>
                      </m:f>
                      <m:r>
                        <a:rPr lang="en-US" altLang="zh-TW" b="0" i="1" smtClean="0">
                          <a:latin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r>
                            <a:rPr lang="en-US" altLang="zh-TW" b="0" i="1" smtClean="0">
                              <a:latin typeface="Cambria Math" panose="02040503050406030204" pitchFamily="18" charset="0"/>
                            </a:rPr>
                            <m:t>1</m:t>
                          </m:r>
                        </m:num>
                        <m:den>
                          <m:r>
                            <a:rPr lang="en-US" altLang="zh-TW" i="1">
                              <a:latin typeface="Cambria Math" panose="02040503050406030204" pitchFamily="18" charset="0"/>
                            </a:rPr>
                            <m:t>2</m:t>
                          </m:r>
                        </m:den>
                      </m:f>
                    </m:oMath>
                  </m:oMathPara>
                </a14:m>
                <a:endParaRPr lang="en-TW" dirty="0"/>
              </a:p>
            </p:txBody>
          </p:sp>
        </mc:Choice>
        <mc:Fallback xmlns="">
          <p:sp>
            <p:nvSpPr>
              <p:cNvPr id="2" name="TextBox 1">
                <a:extLst>
                  <a:ext uri="{FF2B5EF4-FFF2-40B4-BE49-F238E27FC236}">
                    <a16:creationId xmlns:a16="http://schemas.microsoft.com/office/drawing/2014/main" id="{3629A3D7-E606-5694-EBD4-4737E72817A0}"/>
                  </a:ext>
                </a:extLst>
              </p:cNvPr>
              <p:cNvSpPr txBox="1">
                <a:spLocks noRot="1" noChangeAspect="1" noMove="1" noResize="1" noEditPoints="1" noAdjustHandles="1" noChangeArrowheads="1" noChangeShapeType="1" noTextEdit="1"/>
              </p:cNvSpPr>
              <p:nvPr/>
            </p:nvSpPr>
            <p:spPr bwMode="auto">
              <a:xfrm>
                <a:off x="5320759" y="2365648"/>
                <a:ext cx="1800200" cy="610936"/>
              </a:xfrm>
              <a:prstGeom prst="rect">
                <a:avLst/>
              </a:prstGeom>
              <a:blipFill>
                <a:blip r:embed="rId10"/>
                <a:stretch>
                  <a:fillRect b="-408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F51D93C-038E-CB88-FE6B-06C3491BCE44}"/>
                  </a:ext>
                </a:extLst>
              </p:cNvPr>
              <p:cNvSpPr txBox="1"/>
              <p:nvPr/>
            </p:nvSpPr>
            <p:spPr bwMode="auto">
              <a:xfrm>
                <a:off x="5320759" y="1602418"/>
                <a:ext cx="1224136" cy="610936"/>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r>
                        <a:rPr lang="en-US" altLang="zh-TW" b="0" i="1" smtClean="0">
                          <a:latin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r>
                            <a:rPr lang="en-US" altLang="zh-TW" b="0" i="1" smtClean="0">
                              <a:latin typeface="Cambria Math" panose="02040503050406030204" pitchFamily="18" charset="0"/>
                            </a:rPr>
                            <m:t>1</m:t>
                          </m:r>
                        </m:num>
                        <m:den>
                          <m:r>
                            <a:rPr lang="en-US" altLang="zh-TW" i="1">
                              <a:latin typeface="Cambria Math" panose="02040503050406030204" pitchFamily="18" charset="0"/>
                            </a:rPr>
                            <m:t>2</m:t>
                          </m:r>
                        </m:den>
                      </m:f>
                    </m:oMath>
                  </m:oMathPara>
                </a14:m>
                <a:endParaRPr lang="en-TW" dirty="0"/>
              </a:p>
            </p:txBody>
          </p:sp>
        </mc:Choice>
        <mc:Fallback xmlns="">
          <p:sp>
            <p:nvSpPr>
              <p:cNvPr id="3" name="TextBox 2">
                <a:extLst>
                  <a:ext uri="{FF2B5EF4-FFF2-40B4-BE49-F238E27FC236}">
                    <a16:creationId xmlns:a16="http://schemas.microsoft.com/office/drawing/2014/main" id="{7F51D93C-038E-CB88-FE6B-06C3491BCE44}"/>
                  </a:ext>
                </a:extLst>
              </p:cNvPr>
              <p:cNvSpPr txBox="1">
                <a:spLocks noRot="1" noChangeAspect="1" noMove="1" noResize="1" noEditPoints="1" noAdjustHandles="1" noChangeArrowheads="1" noChangeShapeType="1" noTextEdit="1"/>
              </p:cNvSpPr>
              <p:nvPr/>
            </p:nvSpPr>
            <p:spPr bwMode="auto">
              <a:xfrm>
                <a:off x="5320759" y="1602418"/>
                <a:ext cx="1224136" cy="610936"/>
              </a:xfrm>
              <a:prstGeom prst="rect">
                <a:avLst/>
              </a:prstGeom>
              <a:blipFill>
                <a:blip r:embed="rId11"/>
                <a:stretch>
                  <a:fillRect b="-408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FC671A9-DE34-6950-F59E-B83B4FFBCA90}"/>
                  </a:ext>
                </a:extLst>
              </p:cNvPr>
              <p:cNvSpPr txBox="1"/>
              <p:nvPr/>
            </p:nvSpPr>
            <p:spPr bwMode="auto">
              <a:xfrm>
                <a:off x="1592472" y="5308670"/>
                <a:ext cx="6795952" cy="411395"/>
              </a:xfrm>
              <a:prstGeom prst="rect">
                <a:avLst/>
              </a:prstGeom>
              <a:noFill/>
              <a:ln w="9525">
                <a:noFill/>
                <a:miter lim="800000"/>
                <a:headEnd/>
                <a:tailEnd/>
              </a:ln>
            </p:spPr>
            <p:txBody>
              <a:bodyPr wrap="square">
                <a:spAutoFit/>
              </a:bodyPr>
              <a:lstStyle/>
              <a:p>
                <a14:m>
                  <m:oMath xmlns:m="http://schemas.openxmlformats.org/officeDocument/2006/math">
                    <m:r>
                      <a:rPr lang="zh-TW" altLang="en-US" i="1" smtClean="0">
                        <a:latin typeface="Cambria Math" panose="02040503050406030204" pitchFamily="18" charset="0"/>
                      </a:rPr>
                      <m:t>注意</m:t>
                    </m:r>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𝑗</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𝑚</m:t>
                                </m:r>
                              </m:e>
                              <m:sub>
                                <m:r>
                                  <a:rPr lang="en-US" altLang="zh-TW" b="0" i="1" smtClean="0">
                                    <a:latin typeface="Cambria Math" panose="02040503050406030204" pitchFamily="18" charset="0"/>
                                  </a:rPr>
                                  <m:t>𝑗</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𝑙</m:t>
                            </m:r>
                            <m:r>
                              <a:rPr lang="en-US" altLang="zh-TW" b="0" i="1" smtClean="0">
                                <a:latin typeface="Cambria Math" panose="02040503050406030204" pitchFamily="18" charset="0"/>
                              </a:rPr>
                              <m:t>,</m:t>
                            </m:r>
                            <m:r>
                              <a:rPr lang="en-US" altLang="zh-TW" b="0" i="1" smtClean="0">
                                <a:latin typeface="Cambria Math" panose="02040503050406030204" pitchFamily="18" charset="0"/>
                              </a:rPr>
                              <m:t>𝑠</m:t>
                            </m:r>
                          </m:e>
                        </m:d>
                      </m:e>
                    </m:d>
                  </m:oMath>
                </a14:m>
                <a:r>
                  <a:rPr lang="en-TW" dirty="0"/>
                  <a:t>才是正確標注能態的方式！</a:t>
                </a:r>
                <a:r>
                  <a:rPr lang="en-GB" dirty="0"/>
                  <a:t>一般會用</a:t>
                </a:r>
                <a:r>
                  <a:rPr lang="en-TW" dirty="0"/>
                  <a:t> </a:t>
                </a:r>
                <a14:m>
                  <m:oMath xmlns:m="http://schemas.openxmlformats.org/officeDocument/2006/math">
                    <m:sSub>
                      <m:sSubPr>
                        <m:ctrlPr>
                          <a:rPr lang="en-TW" i="1">
                            <a:latin typeface="Cambria Math" panose="02040503050406030204" pitchFamily="18" charset="0"/>
                          </a:rPr>
                        </m:ctrlPr>
                      </m:sSubPr>
                      <m:e>
                        <m:r>
                          <a:rPr lang="en-US" b="0" i="1" smtClean="0">
                            <a:latin typeface="Cambria Math" panose="02040503050406030204" pitchFamily="18" charset="0"/>
                          </a:rPr>
                          <m:t>𝑛</m:t>
                        </m:r>
                        <m:r>
                          <a:rPr lang="en-US" i="1">
                            <a:latin typeface="Cambria Math" panose="02040503050406030204" pitchFamily="18" charset="0"/>
                          </a:rPr>
                          <m:t>𝑙</m:t>
                        </m:r>
                      </m:e>
                      <m:sub>
                        <m:r>
                          <a:rPr lang="en-US" i="1">
                            <a:latin typeface="Cambria Math" panose="02040503050406030204" pitchFamily="18" charset="0"/>
                          </a:rPr>
                          <m:t>𝑗</m:t>
                        </m:r>
                      </m:sub>
                    </m:sSub>
                    <m:r>
                      <a:rPr lang="en-US" i="1">
                        <a:latin typeface="Cambria Math" panose="02040503050406030204" pitchFamily="18" charset="0"/>
                      </a:rPr>
                      <m:t> </m:t>
                    </m:r>
                    <m:r>
                      <a:rPr lang="en-TW" i="1" smtClean="0">
                        <a:latin typeface="Cambria Math" panose="02040503050406030204" pitchFamily="18" charset="0"/>
                      </a:rPr>
                      <m:t>表示</m:t>
                    </m:r>
                  </m:oMath>
                </a14:m>
                <a:r>
                  <a:rPr lang="en-TW" dirty="0"/>
                  <a:t>！</a:t>
                </a:r>
                <a:endParaRPr lang="en-US" dirty="0"/>
              </a:p>
            </p:txBody>
          </p:sp>
        </mc:Choice>
        <mc:Fallback xmlns="">
          <p:sp>
            <p:nvSpPr>
              <p:cNvPr id="13" name="TextBox 12">
                <a:extLst>
                  <a:ext uri="{FF2B5EF4-FFF2-40B4-BE49-F238E27FC236}">
                    <a16:creationId xmlns:a16="http://schemas.microsoft.com/office/drawing/2014/main" id="{0FC671A9-DE34-6950-F59E-B83B4FFBCA90}"/>
                  </a:ext>
                </a:extLst>
              </p:cNvPr>
              <p:cNvSpPr txBox="1">
                <a:spLocks noRot="1" noChangeAspect="1" noMove="1" noResize="1" noEditPoints="1" noAdjustHandles="1" noChangeArrowheads="1" noChangeShapeType="1" noTextEdit="1"/>
              </p:cNvSpPr>
              <p:nvPr/>
            </p:nvSpPr>
            <p:spPr bwMode="auto">
              <a:xfrm>
                <a:off x="1592472" y="5308670"/>
                <a:ext cx="6795952" cy="411395"/>
              </a:xfrm>
              <a:prstGeom prst="rect">
                <a:avLst/>
              </a:prstGeom>
              <a:blipFill>
                <a:blip r:embed="rId12"/>
                <a:stretch>
                  <a:fillRect l="-373" t="-148485" b="-22121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2702638-5994-D446-5BE4-D75A9958B2C2}"/>
                  </a:ext>
                </a:extLst>
              </p:cNvPr>
              <p:cNvSpPr txBox="1"/>
              <p:nvPr/>
            </p:nvSpPr>
            <p:spPr bwMode="auto">
              <a:xfrm>
                <a:off x="1592763" y="5746614"/>
                <a:ext cx="372828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在此</a:t>
                </a:r>
                <a14:m>
                  <m:oMath xmlns:m="http://schemas.openxmlformats.org/officeDocument/2006/math">
                    <m:r>
                      <a:rPr lang="en-US" b="0" i="1" smtClean="0">
                        <a:latin typeface="Cambria Math" panose="02040503050406030204" pitchFamily="18" charset="0"/>
                        <a:cs typeface="Times New Roman" pitchFamily="18" charset="0"/>
                      </a:rPr>
                      <m:t>𝑗</m:t>
                    </m:r>
                  </m:oMath>
                </a14:m>
                <a:r>
                  <a:rPr lang="en-TW" dirty="0">
                    <a:latin typeface="Times New Roman" pitchFamily="18" charset="0"/>
                    <a:cs typeface="Times New Roman" pitchFamily="18" charset="0"/>
                  </a:rPr>
                  <a:t>較大的的能態，能量較高。</a:t>
                </a:r>
              </a:p>
            </p:txBody>
          </p:sp>
        </mc:Choice>
        <mc:Fallback xmlns="">
          <p:sp>
            <p:nvSpPr>
              <p:cNvPr id="14" name="TextBox 13">
                <a:extLst>
                  <a:ext uri="{FF2B5EF4-FFF2-40B4-BE49-F238E27FC236}">
                    <a16:creationId xmlns:a16="http://schemas.microsoft.com/office/drawing/2014/main" id="{82702638-5994-D446-5BE4-D75A9958B2C2}"/>
                  </a:ext>
                </a:extLst>
              </p:cNvPr>
              <p:cNvSpPr txBox="1">
                <a:spLocks noRot="1" noChangeAspect="1" noMove="1" noResize="1" noEditPoints="1" noAdjustHandles="1" noChangeArrowheads="1" noChangeShapeType="1" noTextEdit="1"/>
              </p:cNvSpPr>
              <p:nvPr/>
            </p:nvSpPr>
            <p:spPr bwMode="auto">
              <a:xfrm>
                <a:off x="1592763" y="5746614"/>
                <a:ext cx="3728287" cy="369332"/>
              </a:xfrm>
              <a:prstGeom prst="rect">
                <a:avLst/>
              </a:prstGeom>
              <a:blipFill>
                <a:blip r:embed="rId13"/>
                <a:stretch>
                  <a:fillRect l="-1356"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8319D79-34F7-1071-8936-886A309E6684}"/>
                  </a:ext>
                </a:extLst>
              </p:cNvPr>
              <p:cNvSpPr txBox="1"/>
              <p:nvPr/>
            </p:nvSpPr>
            <p:spPr bwMode="auto">
              <a:xfrm>
                <a:off x="6804248" y="1583618"/>
                <a:ext cx="2232247" cy="646331"/>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panose="02040503050406030204" pitchFamily="18" charset="0"/>
                        </a:rPr>
                        <m:t>本徵值</m:t>
                      </m:r>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num>
                        <m:den>
                          <m:r>
                            <a:rPr lang="en-US" altLang="zh-TW" b="0" i="1" smtClean="0">
                              <a:latin typeface="Cambria Math" panose="02040503050406030204" pitchFamily="18" charset="0"/>
                            </a:rPr>
                            <m:t>2</m:t>
                          </m:r>
                        </m:den>
                      </m:f>
                      <m:d>
                        <m:dPr>
                          <m:ctrlPr>
                            <a:rPr lang="en-US" altLang="zh-TW" i="1">
                              <a:latin typeface="Cambria Math" panose="02040503050406030204" pitchFamily="18" charset="0"/>
                            </a:rPr>
                          </m:ctrlPr>
                        </m:dPr>
                        <m:e>
                          <m:r>
                            <a:rPr lang="en-US" altLang="zh-TW" i="1">
                              <a:latin typeface="Cambria Math" panose="02040503050406030204" pitchFamily="18" charset="0"/>
                            </a:rPr>
                            <m:t>𝑙</m:t>
                          </m:r>
                          <m:r>
                            <a:rPr lang="en-US" altLang="zh-TW" i="1">
                              <a:latin typeface="Cambria Math" panose="02040503050406030204" pitchFamily="18" charset="0"/>
                            </a:rPr>
                            <m:t>+1</m:t>
                          </m:r>
                        </m:e>
                      </m:d>
                    </m:oMath>
                  </m:oMathPara>
                </a14:m>
                <a:endParaRPr lang="en-TW" dirty="0"/>
              </a:p>
            </p:txBody>
          </p:sp>
        </mc:Choice>
        <mc:Fallback xmlns="">
          <p:sp>
            <p:nvSpPr>
              <p:cNvPr id="15" name="TextBox 14">
                <a:extLst>
                  <a:ext uri="{FF2B5EF4-FFF2-40B4-BE49-F238E27FC236}">
                    <a16:creationId xmlns:a16="http://schemas.microsoft.com/office/drawing/2014/main" id="{A8319D79-34F7-1071-8936-886A309E6684}"/>
                  </a:ext>
                </a:extLst>
              </p:cNvPr>
              <p:cNvSpPr txBox="1">
                <a:spLocks noRot="1" noChangeAspect="1" noMove="1" noResize="1" noEditPoints="1" noAdjustHandles="1" noChangeArrowheads="1" noChangeShapeType="1" noTextEdit="1"/>
              </p:cNvSpPr>
              <p:nvPr/>
            </p:nvSpPr>
            <p:spPr bwMode="auto">
              <a:xfrm>
                <a:off x="6804248" y="1583618"/>
                <a:ext cx="2232247" cy="646331"/>
              </a:xfrm>
              <a:prstGeom prst="rect">
                <a:avLst/>
              </a:prstGeom>
              <a:blipFill>
                <a:blip r:embed="rId14"/>
                <a:stretch>
                  <a:fillRect b="-384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4992DA5-732A-040D-E5B7-AE88B7892B7B}"/>
                  </a:ext>
                </a:extLst>
              </p:cNvPr>
              <p:cNvSpPr txBox="1"/>
              <p:nvPr/>
            </p:nvSpPr>
            <p:spPr bwMode="auto">
              <a:xfrm>
                <a:off x="7380312" y="2378775"/>
                <a:ext cx="1512167" cy="646331"/>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panose="02040503050406030204" pitchFamily="18" charset="0"/>
                        </a:rPr>
                        <m:t>本徵值</m:t>
                      </m:r>
                      <m:f>
                        <m:fPr>
                          <m:ctrlPr>
                            <a:rPr lang="en-US" altLang="zh-TW" b="0" i="1" smtClean="0">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num>
                        <m:den>
                          <m:r>
                            <a:rPr lang="en-US" altLang="zh-TW" b="0" i="1" smtClean="0">
                              <a:latin typeface="Cambria Math" panose="02040503050406030204" pitchFamily="18" charset="0"/>
                            </a:rPr>
                            <m:t>2</m:t>
                          </m:r>
                        </m:den>
                      </m:f>
                      <m:r>
                        <a:rPr lang="en-US" altLang="zh-TW" i="1" smtClean="0">
                          <a:latin typeface="Cambria Math" panose="02040503050406030204" pitchFamily="18" charset="0"/>
                        </a:rPr>
                        <m:t>𝑙</m:t>
                      </m:r>
                    </m:oMath>
                  </m:oMathPara>
                </a14:m>
                <a:endParaRPr lang="en-TW" dirty="0"/>
              </a:p>
            </p:txBody>
          </p:sp>
        </mc:Choice>
        <mc:Fallback xmlns="">
          <p:sp>
            <p:nvSpPr>
              <p:cNvPr id="17" name="TextBox 16">
                <a:extLst>
                  <a:ext uri="{FF2B5EF4-FFF2-40B4-BE49-F238E27FC236}">
                    <a16:creationId xmlns:a16="http://schemas.microsoft.com/office/drawing/2014/main" id="{D4992DA5-732A-040D-E5B7-AE88B7892B7B}"/>
                  </a:ext>
                </a:extLst>
              </p:cNvPr>
              <p:cNvSpPr txBox="1">
                <a:spLocks noRot="1" noChangeAspect="1" noMove="1" noResize="1" noEditPoints="1" noAdjustHandles="1" noChangeArrowheads="1" noChangeShapeType="1" noTextEdit="1"/>
              </p:cNvSpPr>
              <p:nvPr/>
            </p:nvSpPr>
            <p:spPr bwMode="auto">
              <a:xfrm>
                <a:off x="7380312" y="2378775"/>
                <a:ext cx="1512167" cy="646331"/>
              </a:xfrm>
              <a:prstGeom prst="rect">
                <a:avLst/>
              </a:prstGeom>
              <a:blipFill>
                <a:blip r:embed="rId15"/>
                <a:stretch>
                  <a:fillRect b="-3846"/>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106157887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438C33-A5EF-E429-9C3E-60308889AEF9}"/>
              </a:ext>
            </a:extLst>
          </p:cNvPr>
          <p:cNvPicPr>
            <a:picLocks noChangeAspect="1"/>
          </p:cNvPicPr>
          <p:nvPr/>
        </p:nvPicPr>
        <p:blipFill rotWithShape="1">
          <a:blip r:embed="rId2"/>
          <a:srcRect t="33280"/>
          <a:stretch/>
        </p:blipFill>
        <p:spPr>
          <a:xfrm>
            <a:off x="616747" y="641318"/>
            <a:ext cx="7910506" cy="2243116"/>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7FC1BEE-4FF7-497A-624A-8B3C10EAC424}"/>
                  </a:ext>
                </a:extLst>
              </p:cNvPr>
              <p:cNvSpPr txBox="1"/>
              <p:nvPr/>
            </p:nvSpPr>
            <p:spPr bwMode="auto">
              <a:xfrm>
                <a:off x="1619672" y="2955139"/>
                <a:ext cx="6279007" cy="411395"/>
              </a:xfrm>
              <a:prstGeom prst="rect">
                <a:avLst/>
              </a:prstGeom>
              <a:noFill/>
              <a:ln w="9525">
                <a:noFill/>
                <a:miter lim="800000"/>
                <a:headEnd/>
                <a:tailEnd/>
              </a:ln>
            </p:spPr>
            <p:txBody>
              <a:bodyPr wrap="square" rtlCol="0">
                <a:spAutoFit/>
              </a:bodyPr>
              <a:lstStyle/>
              <a:p>
                <a14:m>
                  <m:oMath xmlns:m="http://schemas.openxmlformats.org/officeDocument/2006/math">
                    <m:d>
                      <m:dPr>
                        <m:begChr m:val="|"/>
                        <m:endChr m:val=""/>
                        <m:ctrlPr>
                          <a:rPr lang="en-US" altLang="zh-TW" i="1" smtClean="0">
                            <a:solidFill>
                              <a:schemeClr val="tx1"/>
                            </a:solidFill>
                            <a:latin typeface="Cambria Math" panose="02040503050406030204" pitchFamily="18" charset="0"/>
                          </a:rPr>
                        </m:ctrlPr>
                      </m:dPr>
                      <m:e>
                        <m:d>
                          <m:dPr>
                            <m:begChr m:val=""/>
                            <m:endChr m:val="⟩"/>
                            <m:ctrlPr>
                              <a:rPr lang="en-US" altLang="zh-TW" i="1">
                                <a:solidFill>
                                  <a:schemeClr val="tx1"/>
                                </a:solidFill>
                                <a:latin typeface="Cambria Math" panose="02040503050406030204" pitchFamily="18" charset="0"/>
                              </a:rPr>
                            </m:ctrlPr>
                          </m:dPr>
                          <m:e>
                            <m:r>
                              <a:rPr lang="en-US" altLang="zh-TW" b="0" i="1" smtClean="0">
                                <a:solidFill>
                                  <a:schemeClr val="tx1"/>
                                </a:solidFill>
                                <a:latin typeface="Cambria Math" panose="02040503050406030204" pitchFamily="18" charset="0"/>
                              </a:rPr>
                              <m:t>1,</m:t>
                            </m:r>
                            <m:sSub>
                              <m:sSubPr>
                                <m:ctrlPr>
                                  <a:rPr lang="en-US" altLang="zh-TW" b="0" i="1" smtClean="0">
                                    <a:solidFill>
                                      <a:schemeClr val="tx1"/>
                                    </a:solidFill>
                                    <a:latin typeface="Cambria Math" panose="02040503050406030204" pitchFamily="18" charset="0"/>
                                  </a:rPr>
                                </m:ctrlPr>
                              </m:sSubPr>
                              <m:e>
                                <m:r>
                                  <a:rPr lang="en-US" altLang="zh-TW" b="0" i="1" smtClean="0">
                                    <a:solidFill>
                                      <a:schemeClr val="tx1"/>
                                    </a:solidFill>
                                    <a:latin typeface="Cambria Math" panose="02040503050406030204" pitchFamily="18" charset="0"/>
                                  </a:rPr>
                                  <m:t>𝑚</m:t>
                                </m:r>
                              </m:e>
                              <m:sub>
                                <m:r>
                                  <a:rPr lang="en-US" altLang="zh-TW" b="0" i="1" smtClean="0">
                                    <a:solidFill>
                                      <a:schemeClr val="tx1"/>
                                    </a:solidFill>
                                    <a:latin typeface="Cambria Math" panose="02040503050406030204" pitchFamily="18" charset="0"/>
                                  </a:rPr>
                                  <m:t>𝑧</m:t>
                                </m:r>
                              </m:sub>
                            </m:sSub>
                            <m:r>
                              <a:rPr lang="en-US" altLang="zh-TW" b="0" i="1" smtClean="0">
                                <a:solidFill>
                                  <a:schemeClr val="tx1"/>
                                </a:solidFill>
                                <a:latin typeface="Cambria Math" panose="02040503050406030204" pitchFamily="18" charset="0"/>
                              </a:rPr>
                              <m:t>,1/2,</m:t>
                            </m:r>
                            <m:sSub>
                              <m:sSubPr>
                                <m:ctrlPr>
                                  <a:rPr lang="en-US" altLang="zh-TW" b="0" i="1" smtClean="0">
                                    <a:solidFill>
                                      <a:schemeClr val="tx1"/>
                                    </a:solidFill>
                                    <a:latin typeface="Cambria Math" panose="02040503050406030204" pitchFamily="18" charset="0"/>
                                  </a:rPr>
                                </m:ctrlPr>
                              </m:sSubPr>
                              <m:e>
                                <m:r>
                                  <a:rPr lang="en-US" altLang="zh-TW" b="0" i="1" smtClean="0">
                                    <a:solidFill>
                                      <a:schemeClr val="tx1"/>
                                    </a:solidFill>
                                    <a:latin typeface="Cambria Math" panose="02040503050406030204" pitchFamily="18" charset="0"/>
                                  </a:rPr>
                                  <m:t>𝑠</m:t>
                                </m:r>
                              </m:e>
                              <m:sub>
                                <m:r>
                                  <a:rPr lang="en-US" altLang="zh-TW" b="0" i="1" smtClean="0">
                                    <a:solidFill>
                                      <a:schemeClr val="tx1"/>
                                    </a:solidFill>
                                    <a:latin typeface="Cambria Math" panose="02040503050406030204" pitchFamily="18" charset="0"/>
                                  </a:rPr>
                                  <m:t>𝑧</m:t>
                                </m:r>
                              </m:sub>
                            </m:sSub>
                          </m:e>
                        </m:d>
                      </m:e>
                    </m:d>
                  </m:oMath>
                </a14:m>
                <a:r>
                  <a:rPr lang="en-TW" dirty="0">
                    <a:solidFill>
                      <a:schemeClr val="tx1"/>
                    </a:solidFill>
                    <a:latin typeface="Times New Roman" pitchFamily="18" charset="0"/>
                    <a:cs typeface="Times New Roman" pitchFamily="18" charset="0"/>
                  </a:rPr>
                  <a:t>對應的</a:t>
                </a:r>
                <a14:m>
                  <m:oMath xmlns:m="http://schemas.openxmlformats.org/officeDocument/2006/math">
                    <m:d>
                      <m:dPr>
                        <m:begChr m:val="|"/>
                        <m:endChr m:val=""/>
                        <m:ctrlPr>
                          <a:rPr lang="en-US" altLang="zh-TW" i="1">
                            <a:solidFill>
                              <a:schemeClr val="tx1"/>
                            </a:solidFill>
                            <a:latin typeface="Cambria Math" panose="02040503050406030204" pitchFamily="18" charset="0"/>
                          </a:rPr>
                        </m:ctrlPr>
                      </m:dPr>
                      <m:e>
                        <m:d>
                          <m:dPr>
                            <m:begChr m:val=""/>
                            <m:endChr m:val="⟩"/>
                            <m:ctrlPr>
                              <a:rPr lang="en-US" altLang="zh-TW" i="1">
                                <a:solidFill>
                                  <a:schemeClr val="tx1"/>
                                </a:solidFill>
                                <a:latin typeface="Cambria Math" panose="02040503050406030204" pitchFamily="18" charset="0"/>
                              </a:rPr>
                            </m:ctrlPr>
                          </m:dPr>
                          <m:e>
                            <m:r>
                              <a:rPr lang="en-US" altLang="zh-TW" b="0" i="1" smtClean="0">
                                <a:solidFill>
                                  <a:schemeClr val="tx1"/>
                                </a:solidFill>
                                <a:latin typeface="Cambria Math" panose="02040503050406030204" pitchFamily="18" charset="0"/>
                              </a:rPr>
                              <m:t>𝑗</m:t>
                            </m:r>
                            <m:r>
                              <a:rPr lang="en-US" altLang="zh-TW" b="0" i="1" smtClean="0">
                                <a:solidFill>
                                  <a:schemeClr val="tx1"/>
                                </a:solidFill>
                                <a:latin typeface="Cambria Math" panose="02040503050406030204" pitchFamily="18" charset="0"/>
                              </a:rPr>
                              <m:t>=3/2,</m:t>
                            </m:r>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panose="02040503050406030204" pitchFamily="18" charset="0"/>
                                  </a:rPr>
                                  <m:t>𝑚</m:t>
                                </m:r>
                              </m:e>
                              <m:sub>
                                <m:r>
                                  <a:rPr lang="en-US" altLang="zh-TW" i="1">
                                    <a:solidFill>
                                      <a:schemeClr val="tx1"/>
                                    </a:solidFill>
                                    <a:latin typeface="Cambria Math" panose="02040503050406030204" pitchFamily="18" charset="0"/>
                                  </a:rPr>
                                  <m:t>𝑗</m:t>
                                </m:r>
                              </m:sub>
                            </m:sSub>
                          </m:e>
                        </m:d>
                      </m:e>
                    </m:d>
                    <m:r>
                      <a:rPr lang="en-US" altLang="zh-TW" b="0" i="1" smtClean="0">
                        <a:solidFill>
                          <a:schemeClr val="tx1"/>
                        </a:solidFill>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𝑗</m:t>
                            </m:r>
                            <m:r>
                              <a:rPr lang="en-US" altLang="zh-TW" i="1">
                                <a:latin typeface="Cambria Math" panose="02040503050406030204" pitchFamily="18" charset="0"/>
                              </a:rPr>
                              <m:t>=1/2,</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𝑗</m:t>
                                </m:r>
                              </m:sub>
                            </m:sSub>
                          </m:e>
                        </m:d>
                      </m:e>
                    </m:d>
                  </m:oMath>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67FC1BEE-4FF7-497A-624A-8B3C10EAC424}"/>
                  </a:ext>
                </a:extLst>
              </p:cNvPr>
              <p:cNvSpPr txBox="1">
                <a:spLocks noRot="1" noChangeAspect="1" noMove="1" noResize="1" noEditPoints="1" noAdjustHandles="1" noChangeArrowheads="1" noChangeShapeType="1" noTextEdit="1"/>
              </p:cNvSpPr>
              <p:nvPr/>
            </p:nvSpPr>
            <p:spPr bwMode="auto">
              <a:xfrm>
                <a:off x="1619672" y="2955139"/>
                <a:ext cx="6279007" cy="411395"/>
              </a:xfrm>
              <a:prstGeom prst="rect">
                <a:avLst/>
              </a:prstGeom>
              <a:blipFill>
                <a:blip r:embed="rId3"/>
                <a:stretch>
                  <a:fillRect l="-5040" t="-148485" b="-22424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5BF331E-8AA3-552C-A7F7-9E7465461F99}"/>
                  </a:ext>
                </a:extLst>
              </p:cNvPr>
              <p:cNvSpPr txBox="1"/>
              <p:nvPr/>
            </p:nvSpPr>
            <p:spPr bwMode="auto">
              <a:xfrm>
                <a:off x="917848" y="2976170"/>
                <a:ext cx="701824" cy="369332"/>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solidFill>
                            <a:schemeClr val="tx1"/>
                          </a:solidFill>
                          <a:latin typeface="Cambria Math" panose="02040503050406030204" pitchFamily="18" charset="0"/>
                        </a:rPr>
                        <m:t>𝑙</m:t>
                      </m:r>
                      <m:r>
                        <a:rPr lang="en-US" altLang="zh-TW" b="0" i="1" smtClean="0">
                          <a:solidFill>
                            <a:schemeClr val="tx1"/>
                          </a:solidFill>
                          <a:latin typeface="Cambria Math" panose="02040503050406030204" pitchFamily="18" charset="0"/>
                        </a:rPr>
                        <m:t>=1</m:t>
                      </m:r>
                    </m:oMath>
                  </m:oMathPara>
                </a14:m>
                <a:endParaRPr lang="en-TW" dirty="0"/>
              </a:p>
            </p:txBody>
          </p:sp>
        </mc:Choice>
        <mc:Fallback xmlns="">
          <p:sp>
            <p:nvSpPr>
              <p:cNvPr id="10" name="TextBox 9">
                <a:extLst>
                  <a:ext uri="{FF2B5EF4-FFF2-40B4-BE49-F238E27FC236}">
                    <a16:creationId xmlns:a16="http://schemas.microsoft.com/office/drawing/2014/main" id="{75BF331E-8AA3-552C-A7F7-9E7465461F99}"/>
                  </a:ext>
                </a:extLst>
              </p:cNvPr>
              <p:cNvSpPr txBox="1">
                <a:spLocks noRot="1" noChangeAspect="1" noMove="1" noResize="1" noEditPoints="1" noAdjustHandles="1" noChangeArrowheads="1" noChangeShapeType="1" noTextEdit="1"/>
              </p:cNvSpPr>
              <p:nvPr/>
            </p:nvSpPr>
            <p:spPr bwMode="auto">
              <a:xfrm>
                <a:off x="917848" y="2976170"/>
                <a:ext cx="701824" cy="369332"/>
              </a:xfrm>
              <a:prstGeom prst="rect">
                <a:avLst/>
              </a:prstGeom>
              <a:blipFill>
                <a:blip r:embed="rId4"/>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6">
                <a:extLst>
                  <a:ext uri="{FF2B5EF4-FFF2-40B4-BE49-F238E27FC236}">
                    <a16:creationId xmlns:a16="http://schemas.microsoft.com/office/drawing/2014/main" id="{247A003A-7050-E53E-2AAC-B714754172D5}"/>
                  </a:ext>
                </a:extLst>
              </p:cNvPr>
              <p:cNvSpPr txBox="1"/>
              <p:nvPr/>
            </p:nvSpPr>
            <p:spPr bwMode="auto">
              <a:xfrm>
                <a:off x="1696529" y="137285"/>
                <a:ext cx="4239750" cy="411395"/>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𝑅</m:t>
                          </m:r>
                        </m:e>
                        <m:sub>
                          <m:r>
                            <a:rPr lang="en-US" altLang="zh-TW" i="1">
                              <a:latin typeface="Cambria Math"/>
                            </a:rPr>
                            <m:t>𝑛𝑙</m:t>
                          </m:r>
                        </m:sub>
                      </m:sSub>
                      <m:d>
                        <m:dPr>
                          <m:ctrlPr>
                            <a:rPr lang="en-US" altLang="zh-TW" i="1">
                              <a:latin typeface="Cambria Math" panose="02040503050406030204" pitchFamily="18" charset="0"/>
                            </a:rPr>
                          </m:ctrlPr>
                        </m:dPr>
                        <m:e>
                          <m:r>
                            <a:rPr lang="en-US" altLang="zh-TW" i="1">
                              <a:latin typeface="Cambria Math"/>
                            </a:rPr>
                            <m:t>𝑟</m:t>
                          </m:r>
                        </m:e>
                      </m:d>
                      <m:r>
                        <a:rPr lang="en-US" altLang="zh-TW" i="1">
                          <a:latin typeface="Cambria Math"/>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𝑙</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𝑧</m:t>
                                  </m:r>
                                </m:sub>
                              </m:sSub>
                              <m:r>
                                <a:rPr lang="en-US" altLang="zh-TW" i="1">
                                  <a:latin typeface="Cambria Math" panose="02040503050406030204" pitchFamily="18" charset="0"/>
                                </a:rPr>
                                <m:t>,</m:t>
                              </m:r>
                              <m:r>
                                <a:rPr lang="en-US" altLang="zh-TW" i="1">
                                  <a:latin typeface="Cambria Math" panose="02040503050406030204" pitchFamily="18" charset="0"/>
                                </a:rPr>
                                <m:t>𝑠</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𝑧</m:t>
                                  </m:r>
                                </m:sub>
                              </m:sSub>
                            </m:e>
                          </m:d>
                        </m:e>
                      </m:d>
                      <m:r>
                        <a:rPr lang="en-US" altLang="zh-TW"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𝑅</m:t>
                          </m:r>
                        </m:e>
                        <m:sub>
                          <m:r>
                            <a:rPr lang="en-US" altLang="zh-TW" i="1">
                              <a:latin typeface="Cambria Math"/>
                            </a:rPr>
                            <m:t>𝑛𝑙</m:t>
                          </m:r>
                        </m:sub>
                      </m:sSub>
                      <m:d>
                        <m:dPr>
                          <m:ctrlPr>
                            <a:rPr lang="en-US" altLang="zh-TW" i="1">
                              <a:latin typeface="Cambria Math" panose="02040503050406030204" pitchFamily="18" charset="0"/>
                            </a:rPr>
                          </m:ctrlPr>
                        </m:dPr>
                        <m:e>
                          <m:r>
                            <a:rPr lang="en-US" altLang="zh-TW" i="1">
                              <a:latin typeface="Cambria Math"/>
                            </a:rPr>
                            <m:t>𝑟</m:t>
                          </m:r>
                        </m:e>
                      </m:d>
                      <m:r>
                        <a:rPr lang="en-US" altLang="zh-TW" i="1">
                          <a:latin typeface="Cambria Math"/>
                          <a:ea typeface="Cambria Math"/>
                        </a:rPr>
                        <m:t>∙</m:t>
                      </m:r>
                      <m:d>
                        <m:dPr>
                          <m:begChr m:val="|"/>
                          <m:endChr m:val=""/>
                          <m:ctrlPr>
                            <a:rPr lang="en-US" altLang="zh-TW" i="1" smtClean="0">
                              <a:solidFill>
                                <a:schemeClr val="tx1"/>
                              </a:solidFill>
                              <a:latin typeface="Cambria Math" panose="02040503050406030204" pitchFamily="18" charset="0"/>
                            </a:rPr>
                          </m:ctrlPr>
                        </m:dPr>
                        <m:e>
                          <m:d>
                            <m:dPr>
                              <m:begChr m:val=""/>
                              <m:endChr m:val="⟩"/>
                              <m:ctrlPr>
                                <a:rPr lang="en-US" altLang="zh-TW" i="1">
                                  <a:solidFill>
                                    <a:schemeClr val="tx1"/>
                                  </a:solidFill>
                                  <a:latin typeface="Cambria Math" panose="02040503050406030204" pitchFamily="18" charset="0"/>
                                </a:rPr>
                              </m:ctrlPr>
                            </m:dPr>
                            <m:e>
                              <m:r>
                                <a:rPr lang="en-US" altLang="zh-TW" i="1">
                                  <a:solidFill>
                                    <a:schemeClr val="tx1"/>
                                  </a:solidFill>
                                  <a:latin typeface="Cambria Math" panose="02040503050406030204" pitchFamily="18" charset="0"/>
                                </a:rPr>
                                <m:t>𝑗</m:t>
                              </m:r>
                              <m:r>
                                <a:rPr lang="en-US" altLang="zh-TW" i="1">
                                  <a:solidFill>
                                    <a:schemeClr val="tx1"/>
                                  </a:solidFill>
                                  <a:latin typeface="Cambria Math" panose="02040503050406030204" pitchFamily="18" charset="0"/>
                                </a:rPr>
                                <m:t>,</m:t>
                              </m:r>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panose="02040503050406030204" pitchFamily="18" charset="0"/>
                                    </a:rPr>
                                    <m:t>𝑚</m:t>
                                  </m:r>
                                </m:e>
                                <m:sub>
                                  <m:r>
                                    <a:rPr lang="en-US" altLang="zh-TW" i="1">
                                      <a:solidFill>
                                        <a:schemeClr val="tx1"/>
                                      </a:solidFill>
                                      <a:latin typeface="Cambria Math" panose="02040503050406030204" pitchFamily="18" charset="0"/>
                                    </a:rPr>
                                    <m:t>𝑗</m:t>
                                  </m:r>
                                </m:sub>
                              </m:sSub>
                              <m:r>
                                <a:rPr lang="en-US" altLang="zh-TW" i="1">
                                  <a:solidFill>
                                    <a:schemeClr val="tx1"/>
                                  </a:solidFill>
                                  <a:latin typeface="Cambria Math" panose="02040503050406030204" pitchFamily="18" charset="0"/>
                                </a:rPr>
                                <m:t>,</m:t>
                              </m:r>
                              <m:r>
                                <a:rPr lang="en-US" altLang="zh-TW" i="1">
                                  <a:solidFill>
                                    <a:schemeClr val="tx1"/>
                                  </a:solidFill>
                                  <a:latin typeface="Cambria Math" panose="02040503050406030204" pitchFamily="18" charset="0"/>
                                </a:rPr>
                                <m:t>𝑙</m:t>
                              </m:r>
                              <m:r>
                                <a:rPr lang="en-US" altLang="zh-TW" i="1">
                                  <a:solidFill>
                                    <a:schemeClr val="tx1"/>
                                  </a:solidFill>
                                  <a:latin typeface="Cambria Math" panose="02040503050406030204" pitchFamily="18" charset="0"/>
                                </a:rPr>
                                <m:t>,</m:t>
                              </m:r>
                              <m:r>
                                <a:rPr lang="en-US" altLang="zh-TW" i="1">
                                  <a:solidFill>
                                    <a:schemeClr val="tx1"/>
                                  </a:solidFill>
                                  <a:latin typeface="Cambria Math" panose="02040503050406030204" pitchFamily="18" charset="0"/>
                                </a:rPr>
                                <m:t>𝑠</m:t>
                              </m:r>
                            </m:e>
                          </m:d>
                        </m:e>
                      </m:d>
                    </m:oMath>
                  </m:oMathPara>
                </a14:m>
                <a:endParaRPr lang="zh-TW" altLang="en-US" sz="1800" dirty="0"/>
              </a:p>
            </p:txBody>
          </p:sp>
        </mc:Choice>
        <mc:Fallback xmlns="">
          <p:sp>
            <p:nvSpPr>
              <p:cNvPr id="2" name="文字方塊 6">
                <a:extLst>
                  <a:ext uri="{FF2B5EF4-FFF2-40B4-BE49-F238E27FC236}">
                    <a16:creationId xmlns:a16="http://schemas.microsoft.com/office/drawing/2014/main" id="{247A003A-7050-E53E-2AAC-B714754172D5}"/>
                  </a:ext>
                </a:extLst>
              </p:cNvPr>
              <p:cNvSpPr txBox="1">
                <a:spLocks noRot="1" noChangeAspect="1" noMove="1" noResize="1" noEditPoints="1" noAdjustHandles="1" noChangeArrowheads="1" noChangeShapeType="1" noTextEdit="1"/>
              </p:cNvSpPr>
              <p:nvPr/>
            </p:nvSpPr>
            <p:spPr bwMode="auto">
              <a:xfrm>
                <a:off x="1696529" y="137285"/>
                <a:ext cx="4239750" cy="411395"/>
              </a:xfrm>
              <a:prstGeom prst="rect">
                <a:avLst/>
              </a:prstGeom>
              <a:blipFill>
                <a:blip r:embed="rId5"/>
                <a:stretch>
                  <a:fillRect t="-148485" r="-7761" b="-221212"/>
                </a:stretch>
              </a:blipFill>
              <a:ln>
                <a:noFill/>
              </a:ln>
            </p:spPr>
            <p:txBody>
              <a:bodyPr/>
              <a:lstStyle/>
              <a:p>
                <a:r>
                  <a:rPr lang="en-TW">
                    <a:noFill/>
                  </a:rPr>
                  <a:t> </a:t>
                </a:r>
              </a:p>
            </p:txBody>
          </p:sp>
        </mc:Fallback>
      </mc:AlternateContent>
      <p:pic>
        <p:nvPicPr>
          <p:cNvPr id="6" name="Picture 5">
            <a:extLst>
              <a:ext uri="{FF2B5EF4-FFF2-40B4-BE49-F238E27FC236}">
                <a16:creationId xmlns:a16="http://schemas.microsoft.com/office/drawing/2014/main" id="{C490716F-763B-30F9-699C-FB9ED89707FE}"/>
              </a:ext>
            </a:extLst>
          </p:cNvPr>
          <p:cNvPicPr>
            <a:picLocks noChangeAspect="1"/>
          </p:cNvPicPr>
          <p:nvPr/>
        </p:nvPicPr>
        <p:blipFill>
          <a:blip r:embed="rId6"/>
          <a:stretch>
            <a:fillRect/>
          </a:stretch>
        </p:blipFill>
        <p:spPr>
          <a:xfrm>
            <a:off x="395536" y="3458270"/>
            <a:ext cx="5986602" cy="2954628"/>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4C2A026-C3E6-C371-0A86-037B2A5BDEB7}"/>
                  </a:ext>
                </a:extLst>
              </p:cNvPr>
              <p:cNvSpPr txBox="1"/>
              <p:nvPr/>
            </p:nvSpPr>
            <p:spPr bwMode="auto">
              <a:xfrm>
                <a:off x="6300192" y="4725144"/>
                <a:ext cx="1061316" cy="553998"/>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TW" i="1" smtClean="0">
                              <a:latin typeface="Cambria Math" panose="02040503050406030204" pitchFamily="18" charset="0"/>
                              <a:cs typeface="Times New Roman" pitchFamily="18" charset="0"/>
                            </a:rPr>
                          </m:ctrlPr>
                        </m:groupChrPr>
                        <m:e>
                          <m:r>
                            <m:rPr>
                              <m:brk m:alnAt="1"/>
                            </m:rPr>
                            <a:rPr lang="en-US" b="0" i="1" smtClean="0">
                              <a:latin typeface="Cambria Math" panose="02040503050406030204" pitchFamily="18" charset="0"/>
                              <a:cs typeface="Times New Roman" pitchFamily="18" charset="0"/>
                            </a:rPr>
                            <m:t>𝑙</m:t>
                          </m:r>
                          <m:r>
                            <a:rPr lang="en-US" b="0" i="1" smtClean="0">
                              <a:latin typeface="Cambria Math" panose="02040503050406030204" pitchFamily="18" charset="0"/>
                              <a:cs typeface="Times New Roman" pitchFamily="18" charset="0"/>
                            </a:rPr>
                            <m:t>=1</m:t>
                          </m:r>
                        </m:e>
                      </m:groupChr>
                      <m:d>
                        <m:dPr>
                          <m:begChr m:val="|"/>
                          <m:endChr m:val="|"/>
                          <m:ctrlPr>
                            <a:rPr lang="en-TW" i="1" smtClean="0">
                              <a:latin typeface="Cambria Math" panose="02040503050406030204" pitchFamily="18" charset="0"/>
                              <a:cs typeface="Times New Roman" pitchFamily="18" charset="0"/>
                            </a:rPr>
                          </m:ctrlPr>
                        </m:dPr>
                        <m:e>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𝐸</m:t>
                              </m:r>
                            </m:e>
                            <m:sub>
                              <m:r>
                                <a:rPr lang="en-US" b="0" i="1" smtClean="0">
                                  <a:latin typeface="Cambria Math" panose="02040503050406030204" pitchFamily="18" charset="0"/>
                                  <a:cs typeface="Times New Roman" pitchFamily="18" charset="0"/>
                                </a:rPr>
                                <m:t>2</m:t>
                              </m:r>
                            </m:sub>
                          </m:sSub>
                        </m:e>
                      </m:d>
                      <m:f>
                        <m:fPr>
                          <m:ctrlPr>
                            <a:rPr lang="en-TW" i="1" smtClean="0">
                              <a:latin typeface="Cambria Math" panose="02040503050406030204" pitchFamily="18" charset="0"/>
                              <a:cs typeface="Times New Roman" pitchFamily="18" charset="0"/>
                            </a:rPr>
                          </m:ctrlPr>
                        </m:fPr>
                        <m:num>
                          <m:sSup>
                            <m:sSupPr>
                              <m:ctrlPr>
                                <a:rPr lang="en-TW" i="1" smtClean="0">
                                  <a:latin typeface="Cambria Math" panose="02040503050406030204" pitchFamily="18" charset="0"/>
                                  <a:cs typeface="Times New Roman" pitchFamily="18" charset="0"/>
                                </a:rPr>
                              </m:ctrlPr>
                            </m:sSupPr>
                            <m:e>
                              <m:r>
                                <a:rPr lang="en-TW" i="1" smtClean="0">
                                  <a:latin typeface="Cambria Math" panose="02040503050406030204" pitchFamily="18" charset="0"/>
                                  <a:ea typeface="Cambria Math" panose="02040503050406030204" pitchFamily="18" charset="0"/>
                                  <a:cs typeface="Times New Roman" pitchFamily="18" charset="0"/>
                                </a:rPr>
                                <m:t>𝛼</m:t>
                              </m:r>
                            </m:e>
                            <m:sup>
                              <m:r>
                                <a:rPr lang="en-US" b="0" i="1" smtClean="0">
                                  <a:latin typeface="Cambria Math" panose="02040503050406030204" pitchFamily="18" charset="0"/>
                                  <a:cs typeface="Times New Roman" pitchFamily="18" charset="0"/>
                                </a:rPr>
                                <m:t>2</m:t>
                              </m:r>
                            </m:sup>
                          </m:sSup>
                        </m:num>
                        <m:den>
                          <m:r>
                            <a:rPr lang="en-US" b="0" i="1" smtClean="0">
                              <a:latin typeface="Cambria Math" panose="02040503050406030204" pitchFamily="18" charset="0"/>
                              <a:cs typeface="Times New Roman" pitchFamily="18" charset="0"/>
                            </a:rPr>
                            <m:t>12</m:t>
                          </m:r>
                        </m:den>
                      </m:f>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04C2A026-C3E6-C371-0A86-037B2A5BDEB7}"/>
                  </a:ext>
                </a:extLst>
              </p:cNvPr>
              <p:cNvSpPr txBox="1">
                <a:spLocks noRot="1" noChangeAspect="1" noMove="1" noResize="1" noEditPoints="1" noAdjustHandles="1" noChangeArrowheads="1" noChangeShapeType="1" noTextEdit="1"/>
              </p:cNvSpPr>
              <p:nvPr/>
            </p:nvSpPr>
            <p:spPr bwMode="auto">
              <a:xfrm>
                <a:off x="6300192" y="4725144"/>
                <a:ext cx="1061316" cy="553998"/>
              </a:xfrm>
              <a:prstGeom prst="rect">
                <a:avLst/>
              </a:prstGeom>
              <a:blipFill>
                <a:blip r:embed="rId7"/>
                <a:stretch>
                  <a:fillRect l="-2353" r="-4706" b="-1363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A26BBF8-7987-D6C0-DAF5-45F075593B81}"/>
                  </a:ext>
                </a:extLst>
              </p:cNvPr>
              <p:cNvSpPr txBox="1"/>
              <p:nvPr/>
            </p:nvSpPr>
            <p:spPr bwMode="auto">
              <a:xfrm>
                <a:off x="6062948" y="5579723"/>
                <a:ext cx="1298561" cy="55579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TW" i="1" smtClean="0">
                              <a:latin typeface="Cambria Math" panose="02040503050406030204" pitchFamily="18" charset="0"/>
                              <a:cs typeface="Times New Roman" pitchFamily="18" charset="0"/>
                            </a:rPr>
                          </m:ctrlPr>
                        </m:groupChrPr>
                        <m:e>
                          <m:r>
                            <m:rPr>
                              <m:brk m:alnAt="1"/>
                            </m:rPr>
                            <a:rPr lang="en-US" b="0" i="1" smtClean="0">
                              <a:latin typeface="Cambria Math" panose="02040503050406030204" pitchFamily="18" charset="0"/>
                              <a:cs typeface="Times New Roman" pitchFamily="18" charset="0"/>
                            </a:rPr>
                            <m:t>𝑙</m:t>
                          </m:r>
                          <m:r>
                            <a:rPr lang="en-US" b="0" i="1" smtClean="0">
                              <a:latin typeface="Cambria Math" panose="02040503050406030204" pitchFamily="18" charset="0"/>
                              <a:cs typeface="Times New Roman" pitchFamily="18" charset="0"/>
                            </a:rPr>
                            <m:t>=1</m:t>
                          </m:r>
                        </m:e>
                      </m:groupChr>
                      <m:r>
                        <a:rPr lang="en-US" b="0" i="1" smtClean="0">
                          <a:latin typeface="Cambria Math" panose="02040503050406030204" pitchFamily="18" charset="0"/>
                          <a:cs typeface="Times New Roman" pitchFamily="18" charset="0"/>
                        </a:rPr>
                        <m:t>−</m:t>
                      </m:r>
                      <m:d>
                        <m:dPr>
                          <m:begChr m:val="|"/>
                          <m:endChr m:val="|"/>
                          <m:ctrlPr>
                            <a:rPr lang="en-TW" i="1" smtClean="0">
                              <a:latin typeface="Cambria Math" panose="02040503050406030204" pitchFamily="18" charset="0"/>
                              <a:cs typeface="Times New Roman" pitchFamily="18" charset="0"/>
                            </a:rPr>
                          </m:ctrlPr>
                        </m:dPr>
                        <m:e>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𝐸</m:t>
                              </m:r>
                            </m:e>
                            <m:sub>
                              <m:r>
                                <a:rPr lang="en-US" b="0" i="1" smtClean="0">
                                  <a:latin typeface="Cambria Math" panose="02040503050406030204" pitchFamily="18" charset="0"/>
                                  <a:cs typeface="Times New Roman" pitchFamily="18" charset="0"/>
                                </a:rPr>
                                <m:t>2</m:t>
                              </m:r>
                            </m:sub>
                          </m:sSub>
                        </m:e>
                      </m:d>
                      <m:f>
                        <m:fPr>
                          <m:ctrlPr>
                            <a:rPr lang="en-TW" i="1" smtClean="0">
                              <a:latin typeface="Cambria Math" panose="02040503050406030204" pitchFamily="18" charset="0"/>
                              <a:cs typeface="Times New Roman" pitchFamily="18" charset="0"/>
                            </a:rPr>
                          </m:ctrlPr>
                        </m:fPr>
                        <m:num>
                          <m:sSup>
                            <m:sSupPr>
                              <m:ctrlPr>
                                <a:rPr lang="en-TW" i="1" smtClean="0">
                                  <a:latin typeface="Cambria Math" panose="02040503050406030204" pitchFamily="18" charset="0"/>
                                  <a:cs typeface="Times New Roman" pitchFamily="18" charset="0"/>
                                </a:rPr>
                              </m:ctrlPr>
                            </m:sSupPr>
                            <m:e>
                              <m:r>
                                <a:rPr lang="en-TW" i="1" smtClean="0">
                                  <a:latin typeface="Cambria Math" panose="02040503050406030204" pitchFamily="18" charset="0"/>
                                  <a:ea typeface="Cambria Math" panose="02040503050406030204" pitchFamily="18" charset="0"/>
                                  <a:cs typeface="Times New Roman" pitchFamily="18" charset="0"/>
                                </a:rPr>
                                <m:t>𝛼</m:t>
                              </m:r>
                            </m:e>
                            <m:sup>
                              <m:r>
                                <a:rPr lang="en-US" b="0" i="1" smtClean="0">
                                  <a:latin typeface="Cambria Math" panose="02040503050406030204" pitchFamily="18" charset="0"/>
                                  <a:cs typeface="Times New Roman" pitchFamily="18" charset="0"/>
                                </a:rPr>
                                <m:t>2</m:t>
                              </m:r>
                            </m:sup>
                          </m:sSup>
                        </m:num>
                        <m:den>
                          <m:r>
                            <a:rPr lang="en-US" b="0" i="1" smtClean="0">
                              <a:latin typeface="Cambria Math" panose="02040503050406030204" pitchFamily="18" charset="0"/>
                              <a:cs typeface="Times New Roman" pitchFamily="18" charset="0"/>
                            </a:rPr>
                            <m:t>6</m:t>
                          </m:r>
                        </m:den>
                      </m:f>
                    </m:oMath>
                  </m:oMathPara>
                </a14:m>
                <a:endParaRPr lang="en-TW"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CA26BBF8-7987-D6C0-DAF5-45F075593B81}"/>
                  </a:ext>
                </a:extLst>
              </p:cNvPr>
              <p:cNvSpPr txBox="1">
                <a:spLocks noRot="1" noChangeAspect="1" noMove="1" noResize="1" noEditPoints="1" noAdjustHandles="1" noChangeArrowheads="1" noChangeShapeType="1" noTextEdit="1"/>
              </p:cNvSpPr>
              <p:nvPr/>
            </p:nvSpPr>
            <p:spPr bwMode="auto">
              <a:xfrm>
                <a:off x="6062948" y="5579723"/>
                <a:ext cx="1298561" cy="555793"/>
              </a:xfrm>
              <a:prstGeom prst="rect">
                <a:avLst/>
              </a:prstGeom>
              <a:blipFill>
                <a:blip r:embed="rId8"/>
                <a:stretch>
                  <a:fillRect l="-1942" r="-971" b="-1363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B18D5E1-099F-9DFA-5C88-A36EF56DF790}"/>
                  </a:ext>
                </a:extLst>
              </p:cNvPr>
              <p:cNvSpPr txBox="1"/>
              <p:nvPr/>
            </p:nvSpPr>
            <p:spPr bwMode="auto">
              <a:xfrm>
                <a:off x="7524328" y="4867747"/>
                <a:ext cx="1512168" cy="411395"/>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solidFill>
                                <a:schemeClr val="tx1"/>
                              </a:solidFill>
                              <a:latin typeface="Cambria Math" panose="02040503050406030204" pitchFamily="18" charset="0"/>
                            </a:rPr>
                          </m:ctrlPr>
                        </m:dPr>
                        <m:e>
                          <m:d>
                            <m:dPr>
                              <m:begChr m:val=""/>
                              <m:endChr m:val="⟩"/>
                              <m:ctrlPr>
                                <a:rPr lang="en-US" altLang="zh-TW" i="1">
                                  <a:solidFill>
                                    <a:schemeClr val="tx1"/>
                                  </a:solidFill>
                                  <a:latin typeface="Cambria Math" panose="02040503050406030204" pitchFamily="18" charset="0"/>
                                </a:rPr>
                              </m:ctrlPr>
                            </m:dPr>
                            <m:e>
                              <m:r>
                                <a:rPr lang="en-US" altLang="zh-TW" b="0" i="1" smtClean="0">
                                  <a:solidFill>
                                    <a:schemeClr val="tx1"/>
                                  </a:solidFill>
                                  <a:latin typeface="Cambria Math" panose="02040503050406030204" pitchFamily="18" charset="0"/>
                                </a:rPr>
                                <m:t>𝑗</m:t>
                              </m:r>
                              <m:r>
                                <a:rPr lang="en-US" altLang="zh-TW" b="0" i="1" smtClean="0">
                                  <a:solidFill>
                                    <a:schemeClr val="tx1"/>
                                  </a:solidFill>
                                  <a:latin typeface="Cambria Math" panose="02040503050406030204" pitchFamily="18" charset="0"/>
                                </a:rPr>
                                <m:t>=3/2,</m:t>
                              </m:r>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panose="02040503050406030204" pitchFamily="18" charset="0"/>
                                    </a:rPr>
                                    <m:t>𝑚</m:t>
                                  </m:r>
                                </m:e>
                                <m:sub>
                                  <m:r>
                                    <a:rPr lang="en-US" altLang="zh-TW" i="1">
                                      <a:solidFill>
                                        <a:schemeClr val="tx1"/>
                                      </a:solidFill>
                                      <a:latin typeface="Cambria Math" panose="02040503050406030204" pitchFamily="18" charset="0"/>
                                    </a:rPr>
                                    <m:t>𝑗</m:t>
                                  </m:r>
                                </m:sub>
                              </m:sSub>
                            </m:e>
                          </m:d>
                        </m:e>
                      </m:d>
                    </m:oMath>
                  </m:oMathPara>
                </a14:m>
                <a:endParaRPr lang="en-TW" dirty="0"/>
              </a:p>
            </p:txBody>
          </p:sp>
        </mc:Choice>
        <mc:Fallback xmlns="">
          <p:sp>
            <p:nvSpPr>
              <p:cNvPr id="9" name="TextBox 8">
                <a:extLst>
                  <a:ext uri="{FF2B5EF4-FFF2-40B4-BE49-F238E27FC236}">
                    <a16:creationId xmlns:a16="http://schemas.microsoft.com/office/drawing/2014/main" id="{DB18D5E1-099F-9DFA-5C88-A36EF56DF790}"/>
                  </a:ext>
                </a:extLst>
              </p:cNvPr>
              <p:cNvSpPr txBox="1">
                <a:spLocks noRot="1" noChangeAspect="1" noMove="1" noResize="1" noEditPoints="1" noAdjustHandles="1" noChangeArrowheads="1" noChangeShapeType="1" noTextEdit="1"/>
              </p:cNvSpPr>
              <p:nvPr/>
            </p:nvSpPr>
            <p:spPr bwMode="auto">
              <a:xfrm>
                <a:off x="7524328" y="4867747"/>
                <a:ext cx="1512168" cy="411395"/>
              </a:xfrm>
              <a:prstGeom prst="rect">
                <a:avLst/>
              </a:prstGeom>
              <a:blipFill>
                <a:blip r:embed="rId9"/>
                <a:stretch>
                  <a:fillRect l="-28333" t="-148485" r="-23333" b="-22424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10D8A54-7EB1-58D3-EBFC-34C1EAF208BF}"/>
                  </a:ext>
                </a:extLst>
              </p:cNvPr>
              <p:cNvSpPr txBox="1"/>
              <p:nvPr/>
            </p:nvSpPr>
            <p:spPr bwMode="auto">
              <a:xfrm>
                <a:off x="7549321" y="5651024"/>
                <a:ext cx="1512168" cy="411395"/>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solidFill>
                                <a:schemeClr val="tx1"/>
                              </a:solidFill>
                              <a:latin typeface="Cambria Math" panose="02040503050406030204" pitchFamily="18" charset="0"/>
                            </a:rPr>
                          </m:ctrlPr>
                        </m:dPr>
                        <m:e>
                          <m:d>
                            <m:dPr>
                              <m:begChr m:val=""/>
                              <m:endChr m:val="⟩"/>
                              <m:ctrlPr>
                                <a:rPr lang="en-US" altLang="zh-TW" i="1">
                                  <a:solidFill>
                                    <a:schemeClr val="tx1"/>
                                  </a:solidFill>
                                  <a:latin typeface="Cambria Math" panose="02040503050406030204" pitchFamily="18" charset="0"/>
                                </a:rPr>
                              </m:ctrlPr>
                            </m:dPr>
                            <m:e>
                              <m:r>
                                <a:rPr lang="en-US" altLang="zh-TW" b="0" i="1" smtClean="0">
                                  <a:solidFill>
                                    <a:schemeClr val="tx1"/>
                                  </a:solidFill>
                                  <a:latin typeface="Cambria Math" panose="02040503050406030204" pitchFamily="18" charset="0"/>
                                </a:rPr>
                                <m:t>𝑗</m:t>
                              </m:r>
                              <m:r>
                                <a:rPr lang="en-US" altLang="zh-TW" b="0" i="1" smtClean="0">
                                  <a:solidFill>
                                    <a:schemeClr val="tx1"/>
                                  </a:solidFill>
                                  <a:latin typeface="Cambria Math" panose="02040503050406030204" pitchFamily="18" charset="0"/>
                                </a:rPr>
                                <m:t>=1/2,</m:t>
                              </m:r>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panose="02040503050406030204" pitchFamily="18" charset="0"/>
                                    </a:rPr>
                                    <m:t>𝑚</m:t>
                                  </m:r>
                                </m:e>
                                <m:sub>
                                  <m:r>
                                    <a:rPr lang="en-US" altLang="zh-TW" i="1">
                                      <a:solidFill>
                                        <a:schemeClr val="tx1"/>
                                      </a:solidFill>
                                      <a:latin typeface="Cambria Math" panose="02040503050406030204" pitchFamily="18" charset="0"/>
                                    </a:rPr>
                                    <m:t>𝑗</m:t>
                                  </m:r>
                                </m:sub>
                              </m:sSub>
                            </m:e>
                          </m:d>
                        </m:e>
                      </m:d>
                    </m:oMath>
                  </m:oMathPara>
                </a14:m>
                <a:endParaRPr lang="en-TW" dirty="0"/>
              </a:p>
            </p:txBody>
          </p:sp>
        </mc:Choice>
        <mc:Fallback xmlns="">
          <p:sp>
            <p:nvSpPr>
              <p:cNvPr id="11" name="TextBox 10">
                <a:extLst>
                  <a:ext uri="{FF2B5EF4-FFF2-40B4-BE49-F238E27FC236}">
                    <a16:creationId xmlns:a16="http://schemas.microsoft.com/office/drawing/2014/main" id="{B10D8A54-7EB1-58D3-EBFC-34C1EAF208BF}"/>
                  </a:ext>
                </a:extLst>
              </p:cNvPr>
              <p:cNvSpPr txBox="1">
                <a:spLocks noRot="1" noChangeAspect="1" noMove="1" noResize="1" noEditPoints="1" noAdjustHandles="1" noChangeArrowheads="1" noChangeShapeType="1" noTextEdit="1"/>
              </p:cNvSpPr>
              <p:nvPr/>
            </p:nvSpPr>
            <p:spPr bwMode="auto">
              <a:xfrm>
                <a:off x="7549321" y="5651024"/>
                <a:ext cx="1512168" cy="411395"/>
              </a:xfrm>
              <a:prstGeom prst="rect">
                <a:avLst/>
              </a:prstGeom>
              <a:blipFill>
                <a:blip r:embed="rId10"/>
                <a:stretch>
                  <a:fillRect l="-28333" t="-141176" r="-23333" b="-217647"/>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37002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4" grpId="0" animBg="1"/>
      <p:bldP spid="7" grpId="0" animBg="1"/>
      <p:bldP spid="9" grpId="0" animBg="1"/>
      <p:bldP spid="11"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7DE1B5-B171-5329-7C0F-7756991A2763}"/>
              </a:ext>
            </a:extLst>
          </p:cNvPr>
          <p:cNvPicPr>
            <a:picLocks noChangeAspect="1"/>
          </p:cNvPicPr>
          <p:nvPr/>
        </p:nvPicPr>
        <p:blipFill>
          <a:blip r:embed="rId2"/>
          <a:stretch>
            <a:fillRect/>
          </a:stretch>
        </p:blipFill>
        <p:spPr>
          <a:xfrm>
            <a:off x="1259632" y="1412776"/>
            <a:ext cx="6984776" cy="3206411"/>
          </a:xfrm>
          <a:prstGeom prst="rect">
            <a:avLst/>
          </a:prstGeom>
        </p:spPr>
      </p:pic>
      <p:sp>
        <p:nvSpPr>
          <p:cNvPr id="3" name="TextBox 2">
            <a:extLst>
              <a:ext uri="{FF2B5EF4-FFF2-40B4-BE49-F238E27FC236}">
                <a16:creationId xmlns:a16="http://schemas.microsoft.com/office/drawing/2014/main" id="{F496698E-2F64-8098-8725-55C7E4BF4D98}"/>
              </a:ext>
            </a:extLst>
          </p:cNvPr>
          <p:cNvSpPr txBox="1"/>
          <p:nvPr/>
        </p:nvSpPr>
        <p:spPr bwMode="auto">
          <a:xfrm>
            <a:off x="2771800" y="5013176"/>
            <a:ext cx="374441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微擾大約萬分之一到千分之一。</a:t>
            </a:r>
          </a:p>
        </p:txBody>
      </p:sp>
    </p:spTree>
    <p:extLst>
      <p:ext uri="{BB962C8B-B14F-4D97-AF65-F5344CB8AC3E}">
        <p14:creationId xmlns:p14="http://schemas.microsoft.com/office/powerpoint/2010/main" val="463262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3D23EC-02AE-C8DE-A827-64590D37103F}"/>
              </a:ext>
            </a:extLst>
          </p:cNvPr>
          <p:cNvSpPr txBox="1"/>
          <p:nvPr/>
        </p:nvSpPr>
        <p:spPr bwMode="auto">
          <a:xfrm>
            <a:off x="1619672" y="836712"/>
            <a:ext cx="612068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與SL coupling大小接近的，還有另一個相對論效應：</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D2808D9-A5A1-4ED8-A9CE-1F6AFFFECC08}"/>
                  </a:ext>
                </a:extLst>
              </p:cNvPr>
              <p:cNvSpPr txBox="1"/>
              <p:nvPr/>
            </p:nvSpPr>
            <p:spPr bwMode="auto">
              <a:xfrm>
                <a:off x="1596206" y="1340768"/>
                <a:ext cx="590465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相對論能量不再是</a:t>
                </a:r>
                <a14:m>
                  <m:oMath xmlns:m="http://schemas.openxmlformats.org/officeDocument/2006/math">
                    <m:sSup>
                      <m:sSupPr>
                        <m:ctrlPr>
                          <a:rPr lang="en-TW"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𝑝</m:t>
                        </m:r>
                      </m:e>
                      <m:sup>
                        <m:r>
                          <a:rPr lang="en-US" b="0" i="1" smtClean="0">
                            <a:latin typeface="Cambria Math" panose="02040503050406030204" pitchFamily="18" charset="0"/>
                            <a:cs typeface="Times New Roman" pitchFamily="18" charset="0"/>
                          </a:rPr>
                          <m:t>2</m:t>
                        </m:r>
                      </m:sup>
                    </m:sSup>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𝑚</m:t>
                    </m:r>
                  </m:oMath>
                </a14:m>
                <a:r>
                  <a:rPr lang="en-TW" dirty="0">
                    <a:latin typeface="Times New Roman" pitchFamily="18" charset="0"/>
                    <a:cs typeface="Times New Roman" pitchFamily="18" charset="0"/>
                  </a:rPr>
                  <a:t>。</a:t>
                </a:r>
              </a:p>
            </p:txBody>
          </p:sp>
        </mc:Choice>
        <mc:Fallback xmlns="">
          <p:sp>
            <p:nvSpPr>
              <p:cNvPr id="3" name="TextBox 2">
                <a:extLst>
                  <a:ext uri="{FF2B5EF4-FFF2-40B4-BE49-F238E27FC236}">
                    <a16:creationId xmlns:a16="http://schemas.microsoft.com/office/drawing/2014/main" id="{CD2808D9-A5A1-4ED8-A9CE-1F6AFFFECC08}"/>
                  </a:ext>
                </a:extLst>
              </p:cNvPr>
              <p:cNvSpPr txBox="1">
                <a:spLocks noRot="1" noChangeAspect="1" noMove="1" noResize="1" noEditPoints="1" noAdjustHandles="1" noChangeArrowheads="1" noChangeShapeType="1" noTextEdit="1"/>
              </p:cNvSpPr>
              <p:nvPr/>
            </p:nvSpPr>
            <p:spPr bwMode="auto">
              <a:xfrm>
                <a:off x="1596206" y="1340768"/>
                <a:ext cx="5904656" cy="369332"/>
              </a:xfrm>
              <a:prstGeom prst="rect">
                <a:avLst/>
              </a:prstGeom>
              <a:blipFill>
                <a:blip r:embed="rId2"/>
                <a:stretch>
                  <a:fillRect l="-858"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3BED7F4-1E21-678A-2E53-1D19DAD43348}"/>
                  </a:ext>
                </a:extLst>
              </p:cNvPr>
              <p:cNvSpPr txBox="1"/>
              <p:nvPr/>
            </p:nvSpPr>
            <p:spPr bwMode="auto">
              <a:xfrm>
                <a:off x="1619672" y="1844824"/>
                <a:ext cx="4198522" cy="693844"/>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𝐸</m:t>
                      </m:r>
                      <m:r>
                        <a:rPr lang="en-US" b="0" i="1" smtClean="0">
                          <a:latin typeface="Cambria Math" panose="02040503050406030204" pitchFamily="18" charset="0"/>
                          <a:cs typeface="Times New Roman" pitchFamily="18" charset="0"/>
                        </a:rPr>
                        <m:t>=</m:t>
                      </m:r>
                      <m:rad>
                        <m:radPr>
                          <m:degHide m:val="on"/>
                          <m:ctrlPr>
                            <a:rPr lang="en-US" b="0" i="1" smtClean="0">
                              <a:latin typeface="Cambria Math" panose="02040503050406030204" pitchFamily="18" charset="0"/>
                              <a:cs typeface="Times New Roman" pitchFamily="18" charset="0"/>
                            </a:rPr>
                          </m:ctrlPr>
                        </m:radPr>
                        <m:deg/>
                        <m:e>
                          <m:sSup>
                            <m:sSupPr>
                              <m:ctrlPr>
                                <a:rPr lang="en-US" b="0" i="1" smtClean="0">
                                  <a:latin typeface="Cambria Math" panose="02040503050406030204" pitchFamily="18" charset="0"/>
                                  <a:cs typeface="Times New Roman" pitchFamily="18" charset="0"/>
                                </a:rPr>
                              </m:ctrlPr>
                            </m:sSupPr>
                            <m:e>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𝑚</m:t>
                                  </m:r>
                                </m:e>
                                <m:sup>
                                  <m:r>
                                    <a:rPr lang="en-US" i="1">
                                      <a:latin typeface="Cambria Math" panose="02040503050406030204" pitchFamily="18" charset="0"/>
                                      <a:cs typeface="Times New Roman" pitchFamily="18" charset="0"/>
                                    </a:rPr>
                                    <m:t>2</m:t>
                                  </m:r>
                                </m:sup>
                              </m:sSup>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i="1">
                                      <a:latin typeface="Cambria Math" panose="02040503050406030204" pitchFamily="18" charset="0"/>
                                      <a:cs typeface="Times New Roman" pitchFamily="18" charset="0"/>
                                    </a:rPr>
                                    <m:t>4</m:t>
                                  </m:r>
                                </m:sup>
                              </m:s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𝑝</m:t>
                              </m:r>
                            </m:e>
                            <m:sup>
                              <m:r>
                                <a:rPr lang="en-US" b="0" i="1" smtClean="0">
                                  <a:latin typeface="Cambria Math" panose="02040503050406030204" pitchFamily="18" charset="0"/>
                                  <a:cs typeface="Times New Roman" pitchFamily="18" charset="0"/>
                                </a:rPr>
                                <m:t>2</m:t>
                              </m:r>
                            </m:sup>
                          </m:sSup>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b="0" i="1" smtClean="0">
                                  <a:latin typeface="Cambria Math" panose="02040503050406030204" pitchFamily="18" charset="0"/>
                                  <a:cs typeface="Times New Roman" pitchFamily="18" charset="0"/>
                                </a:rPr>
                                <m:t>2</m:t>
                              </m:r>
                            </m:sup>
                          </m:sSup>
                        </m:e>
                      </m:rad>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𝑚</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i="1">
                              <a:latin typeface="Cambria Math" panose="02040503050406030204" pitchFamily="18" charset="0"/>
                              <a:cs typeface="Times New Roman" pitchFamily="18" charset="0"/>
                            </a:rPr>
                            <m:t>2</m:t>
                          </m:r>
                        </m:sup>
                      </m:sSup>
                      <m:sSup>
                        <m:sSupPr>
                          <m:ctrlPr>
                            <a:rPr lang="en-US" i="1" smtClean="0">
                              <a:latin typeface="Cambria Math" panose="02040503050406030204" pitchFamily="18" charset="0"/>
                              <a:cs typeface="Times New Roman" pitchFamily="18" charset="0"/>
                            </a:rPr>
                          </m:ctrlPr>
                        </m:sSupPr>
                        <m:e>
                          <m:d>
                            <m:dPr>
                              <m:ctrlPr>
                                <a:rPr lang="en-US"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1+</m:t>
                              </m:r>
                              <m:f>
                                <m:fPr>
                                  <m:ctrlPr>
                                    <a:rPr lang="en-US" b="0" i="1" smtClean="0">
                                      <a:latin typeface="Cambria Math" panose="02040503050406030204" pitchFamily="18" charset="0"/>
                                      <a:cs typeface="Times New Roman" pitchFamily="18" charset="0"/>
                                    </a:rPr>
                                  </m:ctrlPr>
                                </m:fPr>
                                <m:num>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𝑝</m:t>
                                      </m:r>
                                    </m:e>
                                    <m:sup>
                                      <m:r>
                                        <a:rPr lang="en-US" b="0" i="1" smtClean="0">
                                          <a:latin typeface="Cambria Math" panose="02040503050406030204" pitchFamily="18" charset="0"/>
                                          <a:cs typeface="Times New Roman" pitchFamily="18" charset="0"/>
                                        </a:rPr>
                                        <m:t>2</m:t>
                                      </m:r>
                                    </m:sup>
                                  </m:sSup>
                                </m:num>
                                <m:den>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𝑚</m:t>
                                      </m:r>
                                    </m:e>
                                    <m:sup>
                                      <m:r>
                                        <a:rPr lang="en-US" i="1">
                                          <a:latin typeface="Cambria Math" panose="02040503050406030204" pitchFamily="18" charset="0"/>
                                          <a:cs typeface="Times New Roman" pitchFamily="18" charset="0"/>
                                        </a:rPr>
                                        <m:t>2</m:t>
                                      </m:r>
                                    </m:sup>
                                  </m:sSup>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i="1">
                                          <a:latin typeface="Cambria Math" panose="02040503050406030204" pitchFamily="18" charset="0"/>
                                          <a:cs typeface="Times New Roman" pitchFamily="18" charset="0"/>
                                        </a:rPr>
                                        <m:t>2</m:t>
                                      </m:r>
                                    </m:sup>
                                  </m:sSup>
                                </m:den>
                              </m:f>
                            </m:e>
                          </m:d>
                        </m:e>
                        <m:sup>
                          <m:r>
                            <a:rPr lang="en-US" b="0" i="1" smtClean="0">
                              <a:latin typeface="Cambria Math" panose="02040503050406030204" pitchFamily="18" charset="0"/>
                              <a:cs typeface="Times New Roman" pitchFamily="18" charset="0"/>
                            </a:rPr>
                            <m:t>1/2</m:t>
                          </m:r>
                        </m:sup>
                      </m:sSup>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C3BED7F4-1E21-678A-2E53-1D19DAD43348}"/>
                  </a:ext>
                </a:extLst>
              </p:cNvPr>
              <p:cNvSpPr txBox="1">
                <a:spLocks noRot="1" noChangeAspect="1" noMove="1" noResize="1" noEditPoints="1" noAdjustHandles="1" noChangeArrowheads="1" noChangeShapeType="1" noTextEdit="1"/>
              </p:cNvSpPr>
              <p:nvPr/>
            </p:nvSpPr>
            <p:spPr bwMode="auto">
              <a:xfrm>
                <a:off x="1619672" y="1844824"/>
                <a:ext cx="4198522" cy="693844"/>
              </a:xfrm>
              <a:prstGeom prst="rect">
                <a:avLst/>
              </a:prstGeom>
              <a:blipFill>
                <a:blip r:embed="rId3"/>
                <a:stretch>
                  <a:fillRect l="-604" t="-181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32C0AC3-CE01-D0CE-C411-ABFB4740D2DB}"/>
                  </a:ext>
                </a:extLst>
              </p:cNvPr>
              <p:cNvSpPr txBox="1"/>
              <p:nvPr/>
            </p:nvSpPr>
            <p:spPr bwMode="auto">
              <a:xfrm>
                <a:off x="1619672" y="2635115"/>
                <a:ext cx="4572000" cy="52418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電子速度不大時，此式可以對</a:t>
                </a:r>
                <a:r>
                  <a:rPr lang="en-US" b="0" dirty="0">
                    <a:cs typeface="Times New Roman" pitchFamily="18" charset="0"/>
                  </a:rPr>
                  <a:t> </a:t>
                </a:r>
                <a14:m>
                  <m:oMath xmlns:m="http://schemas.openxmlformats.org/officeDocument/2006/math">
                    <m:f>
                      <m:fPr>
                        <m:ctrlPr>
                          <a:rPr lang="en-US" b="0" i="1" smtClean="0">
                            <a:latin typeface="Cambria Math" panose="02040503050406030204" pitchFamily="18" charset="0"/>
                            <a:cs typeface="Times New Roman" pitchFamily="18" charset="0"/>
                          </a:rPr>
                        </m:ctrlPr>
                      </m:fPr>
                      <m:num>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𝑝</m:t>
                            </m:r>
                          </m:e>
                          <m:sup>
                            <m:r>
                              <a:rPr lang="en-US" b="0" i="1" smtClean="0">
                                <a:latin typeface="Cambria Math" panose="02040503050406030204" pitchFamily="18" charset="0"/>
                                <a:cs typeface="Times New Roman" pitchFamily="18" charset="0"/>
                              </a:rPr>
                              <m:t>2</m:t>
                            </m:r>
                          </m:sup>
                        </m:sSup>
                      </m:num>
                      <m:den>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𝑚</m:t>
                            </m:r>
                          </m:e>
                          <m:sup>
                            <m:r>
                              <a:rPr lang="en-US" i="1">
                                <a:latin typeface="Cambria Math" panose="02040503050406030204" pitchFamily="18" charset="0"/>
                                <a:cs typeface="Times New Roman" pitchFamily="18" charset="0"/>
                              </a:rPr>
                              <m:t>2</m:t>
                            </m:r>
                          </m:sup>
                        </m:sSup>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i="1">
                                <a:latin typeface="Cambria Math" panose="02040503050406030204" pitchFamily="18" charset="0"/>
                                <a:cs typeface="Times New Roman" pitchFamily="18" charset="0"/>
                              </a:rPr>
                              <m:t>2</m:t>
                            </m:r>
                          </m:sup>
                        </m:sSup>
                      </m:den>
                    </m:f>
                    <m:r>
                      <a:rPr lang="en-US" i="1">
                        <a:latin typeface="Cambria Math" panose="02040503050406030204" pitchFamily="18" charset="0"/>
                        <a:cs typeface="Times New Roman" pitchFamily="18" charset="0"/>
                      </a:rPr>
                      <m:t> </m:t>
                    </m:r>
                  </m:oMath>
                </a14:m>
                <a:r>
                  <a:rPr lang="en-TW" dirty="0">
                    <a:latin typeface="Times New Roman" pitchFamily="18" charset="0"/>
                    <a:cs typeface="Times New Roman" pitchFamily="18" charset="0"/>
                  </a:rPr>
                  <a:t>展開：</a:t>
                </a:r>
                <a:endParaRPr lang="en-TW" dirty="0"/>
              </a:p>
            </p:txBody>
          </p:sp>
        </mc:Choice>
        <mc:Fallback xmlns="">
          <p:sp>
            <p:nvSpPr>
              <p:cNvPr id="6" name="TextBox 5">
                <a:extLst>
                  <a:ext uri="{FF2B5EF4-FFF2-40B4-BE49-F238E27FC236}">
                    <a16:creationId xmlns:a16="http://schemas.microsoft.com/office/drawing/2014/main" id="{532C0AC3-CE01-D0CE-C411-ABFB4740D2DB}"/>
                  </a:ext>
                </a:extLst>
              </p:cNvPr>
              <p:cNvSpPr txBox="1">
                <a:spLocks noRot="1" noChangeAspect="1" noMove="1" noResize="1" noEditPoints="1" noAdjustHandles="1" noChangeArrowheads="1" noChangeShapeType="1" noTextEdit="1"/>
              </p:cNvSpPr>
              <p:nvPr/>
            </p:nvSpPr>
            <p:spPr bwMode="auto">
              <a:xfrm>
                <a:off x="1619672" y="2635115"/>
                <a:ext cx="4572000" cy="524182"/>
              </a:xfrm>
              <a:prstGeom prst="rect">
                <a:avLst/>
              </a:prstGeom>
              <a:blipFill>
                <a:blip r:embed="rId4"/>
                <a:stretch>
                  <a:fillRect l="-1108" b="-714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1A350EE-BDD3-7D3A-55B7-0B3F01CE61FC}"/>
                  </a:ext>
                </a:extLst>
              </p:cNvPr>
              <p:cNvSpPr txBox="1"/>
              <p:nvPr/>
            </p:nvSpPr>
            <p:spPr bwMode="auto">
              <a:xfrm>
                <a:off x="1596206" y="3217467"/>
                <a:ext cx="2334037" cy="555858"/>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𝐸</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𝑚</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i="1">
                              <a:latin typeface="Cambria Math" panose="02040503050406030204" pitchFamily="18" charset="0"/>
                              <a:cs typeface="Times New Roman" pitchFamily="18" charset="0"/>
                            </a:rPr>
                            <m:t>2</m:t>
                          </m:r>
                        </m:sup>
                      </m:sSup>
                      <m:r>
                        <a:rPr lang="en-US" b="0" i="1" smtClean="0">
                          <a:latin typeface="Cambria Math" panose="02040503050406030204" pitchFamily="18" charset="0"/>
                          <a:cs typeface="Times New Roman" pitchFamily="18" charset="0"/>
                        </a:rPr>
                        <m:t>+</m:t>
                      </m:r>
                      <m:f>
                        <m:fPr>
                          <m:ctrlPr>
                            <a:rPr lang="en-US" i="1">
                              <a:latin typeface="Cambria Math" panose="02040503050406030204" pitchFamily="18" charset="0"/>
                              <a:cs typeface="Times New Roman" pitchFamily="18" charset="0"/>
                            </a:rPr>
                          </m:ctrlPr>
                        </m:fPr>
                        <m:num>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𝑝</m:t>
                              </m:r>
                            </m:e>
                            <m:sup>
                              <m:r>
                                <a:rPr lang="en-US" i="1">
                                  <a:latin typeface="Cambria Math" panose="02040503050406030204" pitchFamily="18" charset="0"/>
                                  <a:cs typeface="Times New Roman" pitchFamily="18" charset="0"/>
                                </a:rPr>
                                <m:t>2</m:t>
                              </m:r>
                            </m:sup>
                          </m:sSup>
                        </m:num>
                        <m:den>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𝑚</m:t>
                          </m:r>
                        </m:den>
                      </m:f>
                      <m:r>
                        <a:rPr lang="en-US" b="0" i="1" smtClean="0">
                          <a:latin typeface="Cambria Math" panose="02040503050406030204" pitchFamily="18" charset="0"/>
                          <a:cs typeface="Times New Roman" pitchFamily="18" charset="0"/>
                        </a:rPr>
                        <m:t>−</m:t>
                      </m:r>
                      <m:f>
                        <m:fPr>
                          <m:ctrlPr>
                            <a:rPr lang="en-US" i="1">
                              <a:latin typeface="Cambria Math" panose="02040503050406030204" pitchFamily="18" charset="0"/>
                              <a:cs typeface="Times New Roman" pitchFamily="18" charset="0"/>
                            </a:rPr>
                          </m:ctrlPr>
                        </m:fPr>
                        <m:num>
                          <m:sSup>
                            <m:sSupPr>
                              <m:ctrlPr>
                                <a:rPr lang="en-US" i="1">
                                  <a:latin typeface="Cambria Math" panose="02040503050406030204" pitchFamily="18" charset="0"/>
                                  <a:cs typeface="Times New Roman" pitchFamily="18" charset="0"/>
                                </a:rPr>
                              </m:ctrlPr>
                            </m:sSupPr>
                            <m:e>
                              <m:d>
                                <m:dPr>
                                  <m:ctrlPr>
                                    <a:rPr lang="en-US" i="1" smtClean="0">
                                      <a:latin typeface="Cambria Math" panose="02040503050406030204" pitchFamily="18" charset="0"/>
                                      <a:cs typeface="Times New Roman" pitchFamily="18" charset="0"/>
                                    </a:rPr>
                                  </m:ctrlPr>
                                </m:dPr>
                                <m:e>
                                  <m:sSup>
                                    <m:sSupPr>
                                      <m:ctrlPr>
                                        <a:rPr lang="en-US"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𝑝</m:t>
                                      </m:r>
                                    </m:e>
                                    <m:sup>
                                      <m:r>
                                        <a:rPr lang="en-US" b="0" i="1" smtClean="0">
                                          <a:latin typeface="Cambria Math" panose="02040503050406030204" pitchFamily="18" charset="0"/>
                                          <a:cs typeface="Times New Roman" pitchFamily="18" charset="0"/>
                                        </a:rPr>
                                        <m:t>2</m:t>
                                      </m:r>
                                    </m:sup>
                                  </m:sSup>
                                </m:e>
                              </m:d>
                            </m:e>
                            <m:sup>
                              <m:r>
                                <a:rPr lang="en-US" b="0" i="1" smtClean="0">
                                  <a:latin typeface="Cambria Math" panose="02040503050406030204" pitchFamily="18" charset="0"/>
                                  <a:cs typeface="Times New Roman" pitchFamily="18" charset="0"/>
                                </a:rPr>
                                <m:t>2</m:t>
                              </m:r>
                            </m:sup>
                          </m:sSup>
                        </m:num>
                        <m:den>
                          <m:r>
                            <a:rPr lang="en-US" b="0" i="1" smtClean="0">
                              <a:latin typeface="Cambria Math" panose="02040503050406030204" pitchFamily="18" charset="0"/>
                              <a:cs typeface="Times New Roman" pitchFamily="18" charset="0"/>
                            </a:rPr>
                            <m:t>8</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𝑚</m:t>
                              </m:r>
                            </m:e>
                            <m:sup>
                              <m:r>
                                <a:rPr lang="en-US" b="0" i="1" smtClean="0">
                                  <a:latin typeface="Cambria Math" panose="02040503050406030204" pitchFamily="18" charset="0"/>
                                  <a:cs typeface="Times New Roman" pitchFamily="18" charset="0"/>
                                </a:rPr>
                                <m:t>3</m:t>
                              </m:r>
                            </m:sup>
                          </m:sSup>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i="1">
                                  <a:latin typeface="Cambria Math" panose="02040503050406030204" pitchFamily="18" charset="0"/>
                                  <a:cs typeface="Times New Roman" pitchFamily="18" charset="0"/>
                                </a:rPr>
                                <m:t>2</m:t>
                              </m:r>
                            </m:sup>
                          </m:sSup>
                        </m:den>
                      </m:f>
                    </m:oMath>
                  </m:oMathPara>
                </a14:m>
                <a:endParaRPr lang="en-TW"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11A350EE-BDD3-7D3A-55B7-0B3F01CE61FC}"/>
                  </a:ext>
                </a:extLst>
              </p:cNvPr>
              <p:cNvSpPr txBox="1">
                <a:spLocks noRot="1" noChangeAspect="1" noMove="1" noResize="1" noEditPoints="1" noAdjustHandles="1" noChangeArrowheads="1" noChangeShapeType="1" noTextEdit="1"/>
              </p:cNvSpPr>
              <p:nvPr/>
            </p:nvSpPr>
            <p:spPr bwMode="auto">
              <a:xfrm>
                <a:off x="1596206" y="3217467"/>
                <a:ext cx="2334037" cy="555858"/>
              </a:xfrm>
              <a:prstGeom prst="rect">
                <a:avLst/>
              </a:prstGeom>
              <a:blipFill>
                <a:blip r:embed="rId5"/>
                <a:stretch>
                  <a:fillRect l="-1622" b="-1111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文字方塊 10">
                <a:extLst>
                  <a:ext uri="{FF2B5EF4-FFF2-40B4-BE49-F238E27FC236}">
                    <a16:creationId xmlns:a16="http://schemas.microsoft.com/office/drawing/2014/main" id="{5D9F6FF7-1F49-5B67-67E1-AF76851988F6}"/>
                  </a:ext>
                </a:extLst>
              </p:cNvPr>
              <p:cNvSpPr txBox="1"/>
              <p:nvPr/>
            </p:nvSpPr>
            <p:spPr bwMode="auto">
              <a:xfrm>
                <a:off x="1625246" y="4452059"/>
                <a:ext cx="2104672" cy="695190"/>
              </a:xfrm>
              <a:prstGeom prst="rect">
                <a:avLst/>
              </a:prstGeom>
              <a:solidFill>
                <a:srgbClr val="FFFF99"/>
              </a:solidFill>
              <a:ln>
                <a:noFill/>
              </a:ln>
            </p:spPr>
            <p:txBody>
              <a:bodyPr wrap="square" rtlCol="0">
                <a:spAutoFit/>
              </a:bodyPr>
              <a:lstStyle/>
              <a:p>
                <a:pPr eaLnBrk="1" hangingPunct="1"/>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r>
                        <a:rPr lang="en-US" altLang="zh-TW" sz="1800" b="0" i="1" smtClean="0">
                          <a:latin typeface="Cambria Math"/>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acc>
                                <m:accPr>
                                  <m:chr m:val="̂"/>
                                  <m:ctrlPr>
                                    <a:rPr lang="en-US" altLang="zh-TW" i="1" smtClean="0">
                                      <a:latin typeface="Cambria Math" panose="02040503050406030204" pitchFamily="18" charset="0"/>
                                    </a:rPr>
                                  </m:ctrlPr>
                                </m:accPr>
                                <m:e>
                                  <m:r>
                                    <a:rPr lang="en-US" altLang="zh-TW" b="0" i="1" smtClean="0">
                                      <a:latin typeface="Cambria Math" panose="02040503050406030204" pitchFamily="18" charset="0"/>
                                    </a:rPr>
                                    <m:t>𝑝</m:t>
                                  </m:r>
                                </m:e>
                              </m:acc>
                            </m:e>
                            <m:sup>
                              <m:r>
                                <a:rPr lang="en-US" altLang="zh-TW" i="1">
                                  <a:latin typeface="Cambria Math"/>
                                </a:rPr>
                                <m:t>2</m:t>
                              </m:r>
                            </m:sup>
                          </m:sSup>
                        </m:num>
                        <m:den>
                          <m:r>
                            <a:rPr lang="en-US" altLang="zh-TW" i="1">
                              <a:latin typeface="Cambria Math" panose="02040503050406030204" pitchFamily="18" charset="0"/>
                            </a:rPr>
                            <m:t>2</m:t>
                          </m:r>
                          <m:r>
                            <a:rPr lang="en-US" altLang="zh-TW" i="1">
                              <a:latin typeface="Cambria Math" panose="02040503050406030204" pitchFamily="18" charset="0"/>
                            </a:rPr>
                            <m:t>𝑚</m:t>
                          </m:r>
                        </m:den>
                      </m:f>
                      <m:r>
                        <a:rPr lang="en-US" altLang="zh-TW" i="1">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2</m:t>
                              </m:r>
                            </m:sup>
                          </m:sSup>
                        </m:num>
                        <m:den>
                          <m:r>
                            <a:rPr lang="en-US" altLang="zh-TW" i="1">
                              <a:latin typeface="Cambria Math" panose="02040503050406030204" pitchFamily="18" charset="0"/>
                            </a:rPr>
                            <m:t>4</m:t>
                          </m:r>
                          <m:r>
                            <a:rPr lang="en-US" altLang="zh-TW" i="1">
                              <a:latin typeface="Cambria Math" panose="02040503050406030204" pitchFamily="18" charset="0"/>
                              <a:ea typeface="Cambria Math" panose="02040503050406030204" pitchFamily="18" charset="0"/>
                            </a:rPr>
                            <m:t>𝜋</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𝜀</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a:rPr>
                            <m:t>𝑟</m:t>
                          </m:r>
                        </m:den>
                      </m:f>
                    </m:oMath>
                  </m:oMathPara>
                </a14:m>
                <a:endParaRPr lang="zh-TW" altLang="en-US" sz="1800" dirty="0"/>
              </a:p>
            </p:txBody>
          </p:sp>
        </mc:Choice>
        <mc:Fallback xmlns="">
          <p:sp>
            <p:nvSpPr>
              <p:cNvPr id="8" name="文字方塊 10">
                <a:extLst>
                  <a:ext uri="{FF2B5EF4-FFF2-40B4-BE49-F238E27FC236}">
                    <a16:creationId xmlns:a16="http://schemas.microsoft.com/office/drawing/2014/main" id="{5D9F6FF7-1F49-5B67-67E1-AF76851988F6}"/>
                  </a:ext>
                </a:extLst>
              </p:cNvPr>
              <p:cNvSpPr txBox="1">
                <a:spLocks noRot="1" noChangeAspect="1" noMove="1" noResize="1" noEditPoints="1" noAdjustHandles="1" noChangeArrowheads="1" noChangeShapeType="1" noTextEdit="1"/>
              </p:cNvSpPr>
              <p:nvPr/>
            </p:nvSpPr>
            <p:spPr bwMode="auto">
              <a:xfrm>
                <a:off x="1625246" y="4452059"/>
                <a:ext cx="2104672" cy="695190"/>
              </a:xfrm>
              <a:prstGeom prst="rect">
                <a:avLst/>
              </a:prstGeom>
              <a:blipFill>
                <a:blip r:embed="rId6"/>
                <a:stretch>
                  <a:fillRect/>
                </a:stretch>
              </a:blipFill>
              <a:ln>
                <a:noFill/>
              </a:ln>
            </p:spPr>
            <p:txBody>
              <a:bodyPr/>
              <a:lstStyle/>
              <a:p>
                <a:r>
                  <a:rPr lang="en-TW">
                    <a:noFill/>
                  </a:rPr>
                  <a:t> </a:t>
                </a:r>
              </a:p>
            </p:txBody>
          </p:sp>
        </mc:Fallback>
      </mc:AlternateContent>
      <p:sp>
        <p:nvSpPr>
          <p:cNvPr id="10" name="TextBox 9">
            <a:extLst>
              <a:ext uri="{FF2B5EF4-FFF2-40B4-BE49-F238E27FC236}">
                <a16:creationId xmlns:a16="http://schemas.microsoft.com/office/drawing/2014/main" id="{A63CD808-E497-7DC5-8D4B-AB32CBA6A7AE}"/>
              </a:ext>
            </a:extLst>
          </p:cNvPr>
          <p:cNvSpPr txBox="1"/>
          <p:nvPr/>
        </p:nvSpPr>
        <p:spPr bwMode="auto">
          <a:xfrm>
            <a:off x="1619672" y="4005064"/>
            <a:ext cx="331236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應用於氫原子中的電子：</a:t>
            </a:r>
          </a:p>
        </p:txBody>
      </p:sp>
      <mc:AlternateContent xmlns:mc="http://schemas.openxmlformats.org/markup-compatibility/2006" xmlns:a14="http://schemas.microsoft.com/office/drawing/2010/main">
        <mc:Choice Requires="a14">
          <p:sp>
            <p:nvSpPr>
              <p:cNvPr id="11" name="文字方塊 29">
                <a:extLst>
                  <a:ext uri="{FF2B5EF4-FFF2-40B4-BE49-F238E27FC236}">
                    <a16:creationId xmlns:a16="http://schemas.microsoft.com/office/drawing/2014/main" id="{883ADDB3-E94F-9560-B37C-9D7D013F9DBE}"/>
                  </a:ext>
                </a:extLst>
              </p:cNvPr>
              <p:cNvSpPr txBox="1"/>
              <p:nvPr/>
            </p:nvSpPr>
            <p:spPr bwMode="auto">
              <a:xfrm>
                <a:off x="4139952" y="4452059"/>
                <a:ext cx="3744416" cy="73148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cs typeface="Times New Roman" pitchFamily="18" charset="0"/>
                        </a:rPr>
                        <m:t>=</m:t>
                      </m:r>
                      <m:f>
                        <m:fPr>
                          <m:ctrlPr>
                            <a:rPr lang="en-US" altLang="zh-TW" i="1" smtClean="0">
                              <a:latin typeface="Cambria Math" panose="02040503050406030204" pitchFamily="18" charset="0"/>
                              <a:ea typeface="Cambria Math" panose="02040503050406030204" pitchFamily="18" charset="0"/>
                            </a:rPr>
                          </m:ctrlPr>
                        </m:fPr>
                        <m:num>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𝑒</m:t>
                              </m:r>
                            </m:e>
                            <m:sup>
                              <m:r>
                                <a:rPr lang="en-US" altLang="zh-TW" i="1">
                                  <a:latin typeface="Cambria Math" panose="02040503050406030204" pitchFamily="18" charset="0"/>
                                  <a:ea typeface="Cambria Math" panose="02040503050406030204" pitchFamily="18" charset="0"/>
                                </a:rPr>
                                <m:t>2</m:t>
                              </m:r>
                            </m:sup>
                          </m:sSup>
                        </m:num>
                        <m:den>
                          <m:r>
                            <a:rPr lang="en-US" altLang="zh-TW" i="1">
                              <a:latin typeface="Cambria Math" panose="02040503050406030204" pitchFamily="18" charset="0"/>
                              <a:ea typeface="Cambria Math" panose="02040503050406030204" pitchFamily="18" charset="0"/>
                            </a:rPr>
                            <m:t>4</m:t>
                          </m:r>
                          <m:r>
                            <a:rPr lang="en-US" altLang="zh-TW" i="1">
                              <a:latin typeface="Cambria Math" panose="02040503050406030204" pitchFamily="18" charset="0"/>
                              <a:ea typeface="Cambria Math" panose="02040503050406030204" pitchFamily="18" charset="0"/>
                            </a:rPr>
                            <m:t>𝜋</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𝜀</m:t>
                              </m:r>
                            </m:e>
                            <m:sub>
                              <m:r>
                                <a:rPr lang="en-US" altLang="zh-TW" i="1">
                                  <a:latin typeface="Cambria Math" panose="02040503050406030204" pitchFamily="18" charset="0"/>
                                  <a:ea typeface="Cambria Math" panose="02040503050406030204" pitchFamily="18" charset="0"/>
                                </a:rPr>
                                <m:t>0</m:t>
                              </m:r>
                            </m:sub>
                          </m:sSub>
                        </m:den>
                      </m:f>
                      <m:f>
                        <m:fPr>
                          <m:ctrlPr>
                            <a:rPr lang="en-US" altLang="zh-TW" i="1">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2</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𝑚</m:t>
                              </m:r>
                            </m:e>
                            <m:sup>
                              <m:r>
                                <a:rPr lang="en-US" altLang="zh-TW" i="1">
                                  <a:latin typeface="Cambria Math" panose="02040503050406030204" pitchFamily="18" charset="0"/>
                                  <a:ea typeface="Cambria Math" panose="02040503050406030204" pitchFamily="18" charset="0"/>
                                </a:rPr>
                                <m:t>2</m:t>
                              </m:r>
                            </m:sup>
                          </m:sSup>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i="1">
                                  <a:latin typeface="Cambria Math" panose="02040503050406030204" pitchFamily="18" charset="0"/>
                                  <a:cs typeface="Times New Roman" pitchFamily="18" charset="0"/>
                                </a:rPr>
                                <m:t>2</m:t>
                              </m:r>
                            </m:sup>
                          </m:sSup>
                        </m:den>
                      </m:f>
                      <m:f>
                        <m:fPr>
                          <m:ctrlPr>
                            <a:rPr lang="en-US" altLang="zh-TW" i="1">
                              <a:latin typeface="Cambria Math" panose="02040503050406030204" pitchFamily="18" charset="0"/>
                              <a:ea typeface="Cambria Math" panose="02040503050406030204" pitchFamily="18" charset="0"/>
                            </a:rPr>
                          </m:ctrlPr>
                        </m:fPr>
                        <m:num>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num>
                        <m:den>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𝑟</m:t>
                              </m:r>
                            </m:e>
                            <m:sup>
                              <m:r>
                                <a:rPr lang="en-US" altLang="zh-TW" i="1">
                                  <a:latin typeface="Cambria Math" panose="02040503050406030204" pitchFamily="18" charset="0"/>
                                  <a:ea typeface="Cambria Math" panose="02040503050406030204" pitchFamily="18" charset="0"/>
                                </a:rPr>
                                <m:t>3</m:t>
                              </m:r>
                            </m:sup>
                          </m:sSup>
                        </m:den>
                      </m:f>
                      <m:r>
                        <a:rPr lang="en-US" i="1">
                          <a:latin typeface="Cambria Math" panose="02040503050406030204" pitchFamily="18" charset="0"/>
                          <a:cs typeface="Times New Roman" pitchFamily="18" charset="0"/>
                        </a:rPr>
                        <m:t>−</m:t>
                      </m:r>
                      <m:f>
                        <m:fPr>
                          <m:ctrlPr>
                            <a:rPr lang="en-US" i="1">
                              <a:latin typeface="Cambria Math" panose="02040503050406030204" pitchFamily="18" charset="0"/>
                              <a:cs typeface="Times New Roman" pitchFamily="18" charset="0"/>
                            </a:rPr>
                          </m:ctrlPr>
                        </m:fPr>
                        <m:num>
                          <m:sSup>
                            <m:sSupPr>
                              <m:ctrlPr>
                                <a:rPr lang="en-US" i="1">
                                  <a:latin typeface="Cambria Math" panose="02040503050406030204" pitchFamily="18" charset="0"/>
                                  <a:cs typeface="Times New Roman" pitchFamily="18" charset="0"/>
                                </a:rPr>
                              </m:ctrlPr>
                            </m:sSupPr>
                            <m:e>
                              <m:d>
                                <m:dPr>
                                  <m:ctrlPr>
                                    <a:rPr lang="en-US" i="1">
                                      <a:latin typeface="Cambria Math" panose="02040503050406030204" pitchFamily="18" charset="0"/>
                                      <a:cs typeface="Times New Roman" pitchFamily="18" charset="0"/>
                                    </a:rPr>
                                  </m:ctrlPr>
                                </m:dPr>
                                <m:e>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𝑝</m:t>
                                      </m:r>
                                    </m:e>
                                    <m:sup>
                                      <m:r>
                                        <a:rPr lang="en-US" i="1">
                                          <a:latin typeface="Cambria Math" panose="02040503050406030204" pitchFamily="18" charset="0"/>
                                          <a:cs typeface="Times New Roman" pitchFamily="18" charset="0"/>
                                        </a:rPr>
                                        <m:t>2</m:t>
                                      </m:r>
                                    </m:sup>
                                  </m:sSup>
                                </m:e>
                              </m:d>
                            </m:e>
                            <m:sup>
                              <m:r>
                                <a:rPr lang="en-US" i="1">
                                  <a:latin typeface="Cambria Math" panose="02040503050406030204" pitchFamily="18" charset="0"/>
                                  <a:cs typeface="Times New Roman" pitchFamily="18" charset="0"/>
                                </a:rPr>
                                <m:t>2</m:t>
                              </m:r>
                            </m:sup>
                          </m:sSup>
                        </m:num>
                        <m:den>
                          <m:r>
                            <a:rPr lang="en-US" i="1">
                              <a:latin typeface="Cambria Math" panose="02040503050406030204" pitchFamily="18" charset="0"/>
                              <a:cs typeface="Times New Roman" pitchFamily="18" charset="0"/>
                            </a:rPr>
                            <m:t>8</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𝑚</m:t>
                              </m:r>
                            </m:e>
                            <m:sup>
                              <m:r>
                                <a:rPr lang="en-US" i="1">
                                  <a:latin typeface="Cambria Math" panose="02040503050406030204" pitchFamily="18" charset="0"/>
                                  <a:cs typeface="Times New Roman" pitchFamily="18" charset="0"/>
                                </a:rPr>
                                <m:t>3</m:t>
                              </m:r>
                            </m:sup>
                          </m:sSup>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i="1">
                                  <a:latin typeface="Cambria Math" panose="02040503050406030204" pitchFamily="18" charset="0"/>
                                  <a:cs typeface="Times New Roman" pitchFamily="18" charset="0"/>
                                </a:rPr>
                                <m:t>2</m:t>
                              </m:r>
                            </m:sup>
                          </m:sSup>
                        </m:den>
                      </m:f>
                    </m:oMath>
                  </m:oMathPara>
                </a14:m>
                <a:endParaRPr lang="zh-TW" altLang="en-US" dirty="0"/>
              </a:p>
            </p:txBody>
          </p:sp>
        </mc:Choice>
        <mc:Fallback xmlns="">
          <p:sp>
            <p:nvSpPr>
              <p:cNvPr id="11" name="文字方塊 29">
                <a:extLst>
                  <a:ext uri="{FF2B5EF4-FFF2-40B4-BE49-F238E27FC236}">
                    <a16:creationId xmlns:a16="http://schemas.microsoft.com/office/drawing/2014/main" id="{883ADDB3-E94F-9560-B37C-9D7D013F9DBE}"/>
                  </a:ext>
                </a:extLst>
              </p:cNvPr>
              <p:cNvSpPr txBox="1">
                <a:spLocks noRot="1" noChangeAspect="1" noMove="1" noResize="1" noEditPoints="1" noAdjustHandles="1" noChangeArrowheads="1" noChangeShapeType="1" noTextEdit="1"/>
              </p:cNvSpPr>
              <p:nvPr/>
            </p:nvSpPr>
            <p:spPr bwMode="auto">
              <a:xfrm>
                <a:off x="4139952" y="4452059"/>
                <a:ext cx="3744416" cy="731482"/>
              </a:xfrm>
              <a:prstGeom prst="rect">
                <a:avLst/>
              </a:prstGeom>
              <a:blipFill>
                <a:blip r:embed="rId7"/>
                <a:stretch>
                  <a:fillRect t="-6780"/>
                </a:stretch>
              </a:blipFill>
              <a:ln>
                <a:noFill/>
              </a:ln>
            </p:spPr>
            <p:txBody>
              <a:bodyPr/>
              <a:lstStyle/>
              <a:p>
                <a:r>
                  <a:rPr lang="en-TW">
                    <a:noFill/>
                  </a:rPr>
                  <a:t> </a:t>
                </a:r>
              </a:p>
            </p:txBody>
          </p:sp>
        </mc:Fallback>
      </mc:AlternateContent>
      <p:sp>
        <p:nvSpPr>
          <p:cNvPr id="12" name="TextBox 11">
            <a:extLst>
              <a:ext uri="{FF2B5EF4-FFF2-40B4-BE49-F238E27FC236}">
                <a16:creationId xmlns:a16="http://schemas.microsoft.com/office/drawing/2014/main" id="{B3A58AAE-4A9D-8429-5C50-87030B266D38}"/>
              </a:ext>
            </a:extLst>
          </p:cNvPr>
          <p:cNvSpPr txBox="1"/>
          <p:nvPr/>
        </p:nvSpPr>
        <p:spPr bwMode="auto">
          <a:xfrm>
            <a:off x="1619672" y="5332566"/>
            <a:ext cx="554461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這兩項幾乎就是所有的、領先的相對論效應。</a:t>
            </a:r>
          </a:p>
        </p:txBody>
      </p:sp>
    </p:spTree>
    <p:extLst>
      <p:ext uri="{BB962C8B-B14F-4D97-AF65-F5344CB8AC3E}">
        <p14:creationId xmlns:p14="http://schemas.microsoft.com/office/powerpoint/2010/main" val="277935289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A98ABE-278F-B67D-36C6-FA867BABE529}"/>
              </a:ext>
            </a:extLst>
          </p:cNvPr>
          <p:cNvPicPr>
            <a:picLocks noChangeAspect="1"/>
          </p:cNvPicPr>
          <p:nvPr/>
        </p:nvPicPr>
        <p:blipFill>
          <a:blip r:embed="rId2"/>
          <a:stretch>
            <a:fillRect/>
          </a:stretch>
        </p:blipFill>
        <p:spPr>
          <a:xfrm>
            <a:off x="755576" y="116633"/>
            <a:ext cx="7363072" cy="2160240"/>
          </a:xfrm>
          <a:prstGeom prst="rect">
            <a:avLst/>
          </a:prstGeom>
        </p:spPr>
      </p:pic>
      <p:pic>
        <p:nvPicPr>
          <p:cNvPr id="3" name="Picture 2">
            <a:extLst>
              <a:ext uri="{FF2B5EF4-FFF2-40B4-BE49-F238E27FC236}">
                <a16:creationId xmlns:a16="http://schemas.microsoft.com/office/drawing/2014/main" id="{FD75A5F5-1A80-9D79-978C-5193A4FD8849}"/>
              </a:ext>
            </a:extLst>
          </p:cNvPr>
          <p:cNvPicPr>
            <a:picLocks noChangeAspect="1"/>
          </p:cNvPicPr>
          <p:nvPr/>
        </p:nvPicPr>
        <p:blipFill>
          <a:blip r:embed="rId3"/>
          <a:stretch>
            <a:fillRect/>
          </a:stretch>
        </p:blipFill>
        <p:spPr>
          <a:xfrm>
            <a:off x="755576" y="2276872"/>
            <a:ext cx="7363072" cy="3934345"/>
          </a:xfrm>
          <a:prstGeom prst="rect">
            <a:avLst/>
          </a:prstGeom>
        </p:spPr>
      </p:pic>
      <p:cxnSp>
        <p:nvCxnSpPr>
          <p:cNvPr id="5" name="Straight Connector 4">
            <a:extLst>
              <a:ext uri="{FF2B5EF4-FFF2-40B4-BE49-F238E27FC236}">
                <a16:creationId xmlns:a16="http://schemas.microsoft.com/office/drawing/2014/main" id="{242281C7-FAE4-83CF-1E88-FD2D617DCDB2}"/>
              </a:ext>
            </a:extLst>
          </p:cNvPr>
          <p:cNvCxnSpPr/>
          <p:nvPr/>
        </p:nvCxnSpPr>
        <p:spPr>
          <a:xfrm>
            <a:off x="2915816" y="2852937"/>
            <a:ext cx="424847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31BEB06-7CA2-4023-0523-20422EBE8D20}"/>
                  </a:ext>
                </a:extLst>
              </p:cNvPr>
              <p:cNvSpPr txBox="1"/>
              <p:nvPr/>
            </p:nvSpPr>
            <p:spPr bwMode="auto">
              <a:xfrm>
                <a:off x="1835696" y="6309320"/>
                <a:ext cx="504056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注意結果只與軌道角動量量子數</a:t>
                </a:r>
                <a14:m>
                  <m:oMath xmlns:m="http://schemas.openxmlformats.org/officeDocument/2006/math">
                    <m:r>
                      <a:rPr lang="en-US" b="0" i="1" smtClean="0">
                        <a:latin typeface="Cambria Math" panose="02040503050406030204" pitchFamily="18" charset="0"/>
                        <a:cs typeface="Times New Roman" pitchFamily="18" charset="0"/>
                      </a:rPr>
                      <m:t>𝑙</m:t>
                    </m:r>
                  </m:oMath>
                </a14:m>
                <a:r>
                  <a:rPr lang="en-TW" dirty="0">
                    <a:latin typeface="Times New Roman" pitchFamily="18" charset="0"/>
                    <a:cs typeface="Times New Roman" pitchFamily="18" charset="0"/>
                  </a:rPr>
                  <a:t>有關！</a:t>
                </a:r>
              </a:p>
            </p:txBody>
          </p:sp>
        </mc:Choice>
        <mc:Fallback xmlns="">
          <p:sp>
            <p:nvSpPr>
              <p:cNvPr id="4" name="TextBox 3">
                <a:extLst>
                  <a:ext uri="{FF2B5EF4-FFF2-40B4-BE49-F238E27FC236}">
                    <a16:creationId xmlns:a16="http://schemas.microsoft.com/office/drawing/2014/main" id="{531BEB06-7CA2-4023-0523-20422EBE8D20}"/>
                  </a:ext>
                </a:extLst>
              </p:cNvPr>
              <p:cNvSpPr txBox="1">
                <a:spLocks noRot="1" noChangeAspect="1" noMove="1" noResize="1" noEditPoints="1" noAdjustHandles="1" noChangeArrowheads="1" noChangeShapeType="1" noTextEdit="1"/>
              </p:cNvSpPr>
              <p:nvPr/>
            </p:nvSpPr>
            <p:spPr bwMode="auto">
              <a:xfrm>
                <a:off x="1835696" y="6309320"/>
                <a:ext cx="5040560" cy="369332"/>
              </a:xfrm>
              <a:prstGeom prst="rect">
                <a:avLst/>
              </a:prstGeom>
              <a:blipFill>
                <a:blip r:embed="rId4"/>
                <a:stretch>
                  <a:fillRect l="-1005" t="-6452" b="-19355"/>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78502180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C69510-D522-46EF-FA26-8DD6EEA285C7}"/>
              </a:ext>
            </a:extLst>
          </p:cNvPr>
          <p:cNvPicPr>
            <a:picLocks noChangeAspect="1"/>
          </p:cNvPicPr>
          <p:nvPr/>
        </p:nvPicPr>
        <p:blipFill rotWithShape="1">
          <a:blip r:embed="rId2"/>
          <a:srcRect b="78924"/>
          <a:stretch/>
        </p:blipFill>
        <p:spPr>
          <a:xfrm>
            <a:off x="828412" y="314796"/>
            <a:ext cx="6511029" cy="792088"/>
          </a:xfrm>
          <a:prstGeom prst="rect">
            <a:avLst/>
          </a:prstGeom>
        </p:spPr>
      </p:pic>
      <p:pic>
        <p:nvPicPr>
          <p:cNvPr id="3" name="Picture 2">
            <a:extLst>
              <a:ext uri="{FF2B5EF4-FFF2-40B4-BE49-F238E27FC236}">
                <a16:creationId xmlns:a16="http://schemas.microsoft.com/office/drawing/2014/main" id="{AE689C8C-CF8D-9AD4-7394-558F233185F7}"/>
              </a:ext>
            </a:extLst>
          </p:cNvPr>
          <p:cNvPicPr>
            <a:picLocks noChangeAspect="1"/>
          </p:cNvPicPr>
          <p:nvPr/>
        </p:nvPicPr>
        <p:blipFill rotWithShape="1">
          <a:blip r:embed="rId3"/>
          <a:srcRect t="2909" b="56739"/>
          <a:stretch/>
        </p:blipFill>
        <p:spPr>
          <a:xfrm>
            <a:off x="819471" y="4807485"/>
            <a:ext cx="6840760" cy="1947796"/>
          </a:xfrm>
          <a:prstGeom prst="rect">
            <a:avLst/>
          </a:prstGeom>
        </p:spPr>
      </p:pic>
      <p:pic>
        <p:nvPicPr>
          <p:cNvPr id="4" name="Picture 3">
            <a:extLst>
              <a:ext uri="{FF2B5EF4-FFF2-40B4-BE49-F238E27FC236}">
                <a16:creationId xmlns:a16="http://schemas.microsoft.com/office/drawing/2014/main" id="{A1CF3350-3418-34D4-24D4-BB33EC5ACA6F}"/>
              </a:ext>
            </a:extLst>
          </p:cNvPr>
          <p:cNvPicPr>
            <a:picLocks noChangeAspect="1"/>
          </p:cNvPicPr>
          <p:nvPr/>
        </p:nvPicPr>
        <p:blipFill rotWithShape="1">
          <a:blip r:embed="rId2"/>
          <a:srcRect t="43508" b="35416"/>
          <a:stretch/>
        </p:blipFill>
        <p:spPr>
          <a:xfrm>
            <a:off x="819471" y="3665783"/>
            <a:ext cx="5988034" cy="728464"/>
          </a:xfrm>
          <a:prstGeom prst="rect">
            <a:avLst/>
          </a:prstGeom>
        </p:spPr>
      </p:pic>
      <p:pic>
        <p:nvPicPr>
          <p:cNvPr id="5" name="Picture 4">
            <a:extLst>
              <a:ext uri="{FF2B5EF4-FFF2-40B4-BE49-F238E27FC236}">
                <a16:creationId xmlns:a16="http://schemas.microsoft.com/office/drawing/2014/main" id="{A4B2773B-1E83-60AC-B8C1-5DB54BC41AF8}"/>
              </a:ext>
            </a:extLst>
          </p:cNvPr>
          <p:cNvPicPr>
            <a:picLocks noChangeAspect="1"/>
          </p:cNvPicPr>
          <p:nvPr/>
        </p:nvPicPr>
        <p:blipFill rotWithShape="1">
          <a:blip r:embed="rId4"/>
          <a:srcRect l="8801" r="33498" b="83333"/>
          <a:stretch/>
        </p:blipFill>
        <p:spPr>
          <a:xfrm>
            <a:off x="828412" y="192635"/>
            <a:ext cx="3096344" cy="262402"/>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DE66ED0-18FB-CE1F-0694-F9CB453103E8}"/>
                  </a:ext>
                </a:extLst>
              </p:cNvPr>
              <p:cNvSpPr txBox="1"/>
              <p:nvPr/>
            </p:nvSpPr>
            <p:spPr bwMode="auto">
              <a:xfrm>
                <a:off x="3471330" y="1783140"/>
                <a:ext cx="3036921" cy="55579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i="1" smtClean="0">
                              <a:latin typeface="Cambria Math" panose="02040503050406030204" pitchFamily="18" charset="0"/>
                              <a:cs typeface="Times New Roman" pitchFamily="18" charset="0"/>
                            </a:rPr>
                          </m:ctrlPr>
                        </m:dPr>
                        <m:e>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𝐸</m:t>
                              </m:r>
                            </m:e>
                            <m:sub>
                              <m:r>
                                <a:rPr lang="en-US" b="0" i="1" smtClean="0">
                                  <a:latin typeface="Cambria Math" panose="02040503050406030204" pitchFamily="18" charset="0"/>
                                  <a:cs typeface="Times New Roman" pitchFamily="18" charset="0"/>
                                </a:rPr>
                                <m:t>2</m:t>
                              </m:r>
                            </m:sub>
                          </m:sSub>
                        </m:e>
                      </m:d>
                      <m:f>
                        <m:fPr>
                          <m:ctrlPr>
                            <a:rPr lang="en-TW" i="1" smtClean="0">
                              <a:latin typeface="Cambria Math" panose="02040503050406030204" pitchFamily="18" charset="0"/>
                              <a:cs typeface="Times New Roman" pitchFamily="18" charset="0"/>
                            </a:rPr>
                          </m:ctrlPr>
                        </m:fPr>
                        <m:num>
                          <m:sSup>
                            <m:sSupPr>
                              <m:ctrlPr>
                                <a:rPr lang="en-TW" i="1" smtClean="0">
                                  <a:latin typeface="Cambria Math" panose="02040503050406030204" pitchFamily="18" charset="0"/>
                                  <a:cs typeface="Times New Roman" pitchFamily="18" charset="0"/>
                                </a:rPr>
                              </m:ctrlPr>
                            </m:sSupPr>
                            <m:e>
                              <m:r>
                                <a:rPr lang="en-TW" i="1" smtClean="0">
                                  <a:latin typeface="Cambria Math" panose="02040503050406030204" pitchFamily="18" charset="0"/>
                                  <a:ea typeface="Cambria Math" panose="02040503050406030204" pitchFamily="18" charset="0"/>
                                  <a:cs typeface="Times New Roman" pitchFamily="18" charset="0"/>
                                </a:rPr>
                                <m:t>𝛼</m:t>
                              </m:r>
                            </m:e>
                            <m:sup>
                              <m:r>
                                <a:rPr lang="en-US" b="0" i="1" smtClean="0">
                                  <a:latin typeface="Cambria Math" panose="02040503050406030204" pitchFamily="18" charset="0"/>
                                  <a:cs typeface="Times New Roman" pitchFamily="18" charset="0"/>
                                </a:rPr>
                                <m:t>2</m:t>
                              </m:r>
                            </m:sup>
                          </m:sSup>
                        </m:num>
                        <m:den>
                          <m:r>
                            <a:rPr lang="en-US" b="0" i="1" smtClean="0">
                              <a:latin typeface="Cambria Math" panose="02040503050406030204" pitchFamily="18" charset="0"/>
                              <a:cs typeface="Times New Roman" pitchFamily="18" charset="0"/>
                            </a:rPr>
                            <m:t>12</m:t>
                          </m:r>
                        </m:den>
                      </m:f>
                      <m:r>
                        <a:rPr lang="en-US" b="0" i="1" smtClean="0">
                          <a:latin typeface="Cambria Math" panose="02040503050406030204" pitchFamily="18" charset="0"/>
                          <a:cs typeface="Times New Roman" pitchFamily="18" charset="0"/>
                        </a:rPr>
                        <m:t>−</m:t>
                      </m:r>
                      <m:d>
                        <m:dPr>
                          <m:begChr m:val="|"/>
                          <m:endChr m:val="|"/>
                          <m:ctrlPr>
                            <a:rPr lang="en-TW" i="1">
                              <a:latin typeface="Cambria Math" panose="02040503050406030204" pitchFamily="18" charset="0"/>
                              <a:cs typeface="Times New Roman" pitchFamily="18" charset="0"/>
                            </a:rPr>
                          </m:ctrlPr>
                        </m:dP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𝐸</m:t>
                              </m:r>
                            </m:e>
                            <m:sub>
                              <m:r>
                                <a:rPr lang="en-US" b="0" i="1" smtClean="0">
                                  <a:latin typeface="Cambria Math" panose="02040503050406030204" pitchFamily="18" charset="0"/>
                                  <a:cs typeface="Times New Roman" pitchFamily="18" charset="0"/>
                                </a:rPr>
                                <m:t>2</m:t>
                              </m:r>
                            </m:sub>
                          </m:sSub>
                        </m:e>
                      </m:d>
                      <m:f>
                        <m:fPr>
                          <m:ctrlPr>
                            <a:rPr lang="en-TW" i="1">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7</m:t>
                          </m:r>
                          <m:sSup>
                            <m:sSupPr>
                              <m:ctrlPr>
                                <a:rPr lang="en-TW" i="1">
                                  <a:latin typeface="Cambria Math" panose="02040503050406030204" pitchFamily="18" charset="0"/>
                                  <a:cs typeface="Times New Roman" pitchFamily="18" charset="0"/>
                                </a:rPr>
                              </m:ctrlPr>
                            </m:sSupPr>
                            <m:e>
                              <m:r>
                                <a:rPr lang="en-TW" i="1">
                                  <a:latin typeface="Cambria Math" panose="02040503050406030204" pitchFamily="18" charset="0"/>
                                  <a:ea typeface="Cambria Math" panose="02040503050406030204" pitchFamily="18" charset="0"/>
                                  <a:cs typeface="Times New Roman" pitchFamily="18" charset="0"/>
                                </a:rPr>
                                <m:t>𝛼</m:t>
                              </m:r>
                            </m:e>
                            <m:sup>
                              <m:r>
                                <a:rPr lang="en-US" i="1">
                                  <a:latin typeface="Cambria Math" panose="02040503050406030204" pitchFamily="18" charset="0"/>
                                  <a:cs typeface="Times New Roman" pitchFamily="18" charset="0"/>
                                </a:rPr>
                                <m:t>2</m:t>
                              </m:r>
                            </m:sup>
                          </m:sSup>
                        </m:num>
                        <m:den>
                          <m:r>
                            <a:rPr lang="en-US" i="1">
                              <a:latin typeface="Cambria Math" panose="02040503050406030204" pitchFamily="18" charset="0"/>
                              <a:cs typeface="Times New Roman" pitchFamily="18" charset="0"/>
                            </a:rPr>
                            <m:t>48</m:t>
                          </m:r>
                        </m:den>
                      </m:f>
                      <m:r>
                        <a:rPr lang="en-US" b="0" i="0" smtClean="0">
                          <a:latin typeface="Cambria Math" panose="02040503050406030204" pitchFamily="18" charset="0"/>
                          <a:cs typeface="Times New Roman" pitchFamily="18" charset="0"/>
                        </a:rPr>
                        <m:t>=−</m:t>
                      </m:r>
                      <m:d>
                        <m:dPr>
                          <m:begChr m:val="|"/>
                          <m:endChr m:val="|"/>
                          <m:ctrlPr>
                            <a:rPr lang="en-TW" i="1">
                              <a:latin typeface="Cambria Math" panose="02040503050406030204" pitchFamily="18" charset="0"/>
                              <a:cs typeface="Times New Roman" pitchFamily="18" charset="0"/>
                            </a:rPr>
                          </m:ctrlPr>
                        </m:dP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𝐸</m:t>
                              </m:r>
                            </m:e>
                            <m:sub>
                              <m:r>
                                <a:rPr lang="en-US" b="0" i="1" smtClean="0">
                                  <a:latin typeface="Cambria Math" panose="02040503050406030204" pitchFamily="18" charset="0"/>
                                  <a:cs typeface="Times New Roman" pitchFamily="18" charset="0"/>
                                </a:rPr>
                                <m:t>2</m:t>
                              </m:r>
                            </m:sub>
                          </m:sSub>
                        </m:e>
                      </m:d>
                      <m:f>
                        <m:fPr>
                          <m:ctrlPr>
                            <a:rPr lang="en-TW" i="1">
                              <a:latin typeface="Cambria Math" panose="02040503050406030204" pitchFamily="18" charset="0"/>
                              <a:cs typeface="Times New Roman" pitchFamily="18" charset="0"/>
                            </a:rPr>
                          </m:ctrlPr>
                        </m:fPr>
                        <m:num>
                          <m:sSup>
                            <m:sSupPr>
                              <m:ctrlPr>
                                <a:rPr lang="en-TW" i="1">
                                  <a:latin typeface="Cambria Math" panose="02040503050406030204" pitchFamily="18" charset="0"/>
                                  <a:cs typeface="Times New Roman" pitchFamily="18" charset="0"/>
                                </a:rPr>
                              </m:ctrlPr>
                            </m:sSupPr>
                            <m:e>
                              <m:r>
                                <a:rPr lang="en-TW" i="1">
                                  <a:latin typeface="Cambria Math" panose="02040503050406030204" pitchFamily="18" charset="0"/>
                                  <a:ea typeface="Cambria Math" panose="02040503050406030204" pitchFamily="18" charset="0"/>
                                  <a:cs typeface="Times New Roman" pitchFamily="18" charset="0"/>
                                </a:rPr>
                                <m:t>𝛼</m:t>
                              </m:r>
                            </m:e>
                            <m:sup>
                              <m:r>
                                <a:rPr lang="en-US" i="1">
                                  <a:latin typeface="Cambria Math" panose="02040503050406030204" pitchFamily="18" charset="0"/>
                                  <a:cs typeface="Times New Roman" pitchFamily="18" charset="0"/>
                                </a:rPr>
                                <m:t>2</m:t>
                              </m:r>
                            </m:sup>
                          </m:sSup>
                        </m:num>
                        <m:den>
                          <m:r>
                            <a:rPr lang="en-US" b="0" i="1" smtClean="0">
                              <a:latin typeface="Cambria Math" panose="02040503050406030204" pitchFamily="18" charset="0"/>
                              <a:cs typeface="Times New Roman" pitchFamily="18" charset="0"/>
                            </a:rPr>
                            <m:t>16</m:t>
                          </m:r>
                        </m:den>
                      </m:f>
                    </m:oMath>
                  </m:oMathPara>
                </a14:m>
                <a:endParaRPr lang="en-TW"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EDE66ED0-18FB-CE1F-0694-F9CB453103E8}"/>
                  </a:ext>
                </a:extLst>
              </p:cNvPr>
              <p:cNvSpPr txBox="1">
                <a:spLocks noRot="1" noChangeAspect="1" noMove="1" noResize="1" noEditPoints="1" noAdjustHandles="1" noChangeArrowheads="1" noChangeShapeType="1" noTextEdit="1"/>
              </p:cNvSpPr>
              <p:nvPr/>
            </p:nvSpPr>
            <p:spPr bwMode="auto">
              <a:xfrm>
                <a:off x="3471330" y="1783140"/>
                <a:ext cx="3036921" cy="555793"/>
              </a:xfrm>
              <a:prstGeom prst="rect">
                <a:avLst/>
              </a:prstGeom>
              <a:blipFill>
                <a:blip r:embed="rId5"/>
                <a:stretch>
                  <a:fillRect r="-417" b="-1111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BFDB015-8DE0-67A3-7068-4C2898B89B1E}"/>
                  </a:ext>
                </a:extLst>
              </p:cNvPr>
              <p:cNvSpPr txBox="1"/>
              <p:nvPr/>
            </p:nvSpPr>
            <p:spPr bwMode="auto">
              <a:xfrm>
                <a:off x="3467516" y="2443558"/>
                <a:ext cx="3348930" cy="55579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m:t>
                      </m:r>
                      <m:d>
                        <m:dPr>
                          <m:begChr m:val="|"/>
                          <m:endChr m:val="|"/>
                          <m:ctrlPr>
                            <a:rPr lang="en-TW" i="1" smtClean="0">
                              <a:latin typeface="Cambria Math" panose="02040503050406030204" pitchFamily="18" charset="0"/>
                              <a:cs typeface="Times New Roman" pitchFamily="18" charset="0"/>
                            </a:rPr>
                          </m:ctrlPr>
                        </m:dPr>
                        <m:e>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𝐸</m:t>
                              </m:r>
                            </m:e>
                            <m:sub>
                              <m:r>
                                <a:rPr lang="en-US" b="0" i="1" smtClean="0">
                                  <a:latin typeface="Cambria Math" panose="02040503050406030204" pitchFamily="18" charset="0"/>
                                  <a:cs typeface="Times New Roman" pitchFamily="18" charset="0"/>
                                </a:rPr>
                                <m:t>2</m:t>
                              </m:r>
                            </m:sub>
                          </m:sSub>
                        </m:e>
                      </m:d>
                      <m:f>
                        <m:fPr>
                          <m:ctrlPr>
                            <a:rPr lang="en-TW" i="1" smtClean="0">
                              <a:latin typeface="Cambria Math" panose="02040503050406030204" pitchFamily="18" charset="0"/>
                              <a:cs typeface="Times New Roman" pitchFamily="18" charset="0"/>
                            </a:rPr>
                          </m:ctrlPr>
                        </m:fPr>
                        <m:num>
                          <m:sSup>
                            <m:sSupPr>
                              <m:ctrlPr>
                                <a:rPr lang="en-TW" i="1" smtClean="0">
                                  <a:latin typeface="Cambria Math" panose="02040503050406030204" pitchFamily="18" charset="0"/>
                                  <a:cs typeface="Times New Roman" pitchFamily="18" charset="0"/>
                                </a:rPr>
                              </m:ctrlPr>
                            </m:sSupPr>
                            <m:e>
                              <m:r>
                                <a:rPr lang="en-TW" i="1" smtClean="0">
                                  <a:latin typeface="Cambria Math" panose="02040503050406030204" pitchFamily="18" charset="0"/>
                                  <a:ea typeface="Cambria Math" panose="02040503050406030204" pitchFamily="18" charset="0"/>
                                  <a:cs typeface="Times New Roman" pitchFamily="18" charset="0"/>
                                </a:rPr>
                                <m:t>𝛼</m:t>
                              </m:r>
                            </m:e>
                            <m:sup>
                              <m:r>
                                <a:rPr lang="en-US" b="0" i="1" smtClean="0">
                                  <a:latin typeface="Cambria Math" panose="02040503050406030204" pitchFamily="18" charset="0"/>
                                  <a:cs typeface="Times New Roman" pitchFamily="18" charset="0"/>
                                </a:rPr>
                                <m:t>2</m:t>
                              </m:r>
                            </m:sup>
                          </m:sSup>
                        </m:num>
                        <m:den>
                          <m:r>
                            <a:rPr lang="en-US" b="0" i="1" smtClean="0">
                              <a:latin typeface="Cambria Math" panose="02040503050406030204" pitchFamily="18" charset="0"/>
                              <a:cs typeface="Times New Roman" pitchFamily="18" charset="0"/>
                            </a:rPr>
                            <m:t>6</m:t>
                          </m:r>
                        </m:den>
                      </m:f>
                      <m:r>
                        <a:rPr lang="en-US" i="1">
                          <a:latin typeface="Cambria Math" panose="02040503050406030204" pitchFamily="18" charset="0"/>
                          <a:cs typeface="Times New Roman" pitchFamily="18" charset="0"/>
                        </a:rPr>
                        <m:t>−</m:t>
                      </m:r>
                      <m:d>
                        <m:dPr>
                          <m:begChr m:val="|"/>
                          <m:endChr m:val="|"/>
                          <m:ctrlPr>
                            <a:rPr lang="en-TW" i="1">
                              <a:latin typeface="Cambria Math" panose="02040503050406030204" pitchFamily="18" charset="0"/>
                              <a:cs typeface="Times New Roman" pitchFamily="18" charset="0"/>
                            </a:rPr>
                          </m:ctrlPr>
                        </m:dP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𝐸</m:t>
                              </m:r>
                            </m:e>
                            <m:sub>
                              <m:r>
                                <a:rPr lang="en-US" b="0" i="1" smtClean="0">
                                  <a:latin typeface="Cambria Math" panose="02040503050406030204" pitchFamily="18" charset="0"/>
                                  <a:cs typeface="Times New Roman" pitchFamily="18" charset="0"/>
                                </a:rPr>
                                <m:t>2</m:t>
                              </m:r>
                            </m:sub>
                          </m:sSub>
                        </m:e>
                      </m:d>
                      <m:f>
                        <m:fPr>
                          <m:ctrlPr>
                            <a:rPr lang="en-TW" i="1">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7</m:t>
                          </m:r>
                          <m:sSup>
                            <m:sSupPr>
                              <m:ctrlPr>
                                <a:rPr lang="en-TW" i="1">
                                  <a:latin typeface="Cambria Math" panose="02040503050406030204" pitchFamily="18" charset="0"/>
                                  <a:cs typeface="Times New Roman" pitchFamily="18" charset="0"/>
                                </a:rPr>
                              </m:ctrlPr>
                            </m:sSupPr>
                            <m:e>
                              <m:r>
                                <a:rPr lang="en-TW" i="1">
                                  <a:latin typeface="Cambria Math" panose="02040503050406030204" pitchFamily="18" charset="0"/>
                                  <a:ea typeface="Cambria Math" panose="02040503050406030204" pitchFamily="18" charset="0"/>
                                  <a:cs typeface="Times New Roman" pitchFamily="18" charset="0"/>
                                </a:rPr>
                                <m:t>𝛼</m:t>
                              </m:r>
                            </m:e>
                            <m:sup>
                              <m:r>
                                <a:rPr lang="en-US" i="1">
                                  <a:latin typeface="Cambria Math" panose="02040503050406030204" pitchFamily="18" charset="0"/>
                                  <a:cs typeface="Times New Roman" pitchFamily="18" charset="0"/>
                                </a:rPr>
                                <m:t>2</m:t>
                              </m:r>
                            </m:sup>
                          </m:sSup>
                        </m:num>
                        <m:den>
                          <m:r>
                            <a:rPr lang="en-US" i="1">
                              <a:latin typeface="Cambria Math" panose="02040503050406030204" pitchFamily="18" charset="0"/>
                              <a:cs typeface="Times New Roman" pitchFamily="18" charset="0"/>
                            </a:rPr>
                            <m:t>48</m:t>
                          </m:r>
                        </m:den>
                      </m:f>
                      <m:r>
                        <a:rPr lang="en-US" b="0" i="0" smtClean="0">
                          <a:latin typeface="Cambria Math" panose="02040503050406030204" pitchFamily="18" charset="0"/>
                          <a:cs typeface="Times New Roman" pitchFamily="18" charset="0"/>
                        </a:rPr>
                        <m:t>=</m:t>
                      </m:r>
                      <m:r>
                        <a:rPr lang="en-US">
                          <a:latin typeface="Cambria Math" panose="02040503050406030204" pitchFamily="18" charset="0"/>
                          <a:cs typeface="Times New Roman" pitchFamily="18" charset="0"/>
                        </a:rPr>
                        <m:t>−</m:t>
                      </m:r>
                      <m:d>
                        <m:dPr>
                          <m:begChr m:val="|"/>
                          <m:endChr m:val="|"/>
                          <m:ctrlPr>
                            <a:rPr lang="en-TW" i="1">
                              <a:latin typeface="Cambria Math" panose="02040503050406030204" pitchFamily="18" charset="0"/>
                              <a:cs typeface="Times New Roman" pitchFamily="18" charset="0"/>
                            </a:rPr>
                          </m:ctrlPr>
                        </m:dP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𝐸</m:t>
                              </m:r>
                            </m:e>
                            <m:sub>
                              <m:r>
                                <a:rPr lang="en-US" b="0" i="1" smtClean="0">
                                  <a:latin typeface="Cambria Math" panose="02040503050406030204" pitchFamily="18" charset="0"/>
                                  <a:cs typeface="Times New Roman" pitchFamily="18" charset="0"/>
                                </a:rPr>
                                <m:t>2</m:t>
                              </m:r>
                            </m:sub>
                          </m:sSub>
                        </m:e>
                      </m:d>
                      <m:f>
                        <m:fPr>
                          <m:ctrlPr>
                            <a:rPr lang="en-TW" i="1">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5</m:t>
                          </m:r>
                          <m:sSup>
                            <m:sSupPr>
                              <m:ctrlPr>
                                <a:rPr lang="en-TW" i="1">
                                  <a:latin typeface="Cambria Math" panose="02040503050406030204" pitchFamily="18" charset="0"/>
                                  <a:cs typeface="Times New Roman" pitchFamily="18" charset="0"/>
                                </a:rPr>
                              </m:ctrlPr>
                            </m:sSupPr>
                            <m:e>
                              <m:r>
                                <a:rPr lang="en-TW" i="1">
                                  <a:latin typeface="Cambria Math" panose="02040503050406030204" pitchFamily="18" charset="0"/>
                                  <a:ea typeface="Cambria Math" panose="02040503050406030204" pitchFamily="18" charset="0"/>
                                  <a:cs typeface="Times New Roman" pitchFamily="18" charset="0"/>
                                </a:rPr>
                                <m:t>𝛼</m:t>
                              </m:r>
                            </m:e>
                            <m:sup>
                              <m:r>
                                <a:rPr lang="en-US" i="1">
                                  <a:latin typeface="Cambria Math" panose="02040503050406030204" pitchFamily="18" charset="0"/>
                                  <a:cs typeface="Times New Roman" pitchFamily="18" charset="0"/>
                                </a:rPr>
                                <m:t>2</m:t>
                              </m:r>
                            </m:sup>
                          </m:sSup>
                        </m:num>
                        <m:den>
                          <m:r>
                            <a:rPr lang="en-US" i="1">
                              <a:latin typeface="Cambria Math" panose="02040503050406030204" pitchFamily="18" charset="0"/>
                              <a:cs typeface="Times New Roman" pitchFamily="18" charset="0"/>
                            </a:rPr>
                            <m:t>16</m:t>
                          </m:r>
                        </m:den>
                      </m:f>
                    </m:oMath>
                  </m:oMathPara>
                </a14:m>
                <a:endParaRPr lang="en-TW" dirty="0">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EBFDB015-8DE0-67A3-7068-4C2898B89B1E}"/>
                  </a:ext>
                </a:extLst>
              </p:cNvPr>
              <p:cNvSpPr txBox="1">
                <a:spLocks noRot="1" noChangeAspect="1" noMove="1" noResize="1" noEditPoints="1" noAdjustHandles="1" noChangeArrowheads="1" noChangeShapeType="1" noTextEdit="1"/>
              </p:cNvSpPr>
              <p:nvPr/>
            </p:nvSpPr>
            <p:spPr bwMode="auto">
              <a:xfrm>
                <a:off x="3467516" y="2443558"/>
                <a:ext cx="3348930" cy="555793"/>
              </a:xfrm>
              <a:prstGeom prst="rect">
                <a:avLst/>
              </a:prstGeom>
              <a:blipFill>
                <a:blip r:embed="rId6"/>
                <a:stretch>
                  <a:fillRect b="-1111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58E9692-9B88-751D-CFFB-1DD307F7532F}"/>
                  </a:ext>
                </a:extLst>
              </p:cNvPr>
              <p:cNvSpPr txBox="1"/>
              <p:nvPr/>
            </p:nvSpPr>
            <p:spPr bwMode="auto">
              <a:xfrm>
                <a:off x="819471" y="1818273"/>
                <a:ext cx="1727364" cy="394210"/>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solidFill>
                                <a:schemeClr val="tx1"/>
                              </a:solidFill>
                              <a:latin typeface="Cambria Math" panose="02040503050406030204" pitchFamily="18" charset="0"/>
                            </a:rPr>
                          </m:ctrlPr>
                        </m:dPr>
                        <m:e>
                          <m:d>
                            <m:dPr>
                              <m:begChr m:val=""/>
                              <m:endChr m:val="⟩"/>
                              <m:ctrlPr>
                                <a:rPr lang="en-US" altLang="zh-TW" i="1">
                                  <a:solidFill>
                                    <a:schemeClr val="tx1"/>
                                  </a:solidFill>
                                  <a:latin typeface="Cambria Math" panose="02040503050406030204" pitchFamily="18" charset="0"/>
                                </a:rPr>
                              </m:ctrlPr>
                            </m:dPr>
                            <m:e>
                              <m:r>
                                <a:rPr lang="en-US" altLang="zh-TW" b="0" i="1" smtClean="0">
                                  <a:solidFill>
                                    <a:schemeClr val="tx1"/>
                                  </a:solidFill>
                                  <a:latin typeface="Cambria Math" panose="02040503050406030204" pitchFamily="18" charset="0"/>
                                </a:rPr>
                                <m:t>𝑗</m:t>
                              </m:r>
                              <m:r>
                                <a:rPr lang="en-US" altLang="zh-TW" b="0" i="1" smtClean="0">
                                  <a:solidFill>
                                    <a:schemeClr val="tx1"/>
                                  </a:solidFill>
                                  <a:latin typeface="Cambria Math" panose="02040503050406030204" pitchFamily="18" charset="0"/>
                                </a:rPr>
                                <m:t>=3/2</m:t>
                              </m:r>
                            </m:e>
                          </m:d>
                        </m:e>
                      </m:d>
                      <m:r>
                        <a:rPr lang="en-US" altLang="zh-TW" b="0" i="0" smtClean="0">
                          <a:solidFill>
                            <a:schemeClr val="tx1"/>
                          </a:solidFill>
                          <a:latin typeface="Cambria Math" panose="02040503050406030204" pitchFamily="18" charset="0"/>
                        </a:rPr>
                        <m:t>,</m:t>
                      </m:r>
                      <m:sSub>
                        <m:sSubPr>
                          <m:ctrlPr>
                            <a:rPr lang="en-TW" i="1">
                              <a:latin typeface="Cambria Math" panose="02040503050406030204" pitchFamily="18" charset="0"/>
                            </a:rPr>
                          </m:ctrlPr>
                        </m:sSubPr>
                        <m:e>
                          <m:r>
                            <a:rPr lang="en-US" b="0" i="1" smtClean="0">
                              <a:latin typeface="Cambria Math" panose="02040503050406030204" pitchFamily="18" charset="0"/>
                            </a:rPr>
                            <m:t>2</m:t>
                          </m:r>
                          <m:r>
                            <a:rPr lang="en-US" b="0" i="1" smtClean="0">
                              <a:latin typeface="Cambria Math" panose="02040503050406030204" pitchFamily="18" charset="0"/>
                            </a:rPr>
                            <m:t>𝑝</m:t>
                          </m:r>
                        </m:e>
                        <m:sub>
                          <m:r>
                            <a:rPr lang="en-US" altLang="zh-TW" i="1">
                              <a:latin typeface="Cambria Math" panose="02040503050406030204" pitchFamily="18" charset="0"/>
                            </a:rPr>
                            <m:t>3/2</m:t>
                          </m:r>
                        </m:sub>
                      </m:sSub>
                    </m:oMath>
                  </m:oMathPara>
                </a14:m>
                <a:endParaRPr lang="en-TW" dirty="0"/>
              </a:p>
            </p:txBody>
          </p:sp>
        </mc:Choice>
        <mc:Fallback xmlns="">
          <p:sp>
            <p:nvSpPr>
              <p:cNvPr id="9" name="TextBox 8">
                <a:extLst>
                  <a:ext uri="{FF2B5EF4-FFF2-40B4-BE49-F238E27FC236}">
                    <a16:creationId xmlns:a16="http://schemas.microsoft.com/office/drawing/2014/main" id="{A58E9692-9B88-751D-CFFB-1DD307F7532F}"/>
                  </a:ext>
                </a:extLst>
              </p:cNvPr>
              <p:cNvSpPr txBox="1">
                <a:spLocks noRot="1" noChangeAspect="1" noMove="1" noResize="1" noEditPoints="1" noAdjustHandles="1" noChangeArrowheads="1" noChangeShapeType="1" noTextEdit="1"/>
              </p:cNvSpPr>
              <p:nvPr/>
            </p:nvSpPr>
            <p:spPr bwMode="auto">
              <a:xfrm>
                <a:off x="819471" y="1818273"/>
                <a:ext cx="1727364" cy="394210"/>
              </a:xfrm>
              <a:prstGeom prst="rect">
                <a:avLst/>
              </a:prstGeom>
              <a:blipFill>
                <a:blip r:embed="rId7"/>
                <a:stretch>
                  <a:fillRect l="-17518" t="-106250" b="-15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A1B7134-0CA1-C835-BBB8-CC03C5A92B8F}"/>
                  </a:ext>
                </a:extLst>
              </p:cNvPr>
              <p:cNvSpPr txBox="1"/>
              <p:nvPr/>
            </p:nvSpPr>
            <p:spPr bwMode="auto">
              <a:xfrm>
                <a:off x="837086" y="2410200"/>
                <a:ext cx="1727364" cy="504818"/>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solidFill>
                                <a:schemeClr val="tx1"/>
                              </a:solidFill>
                              <a:latin typeface="Cambria Math" panose="02040503050406030204" pitchFamily="18" charset="0"/>
                            </a:rPr>
                          </m:ctrlPr>
                        </m:dPr>
                        <m:e>
                          <m:d>
                            <m:dPr>
                              <m:begChr m:val=""/>
                              <m:endChr m:val="⟩"/>
                              <m:ctrlPr>
                                <a:rPr lang="en-US" altLang="zh-TW" i="1">
                                  <a:solidFill>
                                    <a:schemeClr val="tx1"/>
                                  </a:solidFill>
                                  <a:latin typeface="Cambria Math" panose="02040503050406030204" pitchFamily="18" charset="0"/>
                                </a:rPr>
                              </m:ctrlPr>
                            </m:dPr>
                            <m:e>
                              <m:r>
                                <a:rPr lang="en-US" altLang="zh-TW" b="0" i="1" smtClean="0">
                                  <a:solidFill>
                                    <a:schemeClr val="tx1"/>
                                  </a:solidFill>
                                  <a:latin typeface="Cambria Math" panose="02040503050406030204" pitchFamily="18" charset="0"/>
                                </a:rPr>
                                <m:t>𝑗</m:t>
                              </m:r>
                              <m:r>
                                <a:rPr lang="en-US" altLang="zh-TW" b="0" i="1" smtClean="0">
                                  <a:solidFill>
                                    <a:schemeClr val="tx1"/>
                                  </a:solidFill>
                                  <a:latin typeface="Cambria Math" panose="02040503050406030204" pitchFamily="18" charset="0"/>
                                </a:rPr>
                                <m:t>=1/2</m:t>
                              </m:r>
                            </m:e>
                          </m:d>
                          <m:r>
                            <a:rPr lang="en-US" altLang="zh-TW">
                              <a:latin typeface="Cambria Math" panose="02040503050406030204" pitchFamily="18" charset="0"/>
                            </a:rPr>
                            <m:t>,</m:t>
                          </m:r>
                          <m:sSub>
                            <m:sSubPr>
                              <m:ctrlPr>
                                <a:rPr lang="en-TW" i="1">
                                  <a:latin typeface="Cambria Math" panose="02040503050406030204" pitchFamily="18" charset="0"/>
                                </a:rPr>
                              </m:ctrlPr>
                            </m:sSubPr>
                            <m:e>
                              <m:r>
                                <a:rPr lang="en-US" i="1">
                                  <a:latin typeface="Cambria Math" panose="02040503050406030204" pitchFamily="18" charset="0"/>
                                </a:rPr>
                                <m:t>2</m:t>
                              </m:r>
                              <m:r>
                                <a:rPr lang="en-US" i="1">
                                  <a:latin typeface="Cambria Math" panose="02040503050406030204" pitchFamily="18" charset="0"/>
                                </a:rPr>
                                <m:t>𝑝</m:t>
                              </m:r>
                            </m:e>
                            <m:sub>
                              <m:r>
                                <a:rPr lang="en-US" b="0" i="1" smtClean="0">
                                  <a:latin typeface="Cambria Math" panose="02040503050406030204" pitchFamily="18" charset="0"/>
                                </a:rPr>
                                <m:t>1</m:t>
                              </m:r>
                              <m:r>
                                <a:rPr lang="en-US" altLang="zh-TW" i="1">
                                  <a:latin typeface="Cambria Math" panose="02040503050406030204" pitchFamily="18" charset="0"/>
                                </a:rPr>
                                <m:t>/2</m:t>
                              </m:r>
                            </m:sub>
                          </m:sSub>
                        </m:e>
                      </m:d>
                    </m:oMath>
                  </m:oMathPara>
                </a14:m>
                <a:endParaRPr lang="en-TW" dirty="0"/>
              </a:p>
            </p:txBody>
          </p:sp>
        </mc:Choice>
        <mc:Fallback xmlns="">
          <p:sp>
            <p:nvSpPr>
              <p:cNvPr id="10" name="TextBox 9">
                <a:extLst>
                  <a:ext uri="{FF2B5EF4-FFF2-40B4-BE49-F238E27FC236}">
                    <a16:creationId xmlns:a16="http://schemas.microsoft.com/office/drawing/2014/main" id="{6A1B7134-0CA1-C835-BBB8-CC03C5A92B8F}"/>
                  </a:ext>
                </a:extLst>
              </p:cNvPr>
              <p:cNvSpPr txBox="1">
                <a:spLocks noRot="1" noChangeAspect="1" noMove="1" noResize="1" noEditPoints="1" noAdjustHandles="1" noChangeArrowheads="1" noChangeShapeType="1" noTextEdit="1"/>
              </p:cNvSpPr>
              <p:nvPr/>
            </p:nvSpPr>
            <p:spPr bwMode="auto">
              <a:xfrm>
                <a:off x="837086" y="2410200"/>
                <a:ext cx="1727364" cy="504818"/>
              </a:xfrm>
              <a:prstGeom prst="rect">
                <a:avLst/>
              </a:prstGeom>
              <a:blipFill>
                <a:blip r:embed="rId8"/>
                <a:stretch>
                  <a:fillRect l="-37681" t="-168293" b="-24878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D91D92C-ACE4-F1F4-C348-9474550322FB}"/>
                  </a:ext>
                </a:extLst>
              </p:cNvPr>
              <p:cNvSpPr txBox="1"/>
              <p:nvPr/>
            </p:nvSpPr>
            <p:spPr bwMode="auto">
              <a:xfrm>
                <a:off x="5580112" y="429075"/>
                <a:ext cx="1426801" cy="55579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TW" i="1" smtClean="0">
                              <a:latin typeface="Cambria Math" panose="02040503050406030204" pitchFamily="18" charset="0"/>
                              <a:cs typeface="Times New Roman" pitchFamily="18" charset="0"/>
                            </a:rPr>
                          </m:ctrlPr>
                        </m:groupChrPr>
                        <m:e>
                          <m:r>
                            <m:rPr>
                              <m:brk m:alnAt="1"/>
                            </m:rPr>
                            <a:rPr lang="en-US" b="0" i="1" smtClean="0">
                              <a:latin typeface="Cambria Math" panose="02040503050406030204" pitchFamily="18" charset="0"/>
                              <a:cs typeface="Times New Roman" pitchFamily="18" charset="0"/>
                            </a:rPr>
                            <m:t>𝑙</m:t>
                          </m:r>
                          <m:r>
                            <a:rPr lang="en-US" b="0" i="1" smtClean="0">
                              <a:latin typeface="Cambria Math" panose="02040503050406030204" pitchFamily="18" charset="0"/>
                              <a:cs typeface="Times New Roman" pitchFamily="18" charset="0"/>
                            </a:rPr>
                            <m:t>=1</m:t>
                          </m:r>
                        </m:e>
                      </m:groupChr>
                      <m:r>
                        <a:rPr lang="en-US" b="0" i="1" smtClean="0">
                          <a:latin typeface="Cambria Math" panose="02040503050406030204" pitchFamily="18" charset="0"/>
                          <a:cs typeface="Times New Roman" pitchFamily="18" charset="0"/>
                        </a:rPr>
                        <m:t>−</m:t>
                      </m:r>
                      <m:d>
                        <m:dPr>
                          <m:begChr m:val="|"/>
                          <m:endChr m:val="|"/>
                          <m:ctrlPr>
                            <a:rPr lang="en-TW" i="1" smtClean="0">
                              <a:latin typeface="Cambria Math" panose="02040503050406030204" pitchFamily="18" charset="0"/>
                              <a:cs typeface="Times New Roman" pitchFamily="18" charset="0"/>
                            </a:rPr>
                          </m:ctrlPr>
                        </m:dPr>
                        <m:e>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𝐸</m:t>
                              </m:r>
                            </m:e>
                            <m:sub>
                              <m:r>
                                <a:rPr lang="en-US" b="0" i="1" smtClean="0">
                                  <a:latin typeface="Cambria Math" panose="02040503050406030204" pitchFamily="18" charset="0"/>
                                  <a:cs typeface="Times New Roman" pitchFamily="18" charset="0"/>
                                </a:rPr>
                                <m:t>2</m:t>
                              </m:r>
                            </m:sub>
                          </m:sSub>
                        </m:e>
                      </m:d>
                      <m:f>
                        <m:fPr>
                          <m:ctrlPr>
                            <a:rPr lang="en-TW"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7</m:t>
                          </m:r>
                          <m:sSup>
                            <m:sSupPr>
                              <m:ctrlPr>
                                <a:rPr lang="en-TW" i="1" smtClean="0">
                                  <a:latin typeface="Cambria Math" panose="02040503050406030204" pitchFamily="18" charset="0"/>
                                  <a:cs typeface="Times New Roman" pitchFamily="18" charset="0"/>
                                </a:rPr>
                              </m:ctrlPr>
                            </m:sSupPr>
                            <m:e>
                              <m:r>
                                <a:rPr lang="en-TW" i="1" smtClean="0">
                                  <a:latin typeface="Cambria Math" panose="02040503050406030204" pitchFamily="18" charset="0"/>
                                  <a:ea typeface="Cambria Math" panose="02040503050406030204" pitchFamily="18" charset="0"/>
                                  <a:cs typeface="Times New Roman" pitchFamily="18" charset="0"/>
                                </a:rPr>
                                <m:t>𝛼</m:t>
                              </m:r>
                            </m:e>
                            <m:sup>
                              <m:r>
                                <a:rPr lang="en-US" b="0" i="1" smtClean="0">
                                  <a:latin typeface="Cambria Math" panose="02040503050406030204" pitchFamily="18" charset="0"/>
                                  <a:cs typeface="Times New Roman" pitchFamily="18" charset="0"/>
                                </a:rPr>
                                <m:t>2</m:t>
                              </m:r>
                            </m:sup>
                          </m:sSup>
                        </m:num>
                        <m:den>
                          <m:r>
                            <a:rPr lang="en-US" b="0" i="1" smtClean="0">
                              <a:latin typeface="Cambria Math" panose="02040503050406030204" pitchFamily="18" charset="0"/>
                              <a:cs typeface="Times New Roman" pitchFamily="18" charset="0"/>
                            </a:rPr>
                            <m:t>48</m:t>
                          </m:r>
                        </m:den>
                      </m:f>
                    </m:oMath>
                  </m:oMathPara>
                </a14:m>
                <a:endParaRPr lang="en-TW" dirty="0">
                  <a:latin typeface="Times New Roman" pitchFamily="18" charset="0"/>
                  <a:cs typeface="Times New Roman" pitchFamily="18" charset="0"/>
                </a:endParaRPr>
              </a:p>
            </p:txBody>
          </p:sp>
        </mc:Choice>
        <mc:Fallback xmlns="">
          <p:sp>
            <p:nvSpPr>
              <p:cNvPr id="11" name="TextBox 10">
                <a:extLst>
                  <a:ext uri="{FF2B5EF4-FFF2-40B4-BE49-F238E27FC236}">
                    <a16:creationId xmlns:a16="http://schemas.microsoft.com/office/drawing/2014/main" id="{6D91D92C-ACE4-F1F4-C348-9474550322FB}"/>
                  </a:ext>
                </a:extLst>
              </p:cNvPr>
              <p:cNvSpPr txBox="1">
                <a:spLocks noRot="1" noChangeAspect="1" noMove="1" noResize="1" noEditPoints="1" noAdjustHandles="1" noChangeArrowheads="1" noChangeShapeType="1" noTextEdit="1"/>
              </p:cNvSpPr>
              <p:nvPr/>
            </p:nvSpPr>
            <p:spPr bwMode="auto">
              <a:xfrm>
                <a:off x="5580112" y="429075"/>
                <a:ext cx="1426801" cy="555793"/>
              </a:xfrm>
              <a:prstGeom prst="rect">
                <a:avLst/>
              </a:prstGeom>
              <a:blipFill>
                <a:blip r:embed="rId9"/>
                <a:stretch>
                  <a:fillRect l="-1770" r="-885" b="-1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367F6A9-3BCF-EA0A-8FB7-EC8F8A0B43FE}"/>
                  </a:ext>
                </a:extLst>
              </p:cNvPr>
              <p:cNvSpPr txBox="1"/>
              <p:nvPr/>
            </p:nvSpPr>
            <p:spPr bwMode="auto">
              <a:xfrm>
                <a:off x="5011938" y="1137000"/>
                <a:ext cx="3794372" cy="55579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TW" i="1" smtClean="0">
                              <a:latin typeface="Cambria Math" panose="02040503050406030204" pitchFamily="18" charset="0"/>
                              <a:cs typeface="Times New Roman" pitchFamily="18" charset="0"/>
                            </a:rPr>
                          </m:ctrlPr>
                        </m:groupChrPr>
                        <m:e>
                          <m:r>
                            <m:rPr>
                              <m:brk m:alnAt="1"/>
                            </m:rPr>
                            <a:rPr lang="en-US" b="0" i="1" smtClean="0">
                              <a:latin typeface="Cambria Math" panose="02040503050406030204" pitchFamily="18" charset="0"/>
                              <a:cs typeface="Times New Roman" pitchFamily="18" charset="0"/>
                            </a:rPr>
                            <m:t>𝑙</m:t>
                          </m:r>
                          <m:r>
                            <a:rPr lang="en-US" b="0" i="1" smtClean="0">
                              <a:latin typeface="Cambria Math" panose="02040503050406030204" pitchFamily="18" charset="0"/>
                              <a:cs typeface="Times New Roman" pitchFamily="18" charset="0"/>
                            </a:rPr>
                            <m:t>=0</m:t>
                          </m:r>
                        </m:e>
                      </m:groupChr>
                      <m:r>
                        <a:rPr lang="en-US" b="0" i="1" smtClean="0">
                          <a:latin typeface="Cambria Math" panose="02040503050406030204" pitchFamily="18" charset="0"/>
                          <a:cs typeface="Times New Roman" pitchFamily="18" charset="0"/>
                        </a:rPr>
                        <m:t>−</m:t>
                      </m:r>
                      <m:d>
                        <m:dPr>
                          <m:begChr m:val="|"/>
                          <m:endChr m:val="|"/>
                          <m:ctrlPr>
                            <a:rPr lang="en-TW" i="1" smtClean="0">
                              <a:latin typeface="Cambria Math" panose="02040503050406030204" pitchFamily="18" charset="0"/>
                              <a:cs typeface="Times New Roman" pitchFamily="18" charset="0"/>
                            </a:rPr>
                          </m:ctrlPr>
                        </m:dPr>
                        <m:e>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𝐸</m:t>
                              </m:r>
                            </m:e>
                            <m:sub>
                              <m:r>
                                <a:rPr lang="en-US" b="0" i="1" smtClean="0">
                                  <a:latin typeface="Cambria Math" panose="02040503050406030204" pitchFamily="18" charset="0"/>
                                  <a:cs typeface="Times New Roman" pitchFamily="18" charset="0"/>
                                </a:rPr>
                                <m:t>2</m:t>
                              </m:r>
                            </m:sub>
                          </m:sSub>
                        </m:e>
                      </m:d>
                      <m:f>
                        <m:fPr>
                          <m:ctrlPr>
                            <a:rPr lang="en-TW"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13</m:t>
                          </m:r>
                          <m:sSup>
                            <m:sSupPr>
                              <m:ctrlPr>
                                <a:rPr lang="en-TW" i="1" smtClean="0">
                                  <a:latin typeface="Cambria Math" panose="02040503050406030204" pitchFamily="18" charset="0"/>
                                  <a:cs typeface="Times New Roman" pitchFamily="18" charset="0"/>
                                </a:rPr>
                              </m:ctrlPr>
                            </m:sSupPr>
                            <m:e>
                              <m:r>
                                <a:rPr lang="en-TW" i="1" smtClean="0">
                                  <a:latin typeface="Cambria Math" panose="02040503050406030204" pitchFamily="18" charset="0"/>
                                  <a:ea typeface="Cambria Math" panose="02040503050406030204" pitchFamily="18" charset="0"/>
                                  <a:cs typeface="Times New Roman" pitchFamily="18" charset="0"/>
                                </a:rPr>
                                <m:t>𝛼</m:t>
                              </m:r>
                            </m:e>
                            <m:sup>
                              <m:r>
                                <a:rPr lang="en-US" b="0" i="1" smtClean="0">
                                  <a:latin typeface="Cambria Math" panose="02040503050406030204" pitchFamily="18" charset="0"/>
                                  <a:cs typeface="Times New Roman" pitchFamily="18" charset="0"/>
                                </a:rPr>
                                <m:t>2</m:t>
                              </m:r>
                            </m:sup>
                          </m:sSup>
                        </m:num>
                        <m:den>
                          <m:r>
                            <a:rPr lang="en-US" b="0" i="1" smtClean="0">
                              <a:latin typeface="Cambria Math" panose="02040503050406030204" pitchFamily="18" charset="0"/>
                              <a:cs typeface="Times New Roman" pitchFamily="18" charset="0"/>
                            </a:rPr>
                            <m:t>16</m:t>
                          </m:r>
                        </m:den>
                      </m:f>
                      <m:r>
                        <a:rPr lang="en-US" b="0" i="1" smtClean="0">
                          <a:latin typeface="Cambria Math" panose="02040503050406030204" pitchFamily="18" charset="0"/>
                          <a:cs typeface="Times New Roman" pitchFamily="18" charset="0"/>
                        </a:rPr>
                        <m:t>+</m:t>
                      </m:r>
                      <m:d>
                        <m:dPr>
                          <m:begChr m:val="|"/>
                          <m:endChr m:val="|"/>
                          <m:ctrlPr>
                            <a:rPr lang="en-TW" i="1">
                              <a:latin typeface="Cambria Math" panose="02040503050406030204" pitchFamily="18" charset="0"/>
                              <a:cs typeface="Times New Roman" pitchFamily="18" charset="0"/>
                            </a:rPr>
                          </m:ctrlPr>
                        </m:dP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𝐸</m:t>
                              </m:r>
                            </m:e>
                            <m:sub>
                              <m:r>
                                <a:rPr lang="en-US" i="1">
                                  <a:latin typeface="Cambria Math" panose="02040503050406030204" pitchFamily="18" charset="0"/>
                                  <a:cs typeface="Times New Roman" pitchFamily="18" charset="0"/>
                                </a:rPr>
                                <m:t>2</m:t>
                              </m:r>
                            </m:sub>
                          </m:sSub>
                        </m:e>
                      </m:d>
                      <m:f>
                        <m:fPr>
                          <m:ctrlPr>
                            <a:rPr lang="en-TW" i="1">
                              <a:latin typeface="Cambria Math" panose="02040503050406030204" pitchFamily="18" charset="0"/>
                              <a:cs typeface="Times New Roman" pitchFamily="18" charset="0"/>
                            </a:rPr>
                          </m:ctrlPr>
                        </m:fPr>
                        <m:num>
                          <m:sSup>
                            <m:sSupPr>
                              <m:ctrlPr>
                                <a:rPr lang="en-TW" i="1">
                                  <a:latin typeface="Cambria Math" panose="02040503050406030204" pitchFamily="18" charset="0"/>
                                  <a:cs typeface="Times New Roman" pitchFamily="18" charset="0"/>
                                </a:rPr>
                              </m:ctrlPr>
                            </m:sSupPr>
                            <m:e>
                              <m:r>
                                <a:rPr lang="en-TW" i="1">
                                  <a:latin typeface="Cambria Math" panose="02040503050406030204" pitchFamily="18" charset="0"/>
                                  <a:ea typeface="Cambria Math" panose="02040503050406030204" pitchFamily="18" charset="0"/>
                                  <a:cs typeface="Times New Roman" pitchFamily="18" charset="0"/>
                                </a:rPr>
                                <m:t>𝛼</m:t>
                              </m:r>
                            </m:e>
                            <m:sup>
                              <m:r>
                                <a:rPr lang="en-US" i="1">
                                  <a:latin typeface="Cambria Math" panose="02040503050406030204" pitchFamily="18" charset="0"/>
                                  <a:cs typeface="Times New Roman" pitchFamily="18" charset="0"/>
                                </a:rPr>
                                <m:t>2</m:t>
                              </m:r>
                            </m:sup>
                          </m:sSup>
                        </m:num>
                        <m:den>
                          <m:r>
                            <a:rPr lang="en-US" b="0" i="1" smtClean="0">
                              <a:latin typeface="Cambria Math" panose="02040503050406030204" pitchFamily="18" charset="0"/>
                              <a:cs typeface="Times New Roman" pitchFamily="18" charset="0"/>
                            </a:rPr>
                            <m:t>2</m:t>
                          </m:r>
                        </m:den>
                      </m:f>
                      <m:r>
                        <a:rPr lang="en-US" b="0" i="0" smtClean="0">
                          <a:latin typeface="Cambria Math" panose="02040503050406030204" pitchFamily="18" charset="0"/>
                          <a:cs typeface="Times New Roman" pitchFamily="18" charset="0"/>
                        </a:rPr>
                        <m:t>=</m:t>
                      </m:r>
                      <m:r>
                        <a:rPr lang="en-US">
                          <a:latin typeface="Cambria Math" panose="02040503050406030204" pitchFamily="18" charset="0"/>
                          <a:cs typeface="Times New Roman" pitchFamily="18" charset="0"/>
                        </a:rPr>
                        <m:t>−</m:t>
                      </m:r>
                      <m:d>
                        <m:dPr>
                          <m:begChr m:val="|"/>
                          <m:endChr m:val="|"/>
                          <m:ctrlPr>
                            <a:rPr lang="en-TW" i="1">
                              <a:latin typeface="Cambria Math" panose="02040503050406030204" pitchFamily="18" charset="0"/>
                              <a:cs typeface="Times New Roman" pitchFamily="18" charset="0"/>
                            </a:rPr>
                          </m:ctrlPr>
                        </m:dP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𝐸</m:t>
                              </m:r>
                            </m:e>
                            <m:sub>
                              <m:r>
                                <a:rPr lang="en-US" i="1">
                                  <a:latin typeface="Cambria Math" panose="02040503050406030204" pitchFamily="18" charset="0"/>
                                  <a:cs typeface="Times New Roman" pitchFamily="18" charset="0"/>
                                </a:rPr>
                                <m:t>2</m:t>
                              </m:r>
                            </m:sub>
                          </m:sSub>
                        </m:e>
                      </m:d>
                      <m:f>
                        <m:fPr>
                          <m:ctrlPr>
                            <a:rPr lang="en-TW" i="1">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5</m:t>
                          </m:r>
                          <m:sSup>
                            <m:sSupPr>
                              <m:ctrlPr>
                                <a:rPr lang="en-TW" i="1">
                                  <a:latin typeface="Cambria Math" panose="02040503050406030204" pitchFamily="18" charset="0"/>
                                  <a:cs typeface="Times New Roman" pitchFamily="18" charset="0"/>
                                </a:rPr>
                              </m:ctrlPr>
                            </m:sSupPr>
                            <m:e>
                              <m:r>
                                <a:rPr lang="en-TW" i="1">
                                  <a:latin typeface="Cambria Math" panose="02040503050406030204" pitchFamily="18" charset="0"/>
                                  <a:ea typeface="Cambria Math" panose="02040503050406030204" pitchFamily="18" charset="0"/>
                                  <a:cs typeface="Times New Roman" pitchFamily="18" charset="0"/>
                                </a:rPr>
                                <m:t>𝛼</m:t>
                              </m:r>
                            </m:e>
                            <m:sup>
                              <m:r>
                                <a:rPr lang="en-US" i="1">
                                  <a:latin typeface="Cambria Math" panose="02040503050406030204" pitchFamily="18" charset="0"/>
                                  <a:cs typeface="Times New Roman" pitchFamily="18" charset="0"/>
                                </a:rPr>
                                <m:t>2</m:t>
                              </m:r>
                            </m:sup>
                          </m:sSup>
                        </m:num>
                        <m:den>
                          <m:r>
                            <a:rPr lang="en-US" i="1">
                              <a:latin typeface="Cambria Math" panose="02040503050406030204" pitchFamily="18" charset="0"/>
                              <a:cs typeface="Times New Roman" pitchFamily="18" charset="0"/>
                            </a:rPr>
                            <m:t>16</m:t>
                          </m:r>
                        </m:den>
                      </m:f>
                    </m:oMath>
                  </m:oMathPara>
                </a14:m>
                <a:endParaRPr lang="en-TW" dirty="0">
                  <a:latin typeface="Times New Roman" pitchFamily="18" charset="0"/>
                  <a:cs typeface="Times New Roman" pitchFamily="18" charset="0"/>
                </a:endParaRPr>
              </a:p>
            </p:txBody>
          </p:sp>
        </mc:Choice>
        <mc:Fallback xmlns="">
          <p:sp>
            <p:nvSpPr>
              <p:cNvPr id="12" name="TextBox 11">
                <a:extLst>
                  <a:ext uri="{FF2B5EF4-FFF2-40B4-BE49-F238E27FC236}">
                    <a16:creationId xmlns:a16="http://schemas.microsoft.com/office/drawing/2014/main" id="{3367F6A9-3BCF-EA0A-8FB7-EC8F8A0B43FE}"/>
                  </a:ext>
                </a:extLst>
              </p:cNvPr>
              <p:cNvSpPr txBox="1">
                <a:spLocks noRot="1" noChangeAspect="1" noMove="1" noResize="1" noEditPoints="1" noAdjustHandles="1" noChangeArrowheads="1" noChangeShapeType="1" noTextEdit="1"/>
              </p:cNvSpPr>
              <p:nvPr/>
            </p:nvSpPr>
            <p:spPr bwMode="auto">
              <a:xfrm>
                <a:off x="5011938" y="1137000"/>
                <a:ext cx="3794372" cy="555793"/>
              </a:xfrm>
              <a:prstGeom prst="rect">
                <a:avLst/>
              </a:prstGeom>
              <a:blipFill>
                <a:blip r:embed="rId10"/>
                <a:stretch>
                  <a:fillRect l="-333" b="-1111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2011100-2004-CE75-DEDD-E2749AA46BB0}"/>
                  </a:ext>
                </a:extLst>
              </p:cNvPr>
              <p:cNvSpPr txBox="1"/>
              <p:nvPr/>
            </p:nvSpPr>
            <p:spPr bwMode="auto">
              <a:xfrm>
                <a:off x="837086" y="2999351"/>
                <a:ext cx="2140464" cy="708592"/>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solidFill>
                                <a:schemeClr val="tx1"/>
                              </a:solidFill>
                              <a:latin typeface="Cambria Math" panose="02040503050406030204" pitchFamily="18" charset="0"/>
                            </a:rPr>
                          </m:ctrlPr>
                        </m:dPr>
                        <m:e>
                          <m:d>
                            <m:dPr>
                              <m:begChr m:val=""/>
                              <m:endChr m:val="⟩"/>
                              <m:ctrlPr>
                                <a:rPr lang="en-US" altLang="zh-TW" i="1">
                                  <a:solidFill>
                                    <a:schemeClr val="tx1"/>
                                  </a:solidFill>
                                  <a:latin typeface="Cambria Math" panose="02040503050406030204" pitchFamily="18" charset="0"/>
                                </a:rPr>
                              </m:ctrlPr>
                            </m:dPr>
                            <m:e>
                              <m:r>
                                <a:rPr lang="en-US" altLang="zh-TW" b="0" i="1" smtClean="0">
                                  <a:solidFill>
                                    <a:schemeClr val="tx1"/>
                                  </a:solidFill>
                                  <a:latin typeface="Cambria Math" panose="02040503050406030204" pitchFamily="18" charset="0"/>
                                </a:rPr>
                                <m:t>𝑗</m:t>
                              </m:r>
                              <m:r>
                                <a:rPr lang="en-US" altLang="zh-TW" b="0" i="1" smtClean="0">
                                  <a:solidFill>
                                    <a:schemeClr val="tx1"/>
                                  </a:solidFill>
                                  <a:latin typeface="Cambria Math" panose="02040503050406030204" pitchFamily="18" charset="0"/>
                                </a:rPr>
                                <m:t>=</m:t>
                              </m:r>
                              <m:f>
                                <m:fPr>
                                  <m:ctrlPr>
                                    <a:rPr lang="en-US" altLang="zh-TW" b="0" i="1" smtClean="0">
                                      <a:solidFill>
                                        <a:schemeClr val="tx1"/>
                                      </a:solidFill>
                                      <a:latin typeface="Cambria Math" panose="02040503050406030204" pitchFamily="18" charset="0"/>
                                    </a:rPr>
                                  </m:ctrlPr>
                                </m:fPr>
                                <m:num>
                                  <m:r>
                                    <a:rPr lang="en-US" altLang="zh-TW" b="0" i="1" smtClean="0">
                                      <a:solidFill>
                                        <a:schemeClr val="tx1"/>
                                      </a:solidFill>
                                      <a:latin typeface="Cambria Math" panose="02040503050406030204" pitchFamily="18" charset="0"/>
                                    </a:rPr>
                                    <m:t>1</m:t>
                                  </m:r>
                                </m:num>
                                <m:den>
                                  <m:r>
                                    <a:rPr lang="en-US" altLang="zh-TW" b="0" i="1" smtClean="0">
                                      <a:solidFill>
                                        <a:schemeClr val="tx1"/>
                                      </a:solidFill>
                                      <a:latin typeface="Cambria Math" panose="02040503050406030204" pitchFamily="18" charset="0"/>
                                    </a:rPr>
                                    <m:t>2</m:t>
                                  </m:r>
                                </m:den>
                              </m:f>
                              <m:r>
                                <a:rPr lang="en-US" altLang="zh-TW" b="0" i="1" smtClean="0">
                                  <a:solidFill>
                                    <a:schemeClr val="tx1"/>
                                  </a:solidFill>
                                  <a:latin typeface="Cambria Math" panose="02040503050406030204" pitchFamily="18" charset="0"/>
                                </a:rPr>
                                <m:t>,</m:t>
                              </m:r>
                              <m:r>
                                <a:rPr lang="en-US" altLang="zh-TW" b="0" i="1" smtClean="0">
                                  <a:solidFill>
                                    <a:schemeClr val="tx1"/>
                                  </a:solidFill>
                                  <a:latin typeface="Cambria Math" panose="02040503050406030204" pitchFamily="18" charset="0"/>
                                </a:rPr>
                                <m:t>𝑙</m:t>
                              </m:r>
                              <m:r>
                                <a:rPr lang="en-US" altLang="zh-TW" b="0" i="1" smtClean="0">
                                  <a:solidFill>
                                    <a:schemeClr val="tx1"/>
                                  </a:solidFill>
                                  <a:latin typeface="Cambria Math" panose="02040503050406030204" pitchFamily="18" charset="0"/>
                                </a:rPr>
                                <m:t>=0</m:t>
                              </m:r>
                            </m:e>
                          </m:d>
                          <m:r>
                            <a:rPr lang="en-US" altLang="zh-TW">
                              <a:latin typeface="Cambria Math" panose="02040503050406030204" pitchFamily="18" charset="0"/>
                            </a:rPr>
                            <m:t>,</m:t>
                          </m:r>
                          <m:sSub>
                            <m:sSubPr>
                              <m:ctrlPr>
                                <a:rPr lang="en-TW" i="1">
                                  <a:latin typeface="Cambria Math" panose="02040503050406030204" pitchFamily="18" charset="0"/>
                                </a:rPr>
                              </m:ctrlPr>
                            </m:sSubPr>
                            <m:e>
                              <m:r>
                                <a:rPr lang="en-US" i="1">
                                  <a:latin typeface="Cambria Math" panose="02040503050406030204" pitchFamily="18" charset="0"/>
                                </a:rPr>
                                <m:t>2</m:t>
                              </m:r>
                              <m:r>
                                <a:rPr lang="en-US" b="0" i="1" smtClean="0">
                                  <a:latin typeface="Cambria Math" panose="02040503050406030204" pitchFamily="18" charset="0"/>
                                </a:rPr>
                                <m:t>𝑠</m:t>
                              </m:r>
                            </m:e>
                            <m:sub>
                              <m:r>
                                <a:rPr lang="en-US" b="0" i="1" smtClean="0">
                                  <a:latin typeface="Cambria Math" panose="02040503050406030204" pitchFamily="18" charset="0"/>
                                </a:rPr>
                                <m:t>1</m:t>
                              </m:r>
                              <m:r>
                                <a:rPr lang="en-US" altLang="zh-TW" i="1">
                                  <a:latin typeface="Cambria Math" panose="02040503050406030204" pitchFamily="18" charset="0"/>
                                </a:rPr>
                                <m:t>/2</m:t>
                              </m:r>
                            </m:sub>
                          </m:sSub>
                        </m:e>
                      </m:d>
                    </m:oMath>
                  </m:oMathPara>
                </a14:m>
                <a:endParaRPr lang="en-TW" dirty="0"/>
              </a:p>
            </p:txBody>
          </p:sp>
        </mc:Choice>
        <mc:Fallback xmlns="">
          <p:sp>
            <p:nvSpPr>
              <p:cNvPr id="15" name="TextBox 14">
                <a:extLst>
                  <a:ext uri="{FF2B5EF4-FFF2-40B4-BE49-F238E27FC236}">
                    <a16:creationId xmlns:a16="http://schemas.microsoft.com/office/drawing/2014/main" id="{C2011100-2004-CE75-DEDD-E2749AA46BB0}"/>
                  </a:ext>
                </a:extLst>
              </p:cNvPr>
              <p:cNvSpPr txBox="1">
                <a:spLocks noRot="1" noChangeAspect="1" noMove="1" noResize="1" noEditPoints="1" noAdjustHandles="1" noChangeArrowheads="1" noChangeShapeType="1" noTextEdit="1"/>
              </p:cNvSpPr>
              <p:nvPr/>
            </p:nvSpPr>
            <p:spPr bwMode="auto">
              <a:xfrm>
                <a:off x="837086" y="2999351"/>
                <a:ext cx="2140464" cy="708592"/>
              </a:xfrm>
              <a:prstGeom prst="rect">
                <a:avLst/>
              </a:prstGeom>
              <a:blipFill>
                <a:blip r:embed="rId11"/>
                <a:stretch>
                  <a:fillRect l="-47647" t="-191071" r="-3529" b="-27321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FFD0CA0-A99D-6F38-10DB-101541F775A2}"/>
                  </a:ext>
                </a:extLst>
              </p:cNvPr>
              <p:cNvSpPr txBox="1"/>
              <p:nvPr/>
            </p:nvSpPr>
            <p:spPr bwMode="auto">
              <a:xfrm>
                <a:off x="3467516" y="3089698"/>
                <a:ext cx="2553520" cy="55579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cs typeface="Times New Roman" pitchFamily="18" charset="0"/>
                        </a:rPr>
                        <m:t>0</m:t>
                      </m:r>
                      <m:r>
                        <a:rPr lang="en-US">
                          <a:latin typeface="Cambria Math" panose="02040503050406030204" pitchFamily="18" charset="0"/>
                          <a:cs typeface="Times New Roman" pitchFamily="18" charset="0"/>
                        </a:rPr>
                        <m:t>−</m:t>
                      </m:r>
                      <m:d>
                        <m:dPr>
                          <m:begChr m:val="|"/>
                          <m:endChr m:val="|"/>
                          <m:ctrlPr>
                            <a:rPr lang="en-TW" i="1">
                              <a:latin typeface="Cambria Math" panose="02040503050406030204" pitchFamily="18" charset="0"/>
                              <a:cs typeface="Times New Roman" pitchFamily="18" charset="0"/>
                            </a:rPr>
                          </m:ctrlPr>
                        </m:dP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𝐸</m:t>
                              </m:r>
                            </m:e>
                            <m:sub>
                              <m:r>
                                <a:rPr lang="en-US" i="1">
                                  <a:latin typeface="Cambria Math" panose="02040503050406030204" pitchFamily="18" charset="0"/>
                                  <a:cs typeface="Times New Roman" pitchFamily="18" charset="0"/>
                                </a:rPr>
                                <m:t>2</m:t>
                              </m:r>
                            </m:sub>
                          </m:sSub>
                        </m:e>
                      </m:d>
                      <m:f>
                        <m:fPr>
                          <m:ctrlPr>
                            <a:rPr lang="en-TW" i="1">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5</m:t>
                          </m:r>
                          <m:sSup>
                            <m:sSupPr>
                              <m:ctrlPr>
                                <a:rPr lang="en-TW" i="1">
                                  <a:latin typeface="Cambria Math" panose="02040503050406030204" pitchFamily="18" charset="0"/>
                                  <a:cs typeface="Times New Roman" pitchFamily="18" charset="0"/>
                                </a:rPr>
                              </m:ctrlPr>
                            </m:sSupPr>
                            <m:e>
                              <m:r>
                                <a:rPr lang="en-TW" i="1">
                                  <a:latin typeface="Cambria Math" panose="02040503050406030204" pitchFamily="18" charset="0"/>
                                  <a:ea typeface="Cambria Math" panose="02040503050406030204" pitchFamily="18" charset="0"/>
                                  <a:cs typeface="Times New Roman" pitchFamily="18" charset="0"/>
                                </a:rPr>
                                <m:t>𝛼</m:t>
                              </m:r>
                            </m:e>
                            <m:sup>
                              <m:r>
                                <a:rPr lang="en-US" i="1">
                                  <a:latin typeface="Cambria Math" panose="02040503050406030204" pitchFamily="18" charset="0"/>
                                  <a:cs typeface="Times New Roman" pitchFamily="18" charset="0"/>
                                </a:rPr>
                                <m:t>2</m:t>
                              </m:r>
                            </m:sup>
                          </m:sSup>
                        </m:num>
                        <m:den>
                          <m:r>
                            <a:rPr lang="en-US" i="1">
                              <a:latin typeface="Cambria Math" panose="02040503050406030204" pitchFamily="18" charset="0"/>
                              <a:cs typeface="Times New Roman" pitchFamily="18" charset="0"/>
                            </a:rPr>
                            <m:t>16</m:t>
                          </m:r>
                        </m:den>
                      </m:f>
                      <m:r>
                        <a:rPr lang="en-US" b="0" i="1" smtClean="0">
                          <a:latin typeface="Cambria Math" panose="02040503050406030204" pitchFamily="18" charset="0"/>
                          <a:cs typeface="Times New Roman" pitchFamily="18" charset="0"/>
                        </a:rPr>
                        <m:t>=</m:t>
                      </m:r>
                      <m:r>
                        <a:rPr lang="en-US">
                          <a:latin typeface="Cambria Math" panose="02040503050406030204" pitchFamily="18" charset="0"/>
                          <a:cs typeface="Times New Roman" pitchFamily="18" charset="0"/>
                        </a:rPr>
                        <m:t>−</m:t>
                      </m:r>
                      <m:d>
                        <m:dPr>
                          <m:begChr m:val="|"/>
                          <m:endChr m:val="|"/>
                          <m:ctrlPr>
                            <a:rPr lang="en-TW" i="1">
                              <a:latin typeface="Cambria Math" panose="02040503050406030204" pitchFamily="18" charset="0"/>
                              <a:cs typeface="Times New Roman" pitchFamily="18" charset="0"/>
                            </a:rPr>
                          </m:ctrlPr>
                        </m:dP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𝐸</m:t>
                              </m:r>
                            </m:e>
                            <m:sub>
                              <m:r>
                                <a:rPr lang="en-US" i="1">
                                  <a:latin typeface="Cambria Math" panose="02040503050406030204" pitchFamily="18" charset="0"/>
                                  <a:cs typeface="Times New Roman" pitchFamily="18" charset="0"/>
                                </a:rPr>
                                <m:t>2</m:t>
                              </m:r>
                            </m:sub>
                          </m:sSub>
                        </m:e>
                      </m:d>
                      <m:f>
                        <m:fPr>
                          <m:ctrlPr>
                            <a:rPr lang="en-TW" i="1">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5</m:t>
                          </m:r>
                          <m:sSup>
                            <m:sSupPr>
                              <m:ctrlPr>
                                <a:rPr lang="en-TW" i="1">
                                  <a:latin typeface="Cambria Math" panose="02040503050406030204" pitchFamily="18" charset="0"/>
                                  <a:cs typeface="Times New Roman" pitchFamily="18" charset="0"/>
                                </a:rPr>
                              </m:ctrlPr>
                            </m:sSupPr>
                            <m:e>
                              <m:r>
                                <a:rPr lang="en-TW" i="1">
                                  <a:latin typeface="Cambria Math" panose="02040503050406030204" pitchFamily="18" charset="0"/>
                                  <a:ea typeface="Cambria Math" panose="02040503050406030204" pitchFamily="18" charset="0"/>
                                  <a:cs typeface="Times New Roman" pitchFamily="18" charset="0"/>
                                </a:rPr>
                                <m:t>𝛼</m:t>
                              </m:r>
                            </m:e>
                            <m:sup>
                              <m:r>
                                <a:rPr lang="en-US" i="1">
                                  <a:latin typeface="Cambria Math" panose="02040503050406030204" pitchFamily="18" charset="0"/>
                                  <a:cs typeface="Times New Roman" pitchFamily="18" charset="0"/>
                                </a:rPr>
                                <m:t>2</m:t>
                              </m:r>
                            </m:sup>
                          </m:sSup>
                        </m:num>
                        <m:den>
                          <m:r>
                            <a:rPr lang="en-US" i="1">
                              <a:latin typeface="Cambria Math" panose="02040503050406030204" pitchFamily="18" charset="0"/>
                              <a:cs typeface="Times New Roman" pitchFamily="18" charset="0"/>
                            </a:rPr>
                            <m:t>16</m:t>
                          </m:r>
                        </m:den>
                      </m:f>
                    </m:oMath>
                  </m:oMathPara>
                </a14:m>
                <a:endParaRPr lang="en-TW" dirty="0">
                  <a:latin typeface="Times New Roman" pitchFamily="18" charset="0"/>
                  <a:cs typeface="Times New Roman" pitchFamily="18" charset="0"/>
                </a:endParaRPr>
              </a:p>
            </p:txBody>
          </p:sp>
        </mc:Choice>
        <mc:Fallback xmlns="">
          <p:sp>
            <p:nvSpPr>
              <p:cNvPr id="16" name="TextBox 15">
                <a:extLst>
                  <a:ext uri="{FF2B5EF4-FFF2-40B4-BE49-F238E27FC236}">
                    <a16:creationId xmlns:a16="http://schemas.microsoft.com/office/drawing/2014/main" id="{BFFD0CA0-A99D-6F38-10DB-101541F775A2}"/>
                  </a:ext>
                </a:extLst>
              </p:cNvPr>
              <p:cNvSpPr txBox="1">
                <a:spLocks noRot="1" noChangeAspect="1" noMove="1" noResize="1" noEditPoints="1" noAdjustHandles="1" noChangeArrowheads="1" noChangeShapeType="1" noTextEdit="1"/>
              </p:cNvSpPr>
              <p:nvPr/>
            </p:nvSpPr>
            <p:spPr bwMode="auto">
              <a:xfrm>
                <a:off x="3467516" y="3089698"/>
                <a:ext cx="2553520" cy="555793"/>
              </a:xfrm>
              <a:prstGeom prst="rect">
                <a:avLst/>
              </a:prstGeom>
              <a:blipFill>
                <a:blip r:embed="rId12"/>
                <a:stretch>
                  <a:fillRect l="-1980" b="-1111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DFCF926-3523-2F39-012B-D4E87797B85D}"/>
                  </a:ext>
                </a:extLst>
              </p:cNvPr>
              <p:cNvSpPr txBox="1"/>
              <p:nvPr/>
            </p:nvSpPr>
            <p:spPr bwMode="auto">
              <a:xfrm>
                <a:off x="837086" y="4414539"/>
                <a:ext cx="2870818" cy="369332"/>
              </a:xfrm>
              <a:prstGeom prst="rect">
                <a:avLst/>
              </a:prstGeom>
              <a:noFill/>
              <a:ln w="9525">
                <a:noFill/>
                <a:miter lim="800000"/>
                <a:headEnd/>
                <a:tailEnd/>
              </a:ln>
            </p:spPr>
            <p:txBody>
              <a:bodyPr wrap="square" rtlCol="0">
                <a:spAutoFit/>
              </a:bodyPr>
              <a:lstStyle/>
              <a:p>
                <a:r>
                  <a:rPr lang="en-GB" dirty="0">
                    <a:solidFill>
                      <a:srgbClr val="FF0000"/>
                    </a:solidFill>
                    <a:latin typeface="Times New Roman" pitchFamily="18" charset="0"/>
                    <a:cs typeface="Times New Roman" pitchFamily="18" charset="0"/>
                  </a:rPr>
                  <a:t>總相對論修正只與</a:t>
                </a:r>
                <a14:m>
                  <m:oMath xmlns:m="http://schemas.openxmlformats.org/officeDocument/2006/math">
                    <m:r>
                      <a:rPr lang="en-US" b="0" i="1" smtClean="0">
                        <a:solidFill>
                          <a:srgbClr val="FF0000"/>
                        </a:solidFill>
                        <a:latin typeface="Cambria Math" panose="02040503050406030204" pitchFamily="18" charset="0"/>
                        <a:cs typeface="Times New Roman" pitchFamily="18" charset="0"/>
                      </a:rPr>
                      <m:t>𝑗</m:t>
                    </m:r>
                  </m:oMath>
                </a14:m>
                <a:r>
                  <a:rPr lang="en-TW" dirty="0">
                    <a:solidFill>
                      <a:srgbClr val="FF0000"/>
                    </a:solidFill>
                    <a:latin typeface="Times New Roman" pitchFamily="18" charset="0"/>
                    <a:cs typeface="Times New Roman" pitchFamily="18" charset="0"/>
                  </a:rPr>
                  <a:t>有關！</a:t>
                </a:r>
              </a:p>
            </p:txBody>
          </p:sp>
        </mc:Choice>
        <mc:Fallback xmlns="">
          <p:sp>
            <p:nvSpPr>
              <p:cNvPr id="17" name="TextBox 16">
                <a:extLst>
                  <a:ext uri="{FF2B5EF4-FFF2-40B4-BE49-F238E27FC236}">
                    <a16:creationId xmlns:a16="http://schemas.microsoft.com/office/drawing/2014/main" id="{CDFCF926-3523-2F39-012B-D4E87797B85D}"/>
                  </a:ext>
                </a:extLst>
              </p:cNvPr>
              <p:cNvSpPr txBox="1">
                <a:spLocks noRot="1" noChangeAspect="1" noMove="1" noResize="1" noEditPoints="1" noAdjustHandles="1" noChangeArrowheads="1" noChangeShapeType="1" noTextEdit="1"/>
              </p:cNvSpPr>
              <p:nvPr/>
            </p:nvSpPr>
            <p:spPr bwMode="auto">
              <a:xfrm>
                <a:off x="837086" y="4414539"/>
                <a:ext cx="2870818" cy="369332"/>
              </a:xfrm>
              <a:prstGeom prst="rect">
                <a:avLst/>
              </a:prstGeom>
              <a:blipFill>
                <a:blip r:embed="rId13"/>
                <a:stretch>
                  <a:fillRect l="-1762" t="-6667" b="-23333"/>
                </a:stretch>
              </a:blipFill>
              <a:ln w="9525">
                <a:noFill/>
                <a:miter lim="800000"/>
                <a:headEnd/>
                <a:tailEnd/>
              </a:ln>
            </p:spPr>
            <p:txBody>
              <a:bodyPr/>
              <a:lstStyle/>
              <a:p>
                <a:r>
                  <a:rPr lang="en-TW">
                    <a:noFill/>
                  </a:rPr>
                  <a:t> </a:t>
                </a:r>
              </a:p>
            </p:txBody>
          </p:sp>
        </mc:Fallback>
      </mc:AlternateContent>
      <p:sp>
        <p:nvSpPr>
          <p:cNvPr id="18" name="Oval 17">
            <a:extLst>
              <a:ext uri="{FF2B5EF4-FFF2-40B4-BE49-F238E27FC236}">
                <a16:creationId xmlns:a16="http://schemas.microsoft.com/office/drawing/2014/main" id="{C08FC1AC-9FB7-0C36-4F73-65A75CE446B1}"/>
              </a:ext>
            </a:extLst>
          </p:cNvPr>
          <p:cNvSpPr/>
          <p:nvPr/>
        </p:nvSpPr>
        <p:spPr>
          <a:xfrm>
            <a:off x="6876256" y="1106884"/>
            <a:ext cx="783975" cy="6762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9" name="TextBox 18">
            <a:extLst>
              <a:ext uri="{FF2B5EF4-FFF2-40B4-BE49-F238E27FC236}">
                <a16:creationId xmlns:a16="http://schemas.microsoft.com/office/drawing/2014/main" id="{E9AE14D3-551D-F3F0-3439-3F0CEEAEB4A1}"/>
              </a:ext>
            </a:extLst>
          </p:cNvPr>
          <p:cNvSpPr txBox="1"/>
          <p:nvPr/>
        </p:nvSpPr>
        <p:spPr bwMode="auto">
          <a:xfrm>
            <a:off x="7006913" y="1818273"/>
            <a:ext cx="152552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Darwin Term</a:t>
            </a:r>
          </a:p>
        </p:txBody>
      </p:sp>
      <p:sp>
        <p:nvSpPr>
          <p:cNvPr id="20" name="TextBox 19">
            <a:extLst>
              <a:ext uri="{FF2B5EF4-FFF2-40B4-BE49-F238E27FC236}">
                <a16:creationId xmlns:a16="http://schemas.microsoft.com/office/drawing/2014/main" id="{B1CCA68E-7706-D523-20F4-76A830FC6B78}"/>
              </a:ext>
            </a:extLst>
          </p:cNvPr>
          <p:cNvSpPr txBox="1"/>
          <p:nvPr/>
        </p:nvSpPr>
        <p:spPr bwMode="auto">
          <a:xfrm>
            <a:off x="801710" y="1360354"/>
            <a:ext cx="3711565"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總相對論修正</a:t>
            </a:r>
            <a:r>
              <a:rPr lang="en-TW" dirty="0">
                <a:latin typeface="Times New Roman" pitchFamily="18" charset="0"/>
                <a:cs typeface="Times New Roman" pitchFamily="18" charset="0"/>
              </a:rPr>
              <a:t>：SL</a:t>
            </a:r>
            <a:r>
              <a:rPr lang="en-TW">
                <a:latin typeface="Times New Roman" pitchFamily="18" charset="0"/>
                <a:cs typeface="Times New Roman" pitchFamily="18" charset="0"/>
              </a:rPr>
              <a:t>+動能修正</a:t>
            </a:r>
            <a:endParaRPr lang="en-TW" dirty="0">
              <a:latin typeface="Times New Roman" pitchFamily="18" charset="0"/>
              <a:cs typeface="Times New Roman" pitchFamily="18" charset="0"/>
            </a:endParaRPr>
          </a:p>
        </p:txBody>
      </p:sp>
    </p:spTree>
    <p:extLst>
      <p:ext uri="{BB962C8B-B14F-4D97-AF65-F5344CB8AC3E}">
        <p14:creationId xmlns:p14="http://schemas.microsoft.com/office/powerpoint/2010/main" val="128721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ppt_x"/>
                                          </p:val>
                                        </p:tav>
                                        <p:tav tm="100000">
                                          <p:val>
                                            <p:strVal val="#ppt_x"/>
                                          </p:val>
                                        </p:tav>
                                      </p:tavLst>
                                    </p:anim>
                                    <p:anim calcmode="lin" valueType="num">
                                      <p:cBhvr additive="base">
                                        <p:cTn id="58" dur="500" fill="hold"/>
                                        <p:tgtEl>
                                          <p:spTgt spid="3"/>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5" grpId="0" animBg="1"/>
      <p:bldP spid="16" grpId="0" animBg="1"/>
      <p:bldP spid="17" grpId="0"/>
      <p:bldP spid="18" grpId="0" animBg="1"/>
      <p:bldP spid="19" grpId="0"/>
      <p:bldP spid="20"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4D42E1-B09A-37FC-F0A3-7A31EE46338D}"/>
              </a:ext>
            </a:extLst>
          </p:cNvPr>
          <p:cNvPicPr>
            <a:picLocks noChangeAspect="1"/>
          </p:cNvPicPr>
          <p:nvPr/>
        </p:nvPicPr>
        <p:blipFill>
          <a:blip r:embed="rId2"/>
          <a:stretch>
            <a:fillRect/>
          </a:stretch>
        </p:blipFill>
        <p:spPr>
          <a:xfrm>
            <a:off x="971600" y="187153"/>
            <a:ext cx="6984776" cy="6483694"/>
          </a:xfrm>
          <a:prstGeom prst="rect">
            <a:avLst/>
          </a:prstGeom>
        </p:spPr>
      </p:pic>
    </p:spTree>
    <p:extLst>
      <p:ext uri="{BB962C8B-B14F-4D97-AF65-F5344CB8AC3E}">
        <p14:creationId xmlns:p14="http://schemas.microsoft.com/office/powerpoint/2010/main" val="266054424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762CEE-CAF3-F090-4AB9-45DEEB744504}"/>
              </a:ext>
            </a:extLst>
          </p:cNvPr>
          <p:cNvPicPr>
            <a:picLocks noChangeAspect="1"/>
          </p:cNvPicPr>
          <p:nvPr/>
        </p:nvPicPr>
        <p:blipFill>
          <a:blip r:embed="rId2"/>
          <a:stretch>
            <a:fillRect/>
          </a:stretch>
        </p:blipFill>
        <p:spPr>
          <a:xfrm>
            <a:off x="971600" y="116632"/>
            <a:ext cx="6840760" cy="4827092"/>
          </a:xfrm>
          <a:prstGeom prst="rect">
            <a:avLst/>
          </a:prstGeom>
        </p:spPr>
      </p:pic>
      <p:pic>
        <p:nvPicPr>
          <p:cNvPr id="3" name="Picture 2">
            <a:extLst>
              <a:ext uri="{FF2B5EF4-FFF2-40B4-BE49-F238E27FC236}">
                <a16:creationId xmlns:a16="http://schemas.microsoft.com/office/drawing/2014/main" id="{A66FD7EB-1C09-F0B8-FEC6-E8B9CB1E6BE5}"/>
              </a:ext>
            </a:extLst>
          </p:cNvPr>
          <p:cNvPicPr>
            <a:picLocks noChangeAspect="1"/>
          </p:cNvPicPr>
          <p:nvPr/>
        </p:nvPicPr>
        <p:blipFill>
          <a:blip r:embed="rId3"/>
          <a:stretch>
            <a:fillRect/>
          </a:stretch>
        </p:blipFill>
        <p:spPr>
          <a:xfrm>
            <a:off x="971600" y="4952190"/>
            <a:ext cx="6840760" cy="1630139"/>
          </a:xfrm>
          <a:prstGeom prst="rect">
            <a:avLst/>
          </a:prstGeom>
        </p:spPr>
      </p:pic>
    </p:spTree>
    <p:extLst>
      <p:ext uri="{BB962C8B-B14F-4D97-AF65-F5344CB8AC3E}">
        <p14:creationId xmlns:p14="http://schemas.microsoft.com/office/powerpoint/2010/main" val="91621039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99F34A-3EF9-4BAE-9CD8-48278F726272}"/>
              </a:ext>
            </a:extLst>
          </p:cNvPr>
          <p:cNvPicPr>
            <a:picLocks noChangeAspect="1"/>
          </p:cNvPicPr>
          <p:nvPr/>
        </p:nvPicPr>
        <p:blipFill>
          <a:blip r:embed="rId2"/>
          <a:stretch>
            <a:fillRect/>
          </a:stretch>
        </p:blipFill>
        <p:spPr>
          <a:xfrm>
            <a:off x="715571" y="1988840"/>
            <a:ext cx="7712857" cy="1440160"/>
          </a:xfrm>
          <a:prstGeom prst="rect">
            <a:avLst/>
          </a:prstGeom>
        </p:spPr>
      </p:pic>
    </p:spTree>
    <p:extLst>
      <p:ext uri="{BB962C8B-B14F-4D97-AF65-F5344CB8AC3E}">
        <p14:creationId xmlns:p14="http://schemas.microsoft.com/office/powerpoint/2010/main" val="177010100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78D716-7C21-9334-2E33-9355AD6E2E95}"/>
              </a:ext>
            </a:extLst>
          </p:cNvPr>
          <p:cNvPicPr>
            <a:picLocks noChangeAspect="1"/>
          </p:cNvPicPr>
          <p:nvPr/>
        </p:nvPicPr>
        <p:blipFill>
          <a:blip r:embed="rId2"/>
          <a:stretch>
            <a:fillRect/>
          </a:stretch>
        </p:blipFill>
        <p:spPr>
          <a:xfrm>
            <a:off x="611560" y="1268760"/>
            <a:ext cx="7712857" cy="4019376"/>
          </a:xfrm>
          <a:prstGeom prst="rect">
            <a:avLst/>
          </a:prstGeom>
        </p:spPr>
      </p:pic>
    </p:spTree>
    <p:extLst>
      <p:ext uri="{BB962C8B-B14F-4D97-AF65-F5344CB8AC3E}">
        <p14:creationId xmlns:p14="http://schemas.microsoft.com/office/powerpoint/2010/main" val="2297418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972FBE0-E81D-63A0-EBB5-64CB6DD6B03C}"/>
                  </a:ext>
                </a:extLst>
              </p:cNvPr>
              <p:cNvSpPr txBox="1"/>
              <p:nvPr/>
            </p:nvSpPr>
            <p:spPr bwMode="auto">
              <a:xfrm>
                <a:off x="761508" y="1467463"/>
                <a:ext cx="554461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取此式與</a:t>
                </a:r>
                <a14:m>
                  <m:oMath xmlns:m="http://schemas.openxmlformats.org/officeDocument/2006/math">
                    <m:d>
                      <m:dPr>
                        <m:begChr m:val="⟨"/>
                        <m:endChr m:val=""/>
                        <m:ctrlPr>
                          <a:rPr lang="en-TW" i="1">
                            <a:latin typeface="Cambria Math" panose="02040503050406030204" pitchFamily="18" charset="0"/>
                            <a:cs typeface="Times New Roman" pitchFamily="18" charset="0"/>
                          </a:rPr>
                        </m:ctrlPr>
                      </m:dPr>
                      <m:e>
                        <m:d>
                          <m:dPr>
                            <m:begChr m:val=""/>
                            <m:endChr m:val="|"/>
                            <m:ctrlPr>
                              <a:rPr lang="en-TW" i="1">
                                <a:latin typeface="Cambria Math" panose="02040503050406030204" pitchFamily="18" charset="0"/>
                                <a:cs typeface="Times New Roman"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𝑚</m:t>
                                </m:r>
                              </m:sub>
                            </m:sSub>
                          </m:e>
                        </m:d>
                      </m:e>
                    </m:d>
                    <m:r>
                      <a:rPr lang="en-US" altLang="zh-TW" b="0" i="1" smtClean="0">
                        <a:latin typeface="Cambria Math" panose="02040503050406030204" pitchFamily="18" charset="0"/>
                        <a:ea typeface="Cambria Math" panose="02040503050406030204" pitchFamily="18" charset="0"/>
                      </a:rPr>
                      <m:t>, </m:t>
                    </m:r>
                    <m:r>
                      <a:rPr lang="en-US" altLang="zh-TW" b="0" i="1" smtClean="0">
                        <a:latin typeface="Cambria Math" panose="02040503050406030204" pitchFamily="18" charset="0"/>
                        <a:ea typeface="Cambria Math" panose="02040503050406030204" pitchFamily="18" charset="0"/>
                      </a:rPr>
                      <m:t>𝑚</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𝑛</m:t>
                    </m:r>
                  </m:oMath>
                </a14:m>
                <a:r>
                  <a:rPr lang="en-TW" dirty="0">
                    <a:latin typeface="Times New Roman" pitchFamily="18" charset="0"/>
                    <a:cs typeface="Times New Roman" pitchFamily="18" charset="0"/>
                  </a:rPr>
                  <a:t>的內積，</a:t>
                </a:r>
              </a:p>
            </p:txBody>
          </p:sp>
        </mc:Choice>
        <mc:Fallback xmlns="">
          <p:sp>
            <p:nvSpPr>
              <p:cNvPr id="3" name="TextBox 2">
                <a:extLst>
                  <a:ext uri="{FF2B5EF4-FFF2-40B4-BE49-F238E27FC236}">
                    <a16:creationId xmlns:a16="http://schemas.microsoft.com/office/drawing/2014/main" id="{9972FBE0-E81D-63A0-EBB5-64CB6DD6B03C}"/>
                  </a:ext>
                </a:extLst>
              </p:cNvPr>
              <p:cNvSpPr txBox="1">
                <a:spLocks noRot="1" noChangeAspect="1" noMove="1" noResize="1" noEditPoints="1" noAdjustHandles="1" noChangeArrowheads="1" noChangeShapeType="1" noTextEdit="1"/>
              </p:cNvSpPr>
              <p:nvPr/>
            </p:nvSpPr>
            <p:spPr bwMode="auto">
              <a:xfrm>
                <a:off x="761508" y="1467463"/>
                <a:ext cx="5544616" cy="369332"/>
              </a:xfrm>
              <a:prstGeom prst="rect">
                <a:avLst/>
              </a:prstGeom>
              <a:blipFill>
                <a:blip r:embed="rId2"/>
                <a:stretch>
                  <a:fillRect l="-915" t="-110000" b="-16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矩形 20">
                <a:extLst>
                  <a:ext uri="{FF2B5EF4-FFF2-40B4-BE49-F238E27FC236}">
                    <a16:creationId xmlns:a16="http://schemas.microsoft.com/office/drawing/2014/main" id="{2FAE1DED-40E0-D5E4-299F-90956C119125}"/>
                  </a:ext>
                </a:extLst>
              </p:cNvPr>
              <p:cNvSpPr/>
              <p:nvPr/>
            </p:nvSpPr>
            <p:spPr>
              <a:xfrm>
                <a:off x="2638982" y="2677083"/>
                <a:ext cx="1504451" cy="369332"/>
              </a:xfrm>
              <a:prstGeom prst="rect">
                <a:avLst/>
              </a:prstGeom>
              <a:solidFill>
                <a:srgbClr val="FFFF99"/>
              </a:solidFill>
            </p:spPr>
            <p:txBody>
              <a:bodyPr wrap="none">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kumimoji="0" lang="en-US" altLang="zh-TW" sz="1800" b="0" i="1" smtClean="0">
                              <a:solidFill>
                                <a:srgbClr val="000000"/>
                              </a:solidFill>
                              <a:latin typeface="Cambria Math" panose="02040503050406030204" pitchFamily="18" charset="0"/>
                              <a:ea typeface="Cambria Math"/>
                            </a:rPr>
                          </m:ctrlPr>
                        </m:dPr>
                        <m:e>
                          <m:sSub>
                            <m:sSubPr>
                              <m:ctrlPr>
                                <a:rPr lang="en-US" altLang="zh-TW" sz="1800"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a:rPr>
                                <m:t>𝑚</m:t>
                              </m:r>
                            </m:sub>
                          </m:sSub>
                        </m:e>
                        <m:e>
                          <m:sSub>
                            <m:sSubPr>
                              <m:ctrlPr>
                                <a:rPr lang="en-US" altLang="zh-TW" sz="1800"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a:rPr>
                                <m:t>𝑛</m:t>
                              </m:r>
                            </m:sub>
                          </m:sSub>
                        </m:e>
                      </m:d>
                      <m:r>
                        <a:rPr lang="en-US" altLang="zh-TW" sz="1800" b="0" i="1" smtClean="0">
                          <a:latin typeface="Cambria Math"/>
                          <a:ea typeface="Cambria Math"/>
                        </a:rPr>
                        <m:t>=</m:t>
                      </m:r>
                      <m:r>
                        <a:rPr lang="en-US" altLang="zh-TW" sz="1800" b="0" i="1" smtClean="0">
                          <a:latin typeface="Cambria Math" panose="02040503050406030204" pitchFamily="18" charset="0"/>
                          <a:ea typeface="Cambria Math"/>
                        </a:rPr>
                        <m:t>0</m:t>
                      </m:r>
                    </m:oMath>
                  </m:oMathPara>
                </a14:m>
                <a:endParaRPr lang="zh-TW" altLang="en-US" sz="1800" dirty="0"/>
              </a:p>
            </p:txBody>
          </p:sp>
        </mc:Choice>
        <mc:Fallback xmlns="">
          <p:sp>
            <p:nvSpPr>
              <p:cNvPr id="4" name="矩形 20">
                <a:extLst>
                  <a:ext uri="{FF2B5EF4-FFF2-40B4-BE49-F238E27FC236}">
                    <a16:creationId xmlns:a16="http://schemas.microsoft.com/office/drawing/2014/main" id="{2FAE1DED-40E0-D5E4-299F-90956C119125}"/>
                  </a:ext>
                </a:extLst>
              </p:cNvPr>
              <p:cNvSpPr>
                <a:spLocks noRot="1" noChangeAspect="1" noMove="1" noResize="1" noEditPoints="1" noAdjustHandles="1" noChangeArrowheads="1" noChangeShapeType="1" noTextEdit="1"/>
              </p:cNvSpPr>
              <p:nvPr/>
            </p:nvSpPr>
            <p:spPr>
              <a:xfrm>
                <a:off x="2638982" y="2677083"/>
                <a:ext cx="1504451" cy="369332"/>
              </a:xfrm>
              <a:prstGeom prst="rect">
                <a:avLst/>
              </a:prstGeom>
              <a:blipFill>
                <a:blip r:embed="rId3"/>
                <a:stretch>
                  <a:fillRect b="-1290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29">
                <a:extLst>
                  <a:ext uri="{FF2B5EF4-FFF2-40B4-BE49-F238E27FC236}">
                    <a16:creationId xmlns:a16="http://schemas.microsoft.com/office/drawing/2014/main" id="{DA40F3D2-D3FD-7D20-2CAE-404B489EB8ED}"/>
                  </a:ext>
                </a:extLst>
              </p:cNvPr>
              <p:cNvSpPr txBox="1"/>
              <p:nvPr/>
            </p:nvSpPr>
            <p:spPr bwMode="auto">
              <a:xfrm>
                <a:off x="790391" y="4623249"/>
                <a:ext cx="4104456" cy="57214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ea typeface="Cambria Math"/>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𝑚</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d>
                        <m:dPr>
                          <m:begChr m:val="⟨"/>
                          <m:endChr m:val="⟩"/>
                          <m:ctrlPr>
                            <a:rPr kumimoji="0" lang="en-US" altLang="zh-TW" i="1">
                              <a:solidFill>
                                <a:srgbClr val="000000"/>
                              </a:solidFill>
                              <a:latin typeface="Cambria Math" panose="02040503050406030204" pitchFamily="18" charset="0"/>
                              <a:ea typeface="Cambria Math"/>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𝑚</m:t>
                              </m:r>
                            </m:sub>
                          </m:sSub>
                        </m:e>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𝑚</m:t>
                                  </m:r>
                                </m:sub>
                              </m:sSub>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m:oMathPara>
                </a14:m>
                <a:endParaRPr lang="zh-TW" altLang="en-US" dirty="0"/>
              </a:p>
            </p:txBody>
          </p:sp>
        </mc:Choice>
        <mc:Fallback xmlns="">
          <p:sp>
            <p:nvSpPr>
              <p:cNvPr id="5" name="文字方塊 29">
                <a:extLst>
                  <a:ext uri="{FF2B5EF4-FFF2-40B4-BE49-F238E27FC236}">
                    <a16:creationId xmlns:a16="http://schemas.microsoft.com/office/drawing/2014/main" id="{DA40F3D2-D3FD-7D20-2CAE-404B489EB8ED}"/>
                  </a:ext>
                </a:extLst>
              </p:cNvPr>
              <p:cNvSpPr txBox="1">
                <a:spLocks noRot="1" noChangeAspect="1" noMove="1" noResize="1" noEditPoints="1" noAdjustHandles="1" noChangeArrowheads="1" noChangeShapeType="1" noTextEdit="1"/>
              </p:cNvSpPr>
              <p:nvPr/>
            </p:nvSpPr>
            <p:spPr bwMode="auto">
              <a:xfrm>
                <a:off x="790391" y="4623249"/>
                <a:ext cx="4104456" cy="572144"/>
              </a:xfrm>
              <a:prstGeom prst="rect">
                <a:avLst/>
              </a:prstGeom>
              <a:blipFill>
                <a:blip r:embed="rId4"/>
                <a:stretch>
                  <a:fillRect t="-54348" r="-5556" b="-93478"/>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29">
                <a:extLst>
                  <a:ext uri="{FF2B5EF4-FFF2-40B4-BE49-F238E27FC236}">
                    <a16:creationId xmlns:a16="http://schemas.microsoft.com/office/drawing/2014/main" id="{2584F4D2-4AE7-3644-7D4F-756183DCFF1E}"/>
                  </a:ext>
                </a:extLst>
              </p:cNvPr>
              <p:cNvSpPr txBox="1"/>
              <p:nvPr/>
            </p:nvSpPr>
            <p:spPr bwMode="auto">
              <a:xfrm>
                <a:off x="778690" y="5521578"/>
                <a:ext cx="2857206" cy="74969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kumimoji="0" lang="en-US" altLang="zh-TW" i="1" smtClean="0">
                              <a:solidFill>
                                <a:srgbClr val="000000"/>
                              </a:solidFill>
                              <a:latin typeface="Cambria Math" panose="02040503050406030204" pitchFamily="18" charset="0"/>
                              <a:ea typeface="Cambria Math"/>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𝑚</m:t>
                              </m:r>
                            </m:sub>
                          </m:sSub>
                        </m:e>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r>
                        <a:rPr lang="en-US" altLang="zh-TW" i="1">
                          <a:latin typeface="Cambria Math" panose="02040503050406030204" pitchFamily="18" charset="0"/>
                          <a:ea typeface="Cambria Math"/>
                        </a:rPr>
                        <m:t>=</m:t>
                      </m:r>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𝑚</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𝑚</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oMath>
                  </m:oMathPara>
                </a14:m>
                <a:endParaRPr lang="zh-TW" altLang="en-US" dirty="0"/>
              </a:p>
            </p:txBody>
          </p:sp>
        </mc:Choice>
        <mc:Fallback xmlns="">
          <p:sp>
            <p:nvSpPr>
              <p:cNvPr id="9" name="文字方塊 29">
                <a:extLst>
                  <a:ext uri="{FF2B5EF4-FFF2-40B4-BE49-F238E27FC236}">
                    <a16:creationId xmlns:a16="http://schemas.microsoft.com/office/drawing/2014/main" id="{2584F4D2-4AE7-3644-7D4F-756183DCFF1E}"/>
                  </a:ext>
                </a:extLst>
              </p:cNvPr>
              <p:cNvSpPr txBox="1">
                <a:spLocks noRot="1" noChangeAspect="1" noMove="1" noResize="1" noEditPoints="1" noAdjustHandles="1" noChangeArrowheads="1" noChangeShapeType="1" noTextEdit="1"/>
              </p:cNvSpPr>
              <p:nvPr/>
            </p:nvSpPr>
            <p:spPr bwMode="auto">
              <a:xfrm>
                <a:off x="778690" y="5521578"/>
                <a:ext cx="2857206" cy="749692"/>
              </a:xfrm>
              <a:prstGeom prst="rect">
                <a:avLst/>
              </a:prstGeom>
              <a:blipFill>
                <a:blip r:embed="rId5"/>
                <a:stretch>
                  <a:fillRect t="-56667" r="-3540" b="-33333"/>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65192F7-140E-7C9B-6668-4C7023CF41D4}"/>
                  </a:ext>
                </a:extLst>
              </p:cNvPr>
              <p:cNvSpPr txBox="1"/>
              <p:nvPr/>
            </p:nvSpPr>
            <p:spPr bwMode="auto">
              <a:xfrm>
                <a:off x="3369628" y="3911961"/>
                <a:ext cx="2237936" cy="441980"/>
              </a:xfrm>
              <a:prstGeom prst="rect">
                <a:avLst/>
              </a:prstGeom>
              <a:solidFill>
                <a:srgbClr val="FFFF99"/>
              </a:solidFill>
              <a:ln w="9525">
                <a:noFill/>
                <a:miter lim="800000"/>
                <a:headEnd/>
                <a:tailEnd/>
              </a:ln>
            </p:spPr>
            <p:txBody>
              <a:bodyPr wrap="square">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𝑚</m:t>
                                  </m:r>
                                </m:sub>
                              </m:sSub>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𝑚</m:t>
                                  </m:r>
                                </m:sub>
                              </m:sSub>
                            </m:e>
                          </m:d>
                        </m:e>
                      </m:d>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𝑚</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m:oMathPara>
                </a14:m>
                <a:endParaRPr lang="zh-TW" altLang="en-US" dirty="0"/>
              </a:p>
            </p:txBody>
          </p:sp>
        </mc:Choice>
        <mc:Fallback xmlns="">
          <p:sp>
            <p:nvSpPr>
              <p:cNvPr id="10" name="TextBox 9">
                <a:extLst>
                  <a:ext uri="{FF2B5EF4-FFF2-40B4-BE49-F238E27FC236}">
                    <a16:creationId xmlns:a16="http://schemas.microsoft.com/office/drawing/2014/main" id="{865192F7-140E-7C9B-6668-4C7023CF41D4}"/>
                  </a:ext>
                </a:extLst>
              </p:cNvPr>
              <p:cNvSpPr txBox="1">
                <a:spLocks noRot="1" noChangeAspect="1" noMove="1" noResize="1" noEditPoints="1" noAdjustHandles="1" noChangeArrowheads="1" noChangeShapeType="1" noTextEdit="1"/>
              </p:cNvSpPr>
              <p:nvPr/>
            </p:nvSpPr>
            <p:spPr bwMode="auto">
              <a:xfrm>
                <a:off x="3369628" y="3911961"/>
                <a:ext cx="2237936" cy="441980"/>
              </a:xfrm>
              <a:prstGeom prst="rect">
                <a:avLst/>
              </a:prstGeom>
              <a:blipFill>
                <a:blip r:embed="rId6"/>
                <a:stretch>
                  <a:fillRect l="-17514" t="-131429" b="-211429"/>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799A807-0EF0-275D-FEED-34B9D1E2FE67}"/>
                  </a:ext>
                </a:extLst>
              </p:cNvPr>
              <p:cNvSpPr txBox="1"/>
              <p:nvPr/>
            </p:nvSpPr>
            <p:spPr bwMode="auto">
              <a:xfrm>
                <a:off x="744755" y="170011"/>
                <a:ext cx="2584906" cy="572144"/>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現在解狀態修正</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oMath>
                </a14:m>
                <a:endParaRPr lang="en-TW" dirty="0">
                  <a:latin typeface="Times New Roman" pitchFamily="18" charset="0"/>
                  <a:cs typeface="Times New Roman" pitchFamily="18" charset="0"/>
                </a:endParaRPr>
              </a:p>
            </p:txBody>
          </p:sp>
        </mc:Choice>
        <mc:Fallback xmlns="">
          <p:sp>
            <p:nvSpPr>
              <p:cNvPr id="13" name="TextBox 12">
                <a:extLst>
                  <a:ext uri="{FF2B5EF4-FFF2-40B4-BE49-F238E27FC236}">
                    <a16:creationId xmlns:a16="http://schemas.microsoft.com/office/drawing/2014/main" id="{F799A807-0EF0-275D-FEED-34B9D1E2FE67}"/>
                  </a:ext>
                </a:extLst>
              </p:cNvPr>
              <p:cNvSpPr txBox="1">
                <a:spLocks noRot="1" noChangeAspect="1" noMove="1" noResize="1" noEditPoints="1" noAdjustHandles="1" noChangeArrowheads="1" noChangeShapeType="1" noTextEdit="1"/>
              </p:cNvSpPr>
              <p:nvPr/>
            </p:nvSpPr>
            <p:spPr bwMode="auto">
              <a:xfrm>
                <a:off x="744755" y="170011"/>
                <a:ext cx="2584906" cy="572144"/>
              </a:xfrm>
              <a:prstGeom prst="rect">
                <a:avLst/>
              </a:prstGeom>
              <a:blipFill>
                <a:blip r:embed="rId7"/>
                <a:stretch>
                  <a:fillRect l="-1951" t="-178261" r="-18049" b="-25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073EFEF-0CE3-E0DB-730A-81B2669EC52C}"/>
                  </a:ext>
                </a:extLst>
              </p:cNvPr>
              <p:cNvSpPr txBox="1"/>
              <p:nvPr/>
            </p:nvSpPr>
            <p:spPr bwMode="auto">
              <a:xfrm>
                <a:off x="3784843" y="5562566"/>
                <a:ext cx="4886679" cy="572144"/>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左手的內積就是</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oMath>
                </a14:m>
                <a:r>
                  <a:rPr lang="en-TW" dirty="0">
                    <a:latin typeface="Times New Roman" pitchFamily="18" charset="0"/>
                    <a:cs typeface="Times New Roman" pitchFamily="18" charset="0"/>
                  </a:rPr>
                  <a:t>沿</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𝑚</m:t>
                                </m:r>
                              </m:sub>
                            </m:sSub>
                          </m:e>
                        </m:d>
                      </m:e>
                    </m:d>
                  </m:oMath>
                </a14:m>
                <a:r>
                  <a:rPr lang="en-TW" dirty="0">
                    <a:latin typeface="Times New Roman" pitchFamily="18" charset="0"/>
                    <a:cs typeface="Times New Roman" pitchFamily="18" charset="0"/>
                  </a:rPr>
                  <a:t>的投影分量了！</a:t>
                </a:r>
              </a:p>
            </p:txBody>
          </p:sp>
        </mc:Choice>
        <mc:Fallback xmlns="">
          <p:sp>
            <p:nvSpPr>
              <p:cNvPr id="15" name="TextBox 14">
                <a:extLst>
                  <a:ext uri="{FF2B5EF4-FFF2-40B4-BE49-F238E27FC236}">
                    <a16:creationId xmlns:a16="http://schemas.microsoft.com/office/drawing/2014/main" id="{8073EFEF-0CE3-E0DB-730A-81B2669EC52C}"/>
                  </a:ext>
                </a:extLst>
              </p:cNvPr>
              <p:cNvSpPr txBox="1">
                <a:spLocks noRot="1" noChangeAspect="1" noMove="1" noResize="1" noEditPoints="1" noAdjustHandles="1" noChangeArrowheads="1" noChangeShapeType="1" noTextEdit="1"/>
              </p:cNvSpPr>
              <p:nvPr/>
            </p:nvSpPr>
            <p:spPr bwMode="auto">
              <a:xfrm>
                <a:off x="3784843" y="5562566"/>
                <a:ext cx="4886679" cy="572144"/>
              </a:xfrm>
              <a:prstGeom prst="rect">
                <a:avLst/>
              </a:prstGeom>
              <a:blipFill>
                <a:blip r:embed="rId8"/>
                <a:stretch>
                  <a:fillRect l="-1299" t="-176087" b="-25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29">
                <a:extLst>
                  <a:ext uri="{FF2B5EF4-FFF2-40B4-BE49-F238E27FC236}">
                    <a16:creationId xmlns:a16="http://schemas.microsoft.com/office/drawing/2014/main" id="{F100D59C-C0B4-BE53-0C49-9EB0C5E4E947}"/>
                  </a:ext>
                </a:extLst>
              </p:cNvPr>
              <p:cNvSpPr txBox="1"/>
              <p:nvPr/>
            </p:nvSpPr>
            <p:spPr bwMode="auto">
              <a:xfrm>
                <a:off x="818484" y="841303"/>
                <a:ext cx="4555806" cy="572144"/>
              </a:xfrm>
              <a:prstGeom prst="rect">
                <a:avLst/>
              </a:prstGeom>
              <a:solidFill>
                <a:srgbClr val="FFFF99"/>
              </a:solidFill>
              <a:ln>
                <a:noFill/>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i="1">
                          <a:latin typeface="Cambria Math" panose="02040503050406030204" pitchFamily="18" charset="0"/>
                          <a:ea typeface="Cambria Math"/>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m:oMathPara>
                </a14:m>
                <a:endParaRPr lang="zh-TW" altLang="en-US" dirty="0"/>
              </a:p>
            </p:txBody>
          </p:sp>
        </mc:Choice>
        <mc:Fallback xmlns="">
          <p:sp>
            <p:nvSpPr>
              <p:cNvPr id="16" name="文字方塊 29">
                <a:extLst>
                  <a:ext uri="{FF2B5EF4-FFF2-40B4-BE49-F238E27FC236}">
                    <a16:creationId xmlns:a16="http://schemas.microsoft.com/office/drawing/2014/main" id="{F100D59C-C0B4-BE53-0C49-9EB0C5E4E947}"/>
                  </a:ext>
                </a:extLst>
              </p:cNvPr>
              <p:cNvSpPr txBox="1">
                <a:spLocks noRot="1" noChangeAspect="1" noMove="1" noResize="1" noEditPoints="1" noAdjustHandles="1" noChangeArrowheads="1" noChangeShapeType="1" noTextEdit="1"/>
              </p:cNvSpPr>
              <p:nvPr/>
            </p:nvSpPr>
            <p:spPr bwMode="auto">
              <a:xfrm>
                <a:off x="818484" y="841303"/>
                <a:ext cx="4555806" cy="572144"/>
              </a:xfrm>
              <a:prstGeom prst="rect">
                <a:avLst/>
              </a:prstGeom>
              <a:blipFill>
                <a:blip r:embed="rId9"/>
                <a:stretch>
                  <a:fillRect l="-6389" t="-178261" r="-3056" b="-25652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29">
                <a:extLst>
                  <a:ext uri="{FF2B5EF4-FFF2-40B4-BE49-F238E27FC236}">
                    <a16:creationId xmlns:a16="http://schemas.microsoft.com/office/drawing/2014/main" id="{84DB5120-F00D-7E77-1DFE-264E1A4BEEA7}"/>
                  </a:ext>
                </a:extLst>
              </p:cNvPr>
              <p:cNvSpPr txBox="1"/>
              <p:nvPr/>
            </p:nvSpPr>
            <p:spPr bwMode="auto">
              <a:xfrm>
                <a:off x="813399" y="1916422"/>
                <a:ext cx="6134865" cy="57214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𝑚</m:t>
                                  </m:r>
                                </m:sub>
                              </m:sSub>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b="0" i="1" smtClean="0">
                              <a:latin typeface="Cambria Math" panose="02040503050406030204" pitchFamily="18" charset="0"/>
                            </a:rPr>
                            <m:t>0</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
                        <m:dPr>
                          <m:begChr m:val="⟨"/>
                          <m:endChr m:val="⟩"/>
                          <m:ctrlPr>
                            <a:rPr kumimoji="0" lang="en-US" altLang="zh-TW" i="1">
                              <a:solidFill>
                                <a:srgbClr val="000000"/>
                              </a:solidFill>
                              <a:latin typeface="Cambria Math" panose="02040503050406030204" pitchFamily="18" charset="0"/>
                              <a:ea typeface="Cambria Math"/>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𝑚</m:t>
                              </m:r>
                            </m:sub>
                          </m:sSub>
                        </m:e>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kumimoji="0" lang="en-US" altLang="zh-TW" i="1">
                              <a:solidFill>
                                <a:srgbClr val="000000"/>
                              </a:solidFill>
                              <a:latin typeface="Cambria Math" panose="02040503050406030204" pitchFamily="18" charset="0"/>
                              <a:ea typeface="Cambria Math"/>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𝑚</m:t>
                              </m:r>
                            </m:sub>
                          </m:sSub>
                        </m:e>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𝑚</m:t>
                                  </m:r>
                                </m:sub>
                              </m:sSub>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m:oMathPara>
                </a14:m>
                <a:endParaRPr lang="zh-TW" altLang="en-US" dirty="0"/>
              </a:p>
            </p:txBody>
          </p:sp>
        </mc:Choice>
        <mc:Fallback xmlns="">
          <p:sp>
            <p:nvSpPr>
              <p:cNvPr id="17" name="文字方塊 29">
                <a:extLst>
                  <a:ext uri="{FF2B5EF4-FFF2-40B4-BE49-F238E27FC236}">
                    <a16:creationId xmlns:a16="http://schemas.microsoft.com/office/drawing/2014/main" id="{84DB5120-F00D-7E77-1DFE-264E1A4BEEA7}"/>
                  </a:ext>
                </a:extLst>
              </p:cNvPr>
              <p:cNvSpPr txBox="1">
                <a:spLocks noRot="1" noChangeAspect="1" noMove="1" noResize="1" noEditPoints="1" noAdjustHandles="1" noChangeArrowheads="1" noChangeShapeType="1" noTextEdit="1"/>
              </p:cNvSpPr>
              <p:nvPr/>
            </p:nvSpPr>
            <p:spPr bwMode="auto">
              <a:xfrm>
                <a:off x="813399" y="1916422"/>
                <a:ext cx="6134865" cy="572144"/>
              </a:xfrm>
              <a:prstGeom prst="rect">
                <a:avLst/>
              </a:prstGeom>
              <a:blipFill>
                <a:blip r:embed="rId10"/>
                <a:stretch>
                  <a:fillRect l="-4948" t="-176087" r="-3505" b="-258696"/>
                </a:stretch>
              </a:blipFill>
              <a:ln>
                <a:noFill/>
              </a:ln>
            </p:spPr>
            <p:txBody>
              <a:bodyPr/>
              <a:lstStyle/>
              <a:p>
                <a:r>
                  <a:rPr lang="en-TW">
                    <a:noFill/>
                  </a:rPr>
                  <a:t> </a:t>
                </a:r>
              </a:p>
            </p:txBody>
          </p:sp>
        </mc:Fallback>
      </mc:AlternateContent>
      <p:sp>
        <p:nvSpPr>
          <p:cNvPr id="19" name="TextBox 18">
            <a:extLst>
              <a:ext uri="{FF2B5EF4-FFF2-40B4-BE49-F238E27FC236}">
                <a16:creationId xmlns:a16="http://schemas.microsoft.com/office/drawing/2014/main" id="{E6E8F9FE-8A3A-94A3-A7CA-B3E2B4983A3D}"/>
              </a:ext>
            </a:extLst>
          </p:cNvPr>
          <p:cNvSpPr txBox="1"/>
          <p:nvPr/>
        </p:nvSpPr>
        <p:spPr bwMode="auto">
          <a:xfrm>
            <a:off x="828120" y="2689176"/>
            <a:ext cx="1997968"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代入正交關係：</a:t>
            </a:r>
            <a:endParaRPr lang="en-TW" dirty="0"/>
          </a:p>
        </p:txBody>
      </p:sp>
      <mc:AlternateContent xmlns:mc="http://schemas.openxmlformats.org/markup-compatibility/2006" xmlns:a14="http://schemas.microsoft.com/office/drawing/2010/main">
        <mc:Choice Requires="a14">
          <p:sp>
            <p:nvSpPr>
              <p:cNvPr id="20" name="文字方塊 29">
                <a:extLst>
                  <a:ext uri="{FF2B5EF4-FFF2-40B4-BE49-F238E27FC236}">
                    <a16:creationId xmlns:a16="http://schemas.microsoft.com/office/drawing/2014/main" id="{D1D26071-7BA0-B444-A93E-85E50218AE12}"/>
                  </a:ext>
                </a:extLst>
              </p:cNvPr>
              <p:cNvSpPr txBox="1"/>
              <p:nvPr/>
            </p:nvSpPr>
            <p:spPr bwMode="auto">
              <a:xfrm>
                <a:off x="828120" y="3258527"/>
                <a:ext cx="5400063" cy="57214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𝑚</m:t>
                                  </m:r>
                                </m:sub>
                              </m:sSub>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b="0" i="1" smtClean="0">
                              <a:latin typeface="Cambria Math" panose="02040503050406030204" pitchFamily="18" charset="0"/>
                            </a:rPr>
                            <m:t>0</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
                        <m:dPr>
                          <m:begChr m:val="⟨"/>
                          <m:endChr m:val="⟩"/>
                          <m:ctrlPr>
                            <a:rPr kumimoji="0" lang="en-US" altLang="zh-TW" i="1">
                              <a:solidFill>
                                <a:srgbClr val="000000"/>
                              </a:solidFill>
                              <a:latin typeface="Cambria Math" panose="02040503050406030204" pitchFamily="18" charset="0"/>
                              <a:ea typeface="Cambria Math"/>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𝑚</m:t>
                              </m:r>
                            </m:sub>
                          </m:sSub>
                        </m:e>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𝑚</m:t>
                                  </m:r>
                                </m:sub>
                              </m:sSub>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m:oMathPara>
                </a14:m>
                <a:endParaRPr lang="zh-TW" altLang="en-US" dirty="0"/>
              </a:p>
            </p:txBody>
          </p:sp>
        </mc:Choice>
        <mc:Fallback xmlns="">
          <p:sp>
            <p:nvSpPr>
              <p:cNvPr id="20" name="文字方塊 29">
                <a:extLst>
                  <a:ext uri="{FF2B5EF4-FFF2-40B4-BE49-F238E27FC236}">
                    <a16:creationId xmlns:a16="http://schemas.microsoft.com/office/drawing/2014/main" id="{D1D26071-7BA0-B444-A93E-85E50218AE12}"/>
                  </a:ext>
                </a:extLst>
              </p:cNvPr>
              <p:cNvSpPr txBox="1">
                <a:spLocks noRot="1" noChangeAspect="1" noMove="1" noResize="1" noEditPoints="1" noAdjustHandles="1" noChangeArrowheads="1" noChangeShapeType="1" noTextEdit="1"/>
              </p:cNvSpPr>
              <p:nvPr/>
            </p:nvSpPr>
            <p:spPr bwMode="auto">
              <a:xfrm>
                <a:off x="828120" y="3258527"/>
                <a:ext cx="5400063" cy="572144"/>
              </a:xfrm>
              <a:prstGeom prst="rect">
                <a:avLst/>
              </a:prstGeom>
              <a:blipFill>
                <a:blip r:embed="rId11"/>
                <a:stretch>
                  <a:fillRect l="-469" t="-178261" b="-258696"/>
                </a:stretch>
              </a:blipFill>
              <a:ln>
                <a:noFill/>
              </a:ln>
            </p:spPr>
            <p:txBody>
              <a:bodyPr/>
              <a:lstStyle/>
              <a:p>
                <a:r>
                  <a:rPr lang="en-TW">
                    <a:noFill/>
                  </a:rPr>
                  <a:t> </a:t>
                </a:r>
              </a:p>
            </p:txBody>
          </p:sp>
        </mc:Fallback>
      </mc:AlternateContent>
      <p:sp>
        <p:nvSpPr>
          <p:cNvPr id="21" name="TextBox 20">
            <a:extLst>
              <a:ext uri="{FF2B5EF4-FFF2-40B4-BE49-F238E27FC236}">
                <a16:creationId xmlns:a16="http://schemas.microsoft.com/office/drawing/2014/main" id="{A355CD84-9448-6258-EAE8-07A3F7CB685A}"/>
              </a:ext>
            </a:extLst>
          </p:cNvPr>
          <p:cNvSpPr txBox="1"/>
          <p:nvPr/>
        </p:nvSpPr>
        <p:spPr bwMode="auto">
          <a:xfrm>
            <a:off x="789321" y="3948905"/>
            <a:ext cx="3149328"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代入bra的本徵態關係：</a:t>
            </a:r>
            <a:endParaRPr lang="en-TW"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0CD3B71-861E-3D40-8894-92E512911CB7}"/>
                  </a:ext>
                </a:extLst>
              </p:cNvPr>
              <p:cNvSpPr txBox="1"/>
              <p:nvPr/>
            </p:nvSpPr>
            <p:spPr bwMode="auto">
              <a:xfrm>
                <a:off x="5809147" y="3882530"/>
                <a:ext cx="3232978" cy="572144"/>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𝑚</m:t>
                                  </m:r>
                                </m:sub>
                              </m:sSub>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b="0" i="1" smtClean="0">
                              <a:latin typeface="Cambria Math" panose="02040503050406030204" pitchFamily="18" charset="0"/>
                            </a:rPr>
                            <m:t>0</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𝑚</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
                        <m:dPr>
                          <m:begChr m:val="⟨"/>
                          <m:endChr m:val="⟩"/>
                          <m:ctrlPr>
                            <a:rPr kumimoji="0" lang="en-US" altLang="zh-TW" i="1">
                              <a:solidFill>
                                <a:srgbClr val="000000"/>
                              </a:solidFill>
                              <a:latin typeface="Cambria Math" panose="02040503050406030204" pitchFamily="18" charset="0"/>
                              <a:ea typeface="Cambria Math"/>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𝑚</m:t>
                              </m:r>
                            </m:sub>
                          </m:sSub>
                        </m:e>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oMath>
                  </m:oMathPara>
                </a14:m>
                <a:endParaRPr lang="en-TW" dirty="0"/>
              </a:p>
            </p:txBody>
          </p:sp>
        </mc:Choice>
        <mc:Fallback xmlns="">
          <p:sp>
            <p:nvSpPr>
              <p:cNvPr id="2" name="TextBox 1">
                <a:extLst>
                  <a:ext uri="{FF2B5EF4-FFF2-40B4-BE49-F238E27FC236}">
                    <a16:creationId xmlns:a16="http://schemas.microsoft.com/office/drawing/2014/main" id="{A0CD3B71-861E-3D40-8894-92E512911CB7}"/>
                  </a:ext>
                </a:extLst>
              </p:cNvPr>
              <p:cNvSpPr txBox="1">
                <a:spLocks noRot="1" noChangeAspect="1" noMove="1" noResize="1" noEditPoints="1" noAdjustHandles="1" noChangeArrowheads="1" noChangeShapeType="1" noTextEdit="1"/>
              </p:cNvSpPr>
              <p:nvPr/>
            </p:nvSpPr>
            <p:spPr bwMode="auto">
              <a:xfrm>
                <a:off x="5809147" y="3882530"/>
                <a:ext cx="3232978" cy="572144"/>
              </a:xfrm>
              <a:prstGeom prst="rect">
                <a:avLst/>
              </a:prstGeom>
              <a:blipFill>
                <a:blip r:embed="rId12"/>
                <a:stretch>
                  <a:fillRect l="-9412" t="-176087" b="-258696"/>
                </a:stretch>
              </a:blipFill>
              <a:ln w="9525">
                <a:noFill/>
                <a:miter lim="800000"/>
                <a:headEnd/>
                <a:tailEnd/>
              </a:ln>
            </p:spPr>
            <p:txBody>
              <a:bodyPr/>
              <a:lstStyle/>
              <a:p>
                <a:r>
                  <a:rPr lang="en-TW">
                    <a:noFill/>
                  </a:rPr>
                  <a:t> </a:t>
                </a:r>
              </a:p>
            </p:txBody>
          </p:sp>
        </mc:Fallback>
      </mc:AlternateContent>
      <p:cxnSp>
        <p:nvCxnSpPr>
          <p:cNvPr id="7" name="Straight Connector 6">
            <a:extLst>
              <a:ext uri="{FF2B5EF4-FFF2-40B4-BE49-F238E27FC236}">
                <a16:creationId xmlns:a16="http://schemas.microsoft.com/office/drawing/2014/main" id="{5A92487B-709E-8D8E-8D4B-5EACC6CF28A3}"/>
              </a:ext>
            </a:extLst>
          </p:cNvPr>
          <p:cNvCxnSpPr/>
          <p:nvPr/>
        </p:nvCxnSpPr>
        <p:spPr>
          <a:xfrm flipV="1">
            <a:off x="4750831" y="1776387"/>
            <a:ext cx="288032" cy="85976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39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5" grpId="0"/>
      <p:bldP spid="20" grpId="0" animBg="1"/>
      <p:bldP spid="21" grpId="0"/>
      <p:bldP spid="2"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圖片 2" descr="wave 002.jpg"/>
          <p:cNvPicPr>
            <a:picLocks noChangeAspect="1"/>
          </p:cNvPicPr>
          <p:nvPr/>
        </p:nvPicPr>
        <p:blipFill>
          <a:blip r:embed="rId2">
            <a:extLst>
              <a:ext uri="{28A0092B-C50C-407E-A947-70E740481C1C}">
                <a14:useLocalDpi xmlns:a14="http://schemas.microsoft.com/office/drawing/2010/main" val="0"/>
              </a:ext>
            </a:extLst>
          </a:blip>
          <a:srcRect l="15028" t="54933" r="60693" b="31841"/>
          <a:stretch>
            <a:fillRect/>
          </a:stretch>
        </p:blipFill>
        <p:spPr bwMode="auto">
          <a:xfrm>
            <a:off x="3191816" y="1556792"/>
            <a:ext cx="2735262"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4" name="矩形 2"/>
          <p:cNvSpPr>
            <a:spLocks noChangeArrowheads="1"/>
          </p:cNvSpPr>
          <p:nvPr/>
        </p:nvSpPr>
        <p:spPr bwMode="auto">
          <a:xfrm>
            <a:off x="5723731" y="5018364"/>
            <a:ext cx="6840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1800"/>
          </a:p>
        </p:txBody>
      </p:sp>
      <p:sp>
        <p:nvSpPr>
          <p:cNvPr id="242695" name="文字方塊 13"/>
          <p:cNvSpPr txBox="1">
            <a:spLocks noChangeArrowheads="1"/>
          </p:cNvSpPr>
          <p:nvPr/>
        </p:nvSpPr>
        <p:spPr bwMode="auto">
          <a:xfrm>
            <a:off x="383529" y="2996952"/>
            <a:ext cx="8351837" cy="369887"/>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量子世界特性二</a:t>
            </a:r>
            <a:r>
              <a:rPr lang="en-US" altLang="zh-TW" sz="1800"/>
              <a:t>A</a:t>
            </a:r>
            <a:r>
              <a:rPr lang="zh-TW" altLang="en-US" sz="1800"/>
              <a:t>：電子的狀態可以是兩個古典情況下彼此</a:t>
            </a:r>
            <a:r>
              <a:rPr lang="zh-TW" altLang="en-US" sz="1800">
                <a:solidFill>
                  <a:srgbClr val="FF0000"/>
                </a:solidFill>
              </a:rPr>
              <a:t>互不相容</a:t>
            </a:r>
            <a:r>
              <a:rPr lang="zh-TW" altLang="en-US" sz="1800"/>
              <a:t>的狀態的疊加！</a:t>
            </a:r>
          </a:p>
        </p:txBody>
      </p:sp>
      <p:sp>
        <p:nvSpPr>
          <p:cNvPr id="242697" name="文字方塊 8"/>
          <p:cNvSpPr txBox="1">
            <a:spLocks noChangeArrowheads="1"/>
          </p:cNvSpPr>
          <p:nvPr/>
        </p:nvSpPr>
        <p:spPr bwMode="auto">
          <a:xfrm>
            <a:off x="1474628" y="4568168"/>
            <a:ext cx="53292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觀察時看到狀態 </a:t>
            </a:r>
            <a:r>
              <a:rPr lang="en-US" altLang="zh-TW" sz="1800" dirty="0"/>
              <a:t>1</a:t>
            </a:r>
            <a:r>
              <a:rPr lang="zh-TW" altLang="en-US" sz="1800" dirty="0"/>
              <a:t> 與看到狀態 </a:t>
            </a:r>
            <a:r>
              <a:rPr lang="en-US" altLang="zh-TW" sz="1800" dirty="0"/>
              <a:t>2</a:t>
            </a:r>
            <a:r>
              <a:rPr lang="zh-TW" altLang="en-US" sz="1800" dirty="0"/>
              <a:t> 的機率比正好是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D039E34-EE6C-EB4B-963C-E7B5BB64B83A}"/>
                  </a:ext>
                </a:extLst>
              </p:cNvPr>
              <p:cNvSpPr txBox="1"/>
              <p:nvPr/>
            </p:nvSpPr>
            <p:spPr>
              <a:xfrm>
                <a:off x="3463680" y="3893889"/>
                <a:ext cx="1783180"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2000" i="1">
                          <a:latin typeface="Cambria Math" panose="02040503050406030204" pitchFamily="18" charset="0"/>
                          <a:ea typeface="Cambria Math" panose="02040503050406030204" pitchFamily="18" charset="0"/>
                        </a:rPr>
                        <m:t>Ψ</m:t>
                      </m:r>
                      <m:r>
                        <a:rPr lang="en-US" sz="2000" b="0" i="1" smtClean="0">
                          <a:latin typeface="Cambria Math" panose="02040503050406030204" pitchFamily="18" charset="0"/>
                          <a:ea typeface="Cambria Math"/>
                        </a:rPr>
                        <m:t>=</m:t>
                      </m:r>
                      <m:r>
                        <a:rPr lang="en-US" sz="2000" b="0" i="1" smtClean="0">
                          <a:latin typeface="Cambria Math" panose="02040503050406030204" pitchFamily="18" charset="0"/>
                          <a:ea typeface="Cambria Math"/>
                        </a:rPr>
                        <m:t>𝑎</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r>
                        <a:rPr lang="en-US" sz="2000" b="0" i="1" smtClean="0">
                          <a:latin typeface="Cambria Math" panose="02040503050406030204" pitchFamily="18" charset="0"/>
                          <a:ea typeface="Cambria Math"/>
                        </a:rPr>
                        <m:t>𝑏</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8" name="TextBox 7">
                <a:extLst>
                  <a:ext uri="{FF2B5EF4-FFF2-40B4-BE49-F238E27FC236}">
                    <a16:creationId xmlns:a16="http://schemas.microsoft.com/office/drawing/2014/main" id="{FD039E34-EE6C-EB4B-963C-E7B5BB64B83A}"/>
                  </a:ext>
                </a:extLst>
              </p:cNvPr>
              <p:cNvSpPr txBox="1">
                <a:spLocks noRot="1" noChangeAspect="1" noMove="1" noResize="1" noEditPoints="1" noAdjustHandles="1" noChangeArrowheads="1" noChangeShapeType="1" noTextEdit="1"/>
              </p:cNvSpPr>
              <p:nvPr/>
            </p:nvSpPr>
            <p:spPr>
              <a:xfrm>
                <a:off x="3463680" y="3893889"/>
                <a:ext cx="1783180" cy="307777"/>
              </a:xfrm>
              <a:prstGeom prst="rect">
                <a:avLst/>
              </a:prstGeom>
              <a:blipFill>
                <a:blip r:embed="rId3"/>
                <a:stretch>
                  <a:fillRect l="-2817" r="-704" b="-16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172114B-E78D-3446-A429-079BE06B5F90}"/>
                  </a:ext>
                </a:extLst>
              </p:cNvPr>
              <p:cNvSpPr txBox="1"/>
              <p:nvPr/>
            </p:nvSpPr>
            <p:spPr>
              <a:xfrm>
                <a:off x="6588224" y="4599533"/>
                <a:ext cx="1022652"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b="0" i="1" smtClean="0">
                              <a:latin typeface="Cambria Math" panose="02040503050406030204" pitchFamily="18" charset="0"/>
                              <a:ea typeface="Cambria Math"/>
                            </a:rPr>
                          </m:ctrlPr>
                        </m:sSupPr>
                        <m:e>
                          <m:d>
                            <m:dPr>
                              <m:begChr m:val="|"/>
                              <m:endChr m:val="|"/>
                              <m:ctrlPr>
                                <a:rPr lang="en-US" sz="2000" b="0" i="1" smtClean="0">
                                  <a:latin typeface="Cambria Math" panose="02040503050406030204" pitchFamily="18" charset="0"/>
                                  <a:ea typeface="Cambria Math"/>
                                </a:rPr>
                              </m:ctrlPr>
                            </m:dPr>
                            <m:e>
                              <m:r>
                                <a:rPr lang="en-US" sz="2000" b="0" i="1" smtClean="0">
                                  <a:latin typeface="Cambria Math" panose="02040503050406030204" pitchFamily="18" charset="0"/>
                                  <a:ea typeface="Cambria Math"/>
                                </a:rPr>
                                <m:t>𝑎</m:t>
                              </m:r>
                            </m:e>
                          </m:d>
                        </m:e>
                        <m:sup>
                          <m:r>
                            <a:rPr lang="en-US" sz="2000" b="0" i="1" smtClean="0">
                              <a:latin typeface="Cambria Math" panose="02040503050406030204" pitchFamily="18" charset="0"/>
                              <a:ea typeface="Cambria Math"/>
                            </a:rPr>
                            <m:t>2</m:t>
                          </m:r>
                        </m:sup>
                      </m:sSup>
                      <m:r>
                        <a:rPr lang="en-US" sz="2000" b="0" i="1" smtClean="0">
                          <a:latin typeface="Cambria Math" panose="02040503050406030204" pitchFamily="18" charset="0"/>
                          <a:ea typeface="Cambria Math"/>
                        </a:rPr>
                        <m:t>:</m:t>
                      </m:r>
                      <m:sSup>
                        <m:sSupPr>
                          <m:ctrlPr>
                            <a:rPr lang="en-US" sz="2000" i="1">
                              <a:latin typeface="Cambria Math" panose="02040503050406030204" pitchFamily="18" charset="0"/>
                              <a:ea typeface="Cambria Math"/>
                            </a:rPr>
                          </m:ctrlPr>
                        </m:sSupPr>
                        <m:e>
                          <m:d>
                            <m:dPr>
                              <m:begChr m:val="|"/>
                              <m:endChr m:val="|"/>
                              <m:ctrlPr>
                                <a:rPr lang="en-US" sz="2000" i="1">
                                  <a:latin typeface="Cambria Math" panose="02040503050406030204" pitchFamily="18" charset="0"/>
                                  <a:ea typeface="Cambria Math"/>
                                </a:rPr>
                              </m:ctrlPr>
                            </m:dPr>
                            <m:e>
                              <m:r>
                                <a:rPr lang="en-US" sz="2000" b="0" i="1" smtClean="0">
                                  <a:latin typeface="Cambria Math" panose="02040503050406030204" pitchFamily="18" charset="0"/>
                                  <a:ea typeface="Cambria Math"/>
                                </a:rPr>
                                <m:t>𝑏</m:t>
                              </m:r>
                            </m:e>
                          </m:d>
                        </m:e>
                        <m:sup>
                          <m:r>
                            <a:rPr lang="en-US" sz="2000" i="1">
                              <a:latin typeface="Cambria Math" panose="02040503050406030204" pitchFamily="18" charset="0"/>
                              <a:ea typeface="Cambria Math"/>
                            </a:rPr>
                            <m:t>2</m:t>
                          </m:r>
                        </m:sup>
                      </m:sSup>
                    </m:oMath>
                  </m:oMathPara>
                </a14:m>
                <a:endParaRPr lang="en-TW" sz="2000" b="0" i="1" dirty="0">
                  <a:latin typeface="Cambria Math"/>
                  <a:ea typeface="Cambria Math"/>
                </a:endParaRPr>
              </a:p>
            </p:txBody>
          </p:sp>
        </mc:Choice>
        <mc:Fallback xmlns="">
          <p:sp>
            <p:nvSpPr>
              <p:cNvPr id="9" name="TextBox 8">
                <a:extLst>
                  <a:ext uri="{FF2B5EF4-FFF2-40B4-BE49-F238E27FC236}">
                    <a16:creationId xmlns:a16="http://schemas.microsoft.com/office/drawing/2014/main" id="{6172114B-E78D-3446-A429-079BE06B5F90}"/>
                  </a:ext>
                </a:extLst>
              </p:cNvPr>
              <p:cNvSpPr txBox="1">
                <a:spLocks noRot="1" noChangeAspect="1" noMove="1" noResize="1" noEditPoints="1" noAdjustHandles="1" noChangeArrowheads="1" noChangeShapeType="1" noTextEdit="1"/>
              </p:cNvSpPr>
              <p:nvPr/>
            </p:nvSpPr>
            <p:spPr>
              <a:xfrm>
                <a:off x="6588224" y="4599533"/>
                <a:ext cx="1022652" cy="307777"/>
              </a:xfrm>
              <a:prstGeom prst="rect">
                <a:avLst/>
              </a:prstGeom>
              <a:blipFill>
                <a:blip r:embed="rId4"/>
                <a:stretch>
                  <a:fillRect r="-1220" b="-8000"/>
                </a:stretch>
              </a:blipFill>
            </p:spPr>
            <p:txBody>
              <a:bodyPr/>
              <a:lstStyle/>
              <a:p>
                <a:r>
                  <a:rPr lang="en-TW">
                    <a:noFill/>
                  </a:rPr>
                  <a:t> </a:t>
                </a:r>
              </a:p>
            </p:txBody>
          </p:sp>
        </mc:Fallback>
      </mc:AlternateContent>
      <p:sp>
        <p:nvSpPr>
          <p:cNvPr id="2" name="TextBox 1">
            <a:extLst>
              <a:ext uri="{FF2B5EF4-FFF2-40B4-BE49-F238E27FC236}">
                <a16:creationId xmlns:a16="http://schemas.microsoft.com/office/drawing/2014/main" id="{FF27276D-0A59-C74B-42D8-909E012E2DEB}"/>
              </a:ext>
            </a:extLst>
          </p:cNvPr>
          <p:cNvSpPr txBox="1"/>
          <p:nvPr/>
        </p:nvSpPr>
        <p:spPr bwMode="auto">
          <a:xfrm>
            <a:off x="1474628" y="5085184"/>
            <a:ext cx="748986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更意外的是這個純粹狀態，會把兩個組成的狀態鎖定在該疊加的狀態！</a:t>
            </a:r>
          </a:p>
        </p:txBody>
      </p:sp>
    </p:spTree>
    <p:extLst>
      <p:ext uri="{BB962C8B-B14F-4D97-AF65-F5344CB8AC3E}">
        <p14:creationId xmlns:p14="http://schemas.microsoft.com/office/powerpoint/2010/main" val="253632919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5"/>
          <p:cNvSpPr txBox="1">
            <a:spLocks noChangeArrowheads="1"/>
          </p:cNvSpPr>
          <p:nvPr/>
        </p:nvSpPr>
        <p:spPr bwMode="auto">
          <a:xfrm>
            <a:off x="1908175" y="480269"/>
            <a:ext cx="4824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solidFill>
                  <a:srgbClr val="FF0000"/>
                </a:solidFill>
              </a:rPr>
              <a:t>這在波的現象中是稀鬆平常的：疊加定理</a:t>
            </a:r>
          </a:p>
        </p:txBody>
      </p:sp>
      <p:graphicFrame>
        <p:nvGraphicFramePr>
          <p:cNvPr id="57349" name="Object 8"/>
          <p:cNvGraphicFramePr>
            <a:graphicFrameLocks noChangeAspect="1"/>
          </p:cNvGraphicFramePr>
          <p:nvPr/>
        </p:nvGraphicFramePr>
        <p:xfrm>
          <a:off x="4637088" y="1787525"/>
          <a:ext cx="431800" cy="315913"/>
        </p:xfrm>
        <a:graphic>
          <a:graphicData uri="http://schemas.openxmlformats.org/presentationml/2006/ole">
            <mc:AlternateContent xmlns:mc="http://schemas.openxmlformats.org/markup-compatibility/2006">
              <mc:Choice xmlns:v="urn:schemas-microsoft-com:vml" Requires="v">
                <p:oleObj name="方程式" r:id="rId2" imgW="190417" imgH="139639" progId="Equation.3">
                  <p:embed/>
                </p:oleObj>
              </mc:Choice>
              <mc:Fallback>
                <p:oleObj name="方程式" r:id="rId2" imgW="190417" imgH="139639" progId="Equation.3">
                  <p:embed/>
                  <p:pic>
                    <p:nvPicPr>
                      <p:cNvPr id="57349"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7088" y="1787525"/>
                        <a:ext cx="431800"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7351" name="文字方塊 8"/>
          <p:cNvSpPr txBox="1">
            <a:spLocks noChangeArrowheads="1"/>
          </p:cNvSpPr>
          <p:nvPr/>
        </p:nvSpPr>
        <p:spPr bwMode="auto">
          <a:xfrm>
            <a:off x="1908175" y="908050"/>
            <a:ext cx="5429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a:t>兩個波方程式的解的和依舊是波方程式的解：</a:t>
            </a:r>
          </a:p>
        </p:txBody>
      </p:sp>
      <p:pic>
        <p:nvPicPr>
          <p:cNvPr id="57352" name="圖片 9" descr="afg01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7088" y="2420938"/>
            <a:ext cx="2643187"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3" name="文字方塊 10"/>
          <p:cNvSpPr txBox="1">
            <a:spLocks noChangeArrowheads="1"/>
          </p:cNvSpPr>
          <p:nvPr/>
        </p:nvSpPr>
        <p:spPr bwMode="auto">
          <a:xfrm>
            <a:off x="3635375" y="3357563"/>
            <a:ext cx="525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a:t>兩個分立的波重疊時，只要將兩個波函數相加即可。</a:t>
            </a:r>
            <a:endParaRPr lang="en-US" altLang="zh-TW" sz="1800"/>
          </a:p>
        </p:txBody>
      </p:sp>
      <mc:AlternateContent xmlns:mc="http://schemas.openxmlformats.org/markup-compatibility/2006" xmlns:a14="http://schemas.microsoft.com/office/drawing/2010/main">
        <mc:Choice Requires="a14">
          <p:sp>
            <p:nvSpPr>
              <p:cNvPr id="57354" name="文字方塊 8"/>
              <p:cNvSpPr txBox="1">
                <a:spLocks noChangeArrowheads="1"/>
              </p:cNvSpPr>
              <p:nvPr/>
            </p:nvSpPr>
            <p:spPr bwMode="auto">
              <a:xfrm>
                <a:off x="5219700" y="2565400"/>
                <a:ext cx="331274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14:m>
                  <m:oMath xmlns:m="http://schemas.openxmlformats.org/officeDocument/2006/math">
                    <m:sSub>
                      <m:sSubPr>
                        <m:ctrlPr>
                          <a:rPr lang="en-US" altLang="zh-TW" sz="1800" i="1" smtClean="0">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1</m:t>
                        </m:r>
                      </m:sub>
                    </m:sSub>
                    <m:r>
                      <a:rPr lang="en-US" altLang="zh-TW" sz="1800" b="0" i="1" smtClean="0">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2</m:t>
                        </m:r>
                      </m:sub>
                    </m:sSub>
                  </m:oMath>
                </a14:m>
                <a:r>
                  <a:rPr lang="zh-TW" altLang="en-US" sz="1800" dirty="0">
                    <a:cs typeface="Times New Roman" pitchFamily="18" charset="0"/>
                  </a:rPr>
                  <a:t>依舊是波方程式的解：</a:t>
                </a:r>
              </a:p>
            </p:txBody>
          </p:sp>
        </mc:Choice>
        <mc:Fallback xmlns="">
          <p:sp>
            <p:nvSpPr>
              <p:cNvPr id="57354" name="文字方塊 8"/>
              <p:cNvSpPr txBox="1">
                <a:spLocks noRot="1" noChangeAspect="1" noMove="1" noResize="1" noEditPoints="1" noAdjustHandles="1" noChangeArrowheads="1" noChangeShapeType="1" noTextEdit="1"/>
              </p:cNvSpPr>
              <p:nvPr/>
            </p:nvSpPr>
            <p:spPr bwMode="auto">
              <a:xfrm>
                <a:off x="5219700" y="2565400"/>
                <a:ext cx="3312740" cy="369332"/>
              </a:xfrm>
              <a:prstGeom prst="rect">
                <a:avLst/>
              </a:prstGeom>
              <a:blipFill>
                <a:blip r:embed="rId5"/>
                <a:stretch>
                  <a:fillRect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57355" name="矩形 10"/>
          <p:cNvSpPr>
            <a:spLocks noChangeArrowheads="1"/>
          </p:cNvSpPr>
          <p:nvPr/>
        </p:nvSpPr>
        <p:spPr bwMode="auto">
          <a:xfrm>
            <a:off x="3635375" y="3832348"/>
            <a:ext cx="434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a:t>之後若又分立，原來重疊前的波型不變。</a:t>
            </a:r>
          </a:p>
        </p:txBody>
      </p:sp>
      <mc:AlternateContent xmlns:mc="http://schemas.openxmlformats.org/markup-compatibility/2006" xmlns:a14="http://schemas.microsoft.com/office/drawing/2010/main">
        <mc:Choice Requires="a14">
          <p:sp>
            <p:nvSpPr>
              <p:cNvPr id="2" name="矩形 14">
                <a:extLst>
                  <a:ext uri="{FF2B5EF4-FFF2-40B4-BE49-F238E27FC236}">
                    <a16:creationId xmlns:a16="http://schemas.microsoft.com/office/drawing/2014/main" id="{2DCA2BC6-F723-3A35-B101-9309EDFA2050}"/>
                  </a:ext>
                </a:extLst>
              </p:cNvPr>
              <p:cNvSpPr/>
              <p:nvPr/>
            </p:nvSpPr>
            <p:spPr>
              <a:xfrm>
                <a:off x="478251" y="1443393"/>
                <a:ext cx="1775999" cy="64825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ea typeface="Cambria Math"/>
                            </a:rPr>
                          </m:ctrlPr>
                        </m:fPr>
                        <m:num>
                          <m:sSup>
                            <m:sSupPr>
                              <m:ctrlPr>
                                <a:rPr lang="en-US" altLang="zh-TW" sz="1800" i="1" smtClean="0">
                                  <a:latin typeface="Cambria Math" panose="02040503050406030204" pitchFamily="18" charset="0"/>
                                  <a:ea typeface="Cambria Math"/>
                                </a:rPr>
                              </m:ctrlPr>
                            </m:sSupPr>
                            <m:e>
                              <m:r>
                                <a:rPr lang="zh-TW" altLang="en-US" sz="1800" i="1">
                                  <a:latin typeface="Cambria Math"/>
                                  <a:ea typeface="Cambria Math"/>
                                </a:rPr>
                                <m:t>𝜕</m:t>
                              </m:r>
                            </m:e>
                            <m:sup>
                              <m:r>
                                <a:rPr lang="en-US" altLang="zh-TW" sz="1800" b="0" i="1" smtClean="0">
                                  <a:latin typeface="Cambria Math"/>
                                  <a:ea typeface="Cambria Math"/>
                                </a:rPr>
                                <m:t>2</m:t>
                              </m:r>
                            </m:sup>
                          </m:sSup>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a:rPr>
                                <m:t>𝑦</m:t>
                              </m:r>
                            </m:e>
                            <m:sub>
                              <m:r>
                                <a:rPr lang="en-US" altLang="zh-TW" sz="1800" b="0" i="1" smtClean="0">
                                  <a:latin typeface="Cambria Math" panose="02040503050406030204" pitchFamily="18" charset="0"/>
                                  <a:ea typeface="Cambria Math"/>
                                </a:rPr>
                                <m:t>1</m:t>
                              </m:r>
                            </m:sub>
                          </m:sSub>
                        </m:num>
                        <m:den>
                          <m:r>
                            <a:rPr lang="zh-TW" altLang="en-US" sz="1800" i="1">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i="1">
                                  <a:latin typeface="Cambria Math"/>
                                  <a:ea typeface="Cambria Math"/>
                                </a:rPr>
                                <m:t>𝑥</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𝑣</m:t>
                              </m:r>
                            </m:e>
                            <m:sup>
                              <m:r>
                                <a:rPr lang="en-US" altLang="zh-TW" sz="1800" b="0" i="1" smtClean="0">
                                  <a:latin typeface="Cambria Math"/>
                                  <a:ea typeface="Cambria Math"/>
                                </a:rPr>
                                <m:t>2</m:t>
                              </m:r>
                            </m:sup>
                          </m:sSup>
                        </m:den>
                      </m:f>
                      <m:f>
                        <m:fPr>
                          <m:ctrlPr>
                            <a:rPr lang="en-US" altLang="zh-TW" sz="1800" i="1">
                              <a:latin typeface="Cambria Math" panose="02040503050406030204" pitchFamily="18" charset="0"/>
                              <a:ea typeface="Cambria Math"/>
                            </a:rPr>
                          </m:ctrlPr>
                        </m:fPr>
                        <m:num>
                          <m:sSup>
                            <m:sSupPr>
                              <m:ctrlPr>
                                <a:rPr lang="en-US" altLang="zh-TW" sz="1800" i="1">
                                  <a:latin typeface="Cambria Math" panose="02040503050406030204" pitchFamily="18" charset="0"/>
                                  <a:ea typeface="Cambria Math"/>
                                </a:rPr>
                              </m:ctrlPr>
                            </m:sSupPr>
                            <m:e>
                              <m:r>
                                <a:rPr lang="zh-TW" altLang="en-US" sz="1800" i="1">
                                  <a:latin typeface="Cambria Math"/>
                                  <a:ea typeface="Cambria Math"/>
                                </a:rPr>
                                <m:t>𝜕</m:t>
                              </m:r>
                            </m:e>
                            <m:sup>
                              <m:r>
                                <a:rPr lang="en-US" altLang="zh-TW" sz="1800" i="1">
                                  <a:latin typeface="Cambria Math"/>
                                  <a:ea typeface="Cambria Math"/>
                                </a:rPr>
                                <m:t>2</m:t>
                              </m:r>
                            </m:sup>
                          </m:sSup>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1</m:t>
                              </m:r>
                            </m:sub>
                          </m:sSub>
                        </m:num>
                        <m:den>
                          <m:r>
                            <a:rPr lang="zh-TW" altLang="en-US"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𝑡</m:t>
                              </m:r>
                            </m:e>
                            <m:sup>
                              <m:r>
                                <a:rPr lang="en-US" altLang="zh-TW" sz="1800" i="1">
                                  <a:latin typeface="Cambria Math"/>
                                  <a:ea typeface="Cambria Math"/>
                                </a:rPr>
                                <m:t>2</m:t>
                              </m:r>
                            </m:sup>
                          </m:sSup>
                        </m:den>
                      </m:f>
                    </m:oMath>
                  </m:oMathPara>
                </a14:m>
                <a:endParaRPr lang="zh-TW" altLang="en-US" sz="1800" dirty="0"/>
              </a:p>
            </p:txBody>
          </p:sp>
        </mc:Choice>
        <mc:Fallback xmlns="">
          <p:sp>
            <p:nvSpPr>
              <p:cNvPr id="2" name="矩形 14">
                <a:extLst>
                  <a:ext uri="{FF2B5EF4-FFF2-40B4-BE49-F238E27FC236}">
                    <a16:creationId xmlns:a16="http://schemas.microsoft.com/office/drawing/2014/main" id="{2DCA2BC6-F723-3A35-B101-9309EDFA2050}"/>
                  </a:ext>
                </a:extLst>
              </p:cNvPr>
              <p:cNvSpPr>
                <a:spLocks noRot="1" noChangeAspect="1" noMove="1" noResize="1" noEditPoints="1" noAdjustHandles="1" noChangeArrowheads="1" noChangeShapeType="1" noTextEdit="1"/>
              </p:cNvSpPr>
              <p:nvPr/>
            </p:nvSpPr>
            <p:spPr>
              <a:xfrm>
                <a:off x="478251" y="1443393"/>
                <a:ext cx="1775999" cy="648254"/>
              </a:xfrm>
              <a:prstGeom prst="rect">
                <a:avLst/>
              </a:prstGeom>
              <a:blipFill>
                <a:blip r:embed="rId6"/>
                <a:stretch>
                  <a:fillRect b="-576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矩形 14">
                <a:extLst>
                  <a:ext uri="{FF2B5EF4-FFF2-40B4-BE49-F238E27FC236}">
                    <a16:creationId xmlns:a16="http://schemas.microsoft.com/office/drawing/2014/main" id="{D5B32555-118F-A92E-EF3D-199CB90EC42D}"/>
                  </a:ext>
                </a:extLst>
              </p:cNvPr>
              <p:cNvSpPr/>
              <p:nvPr/>
            </p:nvSpPr>
            <p:spPr>
              <a:xfrm>
                <a:off x="2600148" y="1455184"/>
                <a:ext cx="1846018" cy="64825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ea typeface="Cambria Math"/>
                            </a:rPr>
                          </m:ctrlPr>
                        </m:fPr>
                        <m:num>
                          <m:sSup>
                            <m:sSupPr>
                              <m:ctrlPr>
                                <a:rPr lang="en-US" altLang="zh-TW" sz="1800" i="1" smtClean="0">
                                  <a:latin typeface="Cambria Math" panose="02040503050406030204" pitchFamily="18" charset="0"/>
                                  <a:ea typeface="Cambria Math"/>
                                </a:rPr>
                              </m:ctrlPr>
                            </m:sSupPr>
                            <m:e>
                              <m:r>
                                <a:rPr lang="zh-TW" altLang="en-US" sz="1800" i="1">
                                  <a:latin typeface="Cambria Math"/>
                                  <a:ea typeface="Cambria Math"/>
                                </a:rPr>
                                <m:t>𝜕</m:t>
                              </m:r>
                            </m:e>
                            <m:sup>
                              <m:r>
                                <a:rPr lang="en-US" altLang="zh-TW" sz="1800" b="0" i="1" smtClean="0">
                                  <a:latin typeface="Cambria Math"/>
                                  <a:ea typeface="Cambria Math"/>
                                </a:rPr>
                                <m:t>2</m:t>
                              </m:r>
                            </m:sup>
                          </m:sSup>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a:rPr>
                                <m:t>𝑦</m:t>
                              </m:r>
                            </m:e>
                            <m:sub>
                              <m:r>
                                <a:rPr lang="en-US" altLang="zh-TW" sz="1800" b="0" i="1" smtClean="0">
                                  <a:latin typeface="Cambria Math" panose="02040503050406030204" pitchFamily="18" charset="0"/>
                                  <a:ea typeface="Cambria Math"/>
                                </a:rPr>
                                <m:t>2</m:t>
                              </m:r>
                            </m:sub>
                          </m:sSub>
                        </m:num>
                        <m:den>
                          <m:r>
                            <a:rPr lang="zh-TW" altLang="en-US" sz="1800" i="1">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i="1">
                                  <a:latin typeface="Cambria Math"/>
                                  <a:ea typeface="Cambria Math"/>
                                </a:rPr>
                                <m:t>𝑥</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𝑣</m:t>
                              </m:r>
                            </m:e>
                            <m:sup>
                              <m:r>
                                <a:rPr lang="en-US" altLang="zh-TW" sz="1800" b="0" i="1" smtClean="0">
                                  <a:latin typeface="Cambria Math"/>
                                  <a:ea typeface="Cambria Math"/>
                                </a:rPr>
                                <m:t>2</m:t>
                              </m:r>
                            </m:sup>
                          </m:sSup>
                        </m:den>
                      </m:f>
                      <m:f>
                        <m:fPr>
                          <m:ctrlPr>
                            <a:rPr lang="en-US" altLang="zh-TW" sz="1800" i="1">
                              <a:latin typeface="Cambria Math" panose="02040503050406030204" pitchFamily="18" charset="0"/>
                              <a:ea typeface="Cambria Math"/>
                            </a:rPr>
                          </m:ctrlPr>
                        </m:fPr>
                        <m:num>
                          <m:sSup>
                            <m:sSupPr>
                              <m:ctrlPr>
                                <a:rPr lang="en-US" altLang="zh-TW" sz="1800" i="1">
                                  <a:latin typeface="Cambria Math" panose="02040503050406030204" pitchFamily="18" charset="0"/>
                                  <a:ea typeface="Cambria Math"/>
                                </a:rPr>
                              </m:ctrlPr>
                            </m:sSupPr>
                            <m:e>
                              <m:r>
                                <a:rPr lang="zh-TW" altLang="en-US" sz="1800" i="1">
                                  <a:latin typeface="Cambria Math"/>
                                  <a:ea typeface="Cambria Math"/>
                                </a:rPr>
                                <m:t>𝜕</m:t>
                              </m:r>
                            </m:e>
                            <m:sup>
                              <m:r>
                                <a:rPr lang="en-US" altLang="zh-TW" sz="1800" i="1">
                                  <a:latin typeface="Cambria Math"/>
                                  <a:ea typeface="Cambria Math"/>
                                </a:rPr>
                                <m:t>2</m:t>
                              </m:r>
                            </m:sup>
                          </m:sSup>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b="0" i="1" smtClean="0">
                                  <a:latin typeface="Cambria Math" panose="02040503050406030204" pitchFamily="18" charset="0"/>
                                  <a:ea typeface="Cambria Math"/>
                                </a:rPr>
                                <m:t>2</m:t>
                              </m:r>
                            </m:sub>
                          </m:sSub>
                        </m:num>
                        <m:den>
                          <m:r>
                            <a:rPr lang="zh-TW" altLang="en-US"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𝑡</m:t>
                              </m:r>
                            </m:e>
                            <m:sup>
                              <m:r>
                                <a:rPr lang="en-US" altLang="zh-TW" sz="1800" i="1">
                                  <a:latin typeface="Cambria Math"/>
                                  <a:ea typeface="Cambria Math"/>
                                </a:rPr>
                                <m:t>2</m:t>
                              </m:r>
                            </m:sup>
                          </m:sSup>
                        </m:den>
                      </m:f>
                    </m:oMath>
                  </m:oMathPara>
                </a14:m>
                <a:endParaRPr lang="zh-TW" altLang="en-US" sz="1800" dirty="0"/>
              </a:p>
            </p:txBody>
          </p:sp>
        </mc:Choice>
        <mc:Fallback xmlns="">
          <p:sp>
            <p:nvSpPr>
              <p:cNvPr id="3" name="矩形 14">
                <a:extLst>
                  <a:ext uri="{FF2B5EF4-FFF2-40B4-BE49-F238E27FC236}">
                    <a16:creationId xmlns:a16="http://schemas.microsoft.com/office/drawing/2014/main" id="{D5B32555-118F-A92E-EF3D-199CB90EC42D}"/>
                  </a:ext>
                </a:extLst>
              </p:cNvPr>
              <p:cNvSpPr>
                <a:spLocks noRot="1" noChangeAspect="1" noMove="1" noResize="1" noEditPoints="1" noAdjustHandles="1" noChangeArrowheads="1" noChangeShapeType="1" noTextEdit="1"/>
              </p:cNvSpPr>
              <p:nvPr/>
            </p:nvSpPr>
            <p:spPr>
              <a:xfrm>
                <a:off x="2600148" y="1455184"/>
                <a:ext cx="1846018" cy="648254"/>
              </a:xfrm>
              <a:prstGeom prst="rect">
                <a:avLst/>
              </a:prstGeom>
              <a:blipFill>
                <a:blip r:embed="rId7"/>
                <a:stretch>
                  <a:fillRect b="-384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矩形 14">
                <a:extLst>
                  <a:ext uri="{FF2B5EF4-FFF2-40B4-BE49-F238E27FC236}">
                    <a16:creationId xmlns:a16="http://schemas.microsoft.com/office/drawing/2014/main" id="{DA3801A3-DB27-D22A-B35F-AE2FA1BC9FD1}"/>
                  </a:ext>
                </a:extLst>
              </p:cNvPr>
              <p:cNvSpPr/>
              <p:nvPr/>
            </p:nvSpPr>
            <p:spPr>
              <a:xfrm>
                <a:off x="5491407" y="1443393"/>
                <a:ext cx="3170996" cy="64825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ea typeface="Cambria Math"/>
                            </a:rPr>
                          </m:ctrlPr>
                        </m:fPr>
                        <m:num>
                          <m:sSup>
                            <m:sSupPr>
                              <m:ctrlPr>
                                <a:rPr lang="en-US" altLang="zh-TW" sz="1800" i="1" smtClean="0">
                                  <a:latin typeface="Cambria Math" panose="02040503050406030204" pitchFamily="18" charset="0"/>
                                  <a:ea typeface="Cambria Math"/>
                                </a:rPr>
                              </m:ctrlPr>
                            </m:sSupPr>
                            <m:e>
                              <m:r>
                                <a:rPr lang="zh-TW" altLang="en-US" sz="1800" i="1">
                                  <a:latin typeface="Cambria Math"/>
                                  <a:ea typeface="Cambria Math"/>
                                </a:rPr>
                                <m:t>𝜕</m:t>
                              </m:r>
                            </m:e>
                            <m:sup>
                              <m:r>
                                <a:rPr lang="en-US" altLang="zh-TW" sz="1800" b="0" i="1" smtClean="0">
                                  <a:latin typeface="Cambria Math"/>
                                  <a:ea typeface="Cambria Math"/>
                                </a:rPr>
                                <m:t>2</m:t>
                              </m:r>
                            </m:sup>
                          </m:sSup>
                          <m:d>
                            <m:dPr>
                              <m:ctrlPr>
                                <a:rPr lang="en-US" altLang="zh-TW" sz="1800" b="0" i="1" smtClean="0">
                                  <a:latin typeface="Cambria Math" panose="02040503050406030204" pitchFamily="18" charset="0"/>
                                  <a:ea typeface="Cambria Math"/>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1</m:t>
                                  </m:r>
                                </m:sub>
                              </m:sSub>
                              <m:r>
                                <a:rPr lang="en-US" altLang="zh-TW" sz="1800" b="0" i="1" smtClean="0">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2</m:t>
                                  </m:r>
                                </m:sub>
                              </m:sSub>
                            </m:e>
                          </m:d>
                        </m:num>
                        <m:den>
                          <m:r>
                            <a:rPr lang="zh-TW" altLang="en-US" sz="1800" i="1">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i="1">
                                  <a:latin typeface="Cambria Math"/>
                                  <a:ea typeface="Cambria Math"/>
                                </a:rPr>
                                <m:t>𝑥</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𝑣</m:t>
                              </m:r>
                            </m:e>
                            <m:sup>
                              <m:r>
                                <a:rPr lang="en-US" altLang="zh-TW" sz="1800" b="0" i="1" smtClean="0">
                                  <a:latin typeface="Cambria Math"/>
                                  <a:ea typeface="Cambria Math"/>
                                </a:rPr>
                                <m:t>2</m:t>
                              </m:r>
                            </m:sup>
                          </m:sSup>
                        </m:den>
                      </m:f>
                      <m:f>
                        <m:fPr>
                          <m:ctrlPr>
                            <a:rPr lang="en-US" altLang="zh-TW" sz="1800" i="1">
                              <a:latin typeface="Cambria Math" panose="02040503050406030204" pitchFamily="18" charset="0"/>
                              <a:ea typeface="Cambria Math"/>
                            </a:rPr>
                          </m:ctrlPr>
                        </m:fPr>
                        <m:num>
                          <m:sSup>
                            <m:sSupPr>
                              <m:ctrlPr>
                                <a:rPr lang="en-US" altLang="zh-TW" sz="1800" i="1">
                                  <a:latin typeface="Cambria Math" panose="02040503050406030204" pitchFamily="18" charset="0"/>
                                  <a:ea typeface="Cambria Math"/>
                                </a:rPr>
                              </m:ctrlPr>
                            </m:sSupPr>
                            <m:e>
                              <m:r>
                                <a:rPr lang="zh-TW" altLang="en-US" sz="1800" i="1">
                                  <a:latin typeface="Cambria Math"/>
                                  <a:ea typeface="Cambria Math"/>
                                </a:rPr>
                                <m:t>𝜕</m:t>
                              </m:r>
                            </m:e>
                            <m:sup>
                              <m:r>
                                <a:rPr lang="en-US" altLang="zh-TW" sz="1800" i="1">
                                  <a:latin typeface="Cambria Math"/>
                                  <a:ea typeface="Cambria Math"/>
                                </a:rPr>
                                <m:t>2</m:t>
                              </m:r>
                            </m:sup>
                          </m:sSup>
                          <m:d>
                            <m:dPr>
                              <m:ctrlPr>
                                <a:rPr lang="en-US" altLang="zh-TW" sz="1800" i="1">
                                  <a:latin typeface="Cambria Math" panose="02040503050406030204" pitchFamily="18" charset="0"/>
                                  <a:ea typeface="Cambria Math"/>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1</m:t>
                                  </m:r>
                                </m:sub>
                              </m:sSub>
                              <m:r>
                                <a:rPr lang="en-US" altLang="zh-TW" sz="1800" i="1">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2</m:t>
                                  </m:r>
                                </m:sub>
                              </m:sSub>
                            </m:e>
                          </m:d>
                        </m:num>
                        <m:den>
                          <m:r>
                            <a:rPr lang="zh-TW" altLang="en-US"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𝑡</m:t>
                              </m:r>
                            </m:e>
                            <m:sup>
                              <m:r>
                                <a:rPr lang="en-US" altLang="zh-TW" sz="1800" i="1">
                                  <a:latin typeface="Cambria Math"/>
                                  <a:ea typeface="Cambria Math"/>
                                </a:rPr>
                                <m:t>2</m:t>
                              </m:r>
                            </m:sup>
                          </m:sSup>
                        </m:den>
                      </m:f>
                    </m:oMath>
                  </m:oMathPara>
                </a14:m>
                <a:endParaRPr lang="zh-TW" altLang="en-US" sz="1800" dirty="0"/>
              </a:p>
            </p:txBody>
          </p:sp>
        </mc:Choice>
        <mc:Fallback xmlns="">
          <p:sp>
            <p:nvSpPr>
              <p:cNvPr id="4" name="矩形 14">
                <a:extLst>
                  <a:ext uri="{FF2B5EF4-FFF2-40B4-BE49-F238E27FC236}">
                    <a16:creationId xmlns:a16="http://schemas.microsoft.com/office/drawing/2014/main" id="{DA3801A3-DB27-D22A-B35F-AE2FA1BC9FD1}"/>
                  </a:ext>
                </a:extLst>
              </p:cNvPr>
              <p:cNvSpPr>
                <a:spLocks noRot="1" noChangeAspect="1" noMove="1" noResize="1" noEditPoints="1" noAdjustHandles="1" noChangeArrowheads="1" noChangeShapeType="1" noTextEdit="1"/>
              </p:cNvSpPr>
              <p:nvPr/>
            </p:nvSpPr>
            <p:spPr>
              <a:xfrm>
                <a:off x="5491407" y="1443393"/>
                <a:ext cx="3170996" cy="648254"/>
              </a:xfrm>
              <a:prstGeom prst="rect">
                <a:avLst/>
              </a:prstGeom>
              <a:blipFill>
                <a:blip r:embed="rId8"/>
                <a:stretch>
                  <a:fillRect b="-5769"/>
                </a:stretch>
              </a:blipFill>
            </p:spPr>
            <p:txBody>
              <a:bodyPr/>
              <a:lstStyle/>
              <a:p>
                <a:r>
                  <a:rPr lang="en-TW">
                    <a:noFill/>
                  </a:rPr>
                  <a:t> </a:t>
                </a:r>
              </a:p>
            </p:txBody>
          </p:sp>
        </mc:Fallback>
      </mc:AlternateContent>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3040218-A49E-2D01-CCAA-ED3E5B522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3353" y="548680"/>
            <a:ext cx="2709301" cy="32403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39509E8-1D20-A9C2-AC98-FDBEF371803B}"/>
              </a:ext>
            </a:extLst>
          </p:cNvPr>
          <p:cNvPicPr>
            <a:picLocks noChangeAspect="1"/>
          </p:cNvPicPr>
          <p:nvPr/>
        </p:nvPicPr>
        <p:blipFill>
          <a:blip r:embed="rId3"/>
          <a:stretch>
            <a:fillRect/>
          </a:stretch>
        </p:blipFill>
        <p:spPr>
          <a:xfrm>
            <a:off x="899592" y="3861048"/>
            <a:ext cx="7598122" cy="2808312"/>
          </a:xfrm>
          <a:prstGeom prst="rect">
            <a:avLst/>
          </a:prstGeom>
        </p:spPr>
      </p:pic>
      <p:sp>
        <p:nvSpPr>
          <p:cNvPr id="3" name="TextBox 2">
            <a:extLst>
              <a:ext uri="{FF2B5EF4-FFF2-40B4-BE49-F238E27FC236}">
                <a16:creationId xmlns:a16="http://schemas.microsoft.com/office/drawing/2014/main" id="{29608CC2-95B2-857A-6857-BBF2E37E08FF}"/>
              </a:ext>
            </a:extLst>
          </p:cNvPr>
          <p:cNvSpPr txBox="1"/>
          <p:nvPr/>
        </p:nvSpPr>
        <p:spPr bwMode="auto">
          <a:xfrm>
            <a:off x="2915816" y="143344"/>
            <a:ext cx="3629756"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兩個電子自旋的糾纏 entanglement</a:t>
            </a:r>
          </a:p>
        </p:txBody>
      </p:sp>
    </p:spTree>
    <p:extLst>
      <p:ext uri="{BB962C8B-B14F-4D97-AF65-F5344CB8AC3E}">
        <p14:creationId xmlns:p14="http://schemas.microsoft.com/office/powerpoint/2010/main" val="8089956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819847-E5DE-8A21-A8F5-055A1EC1F4B2}"/>
              </a:ext>
            </a:extLst>
          </p:cNvPr>
          <p:cNvPicPr>
            <a:picLocks noChangeAspect="1"/>
          </p:cNvPicPr>
          <p:nvPr/>
        </p:nvPicPr>
        <p:blipFill>
          <a:blip r:embed="rId2"/>
          <a:stretch>
            <a:fillRect/>
          </a:stretch>
        </p:blipFill>
        <p:spPr>
          <a:xfrm>
            <a:off x="1634971" y="2132856"/>
            <a:ext cx="5358987" cy="1682472"/>
          </a:xfrm>
          <a:prstGeom prst="rect">
            <a:avLst/>
          </a:prstGeom>
        </p:spPr>
      </p:pic>
      <p:pic>
        <p:nvPicPr>
          <p:cNvPr id="3" name="Picture 2">
            <a:extLst>
              <a:ext uri="{FF2B5EF4-FFF2-40B4-BE49-F238E27FC236}">
                <a16:creationId xmlns:a16="http://schemas.microsoft.com/office/drawing/2014/main" id="{06B8120C-188D-0D25-321D-B779C6633AED}"/>
              </a:ext>
            </a:extLst>
          </p:cNvPr>
          <p:cNvPicPr>
            <a:picLocks noChangeAspect="1"/>
          </p:cNvPicPr>
          <p:nvPr/>
        </p:nvPicPr>
        <p:blipFill rotWithShape="1">
          <a:blip r:embed="rId3"/>
          <a:srcRect t="60181"/>
          <a:stretch/>
        </p:blipFill>
        <p:spPr>
          <a:xfrm>
            <a:off x="1634970" y="4068372"/>
            <a:ext cx="5343423" cy="2024924"/>
          </a:xfrm>
          <a:prstGeom prst="rect">
            <a:avLst/>
          </a:prstGeom>
        </p:spPr>
      </p:pic>
      <p:sp>
        <p:nvSpPr>
          <p:cNvPr id="4" name="文字方塊 1">
            <a:extLst>
              <a:ext uri="{FF2B5EF4-FFF2-40B4-BE49-F238E27FC236}">
                <a16:creationId xmlns:a16="http://schemas.microsoft.com/office/drawing/2014/main" id="{10A1328C-6607-9F68-88D6-BB661287EE2A}"/>
              </a:ext>
            </a:extLst>
          </p:cNvPr>
          <p:cNvSpPr txBox="1">
            <a:spLocks noChangeArrowheads="1"/>
          </p:cNvSpPr>
          <p:nvPr/>
        </p:nvSpPr>
        <p:spPr bwMode="auto">
          <a:xfrm>
            <a:off x="1154698" y="1510480"/>
            <a:ext cx="65337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疊加態有時會出現遠距的糾葛 </a:t>
            </a:r>
            <a:r>
              <a:rPr lang="en-US" altLang="zh-TW" sz="1800" dirty="0">
                <a:solidFill>
                  <a:srgbClr val="000000"/>
                </a:solidFill>
                <a:latin typeface="+mn-lt"/>
              </a:rPr>
              <a:t>Entangled</a:t>
            </a:r>
            <a:r>
              <a:rPr lang="zh-TW" altLang="en-US" sz="1800" dirty="0">
                <a:solidFill>
                  <a:srgbClr val="000000"/>
                </a:solidFill>
                <a:latin typeface="+mn-lt"/>
              </a:rPr>
              <a:t> </a:t>
            </a:r>
            <a:r>
              <a:rPr lang="en-US" altLang="zh-TW" sz="1800" dirty="0">
                <a:solidFill>
                  <a:srgbClr val="000000"/>
                </a:solidFill>
                <a:latin typeface="+mn-lt"/>
              </a:rPr>
              <a:t>States</a:t>
            </a:r>
            <a:r>
              <a:rPr lang="zh-TW" altLang="en-US" sz="1800" dirty="0">
                <a:solidFill>
                  <a:srgbClr val="000000"/>
                </a:solidFill>
                <a:latin typeface="+mn-lt"/>
              </a:rPr>
              <a:t> </a:t>
            </a:r>
            <a:r>
              <a:rPr lang="zh-TW" altLang="en-US" sz="1800" dirty="0">
                <a:solidFill>
                  <a:srgbClr val="000000"/>
                </a:solidFill>
                <a:latin typeface="Arial" charset="0"/>
              </a:rPr>
              <a:t>糾葛態。</a:t>
            </a:r>
          </a:p>
        </p:txBody>
      </p:sp>
      <p:sp>
        <p:nvSpPr>
          <p:cNvPr id="5" name="TextBox 4">
            <a:extLst>
              <a:ext uri="{FF2B5EF4-FFF2-40B4-BE49-F238E27FC236}">
                <a16:creationId xmlns:a16="http://schemas.microsoft.com/office/drawing/2014/main" id="{3408795D-157F-7A77-B023-32C62FC1F4D9}"/>
              </a:ext>
            </a:extLst>
          </p:cNvPr>
          <p:cNvSpPr txBox="1"/>
          <p:nvPr/>
        </p:nvSpPr>
        <p:spPr>
          <a:xfrm>
            <a:off x="1154698" y="1036798"/>
            <a:ext cx="7737782" cy="369332"/>
          </a:xfrm>
          <a:prstGeom prst="rect">
            <a:avLst/>
          </a:prstGeom>
          <a:noFill/>
        </p:spPr>
        <p:txBody>
          <a:bodyPr wrap="square" rtlCol="0">
            <a:spAutoFit/>
          </a:bodyPr>
          <a:lstStyle/>
          <a:p>
            <a:pPr algn="l"/>
            <a:r>
              <a:rPr lang="en-TW" sz="1800" dirty="0">
                <a:latin typeface="+mj-lt"/>
                <a:ea typeface="PMingLiU" panose="02020500000000000000" pitchFamily="18" charset="-120"/>
              </a:rPr>
              <a:t>愛因斯坦指出了量子疊加若是可能，在微觀世界都有非常不合理的結果。</a:t>
            </a:r>
          </a:p>
        </p:txBody>
      </p:sp>
    </p:spTree>
    <p:extLst>
      <p:ext uri="{BB962C8B-B14F-4D97-AF65-F5344CB8AC3E}">
        <p14:creationId xmlns:p14="http://schemas.microsoft.com/office/powerpoint/2010/main" val="170924086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1" descr="wave 002.jpg">
            <a:extLst>
              <a:ext uri="{FF2B5EF4-FFF2-40B4-BE49-F238E27FC236}">
                <a16:creationId xmlns:a16="http://schemas.microsoft.com/office/drawing/2014/main" id="{61D84D90-FC19-F54A-8406-D690DC0449C5}"/>
              </a:ext>
            </a:extLst>
          </p:cNvPr>
          <p:cNvPicPr>
            <a:picLocks noChangeAspect="1"/>
          </p:cNvPicPr>
          <p:nvPr/>
        </p:nvPicPr>
        <p:blipFill>
          <a:blip r:embed="rId2">
            <a:extLst>
              <a:ext uri="{28A0092B-C50C-407E-A947-70E740481C1C}">
                <a14:useLocalDpi xmlns:a14="http://schemas.microsoft.com/office/drawing/2010/main" val="0"/>
              </a:ext>
            </a:extLst>
          </a:blip>
          <a:srcRect l="15028" t="53964" r="60693" b="31841"/>
          <a:stretch>
            <a:fillRect/>
          </a:stretch>
        </p:blipFill>
        <p:spPr bwMode="auto">
          <a:xfrm flipH="1">
            <a:off x="4759903" y="2237641"/>
            <a:ext cx="1656184"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5" name="文字方塊 3"/>
          <p:cNvSpPr txBox="1">
            <a:spLocks noChangeArrowheads="1"/>
          </p:cNvSpPr>
          <p:nvPr/>
        </p:nvSpPr>
        <p:spPr bwMode="auto">
          <a:xfrm>
            <a:off x="1115616" y="1278111"/>
            <a:ext cx="65929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在我們討論電子的散射時，都忽略了散射原子的狀態！</a:t>
            </a:r>
          </a:p>
        </p:txBody>
      </p:sp>
      <p:sp>
        <p:nvSpPr>
          <p:cNvPr id="243716" name="文字方塊 5"/>
          <p:cNvSpPr txBox="1">
            <a:spLocks noChangeArrowheads="1"/>
          </p:cNvSpPr>
          <p:nvPr/>
        </p:nvSpPr>
        <p:spPr bwMode="auto">
          <a:xfrm>
            <a:off x="1133537" y="1735260"/>
            <a:ext cx="698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因動量守恆，散射原子在散射後反彈運動速度，會與電子恰好相反。</a:t>
            </a:r>
          </a:p>
        </p:txBody>
      </p:sp>
      <p:pic>
        <p:nvPicPr>
          <p:cNvPr id="243718" name="圖片 1" descr="wave 002.jpg"/>
          <p:cNvPicPr>
            <a:picLocks noChangeAspect="1"/>
          </p:cNvPicPr>
          <p:nvPr/>
        </p:nvPicPr>
        <p:blipFill>
          <a:blip r:embed="rId2">
            <a:extLst>
              <a:ext uri="{28A0092B-C50C-407E-A947-70E740481C1C}">
                <a14:useLocalDpi xmlns:a14="http://schemas.microsoft.com/office/drawing/2010/main" val="0"/>
              </a:ext>
            </a:extLst>
          </a:blip>
          <a:srcRect l="15028" t="53964" r="60693" b="31841"/>
          <a:stretch>
            <a:fillRect/>
          </a:stretch>
        </p:blipFill>
        <p:spPr bwMode="auto">
          <a:xfrm>
            <a:off x="1173542" y="2237640"/>
            <a:ext cx="2735262"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笑臉 42">
            <a:extLst>
              <a:ext uri="{FF2B5EF4-FFF2-40B4-BE49-F238E27FC236}">
                <a16:creationId xmlns:a16="http://schemas.microsoft.com/office/drawing/2014/main" id="{FC416277-43AF-D748-8E24-D2EC0904CDAD}"/>
              </a:ext>
            </a:extLst>
          </p:cNvPr>
          <p:cNvSpPr/>
          <p:nvPr/>
        </p:nvSpPr>
        <p:spPr>
          <a:xfrm>
            <a:off x="5545566" y="2892485"/>
            <a:ext cx="287338" cy="28575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9" name="文字方塊 5">
            <a:extLst>
              <a:ext uri="{FF2B5EF4-FFF2-40B4-BE49-F238E27FC236}">
                <a16:creationId xmlns:a16="http://schemas.microsoft.com/office/drawing/2014/main" id="{6C81B09E-C202-8549-BDF6-4F7195F0161F}"/>
              </a:ext>
            </a:extLst>
          </p:cNvPr>
          <p:cNvSpPr txBox="1">
            <a:spLocks noChangeArrowheads="1"/>
          </p:cNvSpPr>
          <p:nvPr/>
        </p:nvSpPr>
        <p:spPr bwMode="auto">
          <a:xfrm>
            <a:off x="1115616" y="3429000"/>
            <a:ext cx="712819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電子向右，散射原子就向左彈，電子向左，散射原子就向右彈。</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B31EAF3-BB22-504A-8F42-7BF9132CB8A3}"/>
                  </a:ext>
                </a:extLst>
              </p:cNvPr>
              <p:cNvSpPr txBox="1"/>
              <p:nvPr/>
            </p:nvSpPr>
            <p:spPr>
              <a:xfrm>
                <a:off x="2816109" y="3899285"/>
                <a:ext cx="1048364" cy="276999"/>
              </a:xfrm>
              <a:prstGeom prst="rect">
                <a:avLst/>
              </a:prstGeom>
              <a:solidFill>
                <a:srgbClr val="FFFF00"/>
              </a:solid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d>
                        <m:dPr>
                          <m:begChr m:val="|"/>
                          <m:endChr m:val=""/>
                          <m:ctrlPr>
                            <a:rPr lang="en-TW" sz="1800" b="0" i="1" smtClean="0">
                              <a:latin typeface="Cambria Math" panose="02040503050406030204" pitchFamily="18" charset="0"/>
                              <a:ea typeface="PMingLiU" panose="02020500000000000000" pitchFamily="18" charset="-120"/>
                            </a:rPr>
                          </m:ctrlPr>
                        </m:dPr>
                        <m:e>
                          <m:d>
                            <m:dPr>
                              <m:begChr m:val=""/>
                              <m:endChr m:val="⟩"/>
                              <m:ctrlPr>
                                <a:rPr lang="en-TW" sz="1800" b="0" i="1" smtClean="0">
                                  <a:latin typeface="Cambria Math" panose="02040503050406030204" pitchFamily="18" charset="0"/>
                                  <a:ea typeface="PMingLiU" panose="02020500000000000000" pitchFamily="18" charset="-120"/>
                                </a:rPr>
                              </m:ctrlPr>
                            </m:dPr>
                            <m:e>
                              <m:r>
                                <a:rPr lang="en-US" sz="1800" b="0" i="1" smtClean="0">
                                  <a:latin typeface="Cambria Math" panose="02040503050406030204" pitchFamily="18" charset="0"/>
                                  <a:ea typeface="PMingLiU" panose="02020500000000000000" pitchFamily="18" charset="-120"/>
                                </a:rPr>
                                <m:t>𝑒</m:t>
                              </m:r>
                              <m:r>
                                <a:rPr lang="en-TW"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𝑎</m:t>
                              </m:r>
                              <m:r>
                                <a:rPr lang="en-TW" sz="1800" b="0" i="1" smtClean="0">
                                  <a:latin typeface="Cambria Math" panose="02040503050406030204" pitchFamily="18" charset="0"/>
                                  <a:ea typeface="Cambria Math" panose="02040503050406030204" pitchFamily="18" charset="0"/>
                                </a:rPr>
                                <m:t>←</m:t>
                              </m:r>
                            </m:e>
                          </m:d>
                        </m:e>
                      </m:d>
                    </m:oMath>
                  </m:oMathPara>
                </a14:m>
                <a:endParaRPr lang="en-TW" sz="1800" b="0" dirty="0">
                  <a:latin typeface="PMingLiU" panose="02020500000000000000" pitchFamily="18" charset="-120"/>
                  <a:ea typeface="PMingLiU" panose="02020500000000000000" pitchFamily="18" charset="-120"/>
                </a:endParaRPr>
              </a:p>
            </p:txBody>
          </p:sp>
        </mc:Choice>
        <mc:Fallback xmlns="">
          <p:sp>
            <p:nvSpPr>
              <p:cNvPr id="2" name="TextBox 1">
                <a:extLst>
                  <a:ext uri="{FF2B5EF4-FFF2-40B4-BE49-F238E27FC236}">
                    <a16:creationId xmlns:a16="http://schemas.microsoft.com/office/drawing/2014/main" id="{7B31EAF3-BB22-504A-8F42-7BF9132CB8A3}"/>
                  </a:ext>
                </a:extLst>
              </p:cNvPr>
              <p:cNvSpPr txBox="1">
                <a:spLocks noRot="1" noChangeAspect="1" noMove="1" noResize="1" noEditPoints="1" noAdjustHandles="1" noChangeArrowheads="1" noChangeShapeType="1" noTextEdit="1"/>
              </p:cNvSpPr>
              <p:nvPr/>
            </p:nvSpPr>
            <p:spPr>
              <a:xfrm>
                <a:off x="2816109" y="3899285"/>
                <a:ext cx="1048364" cy="276999"/>
              </a:xfrm>
              <a:prstGeom prst="rect">
                <a:avLst/>
              </a:prstGeom>
              <a:blipFill>
                <a:blip r:embed="rId3"/>
                <a:stretch>
                  <a:fillRect l="-34524" t="-168182" r="-27381" b="-2454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69A38B6-56CA-7B42-BE6E-17957D860C6A}"/>
                  </a:ext>
                </a:extLst>
              </p:cNvPr>
              <p:cNvSpPr txBox="1"/>
              <p:nvPr/>
            </p:nvSpPr>
            <p:spPr>
              <a:xfrm>
                <a:off x="5220098" y="3885355"/>
                <a:ext cx="1048364"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b="0" i="1" smtClean="0">
                              <a:latin typeface="Cambria Math" panose="02040503050406030204" pitchFamily="18" charset="0"/>
                              <a:ea typeface="PMingLiU" panose="02020500000000000000" pitchFamily="18" charset="-120"/>
                            </a:rPr>
                          </m:ctrlPr>
                        </m:dPr>
                        <m:e>
                          <m:d>
                            <m:dPr>
                              <m:begChr m:val=""/>
                              <m:endChr m:val="⟩"/>
                              <m:ctrlPr>
                                <a:rPr lang="en-TW" sz="1800" b="0" i="1" smtClean="0">
                                  <a:latin typeface="Cambria Math" panose="02040503050406030204" pitchFamily="18" charset="0"/>
                                  <a:ea typeface="PMingLiU" panose="02020500000000000000" pitchFamily="18" charset="-120"/>
                                </a:rPr>
                              </m:ctrlPr>
                            </m:dPr>
                            <m:e>
                              <m:r>
                                <a:rPr lang="en-US" sz="1800" b="0" i="1" smtClean="0">
                                  <a:latin typeface="Cambria Math" panose="02040503050406030204" pitchFamily="18" charset="0"/>
                                  <a:ea typeface="PMingLiU" panose="02020500000000000000" pitchFamily="18" charset="-120"/>
                                </a:rPr>
                                <m:t>𝑒</m:t>
                              </m:r>
                              <m:r>
                                <a:rPr lang="en-TW" sz="1800" i="1">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𝑎</m:t>
                              </m:r>
                              <m:r>
                                <a:rPr lang="en-TW" sz="1800" i="1">
                                  <a:latin typeface="Cambria Math" panose="02040503050406030204" pitchFamily="18" charset="0"/>
                                  <a:ea typeface="Cambria Math" panose="02040503050406030204" pitchFamily="18" charset="0"/>
                                </a:rPr>
                                <m:t>→</m:t>
                              </m:r>
                            </m:e>
                          </m:d>
                        </m:e>
                      </m:d>
                    </m:oMath>
                  </m:oMathPara>
                </a14:m>
                <a:endParaRPr lang="en-TW" sz="1800" b="0" dirty="0">
                  <a:latin typeface="PMingLiU" panose="02020500000000000000" pitchFamily="18" charset="-120"/>
                  <a:ea typeface="PMingLiU" panose="02020500000000000000" pitchFamily="18" charset="-120"/>
                </a:endParaRPr>
              </a:p>
            </p:txBody>
          </p:sp>
        </mc:Choice>
        <mc:Fallback xmlns="">
          <p:sp>
            <p:nvSpPr>
              <p:cNvPr id="11" name="TextBox 10">
                <a:extLst>
                  <a:ext uri="{FF2B5EF4-FFF2-40B4-BE49-F238E27FC236}">
                    <a16:creationId xmlns:a16="http://schemas.microsoft.com/office/drawing/2014/main" id="{E69A38B6-56CA-7B42-BE6E-17957D860C6A}"/>
                  </a:ext>
                </a:extLst>
              </p:cNvPr>
              <p:cNvSpPr txBox="1">
                <a:spLocks noRot="1" noChangeAspect="1" noMove="1" noResize="1" noEditPoints="1" noAdjustHandles="1" noChangeArrowheads="1" noChangeShapeType="1" noTextEdit="1"/>
              </p:cNvSpPr>
              <p:nvPr/>
            </p:nvSpPr>
            <p:spPr>
              <a:xfrm>
                <a:off x="5220098" y="3885355"/>
                <a:ext cx="1048364" cy="276999"/>
              </a:xfrm>
              <a:prstGeom prst="rect">
                <a:avLst/>
              </a:prstGeom>
              <a:blipFill>
                <a:blip r:embed="rId4"/>
                <a:stretch>
                  <a:fillRect l="-34524" t="-160870" r="-27381" b="-234783"/>
                </a:stretch>
              </a:blipFill>
            </p:spPr>
            <p:txBody>
              <a:bodyPr/>
              <a:lstStyle/>
              <a:p>
                <a:r>
                  <a:rPr lang="en-TW">
                    <a:noFill/>
                  </a:rPr>
                  <a:t> </a:t>
                </a:r>
              </a:p>
            </p:txBody>
          </p:sp>
        </mc:Fallback>
      </mc:AlternateContent>
      <p:pic>
        <p:nvPicPr>
          <p:cNvPr id="12" name="圖片 1" descr="wave 002.jpg">
            <a:extLst>
              <a:ext uri="{FF2B5EF4-FFF2-40B4-BE49-F238E27FC236}">
                <a16:creationId xmlns:a16="http://schemas.microsoft.com/office/drawing/2014/main" id="{6E9E39F5-B293-4949-8259-FBCD67857523}"/>
              </a:ext>
            </a:extLst>
          </p:cNvPr>
          <p:cNvPicPr>
            <a:picLocks noChangeAspect="1"/>
          </p:cNvPicPr>
          <p:nvPr/>
        </p:nvPicPr>
        <p:blipFill>
          <a:blip r:embed="rId2">
            <a:extLst>
              <a:ext uri="{28A0092B-C50C-407E-A947-70E740481C1C}">
                <a14:useLocalDpi xmlns:a14="http://schemas.microsoft.com/office/drawing/2010/main" val="0"/>
              </a:ext>
            </a:extLst>
          </a:blip>
          <a:srcRect l="15028" t="53964" r="60693" b="31841"/>
          <a:stretch>
            <a:fillRect/>
          </a:stretch>
        </p:blipFill>
        <p:spPr bwMode="auto">
          <a:xfrm>
            <a:off x="5220098" y="4271707"/>
            <a:ext cx="2735262"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橢圓 17">
            <a:extLst>
              <a:ext uri="{FF2B5EF4-FFF2-40B4-BE49-F238E27FC236}">
                <a16:creationId xmlns:a16="http://schemas.microsoft.com/office/drawing/2014/main" id="{16516DE0-D6B9-4740-A7B7-9076445639FA}"/>
              </a:ext>
            </a:extLst>
          </p:cNvPr>
          <p:cNvSpPr/>
          <p:nvPr/>
        </p:nvSpPr>
        <p:spPr>
          <a:xfrm>
            <a:off x="5435601" y="4847523"/>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14" name="直線單箭頭接點 19">
            <a:extLst>
              <a:ext uri="{FF2B5EF4-FFF2-40B4-BE49-F238E27FC236}">
                <a16:creationId xmlns:a16="http://schemas.microsoft.com/office/drawing/2014/main" id="{01D872CF-5743-4841-BA9F-DD73DE273E99}"/>
              </a:ext>
            </a:extLst>
          </p:cNvPr>
          <p:cNvCxnSpPr/>
          <p:nvPr/>
        </p:nvCxnSpPr>
        <p:spPr>
          <a:xfrm flipH="1">
            <a:off x="4643835" y="4919407"/>
            <a:ext cx="8636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笑臉 20">
            <a:extLst>
              <a:ext uri="{FF2B5EF4-FFF2-40B4-BE49-F238E27FC236}">
                <a16:creationId xmlns:a16="http://schemas.microsoft.com/office/drawing/2014/main" id="{2FE76DE9-B624-A44E-8932-3589997CBBAB}"/>
              </a:ext>
            </a:extLst>
          </p:cNvPr>
          <p:cNvSpPr/>
          <p:nvPr/>
        </p:nvSpPr>
        <p:spPr>
          <a:xfrm>
            <a:off x="6299598" y="4919407"/>
            <a:ext cx="288925" cy="28416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16" name="直線單箭頭接點 24">
            <a:extLst>
              <a:ext uri="{FF2B5EF4-FFF2-40B4-BE49-F238E27FC236}">
                <a16:creationId xmlns:a16="http://schemas.microsoft.com/office/drawing/2014/main" id="{E8C81B5E-59DB-9F4A-8A98-D060E168680B}"/>
              </a:ext>
            </a:extLst>
          </p:cNvPr>
          <p:cNvCxnSpPr/>
          <p:nvPr/>
        </p:nvCxnSpPr>
        <p:spPr>
          <a:xfrm>
            <a:off x="6083698" y="4847970"/>
            <a:ext cx="720725" cy="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17" name="圖片 1" descr="wave 002.jpg">
            <a:extLst>
              <a:ext uri="{FF2B5EF4-FFF2-40B4-BE49-F238E27FC236}">
                <a16:creationId xmlns:a16="http://schemas.microsoft.com/office/drawing/2014/main" id="{DFC43A18-E0AF-BD4A-98A8-556EA8DFFF2F}"/>
              </a:ext>
            </a:extLst>
          </p:cNvPr>
          <p:cNvPicPr>
            <a:picLocks noChangeAspect="1"/>
          </p:cNvPicPr>
          <p:nvPr/>
        </p:nvPicPr>
        <p:blipFill>
          <a:blip r:embed="rId2">
            <a:extLst>
              <a:ext uri="{28A0092B-C50C-407E-A947-70E740481C1C}">
                <a14:useLocalDpi xmlns:a14="http://schemas.microsoft.com/office/drawing/2010/main" val="0"/>
              </a:ext>
            </a:extLst>
          </a:blip>
          <a:srcRect l="15028" t="53964" r="60693" b="31841"/>
          <a:stretch>
            <a:fillRect/>
          </a:stretch>
        </p:blipFill>
        <p:spPr bwMode="auto">
          <a:xfrm>
            <a:off x="1133537" y="4318091"/>
            <a:ext cx="2735262"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橢圓 35">
            <a:extLst>
              <a:ext uri="{FF2B5EF4-FFF2-40B4-BE49-F238E27FC236}">
                <a16:creationId xmlns:a16="http://schemas.microsoft.com/office/drawing/2014/main" id="{AD74A570-2B98-3444-A55B-55CB8EF938DC}"/>
              </a:ext>
            </a:extLst>
          </p:cNvPr>
          <p:cNvSpPr/>
          <p:nvPr/>
        </p:nvSpPr>
        <p:spPr>
          <a:xfrm>
            <a:off x="3221694" y="482291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19" name="直線單箭頭接點 36">
            <a:extLst>
              <a:ext uri="{FF2B5EF4-FFF2-40B4-BE49-F238E27FC236}">
                <a16:creationId xmlns:a16="http://schemas.microsoft.com/office/drawing/2014/main" id="{B9B4E20F-C32C-4A4B-899A-52A23399C48F}"/>
              </a:ext>
            </a:extLst>
          </p:cNvPr>
          <p:cNvCxnSpPr/>
          <p:nvPr/>
        </p:nvCxnSpPr>
        <p:spPr>
          <a:xfrm>
            <a:off x="3436999" y="4894354"/>
            <a:ext cx="792163"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笑臉 37">
            <a:extLst>
              <a:ext uri="{FF2B5EF4-FFF2-40B4-BE49-F238E27FC236}">
                <a16:creationId xmlns:a16="http://schemas.microsoft.com/office/drawing/2014/main" id="{CE2B787C-67CB-F244-BF40-60B0196F494A}"/>
              </a:ext>
            </a:extLst>
          </p:cNvPr>
          <p:cNvSpPr/>
          <p:nvPr/>
        </p:nvSpPr>
        <p:spPr>
          <a:xfrm>
            <a:off x="2213037" y="4967379"/>
            <a:ext cx="288925" cy="28416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21" name="直線單箭頭接點 38">
            <a:extLst>
              <a:ext uri="{FF2B5EF4-FFF2-40B4-BE49-F238E27FC236}">
                <a16:creationId xmlns:a16="http://schemas.microsoft.com/office/drawing/2014/main" id="{DE25A422-0621-BB41-9CBD-5F0B7A7E706D}"/>
              </a:ext>
            </a:extLst>
          </p:cNvPr>
          <p:cNvCxnSpPr/>
          <p:nvPr/>
        </p:nvCxnSpPr>
        <p:spPr>
          <a:xfrm flipH="1">
            <a:off x="1854262" y="4894354"/>
            <a:ext cx="719137" cy="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6EAFBF0-3B80-B143-987A-8FD57DB78CFB}"/>
                  </a:ext>
                </a:extLst>
              </p:cNvPr>
              <p:cNvSpPr txBox="1"/>
              <p:nvPr/>
            </p:nvSpPr>
            <p:spPr>
              <a:xfrm>
                <a:off x="3044583" y="5696895"/>
                <a:ext cx="2722797"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ea typeface="PMingLiU" panose="02020500000000000000" pitchFamily="18" charset="-120"/>
                            </a:rPr>
                          </m:ctrlPr>
                        </m:sSubPr>
                        <m:e>
                          <m:r>
                            <a:rPr lang="en-US" sz="1800" b="0" i="1" smtClean="0">
                              <a:latin typeface="Cambria Math" panose="02040503050406030204" pitchFamily="18" charset="0"/>
                              <a:ea typeface="PMingLiU" panose="02020500000000000000" pitchFamily="18" charset="-120"/>
                            </a:rPr>
                            <m:t>𝑐</m:t>
                          </m:r>
                        </m:e>
                        <m:sub>
                          <m:r>
                            <a:rPr lang="en-US" sz="1800" b="0" i="1" smtClean="0">
                              <a:latin typeface="Cambria Math" panose="02040503050406030204" pitchFamily="18" charset="0"/>
                              <a:ea typeface="PMingLiU" panose="02020500000000000000" pitchFamily="18" charset="-120"/>
                            </a:rPr>
                            <m:t>1</m:t>
                          </m:r>
                        </m:sub>
                      </m:sSub>
                      <m:d>
                        <m:dPr>
                          <m:begChr m:val="|"/>
                          <m:endChr m:val=""/>
                          <m:ctrlPr>
                            <a:rPr lang="en-TW" sz="1800" b="0" i="1" smtClean="0">
                              <a:latin typeface="Cambria Math" panose="02040503050406030204" pitchFamily="18" charset="0"/>
                              <a:ea typeface="PMingLiU" panose="02020500000000000000" pitchFamily="18" charset="-120"/>
                            </a:rPr>
                          </m:ctrlPr>
                        </m:dPr>
                        <m:e>
                          <m:d>
                            <m:dPr>
                              <m:begChr m:val=""/>
                              <m:endChr m:val="⟩"/>
                              <m:ctrlPr>
                                <a:rPr lang="en-TW" sz="1800" b="0" i="1" smtClean="0">
                                  <a:latin typeface="Cambria Math" panose="02040503050406030204" pitchFamily="18" charset="0"/>
                                  <a:ea typeface="PMingLiU" panose="02020500000000000000" pitchFamily="18" charset="-120"/>
                                </a:rPr>
                              </m:ctrlPr>
                            </m:dPr>
                            <m:e>
                              <m:r>
                                <a:rPr lang="en-US" sz="1800" b="0" i="1" smtClean="0">
                                  <a:latin typeface="Cambria Math" panose="02040503050406030204" pitchFamily="18" charset="0"/>
                                  <a:ea typeface="PMingLiU" panose="02020500000000000000" pitchFamily="18" charset="-120"/>
                                </a:rPr>
                                <m:t>𝑒</m:t>
                              </m:r>
                              <m:r>
                                <a:rPr lang="en-TW"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𝑎</m:t>
                              </m:r>
                              <m:r>
                                <a:rPr lang="en-TW" sz="1800" b="0" i="1" smtClean="0">
                                  <a:latin typeface="Cambria Math" panose="02040503050406030204" pitchFamily="18" charset="0"/>
                                  <a:ea typeface="Cambria Math" panose="02040503050406030204" pitchFamily="18" charset="0"/>
                                </a:rPr>
                                <m:t>←</m:t>
                              </m:r>
                            </m:e>
                          </m:d>
                        </m:e>
                      </m:d>
                      <m:r>
                        <a:rPr lang="en-US" sz="1800" b="0" i="1" smtClean="0">
                          <a:latin typeface="Cambria Math" panose="02040503050406030204" pitchFamily="18" charset="0"/>
                          <a:ea typeface="PMingLiU" panose="02020500000000000000" pitchFamily="18" charset="-120"/>
                        </a:rPr>
                        <m:t>+</m:t>
                      </m:r>
                      <m:sSub>
                        <m:sSubPr>
                          <m:ctrlPr>
                            <a:rPr lang="en-TW" sz="1800" i="1">
                              <a:latin typeface="Cambria Math" panose="02040503050406030204" pitchFamily="18" charset="0"/>
                              <a:ea typeface="PMingLiU" panose="02020500000000000000" pitchFamily="18" charset="-120"/>
                            </a:rPr>
                          </m:ctrlPr>
                        </m:sSubPr>
                        <m:e>
                          <m:r>
                            <a:rPr lang="en-US" sz="1800" i="1">
                              <a:latin typeface="Cambria Math" panose="02040503050406030204" pitchFamily="18" charset="0"/>
                              <a:ea typeface="PMingLiU" panose="02020500000000000000" pitchFamily="18" charset="-120"/>
                            </a:rPr>
                            <m:t>𝑐</m:t>
                          </m:r>
                        </m:e>
                        <m:sub>
                          <m:r>
                            <a:rPr lang="en-US" sz="1800" b="0" i="1" smtClean="0">
                              <a:latin typeface="Cambria Math" panose="02040503050406030204" pitchFamily="18" charset="0"/>
                              <a:ea typeface="PMingLiU" panose="02020500000000000000" pitchFamily="18" charset="-120"/>
                            </a:rPr>
                            <m:t>2</m:t>
                          </m:r>
                        </m:sub>
                      </m:sSub>
                      <m:d>
                        <m:dPr>
                          <m:begChr m:val="|"/>
                          <m:endChr m:val=""/>
                          <m:ctrlPr>
                            <a:rPr lang="en-TW" sz="1800" i="1">
                              <a:latin typeface="Cambria Math" panose="02040503050406030204" pitchFamily="18" charset="0"/>
                              <a:ea typeface="PMingLiU" panose="02020500000000000000" pitchFamily="18" charset="-120"/>
                            </a:rPr>
                          </m:ctrlPr>
                        </m:dPr>
                        <m:e>
                          <m:d>
                            <m:dPr>
                              <m:begChr m:val=""/>
                              <m:endChr m:val="⟩"/>
                              <m:ctrlPr>
                                <a:rPr lang="en-TW" sz="1800" i="1">
                                  <a:latin typeface="Cambria Math" panose="02040503050406030204" pitchFamily="18" charset="0"/>
                                  <a:ea typeface="PMingLiU" panose="02020500000000000000" pitchFamily="18" charset="-120"/>
                                </a:rPr>
                              </m:ctrlPr>
                            </m:dPr>
                            <m:e>
                              <m:r>
                                <a:rPr lang="en-US" sz="1800" i="1">
                                  <a:latin typeface="Cambria Math" panose="02040503050406030204" pitchFamily="18" charset="0"/>
                                  <a:ea typeface="PMingLiU" panose="02020500000000000000" pitchFamily="18" charset="-120"/>
                                </a:rPr>
                                <m:t>𝑒</m:t>
                              </m:r>
                              <m:r>
                                <a:rPr lang="en-TW"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𝑎</m:t>
                              </m:r>
                              <m:r>
                                <a:rPr lang="en-TW" sz="1800" i="1">
                                  <a:latin typeface="Cambria Math" panose="02040503050406030204" pitchFamily="18" charset="0"/>
                                  <a:ea typeface="Cambria Math" panose="02040503050406030204" pitchFamily="18" charset="0"/>
                                </a:rPr>
                                <m:t>→</m:t>
                              </m:r>
                            </m:e>
                          </m:d>
                        </m:e>
                      </m:d>
                    </m:oMath>
                  </m:oMathPara>
                </a14:m>
                <a:endParaRPr lang="en-TW" sz="1800" b="0" dirty="0">
                  <a:latin typeface="PMingLiU" panose="02020500000000000000" pitchFamily="18" charset="-120"/>
                  <a:ea typeface="PMingLiU" panose="02020500000000000000" pitchFamily="18" charset="-120"/>
                </a:endParaRPr>
              </a:p>
            </p:txBody>
          </p:sp>
        </mc:Choice>
        <mc:Fallback xmlns="">
          <p:sp>
            <p:nvSpPr>
              <p:cNvPr id="23" name="TextBox 22">
                <a:extLst>
                  <a:ext uri="{FF2B5EF4-FFF2-40B4-BE49-F238E27FC236}">
                    <a16:creationId xmlns:a16="http://schemas.microsoft.com/office/drawing/2014/main" id="{D6EAFBF0-3B80-B143-987A-8FD57DB78CFB}"/>
                  </a:ext>
                </a:extLst>
              </p:cNvPr>
              <p:cNvSpPr txBox="1">
                <a:spLocks noRot="1" noChangeAspect="1" noMove="1" noResize="1" noEditPoints="1" noAdjustHandles="1" noChangeArrowheads="1" noChangeShapeType="1" noTextEdit="1"/>
              </p:cNvSpPr>
              <p:nvPr/>
            </p:nvSpPr>
            <p:spPr>
              <a:xfrm>
                <a:off x="3044583" y="5696895"/>
                <a:ext cx="2722797" cy="276999"/>
              </a:xfrm>
              <a:prstGeom prst="rect">
                <a:avLst/>
              </a:prstGeom>
              <a:blipFill>
                <a:blip r:embed="rId5"/>
                <a:stretch>
                  <a:fillRect l="-6019" t="-160870" r="-10185" b="-234783"/>
                </a:stretch>
              </a:blipFill>
            </p:spPr>
            <p:txBody>
              <a:bodyPr/>
              <a:lstStyle/>
              <a:p>
                <a:r>
                  <a:rPr lang="en-TW">
                    <a:noFill/>
                  </a:rPr>
                  <a:t> </a:t>
                </a:r>
              </a:p>
            </p:txBody>
          </p:sp>
        </mc:Fallback>
      </mc:AlternateContent>
      <p:sp>
        <p:nvSpPr>
          <p:cNvPr id="24" name="橢圓 41">
            <a:extLst>
              <a:ext uri="{FF2B5EF4-FFF2-40B4-BE49-F238E27FC236}">
                <a16:creationId xmlns:a16="http://schemas.microsoft.com/office/drawing/2014/main" id="{BB7888BD-270A-3441-8AEB-3324B678A50D}"/>
              </a:ext>
            </a:extLst>
          </p:cNvPr>
          <p:cNvSpPr/>
          <p:nvPr/>
        </p:nvSpPr>
        <p:spPr>
          <a:xfrm>
            <a:off x="3344061" y="579055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25" name="笑臉 42">
            <a:extLst>
              <a:ext uri="{FF2B5EF4-FFF2-40B4-BE49-F238E27FC236}">
                <a16:creationId xmlns:a16="http://schemas.microsoft.com/office/drawing/2014/main" id="{57A0BAEE-3F58-564A-BF98-32BDE06DC546}"/>
              </a:ext>
            </a:extLst>
          </p:cNvPr>
          <p:cNvSpPr/>
          <p:nvPr/>
        </p:nvSpPr>
        <p:spPr>
          <a:xfrm>
            <a:off x="3752843" y="5738872"/>
            <a:ext cx="207452" cy="19208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26" name="橢圓 41">
            <a:extLst>
              <a:ext uri="{FF2B5EF4-FFF2-40B4-BE49-F238E27FC236}">
                <a16:creationId xmlns:a16="http://schemas.microsoft.com/office/drawing/2014/main" id="{F3D2065F-2C7A-394A-B80E-517E32846FCE}"/>
              </a:ext>
            </a:extLst>
          </p:cNvPr>
          <p:cNvSpPr/>
          <p:nvPr/>
        </p:nvSpPr>
        <p:spPr>
          <a:xfrm>
            <a:off x="4832243" y="579055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27" name="笑臉 42">
            <a:extLst>
              <a:ext uri="{FF2B5EF4-FFF2-40B4-BE49-F238E27FC236}">
                <a16:creationId xmlns:a16="http://schemas.microsoft.com/office/drawing/2014/main" id="{AE3D863E-7EA0-434E-97D3-115FFFD35E59}"/>
              </a:ext>
            </a:extLst>
          </p:cNvPr>
          <p:cNvSpPr/>
          <p:nvPr/>
        </p:nvSpPr>
        <p:spPr>
          <a:xfrm>
            <a:off x="5216103" y="5753231"/>
            <a:ext cx="207452" cy="19208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3" name="TextBox 2">
            <a:extLst>
              <a:ext uri="{FF2B5EF4-FFF2-40B4-BE49-F238E27FC236}">
                <a16:creationId xmlns:a16="http://schemas.microsoft.com/office/drawing/2014/main" id="{A31DC6E7-6B78-082B-50C0-651B07F406FF}"/>
              </a:ext>
            </a:extLst>
          </p:cNvPr>
          <p:cNvSpPr txBox="1"/>
          <p:nvPr/>
        </p:nvSpPr>
        <p:spPr>
          <a:xfrm>
            <a:off x="1133537" y="799426"/>
            <a:ext cx="7263240" cy="369332"/>
          </a:xfrm>
          <a:prstGeom prst="rect">
            <a:avLst/>
          </a:prstGeom>
          <a:noFill/>
        </p:spPr>
        <p:txBody>
          <a:bodyPr wrap="square" rtlCol="0">
            <a:spAutoFit/>
          </a:bodyPr>
          <a:lstStyle/>
          <a:p>
            <a:pPr algn="l"/>
            <a:r>
              <a:rPr lang="en-TW" sz="1800" dirty="0">
                <a:latin typeface="+mj-lt"/>
                <a:ea typeface="PMingLiU" panose="02020500000000000000" pitchFamily="18" charset="-120"/>
              </a:rPr>
              <a:t>其實這種糾葛在微觀世界，經常出現！例如電子被原子散射的實驗。</a:t>
            </a:r>
          </a:p>
        </p:txBody>
      </p:sp>
    </p:spTree>
    <p:extLst>
      <p:ext uri="{BB962C8B-B14F-4D97-AF65-F5344CB8AC3E}">
        <p14:creationId xmlns:p14="http://schemas.microsoft.com/office/powerpoint/2010/main" val="314048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文字方塊 1"/>
          <p:cNvSpPr txBox="1">
            <a:spLocks noChangeArrowheads="1"/>
          </p:cNvSpPr>
          <p:nvPr/>
        </p:nvSpPr>
        <p:spPr bwMode="auto">
          <a:xfrm>
            <a:off x="2268538" y="1052513"/>
            <a:ext cx="424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000000"/>
                </a:solidFill>
                <a:latin typeface="Arial" charset="0"/>
              </a:rPr>
              <a:t>如此糾葛，分手十年後，還有心電感應！</a:t>
            </a:r>
          </a:p>
        </p:txBody>
      </p:sp>
      <p:pic>
        <p:nvPicPr>
          <p:cNvPr id="245763" name="Picture 2" descr="http://pic.pimg.tw/bounce/12046035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1700213"/>
            <a:ext cx="383857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521135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http://homework.uoregon.edu/pub/class/155/trap02a.jpg"/>
          <p:cNvPicPr>
            <a:picLocks noChangeAspect="1" noChangeArrowheads="1"/>
          </p:cNvPicPr>
          <p:nvPr/>
        </p:nvPicPr>
        <p:blipFill>
          <a:blip r:embed="rId2">
            <a:extLst>
              <a:ext uri="{28A0092B-C50C-407E-A947-70E740481C1C}">
                <a14:useLocalDpi xmlns:a14="http://schemas.microsoft.com/office/drawing/2010/main" val="0"/>
              </a:ext>
            </a:extLst>
          </a:blip>
          <a:srcRect t="40218"/>
          <a:stretch>
            <a:fillRect/>
          </a:stretch>
        </p:blipFill>
        <p:spPr bwMode="auto">
          <a:xfrm>
            <a:off x="1692275" y="1125538"/>
            <a:ext cx="5759450"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4232DE7-93DC-7144-B079-5BD7F6C898E0}"/>
                  </a:ext>
                </a:extLst>
              </p:cNvPr>
              <p:cNvSpPr txBox="1"/>
              <p:nvPr/>
            </p:nvSpPr>
            <p:spPr>
              <a:xfrm>
                <a:off x="3779912" y="5446325"/>
                <a:ext cx="2164119" cy="572273"/>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b="0" i="1" smtClean="0">
                              <a:latin typeface="Cambria Math" panose="02040503050406030204" pitchFamily="18" charset="0"/>
                              <a:ea typeface="Cambria Math"/>
                            </a:rPr>
                          </m:ctrlPr>
                        </m:dPr>
                        <m:e>
                          <m:d>
                            <m:dPr>
                              <m:begChr m:val="|"/>
                              <m:endChr m:val=""/>
                              <m:ctrlPr>
                                <a:rPr lang="en-TW" sz="1800" b="0" i="1" smtClean="0">
                                  <a:latin typeface="Cambria Math" panose="02040503050406030204" pitchFamily="18" charset="0"/>
                                  <a:ea typeface="Cambria Math"/>
                                </a:rPr>
                              </m:ctrlPr>
                            </m:dPr>
                            <m:e>
                              <m:r>
                                <a:rPr lang="en-US" sz="1800" b="0" i="1" smtClean="0">
                                  <a:latin typeface="Cambria Math" panose="02040503050406030204" pitchFamily="18" charset="0"/>
                                  <a:ea typeface="Cambria Math"/>
                                </a:rPr>
                                <m:t>0</m:t>
                              </m:r>
                            </m:e>
                          </m:d>
                        </m:e>
                      </m:d>
                      <m:r>
                        <a:rPr lang="en-US" sz="1800" b="0" i="1" smtClean="0">
                          <a:latin typeface="Cambria Math" panose="02040503050406030204" pitchFamily="18" charset="0"/>
                          <a:ea typeface="Cambria Math"/>
                        </a:rPr>
                        <m:t>=</m:t>
                      </m:r>
                      <m:f>
                        <m:fPr>
                          <m:ctrlPr>
                            <a:rPr lang="en-US" sz="1800" b="0" i="1" smtClean="0">
                              <a:latin typeface="Cambria Math" panose="02040503050406030204" pitchFamily="18" charset="0"/>
                              <a:ea typeface="Cambria Math"/>
                            </a:rPr>
                          </m:ctrlPr>
                        </m:fPr>
                        <m:num>
                          <m:r>
                            <a:rPr lang="en-US" sz="1800" b="0" i="1" smtClean="0">
                              <a:latin typeface="Cambria Math" panose="02040503050406030204" pitchFamily="18" charset="0"/>
                              <a:ea typeface="Cambria Math"/>
                            </a:rPr>
                            <m:t>1</m:t>
                          </m:r>
                        </m:num>
                        <m:den>
                          <m:rad>
                            <m:radPr>
                              <m:degHide m:val="on"/>
                              <m:ctrlPr>
                                <a:rPr lang="en-US" sz="1800" b="0" i="1" smtClean="0">
                                  <a:latin typeface="Cambria Math" panose="02040503050406030204" pitchFamily="18" charset="0"/>
                                  <a:ea typeface="Cambria Math"/>
                                </a:rPr>
                              </m:ctrlPr>
                            </m:radPr>
                            <m:deg/>
                            <m:e>
                              <m:r>
                                <a:rPr lang="en-US" sz="1800" b="0" i="1" smtClean="0">
                                  <a:latin typeface="Cambria Math" panose="02040503050406030204" pitchFamily="18" charset="0"/>
                                  <a:ea typeface="Cambria Math"/>
                                </a:rPr>
                                <m:t>2</m:t>
                              </m:r>
                            </m:e>
                          </m:rad>
                        </m:den>
                      </m:f>
                      <m:d>
                        <m:dPr>
                          <m:ctrlPr>
                            <a:rPr lang="en-US" sz="1800" b="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smtClean="0">
                                      <a:latin typeface="Cambria Math" panose="02040503050406030204" pitchFamily="18" charset="0"/>
                                      <a:ea typeface="Cambria Math"/>
                                    </a:rPr>
                                    <m:t>↑</m:t>
                                  </m:r>
                                  <m:r>
                                    <a:rPr lang="en-US" sz="1800" i="1" smtClean="0">
                                      <a:latin typeface="Cambria Math" panose="02040503050406030204" pitchFamily="18" charset="0"/>
                                      <a:ea typeface="Cambria Math" panose="02040503050406030204" pitchFamily="18" charset="0"/>
                                    </a:rPr>
                                    <m:t>↓</m:t>
                                  </m:r>
                                </m:e>
                              </m:d>
                            </m:e>
                          </m:d>
                          <m:r>
                            <a:rPr lang="en-US" sz="1800" b="0" i="1" smtClean="0">
                              <a:latin typeface="Cambria Math" panose="02040503050406030204" pitchFamily="18" charset="0"/>
                              <a:ea typeface="Cambria Math"/>
                            </a:rPr>
                            <m:t>+</m:t>
                          </m:r>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smtClean="0">
                                      <a:latin typeface="Cambria Math" panose="02040503050406030204" pitchFamily="18" charset="0"/>
                                      <a:ea typeface="Cambria Math"/>
                                    </a:rPr>
                                    <m:t>↓</m:t>
                                  </m:r>
                                  <m:r>
                                    <a:rPr lang="en-US" sz="1800" i="1" smtClean="0">
                                      <a:latin typeface="Cambria Math" panose="02040503050406030204" pitchFamily="18" charset="0"/>
                                      <a:ea typeface="Cambria Math" panose="02040503050406030204" pitchFamily="18" charset="0"/>
                                    </a:rPr>
                                    <m:t>↑</m:t>
                                  </m:r>
                                </m:e>
                              </m:d>
                            </m:e>
                          </m:d>
                        </m:e>
                      </m:d>
                    </m:oMath>
                  </m:oMathPara>
                </a14:m>
                <a:endParaRPr lang="en-TW" sz="1800" b="0" i="1" dirty="0">
                  <a:latin typeface="Cambria Math"/>
                  <a:ea typeface="Cambria Math"/>
                </a:endParaRPr>
              </a:p>
            </p:txBody>
          </p:sp>
        </mc:Choice>
        <mc:Fallback xmlns="">
          <p:sp>
            <p:nvSpPr>
              <p:cNvPr id="3" name="TextBox 2">
                <a:extLst>
                  <a:ext uri="{FF2B5EF4-FFF2-40B4-BE49-F238E27FC236}">
                    <a16:creationId xmlns:a16="http://schemas.microsoft.com/office/drawing/2014/main" id="{E4232DE7-93DC-7144-B079-5BD7F6C898E0}"/>
                  </a:ext>
                </a:extLst>
              </p:cNvPr>
              <p:cNvSpPr txBox="1">
                <a:spLocks noRot="1" noChangeAspect="1" noMove="1" noResize="1" noEditPoints="1" noAdjustHandles="1" noChangeArrowheads="1" noChangeShapeType="1" noTextEdit="1"/>
              </p:cNvSpPr>
              <p:nvPr/>
            </p:nvSpPr>
            <p:spPr>
              <a:xfrm>
                <a:off x="3779912" y="5446325"/>
                <a:ext cx="2164119" cy="572273"/>
              </a:xfrm>
              <a:prstGeom prst="rect">
                <a:avLst/>
              </a:prstGeom>
              <a:blipFill>
                <a:blip r:embed="rId3"/>
                <a:stretch>
                  <a:fillRect l="-16860" t="-56522" r="-8721" b="-91304"/>
                </a:stretch>
              </a:blipFill>
            </p:spPr>
            <p:txBody>
              <a:bodyPr/>
              <a:lstStyle/>
              <a:p>
                <a:r>
                  <a:rPr lang="en-TW">
                    <a:noFill/>
                  </a:rPr>
                  <a:t> </a:t>
                </a:r>
              </a:p>
            </p:txBody>
          </p:sp>
        </mc:Fallback>
      </mc:AlternateContent>
    </p:spTree>
    <p:extLst>
      <p:ext uri="{BB962C8B-B14F-4D97-AF65-F5344CB8AC3E}">
        <p14:creationId xmlns:p14="http://schemas.microsoft.com/office/powerpoint/2010/main" val="82583617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AF796F-FC7F-1263-B4BA-857AC2919F1F}"/>
              </a:ext>
            </a:extLst>
          </p:cNvPr>
          <p:cNvPicPr>
            <a:picLocks noChangeAspect="1"/>
          </p:cNvPicPr>
          <p:nvPr/>
        </p:nvPicPr>
        <p:blipFill rotWithShape="1">
          <a:blip r:embed="rId2"/>
          <a:srcRect l="2309" r="35333"/>
          <a:stretch/>
        </p:blipFill>
        <p:spPr>
          <a:xfrm>
            <a:off x="1223120" y="362124"/>
            <a:ext cx="3888432" cy="723900"/>
          </a:xfrm>
          <a:prstGeom prst="rect">
            <a:avLst/>
          </a:prstGeom>
        </p:spPr>
      </p:pic>
      <p:pic>
        <p:nvPicPr>
          <p:cNvPr id="3" name="Picture 2">
            <a:extLst>
              <a:ext uri="{FF2B5EF4-FFF2-40B4-BE49-F238E27FC236}">
                <a16:creationId xmlns:a16="http://schemas.microsoft.com/office/drawing/2014/main" id="{D6BF485F-86A4-F9F4-511E-3B429C5D49D3}"/>
              </a:ext>
            </a:extLst>
          </p:cNvPr>
          <p:cNvPicPr>
            <a:picLocks noChangeAspect="1"/>
          </p:cNvPicPr>
          <p:nvPr/>
        </p:nvPicPr>
        <p:blipFill rotWithShape="1">
          <a:blip r:embed="rId3"/>
          <a:srcRect t="21020" b="42440"/>
          <a:stretch/>
        </p:blipFill>
        <p:spPr>
          <a:xfrm>
            <a:off x="1223120" y="1030335"/>
            <a:ext cx="6527800" cy="2088232"/>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F0457CD-CAE6-5AFC-8ADB-164583CED56B}"/>
                  </a:ext>
                </a:extLst>
              </p:cNvPr>
              <p:cNvSpPr txBox="1"/>
              <p:nvPr/>
            </p:nvSpPr>
            <p:spPr bwMode="auto">
              <a:xfrm>
                <a:off x="3578522" y="-107286"/>
                <a:ext cx="1193852" cy="312458"/>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𝑆</m:t>
                          </m:r>
                        </m:e>
                      </m:acc>
                      <m:r>
                        <a:rPr lang="en-US" b="0" i="1" smtClean="0">
                          <a:latin typeface="Cambria Math" panose="02040503050406030204" pitchFamily="18" charset="0"/>
                          <a:cs typeface="Times New Roman" pitchFamily="18" charset="0"/>
                        </a:rPr>
                        <m:t>=</m:t>
                      </m:r>
                      <m:sSub>
                        <m:sSubPr>
                          <m:ctrlPr>
                            <a:rPr lang="en-US" b="0" i="1" smtClean="0">
                              <a:latin typeface="Cambria Math" panose="02040503050406030204" pitchFamily="18" charset="0"/>
                              <a:cs typeface="Times New Roman" pitchFamily="18" charset="0"/>
                            </a:rPr>
                          </m:ctrlPr>
                        </m:sSubPr>
                        <m:e>
                          <m:acc>
                            <m:accPr>
                              <m:chr m:val="⃗"/>
                              <m:ctrlPr>
                                <a:rPr lang="en-US" i="1">
                                  <a:latin typeface="Cambria Math" panose="02040503050406030204" pitchFamily="18" charset="0"/>
                                  <a:cs typeface="Times New Roman" pitchFamily="18" charset="0"/>
                                </a:rPr>
                              </m:ctrlPr>
                            </m:accPr>
                            <m:e>
                              <m:r>
                                <a:rPr lang="en-US" i="1">
                                  <a:latin typeface="Cambria Math" panose="02040503050406030204" pitchFamily="18" charset="0"/>
                                  <a:cs typeface="Times New Roman" pitchFamily="18" charset="0"/>
                                </a:rPr>
                                <m:t>𝑆</m:t>
                              </m:r>
                            </m:e>
                          </m:acc>
                        </m:e>
                        <m:sub>
                          <m:r>
                            <a:rPr lang="en-US" b="0" i="1" smtClean="0">
                              <a:latin typeface="Cambria Math" panose="02040503050406030204" pitchFamily="18" charset="0"/>
                              <a:cs typeface="Times New Roman" pitchFamily="18" charset="0"/>
                            </a:rPr>
                            <m:t>1</m:t>
                          </m:r>
                        </m:sub>
                      </m:sSub>
                      <m:r>
                        <a:rPr lang="en-US" b="0" i="1" smtClean="0">
                          <a:latin typeface="Cambria Math" panose="02040503050406030204" pitchFamily="18" charset="0"/>
                          <a:cs typeface="Times New Roman" pitchFamily="18" charset="0"/>
                        </a:rPr>
                        <m:t>+</m:t>
                      </m:r>
                      <m:sSub>
                        <m:sSubPr>
                          <m:ctrlPr>
                            <a:rPr lang="en-US" i="1">
                              <a:latin typeface="Cambria Math" panose="02040503050406030204" pitchFamily="18" charset="0"/>
                              <a:cs typeface="Times New Roman" pitchFamily="18" charset="0"/>
                            </a:rPr>
                          </m:ctrlPr>
                        </m:sSubPr>
                        <m:e>
                          <m:acc>
                            <m:accPr>
                              <m:chr m:val="⃗"/>
                              <m:ctrlPr>
                                <a:rPr lang="en-US" i="1">
                                  <a:latin typeface="Cambria Math" panose="02040503050406030204" pitchFamily="18" charset="0"/>
                                  <a:cs typeface="Times New Roman" pitchFamily="18" charset="0"/>
                                </a:rPr>
                              </m:ctrlPr>
                            </m:accPr>
                            <m:e>
                              <m:r>
                                <a:rPr lang="en-US" i="1">
                                  <a:latin typeface="Cambria Math" panose="02040503050406030204" pitchFamily="18" charset="0"/>
                                  <a:cs typeface="Times New Roman" pitchFamily="18" charset="0"/>
                                </a:rPr>
                                <m:t>𝑆</m:t>
                              </m:r>
                            </m:e>
                          </m:acc>
                        </m:e>
                        <m:sub>
                          <m:r>
                            <a:rPr lang="en-US" b="0" i="1" smtClean="0">
                              <a:latin typeface="Cambria Math" panose="02040503050406030204" pitchFamily="18" charset="0"/>
                              <a:cs typeface="Times New Roman" pitchFamily="18" charset="0"/>
                            </a:rPr>
                            <m:t>2</m:t>
                          </m:r>
                        </m:sub>
                      </m:sSub>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3F0457CD-CAE6-5AFC-8ADB-164583CED56B}"/>
                  </a:ext>
                </a:extLst>
              </p:cNvPr>
              <p:cNvSpPr txBox="1">
                <a:spLocks noRot="1" noChangeAspect="1" noMove="1" noResize="1" noEditPoints="1" noAdjustHandles="1" noChangeArrowheads="1" noChangeShapeType="1" noTextEdit="1"/>
              </p:cNvSpPr>
              <p:nvPr/>
            </p:nvSpPr>
            <p:spPr bwMode="auto">
              <a:xfrm>
                <a:off x="3578522" y="-107286"/>
                <a:ext cx="1193852" cy="312458"/>
              </a:xfrm>
              <a:prstGeom prst="rect">
                <a:avLst/>
              </a:prstGeom>
              <a:blipFill>
                <a:blip r:embed="rId4"/>
                <a:stretch>
                  <a:fillRect l="-3158" t="-30769" r="-1053" b="-1153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29">
                <a:extLst>
                  <a:ext uri="{FF2B5EF4-FFF2-40B4-BE49-F238E27FC236}">
                    <a16:creationId xmlns:a16="http://schemas.microsoft.com/office/drawing/2014/main" id="{8C342332-5230-7F5F-D416-012601DDEFF2}"/>
                  </a:ext>
                </a:extLst>
              </p:cNvPr>
              <p:cNvSpPr txBox="1"/>
              <p:nvPr/>
            </p:nvSpPr>
            <p:spPr bwMode="auto">
              <a:xfrm>
                <a:off x="1417983" y="4274946"/>
                <a:ext cx="576064" cy="36933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smtClean="0">
                                  <a:latin typeface="Cambria Math" panose="02040503050406030204" pitchFamily="18" charset="0"/>
                                  <a:ea typeface="Cambria Math" panose="02040503050406030204" pitchFamily="18" charset="0"/>
                                </a:rPr>
                                <m:t>↑↑</m:t>
                              </m:r>
                            </m:e>
                          </m:d>
                        </m:e>
                      </m:d>
                    </m:oMath>
                  </m:oMathPara>
                </a14:m>
                <a:endParaRPr lang="zh-TW" altLang="en-US" dirty="0"/>
              </a:p>
            </p:txBody>
          </p:sp>
        </mc:Choice>
        <mc:Fallback xmlns="">
          <p:sp>
            <p:nvSpPr>
              <p:cNvPr id="5" name="文字方塊 29">
                <a:extLst>
                  <a:ext uri="{FF2B5EF4-FFF2-40B4-BE49-F238E27FC236}">
                    <a16:creationId xmlns:a16="http://schemas.microsoft.com/office/drawing/2014/main" id="{8C342332-5230-7F5F-D416-012601DDEFF2}"/>
                  </a:ext>
                </a:extLst>
              </p:cNvPr>
              <p:cNvSpPr txBox="1">
                <a:spLocks noRot="1" noChangeAspect="1" noMove="1" noResize="1" noEditPoints="1" noAdjustHandles="1" noChangeArrowheads="1" noChangeShapeType="1" noTextEdit="1"/>
              </p:cNvSpPr>
              <p:nvPr/>
            </p:nvSpPr>
            <p:spPr bwMode="auto">
              <a:xfrm>
                <a:off x="1417983" y="4274946"/>
                <a:ext cx="576064" cy="369332"/>
              </a:xfrm>
              <a:prstGeom prst="rect">
                <a:avLst/>
              </a:prstGeom>
              <a:blipFill>
                <a:blip r:embed="rId5"/>
                <a:stretch>
                  <a:fillRect l="-52174" t="-106667" r="-39130" b="-170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9C0F141-0326-2E94-CA5E-F29DC9106229}"/>
                  </a:ext>
                </a:extLst>
              </p:cNvPr>
              <p:cNvSpPr txBox="1"/>
              <p:nvPr/>
            </p:nvSpPr>
            <p:spPr bwMode="auto">
              <a:xfrm>
                <a:off x="1390676" y="3885366"/>
                <a:ext cx="532859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用兩個箭頭來代表兩個電子個別的</a:t>
                </a:r>
                <a14:m>
                  <m:oMath xmlns:m="http://schemas.openxmlformats.org/officeDocument/2006/math">
                    <m:r>
                      <a:rPr lang="en-US" b="0" i="1" smtClean="0">
                        <a:latin typeface="Cambria Math" panose="02040503050406030204" pitchFamily="18" charset="0"/>
                        <a:cs typeface="Times New Roman" pitchFamily="18" charset="0"/>
                      </a:rPr>
                      <m:t>𝑧</m:t>
                    </m:r>
                  </m:oMath>
                </a14:m>
                <a:r>
                  <a:rPr lang="en-TW" dirty="0">
                    <a:latin typeface="Times New Roman" pitchFamily="18" charset="0"/>
                    <a:cs typeface="Times New Roman" pitchFamily="18" charset="0"/>
                  </a:rPr>
                  <a:t>自旋。</a:t>
                </a:r>
              </a:p>
            </p:txBody>
          </p:sp>
        </mc:Choice>
        <mc:Fallback xmlns="">
          <p:sp>
            <p:nvSpPr>
              <p:cNvPr id="6" name="TextBox 5">
                <a:extLst>
                  <a:ext uri="{FF2B5EF4-FFF2-40B4-BE49-F238E27FC236}">
                    <a16:creationId xmlns:a16="http://schemas.microsoft.com/office/drawing/2014/main" id="{A9C0F141-0326-2E94-CA5E-F29DC9106229}"/>
                  </a:ext>
                </a:extLst>
              </p:cNvPr>
              <p:cNvSpPr txBox="1">
                <a:spLocks noRot="1" noChangeAspect="1" noMove="1" noResize="1" noEditPoints="1" noAdjustHandles="1" noChangeArrowheads="1" noChangeShapeType="1" noTextEdit="1"/>
              </p:cNvSpPr>
              <p:nvPr/>
            </p:nvSpPr>
            <p:spPr bwMode="auto">
              <a:xfrm>
                <a:off x="1390676" y="3885366"/>
                <a:ext cx="5328592" cy="369332"/>
              </a:xfrm>
              <a:prstGeom prst="rect">
                <a:avLst/>
              </a:prstGeom>
              <a:blipFill>
                <a:blip r:embed="rId6"/>
                <a:stretch>
                  <a:fillRect l="-952" t="-6452" b="-19355"/>
                </a:stretch>
              </a:blipFill>
              <a:ln w="9525">
                <a:noFill/>
                <a:miter lim="800000"/>
                <a:headEnd/>
                <a:tailEnd/>
              </a:ln>
            </p:spPr>
            <p:txBody>
              <a:bodyPr/>
              <a:lstStyle/>
              <a:p>
                <a:r>
                  <a:rPr lang="en-TW">
                    <a:noFill/>
                  </a:rPr>
                  <a:t> </a:t>
                </a:r>
              </a:p>
            </p:txBody>
          </p:sp>
        </mc:Fallback>
      </mc:AlternateContent>
      <p:sp>
        <p:nvSpPr>
          <p:cNvPr id="7" name="TextBox 6">
            <a:extLst>
              <a:ext uri="{FF2B5EF4-FFF2-40B4-BE49-F238E27FC236}">
                <a16:creationId xmlns:a16="http://schemas.microsoft.com/office/drawing/2014/main" id="{60ED9415-059A-9BFB-90F3-792572325B51}"/>
              </a:ext>
            </a:extLst>
          </p:cNvPr>
          <p:cNvSpPr txBox="1"/>
          <p:nvPr/>
        </p:nvSpPr>
        <p:spPr bwMode="auto">
          <a:xfrm>
            <a:off x="2087216" y="4274946"/>
            <a:ext cx="475252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就是兩個電子都在自旋向上的狀態。</a:t>
            </a:r>
          </a:p>
        </p:txBody>
      </p:sp>
      <p:sp>
        <p:nvSpPr>
          <p:cNvPr id="8" name="TextBox 7">
            <a:extLst>
              <a:ext uri="{FF2B5EF4-FFF2-40B4-BE49-F238E27FC236}">
                <a16:creationId xmlns:a16="http://schemas.microsoft.com/office/drawing/2014/main" id="{C707BDF7-29E8-9F5F-DF79-6AA99261FD75}"/>
              </a:ext>
            </a:extLst>
          </p:cNvPr>
          <p:cNvSpPr txBox="1"/>
          <p:nvPr/>
        </p:nvSpPr>
        <p:spPr bwMode="auto">
          <a:xfrm>
            <a:off x="2087216" y="4713028"/>
            <a:ext cx="612068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第一個電子在自旋向上，第二個電子在自旋向下的狀態。</a:t>
            </a:r>
          </a:p>
        </p:txBody>
      </p:sp>
      <mc:AlternateContent xmlns:mc="http://schemas.openxmlformats.org/markup-compatibility/2006" xmlns:a14="http://schemas.microsoft.com/office/drawing/2010/main">
        <mc:Choice Requires="a14">
          <p:sp>
            <p:nvSpPr>
              <p:cNvPr id="9" name="文字方塊 29">
                <a:extLst>
                  <a:ext uri="{FF2B5EF4-FFF2-40B4-BE49-F238E27FC236}">
                    <a16:creationId xmlns:a16="http://schemas.microsoft.com/office/drawing/2014/main" id="{DA051D36-062E-8A6B-7332-8B6FBDCC7B57}"/>
                  </a:ext>
                </a:extLst>
              </p:cNvPr>
              <p:cNvSpPr txBox="1"/>
              <p:nvPr/>
            </p:nvSpPr>
            <p:spPr bwMode="auto">
              <a:xfrm>
                <a:off x="1421310" y="4713028"/>
                <a:ext cx="576064" cy="36933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smtClean="0">
                                  <a:latin typeface="Cambria Math" panose="02040503050406030204" pitchFamily="18" charset="0"/>
                                  <a:ea typeface="Cambria Math" panose="02040503050406030204" pitchFamily="18" charset="0"/>
                                </a:rPr>
                                <m:t>↑↓</m:t>
                              </m:r>
                            </m:e>
                          </m:d>
                        </m:e>
                      </m:d>
                    </m:oMath>
                  </m:oMathPara>
                </a14:m>
                <a:endParaRPr lang="zh-TW" altLang="en-US" dirty="0"/>
              </a:p>
            </p:txBody>
          </p:sp>
        </mc:Choice>
        <mc:Fallback xmlns="">
          <p:sp>
            <p:nvSpPr>
              <p:cNvPr id="9" name="文字方塊 29">
                <a:extLst>
                  <a:ext uri="{FF2B5EF4-FFF2-40B4-BE49-F238E27FC236}">
                    <a16:creationId xmlns:a16="http://schemas.microsoft.com/office/drawing/2014/main" id="{DA051D36-062E-8A6B-7332-8B6FBDCC7B57}"/>
                  </a:ext>
                </a:extLst>
              </p:cNvPr>
              <p:cNvSpPr txBox="1">
                <a:spLocks noRot="1" noChangeAspect="1" noMove="1" noResize="1" noEditPoints="1" noAdjustHandles="1" noChangeArrowheads="1" noChangeShapeType="1" noTextEdit="1"/>
              </p:cNvSpPr>
              <p:nvPr/>
            </p:nvSpPr>
            <p:spPr bwMode="auto">
              <a:xfrm>
                <a:off x="1421310" y="4713028"/>
                <a:ext cx="576064" cy="369332"/>
              </a:xfrm>
              <a:prstGeom prst="rect">
                <a:avLst/>
              </a:prstGeom>
              <a:blipFill>
                <a:blip r:embed="rId7"/>
                <a:stretch>
                  <a:fillRect l="-51064" t="-110000" r="-36170" b="-170000"/>
                </a:stretch>
              </a:blipFill>
              <a:ln>
                <a:noFill/>
              </a:ln>
            </p:spPr>
            <p:txBody>
              <a:bodyPr/>
              <a:lstStyle/>
              <a:p>
                <a:r>
                  <a:rPr lang="en-TW">
                    <a:noFill/>
                  </a:rPr>
                  <a:t> </a:t>
                </a:r>
              </a:p>
            </p:txBody>
          </p:sp>
        </mc:Fallback>
      </mc:AlternateContent>
      <p:pic>
        <p:nvPicPr>
          <p:cNvPr id="10" name="Picture 2" descr="http://homework.uoregon.edu/pub/class/155/trap02a.jpg">
            <a:extLst>
              <a:ext uri="{FF2B5EF4-FFF2-40B4-BE49-F238E27FC236}">
                <a16:creationId xmlns:a16="http://schemas.microsoft.com/office/drawing/2014/main" id="{6D5C248F-F70D-504E-8A74-539D59B006C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479" t="42508" r="80814" b="41772"/>
          <a:stretch/>
        </p:blipFill>
        <p:spPr bwMode="auto">
          <a:xfrm>
            <a:off x="6686489" y="-178597"/>
            <a:ext cx="1080120" cy="1264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A744264-D609-2E92-DC0F-ED39E95079C8}"/>
                  </a:ext>
                </a:extLst>
              </p:cNvPr>
              <p:cNvSpPr txBox="1"/>
              <p:nvPr/>
            </p:nvSpPr>
            <p:spPr bwMode="auto">
              <a:xfrm>
                <a:off x="1390676" y="5078311"/>
                <a:ext cx="487300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這是一個四維空間。</a:t>
                </a:r>
                <a:r>
                  <a:rPr lang="en-US" dirty="0"/>
                  <a:t>（加上</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m:t>
                            </m:r>
                            <m:r>
                              <a:rPr lang="en-US" altLang="zh-TW" i="1" smtClean="0">
                                <a:latin typeface="Cambria Math" panose="02040503050406030204" pitchFamily="18" charset="0"/>
                                <a:ea typeface="Cambria Math" panose="02040503050406030204" pitchFamily="18" charset="0"/>
                              </a:rPr>
                              <m:t>↑</m:t>
                            </m:r>
                          </m:e>
                        </m:d>
                      </m:e>
                    </m:d>
                  </m:oMath>
                </a14:m>
                <a:r>
                  <a:rPr lang="en-TW" dirty="0">
                    <a:latin typeface="Times New Roman" pitchFamily="18" charset="0"/>
                    <a:cs typeface="Times New Roman" pitchFamily="18" charset="0"/>
                  </a:rPr>
                  <a:t>、</a:t>
                </a:r>
                <a:r>
                  <a:rPr lang="en-US" altLang="zh-TW" dirty="0"/>
                  <a:t> </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m:t>
                            </m:r>
                            <m:r>
                              <a:rPr lang="en-US" altLang="zh-TW" i="1" smtClean="0">
                                <a:latin typeface="Cambria Math" panose="02040503050406030204" pitchFamily="18" charset="0"/>
                                <a:ea typeface="Cambria Math" panose="02040503050406030204" pitchFamily="18" charset="0"/>
                              </a:rPr>
                              <m:t>↓</m:t>
                            </m:r>
                          </m:e>
                        </m:d>
                      </m:e>
                    </m:d>
                  </m:oMath>
                </a14:m>
                <a:r>
                  <a:rPr lang="en-TW" dirty="0">
                    <a:latin typeface="Times New Roman" pitchFamily="18" charset="0"/>
                    <a:cs typeface="Times New Roman" pitchFamily="18" charset="0"/>
                  </a:rPr>
                  <a:t>）。</a:t>
                </a:r>
              </a:p>
            </p:txBody>
          </p:sp>
        </mc:Choice>
        <mc:Fallback xmlns="">
          <p:sp>
            <p:nvSpPr>
              <p:cNvPr id="11" name="TextBox 10">
                <a:extLst>
                  <a:ext uri="{FF2B5EF4-FFF2-40B4-BE49-F238E27FC236}">
                    <a16:creationId xmlns:a16="http://schemas.microsoft.com/office/drawing/2014/main" id="{6A744264-D609-2E92-DC0F-ED39E95079C8}"/>
                  </a:ext>
                </a:extLst>
              </p:cNvPr>
              <p:cNvSpPr txBox="1">
                <a:spLocks noRot="1" noChangeAspect="1" noMove="1" noResize="1" noEditPoints="1" noAdjustHandles="1" noChangeArrowheads="1" noChangeShapeType="1" noTextEdit="1"/>
              </p:cNvSpPr>
              <p:nvPr/>
            </p:nvSpPr>
            <p:spPr bwMode="auto">
              <a:xfrm>
                <a:off x="1390676" y="5078311"/>
                <a:ext cx="4873004" cy="369332"/>
              </a:xfrm>
              <a:prstGeom prst="rect">
                <a:avLst/>
              </a:prstGeom>
              <a:blipFill>
                <a:blip r:embed="rId9"/>
                <a:stretch>
                  <a:fillRect l="-1039" t="-106452" b="-16129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B8E5EB7-2544-355D-185E-1939C6814AFD}"/>
                  </a:ext>
                </a:extLst>
              </p:cNvPr>
              <p:cNvSpPr txBox="1"/>
              <p:nvPr/>
            </p:nvSpPr>
            <p:spPr bwMode="auto">
              <a:xfrm>
                <a:off x="1417983" y="5866855"/>
                <a:ext cx="6069833" cy="369332"/>
              </a:xfrm>
              <a:prstGeom prst="rect">
                <a:avLst/>
              </a:prstGeom>
              <a:noFill/>
              <a:ln w="9525">
                <a:noFill/>
                <a:miter lim="800000"/>
                <a:headEnd/>
                <a:tailEnd/>
              </a:ln>
            </p:spPr>
            <p:txBody>
              <a:bodyPr wrap="square" rtlCol="0">
                <a:spAutoFit/>
              </a:bodyPr>
              <a:lstStyle/>
              <a:p>
                <a:r>
                  <a:rPr lang="en-US" dirty="0">
                    <a:latin typeface="Times New Roman" pitchFamily="18" charset="0"/>
                    <a:cs typeface="Times New Roman" pitchFamily="18" charset="0"/>
                  </a:rPr>
                  <a:t>4正好等於3(</a:t>
                </a:r>
                <a14:m>
                  <m:oMath xmlns:m="http://schemas.openxmlformats.org/officeDocument/2006/math">
                    <m:r>
                      <a:rPr lang="en-US" b="0" i="1" smtClean="0">
                        <a:latin typeface="Cambria Math" panose="02040503050406030204" pitchFamily="18" charset="0"/>
                        <a:cs typeface="Times New Roman" pitchFamily="18" charset="0"/>
                      </a:rPr>
                      <m:t>𝑆</m:t>
                    </m:r>
                    <m:r>
                      <a:rPr lang="en-US" b="0" i="1" smtClean="0">
                        <a:latin typeface="Cambria Math" panose="02040503050406030204" pitchFamily="18" charset="0"/>
                        <a:cs typeface="Times New Roman" pitchFamily="18" charset="0"/>
                      </a:rPr>
                      <m:t>=1</m:t>
                    </m:r>
                  </m:oMath>
                </a14:m>
                <a:r>
                  <a:rPr lang="en-US" dirty="0">
                    <a:latin typeface="Times New Roman" pitchFamily="18" charset="0"/>
                    <a:cs typeface="Times New Roman" pitchFamily="18" charset="0"/>
                  </a:rPr>
                  <a:t>的態的維度)加1(</a:t>
                </a:r>
                <a14:m>
                  <m:oMath xmlns:m="http://schemas.openxmlformats.org/officeDocument/2006/math">
                    <m:r>
                      <a:rPr lang="en-US" b="0" i="1" smtClean="0">
                        <a:latin typeface="Cambria Math" panose="02040503050406030204" pitchFamily="18" charset="0"/>
                        <a:cs typeface="Times New Roman" pitchFamily="18" charset="0"/>
                      </a:rPr>
                      <m:t>𝑆</m:t>
                    </m:r>
                    <m:r>
                      <a:rPr lang="en-US" i="1">
                        <a:latin typeface="Cambria Math" panose="02040503050406030204" pitchFamily="18" charset="0"/>
                        <a:cs typeface="Times New Roman" pitchFamily="18" charset="0"/>
                      </a:rPr>
                      <m:t>=0</m:t>
                    </m:r>
                  </m:oMath>
                </a14:m>
                <a:r>
                  <a:rPr lang="en-US" dirty="0" err="1">
                    <a:latin typeface="Times New Roman" pitchFamily="18" charset="0"/>
                    <a:cs typeface="Times New Roman" pitchFamily="18" charset="0"/>
                  </a:rPr>
                  <a:t>的態的維度</a:t>
                </a:r>
                <a:r>
                  <a:rPr lang="en-US"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12" name="TextBox 11">
                <a:extLst>
                  <a:ext uri="{FF2B5EF4-FFF2-40B4-BE49-F238E27FC236}">
                    <a16:creationId xmlns:a16="http://schemas.microsoft.com/office/drawing/2014/main" id="{8B8E5EB7-2544-355D-185E-1939C6814AFD}"/>
                  </a:ext>
                </a:extLst>
              </p:cNvPr>
              <p:cNvSpPr txBox="1">
                <a:spLocks noRot="1" noChangeAspect="1" noMove="1" noResize="1" noEditPoints="1" noAdjustHandles="1" noChangeArrowheads="1" noChangeShapeType="1" noTextEdit="1"/>
              </p:cNvSpPr>
              <p:nvPr/>
            </p:nvSpPr>
            <p:spPr bwMode="auto">
              <a:xfrm>
                <a:off x="1417983" y="5866855"/>
                <a:ext cx="6069833" cy="369332"/>
              </a:xfrm>
              <a:prstGeom prst="rect">
                <a:avLst/>
              </a:prstGeom>
              <a:blipFill>
                <a:blip r:embed="rId10"/>
                <a:stretch>
                  <a:fillRect l="-835"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258C4BA-349D-1957-073A-CA87CCF89405}"/>
                  </a:ext>
                </a:extLst>
              </p:cNvPr>
              <p:cNvSpPr txBox="1"/>
              <p:nvPr/>
            </p:nvSpPr>
            <p:spPr bwMode="auto">
              <a:xfrm>
                <a:off x="1390676" y="6271256"/>
                <a:ext cx="741682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若以</a:t>
                </a:r>
                <a14:m>
                  <m:oMath xmlns:m="http://schemas.openxmlformats.org/officeDocument/2006/math">
                    <m:sSup>
                      <m:sSupPr>
                        <m:ctrlPr>
                          <a:rPr lang="en-TW"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𝑆</m:t>
                        </m:r>
                      </m:e>
                      <m:sup>
                        <m:r>
                          <a:rPr lang="en-US" i="1">
                            <a:latin typeface="Cambria Math" panose="02040503050406030204" pitchFamily="18" charset="0"/>
                            <a:cs typeface="Times New Roman" pitchFamily="18" charset="0"/>
                          </a:rPr>
                          <m:t>2</m:t>
                        </m:r>
                      </m:sup>
                    </m:sSup>
                    <m:r>
                      <a:rPr lang="en-US" i="1">
                        <a:latin typeface="Cambria Math" panose="02040503050406030204" pitchFamily="18" charset="0"/>
                        <a:cs typeface="Times New Roman" pitchFamily="18" charset="0"/>
                      </a:rPr>
                      <m:t>,</m:t>
                    </m:r>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𝑆</m:t>
                        </m:r>
                      </m:e>
                      <m:sub>
                        <m:r>
                          <a:rPr lang="en-US" i="1">
                            <a:latin typeface="Cambria Math" panose="02040503050406030204" pitchFamily="18" charset="0"/>
                            <a:cs typeface="Times New Roman" pitchFamily="18" charset="0"/>
                          </a:rPr>
                          <m:t>𝑧</m:t>
                        </m:r>
                      </m:sub>
                    </m:sSub>
                  </m:oMath>
                </a14:m>
                <a:r>
                  <a:rPr lang="en-TW" dirty="0">
                    <a:latin typeface="Times New Roman" pitchFamily="18" charset="0"/>
                    <a:cs typeface="Times New Roman" pitchFamily="18" charset="0"/>
                  </a:rPr>
                  <a:t>的本徵態</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𝑠</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𝑠</m:t>
                                </m:r>
                              </m:sub>
                            </m:sSub>
                          </m:e>
                        </m:d>
                      </m:e>
                    </m:d>
                  </m:oMath>
                </a14:m>
                <a:r>
                  <a:rPr lang="en-TW" dirty="0">
                    <a:latin typeface="Times New Roman" pitchFamily="18" charset="0"/>
                    <a:cs typeface="Times New Roman" pitchFamily="18" charset="0"/>
                  </a:rPr>
                  <a:t>為基底，總自旋的</a:t>
                </a:r>
                <a14:m>
                  <m:oMath xmlns:m="http://schemas.openxmlformats.org/officeDocument/2006/math">
                    <m:r>
                      <a:rPr lang="en-US" b="0" i="1" smtClean="0">
                        <a:latin typeface="Cambria Math" panose="02040503050406030204" pitchFamily="18" charset="0"/>
                        <a:cs typeface="Times New Roman" pitchFamily="18" charset="0"/>
                      </a:rPr>
                      <m:t>𝑠</m:t>
                    </m:r>
                    <m:r>
                      <a:rPr lang="en-US" b="0" i="1" smtClean="0">
                        <a:latin typeface="Cambria Math" panose="02040503050406030204" pitchFamily="18" charset="0"/>
                        <a:cs typeface="Times New Roman" pitchFamily="18" charset="0"/>
                      </a:rPr>
                      <m:t>=0 </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0</m:t>
                            </m:r>
                            <m:r>
                              <a:rPr lang="en-US" altLang="zh-TW" i="1">
                                <a:latin typeface="Cambria Math" panose="02040503050406030204" pitchFamily="18" charset="0"/>
                              </a:rPr>
                              <m:t>,</m:t>
                            </m:r>
                            <m:r>
                              <a:rPr lang="en-US" altLang="zh-TW" b="0" i="1" smtClean="0">
                                <a:latin typeface="Cambria Math" panose="02040503050406030204" pitchFamily="18" charset="0"/>
                              </a:rPr>
                              <m:t>0</m:t>
                            </m:r>
                            <m:r>
                              <a:rPr lang="en-US" altLang="zh-TW" i="1" smtClean="0">
                                <a:latin typeface="Cambria Math" panose="02040503050406030204" pitchFamily="18" charset="0"/>
                              </a:rPr>
                              <m:t> </m:t>
                            </m:r>
                          </m:e>
                        </m:d>
                      </m:e>
                    </m:d>
                    <m:r>
                      <a:rPr lang="en-US" b="0" i="1" smtClean="0">
                        <a:latin typeface="Cambria Math" panose="02040503050406030204" pitchFamily="18" charset="0"/>
                        <a:cs typeface="Times New Roman" pitchFamily="18" charset="0"/>
                      </a:rPr>
                      <m:t>,1</m:t>
                    </m:r>
                    <m:r>
                      <a:rPr lang="en-US" b="0" i="0" smtClean="0">
                        <a:latin typeface="Cambria Math" panose="02040503050406030204" pitchFamily="18" charset="0"/>
                        <a:cs typeface="Times New Roman" pitchFamily="18" charset="0"/>
                      </a:rPr>
                      <m:t> </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1</m:t>
                            </m:r>
                            <m:r>
                              <a:rPr lang="en-US" altLang="zh-TW" i="1">
                                <a:latin typeface="Cambria Math" panose="02040503050406030204" pitchFamily="18" charset="0"/>
                              </a:rPr>
                              <m:t>,</m:t>
                            </m:r>
                            <m:r>
                              <a:rPr lang="en-US" altLang="zh-TW"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rPr>
                              <m:t>1</m:t>
                            </m:r>
                          </m:e>
                        </m:d>
                      </m:e>
                    </m:d>
                    <m:r>
                      <a:rPr lang="en-US" altLang="zh-TW" b="0" i="0" smtClean="0">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b="0" i="1" smtClean="0">
                                <a:latin typeface="Cambria Math" panose="02040503050406030204" pitchFamily="18" charset="0"/>
                              </a:rPr>
                              <m:t>0</m:t>
                            </m:r>
                          </m:e>
                        </m:d>
                      </m:e>
                    </m:d>
                  </m:oMath>
                </a14:m>
                <a:r>
                  <a:rPr lang="en-TW" dirty="0">
                    <a:latin typeface="Times New Roman" pitchFamily="18" charset="0"/>
                    <a:cs typeface="Times New Roman" pitchFamily="18" charset="0"/>
                  </a:rPr>
                  <a:t>。</a:t>
                </a:r>
              </a:p>
            </p:txBody>
          </p:sp>
        </mc:Choice>
        <mc:Fallback xmlns="">
          <p:sp>
            <p:nvSpPr>
              <p:cNvPr id="13" name="TextBox 12">
                <a:extLst>
                  <a:ext uri="{FF2B5EF4-FFF2-40B4-BE49-F238E27FC236}">
                    <a16:creationId xmlns:a16="http://schemas.microsoft.com/office/drawing/2014/main" id="{E258C4BA-349D-1957-073A-CA87CCF89405}"/>
                  </a:ext>
                </a:extLst>
              </p:cNvPr>
              <p:cNvSpPr txBox="1">
                <a:spLocks noRot="1" noChangeAspect="1" noMove="1" noResize="1" noEditPoints="1" noAdjustHandles="1" noChangeArrowheads="1" noChangeShapeType="1" noTextEdit="1"/>
              </p:cNvSpPr>
              <p:nvPr/>
            </p:nvSpPr>
            <p:spPr bwMode="auto">
              <a:xfrm>
                <a:off x="1390676" y="6271256"/>
                <a:ext cx="7416824" cy="369332"/>
              </a:xfrm>
              <a:prstGeom prst="rect">
                <a:avLst/>
              </a:prstGeom>
              <a:blipFill>
                <a:blip r:embed="rId11"/>
                <a:stretch>
                  <a:fillRect l="-684" t="-110000" b="-17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3C2AA41-ADC3-6841-0209-8F3D8717D277}"/>
                  </a:ext>
                </a:extLst>
              </p:cNvPr>
              <p:cNvSpPr txBox="1"/>
              <p:nvPr/>
            </p:nvSpPr>
            <p:spPr bwMode="auto">
              <a:xfrm>
                <a:off x="1304294" y="3101517"/>
                <a:ext cx="7416824" cy="395749"/>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最自然的基底是以兩個電子的自旋大小</a:t>
                </a:r>
                <a14:m>
                  <m:oMath xmlns:m="http://schemas.openxmlformats.org/officeDocument/2006/math">
                    <m:sSubSup>
                      <m:sSubSupPr>
                        <m:ctrlPr>
                          <a:rPr lang="en-TW" i="1" smtClean="0">
                            <a:latin typeface="Cambria Math" panose="02040503050406030204" pitchFamily="18" charset="0"/>
                            <a:cs typeface="Times New Roman" pitchFamily="18" charset="0"/>
                          </a:rPr>
                        </m:ctrlPr>
                      </m:sSubSupPr>
                      <m:e>
                        <m:r>
                          <a:rPr lang="en-US" b="0" i="1" smtClean="0">
                            <a:latin typeface="Cambria Math" panose="02040503050406030204" pitchFamily="18" charset="0"/>
                            <a:cs typeface="Times New Roman" pitchFamily="18" charset="0"/>
                          </a:rPr>
                          <m:t>𝑆</m:t>
                        </m:r>
                      </m:e>
                      <m:sub>
                        <m:r>
                          <a:rPr lang="en-US" b="0" i="1" smtClean="0">
                            <a:latin typeface="Cambria Math" panose="02040503050406030204" pitchFamily="18" charset="0"/>
                            <a:cs typeface="Times New Roman" pitchFamily="18" charset="0"/>
                          </a:rPr>
                          <m:t>1,2</m:t>
                        </m:r>
                      </m:sub>
                      <m:sup>
                        <m:r>
                          <a:rPr lang="en-US" b="0" i="1" smtClean="0">
                            <a:latin typeface="Cambria Math" panose="02040503050406030204" pitchFamily="18" charset="0"/>
                            <a:cs typeface="Times New Roman" pitchFamily="18" charset="0"/>
                          </a:rPr>
                          <m:t>2</m:t>
                        </m:r>
                      </m:sup>
                    </m:sSubSup>
                  </m:oMath>
                </a14:m>
                <a:r>
                  <a:rPr lang="en-TW" dirty="0">
                    <a:latin typeface="Times New Roman" pitchFamily="18" charset="0"/>
                    <a:cs typeface="Times New Roman" pitchFamily="18" charset="0"/>
                  </a:rPr>
                  <a:t>、及各自沿方向的分量</a:t>
                </a:r>
                <a14:m>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𝑆</m:t>
                        </m:r>
                      </m:e>
                      <m:sub>
                        <m:r>
                          <a:rPr lang="en-US" b="0" i="1" smtClean="0">
                            <a:latin typeface="Cambria Math" panose="02040503050406030204" pitchFamily="18" charset="0"/>
                            <a:cs typeface="Times New Roman" pitchFamily="18" charset="0"/>
                          </a:rPr>
                          <m:t>1,2</m:t>
                        </m:r>
                        <m:r>
                          <a:rPr lang="en-US" b="0" i="1" smtClean="0">
                            <a:latin typeface="Cambria Math" panose="02040503050406030204" pitchFamily="18" charset="0"/>
                            <a:cs typeface="Times New Roman" pitchFamily="18" charset="0"/>
                          </a:rPr>
                          <m:t>𝑧</m:t>
                        </m:r>
                      </m:sub>
                    </m:sSub>
                  </m:oMath>
                </a14:m>
                <a:endParaRPr lang="en-TW" dirty="0">
                  <a:latin typeface="Times New Roman" pitchFamily="18" charset="0"/>
                  <a:cs typeface="Times New Roman" pitchFamily="18" charset="0"/>
                </a:endParaRPr>
              </a:p>
            </p:txBody>
          </p:sp>
        </mc:Choice>
        <mc:Fallback xmlns="">
          <p:sp>
            <p:nvSpPr>
              <p:cNvPr id="14" name="TextBox 13">
                <a:extLst>
                  <a:ext uri="{FF2B5EF4-FFF2-40B4-BE49-F238E27FC236}">
                    <a16:creationId xmlns:a16="http://schemas.microsoft.com/office/drawing/2014/main" id="{D3C2AA41-ADC3-6841-0209-8F3D8717D277}"/>
                  </a:ext>
                </a:extLst>
              </p:cNvPr>
              <p:cNvSpPr txBox="1">
                <a:spLocks noRot="1" noChangeAspect="1" noMove="1" noResize="1" noEditPoints="1" noAdjustHandles="1" noChangeArrowheads="1" noChangeShapeType="1" noTextEdit="1"/>
              </p:cNvSpPr>
              <p:nvPr/>
            </p:nvSpPr>
            <p:spPr bwMode="auto">
              <a:xfrm>
                <a:off x="1304294" y="3101517"/>
                <a:ext cx="7416824" cy="395749"/>
              </a:xfrm>
              <a:prstGeom prst="rect">
                <a:avLst/>
              </a:prstGeom>
              <a:blipFill>
                <a:blip r:embed="rId12"/>
                <a:stretch>
                  <a:fillRect l="-684" t="-6250" b="-1875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2C00853-E68C-8EDB-F467-EA65F15D7D39}"/>
                  </a:ext>
                </a:extLst>
              </p:cNvPr>
              <p:cNvSpPr txBox="1"/>
              <p:nvPr/>
            </p:nvSpPr>
            <p:spPr bwMode="auto">
              <a:xfrm>
                <a:off x="1391998" y="3490612"/>
                <a:ext cx="5327270" cy="381515"/>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之本徵態為基底：</a:t>
                </a:r>
                <a14:m>
                  <m:oMath xmlns:m="http://schemas.openxmlformats.org/officeDocument/2006/math">
                    <m:sSub>
                      <m:sSubPr>
                        <m:ctrlPr>
                          <a:rPr lang="en-US" b="0" i="1" dirty="0" smtClean="0">
                            <a:latin typeface="Cambria Math" panose="02040503050406030204" pitchFamily="18" charset="0"/>
                            <a:cs typeface="Times New Roman" pitchFamily="18" charset="0"/>
                          </a:rPr>
                        </m:ctrlPr>
                      </m:sSubPr>
                      <m:e>
                        <m:r>
                          <a:rPr lang="en-US" i="1" dirty="0">
                            <a:latin typeface="Cambria Math" panose="02040503050406030204" pitchFamily="18" charset="0"/>
                            <a:cs typeface="Times New Roman" pitchFamily="18" charset="0"/>
                          </a:rPr>
                          <m:t>𝑠</m:t>
                        </m:r>
                      </m:e>
                      <m:sub>
                        <m:r>
                          <a:rPr lang="en-US" b="0" i="1" dirty="0" smtClean="0">
                            <a:latin typeface="Cambria Math" panose="02040503050406030204" pitchFamily="18" charset="0"/>
                            <a:cs typeface="Times New Roman" pitchFamily="18" charset="0"/>
                          </a:rPr>
                          <m:t>1,2</m:t>
                        </m:r>
                      </m:sub>
                    </m:sSub>
                    <m:r>
                      <a:rPr lang="en-US" b="0" i="1" dirty="0" smtClean="0">
                        <a:latin typeface="Cambria Math" panose="02040503050406030204" pitchFamily="18" charset="0"/>
                        <a:cs typeface="Times New Roman" pitchFamily="18" charset="0"/>
                      </a:rPr>
                      <m:t>=1/2</m:t>
                    </m:r>
                  </m:oMath>
                </a14:m>
                <a:r>
                  <a:rPr lang="en-US" altLang="zh-TW" dirty="0"/>
                  <a:t>,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b="0" i="1" smtClean="0">
                            <a:latin typeface="Cambria Math" panose="02040503050406030204" pitchFamily="18" charset="0"/>
                          </a:rPr>
                          <m:t>1,2</m:t>
                        </m:r>
                        <m:r>
                          <a:rPr lang="en-US" altLang="zh-TW" i="1">
                            <a:latin typeface="Cambria Math" panose="02040503050406030204" pitchFamily="18" charset="0"/>
                          </a:rPr>
                          <m:t>𝑠</m:t>
                        </m:r>
                      </m:sub>
                    </m:sSub>
                    <m:r>
                      <a:rPr lang="en-US" altLang="zh-TW" i="1">
                        <a:latin typeface="Cambria Math" panose="02040503050406030204" pitchFamily="18" charset="0"/>
                      </a:rPr>
                      <m:t>=</m:t>
                    </m:r>
                    <m:r>
                      <a:rPr lang="en-US" altLang="zh-TW"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rPr>
                      <m:t>1</m:t>
                    </m:r>
                    <m:r>
                      <a:rPr lang="en-US" altLang="zh-TW" b="0" i="1" smtClean="0">
                        <a:latin typeface="Cambria Math" panose="02040503050406030204" pitchFamily="18" charset="0"/>
                      </a:rPr>
                      <m:t>/2</m:t>
                    </m:r>
                    <m:r>
                      <a:rPr lang="en-US" altLang="zh-TW" i="1">
                        <a:latin typeface="Cambria Math" panose="02040503050406030204" pitchFamily="18" charset="0"/>
                      </a:rPr>
                      <m:t> </m:t>
                    </m:r>
                  </m:oMath>
                </a14:m>
                <a:r>
                  <a:rPr lang="en-TW" dirty="0">
                    <a:latin typeface="Times New Roman" pitchFamily="18" charset="0"/>
                    <a:cs typeface="Times New Roman" pitchFamily="18" charset="0"/>
                  </a:rPr>
                  <a:t>。</a:t>
                </a:r>
              </a:p>
            </p:txBody>
          </p:sp>
        </mc:Choice>
        <mc:Fallback xmlns="">
          <p:sp>
            <p:nvSpPr>
              <p:cNvPr id="15" name="TextBox 14">
                <a:extLst>
                  <a:ext uri="{FF2B5EF4-FFF2-40B4-BE49-F238E27FC236}">
                    <a16:creationId xmlns:a16="http://schemas.microsoft.com/office/drawing/2014/main" id="{E2C00853-E68C-8EDB-F467-EA65F15D7D39}"/>
                  </a:ext>
                </a:extLst>
              </p:cNvPr>
              <p:cNvSpPr txBox="1">
                <a:spLocks noRot="1" noChangeAspect="1" noMove="1" noResize="1" noEditPoints="1" noAdjustHandles="1" noChangeArrowheads="1" noChangeShapeType="1" noTextEdit="1"/>
              </p:cNvSpPr>
              <p:nvPr/>
            </p:nvSpPr>
            <p:spPr bwMode="auto">
              <a:xfrm>
                <a:off x="1391998" y="3490612"/>
                <a:ext cx="5327270" cy="381515"/>
              </a:xfrm>
              <a:prstGeom prst="rect">
                <a:avLst/>
              </a:prstGeom>
              <a:blipFill>
                <a:blip r:embed="rId13"/>
                <a:stretch>
                  <a:fillRect l="-952" t="-13333"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9199C6E-A6B8-4CBD-24E6-C1E4FC4B6A94}"/>
                  </a:ext>
                </a:extLst>
              </p:cNvPr>
              <p:cNvSpPr txBox="1"/>
              <p:nvPr/>
            </p:nvSpPr>
            <p:spPr bwMode="auto">
              <a:xfrm>
                <a:off x="1390676" y="5461495"/>
                <a:ext cx="4572000"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我們也可以總自旋</a:t>
                </a:r>
                <a14:m>
                  <m:oMath xmlns:m="http://schemas.openxmlformats.org/officeDocument/2006/math">
                    <m:sSup>
                      <m:sSupPr>
                        <m:ctrlPr>
                          <a:rPr lang="en-TW"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𝑆</m:t>
                        </m:r>
                      </m:e>
                      <m:sup>
                        <m:r>
                          <a:rPr lang="en-US" b="0" i="1" smtClean="0">
                            <a:latin typeface="Cambria Math" panose="02040503050406030204" pitchFamily="18" charset="0"/>
                            <a:cs typeface="Times New Roman" pitchFamily="18" charset="0"/>
                          </a:rPr>
                          <m:t>2</m:t>
                        </m:r>
                      </m:sup>
                    </m:sSup>
                    <m:r>
                      <a:rPr lang="en-US" b="0" i="1" smtClean="0">
                        <a:latin typeface="Cambria Math" panose="02040503050406030204" pitchFamily="18" charset="0"/>
                        <a:cs typeface="Times New Roman" pitchFamily="18" charset="0"/>
                      </a:rPr>
                      <m:t>,</m:t>
                    </m:r>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𝑆</m:t>
                        </m:r>
                      </m:e>
                      <m:sub>
                        <m:r>
                          <a:rPr lang="en-US" i="1">
                            <a:latin typeface="Cambria Math" panose="02040503050406030204" pitchFamily="18" charset="0"/>
                            <a:cs typeface="Times New Roman" pitchFamily="18" charset="0"/>
                          </a:rPr>
                          <m:t>𝑧</m:t>
                        </m:r>
                      </m:sub>
                    </m:sSub>
                  </m:oMath>
                </a14:m>
                <a:r>
                  <a:rPr lang="en-TW" dirty="0">
                    <a:latin typeface="Times New Roman" pitchFamily="18" charset="0"/>
                    <a:cs typeface="Times New Roman" pitchFamily="18" charset="0"/>
                  </a:rPr>
                  <a:t>的本徵態做基底</a:t>
                </a:r>
                <a:endParaRPr lang="en-TW" dirty="0"/>
              </a:p>
            </p:txBody>
          </p:sp>
        </mc:Choice>
        <mc:Fallback xmlns="">
          <p:sp>
            <p:nvSpPr>
              <p:cNvPr id="17" name="TextBox 16">
                <a:extLst>
                  <a:ext uri="{FF2B5EF4-FFF2-40B4-BE49-F238E27FC236}">
                    <a16:creationId xmlns:a16="http://schemas.microsoft.com/office/drawing/2014/main" id="{59199C6E-A6B8-4CBD-24E6-C1E4FC4B6A94}"/>
                  </a:ext>
                </a:extLst>
              </p:cNvPr>
              <p:cNvSpPr txBox="1">
                <a:spLocks noRot="1" noChangeAspect="1" noMove="1" noResize="1" noEditPoints="1" noAdjustHandles="1" noChangeArrowheads="1" noChangeShapeType="1" noTextEdit="1"/>
              </p:cNvSpPr>
              <p:nvPr/>
            </p:nvSpPr>
            <p:spPr bwMode="auto">
              <a:xfrm>
                <a:off x="1390676" y="5461495"/>
                <a:ext cx="4572000" cy="369332"/>
              </a:xfrm>
              <a:prstGeom prst="rect">
                <a:avLst/>
              </a:prstGeom>
              <a:blipFill>
                <a:blip r:embed="rId14"/>
                <a:stretch>
                  <a:fillRect l="-1108" t="-10000" b="-23333"/>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3086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29">
                <a:extLst>
                  <a:ext uri="{FF2B5EF4-FFF2-40B4-BE49-F238E27FC236}">
                    <a16:creationId xmlns:a16="http://schemas.microsoft.com/office/drawing/2014/main" id="{921EC4FB-C4C9-BC84-F44D-480FAEF3D050}"/>
                  </a:ext>
                </a:extLst>
              </p:cNvPr>
              <p:cNvSpPr txBox="1"/>
              <p:nvPr/>
            </p:nvSpPr>
            <p:spPr bwMode="auto">
              <a:xfrm>
                <a:off x="907854" y="1588100"/>
                <a:ext cx="3168352" cy="36933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𝑠</m:t>
                              </m:r>
                              <m:r>
                                <a:rPr lang="en-US" altLang="zh-TW" b="0" i="1" smtClean="0">
                                  <a:latin typeface="Cambria Math" panose="02040503050406030204" pitchFamily="18" charset="0"/>
                                </a:rPr>
                                <m:t>=1,</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𝑚</m:t>
                                  </m:r>
                                </m:e>
                                <m:sub>
                                  <m:r>
                                    <a:rPr lang="en-US" altLang="zh-TW" b="0" i="1" smtClean="0">
                                      <a:latin typeface="Cambria Math" panose="02040503050406030204" pitchFamily="18" charset="0"/>
                                    </a:rPr>
                                    <m:t>𝑠</m:t>
                                  </m:r>
                                </m:sub>
                              </m:sSub>
                              <m:r>
                                <a:rPr lang="en-US" altLang="zh-TW" b="0" i="1" smtClean="0">
                                  <a:latin typeface="Cambria Math" panose="02040503050406030204" pitchFamily="18" charset="0"/>
                                </a:rPr>
                                <m:t>=1</m:t>
                              </m:r>
                            </m:e>
                          </m:d>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1,1</m:t>
                              </m:r>
                            </m:e>
                          </m:d>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smtClean="0">
                                  <a:latin typeface="Cambria Math" panose="02040503050406030204" pitchFamily="18" charset="0"/>
                                  <a:ea typeface="Cambria Math" panose="02040503050406030204" pitchFamily="18" charset="0"/>
                                </a:rPr>
                                <m:t>↑↑</m:t>
                              </m:r>
                            </m:e>
                          </m:d>
                        </m:e>
                      </m:d>
                    </m:oMath>
                  </m:oMathPara>
                </a14:m>
                <a:endParaRPr lang="zh-TW" altLang="en-US" dirty="0"/>
              </a:p>
            </p:txBody>
          </p:sp>
        </mc:Choice>
        <mc:Fallback xmlns="">
          <p:sp>
            <p:nvSpPr>
              <p:cNvPr id="2" name="文字方塊 29">
                <a:extLst>
                  <a:ext uri="{FF2B5EF4-FFF2-40B4-BE49-F238E27FC236}">
                    <a16:creationId xmlns:a16="http://schemas.microsoft.com/office/drawing/2014/main" id="{921EC4FB-C4C9-BC84-F44D-480FAEF3D050}"/>
                  </a:ext>
                </a:extLst>
              </p:cNvPr>
              <p:cNvSpPr txBox="1">
                <a:spLocks noRot="1" noChangeAspect="1" noMove="1" noResize="1" noEditPoints="1" noAdjustHandles="1" noChangeArrowheads="1" noChangeShapeType="1" noTextEdit="1"/>
              </p:cNvSpPr>
              <p:nvPr/>
            </p:nvSpPr>
            <p:spPr bwMode="auto">
              <a:xfrm>
                <a:off x="907854" y="1588100"/>
                <a:ext cx="3168352" cy="369332"/>
              </a:xfrm>
              <a:prstGeom prst="rect">
                <a:avLst/>
              </a:prstGeom>
              <a:blipFill>
                <a:blip r:embed="rId2"/>
                <a:stretch>
                  <a:fillRect l="-8765" t="-110000" r="-5976" b="-16666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9">
                <a:extLst>
                  <a:ext uri="{FF2B5EF4-FFF2-40B4-BE49-F238E27FC236}">
                    <a16:creationId xmlns:a16="http://schemas.microsoft.com/office/drawing/2014/main" id="{C8C3903F-11BA-3015-A53A-DA0C3443625E}"/>
                  </a:ext>
                </a:extLst>
              </p:cNvPr>
              <p:cNvSpPr txBox="1"/>
              <p:nvPr/>
            </p:nvSpPr>
            <p:spPr bwMode="auto">
              <a:xfrm>
                <a:off x="899592" y="3646614"/>
                <a:ext cx="3456384" cy="36933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1,0</m:t>
                              </m:r>
                            </m:e>
                          </m:d>
                        </m:e>
                      </m:d>
                      <m:r>
                        <a:rPr lang="en-US" altLang="zh-TW" b="0" i="1" smtClean="0">
                          <a:latin typeface="Cambria Math" panose="02040503050406030204" pitchFamily="18" charset="0"/>
                          <a:ea typeface="Cambria Math" panose="02040503050406030204" pitchFamily="18" charset="0"/>
                        </a:rPr>
                        <m:t>=</m:t>
                      </m:r>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𝑆</m:t>
                          </m:r>
                        </m:e>
                        <m:sub>
                          <m:r>
                            <a:rPr lang="en-US" altLang="zh-TW" b="0" i="1" smtClean="0">
                              <a:latin typeface="Cambria Math" panose="02040503050406030204" pitchFamily="18" charset="0"/>
                              <a:ea typeface="Cambria Math" panose="02040503050406030204" pitchFamily="18" charset="0"/>
                            </a:rPr>
                            <m:t>−</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b="0" i="1" smtClean="0">
                                  <a:latin typeface="Cambria Math" panose="02040503050406030204" pitchFamily="18" charset="0"/>
                                </a:rPr>
                                <m:t>1</m:t>
                              </m:r>
                            </m:e>
                          </m:d>
                        </m:e>
                      </m:d>
                      <m:r>
                        <a:rPr lang="en-US" altLang="zh-TW" b="0" i="1" smtClean="0">
                          <a:latin typeface="Cambria Math" panose="02040503050406030204" pitchFamily="18" charset="0"/>
                        </a:rPr>
                        <m:t>=</m:t>
                      </m:r>
                      <m:d>
                        <m:dPr>
                          <m:ctrlPr>
                            <a:rPr lang="en-US" altLang="zh-TW" b="0" i="1" smtClean="0">
                              <a:latin typeface="Cambria Math" panose="02040503050406030204" pitchFamily="18" charset="0"/>
                            </a:rPr>
                          </m:ctrlPr>
                        </m:dPr>
                        <m:e>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𝑆</m:t>
                              </m:r>
                            </m:e>
                            <m:sub>
                              <m:r>
                                <a:rPr lang="en-US" altLang="zh-TW" i="1">
                                  <a:latin typeface="Cambria Math" panose="02040503050406030204" pitchFamily="18" charset="0"/>
                                  <a:ea typeface="Cambria Math" panose="02040503050406030204" pitchFamily="18" charset="0"/>
                                </a:rPr>
                                <m:t>1−</m:t>
                              </m:r>
                            </m:sub>
                          </m:sSub>
                          <m:r>
                            <a:rPr lang="en-US" altLang="zh-TW" b="0"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𝑆</m:t>
                              </m:r>
                            </m:e>
                            <m:sub>
                              <m:r>
                                <a:rPr lang="en-US" altLang="zh-TW" b="0" i="1" smtClean="0">
                                  <a:latin typeface="Cambria Math" panose="02040503050406030204" pitchFamily="18" charset="0"/>
                                  <a:ea typeface="Cambria Math" panose="02040503050406030204" pitchFamily="18" charset="0"/>
                                </a:rPr>
                                <m:t>2</m:t>
                              </m:r>
                              <m:r>
                                <a:rPr lang="en-US" altLang="zh-TW" i="1">
                                  <a:latin typeface="Cambria Math" panose="02040503050406030204" pitchFamily="18" charset="0"/>
                                  <a:ea typeface="Cambria Math" panose="02040503050406030204" pitchFamily="18" charset="0"/>
                                </a:rPr>
                                <m:t>−</m:t>
                              </m:r>
                            </m:sub>
                          </m:sSub>
                        </m:e>
                      </m:d>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smtClean="0">
                                  <a:latin typeface="Cambria Math" panose="02040503050406030204" pitchFamily="18" charset="0"/>
                                  <a:ea typeface="Cambria Math" panose="02040503050406030204" pitchFamily="18" charset="0"/>
                                </a:rPr>
                                <m:t>↑↑</m:t>
                              </m:r>
                            </m:e>
                          </m:d>
                        </m:e>
                      </m:d>
                    </m:oMath>
                  </m:oMathPara>
                </a14:m>
                <a:endParaRPr lang="zh-TW" altLang="en-US" dirty="0"/>
              </a:p>
            </p:txBody>
          </p:sp>
        </mc:Choice>
        <mc:Fallback xmlns="">
          <p:sp>
            <p:nvSpPr>
              <p:cNvPr id="3" name="文字方塊 29">
                <a:extLst>
                  <a:ext uri="{FF2B5EF4-FFF2-40B4-BE49-F238E27FC236}">
                    <a16:creationId xmlns:a16="http://schemas.microsoft.com/office/drawing/2014/main" id="{C8C3903F-11BA-3015-A53A-DA0C3443625E}"/>
                  </a:ext>
                </a:extLst>
              </p:cNvPr>
              <p:cNvSpPr txBox="1">
                <a:spLocks noRot="1" noChangeAspect="1" noMove="1" noResize="1" noEditPoints="1" noAdjustHandles="1" noChangeArrowheads="1" noChangeShapeType="1" noTextEdit="1"/>
              </p:cNvSpPr>
              <p:nvPr/>
            </p:nvSpPr>
            <p:spPr bwMode="auto">
              <a:xfrm>
                <a:off x="899592" y="3646614"/>
                <a:ext cx="3456384" cy="369332"/>
              </a:xfrm>
              <a:prstGeom prst="rect">
                <a:avLst/>
              </a:prstGeom>
              <a:blipFill>
                <a:blip r:embed="rId3"/>
                <a:stretch>
                  <a:fillRect l="-9158" t="-110000" r="-6227" b="-170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29">
                <a:extLst>
                  <a:ext uri="{FF2B5EF4-FFF2-40B4-BE49-F238E27FC236}">
                    <a16:creationId xmlns:a16="http://schemas.microsoft.com/office/drawing/2014/main" id="{967B0977-CBBB-EC7A-40A8-1297B6227683}"/>
                  </a:ext>
                </a:extLst>
              </p:cNvPr>
              <p:cNvSpPr txBox="1"/>
              <p:nvPr/>
            </p:nvSpPr>
            <p:spPr bwMode="auto">
              <a:xfrm>
                <a:off x="907854" y="4106900"/>
                <a:ext cx="4553028" cy="664606"/>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         =</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𝑆</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smtClean="0">
                                  <a:latin typeface="Cambria Math" panose="02040503050406030204" pitchFamily="18" charset="0"/>
                                  <a:ea typeface="Cambria Math" panose="02040503050406030204" pitchFamily="18" charset="0"/>
                                </a:rPr>
                                <m:t>↑↑</m:t>
                              </m:r>
                            </m:e>
                          </m:d>
                        </m:e>
                      </m:d>
                      <m:r>
                        <a:rPr lang="en-US" altLang="zh-TW" b="0" i="1" smtClean="0">
                          <a:latin typeface="Cambria Math" panose="02040503050406030204" pitchFamily="18" charset="0"/>
                          <a:ea typeface="Cambria Math"/>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𝑆</m:t>
                          </m:r>
                        </m:e>
                        <m:sub>
                          <m:r>
                            <a:rPr lang="en-US" altLang="zh-TW" b="0" i="1" smtClean="0">
                              <a:latin typeface="Cambria Math" panose="02040503050406030204" pitchFamily="18" charset="0"/>
                              <a:ea typeface="Cambria Math" panose="02040503050406030204" pitchFamily="18" charset="0"/>
                            </a:rPr>
                            <m:t>2</m:t>
                          </m:r>
                          <m:r>
                            <a:rPr lang="en-US" altLang="zh-TW" i="1">
                              <a:latin typeface="Cambria Math" panose="02040503050406030204" pitchFamily="18" charset="0"/>
                              <a:ea typeface="Cambria Math" panose="02040503050406030204" pitchFamily="18" charset="0"/>
                            </a:rPr>
                            <m:t>−</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m:t>
                              </m:r>
                            </m:e>
                          </m:d>
                        </m:e>
                      </m:d>
                      <m:r>
                        <a:rPr lang="en-US" altLang="zh-TW" b="0" i="1" smtClean="0">
                          <a:latin typeface="Cambria Math" panose="02040503050406030204" pitchFamily="18" charset="0"/>
                          <a:ea typeface="Cambria Math" panose="02040503050406030204" pitchFamily="18" charset="0"/>
                        </a:rPr>
                        <m:t>=</m:t>
                      </m: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ad>
                            <m:radPr>
                              <m:degHide m:val="on"/>
                              <m:ctrlPr>
                                <a:rPr lang="en-US" altLang="zh-TW" b="0" i="1" smtClean="0">
                                  <a:latin typeface="Cambria Math" panose="02040503050406030204" pitchFamily="18" charset="0"/>
                                  <a:ea typeface="Cambria Math" panose="02040503050406030204" pitchFamily="18" charset="0"/>
                                </a:rPr>
                              </m:ctrlPr>
                            </m:radPr>
                            <m:deg/>
                            <m:e>
                              <m:r>
                                <a:rPr lang="en-US" altLang="zh-TW" b="0" i="1" smtClean="0">
                                  <a:latin typeface="Cambria Math" panose="02040503050406030204" pitchFamily="18" charset="0"/>
                                  <a:ea typeface="Cambria Math" panose="02040503050406030204" pitchFamily="18" charset="0"/>
                                </a:rPr>
                                <m:t>2</m:t>
                              </m:r>
                            </m:e>
                          </m:rad>
                        </m:den>
                      </m:f>
                      <m:d>
                        <m:dPr>
                          <m:ctrlPr>
                            <a:rPr lang="en-US" altLang="zh-TW" b="0" i="1" smtClean="0">
                              <a:latin typeface="Cambria Math" panose="02040503050406030204" pitchFamily="18" charset="0"/>
                              <a:ea typeface="Cambria Math" panose="02040503050406030204" pitchFamily="18" charset="0"/>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m:t>
                                  </m:r>
                                </m:e>
                              </m:d>
                            </m:e>
                          </m:d>
                          <m:r>
                            <a:rPr lang="en-US" altLang="zh-TW" i="1">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m:t>
                                  </m:r>
                                </m:e>
                              </m:d>
                            </m:e>
                          </m:d>
                        </m:e>
                      </m:d>
                    </m:oMath>
                  </m:oMathPara>
                </a14:m>
                <a:endParaRPr lang="zh-TW" altLang="en-US" dirty="0"/>
              </a:p>
            </p:txBody>
          </p:sp>
        </mc:Choice>
        <mc:Fallback xmlns="">
          <p:sp>
            <p:nvSpPr>
              <p:cNvPr id="4" name="文字方塊 29">
                <a:extLst>
                  <a:ext uri="{FF2B5EF4-FFF2-40B4-BE49-F238E27FC236}">
                    <a16:creationId xmlns:a16="http://schemas.microsoft.com/office/drawing/2014/main" id="{967B0977-CBBB-EC7A-40A8-1297B6227683}"/>
                  </a:ext>
                </a:extLst>
              </p:cNvPr>
              <p:cNvSpPr txBox="1">
                <a:spLocks noRot="1" noChangeAspect="1" noMove="1" noResize="1" noEditPoints="1" noAdjustHandles="1" noChangeArrowheads="1" noChangeShapeType="1" noTextEdit="1"/>
              </p:cNvSpPr>
              <p:nvPr/>
            </p:nvSpPr>
            <p:spPr bwMode="auto">
              <a:xfrm>
                <a:off x="907854" y="4106900"/>
                <a:ext cx="4553028" cy="664606"/>
              </a:xfrm>
              <a:prstGeom prst="rect">
                <a:avLst/>
              </a:prstGeom>
              <a:blipFill>
                <a:blip r:embed="rId4"/>
                <a:stretch>
                  <a:fillRect t="-43396" r="-833" b="-71698"/>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3708E87-EA7F-515E-D537-82639391C8E7}"/>
                  </a:ext>
                </a:extLst>
              </p:cNvPr>
              <p:cNvSpPr txBox="1"/>
              <p:nvPr/>
            </p:nvSpPr>
            <p:spPr bwMode="auto">
              <a:xfrm>
                <a:off x="916116" y="752539"/>
                <a:ext cx="1193852" cy="312458"/>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𝑆</m:t>
                          </m:r>
                        </m:e>
                      </m:acc>
                      <m:r>
                        <a:rPr lang="en-US" b="0" i="1" smtClean="0">
                          <a:latin typeface="Cambria Math" panose="02040503050406030204" pitchFamily="18" charset="0"/>
                          <a:cs typeface="Times New Roman" pitchFamily="18" charset="0"/>
                        </a:rPr>
                        <m:t>=</m:t>
                      </m:r>
                      <m:sSub>
                        <m:sSubPr>
                          <m:ctrlPr>
                            <a:rPr lang="en-US" b="0" i="1" smtClean="0">
                              <a:latin typeface="Cambria Math" panose="02040503050406030204" pitchFamily="18" charset="0"/>
                              <a:cs typeface="Times New Roman" pitchFamily="18" charset="0"/>
                            </a:rPr>
                          </m:ctrlPr>
                        </m:sSubPr>
                        <m:e>
                          <m:acc>
                            <m:accPr>
                              <m:chr m:val="⃗"/>
                              <m:ctrlPr>
                                <a:rPr lang="en-US" i="1">
                                  <a:latin typeface="Cambria Math" panose="02040503050406030204" pitchFamily="18" charset="0"/>
                                  <a:cs typeface="Times New Roman" pitchFamily="18" charset="0"/>
                                </a:rPr>
                              </m:ctrlPr>
                            </m:accPr>
                            <m:e>
                              <m:r>
                                <a:rPr lang="en-US" i="1">
                                  <a:latin typeface="Cambria Math" panose="02040503050406030204" pitchFamily="18" charset="0"/>
                                  <a:cs typeface="Times New Roman" pitchFamily="18" charset="0"/>
                                </a:rPr>
                                <m:t>𝑆</m:t>
                              </m:r>
                            </m:e>
                          </m:acc>
                        </m:e>
                        <m:sub>
                          <m:r>
                            <a:rPr lang="en-US" b="0" i="1" smtClean="0">
                              <a:latin typeface="Cambria Math" panose="02040503050406030204" pitchFamily="18" charset="0"/>
                              <a:cs typeface="Times New Roman" pitchFamily="18" charset="0"/>
                            </a:rPr>
                            <m:t>1</m:t>
                          </m:r>
                        </m:sub>
                      </m:sSub>
                      <m:r>
                        <a:rPr lang="en-US" b="0" i="1" smtClean="0">
                          <a:latin typeface="Cambria Math" panose="02040503050406030204" pitchFamily="18" charset="0"/>
                          <a:cs typeface="Times New Roman" pitchFamily="18" charset="0"/>
                        </a:rPr>
                        <m:t>+</m:t>
                      </m:r>
                      <m:sSub>
                        <m:sSubPr>
                          <m:ctrlPr>
                            <a:rPr lang="en-US" i="1">
                              <a:latin typeface="Cambria Math" panose="02040503050406030204" pitchFamily="18" charset="0"/>
                              <a:cs typeface="Times New Roman" pitchFamily="18" charset="0"/>
                            </a:rPr>
                          </m:ctrlPr>
                        </m:sSubPr>
                        <m:e>
                          <m:acc>
                            <m:accPr>
                              <m:chr m:val="⃗"/>
                              <m:ctrlPr>
                                <a:rPr lang="en-US" i="1">
                                  <a:latin typeface="Cambria Math" panose="02040503050406030204" pitchFamily="18" charset="0"/>
                                  <a:cs typeface="Times New Roman" pitchFamily="18" charset="0"/>
                                </a:rPr>
                              </m:ctrlPr>
                            </m:accPr>
                            <m:e>
                              <m:r>
                                <a:rPr lang="en-US" i="1">
                                  <a:latin typeface="Cambria Math" panose="02040503050406030204" pitchFamily="18" charset="0"/>
                                  <a:cs typeface="Times New Roman" pitchFamily="18" charset="0"/>
                                </a:rPr>
                                <m:t>𝑆</m:t>
                              </m:r>
                            </m:e>
                          </m:acc>
                        </m:e>
                        <m:sub>
                          <m:r>
                            <a:rPr lang="en-US" b="0" i="1" smtClean="0">
                              <a:latin typeface="Cambria Math" panose="02040503050406030204" pitchFamily="18" charset="0"/>
                              <a:cs typeface="Times New Roman" pitchFamily="18" charset="0"/>
                            </a:rPr>
                            <m:t>2</m:t>
                          </m:r>
                        </m:sub>
                      </m:sSub>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F3708E87-EA7F-515E-D537-82639391C8E7}"/>
                  </a:ext>
                </a:extLst>
              </p:cNvPr>
              <p:cNvSpPr txBox="1">
                <a:spLocks noRot="1" noChangeAspect="1" noMove="1" noResize="1" noEditPoints="1" noAdjustHandles="1" noChangeArrowheads="1" noChangeShapeType="1" noTextEdit="1"/>
              </p:cNvSpPr>
              <p:nvPr/>
            </p:nvSpPr>
            <p:spPr bwMode="auto">
              <a:xfrm>
                <a:off x="916116" y="752539"/>
                <a:ext cx="1193852" cy="312458"/>
              </a:xfrm>
              <a:prstGeom prst="rect">
                <a:avLst/>
              </a:prstGeom>
              <a:blipFill>
                <a:blip r:embed="rId5"/>
                <a:stretch>
                  <a:fillRect l="-4211" t="-32000" r="-1053" b="-16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7F663F0-0FE8-A9C0-3294-93736C2EBAE5}"/>
                  </a:ext>
                </a:extLst>
              </p:cNvPr>
              <p:cNvSpPr txBox="1"/>
              <p:nvPr/>
            </p:nvSpPr>
            <p:spPr bwMode="auto">
              <a:xfrm>
                <a:off x="916116" y="5003918"/>
                <a:ext cx="3943916"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而與</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1,0</m:t>
                            </m:r>
                          </m:e>
                        </m:d>
                      </m:e>
                    </m:d>
                  </m:oMath>
                </a14:m>
                <a:r>
                  <a:rPr lang="en-GB" dirty="0" err="1">
                    <a:latin typeface="Times New Roman" pitchFamily="18" charset="0"/>
                    <a:cs typeface="Times New Roman" pitchFamily="18" charset="0"/>
                  </a:rPr>
                  <a:t>正交的狀態即是</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0,0</m:t>
                            </m:r>
                          </m:e>
                        </m:d>
                      </m:e>
                    </m:d>
                    <m:r>
                      <a:rPr lang="en-US" altLang="zh-TW" b="0" i="1" smtClean="0">
                        <a:latin typeface="Cambria Math" panose="02040503050406030204" pitchFamily="18" charset="0"/>
                      </a:rPr>
                      <m:t> </m:t>
                    </m:r>
                  </m:oMath>
                </a14:m>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27F663F0-0FE8-A9C0-3294-93736C2EBAE5}"/>
                  </a:ext>
                </a:extLst>
              </p:cNvPr>
              <p:cNvSpPr txBox="1">
                <a:spLocks noRot="1" noChangeAspect="1" noMove="1" noResize="1" noEditPoints="1" noAdjustHandles="1" noChangeArrowheads="1" noChangeShapeType="1" noTextEdit="1"/>
              </p:cNvSpPr>
              <p:nvPr/>
            </p:nvSpPr>
            <p:spPr bwMode="auto">
              <a:xfrm>
                <a:off x="916116" y="5003918"/>
                <a:ext cx="3943916" cy="369332"/>
              </a:xfrm>
              <a:prstGeom prst="rect">
                <a:avLst/>
              </a:prstGeom>
              <a:blipFill>
                <a:blip r:embed="rId6"/>
                <a:stretch>
                  <a:fillRect l="-1286" t="-117241" b="-17586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29">
                <a:extLst>
                  <a:ext uri="{FF2B5EF4-FFF2-40B4-BE49-F238E27FC236}">
                    <a16:creationId xmlns:a16="http://schemas.microsoft.com/office/drawing/2014/main" id="{777B5679-55BB-C919-E543-5310E673C74B}"/>
                  </a:ext>
                </a:extLst>
              </p:cNvPr>
              <p:cNvSpPr txBox="1"/>
              <p:nvPr/>
            </p:nvSpPr>
            <p:spPr bwMode="auto">
              <a:xfrm>
                <a:off x="916116" y="5373250"/>
                <a:ext cx="3456384" cy="664606"/>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0,0</m:t>
                              </m:r>
                            </m:e>
                          </m:d>
                        </m:e>
                      </m:d>
                      <m:r>
                        <a:rPr lang="en-US" altLang="zh-TW" b="0" i="1" smtClean="0">
                          <a:latin typeface="Cambria Math" panose="02040503050406030204" pitchFamily="18" charset="0"/>
                          <a:ea typeface="Cambria Math" panose="02040503050406030204" pitchFamily="18" charset="0"/>
                        </a:rPr>
                        <m:t>=</m:t>
                      </m:r>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𝑆</m:t>
                          </m:r>
                        </m:e>
                        <m:sub>
                          <m:r>
                            <a:rPr lang="en-US" altLang="zh-TW" b="0" i="1" smtClean="0">
                              <a:latin typeface="Cambria Math" panose="02040503050406030204" pitchFamily="18" charset="0"/>
                              <a:ea typeface="Cambria Math" panose="02040503050406030204" pitchFamily="18" charset="0"/>
                            </a:rPr>
                            <m:t>−</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b="0" i="1" smtClean="0">
                                  <a:latin typeface="Cambria Math" panose="02040503050406030204" pitchFamily="18" charset="0"/>
                                </a:rPr>
                                <m:t>1</m:t>
                              </m:r>
                            </m:e>
                          </m:d>
                        </m:e>
                      </m:d>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1</m:t>
                          </m:r>
                        </m:num>
                        <m:den>
                          <m:rad>
                            <m:radPr>
                              <m:degHide m:val="on"/>
                              <m:ctrlPr>
                                <a:rPr lang="en-US" altLang="zh-TW" i="1">
                                  <a:latin typeface="Cambria Math" panose="02040503050406030204" pitchFamily="18" charset="0"/>
                                  <a:ea typeface="Cambria Math" panose="02040503050406030204" pitchFamily="18" charset="0"/>
                                </a:rPr>
                              </m:ctrlPr>
                            </m:radPr>
                            <m:deg/>
                            <m:e>
                              <m:r>
                                <a:rPr lang="en-US" altLang="zh-TW" i="1">
                                  <a:latin typeface="Cambria Math" panose="02040503050406030204" pitchFamily="18" charset="0"/>
                                  <a:ea typeface="Cambria Math" panose="02040503050406030204" pitchFamily="18" charset="0"/>
                                </a:rPr>
                                <m:t>2</m:t>
                              </m:r>
                            </m:e>
                          </m:rad>
                        </m:den>
                      </m:f>
                      <m:d>
                        <m:dPr>
                          <m:ctrlPr>
                            <a:rPr lang="en-US" altLang="zh-TW" i="1">
                              <a:latin typeface="Cambria Math" panose="02040503050406030204" pitchFamily="18" charset="0"/>
                              <a:ea typeface="Cambria Math" panose="02040503050406030204" pitchFamily="18" charset="0"/>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m:t>
                                  </m:r>
                                </m:e>
                              </m:d>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m:t>
                                  </m:r>
                                </m:e>
                              </m:d>
                            </m:e>
                          </m:d>
                        </m:e>
                      </m:d>
                    </m:oMath>
                  </m:oMathPara>
                </a14:m>
                <a:endParaRPr lang="zh-TW" altLang="en-US" dirty="0"/>
              </a:p>
            </p:txBody>
          </p:sp>
        </mc:Choice>
        <mc:Fallback xmlns="">
          <p:sp>
            <p:nvSpPr>
              <p:cNvPr id="7" name="文字方塊 29">
                <a:extLst>
                  <a:ext uri="{FF2B5EF4-FFF2-40B4-BE49-F238E27FC236}">
                    <a16:creationId xmlns:a16="http://schemas.microsoft.com/office/drawing/2014/main" id="{777B5679-55BB-C919-E543-5310E673C74B}"/>
                  </a:ext>
                </a:extLst>
              </p:cNvPr>
              <p:cNvSpPr txBox="1">
                <a:spLocks noRot="1" noChangeAspect="1" noMove="1" noResize="1" noEditPoints="1" noAdjustHandles="1" noChangeArrowheads="1" noChangeShapeType="1" noTextEdit="1"/>
              </p:cNvSpPr>
              <p:nvPr/>
            </p:nvSpPr>
            <p:spPr bwMode="auto">
              <a:xfrm>
                <a:off x="916116" y="5373250"/>
                <a:ext cx="3456384" cy="664606"/>
              </a:xfrm>
              <a:prstGeom prst="rect">
                <a:avLst/>
              </a:prstGeom>
              <a:blipFill>
                <a:blip r:embed="rId7"/>
                <a:stretch>
                  <a:fillRect l="-9158" t="-40741" r="-4029" b="-70370"/>
                </a:stretch>
              </a:blipFill>
              <a:ln>
                <a:noFill/>
              </a:ln>
            </p:spPr>
            <p:txBody>
              <a:bodyPr/>
              <a:lstStyle/>
              <a:p>
                <a:r>
                  <a:rPr lang="en-TW">
                    <a:noFill/>
                  </a:rPr>
                  <a:t> </a:t>
                </a:r>
              </a:p>
            </p:txBody>
          </p:sp>
        </mc:Fallback>
      </mc:AlternateContent>
      <p:pic>
        <p:nvPicPr>
          <p:cNvPr id="8" name="Picture 2" descr="http://homework.uoregon.edu/pub/class/155/trap02a.jpg">
            <a:extLst>
              <a:ext uri="{FF2B5EF4-FFF2-40B4-BE49-F238E27FC236}">
                <a16:creationId xmlns:a16="http://schemas.microsoft.com/office/drawing/2014/main" id="{B1F4B6D2-AFF6-16E0-FFF5-EC369A2B48D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075" t="40218" r="67394" b="12488"/>
          <a:stretch/>
        </p:blipFill>
        <p:spPr bwMode="auto">
          <a:xfrm>
            <a:off x="6472337" y="3524494"/>
            <a:ext cx="1728192" cy="33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字方塊 29">
                <a:extLst>
                  <a:ext uri="{FF2B5EF4-FFF2-40B4-BE49-F238E27FC236}">
                    <a16:creationId xmlns:a16="http://schemas.microsoft.com/office/drawing/2014/main" id="{1B85B776-F878-1894-38B4-994B85CF385C}"/>
                  </a:ext>
                </a:extLst>
              </p:cNvPr>
              <p:cNvSpPr txBox="1"/>
              <p:nvPr/>
            </p:nvSpPr>
            <p:spPr bwMode="auto">
              <a:xfrm>
                <a:off x="899592" y="2068138"/>
                <a:ext cx="3528392" cy="36933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𝑠</m:t>
                              </m:r>
                              <m:r>
                                <a:rPr lang="en-US" altLang="zh-TW" b="0" i="1" smtClean="0">
                                  <a:latin typeface="Cambria Math" panose="02040503050406030204" pitchFamily="18" charset="0"/>
                                </a:rPr>
                                <m:t>=1,</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𝑚</m:t>
                                  </m:r>
                                </m:e>
                                <m:sub>
                                  <m:r>
                                    <a:rPr lang="en-US" altLang="zh-TW" b="0" i="1" smtClean="0">
                                      <a:latin typeface="Cambria Math" panose="02040503050406030204" pitchFamily="18" charset="0"/>
                                    </a:rPr>
                                    <m:t>𝑠</m:t>
                                  </m:r>
                                </m:sub>
                              </m:sSub>
                              <m:r>
                                <a:rPr lang="en-US" altLang="zh-TW" b="0" i="1" smtClean="0">
                                  <a:latin typeface="Cambria Math" panose="02040503050406030204" pitchFamily="18" charset="0"/>
                                </a:rPr>
                                <m:t>=−1</m:t>
                              </m:r>
                            </m:e>
                          </m:d>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1,−1</m:t>
                              </m:r>
                            </m:e>
                          </m:d>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smtClean="0">
                                  <a:latin typeface="Cambria Math" panose="02040503050406030204" pitchFamily="18" charset="0"/>
                                  <a:ea typeface="Cambria Math" panose="02040503050406030204" pitchFamily="18" charset="0"/>
                                </a:rPr>
                                <m:t>↓↓</m:t>
                              </m:r>
                            </m:e>
                          </m:d>
                        </m:e>
                      </m:d>
                    </m:oMath>
                  </m:oMathPara>
                </a14:m>
                <a:endParaRPr lang="zh-TW" altLang="en-US" dirty="0"/>
              </a:p>
            </p:txBody>
          </p:sp>
        </mc:Choice>
        <mc:Fallback xmlns="">
          <p:sp>
            <p:nvSpPr>
              <p:cNvPr id="9" name="文字方塊 29">
                <a:extLst>
                  <a:ext uri="{FF2B5EF4-FFF2-40B4-BE49-F238E27FC236}">
                    <a16:creationId xmlns:a16="http://schemas.microsoft.com/office/drawing/2014/main" id="{1B85B776-F878-1894-38B4-994B85CF385C}"/>
                  </a:ext>
                </a:extLst>
              </p:cNvPr>
              <p:cNvSpPr txBox="1">
                <a:spLocks noRot="1" noChangeAspect="1" noMove="1" noResize="1" noEditPoints="1" noAdjustHandles="1" noChangeArrowheads="1" noChangeShapeType="1" noTextEdit="1"/>
              </p:cNvSpPr>
              <p:nvPr/>
            </p:nvSpPr>
            <p:spPr bwMode="auto">
              <a:xfrm>
                <a:off x="899592" y="2068138"/>
                <a:ext cx="3528392" cy="369332"/>
              </a:xfrm>
              <a:prstGeom prst="rect">
                <a:avLst/>
              </a:prstGeom>
              <a:blipFill>
                <a:blip r:embed="rId9"/>
                <a:stretch>
                  <a:fillRect l="-8273" t="-106667" r="-6115" b="-170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F72FC36-57E1-8DB0-CE03-A273176ABB79}"/>
                  </a:ext>
                </a:extLst>
              </p:cNvPr>
              <p:cNvSpPr txBox="1"/>
              <p:nvPr/>
            </p:nvSpPr>
            <p:spPr bwMode="auto">
              <a:xfrm>
                <a:off x="827584" y="1134255"/>
                <a:ext cx="6192688" cy="381515"/>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總自旋</a:t>
                </a:r>
                <a14:m>
                  <m:oMath xmlns:m="http://schemas.openxmlformats.org/officeDocument/2006/math">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𝑆</m:t>
                        </m:r>
                      </m:e>
                      <m:sub>
                        <m:r>
                          <a:rPr lang="en-US" i="1">
                            <a:latin typeface="Cambria Math" panose="02040503050406030204" pitchFamily="18" charset="0"/>
                            <a:cs typeface="Times New Roman" pitchFamily="18" charset="0"/>
                          </a:rPr>
                          <m:t>𝑧</m:t>
                        </m:r>
                      </m:sub>
                    </m:sSub>
                  </m:oMath>
                </a14:m>
                <a:r>
                  <a:rPr lang="en-TW" dirty="0">
                    <a:latin typeface="Times New Roman" pitchFamily="18" charset="0"/>
                    <a:cs typeface="Times New Roman" pitchFamily="18" charset="0"/>
                  </a:rPr>
                  <a:t>極端的兩個本徵態，我們確定就是</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m:t>
                            </m:r>
                          </m:e>
                        </m:d>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m:t>
                            </m:r>
                          </m:e>
                        </m:d>
                      </m:e>
                    </m:d>
                  </m:oMath>
                </a14:m>
                <a:r>
                  <a:rPr lang="en-TW" dirty="0">
                    <a:latin typeface="Times New Roman" pitchFamily="18" charset="0"/>
                    <a:cs typeface="Times New Roman" pitchFamily="18" charset="0"/>
                  </a:rPr>
                  <a:t>：</a:t>
                </a:r>
              </a:p>
            </p:txBody>
          </p:sp>
        </mc:Choice>
        <mc:Fallback xmlns="">
          <p:sp>
            <p:nvSpPr>
              <p:cNvPr id="10" name="TextBox 9">
                <a:extLst>
                  <a:ext uri="{FF2B5EF4-FFF2-40B4-BE49-F238E27FC236}">
                    <a16:creationId xmlns:a16="http://schemas.microsoft.com/office/drawing/2014/main" id="{DF72FC36-57E1-8DB0-CE03-A273176ABB79}"/>
                  </a:ext>
                </a:extLst>
              </p:cNvPr>
              <p:cNvSpPr txBox="1">
                <a:spLocks noRot="1" noChangeAspect="1" noMove="1" noResize="1" noEditPoints="1" noAdjustHandles="1" noChangeArrowheads="1" noChangeShapeType="1" noTextEdit="1"/>
              </p:cNvSpPr>
              <p:nvPr/>
            </p:nvSpPr>
            <p:spPr bwMode="auto">
              <a:xfrm>
                <a:off x="827584" y="1134255"/>
                <a:ext cx="6192688" cy="381515"/>
              </a:xfrm>
              <a:prstGeom prst="rect">
                <a:avLst/>
              </a:prstGeom>
              <a:blipFill>
                <a:blip r:embed="rId10"/>
                <a:stretch>
                  <a:fillRect l="-1025" t="-106452" b="-15806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6718013-F3D0-64B7-0CA7-4EB75B988A78}"/>
                  </a:ext>
                </a:extLst>
              </p:cNvPr>
              <p:cNvSpPr txBox="1"/>
              <p:nvPr/>
            </p:nvSpPr>
            <p:spPr bwMode="auto">
              <a:xfrm>
                <a:off x="827584" y="2555366"/>
                <a:ext cx="596840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因為沒有其他的狀態具有對應的</a:t>
                </a:r>
                <a14:m>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𝑚</m:t>
                        </m:r>
                      </m:e>
                      <m:sub>
                        <m:r>
                          <a:rPr lang="en-US" altLang="zh-TW" b="0" i="1" smtClean="0">
                            <a:latin typeface="Cambria Math" panose="02040503050406030204" pitchFamily="18" charset="0"/>
                          </a:rPr>
                          <m:t>𝑠</m:t>
                        </m:r>
                      </m:sub>
                    </m:sSub>
                    <m:r>
                      <a:rPr lang="en-US" altLang="zh-TW" b="0" i="1" smtClean="0">
                        <a:latin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rPr>
                      <m:t>1</m:t>
                    </m:r>
                  </m:oMath>
                </a14:m>
                <a:r>
                  <a:rPr lang="en-TW" dirty="0">
                    <a:latin typeface="Times New Roman" pitchFamily="18" charset="0"/>
                    <a:cs typeface="Times New Roman" pitchFamily="18" charset="0"/>
                  </a:rPr>
                  <a:t>。</a:t>
                </a:r>
              </a:p>
            </p:txBody>
          </p:sp>
        </mc:Choice>
        <mc:Fallback xmlns="">
          <p:sp>
            <p:nvSpPr>
              <p:cNvPr id="11" name="TextBox 10">
                <a:extLst>
                  <a:ext uri="{FF2B5EF4-FFF2-40B4-BE49-F238E27FC236}">
                    <a16:creationId xmlns:a16="http://schemas.microsoft.com/office/drawing/2014/main" id="{56718013-F3D0-64B7-0CA7-4EB75B988A78}"/>
                  </a:ext>
                </a:extLst>
              </p:cNvPr>
              <p:cNvSpPr txBox="1">
                <a:spLocks noRot="1" noChangeAspect="1" noMove="1" noResize="1" noEditPoints="1" noAdjustHandles="1" noChangeArrowheads="1" noChangeShapeType="1" noTextEdit="1"/>
              </p:cNvSpPr>
              <p:nvPr/>
            </p:nvSpPr>
            <p:spPr bwMode="auto">
              <a:xfrm>
                <a:off x="827584" y="2555366"/>
                <a:ext cx="5968402" cy="369332"/>
              </a:xfrm>
              <a:prstGeom prst="rect">
                <a:avLst/>
              </a:prstGeom>
              <a:blipFill>
                <a:blip r:embed="rId11"/>
                <a:stretch>
                  <a:fillRect l="-1062"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92B4B20-06C3-76CE-A092-A94C132C4830}"/>
                  </a:ext>
                </a:extLst>
              </p:cNvPr>
              <p:cNvSpPr txBox="1"/>
              <p:nvPr/>
            </p:nvSpPr>
            <p:spPr bwMode="auto">
              <a:xfrm>
                <a:off x="827584" y="3109364"/>
                <a:ext cx="6984776" cy="375616"/>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接著</a:t>
                </a:r>
                <a:r>
                  <a:rPr lang="en-TW" dirty="0">
                    <a:latin typeface="Times New Roman" pitchFamily="18" charset="0"/>
                    <a:cs typeface="Times New Roman" pitchFamily="18" charset="0"/>
                  </a:rPr>
                  <a:t>可以用Lowering, Raising operators</a:t>
                </a:r>
                <a:r>
                  <a:rPr lang="en-US" altLang="zh-TW" b="0" dirty="0">
                    <a:ea typeface="Cambria Math" panose="02040503050406030204" pitchFamily="18" charset="0"/>
                  </a:rPr>
                  <a:t> </a:t>
                </a:r>
                <a14:m>
                  <m:oMath xmlns:m="http://schemas.openxmlformats.org/officeDocument/2006/math">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𝑆</m:t>
                        </m:r>
                      </m:e>
                      <m:sub>
                        <m:r>
                          <a:rPr lang="en-US" altLang="zh-TW" i="1">
                            <a:latin typeface="Cambria Math" panose="02040503050406030204" pitchFamily="18" charset="0"/>
                            <a:ea typeface="Cambria Math" panose="02040503050406030204" pitchFamily="18" charset="0"/>
                          </a:rPr>
                          <m:t>±</m:t>
                        </m:r>
                      </m:sub>
                    </m:sSub>
                  </m:oMath>
                </a14:m>
                <a:r>
                  <a:rPr lang="en-TW" dirty="0">
                    <a:latin typeface="Times New Roman" pitchFamily="18" charset="0"/>
                    <a:cs typeface="Times New Roman" pitchFamily="18" charset="0"/>
                  </a:rPr>
                  <a:t>，來從</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1,1</m:t>
                            </m:r>
                          </m:e>
                        </m:d>
                      </m:e>
                    </m:d>
                  </m:oMath>
                </a14:m>
                <a:r>
                  <a:rPr lang="en-TW" dirty="0">
                    <a:latin typeface="Times New Roman" pitchFamily="18" charset="0"/>
                    <a:cs typeface="Times New Roman" pitchFamily="18" charset="0"/>
                  </a:rPr>
                  <a:t>得到</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b="0" i="1" smtClean="0">
                                <a:latin typeface="Cambria Math" panose="02040503050406030204" pitchFamily="18" charset="0"/>
                              </a:rPr>
                              <m:t>0</m:t>
                            </m:r>
                          </m:e>
                        </m:d>
                      </m:e>
                    </m:d>
                  </m:oMath>
                </a14:m>
                <a:r>
                  <a:rPr lang="en-TW" dirty="0">
                    <a:latin typeface="Times New Roman" pitchFamily="18" charset="0"/>
                    <a:cs typeface="Times New Roman" pitchFamily="18" charset="0"/>
                  </a:rPr>
                  <a:t>。</a:t>
                </a:r>
              </a:p>
            </p:txBody>
          </p:sp>
        </mc:Choice>
        <mc:Fallback xmlns="">
          <p:sp>
            <p:nvSpPr>
              <p:cNvPr id="12" name="TextBox 11">
                <a:extLst>
                  <a:ext uri="{FF2B5EF4-FFF2-40B4-BE49-F238E27FC236}">
                    <a16:creationId xmlns:a16="http://schemas.microsoft.com/office/drawing/2014/main" id="{992B4B20-06C3-76CE-A092-A94C132C4830}"/>
                  </a:ext>
                </a:extLst>
              </p:cNvPr>
              <p:cNvSpPr txBox="1">
                <a:spLocks noRot="1" noChangeAspect="1" noMove="1" noResize="1" noEditPoints="1" noAdjustHandles="1" noChangeArrowheads="1" noChangeShapeType="1" noTextEdit="1"/>
              </p:cNvSpPr>
              <p:nvPr/>
            </p:nvSpPr>
            <p:spPr bwMode="auto">
              <a:xfrm>
                <a:off x="827584" y="3109364"/>
                <a:ext cx="6984776" cy="375616"/>
              </a:xfrm>
              <a:prstGeom prst="rect">
                <a:avLst/>
              </a:prstGeom>
              <a:blipFill>
                <a:blip r:embed="rId12"/>
                <a:stretch>
                  <a:fillRect l="-907" t="-106452" b="-15806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A2ED539-90AD-35C8-7AB4-6AAB5AF39A6E}"/>
                  </a:ext>
                </a:extLst>
              </p:cNvPr>
              <p:cNvSpPr txBox="1"/>
              <p:nvPr/>
            </p:nvSpPr>
            <p:spPr bwMode="auto">
              <a:xfrm>
                <a:off x="2627517" y="720825"/>
                <a:ext cx="1656451" cy="381515"/>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𝑆</m:t>
                          </m:r>
                        </m:e>
                        <m:sub>
                          <m:r>
                            <a:rPr lang="en-US" i="1">
                              <a:latin typeface="Cambria Math" panose="02040503050406030204" pitchFamily="18" charset="0"/>
                              <a:cs typeface="Times New Roman" pitchFamily="18" charset="0"/>
                            </a:rPr>
                            <m:t>𝑧</m:t>
                          </m:r>
                        </m:sub>
                      </m:sSub>
                      <m:r>
                        <a:rPr lang="en-US" b="0" i="1" smtClean="0">
                          <a:latin typeface="Cambria Math" panose="02040503050406030204" pitchFamily="18" charset="0"/>
                          <a:cs typeface="Times New Roman" pitchFamily="18" charset="0"/>
                        </a:rPr>
                        <m:t>=</m:t>
                      </m:r>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𝑆</m:t>
                          </m:r>
                        </m:e>
                        <m:sub>
                          <m:r>
                            <a:rPr lang="en-US" i="1">
                              <a:latin typeface="Cambria Math" panose="02040503050406030204" pitchFamily="18" charset="0"/>
                              <a:cs typeface="Times New Roman" pitchFamily="18" charset="0"/>
                            </a:rPr>
                            <m:t>1</m:t>
                          </m:r>
                          <m:r>
                            <a:rPr lang="en-US" i="1">
                              <a:latin typeface="Cambria Math" panose="02040503050406030204" pitchFamily="18" charset="0"/>
                              <a:cs typeface="Times New Roman" pitchFamily="18" charset="0"/>
                            </a:rPr>
                            <m:t>𝑧</m:t>
                          </m:r>
                        </m:sub>
                      </m:sSub>
                      <m:r>
                        <a:rPr lang="en-US" b="0" i="1" smtClean="0">
                          <a:latin typeface="Cambria Math" panose="02040503050406030204" pitchFamily="18" charset="0"/>
                          <a:cs typeface="Times New Roman" pitchFamily="18" charset="0"/>
                        </a:rPr>
                        <m:t>+</m:t>
                      </m:r>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𝑆</m:t>
                          </m:r>
                        </m:e>
                        <m:sub>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𝑧</m:t>
                          </m:r>
                        </m:sub>
                      </m:sSub>
                    </m:oMath>
                  </m:oMathPara>
                </a14:m>
                <a:endParaRPr lang="en-TW" dirty="0"/>
              </a:p>
            </p:txBody>
          </p:sp>
        </mc:Choice>
        <mc:Fallback xmlns="">
          <p:sp>
            <p:nvSpPr>
              <p:cNvPr id="14" name="TextBox 13">
                <a:extLst>
                  <a:ext uri="{FF2B5EF4-FFF2-40B4-BE49-F238E27FC236}">
                    <a16:creationId xmlns:a16="http://schemas.microsoft.com/office/drawing/2014/main" id="{FA2ED539-90AD-35C8-7AB4-6AAB5AF39A6E}"/>
                  </a:ext>
                </a:extLst>
              </p:cNvPr>
              <p:cNvSpPr txBox="1">
                <a:spLocks noRot="1" noChangeAspect="1" noMove="1" noResize="1" noEditPoints="1" noAdjustHandles="1" noChangeArrowheads="1" noChangeShapeType="1" noTextEdit="1"/>
              </p:cNvSpPr>
              <p:nvPr/>
            </p:nvSpPr>
            <p:spPr bwMode="auto">
              <a:xfrm>
                <a:off x="2627517" y="720825"/>
                <a:ext cx="1656451" cy="381515"/>
              </a:xfrm>
              <a:prstGeom prst="rect">
                <a:avLst/>
              </a:prstGeom>
              <a:blipFill>
                <a:blip r:embed="rId13"/>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465D725-D4D0-5235-551B-3D36DD244AD9}"/>
                  </a:ext>
                </a:extLst>
              </p:cNvPr>
              <p:cNvSpPr txBox="1"/>
              <p:nvPr/>
            </p:nvSpPr>
            <p:spPr bwMode="auto">
              <a:xfrm>
                <a:off x="4644008" y="1533038"/>
                <a:ext cx="1135604" cy="610936"/>
              </a:xfrm>
              <a:prstGeom prst="rect">
                <a:avLst/>
              </a:prstGeom>
              <a:solidFill>
                <a:srgbClr val="FFFF99"/>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TW"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1</m:t>
                          </m:r>
                        </m:num>
                        <m:den>
                          <m:r>
                            <a:rPr lang="en-US" b="0" i="1" smtClean="0">
                              <a:latin typeface="Cambria Math" panose="02040503050406030204" pitchFamily="18" charset="0"/>
                              <a:cs typeface="Times New Roman" pitchFamily="18" charset="0"/>
                            </a:rPr>
                            <m:t>2</m:t>
                          </m:r>
                        </m:den>
                      </m:f>
                      <m:r>
                        <a:rPr lang="en-US" b="0" i="1" smtClean="0">
                          <a:latin typeface="Cambria Math" panose="02040503050406030204" pitchFamily="18" charset="0"/>
                          <a:cs typeface="Times New Roman" pitchFamily="18" charset="0"/>
                        </a:rPr>
                        <m:t>+</m:t>
                      </m:r>
                      <m:f>
                        <m:fPr>
                          <m:ctrlPr>
                            <a:rPr lang="en-TW" i="1">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
                            <a:rPr lang="en-US" i="1">
                              <a:latin typeface="Cambria Math" panose="02040503050406030204" pitchFamily="18" charset="0"/>
                              <a:cs typeface="Times New Roman" pitchFamily="18" charset="0"/>
                            </a:rPr>
                            <m:t>2</m:t>
                          </m:r>
                        </m:den>
                      </m:f>
                      <m:r>
                        <a:rPr lang="en-US" b="0" i="1" smtClean="0">
                          <a:latin typeface="Cambria Math" panose="02040503050406030204" pitchFamily="18" charset="0"/>
                          <a:cs typeface="Times New Roman" pitchFamily="18" charset="0"/>
                        </a:rPr>
                        <m:t>=1</m:t>
                      </m:r>
                    </m:oMath>
                  </m:oMathPara>
                </a14:m>
                <a:endParaRPr lang="en-TW" dirty="0">
                  <a:latin typeface="Times New Roman" pitchFamily="18" charset="0"/>
                  <a:cs typeface="Times New Roman" pitchFamily="18" charset="0"/>
                </a:endParaRPr>
              </a:p>
            </p:txBody>
          </p:sp>
        </mc:Choice>
        <mc:Fallback xmlns="">
          <p:sp>
            <p:nvSpPr>
              <p:cNvPr id="15" name="TextBox 14">
                <a:extLst>
                  <a:ext uri="{FF2B5EF4-FFF2-40B4-BE49-F238E27FC236}">
                    <a16:creationId xmlns:a16="http://schemas.microsoft.com/office/drawing/2014/main" id="{1465D725-D4D0-5235-551B-3D36DD244AD9}"/>
                  </a:ext>
                </a:extLst>
              </p:cNvPr>
              <p:cNvSpPr txBox="1">
                <a:spLocks noRot="1" noChangeAspect="1" noMove="1" noResize="1" noEditPoints="1" noAdjustHandles="1" noChangeArrowheads="1" noChangeShapeType="1" noTextEdit="1"/>
              </p:cNvSpPr>
              <p:nvPr/>
            </p:nvSpPr>
            <p:spPr bwMode="auto">
              <a:xfrm>
                <a:off x="4644008" y="1533038"/>
                <a:ext cx="1135604" cy="610936"/>
              </a:xfrm>
              <a:prstGeom prst="rect">
                <a:avLst/>
              </a:prstGeom>
              <a:blipFill>
                <a:blip r:embed="rId14"/>
                <a:stretch>
                  <a:fillRect b="-4082"/>
                </a:stretch>
              </a:blipFill>
              <a:ln w="9525">
                <a:noFill/>
                <a:miter lim="800000"/>
                <a:headEnd/>
                <a:tailEnd/>
              </a:ln>
            </p:spPr>
            <p:txBody>
              <a:bodyPr/>
              <a:lstStyle/>
              <a:p>
                <a:r>
                  <a:rPr lang="en-TW">
                    <a:noFill/>
                  </a:rPr>
                  <a:t> </a:t>
                </a:r>
              </a:p>
            </p:txBody>
          </p:sp>
        </mc:Fallback>
      </mc:AlternateContent>
      <p:sp>
        <p:nvSpPr>
          <p:cNvPr id="16" name="TextBox 15">
            <a:extLst>
              <a:ext uri="{FF2B5EF4-FFF2-40B4-BE49-F238E27FC236}">
                <a16:creationId xmlns:a16="http://schemas.microsoft.com/office/drawing/2014/main" id="{5B7318A0-6E6A-0760-577D-334A81A34197}"/>
              </a:ext>
            </a:extLst>
          </p:cNvPr>
          <p:cNvSpPr txBox="1"/>
          <p:nvPr/>
        </p:nvSpPr>
        <p:spPr bwMode="auto">
          <a:xfrm>
            <a:off x="916116" y="6120061"/>
            <a:ext cx="574411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這個狀態可以以雷射在電子對上產生！</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4CFF081-F762-CE8D-A4B7-23F9AD217D59}"/>
                  </a:ext>
                </a:extLst>
              </p:cNvPr>
              <p:cNvSpPr txBox="1"/>
              <p:nvPr/>
            </p:nvSpPr>
            <p:spPr bwMode="auto">
              <a:xfrm>
                <a:off x="827584" y="298694"/>
                <a:ext cx="7632848" cy="369332"/>
              </a:xfrm>
              <a:prstGeom prst="rect">
                <a:avLst/>
              </a:prstGeom>
              <a:noFill/>
              <a:ln w="9525">
                <a:noFill/>
                <a:miter lim="800000"/>
                <a:headEnd/>
                <a:tailEnd/>
              </a:ln>
            </p:spPr>
            <p:txBody>
              <a:bodyPr wrap="square" rtlCol="0">
                <a:spAutoFit/>
              </a:bodyPr>
              <a:lstStyle/>
              <a:p>
                <a14:m>
                  <m:oMath xmlns:m="http://schemas.openxmlformats.org/officeDocument/2006/math">
                    <m:sSup>
                      <m:sSupPr>
                        <m:ctrlPr>
                          <a:rPr lang="en-TW"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𝑆</m:t>
                        </m:r>
                      </m:e>
                      <m:sup>
                        <m:r>
                          <a:rPr lang="en-US" b="0" i="1" smtClean="0">
                            <a:latin typeface="Cambria Math" panose="02040503050406030204" pitchFamily="18" charset="0"/>
                            <a:cs typeface="Times New Roman" pitchFamily="18" charset="0"/>
                          </a:rPr>
                          <m:t>2</m:t>
                        </m:r>
                      </m:sup>
                    </m:sSup>
                    <m:r>
                      <a:rPr lang="en-US" b="0" i="1" smtClean="0">
                        <a:latin typeface="Cambria Math" panose="02040503050406030204" pitchFamily="18" charset="0"/>
                        <a:cs typeface="Times New Roman" pitchFamily="18" charset="0"/>
                      </a:rPr>
                      <m:t>,</m:t>
                    </m:r>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𝑆</m:t>
                        </m:r>
                      </m:e>
                      <m:sub>
                        <m:r>
                          <a:rPr lang="en-US" i="1">
                            <a:latin typeface="Cambria Math" panose="02040503050406030204" pitchFamily="18" charset="0"/>
                            <a:cs typeface="Times New Roman" pitchFamily="18" charset="0"/>
                          </a:rPr>
                          <m:t>𝑧</m:t>
                        </m:r>
                      </m:sub>
                    </m:sSub>
                  </m:oMath>
                </a14:m>
                <a:r>
                  <a:rPr lang="en-TW" dirty="0">
                    <a:latin typeface="Times New Roman" pitchFamily="18" charset="0"/>
                    <a:cs typeface="Times New Roman" pitchFamily="18" charset="0"/>
                  </a:rPr>
                  <a:t>的本徵態</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𝑠</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𝑠</m:t>
                                </m:r>
                              </m:sub>
                            </m:sSub>
                          </m:e>
                        </m:d>
                      </m:e>
                    </m:d>
                  </m:oMath>
                </a14:m>
                <a:r>
                  <a:rPr lang="en-TW" dirty="0">
                    <a:latin typeface="Times New Roman" pitchFamily="18" charset="0"/>
                    <a:cs typeface="Times New Roman" pitchFamily="18" charset="0"/>
                  </a:rPr>
                  <a:t>是</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m:t>
                            </m:r>
                          </m:e>
                        </m:d>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m:t>
                            </m:r>
                          </m:e>
                        </m:d>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m:t>
                            </m:r>
                          </m:e>
                        </m:d>
                      </m:e>
                    </m:d>
                    <m:r>
                      <m:rPr>
                        <m:nor/>
                      </m:rPr>
                      <a:rPr lang="en-US" altLang="zh-TW" b="0" i="0"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m:t>
                            </m:r>
                          </m:e>
                        </m:d>
                      </m:e>
                    </m:d>
                  </m:oMath>
                </a14:m>
                <a:r>
                  <a:rPr lang="en-TW" dirty="0">
                    <a:latin typeface="Times New Roman" pitchFamily="18" charset="0"/>
                    <a:cs typeface="Times New Roman" pitchFamily="18" charset="0"/>
                  </a:rPr>
                  <a:t>的線性組合：</a:t>
                </a:r>
              </a:p>
            </p:txBody>
          </p:sp>
        </mc:Choice>
        <mc:Fallback xmlns="">
          <p:sp>
            <p:nvSpPr>
              <p:cNvPr id="13" name="TextBox 12">
                <a:extLst>
                  <a:ext uri="{FF2B5EF4-FFF2-40B4-BE49-F238E27FC236}">
                    <a16:creationId xmlns:a16="http://schemas.microsoft.com/office/drawing/2014/main" id="{34CFF081-F762-CE8D-A4B7-23F9AD217D59}"/>
                  </a:ext>
                </a:extLst>
              </p:cNvPr>
              <p:cNvSpPr txBox="1">
                <a:spLocks noRot="1" noChangeAspect="1" noMove="1" noResize="1" noEditPoints="1" noAdjustHandles="1" noChangeArrowheads="1" noChangeShapeType="1" noTextEdit="1"/>
              </p:cNvSpPr>
              <p:nvPr/>
            </p:nvSpPr>
            <p:spPr bwMode="auto">
              <a:xfrm>
                <a:off x="827584" y="298694"/>
                <a:ext cx="7632848" cy="369332"/>
              </a:xfrm>
              <a:prstGeom prst="rect">
                <a:avLst/>
              </a:prstGeom>
              <a:blipFill>
                <a:blip r:embed="rId15"/>
                <a:stretch>
                  <a:fillRect t="-113333" b="-166667"/>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3671051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homework.uoregon.edu/pub/class/155/trap02a.jpg">
            <a:extLst>
              <a:ext uri="{FF2B5EF4-FFF2-40B4-BE49-F238E27FC236}">
                <a16:creationId xmlns:a16="http://schemas.microsoft.com/office/drawing/2014/main" id="{2B3B0BE4-2620-1F5A-DFEB-9C92E2A841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0218"/>
          <a:stretch>
            <a:fillRect/>
          </a:stretch>
        </p:blipFill>
        <p:spPr bwMode="auto">
          <a:xfrm>
            <a:off x="1763688" y="692696"/>
            <a:ext cx="5544616" cy="387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文字方塊 29">
                <a:extLst>
                  <a:ext uri="{FF2B5EF4-FFF2-40B4-BE49-F238E27FC236}">
                    <a16:creationId xmlns:a16="http://schemas.microsoft.com/office/drawing/2014/main" id="{553C332A-D060-028A-0C3D-8D088433CB77}"/>
                  </a:ext>
                </a:extLst>
              </p:cNvPr>
              <p:cNvSpPr txBox="1"/>
              <p:nvPr/>
            </p:nvSpPr>
            <p:spPr bwMode="auto">
              <a:xfrm>
                <a:off x="2987824" y="5011594"/>
                <a:ext cx="2736304" cy="664606"/>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0,0</m:t>
                              </m:r>
                            </m:e>
                          </m:d>
                        </m:e>
                      </m:d>
                      <m:r>
                        <a:rPr lang="en-US" altLang="zh-TW" b="0"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1</m:t>
                          </m:r>
                        </m:num>
                        <m:den>
                          <m:rad>
                            <m:radPr>
                              <m:degHide m:val="on"/>
                              <m:ctrlPr>
                                <a:rPr lang="en-US" altLang="zh-TW" i="1">
                                  <a:latin typeface="Cambria Math" panose="02040503050406030204" pitchFamily="18" charset="0"/>
                                  <a:ea typeface="Cambria Math" panose="02040503050406030204" pitchFamily="18" charset="0"/>
                                </a:rPr>
                              </m:ctrlPr>
                            </m:radPr>
                            <m:deg/>
                            <m:e>
                              <m:r>
                                <a:rPr lang="en-US" altLang="zh-TW" i="1">
                                  <a:latin typeface="Cambria Math" panose="02040503050406030204" pitchFamily="18" charset="0"/>
                                  <a:ea typeface="Cambria Math" panose="02040503050406030204" pitchFamily="18" charset="0"/>
                                </a:rPr>
                                <m:t>2</m:t>
                              </m:r>
                            </m:e>
                          </m:rad>
                        </m:den>
                      </m:f>
                      <m:d>
                        <m:dPr>
                          <m:ctrlPr>
                            <a:rPr lang="en-US" altLang="zh-TW" i="1">
                              <a:latin typeface="Cambria Math" panose="02040503050406030204" pitchFamily="18" charset="0"/>
                              <a:ea typeface="Cambria Math" panose="02040503050406030204" pitchFamily="18" charset="0"/>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m:t>
                                  </m:r>
                                </m:e>
                              </m:d>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m:t>
                                  </m:r>
                                </m:e>
                              </m:d>
                            </m:e>
                          </m:d>
                        </m:e>
                      </m:d>
                    </m:oMath>
                  </m:oMathPara>
                </a14:m>
                <a:endParaRPr lang="zh-TW" altLang="en-US" dirty="0"/>
              </a:p>
            </p:txBody>
          </p:sp>
        </mc:Choice>
        <mc:Fallback xmlns="">
          <p:sp>
            <p:nvSpPr>
              <p:cNvPr id="3" name="文字方塊 29">
                <a:extLst>
                  <a:ext uri="{FF2B5EF4-FFF2-40B4-BE49-F238E27FC236}">
                    <a16:creationId xmlns:a16="http://schemas.microsoft.com/office/drawing/2014/main" id="{553C332A-D060-028A-0C3D-8D088433CB77}"/>
                  </a:ext>
                </a:extLst>
              </p:cNvPr>
              <p:cNvSpPr txBox="1">
                <a:spLocks noRot="1" noChangeAspect="1" noMove="1" noResize="1" noEditPoints="1" noAdjustHandles="1" noChangeArrowheads="1" noChangeShapeType="1" noTextEdit="1"/>
              </p:cNvSpPr>
              <p:nvPr/>
            </p:nvSpPr>
            <p:spPr bwMode="auto">
              <a:xfrm>
                <a:off x="2987824" y="5011594"/>
                <a:ext cx="2736304" cy="664606"/>
              </a:xfrm>
              <a:prstGeom prst="rect">
                <a:avLst/>
              </a:prstGeom>
              <a:blipFill>
                <a:blip r:embed="rId3"/>
                <a:stretch>
                  <a:fillRect l="-6481" t="-41509" b="-71698"/>
                </a:stretch>
              </a:blipFill>
              <a:ln>
                <a:noFill/>
              </a:ln>
            </p:spPr>
            <p:txBody>
              <a:bodyPr/>
              <a:lstStyle/>
              <a:p>
                <a:r>
                  <a:rPr lang="en-TW">
                    <a:noFill/>
                  </a:rPr>
                  <a:t> </a:t>
                </a:r>
              </a:p>
            </p:txBody>
          </p:sp>
        </mc:Fallback>
      </mc:AlternateContent>
      <p:sp>
        <p:nvSpPr>
          <p:cNvPr id="4" name="TextBox 3">
            <a:extLst>
              <a:ext uri="{FF2B5EF4-FFF2-40B4-BE49-F238E27FC236}">
                <a16:creationId xmlns:a16="http://schemas.microsoft.com/office/drawing/2014/main" id="{11050522-8CDF-D34A-C8AE-50E03F762057}"/>
              </a:ext>
            </a:extLst>
          </p:cNvPr>
          <p:cNvSpPr txBox="1"/>
          <p:nvPr/>
        </p:nvSpPr>
        <p:spPr bwMode="auto">
          <a:xfrm>
            <a:off x="1773784" y="4617065"/>
            <a:ext cx="604867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這個糾纏的態在兩個電子已經離開很遠時，還會維持。</a:t>
            </a:r>
          </a:p>
        </p:txBody>
      </p:sp>
      <p:sp>
        <p:nvSpPr>
          <p:cNvPr id="5" name="TextBox 4">
            <a:extLst>
              <a:ext uri="{FF2B5EF4-FFF2-40B4-BE49-F238E27FC236}">
                <a16:creationId xmlns:a16="http://schemas.microsoft.com/office/drawing/2014/main" id="{6E052464-4B55-D061-5AE6-B6F489CD12F6}"/>
              </a:ext>
            </a:extLst>
          </p:cNvPr>
          <p:cNvSpPr txBox="1"/>
          <p:nvPr/>
        </p:nvSpPr>
        <p:spPr bwMode="auto">
          <a:xfrm>
            <a:off x="1773784" y="5805264"/>
            <a:ext cx="618259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如果測量其中一個電子的自旋，另外一個必定相反。</a:t>
            </a:r>
          </a:p>
        </p:txBody>
      </p:sp>
    </p:spTree>
    <p:extLst>
      <p:ext uri="{BB962C8B-B14F-4D97-AF65-F5344CB8AC3E}">
        <p14:creationId xmlns:p14="http://schemas.microsoft.com/office/powerpoint/2010/main" val="695745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文字方塊 29">
                <a:extLst>
                  <a:ext uri="{FF2B5EF4-FFF2-40B4-BE49-F238E27FC236}">
                    <a16:creationId xmlns:a16="http://schemas.microsoft.com/office/drawing/2014/main" id="{C96929BC-D93E-A645-D31F-2FD4D93F2071}"/>
                  </a:ext>
                </a:extLst>
              </p:cNvPr>
              <p:cNvSpPr txBox="1"/>
              <p:nvPr/>
            </p:nvSpPr>
            <p:spPr bwMode="auto">
              <a:xfrm>
                <a:off x="763663" y="5597792"/>
                <a:ext cx="2083098" cy="771750"/>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𝑛𝑚</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f>
                        <m:fPr>
                          <m:ctrlPr>
                            <a:rPr lang="en-US" altLang="zh-TW" b="0" i="1" smtClean="0">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𝑚</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𝑚</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oMath>
                  </m:oMathPara>
                </a14:m>
                <a:endParaRPr lang="zh-TW" altLang="en-US" dirty="0"/>
              </a:p>
            </p:txBody>
          </p:sp>
        </mc:Choice>
        <mc:Fallback xmlns="">
          <p:sp>
            <p:nvSpPr>
              <p:cNvPr id="6" name="文字方塊 29">
                <a:extLst>
                  <a:ext uri="{FF2B5EF4-FFF2-40B4-BE49-F238E27FC236}">
                    <a16:creationId xmlns:a16="http://schemas.microsoft.com/office/drawing/2014/main" id="{C96929BC-D93E-A645-D31F-2FD4D93F2071}"/>
                  </a:ext>
                </a:extLst>
              </p:cNvPr>
              <p:cNvSpPr txBox="1">
                <a:spLocks noRot="1" noChangeAspect="1" noMove="1" noResize="1" noEditPoints="1" noAdjustHandles="1" noChangeArrowheads="1" noChangeShapeType="1" noTextEdit="1"/>
              </p:cNvSpPr>
              <p:nvPr/>
            </p:nvSpPr>
            <p:spPr bwMode="auto">
              <a:xfrm>
                <a:off x="763663" y="5597792"/>
                <a:ext cx="2083098" cy="771750"/>
              </a:xfrm>
              <a:prstGeom prst="rect">
                <a:avLst/>
              </a:prstGeom>
              <a:blipFill>
                <a:blip r:embed="rId2"/>
                <a:stretch>
                  <a:fillRect t="-54839" r="-9697" b="-2903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5F459C1-44EF-A204-BBAE-0E5135D7297A}"/>
                  </a:ext>
                </a:extLst>
              </p:cNvPr>
              <p:cNvSpPr txBox="1"/>
              <p:nvPr/>
            </p:nvSpPr>
            <p:spPr bwMode="auto">
              <a:xfrm>
                <a:off x="700578" y="2556349"/>
                <a:ext cx="5311582"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我們得到了第一階</a:t>
                </a:r>
                <a14:m>
                  <m:oMath xmlns:m="http://schemas.openxmlformats.org/officeDocument/2006/math">
                    <m:sSup>
                      <m:sSupPr>
                        <m:ctrlPr>
                          <a:rPr lang="en-TW" i="1" smtClean="0">
                            <a:solidFill>
                              <a:srgbClr val="FF0000"/>
                            </a:solidFill>
                            <a:latin typeface="Cambria Math" panose="02040503050406030204" pitchFamily="18" charset="0"/>
                            <a:cs typeface="Times New Roman" pitchFamily="18" charset="0"/>
                          </a:rPr>
                        </m:ctrlPr>
                      </m:sSupPr>
                      <m:e>
                        <m:r>
                          <a:rPr lang="en-TW" i="1" smtClean="0">
                            <a:solidFill>
                              <a:srgbClr val="FF0000"/>
                            </a:solidFill>
                            <a:latin typeface="Cambria Math" panose="02040503050406030204" pitchFamily="18" charset="0"/>
                            <a:ea typeface="Cambria Math" panose="02040503050406030204" pitchFamily="18" charset="0"/>
                            <a:cs typeface="Times New Roman" pitchFamily="18" charset="0"/>
                          </a:rPr>
                          <m:t>𝜆</m:t>
                        </m:r>
                      </m:e>
                      <m:sup>
                        <m:r>
                          <a:rPr lang="en-US" b="0" i="1" smtClean="0">
                            <a:solidFill>
                              <a:srgbClr val="FF0000"/>
                            </a:solidFill>
                            <a:latin typeface="Cambria Math" panose="02040503050406030204" pitchFamily="18" charset="0"/>
                            <a:cs typeface="Times New Roman" pitchFamily="18" charset="0"/>
                          </a:rPr>
                          <m:t>1</m:t>
                        </m:r>
                      </m:sup>
                    </m:sSup>
                  </m:oMath>
                </a14:m>
                <a:r>
                  <a:rPr lang="en-TW" dirty="0">
                    <a:solidFill>
                      <a:srgbClr val="FF0000"/>
                    </a:solidFill>
                    <a:latin typeface="Times New Roman" pitchFamily="18" charset="0"/>
                    <a:cs typeface="Times New Roman" pitchFamily="18" charset="0"/>
                  </a:rPr>
                  <a:t>對本徵態的修正，可以寫成：</a:t>
                </a:r>
              </a:p>
            </p:txBody>
          </p:sp>
        </mc:Choice>
        <mc:Fallback xmlns="">
          <p:sp>
            <p:nvSpPr>
              <p:cNvPr id="8" name="TextBox 7">
                <a:extLst>
                  <a:ext uri="{FF2B5EF4-FFF2-40B4-BE49-F238E27FC236}">
                    <a16:creationId xmlns:a16="http://schemas.microsoft.com/office/drawing/2014/main" id="{25F459C1-44EF-A204-BBAE-0E5135D7297A}"/>
                  </a:ext>
                </a:extLst>
              </p:cNvPr>
              <p:cNvSpPr txBox="1">
                <a:spLocks noRot="1" noChangeAspect="1" noMove="1" noResize="1" noEditPoints="1" noAdjustHandles="1" noChangeArrowheads="1" noChangeShapeType="1" noTextEdit="1"/>
              </p:cNvSpPr>
              <p:nvPr/>
            </p:nvSpPr>
            <p:spPr bwMode="auto">
              <a:xfrm>
                <a:off x="700578" y="2556349"/>
                <a:ext cx="5311582" cy="369332"/>
              </a:xfrm>
              <a:prstGeom prst="rect">
                <a:avLst/>
              </a:prstGeom>
              <a:blipFill>
                <a:blip r:embed="rId3"/>
                <a:stretch>
                  <a:fillRect l="-955"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29">
                <a:extLst>
                  <a:ext uri="{FF2B5EF4-FFF2-40B4-BE49-F238E27FC236}">
                    <a16:creationId xmlns:a16="http://schemas.microsoft.com/office/drawing/2014/main" id="{2584F4D2-4AE7-3644-7D4F-756183DCFF1E}"/>
                  </a:ext>
                </a:extLst>
              </p:cNvPr>
              <p:cNvSpPr txBox="1"/>
              <p:nvPr/>
            </p:nvSpPr>
            <p:spPr bwMode="auto">
              <a:xfrm>
                <a:off x="732211" y="328358"/>
                <a:ext cx="2712391" cy="74969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kumimoji="0" lang="en-US" altLang="zh-TW" i="1" smtClean="0">
                              <a:solidFill>
                                <a:srgbClr val="000000"/>
                              </a:solidFill>
                              <a:latin typeface="Cambria Math" panose="02040503050406030204" pitchFamily="18" charset="0"/>
                              <a:ea typeface="Cambria Math"/>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𝑚</m:t>
                              </m:r>
                            </m:sub>
                          </m:sSub>
                        </m:e>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r>
                        <a:rPr lang="en-US" altLang="zh-TW" i="1">
                          <a:latin typeface="Cambria Math" panose="02040503050406030204" pitchFamily="18" charset="0"/>
                          <a:ea typeface="Cambria Math"/>
                        </a:rPr>
                        <m:t>=</m:t>
                      </m:r>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𝑚</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𝑚</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oMath>
                  </m:oMathPara>
                </a14:m>
                <a:endParaRPr lang="zh-TW" altLang="en-US" dirty="0"/>
              </a:p>
            </p:txBody>
          </p:sp>
        </mc:Choice>
        <mc:Fallback xmlns="">
          <p:sp>
            <p:nvSpPr>
              <p:cNvPr id="9" name="文字方塊 29">
                <a:extLst>
                  <a:ext uri="{FF2B5EF4-FFF2-40B4-BE49-F238E27FC236}">
                    <a16:creationId xmlns:a16="http://schemas.microsoft.com/office/drawing/2014/main" id="{2584F4D2-4AE7-3644-7D4F-756183DCFF1E}"/>
                  </a:ext>
                </a:extLst>
              </p:cNvPr>
              <p:cNvSpPr txBox="1">
                <a:spLocks noRot="1" noChangeAspect="1" noMove="1" noResize="1" noEditPoints="1" noAdjustHandles="1" noChangeArrowheads="1" noChangeShapeType="1" noTextEdit="1"/>
              </p:cNvSpPr>
              <p:nvPr/>
            </p:nvSpPr>
            <p:spPr bwMode="auto">
              <a:xfrm>
                <a:off x="732211" y="328358"/>
                <a:ext cx="2712391" cy="749692"/>
              </a:xfrm>
              <a:prstGeom prst="rect">
                <a:avLst/>
              </a:prstGeom>
              <a:blipFill>
                <a:blip r:embed="rId4"/>
                <a:stretch>
                  <a:fillRect t="-56667" r="-6512" b="-33333"/>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29">
                <a:extLst>
                  <a:ext uri="{FF2B5EF4-FFF2-40B4-BE49-F238E27FC236}">
                    <a16:creationId xmlns:a16="http://schemas.microsoft.com/office/drawing/2014/main" id="{3C10D781-E567-F4F7-63F2-4A35ACCA15BB}"/>
                  </a:ext>
                </a:extLst>
              </p:cNvPr>
              <p:cNvSpPr txBox="1"/>
              <p:nvPr/>
            </p:nvSpPr>
            <p:spPr bwMode="auto">
              <a:xfrm>
                <a:off x="700578" y="3015803"/>
                <a:ext cx="3690168" cy="771750"/>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oMath>
                  </m:oMathPara>
                </a14:m>
                <a:endParaRPr lang="zh-TW" altLang="en-US" dirty="0"/>
              </a:p>
            </p:txBody>
          </p:sp>
        </mc:Choice>
        <mc:Fallback xmlns="">
          <p:sp>
            <p:nvSpPr>
              <p:cNvPr id="11" name="文字方塊 29">
                <a:extLst>
                  <a:ext uri="{FF2B5EF4-FFF2-40B4-BE49-F238E27FC236}">
                    <a16:creationId xmlns:a16="http://schemas.microsoft.com/office/drawing/2014/main" id="{3C10D781-E567-F4F7-63F2-4A35ACCA15BB}"/>
                  </a:ext>
                </a:extLst>
              </p:cNvPr>
              <p:cNvSpPr txBox="1">
                <a:spLocks noRot="1" noChangeAspect="1" noMove="1" noResize="1" noEditPoints="1" noAdjustHandles="1" noChangeArrowheads="1" noChangeShapeType="1" noTextEdit="1"/>
              </p:cNvSpPr>
              <p:nvPr/>
            </p:nvSpPr>
            <p:spPr bwMode="auto">
              <a:xfrm>
                <a:off x="700578" y="3015803"/>
                <a:ext cx="3690168" cy="771750"/>
              </a:xfrm>
              <a:prstGeom prst="rect">
                <a:avLst/>
              </a:prstGeom>
              <a:blipFill>
                <a:blip r:embed="rId5"/>
                <a:stretch>
                  <a:fillRect l="-6873" t="-119355" r="-4811" b="-16774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29">
                <a:extLst>
                  <a:ext uri="{FF2B5EF4-FFF2-40B4-BE49-F238E27FC236}">
                    <a16:creationId xmlns:a16="http://schemas.microsoft.com/office/drawing/2014/main" id="{2A262E34-0B97-0AEF-D671-29E6A0B15996}"/>
                  </a:ext>
                </a:extLst>
              </p:cNvPr>
              <p:cNvSpPr txBox="1"/>
              <p:nvPr/>
            </p:nvSpPr>
            <p:spPr bwMode="auto">
              <a:xfrm>
                <a:off x="738848" y="4367638"/>
                <a:ext cx="2342287" cy="764505"/>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b="0" i="1" smtClean="0">
                          <a:latin typeface="Cambria Math" panose="02040503050406030204" pitchFamily="18" charset="0"/>
                          <a:ea typeface="Cambria Math"/>
                        </a:rPr>
                        <m:t>=</m:t>
                      </m:r>
                      <m:nary>
                        <m:naryPr>
                          <m:chr m:val="∑"/>
                          <m:supHide m:val="on"/>
                          <m:ctrlPr>
                            <a:rPr lang="en-US" altLang="zh-TW" b="0" i="1" smtClean="0">
                              <a:latin typeface="Cambria Math" panose="02040503050406030204" pitchFamily="18" charset="0"/>
                              <a:ea typeface="Cambria Math"/>
                            </a:rPr>
                          </m:ctrlPr>
                        </m:naryPr>
                        <m:sub>
                          <m:r>
                            <m:rPr>
                              <m:brk m:alnAt="7"/>
                            </m:rPr>
                            <a:rPr lang="en-US" altLang="zh-TW" b="0" i="1" smtClean="0">
                              <a:latin typeface="Cambria Math" panose="02040503050406030204" pitchFamily="18" charset="0"/>
                              <a:ea typeface="Cambria Math"/>
                            </a:rPr>
                            <m:t>𝑘</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Sub>
                                </m:e>
                              </m:d>
                            </m:e>
                          </m:d>
                        </m:e>
                      </m:nary>
                    </m:oMath>
                  </m:oMathPara>
                </a14:m>
                <a:endParaRPr lang="zh-TW" altLang="en-US" dirty="0"/>
              </a:p>
            </p:txBody>
          </p:sp>
        </mc:Choice>
        <mc:Fallback xmlns="">
          <p:sp>
            <p:nvSpPr>
              <p:cNvPr id="14" name="文字方塊 29">
                <a:extLst>
                  <a:ext uri="{FF2B5EF4-FFF2-40B4-BE49-F238E27FC236}">
                    <a16:creationId xmlns:a16="http://schemas.microsoft.com/office/drawing/2014/main" id="{2A262E34-0B97-0AEF-D671-29E6A0B15996}"/>
                  </a:ext>
                </a:extLst>
              </p:cNvPr>
              <p:cNvSpPr txBox="1">
                <a:spLocks noRot="1" noChangeAspect="1" noMove="1" noResize="1" noEditPoints="1" noAdjustHandles="1" noChangeArrowheads="1" noChangeShapeType="1" noTextEdit="1"/>
              </p:cNvSpPr>
              <p:nvPr/>
            </p:nvSpPr>
            <p:spPr bwMode="auto">
              <a:xfrm>
                <a:off x="738848" y="4367638"/>
                <a:ext cx="2342287" cy="764505"/>
              </a:xfrm>
              <a:prstGeom prst="rect">
                <a:avLst/>
              </a:prstGeom>
              <a:blipFill>
                <a:blip r:embed="rId6"/>
                <a:stretch>
                  <a:fillRect l="-26486" t="-124194" r="-8108" b="-172581"/>
                </a:stretch>
              </a:blipFill>
              <a:ln>
                <a:noFill/>
              </a:ln>
            </p:spPr>
            <p:txBody>
              <a:bodyPr/>
              <a:lstStyle/>
              <a:p>
                <a:r>
                  <a:rPr lang="en-TW">
                    <a:noFill/>
                  </a:rPr>
                  <a:t> </a:t>
                </a:r>
              </a:p>
            </p:txBody>
          </p:sp>
        </mc:Fallback>
      </mc:AlternateContent>
      <p:sp>
        <p:nvSpPr>
          <p:cNvPr id="2" name="文字方塊 1">
            <a:extLst>
              <a:ext uri="{FF2B5EF4-FFF2-40B4-BE49-F238E27FC236}">
                <a16:creationId xmlns:a16="http://schemas.microsoft.com/office/drawing/2014/main" id="{CB67709B-80C4-7C49-C32D-DB56D71F5C65}"/>
              </a:ext>
            </a:extLst>
          </p:cNvPr>
          <p:cNvSpPr txBox="1"/>
          <p:nvPr/>
        </p:nvSpPr>
        <p:spPr bwMode="auto">
          <a:xfrm>
            <a:off x="572220" y="5163307"/>
            <a:ext cx="3509074" cy="369332"/>
          </a:xfrm>
          <a:prstGeom prst="rect">
            <a:avLst/>
          </a:prstGeom>
          <a:noFill/>
          <a:ln w="9525">
            <a:noFill/>
            <a:miter lim="800000"/>
            <a:headEnd/>
            <a:tailEnd/>
          </a:ln>
        </p:spPr>
        <p:txBody>
          <a:bodyPr wrap="square" rtlCol="0">
            <a:spAutoFit/>
          </a:bodyPr>
          <a:lstStyle/>
          <a:p>
            <a:pPr algn="ctr"/>
            <a:r>
              <a:rPr lang="zh-TW" altLang="en-US" dirty="0">
                <a:latin typeface="Times New Roman" pitchFamily="18" charset="0"/>
                <a:cs typeface="Times New Roman" pitchFamily="18" charset="0"/>
              </a:rPr>
              <a:t>以上的內積得到的就是係數！</a:t>
            </a:r>
          </a:p>
        </p:txBody>
      </p:sp>
      <p:sp>
        <p:nvSpPr>
          <p:cNvPr id="12" name="文字方塊 11">
            <a:extLst>
              <a:ext uri="{FF2B5EF4-FFF2-40B4-BE49-F238E27FC236}">
                <a16:creationId xmlns:a16="http://schemas.microsoft.com/office/drawing/2014/main" id="{46EA58D5-03C6-DE84-1926-30A13AE214F5}"/>
              </a:ext>
            </a:extLst>
          </p:cNvPr>
          <p:cNvSpPr txBox="1"/>
          <p:nvPr/>
        </p:nvSpPr>
        <p:spPr bwMode="auto">
          <a:xfrm>
            <a:off x="732211" y="3954036"/>
            <a:ext cx="4826564" cy="369332"/>
          </a:xfrm>
          <a:prstGeom prst="rect">
            <a:avLst/>
          </a:prstGeom>
          <a:noFill/>
          <a:ln w="9525">
            <a:noFill/>
            <a:miter lim="800000"/>
            <a:headEnd/>
            <a:tailEnd/>
          </a:ln>
        </p:spPr>
        <p:txBody>
          <a:bodyPr wrap="square" rtlCol="0">
            <a:spAutoFit/>
          </a:bodyPr>
          <a:lstStyle/>
          <a:p>
            <a:r>
              <a:rPr lang="zh-TW" altLang="en-US" dirty="0">
                <a:latin typeface="Times New Roman" pitchFamily="18" charset="0"/>
                <a:cs typeface="Times New Roman" pitchFamily="18" charset="0"/>
              </a:rPr>
              <a:t>我們曾將狀態的修正對未修正的本徵態展開：</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073EFEF-0CE3-E0DB-730A-81B2669EC52C}"/>
                  </a:ext>
                </a:extLst>
              </p:cNvPr>
              <p:cNvSpPr txBox="1"/>
              <p:nvPr/>
            </p:nvSpPr>
            <p:spPr bwMode="auto">
              <a:xfrm>
                <a:off x="679131" y="1106275"/>
                <a:ext cx="6197125" cy="572144"/>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左手的內積就是</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oMath>
                </a14:m>
                <a:r>
                  <a:rPr lang="en-TW" dirty="0">
                    <a:latin typeface="Times New Roman" pitchFamily="18" charset="0"/>
                    <a:cs typeface="Times New Roman" pitchFamily="18" charset="0"/>
                  </a:rPr>
                  <a:t>沿</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𝑚</m:t>
                                </m:r>
                              </m:sub>
                            </m:sSub>
                          </m:e>
                        </m:d>
                      </m:e>
                    </m:d>
                  </m:oMath>
                </a14:m>
                <a:r>
                  <a:rPr lang="en-TW" dirty="0">
                    <a:latin typeface="Times New Roman" pitchFamily="18" charset="0"/>
                    <a:cs typeface="Times New Roman" pitchFamily="18" charset="0"/>
                  </a:rPr>
                  <a:t>方向的投影分量了！</a:t>
                </a:r>
              </a:p>
            </p:txBody>
          </p:sp>
        </mc:Choice>
        <mc:Fallback xmlns="">
          <p:sp>
            <p:nvSpPr>
              <p:cNvPr id="15" name="TextBox 14">
                <a:extLst>
                  <a:ext uri="{FF2B5EF4-FFF2-40B4-BE49-F238E27FC236}">
                    <a16:creationId xmlns:a16="http://schemas.microsoft.com/office/drawing/2014/main" id="{8073EFEF-0CE3-E0DB-730A-81B2669EC52C}"/>
                  </a:ext>
                </a:extLst>
              </p:cNvPr>
              <p:cNvSpPr txBox="1">
                <a:spLocks noRot="1" noChangeAspect="1" noMove="1" noResize="1" noEditPoints="1" noAdjustHandles="1" noChangeArrowheads="1" noChangeShapeType="1" noTextEdit="1"/>
              </p:cNvSpPr>
              <p:nvPr/>
            </p:nvSpPr>
            <p:spPr bwMode="auto">
              <a:xfrm>
                <a:off x="679131" y="1106275"/>
                <a:ext cx="6197125" cy="572144"/>
              </a:xfrm>
              <a:prstGeom prst="rect">
                <a:avLst/>
              </a:prstGeom>
              <a:blipFill>
                <a:blip r:embed="rId7"/>
                <a:stretch>
                  <a:fillRect l="-818" t="-176087" b="-260870"/>
                </a:stretch>
              </a:blipFill>
              <a:ln w="9525">
                <a:noFill/>
                <a:miter lim="800000"/>
                <a:headEnd/>
                <a:tailEnd/>
              </a:ln>
            </p:spPr>
            <p:txBody>
              <a:bodyPr/>
              <a:lstStyle/>
              <a:p>
                <a:r>
                  <a:rPr lang="en-TW">
                    <a:noFill/>
                  </a:rPr>
                  <a:t> </a:t>
                </a:r>
              </a:p>
            </p:txBody>
          </p:sp>
        </mc:Fallback>
      </mc:AlternateContent>
      <p:pic>
        <p:nvPicPr>
          <p:cNvPr id="3" name="Picture 2" descr="Coordinate Axes and Coordinates planes | Definition, Examples, Diagrams">
            <a:extLst>
              <a:ext uri="{FF2B5EF4-FFF2-40B4-BE49-F238E27FC236}">
                <a16:creationId xmlns:a16="http://schemas.microsoft.com/office/drawing/2014/main" id="{A11E8F8C-0C18-333C-783F-AA164C4CB1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37728" y="2613833"/>
            <a:ext cx="2767162" cy="218061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FB8715F7-2783-3475-C563-B9A547ABB0A8}"/>
              </a:ext>
            </a:extLst>
          </p:cNvPr>
          <p:cNvCxnSpPr>
            <a:cxnSpLocks/>
          </p:cNvCxnSpPr>
          <p:nvPr/>
        </p:nvCxnSpPr>
        <p:spPr>
          <a:xfrm flipV="1">
            <a:off x="6673109" y="3052329"/>
            <a:ext cx="0" cy="8640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5B15B610-73CF-E14D-77B1-13119B4EE6E7}"/>
              </a:ext>
            </a:extLst>
          </p:cNvPr>
          <p:cNvCxnSpPr>
            <a:cxnSpLocks/>
          </p:cNvCxnSpPr>
          <p:nvPr/>
        </p:nvCxnSpPr>
        <p:spPr>
          <a:xfrm flipV="1">
            <a:off x="6651300" y="3592389"/>
            <a:ext cx="685494" cy="3616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1AFC560-5FBE-D171-3B4C-A09FB109B7B4}"/>
              </a:ext>
            </a:extLst>
          </p:cNvPr>
          <p:cNvCxnSpPr/>
          <p:nvPr/>
        </p:nvCxnSpPr>
        <p:spPr>
          <a:xfrm>
            <a:off x="6673109" y="3052329"/>
            <a:ext cx="663685" cy="540060"/>
          </a:xfrm>
          <a:prstGeom prst="straightConnector1">
            <a:avLst/>
          </a:prstGeom>
          <a:ln w="508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692C481-4CF6-AB30-7B23-215F29A73486}"/>
                  </a:ext>
                </a:extLst>
              </p:cNvPr>
              <p:cNvSpPr txBox="1"/>
              <p:nvPr/>
            </p:nvSpPr>
            <p:spPr bwMode="auto">
              <a:xfrm>
                <a:off x="6734659" y="2819573"/>
                <a:ext cx="773832" cy="465512"/>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400" i="1" smtClean="0">
                              <a:latin typeface="Cambria Math" panose="02040503050406030204" pitchFamily="18" charset="0"/>
                            </a:rPr>
                          </m:ctrlPr>
                        </m:dPr>
                        <m:e>
                          <m:d>
                            <m:dPr>
                              <m:begChr m:val=""/>
                              <m:endChr m:val="⟩"/>
                              <m:ctrlPr>
                                <a:rPr lang="en-US" altLang="zh-TW" sz="1400" i="1">
                                  <a:latin typeface="Cambria Math" panose="02040503050406030204" pitchFamily="18" charset="0"/>
                                </a:rPr>
                              </m:ctrlPr>
                            </m:dPr>
                            <m:e>
                              <m:sSubSup>
                                <m:sSubSupPr>
                                  <m:ctrlPr>
                                    <a:rPr lang="en-US" altLang="zh-TW" sz="1400" i="1">
                                      <a:latin typeface="Cambria Math" panose="02040503050406030204" pitchFamily="18" charset="0"/>
                                    </a:rPr>
                                  </m:ctrlPr>
                                </m:sSubSupPr>
                                <m:e>
                                  <m:r>
                                    <a:rPr lang="en-US" altLang="zh-TW" sz="1400" i="1">
                                      <a:latin typeface="Cambria Math" panose="02040503050406030204" pitchFamily="18" charset="0"/>
                                      <a:ea typeface="Cambria Math" panose="02040503050406030204" pitchFamily="18" charset="0"/>
                                    </a:rPr>
                                    <m:t>𝜙</m:t>
                                  </m:r>
                                </m:e>
                                <m:sub>
                                  <m:r>
                                    <a:rPr lang="en-US" altLang="zh-TW" sz="1400" i="1">
                                      <a:latin typeface="Cambria Math" panose="02040503050406030204" pitchFamily="18" charset="0"/>
                                    </a:rPr>
                                    <m:t>𝑛</m:t>
                                  </m:r>
                                </m:sub>
                                <m:sup>
                                  <m:d>
                                    <m:dPr>
                                      <m:ctrlPr>
                                        <a:rPr lang="en-US" altLang="zh-TW" sz="1400" i="1">
                                          <a:latin typeface="Cambria Math" panose="02040503050406030204" pitchFamily="18" charset="0"/>
                                        </a:rPr>
                                      </m:ctrlPr>
                                    </m:dPr>
                                    <m:e>
                                      <m:r>
                                        <a:rPr lang="en-US" altLang="zh-TW" sz="1400" b="0" i="1" smtClean="0">
                                          <a:latin typeface="Cambria Math" panose="02040503050406030204" pitchFamily="18" charset="0"/>
                                        </a:rPr>
                                        <m:t>𝑖</m:t>
                                      </m:r>
                                    </m:e>
                                  </m:d>
                                </m:sup>
                              </m:sSubSup>
                            </m:e>
                          </m:d>
                        </m:e>
                      </m:d>
                    </m:oMath>
                  </m:oMathPara>
                </a14:m>
                <a:endParaRPr lang="en-TW" sz="1400" dirty="0"/>
              </a:p>
            </p:txBody>
          </p:sp>
        </mc:Choice>
        <mc:Fallback xmlns="">
          <p:sp>
            <p:nvSpPr>
              <p:cNvPr id="10" name="TextBox 9">
                <a:extLst>
                  <a:ext uri="{FF2B5EF4-FFF2-40B4-BE49-F238E27FC236}">
                    <a16:creationId xmlns:a16="http://schemas.microsoft.com/office/drawing/2014/main" id="{6692C481-4CF6-AB30-7B23-215F29A73486}"/>
                  </a:ext>
                </a:extLst>
              </p:cNvPr>
              <p:cNvSpPr txBox="1">
                <a:spLocks noRot="1" noChangeAspect="1" noMove="1" noResize="1" noEditPoints="1" noAdjustHandles="1" noChangeArrowheads="1" noChangeShapeType="1" noTextEdit="1"/>
              </p:cNvSpPr>
              <p:nvPr/>
            </p:nvSpPr>
            <p:spPr bwMode="auto">
              <a:xfrm>
                <a:off x="6734659" y="2819573"/>
                <a:ext cx="773832" cy="465512"/>
              </a:xfrm>
              <a:prstGeom prst="rect">
                <a:avLst/>
              </a:prstGeom>
              <a:blipFill>
                <a:blip r:embed="rId9"/>
                <a:stretch>
                  <a:fillRect l="-51613" t="-167568" r="-56452" b="-24594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ACE4F95-ABFD-854E-96BA-230527828204}"/>
                  </a:ext>
                </a:extLst>
              </p:cNvPr>
              <p:cNvSpPr txBox="1"/>
              <p:nvPr/>
            </p:nvSpPr>
            <p:spPr bwMode="auto">
              <a:xfrm>
                <a:off x="6732621" y="3446629"/>
                <a:ext cx="526450" cy="307777"/>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400" i="1" smtClean="0">
                              <a:latin typeface="Cambria Math" panose="02040503050406030204" pitchFamily="18" charset="0"/>
                            </a:rPr>
                          </m:ctrlPr>
                        </m:dPr>
                        <m:e>
                          <m:d>
                            <m:dPr>
                              <m:begChr m:val=""/>
                              <m:endChr m:val="⟩"/>
                              <m:ctrlPr>
                                <a:rPr lang="en-US" altLang="zh-TW" sz="1400" i="1">
                                  <a:latin typeface="Cambria Math" panose="02040503050406030204" pitchFamily="18" charset="0"/>
                                </a:rPr>
                              </m:ctrlPr>
                            </m:dPr>
                            <m:e>
                              <m:sSub>
                                <m:sSubPr>
                                  <m:ctrlPr>
                                    <a:rPr lang="en-US" altLang="zh-TW" sz="1400" i="1">
                                      <a:latin typeface="Cambria Math" panose="02040503050406030204" pitchFamily="18" charset="0"/>
                                    </a:rPr>
                                  </m:ctrlPr>
                                </m:sSubPr>
                                <m:e>
                                  <m:r>
                                    <a:rPr lang="zh-TW" altLang="el-GR" sz="1400" i="1">
                                      <a:latin typeface="Cambria Math"/>
                                      <a:ea typeface="Cambria Math"/>
                                    </a:rPr>
                                    <m:t>𝜓</m:t>
                                  </m:r>
                                </m:e>
                                <m:sub>
                                  <m:r>
                                    <a:rPr lang="en-US" altLang="zh-TW" sz="1400" i="1">
                                      <a:latin typeface="Cambria Math" panose="02040503050406030204" pitchFamily="18" charset="0"/>
                                      <a:ea typeface="Cambria Math"/>
                                    </a:rPr>
                                    <m:t>𝑛</m:t>
                                  </m:r>
                                </m:sub>
                              </m:sSub>
                            </m:e>
                          </m:d>
                        </m:e>
                      </m:d>
                    </m:oMath>
                  </m:oMathPara>
                </a14:m>
                <a:endParaRPr lang="en-TW" sz="1400" dirty="0"/>
              </a:p>
            </p:txBody>
          </p:sp>
        </mc:Choice>
        <mc:Fallback xmlns="">
          <p:sp>
            <p:nvSpPr>
              <p:cNvPr id="13" name="TextBox 12">
                <a:extLst>
                  <a:ext uri="{FF2B5EF4-FFF2-40B4-BE49-F238E27FC236}">
                    <a16:creationId xmlns:a16="http://schemas.microsoft.com/office/drawing/2014/main" id="{9ACE4F95-ABFD-854E-96BA-230527828204}"/>
                  </a:ext>
                </a:extLst>
              </p:cNvPr>
              <p:cNvSpPr txBox="1">
                <a:spLocks noRot="1" noChangeAspect="1" noMove="1" noResize="1" noEditPoints="1" noAdjustHandles="1" noChangeArrowheads="1" noChangeShapeType="1" noTextEdit="1"/>
              </p:cNvSpPr>
              <p:nvPr/>
            </p:nvSpPr>
            <p:spPr bwMode="auto">
              <a:xfrm>
                <a:off x="6732621" y="3446629"/>
                <a:ext cx="526450" cy="307777"/>
              </a:xfrm>
              <a:prstGeom prst="rect">
                <a:avLst/>
              </a:prstGeom>
              <a:blipFill>
                <a:blip r:embed="rId10"/>
                <a:stretch>
                  <a:fillRect l="-41860" t="-100000" r="-32558" b="-168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29A140E-70E9-31C1-4F65-14A24F45844A}"/>
                  </a:ext>
                </a:extLst>
              </p:cNvPr>
              <p:cNvSpPr txBox="1"/>
              <p:nvPr/>
            </p:nvSpPr>
            <p:spPr bwMode="auto">
              <a:xfrm>
                <a:off x="6188370" y="3284139"/>
                <a:ext cx="515514" cy="307777"/>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400" i="1" smtClean="0">
                              <a:latin typeface="Cambria Math" panose="02040503050406030204" pitchFamily="18" charset="0"/>
                            </a:rPr>
                          </m:ctrlPr>
                        </m:dPr>
                        <m:e>
                          <m:d>
                            <m:dPr>
                              <m:begChr m:val=""/>
                              <m:endChr m:val="⟩"/>
                              <m:ctrlPr>
                                <a:rPr lang="en-US" altLang="zh-TW" sz="1400" i="1">
                                  <a:latin typeface="Cambria Math" panose="02040503050406030204" pitchFamily="18" charset="0"/>
                                </a:rPr>
                              </m:ctrlPr>
                            </m:dPr>
                            <m:e>
                              <m:sSub>
                                <m:sSubPr>
                                  <m:ctrlPr>
                                    <a:rPr lang="en-US" altLang="zh-TW" sz="1400" i="1">
                                      <a:latin typeface="Cambria Math" panose="02040503050406030204" pitchFamily="18" charset="0"/>
                                    </a:rPr>
                                  </m:ctrlPr>
                                </m:sSubPr>
                                <m:e>
                                  <m:r>
                                    <a:rPr lang="en-US" altLang="zh-TW" sz="1400" i="1">
                                      <a:latin typeface="Cambria Math" panose="02040503050406030204" pitchFamily="18" charset="0"/>
                                      <a:ea typeface="Cambria Math" panose="02040503050406030204" pitchFamily="18" charset="0"/>
                                    </a:rPr>
                                    <m:t>𝜙</m:t>
                                  </m:r>
                                </m:e>
                                <m:sub>
                                  <m:r>
                                    <a:rPr lang="en-US" altLang="zh-TW" sz="1400" i="1">
                                      <a:latin typeface="Cambria Math" panose="02040503050406030204" pitchFamily="18" charset="0"/>
                                      <a:ea typeface="Cambria Math"/>
                                    </a:rPr>
                                    <m:t>𝑛</m:t>
                                  </m:r>
                                </m:sub>
                              </m:sSub>
                            </m:e>
                          </m:d>
                        </m:e>
                      </m:d>
                    </m:oMath>
                  </m:oMathPara>
                </a14:m>
                <a:endParaRPr lang="en-TW" sz="1400" dirty="0"/>
              </a:p>
            </p:txBody>
          </p:sp>
        </mc:Choice>
        <mc:Fallback xmlns="">
          <p:sp>
            <p:nvSpPr>
              <p:cNvPr id="16" name="TextBox 15">
                <a:extLst>
                  <a:ext uri="{FF2B5EF4-FFF2-40B4-BE49-F238E27FC236}">
                    <a16:creationId xmlns:a16="http://schemas.microsoft.com/office/drawing/2014/main" id="{529A140E-70E9-31C1-4F65-14A24F45844A}"/>
                  </a:ext>
                </a:extLst>
              </p:cNvPr>
              <p:cNvSpPr txBox="1">
                <a:spLocks noRot="1" noChangeAspect="1" noMove="1" noResize="1" noEditPoints="1" noAdjustHandles="1" noChangeArrowheads="1" noChangeShapeType="1" noTextEdit="1"/>
              </p:cNvSpPr>
              <p:nvPr/>
            </p:nvSpPr>
            <p:spPr bwMode="auto">
              <a:xfrm>
                <a:off x="6188370" y="3284139"/>
                <a:ext cx="515514" cy="307777"/>
              </a:xfrm>
              <a:prstGeom prst="rect">
                <a:avLst/>
              </a:prstGeom>
              <a:blipFill>
                <a:blip r:embed="rId11"/>
                <a:stretch>
                  <a:fillRect l="-46341" t="-100000" r="-34146" b="-168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0F18A59-6A66-32D6-E6C0-C37FBBE560BA}"/>
                  </a:ext>
                </a:extLst>
              </p:cNvPr>
              <p:cNvSpPr txBox="1"/>
              <p:nvPr/>
            </p:nvSpPr>
            <p:spPr bwMode="auto">
              <a:xfrm>
                <a:off x="10105214" y="6655704"/>
                <a:ext cx="515514" cy="307777"/>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400" i="1" smtClean="0">
                              <a:latin typeface="Cambria Math" panose="02040503050406030204" pitchFamily="18" charset="0"/>
                            </a:rPr>
                          </m:ctrlPr>
                        </m:dPr>
                        <m:e>
                          <m:d>
                            <m:dPr>
                              <m:begChr m:val=""/>
                              <m:endChr m:val="⟩"/>
                              <m:ctrlPr>
                                <a:rPr lang="en-US" altLang="zh-TW" sz="1400" i="1">
                                  <a:latin typeface="Cambria Math" panose="02040503050406030204" pitchFamily="18" charset="0"/>
                                </a:rPr>
                              </m:ctrlPr>
                            </m:dPr>
                            <m:e>
                              <m:sSub>
                                <m:sSubPr>
                                  <m:ctrlPr>
                                    <a:rPr lang="en-US" altLang="zh-TW" sz="1400" i="1">
                                      <a:latin typeface="Cambria Math" panose="02040503050406030204" pitchFamily="18" charset="0"/>
                                    </a:rPr>
                                  </m:ctrlPr>
                                </m:sSubPr>
                                <m:e>
                                  <m:r>
                                    <a:rPr lang="en-US" altLang="zh-TW" sz="1400" i="1">
                                      <a:latin typeface="Cambria Math" panose="02040503050406030204" pitchFamily="18" charset="0"/>
                                      <a:ea typeface="Cambria Math" panose="02040503050406030204" pitchFamily="18" charset="0"/>
                                    </a:rPr>
                                    <m:t>𝜙</m:t>
                                  </m:r>
                                </m:e>
                                <m:sub>
                                  <m:r>
                                    <a:rPr lang="en-US" altLang="zh-TW" sz="1400" b="0" i="1" smtClean="0">
                                      <a:latin typeface="Cambria Math" panose="02040503050406030204" pitchFamily="18" charset="0"/>
                                      <a:ea typeface="Cambria Math"/>
                                    </a:rPr>
                                    <m:t>𝑘</m:t>
                                  </m:r>
                                </m:sub>
                              </m:sSub>
                            </m:e>
                          </m:d>
                        </m:e>
                      </m:d>
                    </m:oMath>
                  </m:oMathPara>
                </a14:m>
                <a:endParaRPr lang="en-TW" sz="1400" dirty="0"/>
              </a:p>
            </p:txBody>
          </p:sp>
        </mc:Choice>
        <mc:Fallback xmlns="">
          <p:sp>
            <p:nvSpPr>
              <p:cNvPr id="17" name="TextBox 16">
                <a:extLst>
                  <a:ext uri="{FF2B5EF4-FFF2-40B4-BE49-F238E27FC236}">
                    <a16:creationId xmlns:a16="http://schemas.microsoft.com/office/drawing/2014/main" id="{C0F18A59-6A66-32D6-E6C0-C37FBBE560BA}"/>
                  </a:ext>
                </a:extLst>
              </p:cNvPr>
              <p:cNvSpPr txBox="1">
                <a:spLocks noRot="1" noChangeAspect="1" noMove="1" noResize="1" noEditPoints="1" noAdjustHandles="1" noChangeArrowheads="1" noChangeShapeType="1" noTextEdit="1"/>
              </p:cNvSpPr>
              <p:nvPr/>
            </p:nvSpPr>
            <p:spPr bwMode="auto">
              <a:xfrm>
                <a:off x="10105214" y="6655704"/>
                <a:ext cx="515514" cy="307777"/>
              </a:xfrm>
              <a:prstGeom prst="rect">
                <a:avLst/>
              </a:prstGeom>
              <a:blipFill>
                <a:blip r:embed="rId12"/>
                <a:stretch>
                  <a:fillRect l="-45238" t="-104000" r="-33333" b="-168000"/>
                </a:stretch>
              </a:blipFill>
              <a:ln w="9525">
                <a:noFill/>
                <a:miter lim="800000"/>
                <a:headEnd/>
                <a:tailEnd/>
              </a:ln>
            </p:spPr>
            <p:txBody>
              <a:bodyPr/>
              <a:lstStyle/>
              <a:p>
                <a:r>
                  <a:rPr lang="en-TW">
                    <a:noFill/>
                  </a:rPr>
                  <a:t> </a:t>
                </a:r>
              </a:p>
            </p:txBody>
          </p:sp>
        </mc:Fallback>
      </mc:AlternateContent>
      <p:cxnSp>
        <p:nvCxnSpPr>
          <p:cNvPr id="18" name="Straight Arrow Connector 17">
            <a:extLst>
              <a:ext uri="{FF2B5EF4-FFF2-40B4-BE49-F238E27FC236}">
                <a16:creationId xmlns:a16="http://schemas.microsoft.com/office/drawing/2014/main" id="{EAD9AE85-C64B-9507-5FFF-8C3897D792FD}"/>
              </a:ext>
            </a:extLst>
          </p:cNvPr>
          <p:cNvCxnSpPr/>
          <p:nvPr/>
        </p:nvCxnSpPr>
        <p:spPr>
          <a:xfrm>
            <a:off x="6673109" y="3891495"/>
            <a:ext cx="663685" cy="540060"/>
          </a:xfrm>
          <a:prstGeom prst="straightConnector1">
            <a:avLst/>
          </a:prstGeom>
          <a:ln w="15875">
            <a:solidFill>
              <a:schemeClr val="tx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文字方塊 29">
                <a:extLst>
                  <a:ext uri="{FF2B5EF4-FFF2-40B4-BE49-F238E27FC236}">
                    <a16:creationId xmlns:a16="http://schemas.microsoft.com/office/drawing/2014/main" id="{A5A873F1-EB25-535B-6B41-3C79F0B023AC}"/>
                  </a:ext>
                </a:extLst>
              </p:cNvPr>
              <p:cNvSpPr txBox="1"/>
              <p:nvPr/>
            </p:nvSpPr>
            <p:spPr bwMode="auto">
              <a:xfrm>
                <a:off x="670456" y="1692316"/>
                <a:ext cx="4399819" cy="369332"/>
              </a:xfrm>
              <a:prstGeom prst="rect">
                <a:avLst/>
              </a:prstGeom>
              <a:noFill/>
              <a:ln>
                <a:noFill/>
              </a:ln>
            </p:spPr>
            <p:txBody>
              <a:bodyPr wrap="square" rtlCol="0">
                <a:spAutoFit/>
              </a:bodyPr>
              <a:lstStyle/>
              <a:p>
                <a:pPr eaLnBrk="1" hangingPunct="1">
                  <a:spcBef>
                    <a:spcPct val="50000"/>
                  </a:spcBef>
                </a:pPr>
                <a:r>
                  <a:rPr lang="zh-TW" altLang="en-US" dirty="0"/>
                  <a:t>就是</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𝑚</m:t>
                                </m:r>
                              </m:sub>
                            </m:sSub>
                          </m:e>
                        </m:d>
                      </m:e>
                    </m:d>
                  </m:oMath>
                </a14:m>
                <a:r>
                  <a:rPr lang="zh-TW" altLang="en-US" dirty="0"/>
                  <a:t>在</a:t>
                </a:r>
                <a:r>
                  <a:rPr lang="en-TW" dirty="0">
                    <a:latin typeface="Times New Roman" pitchFamily="18" charset="0"/>
                    <a:cs typeface="Times New Roman" pitchFamily="18" charset="0"/>
                  </a:rPr>
                  <a:t>微擾後的</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a14:m>
                <a:r>
                  <a:rPr lang="zh-TW" altLang="en-US" dirty="0"/>
                  <a:t>中佔的分量。</a:t>
                </a:r>
              </a:p>
            </p:txBody>
          </p:sp>
        </mc:Choice>
        <mc:Fallback xmlns="">
          <p:sp>
            <p:nvSpPr>
              <p:cNvPr id="19" name="文字方塊 29">
                <a:extLst>
                  <a:ext uri="{FF2B5EF4-FFF2-40B4-BE49-F238E27FC236}">
                    <a16:creationId xmlns:a16="http://schemas.microsoft.com/office/drawing/2014/main" id="{A5A873F1-EB25-535B-6B41-3C79F0B023AC}"/>
                  </a:ext>
                </a:extLst>
              </p:cNvPr>
              <p:cNvSpPr txBox="1">
                <a:spLocks noRot="1" noChangeAspect="1" noMove="1" noResize="1" noEditPoints="1" noAdjustHandles="1" noChangeArrowheads="1" noChangeShapeType="1" noTextEdit="1"/>
              </p:cNvSpPr>
              <p:nvPr/>
            </p:nvSpPr>
            <p:spPr bwMode="auto">
              <a:xfrm>
                <a:off x="670456" y="1692316"/>
                <a:ext cx="4399819" cy="369332"/>
              </a:xfrm>
              <a:prstGeom prst="rect">
                <a:avLst/>
              </a:prstGeom>
              <a:blipFill>
                <a:blip r:embed="rId13"/>
                <a:stretch>
                  <a:fillRect l="-1149" t="-113333" b="-166667"/>
                </a:stretch>
              </a:blipFill>
              <a:ln>
                <a:noFill/>
              </a:ln>
            </p:spPr>
            <p:txBody>
              <a:bodyPr/>
              <a:lstStyle/>
              <a:p>
                <a:r>
                  <a:rPr lang="en-TW">
                    <a:noFill/>
                  </a:rPr>
                  <a:t> </a:t>
                </a:r>
              </a:p>
            </p:txBody>
          </p:sp>
        </mc:Fallback>
      </mc:AlternateContent>
      <p:sp>
        <p:nvSpPr>
          <p:cNvPr id="20" name="TextBox 19">
            <a:extLst>
              <a:ext uri="{FF2B5EF4-FFF2-40B4-BE49-F238E27FC236}">
                <a16:creationId xmlns:a16="http://schemas.microsoft.com/office/drawing/2014/main" id="{B72241ED-F5E5-9D7D-AC44-9DE309698E5B}"/>
              </a:ext>
            </a:extLst>
          </p:cNvPr>
          <p:cNvSpPr txBox="1"/>
          <p:nvPr/>
        </p:nvSpPr>
        <p:spPr bwMode="auto">
          <a:xfrm>
            <a:off x="663451" y="2121864"/>
            <a:ext cx="4327811"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有時就稱為混雜或混合：mixing</a:t>
            </a:r>
            <a:r>
              <a:rPr lang="en-TW" dirty="0">
                <a:latin typeface="Times New Roman" pitchFamily="18" charset="0"/>
                <a:cs typeface="Times New Roman" pitchFamily="18" charset="0"/>
              </a:rPr>
              <a:t>。</a:t>
            </a:r>
          </a:p>
        </p:txBody>
      </p:sp>
    </p:spTree>
    <p:extLst>
      <p:ext uri="{BB962C8B-B14F-4D97-AF65-F5344CB8AC3E}">
        <p14:creationId xmlns:p14="http://schemas.microsoft.com/office/powerpoint/2010/main" val="352937629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6" descr="http://www.physicsoftheuniverse.com/images/quantum_entanglement.jpg"/>
          <p:cNvPicPr>
            <a:picLocks noChangeAspect="1" noChangeArrowheads="1"/>
          </p:cNvPicPr>
          <p:nvPr/>
        </p:nvPicPr>
        <p:blipFill>
          <a:blip r:embed="rId2">
            <a:extLst>
              <a:ext uri="{28A0092B-C50C-407E-A947-70E740481C1C}">
                <a14:useLocalDpi xmlns:a14="http://schemas.microsoft.com/office/drawing/2010/main" val="0"/>
              </a:ext>
            </a:extLst>
          </a:blip>
          <a:srcRect t="4707" b="64693"/>
          <a:stretch>
            <a:fillRect/>
          </a:stretch>
        </p:blipFill>
        <p:spPr bwMode="auto">
          <a:xfrm>
            <a:off x="3275856" y="1052736"/>
            <a:ext cx="27559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8" name="文字方塊 5"/>
          <p:cNvSpPr txBox="1">
            <a:spLocks noChangeArrowheads="1"/>
          </p:cNvSpPr>
          <p:nvPr/>
        </p:nvSpPr>
        <p:spPr bwMode="auto">
          <a:xfrm>
            <a:off x="2267794" y="3372971"/>
            <a:ext cx="4464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一個角動量為零的狀態是兩個態的疊加</a:t>
            </a:r>
          </a:p>
        </p:txBody>
      </p:sp>
      <p:pic>
        <p:nvPicPr>
          <p:cNvPr id="10" name="Picture 6" descr="http://www.physicsoftheuniverse.com/images/quantum_entanglement.jpg"/>
          <p:cNvPicPr>
            <a:picLocks noChangeAspect="1" noChangeArrowheads="1"/>
          </p:cNvPicPr>
          <p:nvPr/>
        </p:nvPicPr>
        <p:blipFill>
          <a:blip r:embed="rId2">
            <a:extLst>
              <a:ext uri="{28A0092B-C50C-407E-A947-70E740481C1C}">
                <a14:useLocalDpi xmlns:a14="http://schemas.microsoft.com/office/drawing/2010/main" val="0"/>
              </a:ext>
            </a:extLst>
          </a:blip>
          <a:srcRect l="63429" t="4707" b="64693"/>
          <a:stretch>
            <a:fillRect/>
          </a:stretch>
        </p:blipFill>
        <p:spPr bwMode="auto">
          <a:xfrm>
            <a:off x="5003056" y="1052736"/>
            <a:ext cx="100806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physicsoftheuniverse.com/images/quantum_entanglement.jpg"/>
          <p:cNvPicPr>
            <a:picLocks noChangeAspect="1" noChangeArrowheads="1"/>
          </p:cNvPicPr>
          <p:nvPr/>
        </p:nvPicPr>
        <p:blipFill>
          <a:blip r:embed="rId2">
            <a:extLst>
              <a:ext uri="{28A0092B-C50C-407E-A947-70E740481C1C}">
                <a14:useLocalDpi xmlns:a14="http://schemas.microsoft.com/office/drawing/2010/main" val="0"/>
              </a:ext>
            </a:extLst>
          </a:blip>
          <a:srcRect t="4707" r="61122" b="64693"/>
          <a:stretch>
            <a:fillRect/>
          </a:stretch>
        </p:blipFill>
        <p:spPr bwMode="auto">
          <a:xfrm>
            <a:off x="3275856" y="1052736"/>
            <a:ext cx="107156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http://www.physicsoftheuniverse.com/images/quantum_entanglement.jpg"/>
          <p:cNvPicPr>
            <a:picLocks noChangeAspect="1" noChangeArrowheads="1"/>
          </p:cNvPicPr>
          <p:nvPr/>
        </p:nvPicPr>
        <p:blipFill>
          <a:blip r:embed="rId3">
            <a:extLst>
              <a:ext uri="{28A0092B-C50C-407E-A947-70E740481C1C}">
                <a14:useLocalDpi xmlns:a14="http://schemas.microsoft.com/office/drawing/2010/main" val="0"/>
              </a:ext>
            </a:extLst>
          </a:blip>
          <a:srcRect l="68263" t="66251" r="5846" b="9457"/>
          <a:stretch>
            <a:fillRect/>
          </a:stretch>
        </p:blipFill>
        <p:spPr bwMode="auto">
          <a:xfrm>
            <a:off x="1115269" y="1844898"/>
            <a:ext cx="7921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http://www.physicsoftheuniverse.com/images/quantum_entanglement.jpg"/>
          <p:cNvPicPr>
            <a:picLocks noChangeAspect="1" noChangeArrowheads="1"/>
          </p:cNvPicPr>
          <p:nvPr/>
        </p:nvPicPr>
        <p:blipFill>
          <a:blip r:embed="rId3">
            <a:extLst>
              <a:ext uri="{28A0092B-C50C-407E-A947-70E740481C1C}">
                <a14:useLocalDpi xmlns:a14="http://schemas.microsoft.com/office/drawing/2010/main" val="0"/>
              </a:ext>
            </a:extLst>
          </a:blip>
          <a:srcRect l="67989" t="8575" r="6119" b="67133"/>
          <a:stretch>
            <a:fillRect/>
          </a:stretch>
        </p:blipFill>
        <p:spPr bwMode="auto">
          <a:xfrm>
            <a:off x="7379544" y="1844898"/>
            <a:ext cx="7921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physicsoftheuniverse.com/images/quantum_entanglement.jpg"/>
          <p:cNvPicPr>
            <a:picLocks noChangeAspect="1" noChangeArrowheads="1"/>
          </p:cNvPicPr>
          <p:nvPr/>
        </p:nvPicPr>
        <p:blipFill>
          <a:blip r:embed="rId3">
            <a:extLst>
              <a:ext uri="{28A0092B-C50C-407E-A947-70E740481C1C}">
                <a14:useLocalDpi xmlns:a14="http://schemas.microsoft.com/office/drawing/2010/main" val="0"/>
              </a:ext>
            </a:extLst>
          </a:blip>
          <a:srcRect l="68263" t="66251" r="5846" b="9457"/>
          <a:stretch>
            <a:fillRect/>
          </a:stretch>
        </p:blipFill>
        <p:spPr bwMode="auto">
          <a:xfrm>
            <a:off x="7379544" y="1052736"/>
            <a:ext cx="79216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physicsoftheuniverse.com/images/quantum_entanglement.jpg"/>
          <p:cNvPicPr>
            <a:picLocks noChangeAspect="1" noChangeArrowheads="1"/>
          </p:cNvPicPr>
          <p:nvPr/>
        </p:nvPicPr>
        <p:blipFill>
          <a:blip r:embed="rId3">
            <a:extLst>
              <a:ext uri="{28A0092B-C50C-407E-A947-70E740481C1C}">
                <a14:useLocalDpi xmlns:a14="http://schemas.microsoft.com/office/drawing/2010/main" val="0"/>
              </a:ext>
            </a:extLst>
          </a:blip>
          <a:srcRect l="67989" t="8575" r="6119" b="67133"/>
          <a:stretch>
            <a:fillRect/>
          </a:stretch>
        </p:blipFill>
        <p:spPr bwMode="auto">
          <a:xfrm>
            <a:off x="1115269" y="1052736"/>
            <a:ext cx="79216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字方塊 13"/>
          <p:cNvSpPr txBox="1">
            <a:spLocks noChangeArrowheads="1"/>
          </p:cNvSpPr>
          <p:nvPr/>
        </p:nvSpPr>
        <p:spPr bwMode="auto">
          <a:xfrm>
            <a:off x="2267795" y="3833346"/>
            <a:ext cx="4608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將兩個粒子分開，測量其中一個的自旋！</a:t>
            </a:r>
          </a:p>
        </p:txBody>
      </p:sp>
      <p:sp>
        <p:nvSpPr>
          <p:cNvPr id="15" name="文字方塊 14"/>
          <p:cNvSpPr txBox="1">
            <a:spLocks noChangeArrowheads="1"/>
          </p:cNvSpPr>
          <p:nvPr/>
        </p:nvSpPr>
        <p:spPr bwMode="auto">
          <a:xfrm>
            <a:off x="2267795" y="4260384"/>
            <a:ext cx="48974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若測得自旋向上，遙遠的另一個自旋必向下，</a:t>
            </a:r>
          </a:p>
        </p:txBody>
      </p:sp>
      <p:sp>
        <p:nvSpPr>
          <p:cNvPr id="16" name="文字方塊 15"/>
          <p:cNvSpPr txBox="1">
            <a:spLocks noChangeArrowheads="1"/>
          </p:cNvSpPr>
          <p:nvPr/>
        </p:nvSpPr>
        <p:spPr bwMode="auto">
          <a:xfrm>
            <a:off x="2267794" y="4687422"/>
            <a:ext cx="48974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若測得自旋向下，遙遠的另一個自旋必向上，</a:t>
            </a:r>
          </a:p>
        </p:txBody>
      </p:sp>
      <p:sp>
        <p:nvSpPr>
          <p:cNvPr id="17" name="文字方塊 16"/>
          <p:cNvSpPr txBox="1">
            <a:spLocks noChangeArrowheads="1"/>
          </p:cNvSpPr>
          <p:nvPr/>
        </p:nvSpPr>
        <p:spPr bwMode="auto">
          <a:xfrm>
            <a:off x="2267794" y="5149187"/>
            <a:ext cx="5616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測量的動作似乎會影響到遙遠物體的狀態！</a:t>
            </a:r>
          </a:p>
        </p:txBody>
      </p:sp>
      <p:sp>
        <p:nvSpPr>
          <p:cNvPr id="18" name="弧形箭號 (下彎) 17"/>
          <p:cNvSpPr/>
          <p:nvPr/>
        </p:nvSpPr>
        <p:spPr>
          <a:xfrm flipH="1">
            <a:off x="1186706" y="476473"/>
            <a:ext cx="6840538" cy="576263"/>
          </a:xfrm>
          <a:prstGeom prst="curved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black"/>
              </a:solidFill>
            </a:endParaRPr>
          </a:p>
        </p:txBody>
      </p:sp>
      <p:sp>
        <p:nvSpPr>
          <p:cNvPr id="246800" name="文字方塊 18"/>
          <p:cNvSpPr txBox="1">
            <a:spLocks noChangeArrowheads="1"/>
          </p:cNvSpPr>
          <p:nvPr/>
        </p:nvSpPr>
        <p:spPr bwMode="auto">
          <a:xfrm>
            <a:off x="3275856" y="2060798"/>
            <a:ext cx="2087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000000"/>
                </a:solidFill>
                <a:latin typeface="Arial" charset="0"/>
              </a:rPr>
              <a:t>糾葛的態</a:t>
            </a:r>
          </a:p>
        </p:txBody>
      </p:sp>
      <p:graphicFrame>
        <p:nvGraphicFramePr>
          <p:cNvPr id="31750" name="Object 1027"/>
          <p:cNvGraphicFramePr>
            <a:graphicFrameLocks noChangeAspect="1"/>
          </p:cNvGraphicFramePr>
          <p:nvPr/>
        </p:nvGraphicFramePr>
        <p:xfrm>
          <a:off x="6731844" y="476473"/>
          <a:ext cx="755650" cy="790575"/>
        </p:xfrm>
        <a:graphic>
          <a:graphicData uri="http://schemas.openxmlformats.org/presentationml/2006/ole">
            <mc:AlternateContent xmlns:mc="http://schemas.openxmlformats.org/markup-compatibility/2006">
              <mc:Choice xmlns:v="urn:schemas-microsoft-com:vml" Requires="v">
                <p:oleObj name="Clip" r:id="rId4" imgW="3025775" imgH="3252788" progId="MS_ClipArt_Gallery.2">
                  <p:embed/>
                </p:oleObj>
              </mc:Choice>
              <mc:Fallback>
                <p:oleObj name="Clip" r:id="rId4" imgW="3025775" imgH="3252788" progId="MS_ClipArt_Gallery.2">
                  <p:embed/>
                  <p:pic>
                    <p:nvPicPr>
                      <p:cNvPr id="31750" name="Object 10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1844" y="476473"/>
                        <a:ext cx="755650" cy="790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46802" name="文字方塊 18"/>
          <p:cNvSpPr txBox="1">
            <a:spLocks noChangeArrowheads="1"/>
          </p:cNvSpPr>
          <p:nvPr/>
        </p:nvSpPr>
        <p:spPr bwMode="auto">
          <a:xfrm>
            <a:off x="3107385" y="6037929"/>
            <a:ext cx="2952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dirty="0">
                <a:solidFill>
                  <a:srgbClr val="FF0000"/>
                </a:solidFill>
                <a:latin typeface="Times New Roman" pitchFamily="18" charset="0"/>
                <a:cs typeface="Times New Roman" pitchFamily="18" charset="0"/>
              </a:rPr>
              <a:t>Quantum Non-Locality</a:t>
            </a:r>
            <a:endParaRPr lang="zh-TW" altLang="en-US" sz="1800" dirty="0">
              <a:solidFill>
                <a:srgbClr val="FF0000"/>
              </a:solidFill>
              <a:latin typeface="Times New Roman" pitchFamily="18" charset="0"/>
              <a:cs typeface="Times New Roman" pitchFamily="18" charset="0"/>
            </a:endParaRPr>
          </a:p>
        </p:txBody>
      </p:sp>
      <p:sp>
        <p:nvSpPr>
          <p:cNvPr id="246803" name="文字方塊 1"/>
          <p:cNvSpPr txBox="1">
            <a:spLocks noChangeArrowheads="1"/>
          </p:cNvSpPr>
          <p:nvPr/>
        </p:nvSpPr>
        <p:spPr bwMode="auto">
          <a:xfrm>
            <a:off x="1978869" y="620936"/>
            <a:ext cx="496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latin typeface="Times New Roman" pitchFamily="18" charset="0"/>
              </a:rPr>
              <a:t>疊加態有時又被稱為 </a:t>
            </a:r>
            <a:r>
              <a:rPr lang="en-US" altLang="zh-TW" sz="1800">
                <a:latin typeface="Times New Roman" pitchFamily="18" charset="0"/>
              </a:rPr>
              <a:t>Entangled</a:t>
            </a:r>
            <a:r>
              <a:rPr lang="zh-TW" altLang="en-US" sz="1800">
                <a:latin typeface="Times New Roman" pitchFamily="18" charset="0"/>
              </a:rPr>
              <a:t> </a:t>
            </a:r>
            <a:r>
              <a:rPr lang="en-US" altLang="zh-TW" sz="1800">
                <a:latin typeface="Times New Roman" pitchFamily="18" charset="0"/>
              </a:rPr>
              <a:t>States</a:t>
            </a:r>
            <a:r>
              <a:rPr lang="zh-TW" altLang="en-US" sz="1800">
                <a:latin typeface="Times New Roman" pitchFamily="18" charset="0"/>
              </a:rPr>
              <a:t> 糾葛態</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4A0E5A6-5884-BD49-B8C3-72D089059509}"/>
                  </a:ext>
                </a:extLst>
              </p:cNvPr>
              <p:cNvSpPr txBox="1"/>
              <p:nvPr/>
            </p:nvSpPr>
            <p:spPr>
              <a:xfrm>
                <a:off x="2819271" y="2487387"/>
                <a:ext cx="2164119" cy="572273"/>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b="0" i="1" smtClean="0">
                              <a:latin typeface="Cambria Math" panose="02040503050406030204" pitchFamily="18" charset="0"/>
                              <a:ea typeface="Cambria Math"/>
                            </a:rPr>
                          </m:ctrlPr>
                        </m:dPr>
                        <m:e>
                          <m:d>
                            <m:dPr>
                              <m:begChr m:val="|"/>
                              <m:endChr m:val=""/>
                              <m:ctrlPr>
                                <a:rPr lang="en-TW" sz="1800" b="0" i="1" smtClean="0">
                                  <a:latin typeface="Cambria Math" panose="02040503050406030204" pitchFamily="18" charset="0"/>
                                  <a:ea typeface="Cambria Math"/>
                                </a:rPr>
                              </m:ctrlPr>
                            </m:dPr>
                            <m:e>
                              <m:r>
                                <a:rPr lang="en-US" sz="1800" b="0" i="1" smtClean="0">
                                  <a:latin typeface="Cambria Math" panose="02040503050406030204" pitchFamily="18" charset="0"/>
                                  <a:ea typeface="Cambria Math"/>
                                </a:rPr>
                                <m:t>0</m:t>
                              </m:r>
                            </m:e>
                          </m:d>
                        </m:e>
                      </m:d>
                      <m:r>
                        <a:rPr lang="en-US" sz="1800" b="0" i="1" smtClean="0">
                          <a:latin typeface="Cambria Math" panose="02040503050406030204" pitchFamily="18" charset="0"/>
                          <a:ea typeface="Cambria Math"/>
                        </a:rPr>
                        <m:t>=</m:t>
                      </m:r>
                      <m:f>
                        <m:fPr>
                          <m:ctrlPr>
                            <a:rPr lang="en-US" sz="1800" b="0" i="1" smtClean="0">
                              <a:latin typeface="Cambria Math" panose="02040503050406030204" pitchFamily="18" charset="0"/>
                              <a:ea typeface="Cambria Math"/>
                            </a:rPr>
                          </m:ctrlPr>
                        </m:fPr>
                        <m:num>
                          <m:r>
                            <a:rPr lang="en-US" sz="1800" b="0" i="1" smtClean="0">
                              <a:latin typeface="Cambria Math" panose="02040503050406030204" pitchFamily="18" charset="0"/>
                              <a:ea typeface="Cambria Math"/>
                            </a:rPr>
                            <m:t>1</m:t>
                          </m:r>
                        </m:num>
                        <m:den>
                          <m:rad>
                            <m:radPr>
                              <m:degHide m:val="on"/>
                              <m:ctrlPr>
                                <a:rPr lang="en-US" sz="1800" b="0" i="1" smtClean="0">
                                  <a:latin typeface="Cambria Math" panose="02040503050406030204" pitchFamily="18" charset="0"/>
                                  <a:ea typeface="Cambria Math"/>
                                </a:rPr>
                              </m:ctrlPr>
                            </m:radPr>
                            <m:deg/>
                            <m:e>
                              <m:r>
                                <a:rPr lang="en-US" sz="1800" b="0" i="1" smtClean="0">
                                  <a:latin typeface="Cambria Math" panose="02040503050406030204" pitchFamily="18" charset="0"/>
                                  <a:ea typeface="Cambria Math"/>
                                </a:rPr>
                                <m:t>2</m:t>
                              </m:r>
                            </m:e>
                          </m:rad>
                        </m:den>
                      </m:f>
                      <m:d>
                        <m:dPr>
                          <m:ctrlPr>
                            <a:rPr lang="en-US" sz="1800" b="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smtClean="0">
                                      <a:latin typeface="Cambria Math" panose="02040503050406030204" pitchFamily="18" charset="0"/>
                                      <a:ea typeface="Cambria Math"/>
                                    </a:rPr>
                                    <m:t>↑</m:t>
                                  </m:r>
                                  <m:r>
                                    <a:rPr lang="en-US" sz="1800" i="1" smtClean="0">
                                      <a:latin typeface="Cambria Math" panose="02040503050406030204" pitchFamily="18" charset="0"/>
                                      <a:ea typeface="Cambria Math" panose="02040503050406030204" pitchFamily="18" charset="0"/>
                                    </a:rPr>
                                    <m:t>↓</m:t>
                                  </m:r>
                                </m:e>
                              </m:d>
                            </m:e>
                          </m:d>
                          <m:r>
                            <a:rPr lang="en-US" sz="1800" b="0" i="1" smtClean="0">
                              <a:latin typeface="Cambria Math" panose="02040503050406030204" pitchFamily="18" charset="0"/>
                              <a:ea typeface="Cambria Math"/>
                            </a:rPr>
                            <m:t>+</m:t>
                          </m:r>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smtClean="0">
                                      <a:latin typeface="Cambria Math" panose="02040503050406030204" pitchFamily="18" charset="0"/>
                                      <a:ea typeface="Cambria Math"/>
                                    </a:rPr>
                                    <m:t>↓</m:t>
                                  </m:r>
                                  <m:r>
                                    <a:rPr lang="en-US" sz="1800" i="1" smtClean="0">
                                      <a:latin typeface="Cambria Math" panose="02040503050406030204" pitchFamily="18" charset="0"/>
                                      <a:ea typeface="Cambria Math" panose="02040503050406030204" pitchFamily="18" charset="0"/>
                                    </a:rPr>
                                    <m:t>↑</m:t>
                                  </m:r>
                                </m:e>
                              </m:d>
                            </m:e>
                          </m:d>
                        </m:e>
                      </m:d>
                    </m:oMath>
                  </m:oMathPara>
                </a14:m>
                <a:endParaRPr lang="en-TW" sz="1800" b="0" i="1" dirty="0">
                  <a:latin typeface="Cambria Math"/>
                  <a:ea typeface="Cambria Math"/>
                </a:endParaRPr>
              </a:p>
            </p:txBody>
          </p:sp>
        </mc:Choice>
        <mc:Fallback xmlns="">
          <p:sp>
            <p:nvSpPr>
              <p:cNvPr id="2" name="TextBox 1">
                <a:extLst>
                  <a:ext uri="{FF2B5EF4-FFF2-40B4-BE49-F238E27FC236}">
                    <a16:creationId xmlns:a16="http://schemas.microsoft.com/office/drawing/2014/main" id="{E4A0E5A6-5884-BD49-B8C3-72D089059509}"/>
                  </a:ext>
                </a:extLst>
              </p:cNvPr>
              <p:cNvSpPr txBox="1">
                <a:spLocks noRot="1" noChangeAspect="1" noMove="1" noResize="1" noEditPoints="1" noAdjustHandles="1" noChangeArrowheads="1" noChangeShapeType="1" noTextEdit="1"/>
              </p:cNvSpPr>
              <p:nvPr/>
            </p:nvSpPr>
            <p:spPr>
              <a:xfrm>
                <a:off x="2819271" y="2487387"/>
                <a:ext cx="2164119" cy="572273"/>
              </a:xfrm>
              <a:prstGeom prst="rect">
                <a:avLst/>
              </a:prstGeom>
              <a:blipFill>
                <a:blip r:embed="rId7"/>
                <a:stretch>
                  <a:fillRect l="-16860" t="-56522" r="-9302" b="-91304"/>
                </a:stretch>
              </a:blipFill>
            </p:spPr>
            <p:txBody>
              <a:bodyPr/>
              <a:lstStyle/>
              <a:p>
                <a:r>
                  <a:rPr lang="en-TW">
                    <a:noFill/>
                  </a:rPr>
                  <a:t> </a:t>
                </a:r>
              </a:p>
            </p:txBody>
          </p:sp>
        </mc:Fallback>
      </mc:AlternateContent>
      <p:sp>
        <p:nvSpPr>
          <p:cNvPr id="3" name="TextBox 2">
            <a:extLst>
              <a:ext uri="{FF2B5EF4-FFF2-40B4-BE49-F238E27FC236}">
                <a16:creationId xmlns:a16="http://schemas.microsoft.com/office/drawing/2014/main" id="{B2754A40-97C2-4A24-7138-5471B729C0A7}"/>
              </a:ext>
            </a:extLst>
          </p:cNvPr>
          <p:cNvSpPr txBox="1"/>
          <p:nvPr/>
        </p:nvSpPr>
        <p:spPr>
          <a:xfrm>
            <a:off x="2267794" y="5571786"/>
            <a:ext cx="6264646" cy="369332"/>
          </a:xfrm>
          <a:prstGeom prst="rect">
            <a:avLst/>
          </a:prstGeom>
          <a:noFill/>
        </p:spPr>
        <p:txBody>
          <a:bodyPr wrap="square" rtlCol="0">
            <a:spAutoFit/>
          </a:bodyPr>
          <a:lstStyle/>
          <a:p>
            <a:pPr algn="l"/>
            <a:r>
              <a:rPr lang="en-GB" sz="1800" dirty="0" err="1">
                <a:latin typeface="+mj-lt"/>
                <a:ea typeface="PMingLiU" panose="02020500000000000000" pitchFamily="18" charset="-120"/>
              </a:rPr>
              <a:t>遠距的物體竟然還能糾葛！這是愛因斯坦最大的質疑</a:t>
            </a:r>
            <a:r>
              <a:rPr lang="en-GB" sz="1800" dirty="0">
                <a:latin typeface="+mj-lt"/>
                <a:ea typeface="PMingLiU" panose="02020500000000000000" pitchFamily="18" charset="-120"/>
              </a:rPr>
              <a:t>！</a:t>
            </a:r>
            <a:endParaRPr lang="en-TW" sz="1800" dirty="0">
              <a:latin typeface="+mj-lt"/>
              <a:ea typeface="PMingLiU" panose="02020500000000000000" pitchFamily="18" charset="-120"/>
            </a:endParaRPr>
          </a:p>
        </p:txBody>
      </p:sp>
    </p:spTree>
    <p:extLst>
      <p:ext uri="{BB962C8B-B14F-4D97-AF65-F5344CB8AC3E}">
        <p14:creationId xmlns:p14="http://schemas.microsoft.com/office/powerpoint/2010/main" val="2101287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2000" fill="hold"/>
                                        <p:tgtEl>
                                          <p:spTgt spid="10"/>
                                        </p:tgtEl>
                                        <p:attrNameLst>
                                          <p:attrName>ppt_x</p:attrName>
                                          <p:attrName>ppt_y</p:attrName>
                                        </p:attrNameLst>
                                      </p:cBhvr>
                                    </p:animMotion>
                                  </p:childTnLst>
                                </p:cTn>
                              </p:par>
                              <p:par>
                                <p:cTn id="7" presetID="35" presetClass="path" presetSubtype="0" accel="50000" decel="50000" fill="hold" nodeType="withEffect">
                                  <p:stCondLst>
                                    <p:cond delay="0"/>
                                  </p:stCondLst>
                                  <p:childTnLst>
                                    <p:animMotion origin="layout" path="M 0 0  L -0.25 0  E" pathEditMode="relative" ptsTypes="">
                                      <p:cBhvr>
                                        <p:cTn id="8" dur="2000" fill="hold"/>
                                        <p:tgtEl>
                                          <p:spTgt spid="11"/>
                                        </p:tgtEl>
                                        <p:attrNameLst>
                                          <p:attrName>ppt_x</p:attrName>
                                          <p:attrName>ppt_y</p:attrName>
                                        </p:attrNameLst>
                                      </p:cBhvr>
                                    </p:animMotion>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2000"/>
                            </p:stCondLst>
                            <p:childTnLst>
                              <p:par>
                                <p:cTn id="14" presetID="1" presetClass="entr" presetSubtype="0" fill="hold" nodeType="afterEffect">
                                  <p:stCondLst>
                                    <p:cond delay="0"/>
                                  </p:stCondLst>
                                  <p:childTnLst>
                                    <p:set>
                                      <p:cBhvr>
                                        <p:cTn id="15" dur="1" fill="hold">
                                          <p:stCondLst>
                                            <p:cond delay="0"/>
                                          </p:stCondLst>
                                        </p:cTn>
                                        <p:tgtEl>
                                          <p:spTgt spid="31750"/>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par>
                                <p:cTn id="32" presetID="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par>
                                <p:cTn id="46" presetID="2" presetClass="entr" presetSubtype="4" fill="hold" grpId="0" nodeType="withEffect">
                                  <p:stCondLst>
                                    <p:cond delay="0"/>
                                  </p:stCondLst>
                                  <p:childTnLst>
                                    <p:set>
                                      <p:cBhvr>
                                        <p:cTn id="47" dur="1" fill="hold">
                                          <p:stCondLst>
                                            <p:cond delay="0"/>
                                          </p:stCondLst>
                                        </p:cTn>
                                        <p:tgtEl>
                                          <p:spTgt spid="246802"/>
                                        </p:tgtEl>
                                        <p:attrNameLst>
                                          <p:attrName>style.visibility</p:attrName>
                                        </p:attrNameLst>
                                      </p:cBhvr>
                                      <p:to>
                                        <p:strVal val="visible"/>
                                      </p:to>
                                    </p:set>
                                    <p:anim calcmode="lin" valueType="num">
                                      <p:cBhvr additive="base">
                                        <p:cTn id="48" dur="500" fill="hold"/>
                                        <p:tgtEl>
                                          <p:spTgt spid="246802"/>
                                        </p:tgtEl>
                                        <p:attrNameLst>
                                          <p:attrName>ppt_x</p:attrName>
                                        </p:attrNameLst>
                                      </p:cBhvr>
                                      <p:tavLst>
                                        <p:tav tm="0">
                                          <p:val>
                                            <p:strVal val="#ppt_x"/>
                                          </p:val>
                                        </p:tav>
                                        <p:tav tm="100000">
                                          <p:val>
                                            <p:strVal val="#ppt_x"/>
                                          </p:val>
                                        </p:tav>
                                      </p:tavLst>
                                    </p:anim>
                                    <p:anim calcmode="lin" valueType="num">
                                      <p:cBhvr additive="base">
                                        <p:cTn id="49" dur="500" fill="hold"/>
                                        <p:tgtEl>
                                          <p:spTgt spid="246802"/>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additive="base">
                                        <p:cTn id="52" dur="500" fill="hold"/>
                                        <p:tgtEl>
                                          <p:spTgt spid="3"/>
                                        </p:tgtEl>
                                        <p:attrNameLst>
                                          <p:attrName>ppt_x</p:attrName>
                                        </p:attrNameLst>
                                      </p:cBhvr>
                                      <p:tavLst>
                                        <p:tav tm="0">
                                          <p:val>
                                            <p:strVal val="#ppt_x"/>
                                          </p:val>
                                        </p:tav>
                                        <p:tav tm="100000">
                                          <p:val>
                                            <p:strVal val="#ppt_x"/>
                                          </p:val>
                                        </p:tav>
                                      </p:tavLst>
                                    </p:anim>
                                    <p:anim calcmode="lin" valueType="num">
                                      <p:cBhvr additive="base">
                                        <p:cTn id="5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animBg="1"/>
      <p:bldP spid="246802" grpId="0"/>
      <p:bldP spid="3"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9B17B4F-E018-213D-BA9D-5FD8A315D900}"/>
              </a:ext>
            </a:extLst>
          </p:cNvPr>
          <p:cNvPicPr>
            <a:picLocks noChangeAspect="1"/>
          </p:cNvPicPr>
          <p:nvPr/>
        </p:nvPicPr>
        <p:blipFill rotWithShape="1">
          <a:blip r:embed="rId2">
            <a:extLst>
              <a:ext uri="{28A0092B-C50C-407E-A947-70E740481C1C}">
                <a14:useLocalDpi xmlns:a14="http://schemas.microsoft.com/office/drawing/2010/main" val="0"/>
              </a:ext>
            </a:extLst>
          </a:blip>
          <a:srcRect t="35300" b="14300"/>
          <a:stretch/>
        </p:blipFill>
        <p:spPr>
          <a:xfrm>
            <a:off x="1259632" y="116632"/>
            <a:ext cx="5957161" cy="4320480"/>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8AB5614D-23F8-ADB0-719A-D4066BF28A08}"/>
              </a:ext>
            </a:extLst>
          </p:cNvPr>
          <p:cNvPicPr>
            <a:picLocks noChangeAspect="1"/>
          </p:cNvPicPr>
          <p:nvPr/>
        </p:nvPicPr>
        <p:blipFill rotWithShape="1">
          <a:blip r:embed="rId3">
            <a:extLst>
              <a:ext uri="{28A0092B-C50C-407E-A947-70E740481C1C}">
                <a14:useLocalDpi xmlns:a14="http://schemas.microsoft.com/office/drawing/2010/main" val="0"/>
              </a:ext>
            </a:extLst>
          </a:blip>
          <a:srcRect t="21547" b="40654"/>
          <a:stretch/>
        </p:blipFill>
        <p:spPr>
          <a:xfrm>
            <a:off x="395536" y="4149080"/>
            <a:ext cx="4765729" cy="2592288"/>
          </a:xfrm>
          <a:prstGeom prst="rect">
            <a:avLst/>
          </a:prstGeom>
        </p:spPr>
      </p:pic>
      <p:pic>
        <p:nvPicPr>
          <p:cNvPr id="5" name="Picture 4">
            <a:extLst>
              <a:ext uri="{FF2B5EF4-FFF2-40B4-BE49-F238E27FC236}">
                <a16:creationId xmlns:a16="http://schemas.microsoft.com/office/drawing/2014/main" id="{47D02EC6-2BB4-CB13-8F28-F14B4A84C134}"/>
              </a:ext>
            </a:extLst>
          </p:cNvPr>
          <p:cNvPicPr>
            <a:picLocks noChangeAspect="1"/>
          </p:cNvPicPr>
          <p:nvPr/>
        </p:nvPicPr>
        <p:blipFill>
          <a:blip r:embed="rId4"/>
          <a:stretch>
            <a:fillRect/>
          </a:stretch>
        </p:blipFill>
        <p:spPr>
          <a:xfrm>
            <a:off x="1259632" y="2996952"/>
            <a:ext cx="6304300" cy="1224136"/>
          </a:xfrm>
          <a:prstGeom prst="rect">
            <a:avLst/>
          </a:prstGeom>
        </p:spPr>
      </p:pic>
      <p:sp>
        <p:nvSpPr>
          <p:cNvPr id="6" name="Rectangle 5">
            <a:extLst>
              <a:ext uri="{FF2B5EF4-FFF2-40B4-BE49-F238E27FC236}">
                <a16:creationId xmlns:a16="http://schemas.microsoft.com/office/drawing/2014/main" id="{792466DE-E9B9-75FA-6EE2-847BE2E12A3B}"/>
              </a:ext>
            </a:extLst>
          </p:cNvPr>
          <p:cNvSpPr/>
          <p:nvPr/>
        </p:nvSpPr>
        <p:spPr bwMode="auto">
          <a:xfrm>
            <a:off x="2843808" y="3609020"/>
            <a:ext cx="576064" cy="32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nchor="ctr">
            <a:spAutoFit/>
          </a:bodyPr>
          <a:lstStyle/>
          <a:p>
            <a:pPr algn="l" eaLnBrk="1" hangingPunct="1">
              <a:spcBef>
                <a:spcPct val="0"/>
              </a:spcBef>
              <a:buFontTx/>
              <a:buNone/>
            </a:pPr>
            <a:endParaRPr lang="en-TW" sz="1800" dirty="0"/>
          </a:p>
        </p:txBody>
      </p:sp>
      <p:sp>
        <p:nvSpPr>
          <p:cNvPr id="7" name="Rectangle 6">
            <a:extLst>
              <a:ext uri="{FF2B5EF4-FFF2-40B4-BE49-F238E27FC236}">
                <a16:creationId xmlns:a16="http://schemas.microsoft.com/office/drawing/2014/main" id="{77532E7A-D0D5-F301-A8D7-77185EC3F72D}"/>
              </a:ext>
            </a:extLst>
          </p:cNvPr>
          <p:cNvSpPr/>
          <p:nvPr/>
        </p:nvSpPr>
        <p:spPr bwMode="auto">
          <a:xfrm>
            <a:off x="2843808" y="3616014"/>
            <a:ext cx="684076" cy="32403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l" eaLnBrk="1" hangingPunct="1">
              <a:spcBef>
                <a:spcPct val="0"/>
              </a:spcBef>
              <a:buFontTx/>
              <a:buNone/>
            </a:pPr>
            <a:endParaRPr lang="en-TW" sz="1800" dirty="0"/>
          </a:p>
        </p:txBody>
      </p:sp>
      <p:sp>
        <p:nvSpPr>
          <p:cNvPr id="8" name="Rectangle 7">
            <a:extLst>
              <a:ext uri="{FF2B5EF4-FFF2-40B4-BE49-F238E27FC236}">
                <a16:creationId xmlns:a16="http://schemas.microsoft.com/office/drawing/2014/main" id="{4F22F4B8-414C-0BCF-329F-ABBB68252DA0}"/>
              </a:ext>
            </a:extLst>
          </p:cNvPr>
          <p:cNvSpPr/>
          <p:nvPr/>
        </p:nvSpPr>
        <p:spPr bwMode="auto">
          <a:xfrm>
            <a:off x="5940152" y="3609020"/>
            <a:ext cx="1152128" cy="32403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rtlCol="0" anchor="ctr">
            <a:spAutoFit/>
          </a:bodyPr>
          <a:lstStyle/>
          <a:p>
            <a:pPr algn="l" eaLnBrk="1" hangingPunct="1">
              <a:spcBef>
                <a:spcPct val="0"/>
              </a:spcBef>
              <a:buFontTx/>
              <a:buNone/>
            </a:pPr>
            <a:endParaRPr lang="en-TW" sz="1800" dirty="0"/>
          </a:p>
        </p:txBody>
      </p:sp>
      <p:sp>
        <p:nvSpPr>
          <p:cNvPr id="9" name="Rectangle 8">
            <a:extLst>
              <a:ext uri="{FF2B5EF4-FFF2-40B4-BE49-F238E27FC236}">
                <a16:creationId xmlns:a16="http://schemas.microsoft.com/office/drawing/2014/main" id="{0481ABE5-9630-3EE3-D8B6-DC702114576E}"/>
              </a:ext>
            </a:extLst>
          </p:cNvPr>
          <p:cNvSpPr/>
          <p:nvPr/>
        </p:nvSpPr>
        <p:spPr bwMode="auto">
          <a:xfrm>
            <a:off x="2123729" y="3905513"/>
            <a:ext cx="2160240" cy="2880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rtlCol="0" anchor="ctr">
            <a:spAutoFit/>
          </a:bodyPr>
          <a:lstStyle/>
          <a:p>
            <a:pPr algn="l" eaLnBrk="1" hangingPunct="1">
              <a:spcBef>
                <a:spcPct val="0"/>
              </a:spcBef>
              <a:buFontTx/>
              <a:buNone/>
            </a:pPr>
            <a:endParaRPr lang="en-TW" sz="1800" dirty="0"/>
          </a:p>
        </p:txBody>
      </p:sp>
      <p:sp>
        <p:nvSpPr>
          <p:cNvPr id="2" name="TextBox 1">
            <a:extLst>
              <a:ext uri="{FF2B5EF4-FFF2-40B4-BE49-F238E27FC236}">
                <a16:creationId xmlns:a16="http://schemas.microsoft.com/office/drawing/2014/main" id="{2852B759-D387-5C8E-98F1-467B33AECE3C}"/>
              </a:ext>
            </a:extLst>
          </p:cNvPr>
          <p:cNvSpPr txBox="1"/>
          <p:nvPr/>
        </p:nvSpPr>
        <p:spPr>
          <a:xfrm>
            <a:off x="5364088" y="4733605"/>
            <a:ext cx="3384376" cy="369332"/>
          </a:xfrm>
          <a:prstGeom prst="rect">
            <a:avLst/>
          </a:prstGeom>
          <a:noFill/>
        </p:spPr>
        <p:txBody>
          <a:bodyPr wrap="square" rtlCol="0">
            <a:spAutoFit/>
          </a:bodyPr>
          <a:lstStyle/>
          <a:p>
            <a:pPr algn="l"/>
            <a:r>
              <a:rPr lang="en-TW" sz="1800" dirty="0">
                <a:latin typeface="+mj-lt"/>
                <a:ea typeface="PMingLiU" panose="02020500000000000000" pitchFamily="18" charset="-120"/>
              </a:rPr>
              <a:t>Zeilinger在實驗上確定了：</a:t>
            </a:r>
          </a:p>
        </p:txBody>
      </p:sp>
      <p:sp>
        <p:nvSpPr>
          <p:cNvPr id="10" name="TextBox 9">
            <a:extLst>
              <a:ext uri="{FF2B5EF4-FFF2-40B4-BE49-F238E27FC236}">
                <a16:creationId xmlns:a16="http://schemas.microsoft.com/office/drawing/2014/main" id="{5EAF25EA-6816-3F85-89CA-097FDE5D2122}"/>
              </a:ext>
            </a:extLst>
          </p:cNvPr>
          <p:cNvSpPr txBox="1"/>
          <p:nvPr/>
        </p:nvSpPr>
        <p:spPr>
          <a:xfrm>
            <a:off x="5364088" y="5214764"/>
            <a:ext cx="2952328" cy="369332"/>
          </a:xfrm>
          <a:prstGeom prst="rect">
            <a:avLst/>
          </a:prstGeom>
          <a:noFill/>
        </p:spPr>
        <p:txBody>
          <a:bodyPr wrap="square" rtlCol="0">
            <a:spAutoFit/>
          </a:bodyPr>
          <a:lstStyle/>
          <a:p>
            <a:pPr algn="l"/>
            <a:r>
              <a:rPr lang="en-TW" sz="1800" dirty="0">
                <a:latin typeface="+mj-lt"/>
                <a:ea typeface="PMingLiU" panose="02020500000000000000" pitchFamily="18" charset="-120"/>
              </a:rPr>
              <a:t>微觀下遠距的確會糾葛。</a:t>
            </a:r>
          </a:p>
        </p:txBody>
      </p:sp>
      <p:sp>
        <p:nvSpPr>
          <p:cNvPr id="11" name="TextBox 10">
            <a:extLst>
              <a:ext uri="{FF2B5EF4-FFF2-40B4-BE49-F238E27FC236}">
                <a16:creationId xmlns:a16="http://schemas.microsoft.com/office/drawing/2014/main" id="{ECAFF381-6506-54A8-9C9E-14439BC940D1}"/>
              </a:ext>
            </a:extLst>
          </p:cNvPr>
          <p:cNvSpPr txBox="1"/>
          <p:nvPr/>
        </p:nvSpPr>
        <p:spPr>
          <a:xfrm>
            <a:off x="5364088" y="5615454"/>
            <a:ext cx="3960440" cy="369332"/>
          </a:xfrm>
          <a:prstGeom prst="rect">
            <a:avLst/>
          </a:prstGeom>
          <a:noFill/>
        </p:spPr>
        <p:txBody>
          <a:bodyPr wrap="square" rtlCol="0">
            <a:spAutoFit/>
          </a:bodyPr>
          <a:lstStyle/>
          <a:p>
            <a:pPr algn="l"/>
            <a:r>
              <a:rPr lang="en-TW" sz="1800" dirty="0">
                <a:latin typeface="+mj-lt"/>
                <a:ea typeface="PMingLiU" panose="02020500000000000000" pitchFamily="18" charset="-120"/>
              </a:rPr>
              <a:t>微觀下若不干擾，疊加性可以維持。</a:t>
            </a:r>
          </a:p>
        </p:txBody>
      </p:sp>
      <p:sp>
        <p:nvSpPr>
          <p:cNvPr id="12" name="TextBox 11">
            <a:extLst>
              <a:ext uri="{FF2B5EF4-FFF2-40B4-BE49-F238E27FC236}">
                <a16:creationId xmlns:a16="http://schemas.microsoft.com/office/drawing/2014/main" id="{42C112A5-9C7C-17EE-E06C-9114CC692E01}"/>
              </a:ext>
            </a:extLst>
          </p:cNvPr>
          <p:cNvSpPr txBox="1"/>
          <p:nvPr/>
        </p:nvSpPr>
        <p:spPr>
          <a:xfrm>
            <a:off x="5364088" y="6096613"/>
            <a:ext cx="2016224" cy="369332"/>
          </a:xfrm>
          <a:prstGeom prst="rect">
            <a:avLst/>
          </a:prstGeom>
          <a:noFill/>
        </p:spPr>
        <p:txBody>
          <a:bodyPr wrap="square" rtlCol="0">
            <a:spAutoFit/>
          </a:bodyPr>
          <a:lstStyle/>
          <a:p>
            <a:pPr algn="l"/>
            <a:r>
              <a:rPr lang="en-TW" sz="1800" dirty="0">
                <a:latin typeface="+mj-lt"/>
                <a:ea typeface="PMingLiU" panose="02020500000000000000" pitchFamily="18" charset="-120"/>
              </a:rPr>
              <a:t>Teleportation!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3B145E8-D012-0645-504E-A7F38787A801}"/>
                  </a:ext>
                </a:extLst>
              </p:cNvPr>
              <p:cNvSpPr txBox="1"/>
              <p:nvPr/>
            </p:nvSpPr>
            <p:spPr>
              <a:xfrm>
                <a:off x="6840252" y="6016144"/>
                <a:ext cx="2164119" cy="572273"/>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b="0" i="1" smtClean="0">
                              <a:latin typeface="Cambria Math" panose="02040503050406030204" pitchFamily="18" charset="0"/>
                              <a:ea typeface="Cambria Math"/>
                            </a:rPr>
                          </m:ctrlPr>
                        </m:dPr>
                        <m:e>
                          <m:d>
                            <m:dPr>
                              <m:begChr m:val="|"/>
                              <m:endChr m:val=""/>
                              <m:ctrlPr>
                                <a:rPr lang="en-TW" sz="1800" b="0" i="1" smtClean="0">
                                  <a:latin typeface="Cambria Math" panose="02040503050406030204" pitchFamily="18" charset="0"/>
                                  <a:ea typeface="Cambria Math"/>
                                </a:rPr>
                              </m:ctrlPr>
                            </m:dPr>
                            <m:e>
                              <m:r>
                                <a:rPr lang="en-US" sz="1800" b="0" i="1" smtClean="0">
                                  <a:latin typeface="Cambria Math" panose="02040503050406030204" pitchFamily="18" charset="0"/>
                                  <a:ea typeface="Cambria Math"/>
                                </a:rPr>
                                <m:t>0</m:t>
                              </m:r>
                            </m:e>
                          </m:d>
                        </m:e>
                      </m:d>
                      <m:r>
                        <a:rPr lang="en-US" sz="1800" b="0" i="1" smtClean="0">
                          <a:latin typeface="Cambria Math" panose="02040503050406030204" pitchFamily="18" charset="0"/>
                          <a:ea typeface="Cambria Math"/>
                        </a:rPr>
                        <m:t>=</m:t>
                      </m:r>
                      <m:f>
                        <m:fPr>
                          <m:ctrlPr>
                            <a:rPr lang="en-US" sz="1800" b="0" i="1" smtClean="0">
                              <a:latin typeface="Cambria Math" panose="02040503050406030204" pitchFamily="18" charset="0"/>
                              <a:ea typeface="Cambria Math"/>
                            </a:rPr>
                          </m:ctrlPr>
                        </m:fPr>
                        <m:num>
                          <m:r>
                            <a:rPr lang="en-US" sz="1800" b="0" i="1" smtClean="0">
                              <a:latin typeface="Cambria Math" panose="02040503050406030204" pitchFamily="18" charset="0"/>
                              <a:ea typeface="Cambria Math"/>
                            </a:rPr>
                            <m:t>1</m:t>
                          </m:r>
                        </m:num>
                        <m:den>
                          <m:rad>
                            <m:radPr>
                              <m:degHide m:val="on"/>
                              <m:ctrlPr>
                                <a:rPr lang="en-US" sz="1800" b="0" i="1" smtClean="0">
                                  <a:latin typeface="Cambria Math" panose="02040503050406030204" pitchFamily="18" charset="0"/>
                                  <a:ea typeface="Cambria Math"/>
                                </a:rPr>
                              </m:ctrlPr>
                            </m:radPr>
                            <m:deg/>
                            <m:e>
                              <m:r>
                                <a:rPr lang="en-US" sz="1800" b="0" i="1" smtClean="0">
                                  <a:latin typeface="Cambria Math" panose="02040503050406030204" pitchFamily="18" charset="0"/>
                                  <a:ea typeface="Cambria Math"/>
                                </a:rPr>
                                <m:t>2</m:t>
                              </m:r>
                            </m:e>
                          </m:rad>
                        </m:den>
                      </m:f>
                      <m:d>
                        <m:dPr>
                          <m:ctrlPr>
                            <a:rPr lang="en-US" sz="1800" b="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smtClean="0">
                                      <a:latin typeface="Cambria Math" panose="02040503050406030204" pitchFamily="18" charset="0"/>
                                      <a:ea typeface="Cambria Math"/>
                                    </a:rPr>
                                    <m:t>↑</m:t>
                                  </m:r>
                                  <m:r>
                                    <a:rPr lang="en-US" sz="1800" i="1" smtClean="0">
                                      <a:latin typeface="Cambria Math" panose="02040503050406030204" pitchFamily="18" charset="0"/>
                                      <a:ea typeface="Cambria Math" panose="02040503050406030204" pitchFamily="18" charset="0"/>
                                    </a:rPr>
                                    <m:t>↓</m:t>
                                  </m:r>
                                </m:e>
                              </m:d>
                            </m:e>
                          </m:d>
                          <m:r>
                            <a:rPr lang="en-US" sz="1800" b="0" i="1" smtClean="0">
                              <a:latin typeface="Cambria Math" panose="02040503050406030204" pitchFamily="18" charset="0"/>
                              <a:ea typeface="Cambria Math"/>
                            </a:rPr>
                            <m:t>+</m:t>
                          </m:r>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smtClean="0">
                                      <a:latin typeface="Cambria Math" panose="02040503050406030204" pitchFamily="18" charset="0"/>
                                      <a:ea typeface="Cambria Math"/>
                                    </a:rPr>
                                    <m:t>↓</m:t>
                                  </m:r>
                                  <m:r>
                                    <a:rPr lang="en-US" sz="1800" i="1" smtClean="0">
                                      <a:latin typeface="Cambria Math" panose="02040503050406030204" pitchFamily="18" charset="0"/>
                                      <a:ea typeface="Cambria Math" panose="02040503050406030204" pitchFamily="18" charset="0"/>
                                    </a:rPr>
                                    <m:t>↑</m:t>
                                  </m:r>
                                </m:e>
                              </m:d>
                            </m:e>
                          </m:d>
                        </m:e>
                      </m:d>
                    </m:oMath>
                  </m:oMathPara>
                </a14:m>
                <a:endParaRPr lang="en-TW" sz="1800" b="0" i="1" dirty="0">
                  <a:latin typeface="Cambria Math"/>
                  <a:ea typeface="Cambria Math"/>
                </a:endParaRPr>
              </a:p>
            </p:txBody>
          </p:sp>
        </mc:Choice>
        <mc:Fallback xmlns="">
          <p:sp>
            <p:nvSpPr>
              <p:cNvPr id="13" name="TextBox 12">
                <a:extLst>
                  <a:ext uri="{FF2B5EF4-FFF2-40B4-BE49-F238E27FC236}">
                    <a16:creationId xmlns:a16="http://schemas.microsoft.com/office/drawing/2014/main" id="{13B145E8-D012-0645-504E-A7F38787A801}"/>
                  </a:ext>
                </a:extLst>
              </p:cNvPr>
              <p:cNvSpPr txBox="1">
                <a:spLocks noRot="1" noChangeAspect="1" noMove="1" noResize="1" noEditPoints="1" noAdjustHandles="1" noChangeArrowheads="1" noChangeShapeType="1" noTextEdit="1"/>
              </p:cNvSpPr>
              <p:nvPr/>
            </p:nvSpPr>
            <p:spPr>
              <a:xfrm>
                <a:off x="6840252" y="6016144"/>
                <a:ext cx="2164119" cy="572273"/>
              </a:xfrm>
              <a:prstGeom prst="rect">
                <a:avLst/>
              </a:prstGeom>
              <a:blipFill>
                <a:blip r:embed="rId5"/>
                <a:stretch>
                  <a:fillRect l="-16959" t="-56522" r="-9357" b="-91304"/>
                </a:stretch>
              </a:blipFill>
            </p:spPr>
            <p:txBody>
              <a:bodyPr/>
              <a:lstStyle/>
              <a:p>
                <a:r>
                  <a:rPr lang="en-TW">
                    <a:noFill/>
                  </a:rPr>
                  <a:t> </a:t>
                </a:r>
              </a:p>
            </p:txBody>
          </p:sp>
        </mc:Fallback>
      </mc:AlternateContent>
    </p:spTree>
    <p:extLst>
      <p:ext uri="{BB962C8B-B14F-4D97-AF65-F5344CB8AC3E}">
        <p14:creationId xmlns:p14="http://schemas.microsoft.com/office/powerpoint/2010/main" val="380736642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B8120C-188D-0D25-321D-B779C6633AED}"/>
              </a:ext>
            </a:extLst>
          </p:cNvPr>
          <p:cNvPicPr>
            <a:picLocks noChangeAspect="1"/>
          </p:cNvPicPr>
          <p:nvPr/>
        </p:nvPicPr>
        <p:blipFill>
          <a:blip r:embed="rId2"/>
          <a:stretch>
            <a:fillRect/>
          </a:stretch>
        </p:blipFill>
        <p:spPr>
          <a:xfrm>
            <a:off x="2195736" y="260648"/>
            <a:ext cx="4680520" cy="4454408"/>
          </a:xfrm>
          <a:prstGeom prst="rect">
            <a:avLst/>
          </a:prstGeom>
        </p:spPr>
      </p:pic>
      <p:sp>
        <p:nvSpPr>
          <p:cNvPr id="5" name="TextBox 4">
            <a:extLst>
              <a:ext uri="{FF2B5EF4-FFF2-40B4-BE49-F238E27FC236}">
                <a16:creationId xmlns:a16="http://schemas.microsoft.com/office/drawing/2014/main" id="{5BF4A2D6-462D-F538-D335-97CA1ADA6BCF}"/>
              </a:ext>
            </a:extLst>
          </p:cNvPr>
          <p:cNvSpPr txBox="1"/>
          <p:nvPr/>
        </p:nvSpPr>
        <p:spPr>
          <a:xfrm>
            <a:off x="1311492" y="4814668"/>
            <a:ext cx="5040560" cy="369332"/>
          </a:xfrm>
          <a:prstGeom prst="rect">
            <a:avLst/>
          </a:prstGeom>
          <a:noFill/>
        </p:spPr>
        <p:txBody>
          <a:bodyPr wrap="square" rtlCol="0">
            <a:spAutoFit/>
          </a:bodyPr>
          <a:lstStyle/>
          <a:p>
            <a:pPr algn="l"/>
            <a:r>
              <a:rPr lang="en-TW" sz="1800" dirty="0">
                <a:latin typeface="+mj-lt"/>
                <a:ea typeface="PMingLiU" panose="02020500000000000000" pitchFamily="18" charset="-120"/>
              </a:rPr>
              <a:t>愛因斯坦不相信遠距的物體還可以保持糾葛。</a:t>
            </a:r>
          </a:p>
        </p:txBody>
      </p:sp>
      <p:sp>
        <p:nvSpPr>
          <p:cNvPr id="6" name="TextBox 5">
            <a:extLst>
              <a:ext uri="{FF2B5EF4-FFF2-40B4-BE49-F238E27FC236}">
                <a16:creationId xmlns:a16="http://schemas.microsoft.com/office/drawing/2014/main" id="{BEDB13E2-DF93-85CE-8707-99121B4D8012}"/>
              </a:ext>
            </a:extLst>
          </p:cNvPr>
          <p:cNvSpPr txBox="1"/>
          <p:nvPr/>
        </p:nvSpPr>
        <p:spPr>
          <a:xfrm>
            <a:off x="1297688" y="5270594"/>
            <a:ext cx="7704856" cy="369332"/>
          </a:xfrm>
          <a:prstGeom prst="rect">
            <a:avLst/>
          </a:prstGeom>
          <a:noFill/>
        </p:spPr>
        <p:txBody>
          <a:bodyPr wrap="square" rtlCol="0">
            <a:spAutoFit/>
          </a:bodyPr>
          <a:lstStyle/>
          <a:p>
            <a:pPr algn="l"/>
            <a:r>
              <a:rPr lang="en-TW" sz="1800" dirty="0">
                <a:latin typeface="+mj-lt"/>
                <a:ea typeface="PMingLiU" panose="02020500000000000000" pitchFamily="18" charset="-120"/>
              </a:rPr>
              <a:t>他認為機器產生兩個球的設計，並不是每一次都產生一樣狀態的雙球組。</a:t>
            </a:r>
          </a:p>
        </p:txBody>
      </p:sp>
      <p:sp>
        <p:nvSpPr>
          <p:cNvPr id="7" name="TextBox 6">
            <a:extLst>
              <a:ext uri="{FF2B5EF4-FFF2-40B4-BE49-F238E27FC236}">
                <a16:creationId xmlns:a16="http://schemas.microsoft.com/office/drawing/2014/main" id="{F70D57F1-49E3-8611-1148-31BCC8EF0D20}"/>
              </a:ext>
            </a:extLst>
          </p:cNvPr>
          <p:cNvSpPr txBox="1"/>
          <p:nvPr/>
        </p:nvSpPr>
        <p:spPr>
          <a:xfrm>
            <a:off x="1311492" y="5733256"/>
            <a:ext cx="7580988" cy="369332"/>
          </a:xfrm>
          <a:prstGeom prst="rect">
            <a:avLst/>
          </a:prstGeom>
          <a:noFill/>
        </p:spPr>
        <p:txBody>
          <a:bodyPr wrap="square" rtlCol="0">
            <a:spAutoFit/>
          </a:bodyPr>
          <a:lstStyle/>
          <a:p>
            <a:pPr algn="l"/>
            <a:r>
              <a:rPr lang="en-TW" sz="1800" dirty="0">
                <a:latin typeface="+mj-lt"/>
                <a:ea typeface="PMingLiU" panose="02020500000000000000" pitchFamily="18" charset="-120"/>
              </a:rPr>
              <a:t>有一個隱藏參數Hidden Variable會決定產生是一黑一白，還是一白一黑！</a:t>
            </a:r>
          </a:p>
        </p:txBody>
      </p:sp>
      <p:sp>
        <p:nvSpPr>
          <p:cNvPr id="8" name="TextBox 7">
            <a:extLst>
              <a:ext uri="{FF2B5EF4-FFF2-40B4-BE49-F238E27FC236}">
                <a16:creationId xmlns:a16="http://schemas.microsoft.com/office/drawing/2014/main" id="{E4FCC319-A25B-5F4B-7605-CED70605E95F}"/>
              </a:ext>
            </a:extLst>
          </p:cNvPr>
          <p:cNvSpPr txBox="1"/>
          <p:nvPr/>
        </p:nvSpPr>
        <p:spPr>
          <a:xfrm>
            <a:off x="1297688" y="6182447"/>
            <a:ext cx="6984776" cy="369332"/>
          </a:xfrm>
          <a:prstGeom prst="rect">
            <a:avLst/>
          </a:prstGeom>
          <a:noFill/>
        </p:spPr>
        <p:txBody>
          <a:bodyPr wrap="square" rtlCol="0">
            <a:spAutoFit/>
          </a:bodyPr>
          <a:lstStyle/>
          <a:p>
            <a:pPr algn="l"/>
            <a:r>
              <a:rPr lang="en-TW" sz="1800" dirty="0">
                <a:latin typeface="+mj-lt"/>
                <a:ea typeface="PMingLiU" panose="02020500000000000000" pitchFamily="18" charset="-120"/>
              </a:rPr>
              <a:t>疊加只是假象而已。只是反映我們知識的不足而已。</a:t>
            </a:r>
          </a:p>
        </p:txBody>
      </p:sp>
    </p:spTree>
    <p:extLst>
      <p:ext uri="{BB962C8B-B14F-4D97-AF65-F5344CB8AC3E}">
        <p14:creationId xmlns:p14="http://schemas.microsoft.com/office/powerpoint/2010/main" val="70623690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908720"/>
            <a:ext cx="4694252" cy="3403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bwMode="auto">
          <a:xfrm>
            <a:off x="1160100" y="4522178"/>
            <a:ext cx="72728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農場的每一株菜都不同，隱藏的變數決定了蔬菜是否能長成。</a:t>
            </a:r>
          </a:p>
        </p:txBody>
      </p:sp>
      <p:sp>
        <p:nvSpPr>
          <p:cNvPr id="4" name="文字方塊 3"/>
          <p:cNvSpPr txBox="1"/>
          <p:nvPr/>
        </p:nvSpPr>
        <p:spPr bwMode="auto">
          <a:xfrm>
            <a:off x="1160100" y="4952205"/>
            <a:ext cx="59766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或許每一個放射性原子核也不是一模一樣的，無從分辨，</a:t>
            </a:r>
          </a:p>
        </p:txBody>
      </p:sp>
    </p:spTree>
    <p:extLst>
      <p:ext uri="{BB962C8B-B14F-4D97-AF65-F5344CB8AC3E}">
        <p14:creationId xmlns:p14="http://schemas.microsoft.com/office/powerpoint/2010/main" val="362044630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9">
            <a:extLst>
              <a:ext uri="{FF2B5EF4-FFF2-40B4-BE49-F238E27FC236}">
                <a16:creationId xmlns:a16="http://schemas.microsoft.com/office/drawing/2014/main" id="{BBA05022-4FAE-54C0-142E-0DA080C9A34E}"/>
              </a:ext>
            </a:extLst>
          </p:cNvPr>
          <p:cNvSpPr/>
          <p:nvPr/>
        </p:nvSpPr>
        <p:spPr>
          <a:xfrm>
            <a:off x="4745315" y="4561685"/>
            <a:ext cx="3887788" cy="20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6" name="矩形 18">
            <a:extLst>
              <a:ext uri="{FF2B5EF4-FFF2-40B4-BE49-F238E27FC236}">
                <a16:creationId xmlns:a16="http://schemas.microsoft.com/office/drawing/2014/main" id="{EDA302AD-7748-9DBE-3128-FB705E0EC975}"/>
              </a:ext>
            </a:extLst>
          </p:cNvPr>
          <p:cNvSpPr/>
          <p:nvPr/>
        </p:nvSpPr>
        <p:spPr>
          <a:xfrm>
            <a:off x="468313" y="4513790"/>
            <a:ext cx="3887787" cy="20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7" name="直線單箭頭接點 26">
            <a:extLst>
              <a:ext uri="{FF2B5EF4-FFF2-40B4-BE49-F238E27FC236}">
                <a16:creationId xmlns:a16="http://schemas.microsoft.com/office/drawing/2014/main" id="{BA4296EB-8E6E-D0D9-3A99-482EADDD23F6}"/>
              </a:ext>
            </a:extLst>
          </p:cNvPr>
          <p:cNvCxnSpPr/>
          <p:nvPr/>
        </p:nvCxnSpPr>
        <p:spPr>
          <a:xfrm flipH="1">
            <a:off x="692366" y="5774844"/>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圖片 1" descr="wave 002.jpg">
            <a:extLst>
              <a:ext uri="{FF2B5EF4-FFF2-40B4-BE49-F238E27FC236}">
                <a16:creationId xmlns:a16="http://schemas.microsoft.com/office/drawing/2014/main" id="{739D0F47-1564-652B-1473-89A9AF82A019}"/>
              </a:ext>
            </a:extLst>
          </p:cNvPr>
          <p:cNvPicPr>
            <a:picLocks noChangeAspect="1"/>
          </p:cNvPicPr>
          <p:nvPr/>
        </p:nvPicPr>
        <p:blipFill rotWithShape="1">
          <a:blip r:embed="rId3">
            <a:extLst>
              <a:ext uri="{28A0092B-C50C-407E-A947-70E740481C1C}">
                <a14:useLocalDpi xmlns:a14="http://schemas.microsoft.com/office/drawing/2010/main" val="0"/>
              </a:ext>
            </a:extLst>
          </a:blip>
          <a:srcRect l="15028" t="4706" r="75114" b="82407"/>
          <a:stretch/>
        </p:blipFill>
        <p:spPr bwMode="auto">
          <a:xfrm>
            <a:off x="1203440" y="4951417"/>
            <a:ext cx="1724755"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 descr="wave 002.jpg">
            <a:extLst>
              <a:ext uri="{FF2B5EF4-FFF2-40B4-BE49-F238E27FC236}">
                <a16:creationId xmlns:a16="http://schemas.microsoft.com/office/drawing/2014/main" id="{80701D2A-607E-854D-AF0C-70E32AA5B613}"/>
              </a:ext>
            </a:extLst>
          </p:cNvPr>
          <p:cNvPicPr>
            <a:picLocks noChangeAspect="1"/>
          </p:cNvPicPr>
          <p:nvPr/>
        </p:nvPicPr>
        <p:blipFill rotWithShape="1">
          <a:blip r:embed="rId3">
            <a:extLst>
              <a:ext uri="{28A0092B-C50C-407E-A947-70E740481C1C}">
                <a14:useLocalDpi xmlns:a14="http://schemas.microsoft.com/office/drawing/2010/main" val="0"/>
              </a:ext>
            </a:extLst>
          </a:blip>
          <a:srcRect l="15028" t="4706" r="75114" b="82407"/>
          <a:stretch/>
        </p:blipFill>
        <p:spPr bwMode="auto">
          <a:xfrm flipH="1">
            <a:off x="5450907" y="4959674"/>
            <a:ext cx="1632548"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線單箭頭接點 30">
            <a:extLst>
              <a:ext uri="{FF2B5EF4-FFF2-40B4-BE49-F238E27FC236}">
                <a16:creationId xmlns:a16="http://schemas.microsoft.com/office/drawing/2014/main" id="{69F261C6-C23C-45F0-6E3B-89178B5D2526}"/>
              </a:ext>
            </a:extLst>
          </p:cNvPr>
          <p:cNvCxnSpPr/>
          <p:nvPr/>
        </p:nvCxnSpPr>
        <p:spPr>
          <a:xfrm>
            <a:off x="6848307" y="5761103"/>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接點 11">
            <a:extLst>
              <a:ext uri="{FF2B5EF4-FFF2-40B4-BE49-F238E27FC236}">
                <a16:creationId xmlns:a16="http://schemas.microsoft.com/office/drawing/2014/main" id="{C2D30E3C-43C5-8F6D-976E-7185C0F9EF19}"/>
              </a:ext>
            </a:extLst>
          </p:cNvPr>
          <p:cNvCxnSpPr/>
          <p:nvPr/>
        </p:nvCxnSpPr>
        <p:spPr>
          <a:xfrm>
            <a:off x="568975" y="6175553"/>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 name="直線接點 35">
            <a:extLst>
              <a:ext uri="{FF2B5EF4-FFF2-40B4-BE49-F238E27FC236}">
                <a16:creationId xmlns:a16="http://schemas.microsoft.com/office/drawing/2014/main" id="{D9E76D00-1C77-72C4-9F10-4B7174CA89FB}"/>
              </a:ext>
            </a:extLst>
          </p:cNvPr>
          <p:cNvCxnSpPr/>
          <p:nvPr/>
        </p:nvCxnSpPr>
        <p:spPr>
          <a:xfrm>
            <a:off x="4816753" y="6175553"/>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3DB0C15-E128-E54F-A2A4-BA975B9A4EC0}"/>
                  </a:ext>
                </a:extLst>
              </p:cNvPr>
              <p:cNvSpPr txBox="1"/>
              <p:nvPr/>
            </p:nvSpPr>
            <p:spPr>
              <a:xfrm>
                <a:off x="3347721" y="2152233"/>
                <a:ext cx="2722797"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ea typeface="PMingLiU" panose="02020500000000000000" pitchFamily="18" charset="-120"/>
                            </a:rPr>
                          </m:ctrlPr>
                        </m:sSubPr>
                        <m:e>
                          <m:r>
                            <a:rPr lang="en-US" sz="1800" b="0" i="1" smtClean="0">
                              <a:latin typeface="Cambria Math" panose="02040503050406030204" pitchFamily="18" charset="0"/>
                              <a:ea typeface="PMingLiU" panose="02020500000000000000" pitchFamily="18" charset="-120"/>
                            </a:rPr>
                            <m:t>𝑐</m:t>
                          </m:r>
                        </m:e>
                        <m:sub>
                          <m:r>
                            <a:rPr lang="en-US" sz="1800" b="0" i="1" smtClean="0">
                              <a:latin typeface="Cambria Math" panose="02040503050406030204" pitchFamily="18" charset="0"/>
                              <a:ea typeface="PMingLiU" panose="02020500000000000000" pitchFamily="18" charset="-120"/>
                            </a:rPr>
                            <m:t>1</m:t>
                          </m:r>
                        </m:sub>
                      </m:sSub>
                      <m:d>
                        <m:dPr>
                          <m:begChr m:val="|"/>
                          <m:endChr m:val=""/>
                          <m:ctrlPr>
                            <a:rPr lang="en-TW" sz="1800" b="0" i="1" smtClean="0">
                              <a:latin typeface="Cambria Math" panose="02040503050406030204" pitchFamily="18" charset="0"/>
                              <a:ea typeface="PMingLiU" panose="02020500000000000000" pitchFamily="18" charset="-120"/>
                            </a:rPr>
                          </m:ctrlPr>
                        </m:dPr>
                        <m:e>
                          <m:d>
                            <m:dPr>
                              <m:begChr m:val=""/>
                              <m:endChr m:val="⟩"/>
                              <m:ctrlPr>
                                <a:rPr lang="en-TW" sz="1800" b="0" i="1" smtClean="0">
                                  <a:latin typeface="Cambria Math" panose="02040503050406030204" pitchFamily="18" charset="0"/>
                                  <a:ea typeface="PMingLiU" panose="02020500000000000000" pitchFamily="18" charset="-120"/>
                                </a:rPr>
                              </m:ctrlPr>
                            </m:dPr>
                            <m:e>
                              <m:r>
                                <a:rPr lang="en-US" sz="1800" b="0" i="1" smtClean="0">
                                  <a:latin typeface="Cambria Math" panose="02040503050406030204" pitchFamily="18" charset="0"/>
                                  <a:ea typeface="PMingLiU" panose="02020500000000000000" pitchFamily="18" charset="-120"/>
                                </a:rPr>
                                <m:t>𝑒</m:t>
                              </m:r>
                              <m:r>
                                <a:rPr lang="en-TW"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𝑎</m:t>
                              </m:r>
                              <m:r>
                                <a:rPr lang="en-TW" sz="1800" b="0" i="1" smtClean="0">
                                  <a:latin typeface="Cambria Math" panose="02040503050406030204" pitchFamily="18" charset="0"/>
                                  <a:ea typeface="Cambria Math" panose="02040503050406030204" pitchFamily="18" charset="0"/>
                                </a:rPr>
                                <m:t>←</m:t>
                              </m:r>
                            </m:e>
                          </m:d>
                        </m:e>
                      </m:d>
                      <m:r>
                        <a:rPr lang="en-US" sz="1800" b="0" i="1" smtClean="0">
                          <a:latin typeface="Cambria Math" panose="02040503050406030204" pitchFamily="18" charset="0"/>
                          <a:ea typeface="PMingLiU" panose="02020500000000000000" pitchFamily="18" charset="-120"/>
                        </a:rPr>
                        <m:t>+</m:t>
                      </m:r>
                      <m:sSub>
                        <m:sSubPr>
                          <m:ctrlPr>
                            <a:rPr lang="en-TW" sz="1800" i="1">
                              <a:latin typeface="Cambria Math" panose="02040503050406030204" pitchFamily="18" charset="0"/>
                              <a:ea typeface="PMingLiU" panose="02020500000000000000" pitchFamily="18" charset="-120"/>
                            </a:rPr>
                          </m:ctrlPr>
                        </m:sSubPr>
                        <m:e>
                          <m:r>
                            <a:rPr lang="en-US" sz="1800" i="1">
                              <a:latin typeface="Cambria Math" panose="02040503050406030204" pitchFamily="18" charset="0"/>
                              <a:ea typeface="PMingLiU" panose="02020500000000000000" pitchFamily="18" charset="-120"/>
                            </a:rPr>
                            <m:t>𝑐</m:t>
                          </m:r>
                        </m:e>
                        <m:sub>
                          <m:r>
                            <a:rPr lang="en-US" sz="1800" b="0" i="1" smtClean="0">
                              <a:latin typeface="Cambria Math" panose="02040503050406030204" pitchFamily="18" charset="0"/>
                              <a:ea typeface="PMingLiU" panose="02020500000000000000" pitchFamily="18" charset="-120"/>
                            </a:rPr>
                            <m:t>2</m:t>
                          </m:r>
                        </m:sub>
                      </m:sSub>
                      <m:d>
                        <m:dPr>
                          <m:begChr m:val="|"/>
                          <m:endChr m:val=""/>
                          <m:ctrlPr>
                            <a:rPr lang="en-TW" sz="1800" i="1">
                              <a:latin typeface="Cambria Math" panose="02040503050406030204" pitchFamily="18" charset="0"/>
                              <a:ea typeface="PMingLiU" panose="02020500000000000000" pitchFamily="18" charset="-120"/>
                            </a:rPr>
                          </m:ctrlPr>
                        </m:dPr>
                        <m:e>
                          <m:d>
                            <m:dPr>
                              <m:begChr m:val=""/>
                              <m:endChr m:val="⟩"/>
                              <m:ctrlPr>
                                <a:rPr lang="en-TW" sz="1800" i="1">
                                  <a:latin typeface="Cambria Math" panose="02040503050406030204" pitchFamily="18" charset="0"/>
                                  <a:ea typeface="PMingLiU" panose="02020500000000000000" pitchFamily="18" charset="-120"/>
                                </a:rPr>
                              </m:ctrlPr>
                            </m:dPr>
                            <m:e>
                              <m:r>
                                <a:rPr lang="en-US" sz="1800" i="1">
                                  <a:latin typeface="Cambria Math" panose="02040503050406030204" pitchFamily="18" charset="0"/>
                                  <a:ea typeface="PMingLiU" panose="02020500000000000000" pitchFamily="18" charset="-120"/>
                                </a:rPr>
                                <m:t>𝑒</m:t>
                              </m:r>
                              <m:r>
                                <a:rPr lang="en-TW"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𝑎</m:t>
                              </m:r>
                              <m:r>
                                <a:rPr lang="en-TW" sz="1800" i="1">
                                  <a:latin typeface="Cambria Math" panose="02040503050406030204" pitchFamily="18" charset="0"/>
                                  <a:ea typeface="Cambria Math" panose="02040503050406030204" pitchFamily="18" charset="0"/>
                                </a:rPr>
                                <m:t>→</m:t>
                              </m:r>
                            </m:e>
                          </m:d>
                        </m:e>
                      </m:d>
                    </m:oMath>
                  </m:oMathPara>
                </a14:m>
                <a:endParaRPr lang="en-TW" sz="1800" b="0" dirty="0">
                  <a:latin typeface="PMingLiU" panose="02020500000000000000" pitchFamily="18" charset="-120"/>
                  <a:ea typeface="PMingLiU" panose="02020500000000000000" pitchFamily="18" charset="-120"/>
                </a:endParaRPr>
              </a:p>
            </p:txBody>
          </p:sp>
        </mc:Choice>
        <mc:Fallback xmlns="">
          <p:sp>
            <p:nvSpPr>
              <p:cNvPr id="24" name="TextBox 23">
                <a:extLst>
                  <a:ext uri="{FF2B5EF4-FFF2-40B4-BE49-F238E27FC236}">
                    <a16:creationId xmlns:a16="http://schemas.microsoft.com/office/drawing/2014/main" id="{C3DB0C15-E128-E54F-A2A4-BA975B9A4EC0}"/>
                  </a:ext>
                </a:extLst>
              </p:cNvPr>
              <p:cNvSpPr txBox="1">
                <a:spLocks noRot="1" noChangeAspect="1" noMove="1" noResize="1" noEditPoints="1" noAdjustHandles="1" noChangeArrowheads="1" noChangeShapeType="1" noTextEdit="1"/>
              </p:cNvSpPr>
              <p:nvPr/>
            </p:nvSpPr>
            <p:spPr>
              <a:xfrm>
                <a:off x="3347721" y="2152233"/>
                <a:ext cx="2722797" cy="276999"/>
              </a:xfrm>
              <a:prstGeom prst="rect">
                <a:avLst/>
              </a:prstGeom>
              <a:blipFill>
                <a:blip r:embed="rId4"/>
                <a:stretch>
                  <a:fillRect l="-6019" t="-160870" r="-10185" b="-230435"/>
                </a:stretch>
              </a:blipFill>
            </p:spPr>
            <p:txBody>
              <a:bodyPr/>
              <a:lstStyle/>
              <a:p>
                <a:r>
                  <a:rPr lang="en-TW">
                    <a:noFill/>
                  </a:rPr>
                  <a:t> </a:t>
                </a:r>
              </a:p>
            </p:txBody>
          </p:sp>
        </mc:Fallback>
      </mc:AlternateContent>
      <p:sp>
        <p:nvSpPr>
          <p:cNvPr id="244739" name="文字方塊 18"/>
          <p:cNvSpPr txBox="1">
            <a:spLocks noChangeArrowheads="1"/>
          </p:cNvSpPr>
          <p:nvPr/>
        </p:nvSpPr>
        <p:spPr bwMode="auto">
          <a:xfrm>
            <a:off x="3422586" y="618995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dirty="0">
                <a:solidFill>
                  <a:srgbClr val="000000"/>
                </a:solidFill>
                <a:latin typeface="+mn-lt"/>
              </a:rPr>
              <a:t>May 5</a:t>
            </a:r>
            <a:endParaRPr lang="zh-TW" altLang="en-US" sz="1800" dirty="0">
              <a:solidFill>
                <a:srgbClr val="000000"/>
              </a:solidFill>
              <a:latin typeface="+mn-lt"/>
            </a:endParaRPr>
          </a:p>
        </p:txBody>
      </p:sp>
      <p:sp>
        <p:nvSpPr>
          <p:cNvPr id="244740" name="文字方塊 19"/>
          <p:cNvSpPr txBox="1">
            <a:spLocks noChangeArrowheads="1"/>
          </p:cNvSpPr>
          <p:nvPr/>
        </p:nvSpPr>
        <p:spPr bwMode="auto">
          <a:xfrm>
            <a:off x="7706011" y="6199501"/>
            <a:ext cx="115231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dirty="0">
                <a:solidFill>
                  <a:srgbClr val="000000"/>
                </a:solidFill>
                <a:latin typeface="+mn-lt"/>
              </a:rPr>
              <a:t>May 6</a:t>
            </a:r>
            <a:endParaRPr lang="zh-TW" altLang="en-US" sz="1800" dirty="0">
              <a:solidFill>
                <a:srgbClr val="000000"/>
              </a:solidFill>
              <a:latin typeface="+mn-lt"/>
            </a:endParaRPr>
          </a:p>
        </p:txBody>
      </p:sp>
      <p:sp>
        <p:nvSpPr>
          <p:cNvPr id="18" name="橢圓 17"/>
          <p:cNvSpPr/>
          <p:nvPr/>
        </p:nvSpPr>
        <p:spPr>
          <a:xfrm>
            <a:off x="1124166" y="603267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20" name="直線單箭頭接點 19"/>
          <p:cNvCxnSpPr/>
          <p:nvPr/>
        </p:nvCxnSpPr>
        <p:spPr>
          <a:xfrm flipH="1">
            <a:off x="260566" y="6081614"/>
            <a:ext cx="8636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笑臉 20"/>
          <p:cNvSpPr/>
          <p:nvPr/>
        </p:nvSpPr>
        <p:spPr>
          <a:xfrm>
            <a:off x="2412206" y="5916830"/>
            <a:ext cx="288925" cy="28416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17" name="向下箭號 16"/>
          <p:cNvSpPr/>
          <p:nvPr/>
        </p:nvSpPr>
        <p:spPr>
          <a:xfrm rot="1945250">
            <a:off x="3026387" y="3938191"/>
            <a:ext cx="431800" cy="50482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19" name="向下箭號 18"/>
          <p:cNvSpPr/>
          <p:nvPr/>
        </p:nvSpPr>
        <p:spPr>
          <a:xfrm rot="19831741">
            <a:off x="5540987" y="3935016"/>
            <a:ext cx="433387" cy="50482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25" name="直線單箭頭接點 24"/>
          <p:cNvCxnSpPr/>
          <p:nvPr/>
        </p:nvCxnSpPr>
        <p:spPr>
          <a:xfrm>
            <a:off x="2853349" y="6057570"/>
            <a:ext cx="720725" cy="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44749" name="文字方塊 31"/>
          <p:cNvSpPr txBox="1">
            <a:spLocks noChangeArrowheads="1"/>
          </p:cNvSpPr>
          <p:nvPr/>
        </p:nvSpPr>
        <p:spPr bwMode="auto">
          <a:xfrm>
            <a:off x="4005874" y="4077891"/>
            <a:ext cx="1152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000000"/>
                </a:solidFill>
                <a:latin typeface="Arial" charset="0"/>
              </a:rPr>
              <a:t>觀察電子</a:t>
            </a:r>
          </a:p>
        </p:txBody>
      </p:sp>
      <p:pic>
        <p:nvPicPr>
          <p:cNvPr id="244752" name="圖片 1" descr="wave 002.jpg"/>
          <p:cNvPicPr>
            <a:picLocks noChangeAspect="1"/>
          </p:cNvPicPr>
          <p:nvPr/>
        </p:nvPicPr>
        <p:blipFill>
          <a:blip r:embed="rId3">
            <a:extLst>
              <a:ext uri="{28A0092B-C50C-407E-A947-70E740481C1C}">
                <a14:useLocalDpi xmlns:a14="http://schemas.microsoft.com/office/drawing/2010/main" val="0"/>
              </a:ext>
            </a:extLst>
          </a:blip>
          <a:srcRect l="15028" t="53964" r="60693" b="31841"/>
          <a:stretch>
            <a:fillRect/>
          </a:stretch>
        </p:blipFill>
        <p:spPr bwMode="auto">
          <a:xfrm>
            <a:off x="3213712" y="2565003"/>
            <a:ext cx="2735262"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橢圓 35"/>
          <p:cNvSpPr/>
          <p:nvPr/>
        </p:nvSpPr>
        <p:spPr>
          <a:xfrm>
            <a:off x="7529176" y="5975724"/>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37" name="直線單箭頭接點 36"/>
          <p:cNvCxnSpPr/>
          <p:nvPr/>
        </p:nvCxnSpPr>
        <p:spPr>
          <a:xfrm>
            <a:off x="7706011" y="6057570"/>
            <a:ext cx="792163"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笑臉 37"/>
          <p:cNvSpPr/>
          <p:nvPr/>
        </p:nvSpPr>
        <p:spPr>
          <a:xfrm>
            <a:off x="5841917" y="5867444"/>
            <a:ext cx="288925" cy="28416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39" name="直線單箭頭接點 38"/>
          <p:cNvCxnSpPr/>
          <p:nvPr/>
        </p:nvCxnSpPr>
        <p:spPr>
          <a:xfrm flipH="1">
            <a:off x="5007556" y="6032677"/>
            <a:ext cx="719137" cy="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42" name="橢圓 41"/>
          <p:cNvSpPr/>
          <p:nvPr/>
        </p:nvSpPr>
        <p:spPr>
          <a:xfrm>
            <a:off x="3647199" y="224589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43" name="笑臉 42"/>
          <p:cNvSpPr/>
          <p:nvPr/>
        </p:nvSpPr>
        <p:spPr>
          <a:xfrm>
            <a:off x="4055981" y="2194210"/>
            <a:ext cx="207452" cy="19208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244764" name="文字方塊 43"/>
          <p:cNvSpPr txBox="1">
            <a:spLocks noChangeArrowheads="1"/>
          </p:cNvSpPr>
          <p:nvPr/>
        </p:nvSpPr>
        <p:spPr bwMode="auto">
          <a:xfrm>
            <a:off x="6093437" y="2853928"/>
            <a:ext cx="30246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Times New Roman" pitchFamily="18" charset="0"/>
              </a:rPr>
              <a:t>這個疊加態可以非常糾葛！</a:t>
            </a:r>
          </a:p>
        </p:txBody>
      </p:sp>
      <p:sp>
        <p:nvSpPr>
          <p:cNvPr id="26" name="橢圓 41">
            <a:extLst>
              <a:ext uri="{FF2B5EF4-FFF2-40B4-BE49-F238E27FC236}">
                <a16:creationId xmlns:a16="http://schemas.microsoft.com/office/drawing/2014/main" id="{A1A6E20C-B032-5A4E-8DC6-075A533D66C8}"/>
              </a:ext>
            </a:extLst>
          </p:cNvPr>
          <p:cNvSpPr/>
          <p:nvPr/>
        </p:nvSpPr>
        <p:spPr>
          <a:xfrm>
            <a:off x="5135381" y="224589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27" name="笑臉 42">
            <a:extLst>
              <a:ext uri="{FF2B5EF4-FFF2-40B4-BE49-F238E27FC236}">
                <a16:creationId xmlns:a16="http://schemas.microsoft.com/office/drawing/2014/main" id="{109160ED-85F3-5C49-A989-818CF44282D6}"/>
              </a:ext>
            </a:extLst>
          </p:cNvPr>
          <p:cNvSpPr/>
          <p:nvPr/>
        </p:nvSpPr>
        <p:spPr>
          <a:xfrm>
            <a:off x="5519241" y="2208569"/>
            <a:ext cx="207452" cy="19208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pic>
        <p:nvPicPr>
          <p:cNvPr id="3" name="圖片 1" descr="wave 002.jpg">
            <a:extLst>
              <a:ext uri="{FF2B5EF4-FFF2-40B4-BE49-F238E27FC236}">
                <a16:creationId xmlns:a16="http://schemas.microsoft.com/office/drawing/2014/main" id="{8EFF8F06-982A-124F-2E59-043EA7F80B9B}"/>
              </a:ext>
            </a:extLst>
          </p:cNvPr>
          <p:cNvPicPr>
            <a:picLocks noChangeAspect="1"/>
          </p:cNvPicPr>
          <p:nvPr/>
        </p:nvPicPr>
        <p:blipFill>
          <a:blip r:embed="rId3">
            <a:extLst>
              <a:ext uri="{28A0092B-C50C-407E-A947-70E740481C1C}">
                <a14:useLocalDpi xmlns:a14="http://schemas.microsoft.com/office/drawing/2010/main" val="0"/>
              </a:ext>
            </a:extLst>
          </a:blip>
          <a:srcRect l="15028" t="4706" r="60693" b="82407"/>
          <a:stretch>
            <a:fillRect/>
          </a:stretch>
        </p:blipFill>
        <p:spPr bwMode="auto">
          <a:xfrm>
            <a:off x="3278911" y="347439"/>
            <a:ext cx="2682297" cy="94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向下箭號 16">
            <a:extLst>
              <a:ext uri="{FF2B5EF4-FFF2-40B4-BE49-F238E27FC236}">
                <a16:creationId xmlns:a16="http://schemas.microsoft.com/office/drawing/2014/main" id="{3E5A3851-38D7-49C0-894A-BED388E06B2B}"/>
              </a:ext>
            </a:extLst>
          </p:cNvPr>
          <p:cNvSpPr/>
          <p:nvPr/>
        </p:nvSpPr>
        <p:spPr>
          <a:xfrm>
            <a:off x="4356100" y="1454463"/>
            <a:ext cx="431800" cy="50482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Tree>
    <p:extLst>
      <p:ext uri="{BB962C8B-B14F-4D97-AF65-F5344CB8AC3E}">
        <p14:creationId xmlns:p14="http://schemas.microsoft.com/office/powerpoint/2010/main" val="264580800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9">
            <a:extLst>
              <a:ext uri="{FF2B5EF4-FFF2-40B4-BE49-F238E27FC236}">
                <a16:creationId xmlns:a16="http://schemas.microsoft.com/office/drawing/2014/main" id="{BF1B03B4-5A89-F744-AFE4-46A89861FCA8}"/>
              </a:ext>
            </a:extLst>
          </p:cNvPr>
          <p:cNvSpPr/>
          <p:nvPr/>
        </p:nvSpPr>
        <p:spPr>
          <a:xfrm>
            <a:off x="4816751" y="2684732"/>
            <a:ext cx="3887788" cy="20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8" name="矩形 18">
            <a:extLst>
              <a:ext uri="{FF2B5EF4-FFF2-40B4-BE49-F238E27FC236}">
                <a16:creationId xmlns:a16="http://schemas.microsoft.com/office/drawing/2014/main" id="{6351E232-F16C-5767-21E7-AC3332340253}"/>
              </a:ext>
            </a:extLst>
          </p:cNvPr>
          <p:cNvSpPr/>
          <p:nvPr/>
        </p:nvSpPr>
        <p:spPr>
          <a:xfrm>
            <a:off x="539749" y="2636837"/>
            <a:ext cx="3887787" cy="20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9" name="直線單箭頭接點 26">
            <a:extLst>
              <a:ext uri="{FF2B5EF4-FFF2-40B4-BE49-F238E27FC236}">
                <a16:creationId xmlns:a16="http://schemas.microsoft.com/office/drawing/2014/main" id="{90908E23-4DAA-6D03-468D-7913977A77BD}"/>
              </a:ext>
            </a:extLst>
          </p:cNvPr>
          <p:cNvCxnSpPr/>
          <p:nvPr/>
        </p:nvCxnSpPr>
        <p:spPr>
          <a:xfrm flipH="1">
            <a:off x="640411" y="3419902"/>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圖片 1" descr="wave 002.jpg">
            <a:extLst>
              <a:ext uri="{FF2B5EF4-FFF2-40B4-BE49-F238E27FC236}">
                <a16:creationId xmlns:a16="http://schemas.microsoft.com/office/drawing/2014/main" id="{FD5DEF12-63FF-88B8-2962-11C5FD228969}"/>
              </a:ext>
            </a:extLst>
          </p:cNvPr>
          <p:cNvPicPr>
            <a:picLocks noChangeAspect="1"/>
          </p:cNvPicPr>
          <p:nvPr/>
        </p:nvPicPr>
        <p:blipFill rotWithShape="1">
          <a:blip r:embed="rId3">
            <a:extLst>
              <a:ext uri="{28A0092B-C50C-407E-A947-70E740481C1C}">
                <a14:useLocalDpi xmlns:a14="http://schemas.microsoft.com/office/drawing/2010/main" val="0"/>
              </a:ext>
            </a:extLst>
          </a:blip>
          <a:srcRect l="15028" t="4706" r="75114" b="82407"/>
          <a:stretch/>
        </p:blipFill>
        <p:spPr bwMode="auto">
          <a:xfrm>
            <a:off x="1274876" y="3074464"/>
            <a:ext cx="1724755"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1" descr="wave 002.jpg">
            <a:extLst>
              <a:ext uri="{FF2B5EF4-FFF2-40B4-BE49-F238E27FC236}">
                <a16:creationId xmlns:a16="http://schemas.microsoft.com/office/drawing/2014/main" id="{A9C0839C-BDD3-E5A1-A335-68D8F9CE39ED}"/>
              </a:ext>
            </a:extLst>
          </p:cNvPr>
          <p:cNvPicPr>
            <a:picLocks noChangeAspect="1"/>
          </p:cNvPicPr>
          <p:nvPr/>
        </p:nvPicPr>
        <p:blipFill rotWithShape="1">
          <a:blip r:embed="rId3">
            <a:extLst>
              <a:ext uri="{28A0092B-C50C-407E-A947-70E740481C1C}">
                <a14:useLocalDpi xmlns:a14="http://schemas.microsoft.com/office/drawing/2010/main" val="0"/>
              </a:ext>
            </a:extLst>
          </a:blip>
          <a:srcRect l="15028" t="4706" r="75114" b="82407"/>
          <a:stretch/>
        </p:blipFill>
        <p:spPr bwMode="auto">
          <a:xfrm flipH="1">
            <a:off x="5522343" y="3082721"/>
            <a:ext cx="1632548"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直線單箭頭接點 30">
            <a:extLst>
              <a:ext uri="{FF2B5EF4-FFF2-40B4-BE49-F238E27FC236}">
                <a16:creationId xmlns:a16="http://schemas.microsoft.com/office/drawing/2014/main" id="{3AFF3FA3-3794-3656-A640-9B1096476CBA}"/>
              </a:ext>
            </a:extLst>
          </p:cNvPr>
          <p:cNvCxnSpPr/>
          <p:nvPr/>
        </p:nvCxnSpPr>
        <p:spPr>
          <a:xfrm>
            <a:off x="6919743" y="3884150"/>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接點 11">
            <a:extLst>
              <a:ext uri="{FF2B5EF4-FFF2-40B4-BE49-F238E27FC236}">
                <a16:creationId xmlns:a16="http://schemas.microsoft.com/office/drawing/2014/main" id="{73404C5D-8C7B-05E7-7E21-520BD7F8F709}"/>
              </a:ext>
            </a:extLst>
          </p:cNvPr>
          <p:cNvCxnSpPr/>
          <p:nvPr/>
        </p:nvCxnSpPr>
        <p:spPr>
          <a:xfrm>
            <a:off x="640411" y="4298600"/>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 name="直線接點 35">
            <a:extLst>
              <a:ext uri="{FF2B5EF4-FFF2-40B4-BE49-F238E27FC236}">
                <a16:creationId xmlns:a16="http://schemas.microsoft.com/office/drawing/2014/main" id="{D5F9D962-B173-C588-D6F1-D9038242F932}"/>
              </a:ext>
            </a:extLst>
          </p:cNvPr>
          <p:cNvCxnSpPr/>
          <p:nvPr/>
        </p:nvCxnSpPr>
        <p:spPr>
          <a:xfrm>
            <a:off x="4888189" y="4298600"/>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44739" name="文字方塊 18"/>
          <p:cNvSpPr txBox="1">
            <a:spLocks noChangeArrowheads="1"/>
          </p:cNvSpPr>
          <p:nvPr/>
        </p:nvSpPr>
        <p:spPr bwMode="auto">
          <a:xfrm>
            <a:off x="3765685" y="4804047"/>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dirty="0">
                <a:solidFill>
                  <a:srgbClr val="000000"/>
                </a:solidFill>
                <a:latin typeface="+mn-lt"/>
              </a:rPr>
              <a:t>May 5</a:t>
            </a:r>
            <a:endParaRPr lang="zh-TW" altLang="en-US" sz="1800" dirty="0">
              <a:solidFill>
                <a:srgbClr val="000000"/>
              </a:solidFill>
              <a:latin typeface="+mn-lt"/>
            </a:endParaRPr>
          </a:p>
        </p:txBody>
      </p:sp>
      <p:sp>
        <p:nvSpPr>
          <p:cNvPr id="244740" name="文字方塊 19"/>
          <p:cNvSpPr txBox="1">
            <a:spLocks noChangeArrowheads="1"/>
          </p:cNvSpPr>
          <p:nvPr/>
        </p:nvSpPr>
        <p:spPr bwMode="auto">
          <a:xfrm>
            <a:off x="7724910" y="4752007"/>
            <a:ext cx="115231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dirty="0">
                <a:solidFill>
                  <a:srgbClr val="000000"/>
                </a:solidFill>
                <a:latin typeface="+mn-lt"/>
              </a:rPr>
              <a:t>May 6</a:t>
            </a:r>
            <a:endParaRPr lang="zh-TW" altLang="en-US" sz="1800" dirty="0">
              <a:solidFill>
                <a:srgbClr val="000000"/>
              </a:solidFill>
              <a:latin typeface="+mn-lt"/>
            </a:endParaRPr>
          </a:p>
        </p:txBody>
      </p:sp>
      <p:sp>
        <p:nvSpPr>
          <p:cNvPr id="18" name="橢圓 17"/>
          <p:cNvSpPr/>
          <p:nvPr/>
        </p:nvSpPr>
        <p:spPr>
          <a:xfrm>
            <a:off x="1336066" y="410551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20" name="直線單箭頭接點 19"/>
          <p:cNvCxnSpPr/>
          <p:nvPr/>
        </p:nvCxnSpPr>
        <p:spPr>
          <a:xfrm flipH="1">
            <a:off x="411276" y="4198977"/>
            <a:ext cx="8636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笑臉 20"/>
          <p:cNvSpPr/>
          <p:nvPr/>
        </p:nvSpPr>
        <p:spPr>
          <a:xfrm>
            <a:off x="2483642" y="4005557"/>
            <a:ext cx="288925" cy="28416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17" name="向下箭號 16"/>
          <p:cNvSpPr/>
          <p:nvPr/>
        </p:nvSpPr>
        <p:spPr>
          <a:xfrm>
            <a:off x="2051843" y="2103518"/>
            <a:ext cx="431800" cy="50482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19" name="向下箭號 18"/>
          <p:cNvSpPr/>
          <p:nvPr/>
        </p:nvSpPr>
        <p:spPr>
          <a:xfrm>
            <a:off x="6420462" y="2103518"/>
            <a:ext cx="433387" cy="50482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25" name="直線單箭頭接點 24"/>
          <p:cNvCxnSpPr/>
          <p:nvPr/>
        </p:nvCxnSpPr>
        <p:spPr>
          <a:xfrm>
            <a:off x="2999631" y="4147638"/>
            <a:ext cx="720725" cy="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6" name="橢圓 35"/>
          <p:cNvSpPr/>
          <p:nvPr/>
        </p:nvSpPr>
        <p:spPr>
          <a:xfrm>
            <a:off x="7475792" y="4087249"/>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37" name="直線單箭頭接點 36"/>
          <p:cNvCxnSpPr/>
          <p:nvPr/>
        </p:nvCxnSpPr>
        <p:spPr>
          <a:xfrm>
            <a:off x="7724910" y="4169137"/>
            <a:ext cx="792163"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笑臉 37"/>
          <p:cNvSpPr/>
          <p:nvPr/>
        </p:nvSpPr>
        <p:spPr>
          <a:xfrm>
            <a:off x="5795963" y="4034872"/>
            <a:ext cx="288925" cy="28416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39" name="直線單箭頭接點 38"/>
          <p:cNvCxnSpPr/>
          <p:nvPr/>
        </p:nvCxnSpPr>
        <p:spPr>
          <a:xfrm flipH="1">
            <a:off x="4932648" y="4147638"/>
            <a:ext cx="719137" cy="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3" name="文字方塊 16">
            <a:extLst>
              <a:ext uri="{FF2B5EF4-FFF2-40B4-BE49-F238E27FC236}">
                <a16:creationId xmlns:a16="http://schemas.microsoft.com/office/drawing/2014/main" id="{782A3F7F-53A1-9F49-9CEF-3A41FC7FA680}"/>
              </a:ext>
            </a:extLst>
          </p:cNvPr>
          <p:cNvSpPr txBox="1">
            <a:spLocks noChangeArrowheads="1"/>
          </p:cNvSpPr>
          <p:nvPr/>
        </p:nvSpPr>
        <p:spPr bwMode="auto">
          <a:xfrm>
            <a:off x="900113" y="5705315"/>
            <a:ext cx="80650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也許從一開始，入射的電子就有隱藏的參數，每一次入射的電子不見得一樣。</a:t>
            </a:r>
          </a:p>
        </p:txBody>
      </p:sp>
      <p:pic>
        <p:nvPicPr>
          <p:cNvPr id="2" name="圖片 1" descr="wave 002.jpg">
            <a:extLst>
              <a:ext uri="{FF2B5EF4-FFF2-40B4-BE49-F238E27FC236}">
                <a16:creationId xmlns:a16="http://schemas.microsoft.com/office/drawing/2014/main" id="{3723CBA9-B9B8-EF2F-0EFE-8B1AD9AA917F}"/>
              </a:ext>
            </a:extLst>
          </p:cNvPr>
          <p:cNvPicPr>
            <a:picLocks noChangeAspect="1"/>
          </p:cNvPicPr>
          <p:nvPr/>
        </p:nvPicPr>
        <p:blipFill>
          <a:blip r:embed="rId3">
            <a:extLst>
              <a:ext uri="{28A0092B-C50C-407E-A947-70E740481C1C}">
                <a14:useLocalDpi xmlns:a14="http://schemas.microsoft.com/office/drawing/2010/main" val="0"/>
              </a:ext>
            </a:extLst>
          </a:blip>
          <a:srcRect l="15028" t="4706" r="60693" b="82407"/>
          <a:stretch>
            <a:fillRect/>
          </a:stretch>
        </p:blipFill>
        <p:spPr bwMode="auto">
          <a:xfrm>
            <a:off x="1115616" y="968018"/>
            <a:ext cx="2593555" cy="91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1" descr="wave 002.jpg">
            <a:extLst>
              <a:ext uri="{FF2B5EF4-FFF2-40B4-BE49-F238E27FC236}">
                <a16:creationId xmlns:a16="http://schemas.microsoft.com/office/drawing/2014/main" id="{FADF67D1-5B35-54A5-7244-9B3864F0B54C}"/>
              </a:ext>
            </a:extLst>
          </p:cNvPr>
          <p:cNvPicPr>
            <a:picLocks noChangeAspect="1"/>
          </p:cNvPicPr>
          <p:nvPr/>
        </p:nvPicPr>
        <p:blipFill>
          <a:blip r:embed="rId3">
            <a:extLst>
              <a:ext uri="{28A0092B-C50C-407E-A947-70E740481C1C}">
                <a14:useLocalDpi xmlns:a14="http://schemas.microsoft.com/office/drawing/2010/main" val="0"/>
              </a:ext>
            </a:extLst>
          </a:blip>
          <a:srcRect l="15028" t="4706" r="60693" b="82407"/>
          <a:stretch>
            <a:fillRect/>
          </a:stretch>
        </p:blipFill>
        <p:spPr bwMode="auto">
          <a:xfrm>
            <a:off x="5598994" y="979930"/>
            <a:ext cx="2509709" cy="88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816F5E2-5ECA-6BC9-CC90-F9CD02D0A54C}"/>
                  </a:ext>
                </a:extLst>
              </p:cNvPr>
              <p:cNvSpPr txBox="1"/>
              <p:nvPr/>
            </p:nvSpPr>
            <p:spPr>
              <a:xfrm>
                <a:off x="900113" y="4878406"/>
                <a:ext cx="1048364"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i="1">
                              <a:latin typeface="Cambria Math" panose="02040503050406030204" pitchFamily="18" charset="0"/>
                              <a:ea typeface="PMingLiU" panose="02020500000000000000" pitchFamily="18" charset="-120"/>
                            </a:rPr>
                          </m:ctrlPr>
                        </m:dPr>
                        <m:e>
                          <m:d>
                            <m:dPr>
                              <m:begChr m:val=""/>
                              <m:endChr m:val="⟩"/>
                              <m:ctrlPr>
                                <a:rPr lang="en-TW" sz="1800" i="1">
                                  <a:latin typeface="Cambria Math" panose="02040503050406030204" pitchFamily="18" charset="0"/>
                                  <a:ea typeface="PMingLiU" panose="02020500000000000000" pitchFamily="18" charset="-120"/>
                                </a:rPr>
                              </m:ctrlPr>
                            </m:dPr>
                            <m:e>
                              <m:r>
                                <a:rPr lang="en-US" sz="1800" i="1">
                                  <a:latin typeface="Cambria Math" panose="02040503050406030204" pitchFamily="18" charset="0"/>
                                  <a:ea typeface="PMingLiU" panose="02020500000000000000" pitchFamily="18" charset="-120"/>
                                </a:rPr>
                                <m:t>𝑒</m:t>
                              </m:r>
                              <m:r>
                                <a:rPr lang="en-TW"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𝑎</m:t>
                              </m:r>
                              <m:r>
                                <a:rPr lang="en-TW" sz="1800" i="1">
                                  <a:latin typeface="Cambria Math" panose="02040503050406030204" pitchFamily="18" charset="0"/>
                                  <a:ea typeface="Cambria Math" panose="02040503050406030204" pitchFamily="18" charset="0"/>
                                </a:rPr>
                                <m:t>→</m:t>
                              </m:r>
                            </m:e>
                          </m:d>
                        </m:e>
                      </m:d>
                    </m:oMath>
                  </m:oMathPara>
                </a14:m>
                <a:endParaRPr lang="en-TW" sz="1800" b="0" dirty="0">
                  <a:latin typeface="PMingLiU" panose="02020500000000000000" pitchFamily="18" charset="-120"/>
                  <a:ea typeface="PMingLiU" panose="02020500000000000000" pitchFamily="18" charset="-120"/>
                </a:endParaRPr>
              </a:p>
            </p:txBody>
          </p:sp>
        </mc:Choice>
        <mc:Fallback xmlns="">
          <p:sp>
            <p:nvSpPr>
              <p:cNvPr id="5" name="TextBox 4">
                <a:extLst>
                  <a:ext uri="{FF2B5EF4-FFF2-40B4-BE49-F238E27FC236}">
                    <a16:creationId xmlns:a16="http://schemas.microsoft.com/office/drawing/2014/main" id="{3816F5E2-5ECA-6BC9-CC90-F9CD02D0A54C}"/>
                  </a:ext>
                </a:extLst>
              </p:cNvPr>
              <p:cNvSpPr txBox="1">
                <a:spLocks noRot="1" noChangeAspect="1" noMove="1" noResize="1" noEditPoints="1" noAdjustHandles="1" noChangeArrowheads="1" noChangeShapeType="1" noTextEdit="1"/>
              </p:cNvSpPr>
              <p:nvPr/>
            </p:nvSpPr>
            <p:spPr>
              <a:xfrm>
                <a:off x="900113" y="4878406"/>
                <a:ext cx="1048364" cy="276999"/>
              </a:xfrm>
              <a:prstGeom prst="rect">
                <a:avLst/>
              </a:prstGeom>
              <a:blipFill>
                <a:blip r:embed="rId4"/>
                <a:stretch>
                  <a:fillRect l="-36145" t="-160870" r="-27711" b="-230435"/>
                </a:stretch>
              </a:blipFill>
            </p:spPr>
            <p:txBody>
              <a:bodyPr/>
              <a:lstStyle/>
              <a:p>
                <a:r>
                  <a:rPr lang="en-TW">
                    <a:noFill/>
                  </a:rPr>
                  <a:t> </a:t>
                </a:r>
              </a:p>
            </p:txBody>
          </p:sp>
        </mc:Fallback>
      </mc:AlternateContent>
      <p:sp>
        <p:nvSpPr>
          <p:cNvPr id="6" name="橢圓 41">
            <a:extLst>
              <a:ext uri="{FF2B5EF4-FFF2-40B4-BE49-F238E27FC236}">
                <a16:creationId xmlns:a16="http://schemas.microsoft.com/office/drawing/2014/main" id="{02904B49-9108-52BD-AE4D-695E2F2A3D47}"/>
              </a:ext>
            </a:extLst>
          </p:cNvPr>
          <p:cNvSpPr/>
          <p:nvPr/>
        </p:nvSpPr>
        <p:spPr>
          <a:xfrm>
            <a:off x="1014228" y="4957702"/>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7" name="笑臉 42">
            <a:extLst>
              <a:ext uri="{FF2B5EF4-FFF2-40B4-BE49-F238E27FC236}">
                <a16:creationId xmlns:a16="http://schemas.microsoft.com/office/drawing/2014/main" id="{1DB4FB01-8624-2210-D435-903792DFDD56}"/>
              </a:ext>
            </a:extLst>
          </p:cNvPr>
          <p:cNvSpPr/>
          <p:nvPr/>
        </p:nvSpPr>
        <p:spPr>
          <a:xfrm>
            <a:off x="1407504" y="4920861"/>
            <a:ext cx="207452" cy="19208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17856A6-60BC-E122-A2F2-592BDF4C74D1}"/>
                  </a:ext>
                </a:extLst>
              </p:cNvPr>
              <p:cNvSpPr txBox="1"/>
              <p:nvPr/>
            </p:nvSpPr>
            <p:spPr>
              <a:xfrm>
                <a:off x="6265691" y="4842347"/>
                <a:ext cx="1048364"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b="0" i="1" smtClean="0">
                              <a:latin typeface="Cambria Math" panose="02040503050406030204" pitchFamily="18" charset="0"/>
                              <a:ea typeface="PMingLiU" panose="02020500000000000000" pitchFamily="18" charset="-120"/>
                            </a:rPr>
                          </m:ctrlPr>
                        </m:dPr>
                        <m:e>
                          <m:d>
                            <m:dPr>
                              <m:begChr m:val=""/>
                              <m:endChr m:val="⟩"/>
                              <m:ctrlPr>
                                <a:rPr lang="en-TW" sz="1800" b="0" i="1" smtClean="0">
                                  <a:latin typeface="Cambria Math" panose="02040503050406030204" pitchFamily="18" charset="0"/>
                                  <a:ea typeface="PMingLiU" panose="02020500000000000000" pitchFamily="18" charset="-120"/>
                                </a:rPr>
                              </m:ctrlPr>
                            </m:dPr>
                            <m:e>
                              <m:r>
                                <a:rPr lang="en-US" sz="1800" b="0" i="1" smtClean="0">
                                  <a:latin typeface="Cambria Math" panose="02040503050406030204" pitchFamily="18" charset="0"/>
                                  <a:ea typeface="PMingLiU" panose="02020500000000000000" pitchFamily="18" charset="-120"/>
                                </a:rPr>
                                <m:t>𝑒</m:t>
                              </m:r>
                              <m:r>
                                <a:rPr lang="en-TW"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𝑎</m:t>
                              </m:r>
                              <m:r>
                                <a:rPr lang="en-TW" sz="1800" b="0" i="1" smtClean="0">
                                  <a:latin typeface="Cambria Math" panose="02040503050406030204" pitchFamily="18" charset="0"/>
                                  <a:ea typeface="Cambria Math" panose="02040503050406030204" pitchFamily="18" charset="0"/>
                                </a:rPr>
                                <m:t>←</m:t>
                              </m:r>
                            </m:e>
                          </m:d>
                        </m:e>
                      </m:d>
                    </m:oMath>
                  </m:oMathPara>
                </a14:m>
                <a:endParaRPr lang="en-TW" sz="1800" b="0" dirty="0">
                  <a:latin typeface="PMingLiU" panose="02020500000000000000" pitchFamily="18" charset="-120"/>
                  <a:ea typeface="PMingLiU" panose="02020500000000000000" pitchFamily="18" charset="-120"/>
                </a:endParaRPr>
              </a:p>
            </p:txBody>
          </p:sp>
        </mc:Choice>
        <mc:Fallback xmlns="">
          <p:sp>
            <p:nvSpPr>
              <p:cNvPr id="10" name="TextBox 9">
                <a:extLst>
                  <a:ext uri="{FF2B5EF4-FFF2-40B4-BE49-F238E27FC236}">
                    <a16:creationId xmlns:a16="http://schemas.microsoft.com/office/drawing/2014/main" id="{E17856A6-60BC-E122-A2F2-592BDF4C74D1}"/>
                  </a:ext>
                </a:extLst>
              </p:cNvPr>
              <p:cNvSpPr txBox="1">
                <a:spLocks noRot="1" noChangeAspect="1" noMove="1" noResize="1" noEditPoints="1" noAdjustHandles="1" noChangeArrowheads="1" noChangeShapeType="1" noTextEdit="1"/>
              </p:cNvSpPr>
              <p:nvPr/>
            </p:nvSpPr>
            <p:spPr>
              <a:xfrm>
                <a:off x="6265691" y="4842347"/>
                <a:ext cx="1048364" cy="276999"/>
              </a:xfrm>
              <a:prstGeom prst="rect">
                <a:avLst/>
              </a:prstGeom>
              <a:blipFill>
                <a:blip r:embed="rId5"/>
                <a:stretch>
                  <a:fillRect l="-36145" t="-160870" r="-28916" b="-230435"/>
                </a:stretch>
              </a:blipFill>
            </p:spPr>
            <p:txBody>
              <a:bodyPr/>
              <a:lstStyle/>
              <a:p>
                <a:r>
                  <a:rPr lang="en-TW">
                    <a:noFill/>
                  </a:rPr>
                  <a:t> </a:t>
                </a:r>
              </a:p>
            </p:txBody>
          </p:sp>
        </mc:Fallback>
      </mc:AlternateContent>
      <p:sp>
        <p:nvSpPr>
          <p:cNvPr id="11" name="橢圓 41">
            <a:extLst>
              <a:ext uri="{FF2B5EF4-FFF2-40B4-BE49-F238E27FC236}">
                <a16:creationId xmlns:a16="http://schemas.microsoft.com/office/drawing/2014/main" id="{86B7E639-B827-F91D-5133-A90EE84F961A}"/>
              </a:ext>
            </a:extLst>
          </p:cNvPr>
          <p:cNvSpPr/>
          <p:nvPr/>
        </p:nvSpPr>
        <p:spPr>
          <a:xfrm>
            <a:off x="6387088" y="492356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12" name="笑臉 42">
            <a:extLst>
              <a:ext uri="{FF2B5EF4-FFF2-40B4-BE49-F238E27FC236}">
                <a16:creationId xmlns:a16="http://schemas.microsoft.com/office/drawing/2014/main" id="{AC6E6EA5-D3C0-8916-B8C5-76829E60B91E}"/>
              </a:ext>
            </a:extLst>
          </p:cNvPr>
          <p:cNvSpPr/>
          <p:nvPr/>
        </p:nvSpPr>
        <p:spPr>
          <a:xfrm>
            <a:off x="6789873" y="4898271"/>
            <a:ext cx="207452" cy="19208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Tree>
    <p:extLst>
      <p:ext uri="{BB962C8B-B14F-4D97-AF65-F5344CB8AC3E}">
        <p14:creationId xmlns:p14="http://schemas.microsoft.com/office/powerpoint/2010/main" val="12168478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3FA58B-6296-8AAF-ABDA-37E6AD8E795D}"/>
              </a:ext>
            </a:extLst>
          </p:cNvPr>
          <p:cNvSpPr txBox="1"/>
          <p:nvPr/>
        </p:nvSpPr>
        <p:spPr>
          <a:xfrm>
            <a:off x="1979712" y="1196752"/>
            <a:ext cx="5832648" cy="369332"/>
          </a:xfrm>
          <a:prstGeom prst="rect">
            <a:avLst/>
          </a:prstGeom>
          <a:noFill/>
        </p:spPr>
        <p:txBody>
          <a:bodyPr wrap="square" rtlCol="0">
            <a:spAutoFit/>
          </a:bodyPr>
          <a:lstStyle/>
          <a:p>
            <a:pPr algn="l"/>
            <a:r>
              <a:rPr lang="en-TW" sz="1800" dirty="0">
                <a:latin typeface="+mj-lt"/>
                <a:ea typeface="PMingLiU" panose="02020500000000000000" pitchFamily="18" charset="-120"/>
              </a:rPr>
              <a:t>Bell Inequality</a:t>
            </a:r>
            <a:r>
              <a:rPr lang="zh-TW" altLang="en-US" sz="1800" dirty="0">
                <a:latin typeface="+mj-lt"/>
                <a:ea typeface="PMingLiU" panose="02020500000000000000" pitchFamily="18" charset="-120"/>
              </a:rPr>
              <a:t> 可以分辨量子力學與隱藏參數兩種理論！</a:t>
            </a:r>
            <a:endParaRPr lang="en-TW" sz="1800" dirty="0">
              <a:latin typeface="+mj-lt"/>
              <a:ea typeface="PMingLiU" panose="02020500000000000000" pitchFamily="18" charset="-120"/>
            </a:endParaRPr>
          </a:p>
        </p:txBody>
      </p:sp>
      <p:pic>
        <p:nvPicPr>
          <p:cNvPr id="2050" name="Picture 2">
            <a:extLst>
              <a:ext uri="{FF2B5EF4-FFF2-40B4-BE49-F238E27FC236}">
                <a16:creationId xmlns:a16="http://schemas.microsoft.com/office/drawing/2014/main" id="{907DCD5F-F9C0-25D2-C9E5-BF5C1EC68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766168"/>
            <a:ext cx="2516222" cy="38950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standing in front of a blackboard&#10;&#10;Description automatically generated with medium confidence">
            <a:extLst>
              <a:ext uri="{FF2B5EF4-FFF2-40B4-BE49-F238E27FC236}">
                <a16:creationId xmlns:a16="http://schemas.microsoft.com/office/drawing/2014/main" id="{4E476FBB-5E2A-0D82-8775-6D7EAFB7B7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1769062"/>
            <a:ext cx="3857576" cy="3895080"/>
          </a:xfrm>
          <a:prstGeom prst="rect">
            <a:avLst/>
          </a:prstGeom>
        </p:spPr>
      </p:pic>
    </p:spTree>
    <p:extLst>
      <p:ext uri="{BB962C8B-B14F-4D97-AF65-F5344CB8AC3E}">
        <p14:creationId xmlns:p14="http://schemas.microsoft.com/office/powerpoint/2010/main" val="265235020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16A2E2-F48B-9330-D676-9EE9EE83DAC2}"/>
              </a:ext>
            </a:extLst>
          </p:cNvPr>
          <p:cNvPicPr>
            <a:picLocks noChangeAspect="1"/>
          </p:cNvPicPr>
          <p:nvPr/>
        </p:nvPicPr>
        <p:blipFill>
          <a:blip r:embed="rId2"/>
          <a:stretch>
            <a:fillRect/>
          </a:stretch>
        </p:blipFill>
        <p:spPr>
          <a:xfrm>
            <a:off x="1475656" y="404664"/>
            <a:ext cx="6413500" cy="3340100"/>
          </a:xfrm>
          <a:prstGeom prst="rect">
            <a:avLst/>
          </a:prstGeom>
        </p:spPr>
      </p:pic>
      <p:pic>
        <p:nvPicPr>
          <p:cNvPr id="3" name="Picture 2">
            <a:extLst>
              <a:ext uri="{FF2B5EF4-FFF2-40B4-BE49-F238E27FC236}">
                <a16:creationId xmlns:a16="http://schemas.microsoft.com/office/drawing/2014/main" id="{25319A6B-D5D2-F21B-EA48-37E1C66F7A63}"/>
              </a:ext>
            </a:extLst>
          </p:cNvPr>
          <p:cNvPicPr>
            <a:picLocks noChangeAspect="1"/>
          </p:cNvPicPr>
          <p:nvPr/>
        </p:nvPicPr>
        <p:blipFill>
          <a:blip r:embed="rId3"/>
          <a:stretch>
            <a:fillRect/>
          </a:stretch>
        </p:blipFill>
        <p:spPr>
          <a:xfrm>
            <a:off x="2483768" y="3835113"/>
            <a:ext cx="4771910" cy="2853205"/>
          </a:xfrm>
          <a:prstGeom prst="rect">
            <a:avLst/>
          </a:prstGeom>
        </p:spPr>
      </p:pic>
    </p:spTree>
    <p:extLst>
      <p:ext uri="{BB962C8B-B14F-4D97-AF65-F5344CB8AC3E}">
        <p14:creationId xmlns:p14="http://schemas.microsoft.com/office/powerpoint/2010/main" val="73832600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9DB260-EC58-A2DA-14CB-585F61E83390}"/>
              </a:ext>
            </a:extLst>
          </p:cNvPr>
          <p:cNvPicPr>
            <a:picLocks noChangeAspect="1"/>
          </p:cNvPicPr>
          <p:nvPr/>
        </p:nvPicPr>
        <p:blipFill>
          <a:blip r:embed="rId2"/>
          <a:stretch>
            <a:fillRect/>
          </a:stretch>
        </p:blipFill>
        <p:spPr>
          <a:xfrm>
            <a:off x="1403648" y="404664"/>
            <a:ext cx="6070600" cy="4140200"/>
          </a:xfrm>
          <a:prstGeom prst="rect">
            <a:avLst/>
          </a:prstGeom>
        </p:spPr>
      </p:pic>
      <p:pic>
        <p:nvPicPr>
          <p:cNvPr id="3" name="Picture 6">
            <a:extLst>
              <a:ext uri="{FF2B5EF4-FFF2-40B4-BE49-F238E27FC236}">
                <a16:creationId xmlns:a16="http://schemas.microsoft.com/office/drawing/2014/main" id="{70AABB15-224D-84F2-648C-9478FA8D0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5124" y="4367220"/>
            <a:ext cx="1353752" cy="20306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00AE2CA-36D7-98DF-9310-0F0B53CA7051}"/>
              </a:ext>
            </a:extLst>
          </p:cNvPr>
          <p:cNvSpPr txBox="1"/>
          <p:nvPr/>
        </p:nvSpPr>
        <p:spPr>
          <a:xfrm>
            <a:off x="3895124" y="6423679"/>
            <a:ext cx="1997968" cy="369332"/>
          </a:xfrm>
          <a:prstGeom prst="rect">
            <a:avLst/>
          </a:prstGeom>
          <a:noFill/>
        </p:spPr>
        <p:txBody>
          <a:bodyPr wrap="square">
            <a:spAutoFit/>
          </a:bodyPr>
          <a:lstStyle/>
          <a:p>
            <a:r>
              <a:rPr lang="en-TW" sz="1800" dirty="0"/>
              <a:t>Alain Aspect</a:t>
            </a:r>
          </a:p>
        </p:txBody>
      </p:sp>
      <p:sp>
        <p:nvSpPr>
          <p:cNvPr id="5" name="TextBox 4">
            <a:extLst>
              <a:ext uri="{FF2B5EF4-FFF2-40B4-BE49-F238E27FC236}">
                <a16:creationId xmlns:a16="http://schemas.microsoft.com/office/drawing/2014/main" id="{08F519E9-6617-6ADB-41D4-1AE6C34EF3DB}"/>
              </a:ext>
            </a:extLst>
          </p:cNvPr>
          <p:cNvSpPr txBox="1"/>
          <p:nvPr/>
        </p:nvSpPr>
        <p:spPr>
          <a:xfrm>
            <a:off x="5508104" y="5085184"/>
            <a:ext cx="2808312" cy="369332"/>
          </a:xfrm>
          <a:prstGeom prst="rect">
            <a:avLst/>
          </a:prstGeom>
          <a:noFill/>
        </p:spPr>
        <p:txBody>
          <a:bodyPr wrap="square" rtlCol="0">
            <a:spAutoFit/>
          </a:bodyPr>
          <a:lstStyle/>
          <a:p>
            <a:pPr algn="l"/>
            <a:r>
              <a:rPr lang="en-TW" sz="1800" dirty="0">
                <a:latin typeface="+mj-lt"/>
                <a:ea typeface="PMingLiU" panose="02020500000000000000" pitchFamily="18" charset="-120"/>
              </a:rPr>
              <a:t>隱藏參數是錯的！</a:t>
            </a:r>
          </a:p>
        </p:txBody>
      </p:sp>
    </p:spTree>
    <p:extLst>
      <p:ext uri="{BB962C8B-B14F-4D97-AF65-F5344CB8AC3E}">
        <p14:creationId xmlns:p14="http://schemas.microsoft.com/office/powerpoint/2010/main" val="159105780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C985FE-0E11-55E1-DCE6-BE9ACCAE5155}"/>
              </a:ext>
            </a:extLst>
          </p:cNvPr>
          <p:cNvPicPr>
            <a:picLocks noChangeAspect="1"/>
          </p:cNvPicPr>
          <p:nvPr/>
        </p:nvPicPr>
        <p:blipFill>
          <a:blip r:embed="rId2"/>
          <a:stretch>
            <a:fillRect/>
          </a:stretch>
        </p:blipFill>
        <p:spPr>
          <a:xfrm>
            <a:off x="1115616" y="476672"/>
            <a:ext cx="6515100" cy="4546600"/>
          </a:xfrm>
          <a:prstGeom prst="rect">
            <a:avLst/>
          </a:prstGeom>
        </p:spPr>
      </p:pic>
      <p:pic>
        <p:nvPicPr>
          <p:cNvPr id="3" name="Picture 2">
            <a:extLst>
              <a:ext uri="{FF2B5EF4-FFF2-40B4-BE49-F238E27FC236}">
                <a16:creationId xmlns:a16="http://schemas.microsoft.com/office/drawing/2014/main" id="{2154279F-C0A5-1826-75C4-EA2B4388A922}"/>
              </a:ext>
            </a:extLst>
          </p:cNvPr>
          <p:cNvPicPr>
            <a:picLocks noChangeAspect="1"/>
          </p:cNvPicPr>
          <p:nvPr/>
        </p:nvPicPr>
        <p:blipFill>
          <a:blip r:embed="rId3"/>
          <a:stretch>
            <a:fillRect/>
          </a:stretch>
        </p:blipFill>
        <p:spPr>
          <a:xfrm>
            <a:off x="1115616" y="5023272"/>
            <a:ext cx="6350000" cy="1701800"/>
          </a:xfrm>
          <a:prstGeom prst="rect">
            <a:avLst/>
          </a:prstGeom>
        </p:spPr>
      </p:pic>
    </p:spTree>
    <p:extLst>
      <p:ext uri="{BB962C8B-B14F-4D97-AF65-F5344CB8AC3E}">
        <p14:creationId xmlns:p14="http://schemas.microsoft.com/office/powerpoint/2010/main" val="4140573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5F459C1-44EF-A204-BBAE-0E5135D7297A}"/>
                  </a:ext>
                </a:extLst>
              </p:cNvPr>
              <p:cNvSpPr txBox="1"/>
              <p:nvPr/>
            </p:nvSpPr>
            <p:spPr bwMode="auto">
              <a:xfrm>
                <a:off x="717366" y="1177516"/>
                <a:ext cx="6655826" cy="369332"/>
              </a:xfrm>
              <a:prstGeom prst="rect">
                <a:avLst/>
              </a:prstGeom>
              <a:noFill/>
              <a:ln w="9525">
                <a:noFill/>
                <a:miter lim="800000"/>
                <a:headEnd/>
                <a:tailEnd/>
              </a:ln>
            </p:spPr>
            <p:txBody>
              <a:bodyPr wrap="square" rtlCol="0">
                <a:spAutoFit/>
              </a:bodyPr>
              <a:lstStyle/>
              <a:p>
                <a:r>
                  <a:rPr lang="en-TW" dirty="0">
                    <a:solidFill>
                      <a:schemeClr val="tx1"/>
                    </a:solidFill>
                    <a:latin typeface="Times New Roman" pitchFamily="18" charset="0"/>
                    <a:cs typeface="Times New Roman" pitchFamily="18" charset="0"/>
                  </a:rPr>
                  <a:t>第一階</a:t>
                </a:r>
                <a14:m>
                  <m:oMath xmlns:m="http://schemas.openxmlformats.org/officeDocument/2006/math">
                    <m:sSup>
                      <m:sSupPr>
                        <m:ctrlPr>
                          <a:rPr lang="en-TW" i="1" smtClean="0">
                            <a:solidFill>
                              <a:schemeClr val="tx1"/>
                            </a:solidFill>
                            <a:latin typeface="Cambria Math" panose="02040503050406030204" pitchFamily="18" charset="0"/>
                            <a:cs typeface="Times New Roman" pitchFamily="18" charset="0"/>
                          </a:rPr>
                        </m:ctrlPr>
                      </m:sSupPr>
                      <m:e>
                        <m:r>
                          <a:rPr lang="en-TW" i="1" smtClean="0">
                            <a:solidFill>
                              <a:schemeClr val="tx1"/>
                            </a:solidFill>
                            <a:latin typeface="Cambria Math" panose="02040503050406030204" pitchFamily="18" charset="0"/>
                            <a:ea typeface="Cambria Math" panose="02040503050406030204" pitchFamily="18" charset="0"/>
                            <a:cs typeface="Times New Roman" pitchFamily="18" charset="0"/>
                          </a:rPr>
                          <m:t>𝜆</m:t>
                        </m:r>
                      </m:e>
                      <m:sup>
                        <m:r>
                          <a:rPr lang="en-US" b="0" i="1" smtClean="0">
                            <a:solidFill>
                              <a:schemeClr val="tx1"/>
                            </a:solidFill>
                            <a:latin typeface="Cambria Math" panose="02040503050406030204" pitchFamily="18" charset="0"/>
                            <a:cs typeface="Times New Roman" pitchFamily="18" charset="0"/>
                          </a:rPr>
                          <m:t>1</m:t>
                        </m:r>
                      </m:sup>
                    </m:sSup>
                  </m:oMath>
                </a14:m>
                <a:r>
                  <a:rPr lang="en-TW" dirty="0">
                    <a:solidFill>
                      <a:schemeClr val="tx1"/>
                    </a:solidFill>
                    <a:latin typeface="Times New Roman" pitchFamily="18" charset="0"/>
                    <a:cs typeface="Times New Roman" pitchFamily="18" charset="0"/>
                  </a:rPr>
                  <a:t>對本徵態</a:t>
                </a:r>
                <a14:m>
                  <m:oMath xmlns:m="http://schemas.openxmlformats.org/officeDocument/2006/math">
                    <m:d>
                      <m:dPr>
                        <m:begChr m:val="|"/>
                        <m:endChr m:val=""/>
                        <m:ctrlPr>
                          <a:rPr lang="en-US" altLang="zh-TW" i="1">
                            <a:solidFill>
                              <a:schemeClr val="tx1"/>
                            </a:solidFill>
                            <a:latin typeface="Cambria Math" panose="02040503050406030204" pitchFamily="18" charset="0"/>
                          </a:rPr>
                        </m:ctrlPr>
                      </m:dPr>
                      <m:e>
                        <m:d>
                          <m:dPr>
                            <m:begChr m:val=""/>
                            <m:endChr m:val="⟩"/>
                            <m:ctrlPr>
                              <a:rPr lang="en-US" altLang="zh-TW" i="1">
                                <a:solidFill>
                                  <a:schemeClr val="tx1"/>
                                </a:solidFill>
                                <a:latin typeface="Cambria Math" panose="02040503050406030204" pitchFamily="18" charset="0"/>
                              </a:rPr>
                            </m:ctrlPr>
                          </m:dPr>
                          <m:e>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panose="02040503050406030204" pitchFamily="18" charset="0"/>
                                    <a:ea typeface="Cambria Math" panose="02040503050406030204" pitchFamily="18" charset="0"/>
                                  </a:rPr>
                                  <m:t>𝜙</m:t>
                                </m:r>
                              </m:e>
                              <m:sub>
                                <m:r>
                                  <a:rPr lang="en-US" altLang="zh-TW" i="1">
                                    <a:solidFill>
                                      <a:schemeClr val="tx1"/>
                                    </a:solidFill>
                                    <a:latin typeface="Cambria Math" panose="02040503050406030204" pitchFamily="18" charset="0"/>
                                    <a:ea typeface="Cambria Math"/>
                                  </a:rPr>
                                  <m:t>𝑛</m:t>
                                </m:r>
                              </m:sub>
                            </m:sSub>
                          </m:e>
                        </m:d>
                      </m:e>
                    </m:d>
                  </m:oMath>
                </a14:m>
                <a:r>
                  <a:rPr lang="en-TW" dirty="0">
                    <a:solidFill>
                      <a:schemeClr val="tx1"/>
                    </a:solidFill>
                    <a:latin typeface="Times New Roman" pitchFamily="18" charset="0"/>
                    <a:cs typeface="Times New Roman" pitchFamily="18" charset="0"/>
                  </a:rPr>
                  <a:t>的修正：</a:t>
                </a:r>
              </a:p>
            </p:txBody>
          </p:sp>
        </mc:Choice>
        <mc:Fallback xmlns="">
          <p:sp>
            <p:nvSpPr>
              <p:cNvPr id="8" name="TextBox 7">
                <a:extLst>
                  <a:ext uri="{FF2B5EF4-FFF2-40B4-BE49-F238E27FC236}">
                    <a16:creationId xmlns:a16="http://schemas.microsoft.com/office/drawing/2014/main" id="{25F459C1-44EF-A204-BBAE-0E5135D7297A}"/>
                  </a:ext>
                </a:extLst>
              </p:cNvPr>
              <p:cNvSpPr txBox="1">
                <a:spLocks noRot="1" noChangeAspect="1" noMove="1" noResize="1" noEditPoints="1" noAdjustHandles="1" noChangeArrowheads="1" noChangeShapeType="1" noTextEdit="1"/>
              </p:cNvSpPr>
              <p:nvPr/>
            </p:nvSpPr>
            <p:spPr bwMode="auto">
              <a:xfrm>
                <a:off x="717366" y="1177516"/>
                <a:ext cx="6655826" cy="369332"/>
              </a:xfrm>
              <a:prstGeom prst="rect">
                <a:avLst/>
              </a:prstGeom>
              <a:blipFill>
                <a:blip r:embed="rId2"/>
                <a:stretch>
                  <a:fillRect l="-762" t="-110000" b="-16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29">
                <a:extLst>
                  <a:ext uri="{FF2B5EF4-FFF2-40B4-BE49-F238E27FC236}">
                    <a16:creationId xmlns:a16="http://schemas.microsoft.com/office/drawing/2014/main" id="{3C10D781-E567-F4F7-63F2-4A35ACCA15BB}"/>
                  </a:ext>
                </a:extLst>
              </p:cNvPr>
              <p:cNvSpPr txBox="1"/>
              <p:nvPr/>
            </p:nvSpPr>
            <p:spPr bwMode="auto">
              <a:xfrm>
                <a:off x="4211960" y="980728"/>
                <a:ext cx="3690168" cy="771750"/>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𝜆</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oMath>
                  </m:oMathPara>
                </a14:m>
                <a:endParaRPr lang="zh-TW" altLang="en-US" dirty="0"/>
              </a:p>
            </p:txBody>
          </p:sp>
        </mc:Choice>
        <mc:Fallback xmlns="">
          <p:sp>
            <p:nvSpPr>
              <p:cNvPr id="11" name="文字方塊 29">
                <a:extLst>
                  <a:ext uri="{FF2B5EF4-FFF2-40B4-BE49-F238E27FC236}">
                    <a16:creationId xmlns:a16="http://schemas.microsoft.com/office/drawing/2014/main" id="{3C10D781-E567-F4F7-63F2-4A35ACCA15BB}"/>
                  </a:ext>
                </a:extLst>
              </p:cNvPr>
              <p:cNvSpPr txBox="1">
                <a:spLocks noRot="1" noChangeAspect="1" noMove="1" noResize="1" noEditPoints="1" noAdjustHandles="1" noChangeArrowheads="1" noChangeShapeType="1" noTextEdit="1"/>
              </p:cNvSpPr>
              <p:nvPr/>
            </p:nvSpPr>
            <p:spPr bwMode="auto">
              <a:xfrm>
                <a:off x="4211960" y="980728"/>
                <a:ext cx="3690168" cy="771750"/>
              </a:xfrm>
              <a:prstGeom prst="rect">
                <a:avLst/>
              </a:prstGeom>
              <a:blipFill>
                <a:blip r:embed="rId3"/>
                <a:stretch>
                  <a:fillRect l="-6849" t="-121311" r="-4452" b="-17049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7BB523D-2C1E-7DCB-044C-3580852FA74C}"/>
                  </a:ext>
                </a:extLst>
              </p:cNvPr>
              <p:cNvSpPr txBox="1"/>
              <p:nvPr/>
            </p:nvSpPr>
            <p:spPr bwMode="auto">
              <a:xfrm>
                <a:off x="736759" y="1844824"/>
                <a:ext cx="6446922" cy="439351"/>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能量</a:t>
                </a:r>
                <a14:m>
                  <m:oMath xmlns:m="http://schemas.openxmlformats.org/officeDocument/2006/math">
                    <m:sSubSup>
                      <m:sSubSupPr>
                        <m:ctrlPr>
                          <a:rPr lang="en-US" altLang="zh-TW" i="1">
                            <a:solidFill>
                              <a:srgbClr val="FF0000"/>
                            </a:solidFill>
                            <a:latin typeface="Cambria Math" panose="02040503050406030204" pitchFamily="18" charset="0"/>
                          </a:rPr>
                        </m:ctrlPr>
                      </m:sSubSupPr>
                      <m:e>
                        <m:r>
                          <a:rPr lang="en-US" altLang="zh-TW" i="1">
                            <a:solidFill>
                              <a:srgbClr val="FF0000"/>
                            </a:solidFill>
                            <a:latin typeface="Cambria Math" panose="02040503050406030204" pitchFamily="18" charset="0"/>
                          </a:rPr>
                          <m:t>𝐸</m:t>
                        </m:r>
                      </m:e>
                      <m:sub>
                        <m:r>
                          <a:rPr lang="en-US" altLang="zh-TW" i="1">
                            <a:solidFill>
                              <a:srgbClr val="FF0000"/>
                            </a:solidFill>
                            <a:latin typeface="Cambria Math" panose="02040503050406030204" pitchFamily="18" charset="0"/>
                          </a:rPr>
                          <m:t>𝑘</m:t>
                        </m:r>
                      </m:sub>
                      <m:sup>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0</m:t>
                            </m:r>
                          </m:e>
                        </m:d>
                      </m:sup>
                    </m:sSubSup>
                  </m:oMath>
                </a14:m>
                <a:r>
                  <a:rPr lang="en-TW" dirty="0">
                    <a:solidFill>
                      <a:srgbClr val="FF0000"/>
                    </a:solidFill>
                    <a:latin typeface="Times New Roman" pitchFamily="18" charset="0"/>
                    <a:cs typeface="Times New Roman" pitchFamily="18" charset="0"/>
                  </a:rPr>
                  <a:t>與</a:t>
                </a:r>
                <a14:m>
                  <m:oMath xmlns:m="http://schemas.openxmlformats.org/officeDocument/2006/math">
                    <m:sSubSup>
                      <m:sSubSupPr>
                        <m:ctrlPr>
                          <a:rPr lang="en-US" altLang="zh-TW" i="1">
                            <a:solidFill>
                              <a:srgbClr val="FF0000"/>
                            </a:solidFill>
                            <a:latin typeface="Cambria Math" panose="02040503050406030204" pitchFamily="18" charset="0"/>
                          </a:rPr>
                        </m:ctrlPr>
                      </m:sSubSupPr>
                      <m:e>
                        <m:r>
                          <a:rPr lang="en-US" altLang="zh-TW" i="1">
                            <a:solidFill>
                              <a:srgbClr val="FF0000"/>
                            </a:solidFill>
                            <a:latin typeface="Cambria Math" panose="02040503050406030204" pitchFamily="18" charset="0"/>
                          </a:rPr>
                          <m:t>𝐸</m:t>
                        </m:r>
                      </m:e>
                      <m:sub>
                        <m:r>
                          <a:rPr lang="en-US" altLang="zh-TW" i="1">
                            <a:solidFill>
                              <a:srgbClr val="FF0000"/>
                            </a:solidFill>
                            <a:latin typeface="Cambria Math" panose="02040503050406030204" pitchFamily="18" charset="0"/>
                          </a:rPr>
                          <m:t>𝑛</m:t>
                        </m:r>
                      </m:sub>
                      <m:sup>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0</m:t>
                            </m:r>
                          </m:e>
                        </m:d>
                      </m:sup>
                    </m:sSubSup>
                  </m:oMath>
                </a14:m>
                <a:r>
                  <a:rPr lang="en-TW" dirty="0">
                    <a:solidFill>
                      <a:srgbClr val="FF0000"/>
                    </a:solidFill>
                    <a:latin typeface="Times New Roman" pitchFamily="18" charset="0"/>
                    <a:cs typeface="Times New Roman" pitchFamily="18" charset="0"/>
                  </a:rPr>
                  <a:t>接近的態</a:t>
                </a:r>
                <a14:m>
                  <m:oMath xmlns:m="http://schemas.openxmlformats.org/officeDocument/2006/math">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i="1">
                                    <a:solidFill>
                                      <a:srgbClr val="FF0000"/>
                                    </a:solidFill>
                                    <a:latin typeface="Cambria Math" panose="02040503050406030204" pitchFamily="18" charset="0"/>
                                    <a:ea typeface="Cambria Math" panose="02040503050406030204" pitchFamily="18" charset="0"/>
                                  </a:rPr>
                                  <m:t>𝑘</m:t>
                                </m:r>
                              </m:sub>
                            </m:sSub>
                          </m:e>
                        </m:d>
                      </m:e>
                    </m:d>
                  </m:oMath>
                </a14:m>
                <a:r>
                  <a:rPr lang="en-TW" dirty="0">
                    <a:solidFill>
                      <a:srgbClr val="FF0000"/>
                    </a:solidFill>
                    <a:latin typeface="Times New Roman" pitchFamily="18" charset="0"/>
                    <a:cs typeface="Times New Roman" pitchFamily="18" charset="0"/>
                  </a:rPr>
                  <a:t>，能量差較小，貢獻較大。</a:t>
                </a:r>
              </a:p>
            </p:txBody>
          </p:sp>
        </mc:Choice>
        <mc:Fallback xmlns="">
          <p:sp>
            <p:nvSpPr>
              <p:cNvPr id="3" name="TextBox 2">
                <a:extLst>
                  <a:ext uri="{FF2B5EF4-FFF2-40B4-BE49-F238E27FC236}">
                    <a16:creationId xmlns:a16="http://schemas.microsoft.com/office/drawing/2014/main" id="{97BB523D-2C1E-7DCB-044C-3580852FA74C}"/>
                  </a:ext>
                </a:extLst>
              </p:cNvPr>
              <p:cNvSpPr txBox="1">
                <a:spLocks noRot="1" noChangeAspect="1" noMove="1" noResize="1" noEditPoints="1" noAdjustHandles="1" noChangeArrowheads="1" noChangeShapeType="1" noTextEdit="1"/>
              </p:cNvSpPr>
              <p:nvPr/>
            </p:nvSpPr>
            <p:spPr bwMode="auto">
              <a:xfrm>
                <a:off x="736759" y="1844824"/>
                <a:ext cx="6446922" cy="439351"/>
              </a:xfrm>
              <a:prstGeom prst="rect">
                <a:avLst/>
              </a:prstGeom>
              <a:blipFill>
                <a:blip r:embed="rId4"/>
                <a:stretch>
                  <a:fillRect l="-984" t="-80000" b="-14285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90F291B-F665-8CFB-D49E-A9FEFF5B3193}"/>
                  </a:ext>
                </a:extLst>
              </p:cNvPr>
              <p:cNvSpPr txBox="1"/>
              <p:nvPr/>
            </p:nvSpPr>
            <p:spPr bwMode="auto">
              <a:xfrm>
                <a:off x="717366" y="2373063"/>
                <a:ext cx="6446922" cy="369332"/>
              </a:xfrm>
              <a:prstGeom prst="rect">
                <a:avLst/>
              </a:prstGeom>
              <a:noFill/>
              <a:ln w="9525">
                <a:noFill/>
                <a:miter lim="800000"/>
                <a:headEnd/>
                <a:tailEnd/>
              </a:ln>
            </p:spPr>
            <p:txBody>
              <a:bodyPr wrap="square" rtlCol="0">
                <a:spAutoFit/>
              </a:bodyPr>
              <a:lstStyle/>
              <a:p>
                <a14:m>
                  <m:oMath xmlns:m="http://schemas.openxmlformats.org/officeDocument/2006/math">
                    <m:d>
                      <m:dPr>
                        <m:begChr m:val="⟨"/>
                        <m:endChr m:val=""/>
                        <m:ctrlPr>
                          <a:rPr lang="en-US" altLang="zh-TW" i="1" smtClean="0">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i="1">
                                    <a:solidFill>
                                      <a:srgbClr val="FF0000"/>
                                    </a:solidFill>
                                    <a:latin typeface="Cambria Math" panose="02040503050406030204" pitchFamily="18" charset="0"/>
                                    <a:ea typeface="Cambria Math" panose="02040503050406030204" pitchFamily="18" charset="0"/>
                                  </a:rPr>
                                  <m:t>𝑘</m:t>
                                </m:r>
                              </m:sub>
                            </m:sSub>
                          </m:e>
                        </m:d>
                      </m:e>
                    </m:d>
                    <m:sSub>
                      <m:sSubPr>
                        <m:ctrlPr>
                          <a:rPr lang="en-US" altLang="zh-TW" i="1">
                            <a:solidFill>
                              <a:srgbClr val="FF0000"/>
                            </a:solidFill>
                            <a:latin typeface="Cambria Math" panose="02040503050406030204" pitchFamily="18" charset="0"/>
                            <a:ea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𝐻</m:t>
                        </m:r>
                      </m:e>
                      <m:sub>
                        <m:r>
                          <a:rPr lang="en-US" altLang="zh-TW" i="1">
                            <a:solidFill>
                              <a:srgbClr val="FF0000"/>
                            </a:solidFill>
                            <a:latin typeface="Cambria Math" panose="02040503050406030204" pitchFamily="18" charset="0"/>
                            <a:ea typeface="Cambria Math" panose="02040503050406030204" pitchFamily="18" charset="0"/>
                          </a:rPr>
                          <m:t>1</m:t>
                        </m:r>
                      </m:sub>
                    </m:sSub>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i="1">
                                    <a:solidFill>
                                      <a:srgbClr val="FF0000"/>
                                    </a:solidFill>
                                    <a:latin typeface="Cambria Math" panose="02040503050406030204" pitchFamily="18" charset="0"/>
                                    <a:ea typeface="Cambria Math"/>
                                  </a:rPr>
                                  <m:t>𝑛</m:t>
                                </m:r>
                              </m:sub>
                            </m:sSub>
                          </m:e>
                        </m:d>
                      </m:e>
                    </m:d>
                  </m:oMath>
                </a14:m>
                <a:r>
                  <a:rPr lang="en-TW" dirty="0">
                    <a:solidFill>
                      <a:srgbClr val="FF0000"/>
                    </a:solidFill>
                    <a:latin typeface="Times New Roman" pitchFamily="18" charset="0"/>
                    <a:cs typeface="Times New Roman" pitchFamily="18" charset="0"/>
                  </a:rPr>
                  <a:t>矩陣元matrix element不為零的態</a:t>
                </a:r>
                <a14:m>
                  <m:oMath xmlns:m="http://schemas.openxmlformats.org/officeDocument/2006/math">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i="1">
                                    <a:solidFill>
                                      <a:srgbClr val="FF0000"/>
                                    </a:solidFill>
                                    <a:latin typeface="Cambria Math" panose="02040503050406030204" pitchFamily="18" charset="0"/>
                                    <a:ea typeface="Cambria Math" panose="02040503050406030204" pitchFamily="18" charset="0"/>
                                  </a:rPr>
                                  <m:t>𝑘</m:t>
                                </m:r>
                              </m:sub>
                            </m:sSub>
                          </m:e>
                        </m:d>
                      </m:e>
                    </m:d>
                  </m:oMath>
                </a14:m>
                <a:r>
                  <a:rPr lang="en-TW" dirty="0">
                    <a:solidFill>
                      <a:srgbClr val="FF0000"/>
                    </a:solidFill>
                    <a:latin typeface="Times New Roman" pitchFamily="18" charset="0"/>
                    <a:cs typeface="Times New Roman" pitchFamily="18" charset="0"/>
                  </a:rPr>
                  <a:t>，才有貢獻。</a:t>
                </a:r>
              </a:p>
            </p:txBody>
          </p:sp>
        </mc:Choice>
        <mc:Fallback xmlns="">
          <p:sp>
            <p:nvSpPr>
              <p:cNvPr id="4" name="TextBox 3">
                <a:extLst>
                  <a:ext uri="{FF2B5EF4-FFF2-40B4-BE49-F238E27FC236}">
                    <a16:creationId xmlns:a16="http://schemas.microsoft.com/office/drawing/2014/main" id="{C90F291B-F665-8CFB-D49E-A9FEFF5B3193}"/>
                  </a:ext>
                </a:extLst>
              </p:cNvPr>
              <p:cNvSpPr txBox="1">
                <a:spLocks noRot="1" noChangeAspect="1" noMove="1" noResize="1" noEditPoints="1" noAdjustHandles="1" noChangeArrowheads="1" noChangeShapeType="1" noTextEdit="1"/>
              </p:cNvSpPr>
              <p:nvPr/>
            </p:nvSpPr>
            <p:spPr bwMode="auto">
              <a:xfrm>
                <a:off x="717366" y="2373063"/>
                <a:ext cx="6446922" cy="369332"/>
              </a:xfrm>
              <a:prstGeom prst="rect">
                <a:avLst/>
              </a:prstGeom>
              <a:blipFill>
                <a:blip r:embed="rId5"/>
                <a:stretch>
                  <a:fillRect l="-4921" t="-106452" b="-15806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3639DFF-AD6D-8972-4670-9EC855B27314}"/>
                  </a:ext>
                </a:extLst>
              </p:cNvPr>
              <p:cNvSpPr txBox="1"/>
              <p:nvPr/>
            </p:nvSpPr>
            <p:spPr bwMode="auto">
              <a:xfrm>
                <a:off x="717366" y="2827723"/>
                <a:ext cx="6446922" cy="369332"/>
              </a:xfrm>
              <a:prstGeom prst="rect">
                <a:avLst/>
              </a:prstGeom>
              <a:noFill/>
              <a:ln w="9525">
                <a:noFill/>
                <a:miter lim="800000"/>
                <a:headEnd/>
                <a:tailEnd/>
              </a:ln>
            </p:spPr>
            <p:txBody>
              <a:bodyPr wrap="square" rtlCol="0">
                <a:spAutoFit/>
              </a:bodyPr>
              <a:lstStyle/>
              <a:p>
                <a14:m>
                  <m:oMath xmlns:m="http://schemas.openxmlformats.org/officeDocument/2006/math">
                    <m:sSub>
                      <m:sSubPr>
                        <m:ctrlPr>
                          <a:rPr lang="en-US" altLang="zh-TW" i="1">
                            <a:solidFill>
                              <a:srgbClr val="FF0000"/>
                            </a:solidFill>
                            <a:latin typeface="Cambria Math" panose="02040503050406030204" pitchFamily="18" charset="0"/>
                            <a:ea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𝐻</m:t>
                        </m:r>
                      </m:e>
                      <m:sub>
                        <m:r>
                          <a:rPr lang="en-US" altLang="zh-TW" i="1">
                            <a:solidFill>
                              <a:srgbClr val="FF0000"/>
                            </a:solidFill>
                            <a:latin typeface="Cambria Math" panose="02040503050406030204" pitchFamily="18" charset="0"/>
                            <a:ea typeface="Cambria Math" panose="02040503050406030204" pitchFamily="18" charset="0"/>
                          </a:rPr>
                          <m:t>1</m:t>
                        </m:r>
                      </m:sub>
                    </m:sSub>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i="1">
                                    <a:solidFill>
                                      <a:srgbClr val="FF0000"/>
                                    </a:solidFill>
                                    <a:latin typeface="Cambria Math" panose="02040503050406030204" pitchFamily="18" charset="0"/>
                                    <a:ea typeface="Cambria Math"/>
                                  </a:rPr>
                                  <m:t>𝑛</m:t>
                                </m:r>
                              </m:sub>
                            </m:sSub>
                          </m:e>
                        </m:d>
                      </m:e>
                    </m:d>
                    <m:r>
                      <a:rPr lang="zh-TW" altLang="en-US" i="1">
                        <a:solidFill>
                          <a:srgbClr val="FF0000"/>
                        </a:solidFill>
                        <a:latin typeface="Cambria Math" panose="02040503050406030204" pitchFamily="18" charset="0"/>
                        <a:ea typeface="+mj-ea"/>
                      </a:rPr>
                      <m:t>投影於</m:t>
                    </m:r>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i="1">
                                    <a:solidFill>
                                      <a:srgbClr val="FF0000"/>
                                    </a:solidFill>
                                    <a:latin typeface="Cambria Math" panose="02040503050406030204" pitchFamily="18" charset="0"/>
                                    <a:ea typeface="Cambria Math" panose="02040503050406030204" pitchFamily="18" charset="0"/>
                                  </a:rPr>
                                  <m:t>𝑘</m:t>
                                </m:r>
                              </m:sub>
                            </m:sSub>
                          </m:e>
                        </m:d>
                      </m:e>
                    </m:d>
                  </m:oMath>
                </a14:m>
                <a:r>
                  <a:rPr lang="en-TW" dirty="0">
                    <a:solidFill>
                      <a:srgbClr val="FF0000"/>
                    </a:solidFill>
                    <a:latin typeface="Times New Roman" pitchFamily="18" charset="0"/>
                    <a:cs typeface="Times New Roman" pitchFamily="18" charset="0"/>
                  </a:rPr>
                  <a:t>方向分量不為零的態</a:t>
                </a:r>
                <a14:m>
                  <m:oMath xmlns:m="http://schemas.openxmlformats.org/officeDocument/2006/math">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i="1">
                                    <a:solidFill>
                                      <a:srgbClr val="FF0000"/>
                                    </a:solidFill>
                                    <a:latin typeface="Cambria Math" panose="02040503050406030204" pitchFamily="18" charset="0"/>
                                    <a:ea typeface="Cambria Math" panose="02040503050406030204" pitchFamily="18" charset="0"/>
                                  </a:rPr>
                                  <m:t>𝑘</m:t>
                                </m:r>
                              </m:sub>
                            </m:sSub>
                          </m:e>
                        </m:d>
                      </m:e>
                    </m:d>
                  </m:oMath>
                </a14:m>
                <a:r>
                  <a:rPr lang="en-TW" dirty="0">
                    <a:solidFill>
                      <a:srgbClr val="FF0000"/>
                    </a:solidFill>
                    <a:latin typeface="Times New Roman" pitchFamily="18" charset="0"/>
                    <a:cs typeface="Times New Roman" pitchFamily="18" charset="0"/>
                  </a:rPr>
                  <a:t>，才有貢獻。</a:t>
                </a:r>
              </a:p>
            </p:txBody>
          </p:sp>
        </mc:Choice>
        <mc:Fallback xmlns="">
          <p:sp>
            <p:nvSpPr>
              <p:cNvPr id="5" name="TextBox 4">
                <a:extLst>
                  <a:ext uri="{FF2B5EF4-FFF2-40B4-BE49-F238E27FC236}">
                    <a16:creationId xmlns:a16="http://schemas.microsoft.com/office/drawing/2014/main" id="{E3639DFF-AD6D-8972-4670-9EC855B27314}"/>
                  </a:ext>
                </a:extLst>
              </p:cNvPr>
              <p:cNvSpPr txBox="1">
                <a:spLocks noRot="1" noChangeAspect="1" noMove="1" noResize="1" noEditPoints="1" noAdjustHandles="1" noChangeArrowheads="1" noChangeShapeType="1" noTextEdit="1"/>
              </p:cNvSpPr>
              <p:nvPr/>
            </p:nvSpPr>
            <p:spPr bwMode="auto">
              <a:xfrm>
                <a:off x="717366" y="2827723"/>
                <a:ext cx="6446922" cy="369332"/>
              </a:xfrm>
              <a:prstGeom prst="rect">
                <a:avLst/>
              </a:prstGeom>
              <a:blipFill>
                <a:blip r:embed="rId6"/>
                <a:stretch>
                  <a:fillRect l="-984" t="-110000" b="-16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29">
                <a:extLst>
                  <a:ext uri="{FF2B5EF4-FFF2-40B4-BE49-F238E27FC236}">
                    <a16:creationId xmlns:a16="http://schemas.microsoft.com/office/drawing/2014/main" id="{2B598994-C950-6559-BAF7-155B2D14AA38}"/>
                  </a:ext>
                </a:extLst>
              </p:cNvPr>
              <p:cNvSpPr txBox="1"/>
              <p:nvPr/>
            </p:nvSpPr>
            <p:spPr bwMode="auto">
              <a:xfrm>
                <a:off x="725627" y="3406506"/>
                <a:ext cx="4495621" cy="90191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nary>
                        <m:naryPr>
                          <m:limLoc m:val="undOvr"/>
                          <m:ctrlPr>
                            <a:rPr lang="en-US" altLang="zh-TW" i="1">
                              <a:latin typeface="Cambria Math" panose="02040503050406030204" pitchFamily="18" charset="0"/>
                            </a:rPr>
                          </m:ctrlPr>
                        </m:naryPr>
                        <m:sub>
                          <m:r>
                            <m:rPr>
                              <m:brk m:alnAt="24"/>
                            </m:rPr>
                            <a:rPr lang="en-US" altLang="zh-TW" i="1">
                              <a:latin typeface="Cambria Math"/>
                            </a:rPr>
                            <m:t>−</m:t>
                          </m:r>
                          <m:r>
                            <a:rPr lang="en-US" altLang="zh-TW" i="1">
                              <a:latin typeface="Cambria Math"/>
                              <a:ea typeface="Cambria Math"/>
                            </a:rPr>
                            <m:t>∞</m:t>
                          </m:r>
                        </m:sub>
                        <m:sup>
                          <m:r>
                            <a:rPr lang="en-US" altLang="zh-TW" i="1">
                              <a:latin typeface="Cambria Math"/>
                              <a:ea typeface="Cambria Math"/>
                            </a:rPr>
                            <m:t>∞</m:t>
                          </m:r>
                        </m:sup>
                        <m:e>
                          <m:r>
                            <a:rPr lang="en-US" altLang="zh-TW" b="0" i="1" smtClean="0">
                              <a:latin typeface="Cambria Math" panose="02040503050406030204" pitchFamily="18" charset="0"/>
                              <a:ea typeface="Cambria Math"/>
                            </a:rPr>
                            <m:t>𝑑𝑥</m:t>
                          </m:r>
                        </m:e>
                      </m:nary>
                      <m:r>
                        <a:rPr lang="en-US" altLang="zh-TW" i="1" smtClean="0">
                          <a:latin typeface="Cambria Math" panose="02040503050406030204" pitchFamily="18" charset="0"/>
                          <a:ea typeface="Cambria Math" panose="02040503050406030204" pitchFamily="18" charset="0"/>
                        </a:rPr>
                        <m:t>∙</m:t>
                      </m:r>
                      <m:sSubSup>
                        <m:sSubSupPr>
                          <m:ctrlPr>
                            <a:rPr lang="en-US" altLang="zh-TW" i="1" smtClean="0">
                              <a:latin typeface="Cambria Math" panose="02040503050406030204" pitchFamily="18" charset="0"/>
                            </a:rPr>
                          </m:ctrlPr>
                        </m:sSubSupPr>
                        <m:e>
                          <m:r>
                            <a:rPr lang="en-US" altLang="zh-TW" i="1" smtClean="0">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up>
                          <m:r>
                            <a:rPr lang="en-US" altLang="zh-TW" i="1" smtClean="0">
                              <a:latin typeface="Cambria Math" panose="02040503050406030204" pitchFamily="18" charset="0"/>
                              <a:ea typeface="Cambria Math" panose="02040503050406030204" pitchFamily="18" charset="0"/>
                            </a:rPr>
                            <m:t>∗</m:t>
                          </m:r>
                        </m:sup>
                      </m:sSubSup>
                      <m:d>
                        <m:dPr>
                          <m:ctrlPr>
                            <a:rPr lang="en-US" altLang="zh-TW" i="1">
                              <a:latin typeface="Cambria Math" panose="02040503050406030204" pitchFamily="18" charset="0"/>
                            </a:rPr>
                          </m:ctrlPr>
                        </m:dPr>
                        <m:e>
                          <m:r>
                            <a:rPr lang="en-US" altLang="zh-TW" i="1">
                              <a:latin typeface="Cambria Math"/>
                            </a:rPr>
                            <m:t>𝑥</m:t>
                          </m:r>
                        </m:e>
                      </m:d>
                      <m:sSub>
                        <m:sSubPr>
                          <m:ctrlPr>
                            <a:rPr lang="en-US" altLang="zh-TW" i="1" smtClean="0">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𝐻</m:t>
                              </m:r>
                            </m:e>
                          </m:acc>
                        </m:e>
                        <m:sub>
                          <m:r>
                            <a:rPr lang="en-US" altLang="zh-TW" b="0" i="1" smtClean="0">
                              <a:latin typeface="Cambria Math" panose="02040503050406030204" pitchFamily="18" charset="0"/>
                              <a:ea typeface="Cambria Math"/>
                            </a:rPr>
                            <m:t>1</m:t>
                          </m:r>
                        </m:sub>
                      </m:sSub>
                      <m:d>
                        <m:dPr>
                          <m:ctrlPr>
                            <a:rPr lang="en-US" altLang="zh-TW" i="1" smtClean="0">
                              <a:latin typeface="Cambria Math" panose="02040503050406030204" pitchFamily="18" charset="0"/>
                              <a:ea typeface="Cambria Math"/>
                            </a:rPr>
                          </m:ctrlPr>
                        </m:dPr>
                        <m:e>
                          <m:r>
                            <a:rPr lang="en-US" altLang="zh-TW" b="0" i="1" smtClean="0">
                              <a:latin typeface="Cambria Math" panose="02040503050406030204" pitchFamily="18" charset="0"/>
                              <a:ea typeface="Cambria Math"/>
                            </a:rPr>
                            <m:t>𝑥</m:t>
                          </m:r>
                        </m:e>
                      </m:d>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d>
                        <m:dPr>
                          <m:ctrlPr>
                            <a:rPr lang="el-GR" altLang="zh-TW" i="1">
                              <a:latin typeface="Cambria Math" panose="02040503050406030204" pitchFamily="18" charset="0"/>
                              <a:ea typeface="Cambria Math"/>
                            </a:rPr>
                          </m:ctrlPr>
                        </m:dPr>
                        <m:e>
                          <m:r>
                            <a:rPr lang="en-US" altLang="zh-TW" i="1">
                              <a:latin typeface="Cambria Math"/>
                              <a:ea typeface="Cambria Math"/>
                            </a:rPr>
                            <m:t>𝑥</m:t>
                          </m:r>
                        </m:e>
                      </m:d>
                    </m:oMath>
                  </m:oMathPara>
                </a14:m>
                <a:endParaRPr lang="zh-TW" altLang="en-US" dirty="0"/>
              </a:p>
            </p:txBody>
          </p:sp>
        </mc:Choice>
        <mc:Fallback xmlns="">
          <p:sp>
            <p:nvSpPr>
              <p:cNvPr id="2" name="文字方塊 29">
                <a:extLst>
                  <a:ext uri="{FF2B5EF4-FFF2-40B4-BE49-F238E27FC236}">
                    <a16:creationId xmlns:a16="http://schemas.microsoft.com/office/drawing/2014/main" id="{2B598994-C950-6559-BAF7-155B2D14AA38}"/>
                  </a:ext>
                </a:extLst>
              </p:cNvPr>
              <p:cNvSpPr txBox="1">
                <a:spLocks noRot="1" noChangeAspect="1" noMove="1" noResize="1" noEditPoints="1" noAdjustHandles="1" noChangeArrowheads="1" noChangeShapeType="1" noTextEdit="1"/>
              </p:cNvSpPr>
              <p:nvPr/>
            </p:nvSpPr>
            <p:spPr bwMode="auto">
              <a:xfrm>
                <a:off x="725627" y="3406506"/>
                <a:ext cx="4495621" cy="901914"/>
              </a:xfrm>
              <a:prstGeom prst="rect">
                <a:avLst/>
              </a:prstGeom>
              <a:blipFill>
                <a:blip r:embed="rId7"/>
                <a:stretch>
                  <a:fillRect l="-2817" t="-111111" b="-170833"/>
                </a:stretch>
              </a:blipFill>
              <a:ln>
                <a:noFill/>
              </a:ln>
            </p:spPr>
            <p:txBody>
              <a:bodyPr/>
              <a:lstStyle/>
              <a:p>
                <a:r>
                  <a:rPr lang="en-TW">
                    <a:noFill/>
                  </a:rPr>
                  <a:t> </a:t>
                </a:r>
              </a:p>
            </p:txBody>
          </p:sp>
        </mc:Fallback>
      </mc:AlternateContent>
      <p:sp>
        <p:nvSpPr>
          <p:cNvPr id="6" name="TextBox 5">
            <a:extLst>
              <a:ext uri="{FF2B5EF4-FFF2-40B4-BE49-F238E27FC236}">
                <a16:creationId xmlns:a16="http://schemas.microsoft.com/office/drawing/2014/main" id="{4CB919F6-1B88-CB0C-1A51-1662BB97926E}"/>
              </a:ext>
            </a:extLst>
          </p:cNvPr>
          <p:cNvSpPr txBox="1"/>
          <p:nvPr/>
        </p:nvSpPr>
        <p:spPr bwMode="auto">
          <a:xfrm>
            <a:off x="707102" y="4389160"/>
            <a:ext cx="7474950"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若是波函數描述的系統，波函數的重疊大，貢獻也會較大</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5C9379F-1447-0CC4-33B7-4ED6B437E91F}"/>
                  </a:ext>
                </a:extLst>
              </p:cNvPr>
              <p:cNvSpPr txBox="1"/>
              <p:nvPr/>
            </p:nvSpPr>
            <p:spPr bwMode="auto">
              <a:xfrm>
                <a:off x="687982" y="4876877"/>
                <a:ext cx="5928696" cy="369332"/>
              </a:xfrm>
              <a:prstGeom prst="rect">
                <a:avLst/>
              </a:prstGeom>
              <a:noFill/>
              <a:ln w="9525">
                <a:noFill/>
                <a:miter lim="800000"/>
                <a:headEnd/>
                <a:tailEnd/>
              </a:ln>
            </p:spPr>
            <p:txBody>
              <a:bodyPr wrap="square" rtlCol="0">
                <a:spAutoFit/>
              </a:bodyPr>
              <a:lstStyle/>
              <a:p>
                <a14:m>
                  <m:oMath xmlns:m="http://schemas.openxmlformats.org/officeDocument/2006/math">
                    <m:d>
                      <m:dPr>
                        <m:begChr m:val="⟨"/>
                        <m:endChr m:val=""/>
                        <m:ctrlPr>
                          <a:rPr lang="en-US" altLang="zh-TW" i="1" smtClean="0">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b="0" i="1" smtClean="0">
                                    <a:solidFill>
                                      <a:srgbClr val="FF0000"/>
                                    </a:solidFill>
                                    <a:latin typeface="Cambria Math" panose="02040503050406030204" pitchFamily="18" charset="0"/>
                                    <a:ea typeface="Cambria Math" panose="02040503050406030204" pitchFamily="18" charset="0"/>
                                  </a:rPr>
                                  <m:t>𝑘</m:t>
                                </m:r>
                              </m:sub>
                            </m:sSub>
                          </m:e>
                        </m:d>
                      </m:e>
                    </m:d>
                    <m:sSub>
                      <m:sSubPr>
                        <m:ctrlPr>
                          <a:rPr lang="en-US" altLang="zh-TW" i="1">
                            <a:solidFill>
                              <a:srgbClr val="FF0000"/>
                            </a:solidFill>
                            <a:latin typeface="Cambria Math" panose="02040503050406030204" pitchFamily="18" charset="0"/>
                            <a:ea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𝐻</m:t>
                        </m:r>
                      </m:e>
                      <m:sub>
                        <m:r>
                          <a:rPr lang="en-US" altLang="zh-TW" i="1">
                            <a:solidFill>
                              <a:srgbClr val="FF0000"/>
                            </a:solidFill>
                            <a:latin typeface="Cambria Math" panose="02040503050406030204" pitchFamily="18" charset="0"/>
                            <a:ea typeface="Cambria Math" panose="02040503050406030204" pitchFamily="18" charset="0"/>
                          </a:rPr>
                          <m:t>1</m:t>
                        </m:r>
                      </m:sub>
                    </m:sSub>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i="1">
                                    <a:solidFill>
                                      <a:srgbClr val="FF0000"/>
                                    </a:solidFill>
                                    <a:latin typeface="Cambria Math" panose="02040503050406030204" pitchFamily="18" charset="0"/>
                                    <a:ea typeface="Cambria Math"/>
                                  </a:rPr>
                                  <m:t>𝑛</m:t>
                                </m:r>
                              </m:sub>
                            </m:sSub>
                          </m:e>
                        </m:d>
                      </m:e>
                    </m:d>
                  </m:oMath>
                </a14:m>
                <a:r>
                  <a:rPr lang="en-TW" dirty="0">
                    <a:solidFill>
                      <a:srgbClr val="FF0000"/>
                    </a:solidFill>
                    <a:latin typeface="Times New Roman" pitchFamily="18" charset="0"/>
                    <a:cs typeface="Times New Roman" pitchFamily="18" charset="0"/>
                  </a:rPr>
                  <a:t>若不為零，週期性位能就會混雜</a:t>
                </a:r>
                <a14:m>
                  <m:oMath xmlns:m="http://schemas.openxmlformats.org/officeDocument/2006/math">
                    <m:d>
                      <m:dPr>
                        <m:begChr m:val="|"/>
                        <m:endChr m:val=""/>
                        <m:ctrlPr>
                          <a:rPr lang="en-US" altLang="zh-TW" i="1" smtClean="0">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i="1">
                                    <a:solidFill>
                                      <a:srgbClr val="FF0000"/>
                                    </a:solidFill>
                                    <a:latin typeface="Cambria Math" panose="02040503050406030204" pitchFamily="18" charset="0"/>
                                    <a:ea typeface="Cambria Math" panose="02040503050406030204" pitchFamily="18" charset="0"/>
                                  </a:rPr>
                                  <m:t>𝑘</m:t>
                                </m:r>
                              </m:sub>
                            </m:sSub>
                          </m:e>
                        </m:d>
                      </m:e>
                    </m:d>
                  </m:oMath>
                </a14:m>
                <a:r>
                  <a:rPr lang="zh-TW" altLang="en-US" dirty="0">
                    <a:solidFill>
                      <a:srgbClr val="FF0000"/>
                    </a:solidFill>
                  </a:rPr>
                  <a:t>與</a:t>
                </a:r>
                <a14:m>
                  <m:oMath xmlns:m="http://schemas.openxmlformats.org/officeDocument/2006/math">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i="1">
                                    <a:solidFill>
                                      <a:srgbClr val="FF0000"/>
                                    </a:solidFill>
                                    <a:latin typeface="Cambria Math" panose="02040503050406030204" pitchFamily="18" charset="0"/>
                                    <a:ea typeface="Cambria Math"/>
                                  </a:rPr>
                                  <m:t>𝑛</m:t>
                                </m:r>
                              </m:sub>
                            </m:sSub>
                          </m:e>
                        </m:d>
                      </m:e>
                    </m:d>
                  </m:oMath>
                </a14:m>
                <a:r>
                  <a:rPr lang="en-TW" dirty="0">
                    <a:solidFill>
                      <a:srgbClr val="FF0000"/>
                    </a:solidFill>
                    <a:latin typeface="Times New Roman" pitchFamily="18" charset="0"/>
                    <a:cs typeface="Times New Roman" pitchFamily="18" charset="0"/>
                  </a:rPr>
                  <a:t>！</a:t>
                </a:r>
              </a:p>
            </p:txBody>
          </p:sp>
        </mc:Choice>
        <mc:Fallback xmlns="">
          <p:sp>
            <p:nvSpPr>
              <p:cNvPr id="10" name="TextBox 9">
                <a:extLst>
                  <a:ext uri="{FF2B5EF4-FFF2-40B4-BE49-F238E27FC236}">
                    <a16:creationId xmlns:a16="http://schemas.microsoft.com/office/drawing/2014/main" id="{95C9379F-1447-0CC4-33B7-4ED6B437E91F}"/>
                  </a:ext>
                </a:extLst>
              </p:cNvPr>
              <p:cNvSpPr txBox="1">
                <a:spLocks noRot="1" noChangeAspect="1" noMove="1" noResize="1" noEditPoints="1" noAdjustHandles="1" noChangeArrowheads="1" noChangeShapeType="1" noTextEdit="1"/>
              </p:cNvSpPr>
              <p:nvPr/>
            </p:nvSpPr>
            <p:spPr bwMode="auto">
              <a:xfrm>
                <a:off x="687982" y="4876877"/>
                <a:ext cx="5928696" cy="369332"/>
              </a:xfrm>
              <a:prstGeom prst="rect">
                <a:avLst/>
              </a:prstGeom>
              <a:blipFill>
                <a:blip r:embed="rId8"/>
                <a:stretch>
                  <a:fillRect l="-5353" t="-113333" b="-166667"/>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86010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p:bld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D1A287-5985-A20B-1D2C-2239E1556BDA}"/>
              </a:ext>
            </a:extLst>
          </p:cNvPr>
          <p:cNvPicPr>
            <a:picLocks noChangeAspect="1"/>
          </p:cNvPicPr>
          <p:nvPr/>
        </p:nvPicPr>
        <p:blipFill>
          <a:blip r:embed="rId2"/>
          <a:stretch>
            <a:fillRect/>
          </a:stretch>
        </p:blipFill>
        <p:spPr>
          <a:xfrm>
            <a:off x="1308100" y="571500"/>
            <a:ext cx="6527800" cy="5715000"/>
          </a:xfrm>
          <a:prstGeom prst="rect">
            <a:avLst/>
          </a:prstGeom>
        </p:spPr>
      </p:pic>
    </p:spTree>
    <p:extLst>
      <p:ext uri="{BB962C8B-B14F-4D97-AF65-F5344CB8AC3E}">
        <p14:creationId xmlns:p14="http://schemas.microsoft.com/office/powerpoint/2010/main" val="276901657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B10A64-EAE7-AB09-FF7B-1C774A8EC2F5}"/>
              </a:ext>
            </a:extLst>
          </p:cNvPr>
          <p:cNvPicPr>
            <a:picLocks noChangeAspect="1"/>
          </p:cNvPicPr>
          <p:nvPr/>
        </p:nvPicPr>
        <p:blipFill>
          <a:blip r:embed="rId2"/>
          <a:stretch>
            <a:fillRect/>
          </a:stretch>
        </p:blipFill>
        <p:spPr>
          <a:xfrm>
            <a:off x="1327150" y="332656"/>
            <a:ext cx="6489700" cy="4330700"/>
          </a:xfrm>
          <a:prstGeom prst="rect">
            <a:avLst/>
          </a:prstGeom>
        </p:spPr>
      </p:pic>
      <p:pic>
        <p:nvPicPr>
          <p:cNvPr id="3" name="Picture 2">
            <a:extLst>
              <a:ext uri="{FF2B5EF4-FFF2-40B4-BE49-F238E27FC236}">
                <a16:creationId xmlns:a16="http://schemas.microsoft.com/office/drawing/2014/main" id="{02C51654-6295-9F37-DD4C-918B62FA40AE}"/>
              </a:ext>
            </a:extLst>
          </p:cNvPr>
          <p:cNvPicPr>
            <a:picLocks noChangeAspect="1"/>
          </p:cNvPicPr>
          <p:nvPr/>
        </p:nvPicPr>
        <p:blipFill>
          <a:blip r:embed="rId3"/>
          <a:stretch>
            <a:fillRect/>
          </a:stretch>
        </p:blipFill>
        <p:spPr>
          <a:xfrm>
            <a:off x="1305446" y="4663356"/>
            <a:ext cx="6388100" cy="1905000"/>
          </a:xfrm>
          <a:prstGeom prst="rect">
            <a:avLst/>
          </a:prstGeom>
        </p:spPr>
      </p:pic>
    </p:spTree>
    <p:extLst>
      <p:ext uri="{BB962C8B-B14F-4D97-AF65-F5344CB8AC3E}">
        <p14:creationId xmlns:p14="http://schemas.microsoft.com/office/powerpoint/2010/main" val="53073173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FF7252-0A0E-E0E2-2358-35B1D9803FA5}"/>
              </a:ext>
            </a:extLst>
          </p:cNvPr>
          <p:cNvPicPr>
            <a:picLocks noChangeAspect="1"/>
          </p:cNvPicPr>
          <p:nvPr/>
        </p:nvPicPr>
        <p:blipFill>
          <a:blip r:embed="rId2"/>
          <a:stretch>
            <a:fillRect/>
          </a:stretch>
        </p:blipFill>
        <p:spPr>
          <a:xfrm>
            <a:off x="1043608" y="1196752"/>
            <a:ext cx="7249997" cy="4308822"/>
          </a:xfrm>
          <a:prstGeom prst="rect">
            <a:avLst/>
          </a:prstGeom>
        </p:spPr>
      </p:pic>
    </p:spTree>
    <p:extLst>
      <p:ext uri="{BB962C8B-B14F-4D97-AF65-F5344CB8AC3E}">
        <p14:creationId xmlns:p14="http://schemas.microsoft.com/office/powerpoint/2010/main" val="44544962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8C454D-B8B4-C155-375E-440BDFBD0CDC}"/>
              </a:ext>
            </a:extLst>
          </p:cNvPr>
          <p:cNvPicPr>
            <a:picLocks noChangeAspect="1"/>
          </p:cNvPicPr>
          <p:nvPr/>
        </p:nvPicPr>
        <p:blipFill>
          <a:blip r:embed="rId2"/>
          <a:stretch>
            <a:fillRect/>
          </a:stretch>
        </p:blipFill>
        <p:spPr>
          <a:xfrm>
            <a:off x="780037" y="1090377"/>
            <a:ext cx="7583926" cy="4677246"/>
          </a:xfrm>
          <a:prstGeom prst="rect">
            <a:avLst/>
          </a:prstGeom>
        </p:spPr>
      </p:pic>
    </p:spTree>
    <p:extLst>
      <p:ext uri="{BB962C8B-B14F-4D97-AF65-F5344CB8AC3E}">
        <p14:creationId xmlns:p14="http://schemas.microsoft.com/office/powerpoint/2010/main" val="1729252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C70C65-6193-ECAA-8F0B-727F55150458}"/>
              </a:ext>
            </a:extLst>
          </p:cNvPr>
          <p:cNvSpPr txBox="1"/>
          <p:nvPr/>
        </p:nvSpPr>
        <p:spPr bwMode="auto">
          <a:xfrm>
            <a:off x="932791" y="4293096"/>
            <a:ext cx="554461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Stark Effect 在氫原子上加上一個常數電場</a:t>
            </a:r>
          </a:p>
        </p:txBody>
      </p:sp>
      <p:sp>
        <p:nvSpPr>
          <p:cNvPr id="4" name="TextBox 3">
            <a:extLst>
              <a:ext uri="{FF2B5EF4-FFF2-40B4-BE49-F238E27FC236}">
                <a16:creationId xmlns:a16="http://schemas.microsoft.com/office/drawing/2014/main" id="{0F064EF0-E439-546C-C398-DE74090C55E0}"/>
              </a:ext>
            </a:extLst>
          </p:cNvPr>
          <p:cNvSpPr txBox="1"/>
          <p:nvPr/>
        </p:nvSpPr>
        <p:spPr bwMode="auto">
          <a:xfrm>
            <a:off x="932791" y="4669765"/>
            <a:ext cx="388843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Time-Independent Perturbation</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0B72B13-283A-2E5F-C7A3-BF4D3C0FD725}"/>
                  </a:ext>
                </a:extLst>
              </p:cNvPr>
              <p:cNvSpPr txBox="1"/>
              <p:nvPr/>
            </p:nvSpPr>
            <p:spPr bwMode="auto">
              <a:xfrm>
                <a:off x="996274" y="1265223"/>
                <a:ext cx="8109626" cy="376770"/>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若</a:t>
                </a:r>
                <a14:m>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oMath>
                </a14:m>
                <a:r>
                  <a:rPr lang="en-TW" dirty="0">
                    <a:latin typeface="Times New Roman" pitchFamily="18" charset="0"/>
                    <a:cs typeface="Times New Roman" pitchFamily="18" charset="0"/>
                  </a:rPr>
                  <a:t>可以分解為一個主要的項，稱為未微擾</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0</m:t>
                        </m:r>
                      </m:sub>
                    </m:sSub>
                  </m:oMath>
                </a14:m>
                <a:r>
                  <a:rPr lang="en-TW" dirty="0">
                    <a:latin typeface="Times New Roman" pitchFamily="18" charset="0"/>
                    <a:cs typeface="Times New Roman" pitchFamily="18" charset="0"/>
                  </a:rPr>
                  <a:t>，加一個較小的微擾</a:t>
                </a:r>
                <a14:m>
                  <m:oMath xmlns:m="http://schemas.openxmlformats.org/officeDocument/2006/math">
                    <m:r>
                      <a:rPr lang="en-US" altLang="zh-TW" i="1">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oMath>
                </a14:m>
                <a:r>
                  <a:rPr lang="en-TW" dirty="0">
                    <a:latin typeface="Times New Roman" pitchFamily="18" charset="0"/>
                    <a:cs typeface="Times New Roman" pitchFamily="18" charset="0"/>
                  </a:rPr>
                  <a:t>：</a:t>
                </a:r>
              </a:p>
            </p:txBody>
          </p:sp>
        </mc:Choice>
        <mc:Fallback xmlns="">
          <p:sp>
            <p:nvSpPr>
              <p:cNvPr id="6" name="TextBox 5">
                <a:extLst>
                  <a:ext uri="{FF2B5EF4-FFF2-40B4-BE49-F238E27FC236}">
                    <a16:creationId xmlns:a16="http://schemas.microsoft.com/office/drawing/2014/main" id="{20B72B13-283A-2E5F-C7A3-BF4D3C0FD725}"/>
                  </a:ext>
                </a:extLst>
              </p:cNvPr>
              <p:cNvSpPr txBox="1">
                <a:spLocks noRot="1" noChangeAspect="1" noMove="1" noResize="1" noEditPoints="1" noAdjustHandles="1" noChangeArrowheads="1" noChangeShapeType="1" noTextEdit="1"/>
              </p:cNvSpPr>
              <p:nvPr/>
            </p:nvSpPr>
            <p:spPr bwMode="auto">
              <a:xfrm>
                <a:off x="996274" y="1265223"/>
                <a:ext cx="8109626" cy="376770"/>
              </a:xfrm>
              <a:prstGeom prst="rect">
                <a:avLst/>
              </a:prstGeom>
              <a:blipFill>
                <a:blip r:embed="rId2"/>
                <a:stretch>
                  <a:fillRect l="-625" t="-3226" b="-2258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29">
                <a:extLst>
                  <a:ext uri="{FF2B5EF4-FFF2-40B4-BE49-F238E27FC236}">
                    <a16:creationId xmlns:a16="http://schemas.microsoft.com/office/drawing/2014/main" id="{06DF45D0-F767-E037-CC75-C7F32A2B65D0}"/>
                  </a:ext>
                </a:extLst>
              </p:cNvPr>
              <p:cNvSpPr txBox="1"/>
              <p:nvPr/>
            </p:nvSpPr>
            <p:spPr bwMode="auto">
              <a:xfrm>
                <a:off x="1006101" y="1694194"/>
                <a:ext cx="1786232" cy="376770"/>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ea typeface="Cambria Math" panose="02040503050406030204" pitchFamily="18" charset="0"/>
                            </a:rPr>
                            <m:t>1</m:t>
                          </m:r>
                        </m:sub>
                      </m:sSub>
                    </m:oMath>
                  </m:oMathPara>
                </a14:m>
                <a:endParaRPr lang="zh-TW" altLang="en-US" dirty="0"/>
              </a:p>
            </p:txBody>
          </p:sp>
        </mc:Choice>
        <mc:Fallback xmlns="">
          <p:sp>
            <p:nvSpPr>
              <p:cNvPr id="7" name="文字方塊 29">
                <a:extLst>
                  <a:ext uri="{FF2B5EF4-FFF2-40B4-BE49-F238E27FC236}">
                    <a16:creationId xmlns:a16="http://schemas.microsoft.com/office/drawing/2014/main" id="{06DF45D0-F767-E037-CC75-C7F32A2B65D0}"/>
                  </a:ext>
                </a:extLst>
              </p:cNvPr>
              <p:cNvSpPr txBox="1">
                <a:spLocks noRot="1" noChangeAspect="1" noMove="1" noResize="1" noEditPoints="1" noAdjustHandles="1" noChangeArrowheads="1" noChangeShapeType="1" noTextEdit="1"/>
              </p:cNvSpPr>
              <p:nvPr/>
            </p:nvSpPr>
            <p:spPr bwMode="auto">
              <a:xfrm>
                <a:off x="1006101" y="1694194"/>
                <a:ext cx="1786232" cy="376770"/>
              </a:xfrm>
              <a:prstGeom prst="rect">
                <a:avLst/>
              </a:prstGeom>
              <a:blipFill>
                <a:blip r:embed="rId3"/>
                <a:stretch>
                  <a:fillRect t="-3226"/>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文字方塊 10">
                <a:extLst>
                  <a:ext uri="{FF2B5EF4-FFF2-40B4-BE49-F238E27FC236}">
                    <a16:creationId xmlns:a16="http://schemas.microsoft.com/office/drawing/2014/main" id="{B086D8CA-4C69-9B0F-D6A3-A85338A88B4B}"/>
                  </a:ext>
                </a:extLst>
              </p:cNvPr>
              <p:cNvSpPr txBox="1"/>
              <p:nvPr/>
            </p:nvSpPr>
            <p:spPr bwMode="auto">
              <a:xfrm>
                <a:off x="975191" y="5125292"/>
                <a:ext cx="2104672" cy="695190"/>
              </a:xfrm>
              <a:prstGeom prst="rect">
                <a:avLst/>
              </a:prstGeom>
              <a:solidFill>
                <a:srgbClr val="FFFF99"/>
              </a:solidFill>
              <a:ln>
                <a:noFill/>
              </a:ln>
            </p:spPr>
            <p:txBody>
              <a:bodyPr wrap="square" rtlCol="0">
                <a:spAutoFit/>
              </a:bodyPr>
              <a:lstStyle/>
              <a:p>
                <a:pPr eaLnBrk="1" hangingPunct="1"/>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r>
                        <a:rPr lang="en-US" altLang="zh-TW" sz="1800" b="0" i="1" smtClean="0">
                          <a:latin typeface="Cambria Math"/>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acc>
                                <m:accPr>
                                  <m:chr m:val="̂"/>
                                  <m:ctrlPr>
                                    <a:rPr lang="en-US" altLang="zh-TW" i="1" smtClean="0">
                                      <a:latin typeface="Cambria Math" panose="02040503050406030204" pitchFamily="18" charset="0"/>
                                    </a:rPr>
                                  </m:ctrlPr>
                                </m:accPr>
                                <m:e>
                                  <m:r>
                                    <a:rPr lang="en-US" altLang="zh-TW" b="0" i="1" smtClean="0">
                                      <a:latin typeface="Cambria Math" panose="02040503050406030204" pitchFamily="18" charset="0"/>
                                    </a:rPr>
                                    <m:t>𝑝</m:t>
                                  </m:r>
                                </m:e>
                              </m:acc>
                            </m:e>
                            <m:sup>
                              <m:r>
                                <a:rPr lang="en-US" altLang="zh-TW" i="1">
                                  <a:latin typeface="Cambria Math"/>
                                </a:rPr>
                                <m:t>2</m:t>
                              </m:r>
                            </m:sup>
                          </m:sSup>
                        </m:num>
                        <m:den>
                          <m:r>
                            <a:rPr lang="en-US" altLang="zh-TW" i="1">
                              <a:latin typeface="Cambria Math" panose="02040503050406030204" pitchFamily="18" charset="0"/>
                            </a:rPr>
                            <m:t>2</m:t>
                          </m:r>
                          <m:r>
                            <a:rPr lang="en-US" altLang="zh-TW" i="1">
                              <a:latin typeface="Cambria Math" panose="02040503050406030204" pitchFamily="18" charset="0"/>
                            </a:rPr>
                            <m:t>𝑚</m:t>
                          </m:r>
                        </m:den>
                      </m:f>
                      <m:r>
                        <a:rPr lang="en-US" altLang="zh-TW" i="1">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2</m:t>
                              </m:r>
                            </m:sup>
                          </m:sSup>
                        </m:num>
                        <m:den>
                          <m:r>
                            <a:rPr lang="en-US" altLang="zh-TW" i="1">
                              <a:latin typeface="Cambria Math" panose="02040503050406030204" pitchFamily="18" charset="0"/>
                            </a:rPr>
                            <m:t>4</m:t>
                          </m:r>
                          <m:r>
                            <a:rPr lang="en-US" altLang="zh-TW" i="1">
                              <a:latin typeface="Cambria Math" panose="02040503050406030204" pitchFamily="18" charset="0"/>
                              <a:ea typeface="Cambria Math" panose="02040503050406030204" pitchFamily="18" charset="0"/>
                            </a:rPr>
                            <m:t>𝜋</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𝜀</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a:rPr>
                            <m:t>𝑟</m:t>
                          </m:r>
                        </m:den>
                      </m:f>
                    </m:oMath>
                  </m:oMathPara>
                </a14:m>
                <a:endParaRPr lang="zh-TW" altLang="en-US" sz="1800" dirty="0"/>
              </a:p>
            </p:txBody>
          </p:sp>
        </mc:Choice>
        <mc:Fallback xmlns="">
          <p:sp>
            <p:nvSpPr>
              <p:cNvPr id="8" name="文字方塊 10">
                <a:extLst>
                  <a:ext uri="{FF2B5EF4-FFF2-40B4-BE49-F238E27FC236}">
                    <a16:creationId xmlns:a16="http://schemas.microsoft.com/office/drawing/2014/main" id="{B086D8CA-4C69-9B0F-D6A3-A85338A88B4B}"/>
                  </a:ext>
                </a:extLst>
              </p:cNvPr>
              <p:cNvSpPr txBox="1">
                <a:spLocks noRot="1" noChangeAspect="1" noMove="1" noResize="1" noEditPoints="1" noAdjustHandles="1" noChangeArrowheads="1" noChangeShapeType="1" noTextEdit="1"/>
              </p:cNvSpPr>
              <p:nvPr/>
            </p:nvSpPr>
            <p:spPr bwMode="auto">
              <a:xfrm>
                <a:off x="975191" y="5125292"/>
                <a:ext cx="2104672" cy="695190"/>
              </a:xfrm>
              <a:prstGeom prst="rect">
                <a:avLst/>
              </a:prstGeom>
              <a:blipFill>
                <a:blip r:embed="rId4"/>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29">
                <a:extLst>
                  <a:ext uri="{FF2B5EF4-FFF2-40B4-BE49-F238E27FC236}">
                    <a16:creationId xmlns:a16="http://schemas.microsoft.com/office/drawing/2014/main" id="{5C61920F-7004-1007-4DC2-71B060F48DF5}"/>
                  </a:ext>
                </a:extLst>
              </p:cNvPr>
              <p:cNvSpPr txBox="1"/>
              <p:nvPr/>
            </p:nvSpPr>
            <p:spPr bwMode="auto">
              <a:xfrm>
                <a:off x="3349612" y="5285994"/>
                <a:ext cx="1541188" cy="41165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ea typeface="Cambria Math" panose="02040503050406030204" pitchFamily="18" charset="0"/>
                            </a:rPr>
                            <m:t>1</m:t>
                          </m:r>
                        </m:sub>
                      </m:sSub>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𝑒</m:t>
                      </m:r>
                      <m:acc>
                        <m:accPr>
                          <m:chr m:val="⃗"/>
                          <m:ctrlPr>
                            <a:rPr lang="en-US" altLang="zh-TW" b="0" i="1" smtClean="0">
                              <a:latin typeface="Cambria Math" panose="02040503050406030204" pitchFamily="18" charset="0"/>
                              <a:ea typeface="Cambria Math" panose="02040503050406030204" pitchFamily="18" charset="0"/>
                            </a:rPr>
                          </m:ctrlPr>
                        </m:accPr>
                        <m:e>
                          <m:acc>
                            <m:accPr>
                              <m:chr m:val="̂"/>
                              <m:ctrlPr>
                                <a:rPr lang="en-US" altLang="zh-TW" b="0"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𝑟</m:t>
                              </m:r>
                            </m:e>
                          </m:acc>
                        </m:e>
                      </m:acc>
                      <m:r>
                        <a:rPr lang="en-US" altLang="zh-TW" i="1" smtClean="0">
                          <a:latin typeface="Cambria Math" panose="02040503050406030204" pitchFamily="18" charset="0"/>
                          <a:ea typeface="Cambria Math" panose="02040503050406030204" pitchFamily="18" charset="0"/>
                        </a:rPr>
                        <m:t>∙</m:t>
                      </m:r>
                      <m:acc>
                        <m:accPr>
                          <m:chr m:val="⃗"/>
                          <m:ctrlPr>
                            <a:rPr lang="en-US" altLang="zh-TW"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𝐸</m:t>
                          </m:r>
                        </m:e>
                      </m:acc>
                    </m:oMath>
                  </m:oMathPara>
                </a14:m>
                <a:endParaRPr lang="zh-TW" altLang="en-US" dirty="0"/>
              </a:p>
            </p:txBody>
          </p:sp>
        </mc:Choice>
        <mc:Fallback xmlns="">
          <p:sp>
            <p:nvSpPr>
              <p:cNvPr id="9" name="文字方塊 29">
                <a:extLst>
                  <a:ext uri="{FF2B5EF4-FFF2-40B4-BE49-F238E27FC236}">
                    <a16:creationId xmlns:a16="http://schemas.microsoft.com/office/drawing/2014/main" id="{5C61920F-7004-1007-4DC2-71B060F48DF5}"/>
                  </a:ext>
                </a:extLst>
              </p:cNvPr>
              <p:cNvSpPr txBox="1">
                <a:spLocks noRot="1" noChangeAspect="1" noMove="1" noResize="1" noEditPoints="1" noAdjustHandles="1" noChangeArrowheads="1" noChangeShapeType="1" noTextEdit="1"/>
              </p:cNvSpPr>
              <p:nvPr/>
            </p:nvSpPr>
            <p:spPr bwMode="auto">
              <a:xfrm>
                <a:off x="3349612" y="5285994"/>
                <a:ext cx="1541188" cy="411651"/>
              </a:xfrm>
              <a:prstGeom prst="rect">
                <a:avLst/>
              </a:prstGeom>
              <a:blipFill>
                <a:blip r:embed="rId5"/>
                <a:stretch>
                  <a:fillRect t="-12121"/>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AD94642-E82A-67F8-BBB3-FC5C837026DD}"/>
                  </a:ext>
                </a:extLst>
              </p:cNvPr>
              <p:cNvSpPr txBox="1"/>
              <p:nvPr/>
            </p:nvSpPr>
            <p:spPr bwMode="auto">
              <a:xfrm>
                <a:off x="897581" y="5916445"/>
                <a:ext cx="474838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未微擾</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0</m:t>
                        </m:r>
                      </m:sub>
                    </m:sSub>
                  </m:oMath>
                </a14:m>
                <a:r>
                  <a:rPr lang="en-TW" dirty="0">
                    <a:latin typeface="Times New Roman" pitchFamily="18" charset="0"/>
                    <a:cs typeface="Times New Roman" pitchFamily="18" charset="0"/>
                  </a:rPr>
                  <a:t>就是一般氫原子中的電子能量。</a:t>
                </a:r>
              </a:p>
            </p:txBody>
          </p:sp>
        </mc:Choice>
        <mc:Fallback xmlns="">
          <p:sp>
            <p:nvSpPr>
              <p:cNvPr id="10" name="TextBox 9">
                <a:extLst>
                  <a:ext uri="{FF2B5EF4-FFF2-40B4-BE49-F238E27FC236}">
                    <a16:creationId xmlns:a16="http://schemas.microsoft.com/office/drawing/2014/main" id="{9AD94642-E82A-67F8-BBB3-FC5C837026DD}"/>
                  </a:ext>
                </a:extLst>
              </p:cNvPr>
              <p:cNvSpPr txBox="1">
                <a:spLocks noRot="1" noChangeAspect="1" noMove="1" noResize="1" noEditPoints="1" noAdjustHandles="1" noChangeArrowheads="1" noChangeShapeType="1" noTextEdit="1"/>
              </p:cNvSpPr>
              <p:nvPr/>
            </p:nvSpPr>
            <p:spPr bwMode="auto">
              <a:xfrm>
                <a:off x="897581" y="5916445"/>
                <a:ext cx="4748387" cy="369332"/>
              </a:xfrm>
              <a:prstGeom prst="rect">
                <a:avLst/>
              </a:prstGeom>
              <a:blipFill>
                <a:blip r:embed="rId6"/>
                <a:stretch>
                  <a:fillRect l="-1067" t="-10345" b="-2413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29">
                <a:extLst>
                  <a:ext uri="{FF2B5EF4-FFF2-40B4-BE49-F238E27FC236}">
                    <a16:creationId xmlns:a16="http://schemas.microsoft.com/office/drawing/2014/main" id="{990B9BFD-F3D3-797C-AE85-AB730B80427B}"/>
                  </a:ext>
                </a:extLst>
              </p:cNvPr>
              <p:cNvSpPr txBox="1"/>
              <p:nvPr/>
            </p:nvSpPr>
            <p:spPr bwMode="auto">
              <a:xfrm>
                <a:off x="1006101" y="864572"/>
                <a:ext cx="1799065" cy="376770"/>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a:rPr lang="en-US" altLang="zh-TW" b="0" i="1" smtClean="0">
                              <a:latin typeface="Cambria Math" panose="02040503050406030204" pitchFamily="18" charset="0"/>
                            </a:rPr>
                            <m:t>𝐻</m:t>
                          </m:r>
                        </m:e>
                      </m:acc>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𝑛</m:t>
                                  </m:r>
                                </m:sub>
                              </m:sSub>
                            </m:e>
                          </m:d>
                        </m:e>
                      </m:d>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𝐸</m:t>
                          </m:r>
                        </m:e>
                        <m:sub>
                          <m:r>
                            <a:rPr lang="en-US" altLang="zh-TW" b="0" i="1" smtClean="0">
                              <a:latin typeface="Cambria Math" panose="02040503050406030204" pitchFamily="18" charset="0"/>
                            </a:rPr>
                            <m:t>𝑛</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𝑛</m:t>
                                  </m:r>
                                </m:sub>
                              </m:sSub>
                            </m:e>
                          </m:d>
                        </m:e>
                      </m:d>
                    </m:oMath>
                  </m:oMathPara>
                </a14:m>
                <a:endParaRPr lang="zh-TW" altLang="en-US" dirty="0"/>
              </a:p>
            </p:txBody>
          </p:sp>
        </mc:Choice>
        <mc:Fallback xmlns="">
          <p:sp>
            <p:nvSpPr>
              <p:cNvPr id="13" name="文字方塊 29">
                <a:extLst>
                  <a:ext uri="{FF2B5EF4-FFF2-40B4-BE49-F238E27FC236}">
                    <a16:creationId xmlns:a16="http://schemas.microsoft.com/office/drawing/2014/main" id="{990B9BFD-F3D3-797C-AE85-AB730B80427B}"/>
                  </a:ext>
                </a:extLst>
              </p:cNvPr>
              <p:cNvSpPr txBox="1">
                <a:spLocks noRot="1" noChangeAspect="1" noMove="1" noResize="1" noEditPoints="1" noAdjustHandles="1" noChangeArrowheads="1" noChangeShapeType="1" noTextEdit="1"/>
              </p:cNvSpPr>
              <p:nvPr/>
            </p:nvSpPr>
            <p:spPr bwMode="auto">
              <a:xfrm>
                <a:off x="1006101" y="864572"/>
                <a:ext cx="1799065" cy="376770"/>
              </a:xfrm>
              <a:prstGeom prst="rect">
                <a:avLst/>
              </a:prstGeom>
              <a:blipFill>
                <a:blip r:embed="rId7"/>
                <a:stretch>
                  <a:fillRect l="-7042" t="-110000" r="-12676" b="-170000"/>
                </a:stretch>
              </a:blipFill>
              <a:ln>
                <a:noFill/>
              </a:ln>
            </p:spPr>
            <p:txBody>
              <a:bodyPr/>
              <a:lstStyle/>
              <a:p>
                <a:r>
                  <a:rPr lang="en-TW">
                    <a:noFill/>
                  </a:rPr>
                  <a:t> </a:t>
                </a:r>
              </a:p>
            </p:txBody>
          </p:sp>
        </mc:Fallback>
      </mc:AlternateContent>
      <p:sp>
        <p:nvSpPr>
          <p:cNvPr id="14" name="TextBox 13">
            <a:extLst>
              <a:ext uri="{FF2B5EF4-FFF2-40B4-BE49-F238E27FC236}">
                <a16:creationId xmlns:a16="http://schemas.microsoft.com/office/drawing/2014/main" id="{C7167BF8-18B2-B7A2-DBB6-524AC26F8496}"/>
              </a:ext>
            </a:extLst>
          </p:cNvPr>
          <p:cNvSpPr txBox="1"/>
          <p:nvPr/>
        </p:nvSpPr>
        <p:spPr bwMode="auto">
          <a:xfrm>
            <a:off x="932791" y="458620"/>
            <a:ext cx="621247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Time-Independent Perturbation 通常是用來解能量本徵問題：</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E503E3A-906C-7114-A04F-505A3DA7B866}"/>
                  </a:ext>
                </a:extLst>
              </p:cNvPr>
              <p:cNvSpPr txBox="1"/>
              <p:nvPr/>
            </p:nvSpPr>
            <p:spPr bwMode="auto">
              <a:xfrm>
                <a:off x="2838439" y="1712637"/>
                <a:ext cx="568547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為了表現微擾</a:t>
                </a:r>
                <a14:m>
                  <m:oMath xmlns:m="http://schemas.openxmlformats.org/officeDocument/2006/math">
                    <m:r>
                      <a:rPr lang="en-US" altLang="zh-TW" i="1">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oMath>
                </a14:m>
                <a:r>
                  <a:rPr lang="en-TW" dirty="0">
                    <a:latin typeface="Times New Roman" pitchFamily="18" charset="0"/>
                    <a:cs typeface="Times New Roman" pitchFamily="18" charset="0"/>
                  </a:rPr>
                  <a:t>較小，因此提出一個參數</a:t>
                </a:r>
                <a14:m>
                  <m:oMath xmlns:m="http://schemas.openxmlformats.org/officeDocument/2006/math">
                    <m:r>
                      <a:rPr lang="en-US" altLang="zh-TW" i="1">
                        <a:latin typeface="Cambria Math" panose="02040503050406030204" pitchFamily="18" charset="0"/>
                        <a:ea typeface="Cambria Math" panose="02040503050406030204" pitchFamily="18" charset="0"/>
                      </a:rPr>
                      <m:t>𝜆</m:t>
                    </m:r>
                  </m:oMath>
                </a14:m>
                <a:r>
                  <a:rPr lang="en-TW" dirty="0">
                    <a:latin typeface="Times New Roman" pitchFamily="18" charset="0"/>
                    <a:cs typeface="Times New Roman" pitchFamily="18" charset="0"/>
                  </a:rPr>
                  <a:t>：</a:t>
                </a:r>
                <a14:m>
                  <m:oMath xmlns:m="http://schemas.openxmlformats.org/officeDocument/2006/math">
                    <m:r>
                      <a:rPr lang="en-TW" i="1" dirty="0" smtClean="0">
                        <a:latin typeface="Cambria Math" panose="02040503050406030204" pitchFamily="18" charset="0"/>
                        <a:ea typeface="Cambria Math" panose="02040503050406030204" pitchFamily="18" charset="0"/>
                        <a:cs typeface="Times New Roman" pitchFamily="18" charset="0"/>
                      </a:rPr>
                      <m:t>𝜆</m:t>
                    </m:r>
                    <m:r>
                      <a:rPr lang="en-TW" i="1" dirty="0" smtClean="0">
                        <a:latin typeface="Cambria Math" panose="02040503050406030204" pitchFamily="18" charset="0"/>
                        <a:ea typeface="Cambria Math" panose="02040503050406030204" pitchFamily="18" charset="0"/>
                        <a:cs typeface="Times New Roman" pitchFamily="18" charset="0"/>
                      </a:rPr>
                      <m:t>≪</m:t>
                    </m:r>
                    <m:r>
                      <a:rPr lang="en-US" b="0" i="0" dirty="0" smtClean="0">
                        <a:latin typeface="Cambria Math" panose="02040503050406030204" pitchFamily="18" charset="0"/>
                        <a:ea typeface="Cambria Math" panose="02040503050406030204" pitchFamily="18" charset="0"/>
                        <a:cs typeface="Times New Roman" pitchFamily="18" charset="0"/>
                      </a:rPr>
                      <m:t>1</m:t>
                    </m:r>
                  </m:oMath>
                </a14:m>
                <a:r>
                  <a:rPr lang="en-TW" dirty="0">
                    <a:latin typeface="Times New Roman" pitchFamily="18" charset="0"/>
                    <a:cs typeface="Times New Roman" pitchFamily="18" charset="0"/>
                  </a:rPr>
                  <a:t>。</a:t>
                </a:r>
              </a:p>
            </p:txBody>
          </p:sp>
        </mc:Choice>
        <mc:Fallback xmlns="">
          <p:sp>
            <p:nvSpPr>
              <p:cNvPr id="16" name="TextBox 15">
                <a:extLst>
                  <a:ext uri="{FF2B5EF4-FFF2-40B4-BE49-F238E27FC236}">
                    <a16:creationId xmlns:a16="http://schemas.microsoft.com/office/drawing/2014/main" id="{8E503E3A-906C-7114-A04F-505A3DA7B866}"/>
                  </a:ext>
                </a:extLst>
              </p:cNvPr>
              <p:cNvSpPr txBox="1">
                <a:spLocks noRot="1" noChangeAspect="1" noMove="1" noResize="1" noEditPoints="1" noAdjustHandles="1" noChangeArrowheads="1" noChangeShapeType="1" noTextEdit="1"/>
              </p:cNvSpPr>
              <p:nvPr/>
            </p:nvSpPr>
            <p:spPr bwMode="auto">
              <a:xfrm>
                <a:off x="2838439" y="1712637"/>
                <a:ext cx="5685478" cy="369332"/>
              </a:xfrm>
              <a:prstGeom prst="rect">
                <a:avLst/>
              </a:prstGeom>
              <a:blipFill>
                <a:blip r:embed="rId8"/>
                <a:stretch>
                  <a:fillRect l="-891" t="-6452" b="-19355"/>
                </a:stretch>
              </a:blipFill>
              <a:ln w="9525">
                <a:noFill/>
                <a:miter lim="800000"/>
                <a:headEnd/>
                <a:tailEnd/>
              </a:ln>
            </p:spPr>
            <p:txBody>
              <a:bodyPr/>
              <a:lstStyle/>
              <a:p>
                <a:r>
                  <a:rPr lang="en-TW">
                    <a:noFill/>
                  </a:rPr>
                  <a:t> </a:t>
                </a:r>
              </a:p>
            </p:txBody>
          </p:sp>
        </mc:Fallback>
      </mc:AlternateContent>
      <p:sp>
        <p:nvSpPr>
          <p:cNvPr id="18" name="TextBox 17">
            <a:extLst>
              <a:ext uri="{FF2B5EF4-FFF2-40B4-BE49-F238E27FC236}">
                <a16:creationId xmlns:a16="http://schemas.microsoft.com/office/drawing/2014/main" id="{EA5805B9-A5AE-513C-C129-8A8AC2E7F0D0}"/>
              </a:ext>
            </a:extLst>
          </p:cNvPr>
          <p:cNvSpPr txBox="1"/>
          <p:nvPr/>
        </p:nvSpPr>
        <p:spPr bwMode="auto">
          <a:xfrm>
            <a:off x="927347" y="2766258"/>
            <a:ext cx="554461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舉例來說：Anharmonic Oscillator</a:t>
            </a:r>
            <a:r>
              <a:rPr lang="zh-TW" altLang="en-US" dirty="0">
                <a:latin typeface="Times New Roman" pitchFamily="18" charset="0"/>
                <a:cs typeface="Times New Roman" pitchFamily="18" charset="0"/>
              </a:rPr>
              <a:t> </a:t>
            </a:r>
            <a:r>
              <a:rPr lang="zh-TW" altLang="en-US" b="0" i="0" u="none" strike="noStrike" dirty="0">
                <a:solidFill>
                  <a:srgbClr val="000000"/>
                </a:solidFill>
                <a:effectLst/>
                <a:latin typeface="+mn-ea"/>
                <a:ea typeface="+mn-ea"/>
              </a:rPr>
              <a:t>非諧項</a:t>
            </a:r>
            <a:endParaRPr lang="en-TW" dirty="0">
              <a:latin typeface="+mn-ea"/>
              <a:ea typeface="+mn-ea"/>
              <a:cs typeface="Times New Roman" pitchFamily="18" charset="0"/>
            </a:endParaRPr>
          </a:p>
        </p:txBody>
      </p:sp>
      <mc:AlternateContent xmlns:mc="http://schemas.openxmlformats.org/markup-compatibility/2006" xmlns:a14="http://schemas.microsoft.com/office/drawing/2010/main">
        <mc:Choice Requires="a14">
          <p:sp>
            <p:nvSpPr>
              <p:cNvPr id="19" name="文字方塊 6">
                <a:extLst>
                  <a:ext uri="{FF2B5EF4-FFF2-40B4-BE49-F238E27FC236}">
                    <a16:creationId xmlns:a16="http://schemas.microsoft.com/office/drawing/2014/main" id="{20E3C4E8-45B3-C83B-E693-EF3546355241}"/>
                  </a:ext>
                </a:extLst>
              </p:cNvPr>
              <p:cNvSpPr txBox="1"/>
              <p:nvPr/>
            </p:nvSpPr>
            <p:spPr bwMode="auto">
              <a:xfrm>
                <a:off x="1000657" y="3192063"/>
                <a:ext cx="2567613" cy="648126"/>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𝐻</m:t>
                      </m:r>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𝑝</m:t>
                              </m:r>
                            </m:e>
                            <m:sup>
                              <m:r>
                                <a:rPr lang="en-US" altLang="zh-TW" sz="1800" b="0" i="1" smtClean="0">
                                  <a:latin typeface="Cambria Math" panose="02040503050406030204" pitchFamily="18" charset="0"/>
                                </a:rPr>
                                <m:t>2</m:t>
                              </m:r>
                            </m:sup>
                          </m:sSup>
                        </m:num>
                        <m:den>
                          <m:r>
                            <a:rPr lang="en-US" altLang="zh-TW" sz="1800" b="0" i="1" smtClean="0">
                              <a:latin typeface="Cambria Math"/>
                            </a:rPr>
                            <m:t>2</m:t>
                          </m:r>
                          <m:r>
                            <a:rPr lang="en-US" altLang="zh-TW" sz="1800" b="0" i="1" smtClean="0">
                              <a:latin typeface="Cambria Math" panose="02040503050406030204" pitchFamily="18" charset="0"/>
                            </a:rPr>
                            <m:t>𝑚</m:t>
                          </m:r>
                        </m:den>
                      </m:f>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1</m:t>
                          </m:r>
                        </m:num>
                        <m:den>
                          <m:r>
                            <a:rPr lang="en-US" altLang="zh-TW" sz="1800" b="0" i="1" smtClean="0">
                              <a:latin typeface="Cambria Math"/>
                            </a:rPr>
                            <m:t>2</m:t>
                          </m:r>
                        </m:den>
                      </m:f>
                      <m:r>
                        <a:rPr lang="en-US" altLang="zh-TW" sz="1800" b="0" i="1" smtClean="0">
                          <a:latin typeface="Cambria Math"/>
                        </a:rPr>
                        <m:t>𝑘</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r>
                        <a:rPr lang="en-US" altLang="zh-TW" sz="1800" b="0" i="1" smtClean="0">
                          <a:latin typeface="Cambria Math" panose="02040503050406030204" pitchFamily="18" charset="0"/>
                        </a:rPr>
                        <m:t>+</m:t>
                      </m:r>
                      <m:r>
                        <a:rPr lang="en-US" altLang="zh-TW" sz="1800" i="1" smtClean="0">
                          <a:latin typeface="Cambria Math" panose="02040503050406030204" pitchFamily="18" charset="0"/>
                          <a:ea typeface="Cambria Math" panose="02040503050406030204" pitchFamily="18" charset="0"/>
                        </a:rPr>
                        <m:t>𝜆</m:t>
                      </m:r>
                      <m:sSup>
                        <m:sSupPr>
                          <m:ctrlPr>
                            <a:rPr lang="en-US" altLang="zh-TW" sz="1800" i="1">
                              <a:latin typeface="Cambria Math" panose="02040503050406030204" pitchFamily="18" charset="0"/>
                            </a:rPr>
                          </m:ctrlPr>
                        </m:sSupPr>
                        <m:e>
                          <m:r>
                            <a:rPr lang="en-US" altLang="zh-TW" sz="1800" b="0" i="1" smtClean="0">
                              <a:latin typeface="Cambria Math" panose="02040503050406030204" pitchFamily="18" charset="0"/>
                            </a:rPr>
                            <m:t>𝑥</m:t>
                          </m:r>
                        </m:e>
                        <m:sup>
                          <m:r>
                            <a:rPr lang="en-US" altLang="zh-TW" sz="1800" b="0" i="1" smtClean="0">
                              <a:latin typeface="Cambria Math" panose="02040503050406030204" pitchFamily="18" charset="0"/>
                            </a:rPr>
                            <m:t>4</m:t>
                          </m:r>
                        </m:sup>
                      </m:sSup>
                    </m:oMath>
                  </m:oMathPara>
                </a14:m>
                <a:endParaRPr lang="zh-TW" altLang="en-US" sz="1800" dirty="0"/>
              </a:p>
            </p:txBody>
          </p:sp>
        </mc:Choice>
        <mc:Fallback xmlns="">
          <p:sp>
            <p:nvSpPr>
              <p:cNvPr id="19" name="文字方塊 6">
                <a:extLst>
                  <a:ext uri="{FF2B5EF4-FFF2-40B4-BE49-F238E27FC236}">
                    <a16:creationId xmlns:a16="http://schemas.microsoft.com/office/drawing/2014/main" id="{20E3C4E8-45B3-C83B-E693-EF3546355241}"/>
                  </a:ext>
                </a:extLst>
              </p:cNvPr>
              <p:cNvSpPr txBox="1">
                <a:spLocks noRot="1" noChangeAspect="1" noMove="1" noResize="1" noEditPoints="1" noAdjustHandles="1" noChangeArrowheads="1" noChangeShapeType="1" noTextEdit="1"/>
              </p:cNvSpPr>
              <p:nvPr/>
            </p:nvSpPr>
            <p:spPr bwMode="auto">
              <a:xfrm>
                <a:off x="1000657" y="3192063"/>
                <a:ext cx="2567613" cy="648126"/>
              </a:xfrm>
              <a:prstGeom prst="rect">
                <a:avLst/>
              </a:prstGeom>
              <a:blipFill>
                <a:blip r:embed="rId9"/>
                <a:stretch>
                  <a:fillRect b="-3846"/>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文字方塊 6">
                <a:extLst>
                  <a:ext uri="{FF2B5EF4-FFF2-40B4-BE49-F238E27FC236}">
                    <a16:creationId xmlns:a16="http://schemas.microsoft.com/office/drawing/2014/main" id="{8BCC7776-6654-1DD3-6305-5BB5AC9D2524}"/>
                  </a:ext>
                </a:extLst>
              </p:cNvPr>
              <p:cNvSpPr txBox="1"/>
              <p:nvPr/>
            </p:nvSpPr>
            <p:spPr bwMode="auto">
              <a:xfrm>
                <a:off x="3782319" y="3192063"/>
                <a:ext cx="2008374" cy="672620"/>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𝑝</m:t>
                              </m:r>
                            </m:e>
                            <m:sup>
                              <m:r>
                                <a:rPr lang="en-US" altLang="zh-TW" sz="1800" b="0" i="1" smtClean="0">
                                  <a:latin typeface="Cambria Math" panose="02040503050406030204" pitchFamily="18" charset="0"/>
                                </a:rPr>
                                <m:t>2</m:t>
                              </m:r>
                            </m:sup>
                          </m:sSup>
                        </m:num>
                        <m:den>
                          <m:r>
                            <a:rPr lang="en-US" altLang="zh-TW" sz="1800" b="0" i="1" smtClean="0">
                              <a:latin typeface="Cambria Math"/>
                            </a:rPr>
                            <m:t>2</m:t>
                          </m:r>
                          <m:r>
                            <a:rPr lang="en-US" altLang="zh-TW" sz="1800" b="0" i="1" smtClean="0">
                              <a:latin typeface="Cambria Math" panose="02040503050406030204" pitchFamily="18" charset="0"/>
                            </a:rPr>
                            <m:t>𝑚</m:t>
                          </m:r>
                        </m:den>
                      </m:f>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1</m:t>
                          </m:r>
                        </m:num>
                        <m:den>
                          <m:r>
                            <a:rPr lang="en-US" altLang="zh-TW" sz="1800" b="0" i="1" smtClean="0">
                              <a:latin typeface="Cambria Math"/>
                            </a:rPr>
                            <m:t>2</m:t>
                          </m:r>
                        </m:den>
                      </m:f>
                      <m:r>
                        <a:rPr lang="en-US" altLang="zh-TW" sz="1800" b="0" i="1" smtClean="0">
                          <a:latin typeface="Cambria Math"/>
                        </a:rPr>
                        <m:t>𝑘</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oMath>
                  </m:oMathPara>
                </a14:m>
                <a:endParaRPr lang="zh-TW" altLang="en-US" sz="1800" dirty="0"/>
              </a:p>
            </p:txBody>
          </p:sp>
        </mc:Choice>
        <mc:Fallback xmlns="">
          <p:sp>
            <p:nvSpPr>
              <p:cNvPr id="20" name="文字方塊 6">
                <a:extLst>
                  <a:ext uri="{FF2B5EF4-FFF2-40B4-BE49-F238E27FC236}">
                    <a16:creationId xmlns:a16="http://schemas.microsoft.com/office/drawing/2014/main" id="{8BCC7776-6654-1DD3-6305-5BB5AC9D2524}"/>
                  </a:ext>
                </a:extLst>
              </p:cNvPr>
              <p:cNvSpPr txBox="1">
                <a:spLocks noRot="1" noChangeAspect="1" noMove="1" noResize="1" noEditPoints="1" noAdjustHandles="1" noChangeArrowheads="1" noChangeShapeType="1" noTextEdit="1"/>
              </p:cNvSpPr>
              <p:nvPr/>
            </p:nvSpPr>
            <p:spPr bwMode="auto">
              <a:xfrm>
                <a:off x="3782319" y="3192063"/>
                <a:ext cx="2008374" cy="672620"/>
              </a:xfrm>
              <a:prstGeom prst="rect">
                <a:avLst/>
              </a:prstGeom>
              <a:blipFill>
                <a:blip r:embed="rId10"/>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文字方塊 6">
                <a:extLst>
                  <a:ext uri="{FF2B5EF4-FFF2-40B4-BE49-F238E27FC236}">
                    <a16:creationId xmlns:a16="http://schemas.microsoft.com/office/drawing/2014/main" id="{B5A76548-939B-0F58-D79D-181F31A74367}"/>
                  </a:ext>
                </a:extLst>
              </p:cNvPr>
              <p:cNvSpPr txBox="1"/>
              <p:nvPr/>
            </p:nvSpPr>
            <p:spPr bwMode="auto">
              <a:xfrm>
                <a:off x="6078724" y="3363445"/>
                <a:ext cx="1279909" cy="376770"/>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b="0" i="1" smtClean="0">
                              <a:latin typeface="Cambria Math" panose="02040503050406030204" pitchFamily="18" charset="0"/>
                            </a:rPr>
                            <m:t>1</m:t>
                          </m:r>
                        </m:sub>
                      </m:sSub>
                      <m:r>
                        <a:rPr lang="en-US" altLang="zh-TW" sz="1800" b="0" i="1" smtClean="0">
                          <a:latin typeface="Cambria Math"/>
                        </a:rPr>
                        <m:t>=</m:t>
                      </m:r>
                      <m:r>
                        <a:rPr lang="en-US" altLang="zh-TW" i="1">
                          <a:latin typeface="Cambria Math" panose="02040503050406030204" pitchFamily="18" charset="0"/>
                          <a:ea typeface="Cambria Math" panose="02040503050406030204" pitchFamily="18" charset="0"/>
                        </a:rPr>
                        <m:t>𝜆</m:t>
                      </m:r>
                      <m:sSup>
                        <m:sSupPr>
                          <m:ctrlPr>
                            <a:rPr lang="en-US" altLang="zh-TW" i="1">
                              <a:latin typeface="Cambria Math" panose="02040503050406030204" pitchFamily="18" charset="0"/>
                            </a:rPr>
                          </m:ctrlPr>
                        </m:sSupPr>
                        <m:e>
                          <m:r>
                            <a:rPr lang="en-US" altLang="zh-TW" i="1">
                              <a:latin typeface="Cambria Math" panose="02040503050406030204" pitchFamily="18" charset="0"/>
                            </a:rPr>
                            <m:t>𝑥</m:t>
                          </m:r>
                        </m:e>
                        <m:sup>
                          <m:r>
                            <a:rPr lang="en-US" altLang="zh-TW" i="1">
                              <a:latin typeface="Cambria Math" panose="02040503050406030204" pitchFamily="18" charset="0"/>
                            </a:rPr>
                            <m:t>4</m:t>
                          </m:r>
                        </m:sup>
                      </m:sSup>
                    </m:oMath>
                  </m:oMathPara>
                </a14:m>
                <a:endParaRPr lang="zh-TW" altLang="en-US" sz="1800" dirty="0"/>
              </a:p>
            </p:txBody>
          </p:sp>
        </mc:Choice>
        <mc:Fallback xmlns="">
          <p:sp>
            <p:nvSpPr>
              <p:cNvPr id="21" name="文字方塊 6">
                <a:extLst>
                  <a:ext uri="{FF2B5EF4-FFF2-40B4-BE49-F238E27FC236}">
                    <a16:creationId xmlns:a16="http://schemas.microsoft.com/office/drawing/2014/main" id="{B5A76548-939B-0F58-D79D-181F31A74367}"/>
                  </a:ext>
                </a:extLst>
              </p:cNvPr>
              <p:cNvSpPr txBox="1">
                <a:spLocks noRot="1" noChangeAspect="1" noMove="1" noResize="1" noEditPoints="1" noAdjustHandles="1" noChangeArrowheads="1" noChangeShapeType="1" noTextEdit="1"/>
              </p:cNvSpPr>
              <p:nvPr/>
            </p:nvSpPr>
            <p:spPr bwMode="auto">
              <a:xfrm>
                <a:off x="6078724" y="3363445"/>
                <a:ext cx="1279909" cy="376770"/>
              </a:xfrm>
              <a:prstGeom prst="rect">
                <a:avLst/>
              </a:prstGeom>
              <a:blipFill>
                <a:blip r:embed="rId11"/>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9">
                <a:extLst>
                  <a:ext uri="{FF2B5EF4-FFF2-40B4-BE49-F238E27FC236}">
                    <a16:creationId xmlns:a16="http://schemas.microsoft.com/office/drawing/2014/main" id="{206B8A70-CEA9-285D-C47F-191F14E722C9}"/>
                  </a:ext>
                </a:extLst>
              </p:cNvPr>
              <p:cNvSpPr txBox="1"/>
              <p:nvPr/>
            </p:nvSpPr>
            <p:spPr bwMode="auto">
              <a:xfrm>
                <a:off x="6718678" y="2123365"/>
                <a:ext cx="2088232" cy="428707"/>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𝐻</m:t>
                          </m:r>
                        </m:e>
                        <m:sub>
                          <m:r>
                            <a:rPr lang="en-US" altLang="zh-TW" i="1">
                              <a:latin typeface="Cambria Math" panose="02040503050406030204" pitchFamily="18" charset="0"/>
                            </a:rPr>
                            <m:t>0</m:t>
                          </m:r>
                        </m:sub>
                      </m:sSub>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a:rPr>
                                    <m:t>𝑛</m:t>
                                  </m:r>
                                </m:sub>
                              </m:sSub>
                            </m:e>
                          </m:d>
                        </m:e>
                      </m:d>
                      <m:r>
                        <a:rPr lang="en-US" altLang="zh-TW" b="0" i="1" smtClean="0">
                          <a:latin typeface="Cambria Math"/>
                        </a:rPr>
                        <m:t>=</m:t>
                      </m:r>
                      <m:sSubSup>
                        <m:sSubSupPr>
                          <m:ctrlPr>
                            <a:rPr lang="en-US" altLang="zh-TW" b="0" i="1" smtClean="0">
                              <a:latin typeface="Cambria Math" panose="02040503050406030204" pitchFamily="18" charset="0"/>
                            </a:rPr>
                          </m:ctrlPr>
                        </m:sSubSupPr>
                        <m:e>
                          <m:r>
                            <a:rPr lang="en-US" altLang="zh-TW" b="0" i="1" smtClean="0">
                              <a:latin typeface="Cambria Math" panose="02040503050406030204" pitchFamily="18" charset="0"/>
                            </a:rPr>
                            <m:t>𝐸</m:t>
                          </m:r>
                        </m:e>
                        <m:sub>
                          <m:r>
                            <a:rPr lang="en-US" altLang="zh-TW" b="0" i="1" smtClean="0">
                              <a:latin typeface="Cambria Math" panose="02040503050406030204" pitchFamily="18" charset="0"/>
                            </a:rPr>
                            <m:t>𝑛</m:t>
                          </m:r>
                        </m:sub>
                        <m:sup>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0</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a:rPr>
                                    <m:t>𝑛</m:t>
                                  </m:r>
                                </m:sub>
                              </m:sSub>
                            </m:e>
                          </m:d>
                        </m:e>
                      </m:d>
                    </m:oMath>
                  </m:oMathPara>
                </a14:m>
                <a:endParaRPr lang="zh-TW" altLang="en-US" dirty="0"/>
              </a:p>
            </p:txBody>
          </p:sp>
        </mc:Choice>
        <mc:Fallback xmlns="">
          <p:sp>
            <p:nvSpPr>
              <p:cNvPr id="3" name="文字方塊 29">
                <a:extLst>
                  <a:ext uri="{FF2B5EF4-FFF2-40B4-BE49-F238E27FC236}">
                    <a16:creationId xmlns:a16="http://schemas.microsoft.com/office/drawing/2014/main" id="{206B8A70-CEA9-285D-C47F-191F14E722C9}"/>
                  </a:ext>
                </a:extLst>
              </p:cNvPr>
              <p:cNvSpPr txBox="1">
                <a:spLocks noRot="1" noChangeAspect="1" noMove="1" noResize="1" noEditPoints="1" noAdjustHandles="1" noChangeArrowheads="1" noChangeShapeType="1" noTextEdit="1"/>
              </p:cNvSpPr>
              <p:nvPr/>
            </p:nvSpPr>
            <p:spPr bwMode="auto">
              <a:xfrm>
                <a:off x="6718678" y="2123365"/>
                <a:ext cx="2088232" cy="428707"/>
              </a:xfrm>
              <a:prstGeom prst="rect">
                <a:avLst/>
              </a:prstGeom>
              <a:blipFill>
                <a:blip r:embed="rId12"/>
                <a:stretch>
                  <a:fillRect t="-82857" r="-8434" b="-14285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113D01C-EC3D-071F-F86E-C7A113F72BEE}"/>
                  </a:ext>
                </a:extLst>
              </p:cNvPr>
              <p:cNvSpPr txBox="1"/>
              <p:nvPr/>
            </p:nvSpPr>
            <p:spPr bwMode="auto">
              <a:xfrm>
                <a:off x="987085" y="2156577"/>
                <a:ext cx="6033187"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時常，主要項</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𝐻</m:t>
                        </m:r>
                      </m:e>
                      <m:sub>
                        <m:r>
                          <a:rPr lang="en-US" altLang="zh-TW" i="1">
                            <a:latin typeface="Cambria Math" panose="02040503050406030204" pitchFamily="18" charset="0"/>
                          </a:rPr>
                          <m:t>0</m:t>
                        </m:r>
                      </m:sub>
                    </m:sSub>
                  </m:oMath>
                </a14:m>
                <a:r>
                  <a:rPr lang="en-GB" dirty="0" err="1">
                    <a:latin typeface="Times New Roman" pitchFamily="18" charset="0"/>
                    <a:cs typeface="Times New Roman" pitchFamily="18" charset="0"/>
                  </a:rPr>
                  <a:t>比較簡單，因此已經解出本徵態</a:t>
                </a:r>
                <a14:m>
                  <m:oMath xmlns:m="http://schemas.openxmlformats.org/officeDocument/2006/math">
                    <m:sSub>
                      <m:sSubPr>
                        <m:ctrlPr>
                          <a:rPr lang="en-US" altLang="zh-TW" i="1">
                            <a:latin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a:rPr>
                          <m:t>𝑛</m:t>
                        </m:r>
                      </m:sub>
                    </m:sSub>
                  </m:oMath>
                </a14:m>
                <a:r>
                  <a:rPr lang="en-GB" dirty="0">
                    <a:latin typeface="Times New Roman" pitchFamily="18" charset="0"/>
                    <a:cs typeface="Times New Roman" pitchFamily="18" charset="0"/>
                  </a:rPr>
                  <a:t>了：</a:t>
                </a:r>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5113D01C-EC3D-071F-F86E-C7A113F72BEE}"/>
                  </a:ext>
                </a:extLst>
              </p:cNvPr>
              <p:cNvSpPr txBox="1">
                <a:spLocks noRot="1" noChangeAspect="1" noMove="1" noResize="1" noEditPoints="1" noAdjustHandles="1" noChangeArrowheads="1" noChangeShapeType="1" noTextEdit="1"/>
              </p:cNvSpPr>
              <p:nvPr/>
            </p:nvSpPr>
            <p:spPr bwMode="auto">
              <a:xfrm>
                <a:off x="987085" y="2156577"/>
                <a:ext cx="6033187" cy="369332"/>
              </a:xfrm>
              <a:prstGeom prst="rect">
                <a:avLst/>
              </a:prstGeom>
              <a:blipFill>
                <a:blip r:embed="rId13"/>
                <a:stretch>
                  <a:fillRect l="-840" t="-6667" b="-23333"/>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10372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animBg="1"/>
      <p:bldP spid="9" grpId="0" animBg="1"/>
      <p:bldP spid="10" grpId="0"/>
      <p:bldP spid="18" grpId="0"/>
      <p:bldP spid="19" grpId="0" animBg="1"/>
      <p:bldP spid="20" grpId="0" animBg="1"/>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A5805B9-A5AE-513C-C129-8A8AC2E7F0D0}"/>
              </a:ext>
            </a:extLst>
          </p:cNvPr>
          <p:cNvSpPr txBox="1"/>
          <p:nvPr/>
        </p:nvSpPr>
        <p:spPr bwMode="auto">
          <a:xfrm>
            <a:off x="425386" y="830197"/>
            <a:ext cx="554461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舉例來說：</a:t>
            </a:r>
            <a:r>
              <a:rPr lang="en-TW" dirty="0">
                <a:solidFill>
                  <a:srgbClr val="FF0000"/>
                </a:solidFill>
                <a:latin typeface="Times New Roman" pitchFamily="18" charset="0"/>
                <a:cs typeface="Times New Roman" pitchFamily="18" charset="0"/>
              </a:rPr>
              <a:t> 例一： Anharmonic Oscillator</a:t>
            </a:r>
            <a:r>
              <a:rPr lang="zh-TW" altLang="en-US" dirty="0">
                <a:solidFill>
                  <a:srgbClr val="FF0000"/>
                </a:solidFill>
                <a:latin typeface="Times New Roman" pitchFamily="18" charset="0"/>
                <a:cs typeface="Times New Roman" pitchFamily="18" charset="0"/>
              </a:rPr>
              <a:t> </a:t>
            </a:r>
            <a:r>
              <a:rPr lang="zh-TW" altLang="en-US" b="0" i="0" u="none" strike="noStrike" dirty="0">
                <a:solidFill>
                  <a:srgbClr val="FF0000"/>
                </a:solidFill>
                <a:effectLst/>
                <a:latin typeface="+mn-ea"/>
                <a:ea typeface="+mn-ea"/>
              </a:rPr>
              <a:t>非諧</a:t>
            </a:r>
            <a:r>
              <a:rPr lang="zh-TW" altLang="en-US" dirty="0">
                <a:solidFill>
                  <a:srgbClr val="FF0000"/>
                </a:solidFill>
                <a:latin typeface="+mn-ea"/>
                <a:ea typeface="+mn-ea"/>
              </a:rPr>
              <a:t>震盪器</a:t>
            </a:r>
            <a:endParaRPr lang="en-TW" dirty="0">
              <a:solidFill>
                <a:srgbClr val="FF0000"/>
              </a:solidFill>
              <a:latin typeface="+mn-ea"/>
              <a:ea typeface="+mn-ea"/>
              <a:cs typeface="Times New Roman" pitchFamily="18" charset="0"/>
            </a:endParaRPr>
          </a:p>
        </p:txBody>
      </p:sp>
      <mc:AlternateContent xmlns:mc="http://schemas.openxmlformats.org/markup-compatibility/2006" xmlns:a14="http://schemas.microsoft.com/office/drawing/2010/main">
        <mc:Choice Requires="a14">
          <p:sp>
            <p:nvSpPr>
              <p:cNvPr id="20" name="文字方塊 6">
                <a:extLst>
                  <a:ext uri="{FF2B5EF4-FFF2-40B4-BE49-F238E27FC236}">
                    <a16:creationId xmlns:a16="http://schemas.microsoft.com/office/drawing/2014/main" id="{8BCC7776-6654-1DD3-6305-5BB5AC9D2524}"/>
                  </a:ext>
                </a:extLst>
              </p:cNvPr>
              <p:cNvSpPr txBox="1"/>
              <p:nvPr/>
            </p:nvSpPr>
            <p:spPr bwMode="auto">
              <a:xfrm>
                <a:off x="537137" y="1222392"/>
                <a:ext cx="2008374" cy="672620"/>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𝑝</m:t>
                              </m:r>
                            </m:e>
                            <m:sup>
                              <m:r>
                                <a:rPr lang="en-US" altLang="zh-TW" sz="1800" b="0" i="1" smtClean="0">
                                  <a:latin typeface="Cambria Math" panose="02040503050406030204" pitchFamily="18" charset="0"/>
                                </a:rPr>
                                <m:t>2</m:t>
                              </m:r>
                            </m:sup>
                          </m:sSup>
                        </m:num>
                        <m:den>
                          <m:r>
                            <a:rPr lang="en-US" altLang="zh-TW" sz="1800" b="0" i="1" smtClean="0">
                              <a:latin typeface="Cambria Math"/>
                            </a:rPr>
                            <m:t>2</m:t>
                          </m:r>
                          <m:r>
                            <a:rPr lang="en-US" altLang="zh-TW" sz="1800" b="0" i="1" smtClean="0">
                              <a:latin typeface="Cambria Math" panose="02040503050406030204" pitchFamily="18" charset="0"/>
                            </a:rPr>
                            <m:t>𝑚</m:t>
                          </m:r>
                        </m:den>
                      </m:f>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1</m:t>
                          </m:r>
                        </m:num>
                        <m:den>
                          <m:r>
                            <a:rPr lang="en-US" altLang="zh-TW" sz="1800" b="0" i="1" smtClean="0">
                              <a:latin typeface="Cambria Math"/>
                            </a:rPr>
                            <m:t>2</m:t>
                          </m:r>
                        </m:den>
                      </m:f>
                      <m:r>
                        <a:rPr lang="en-US" altLang="zh-TW" sz="1800" b="0" i="1" smtClean="0">
                          <a:latin typeface="Cambria Math"/>
                        </a:rPr>
                        <m:t>𝑘</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oMath>
                  </m:oMathPara>
                </a14:m>
                <a:endParaRPr lang="zh-TW" altLang="en-US" sz="1800" dirty="0"/>
              </a:p>
            </p:txBody>
          </p:sp>
        </mc:Choice>
        <mc:Fallback xmlns="">
          <p:sp>
            <p:nvSpPr>
              <p:cNvPr id="20" name="文字方塊 6">
                <a:extLst>
                  <a:ext uri="{FF2B5EF4-FFF2-40B4-BE49-F238E27FC236}">
                    <a16:creationId xmlns:a16="http://schemas.microsoft.com/office/drawing/2014/main" id="{8BCC7776-6654-1DD3-6305-5BB5AC9D2524}"/>
                  </a:ext>
                </a:extLst>
              </p:cNvPr>
              <p:cNvSpPr txBox="1">
                <a:spLocks noRot="1" noChangeAspect="1" noMove="1" noResize="1" noEditPoints="1" noAdjustHandles="1" noChangeArrowheads="1" noChangeShapeType="1" noTextEdit="1"/>
              </p:cNvSpPr>
              <p:nvPr/>
            </p:nvSpPr>
            <p:spPr bwMode="auto">
              <a:xfrm>
                <a:off x="537137" y="1222392"/>
                <a:ext cx="2008374" cy="672620"/>
              </a:xfrm>
              <a:prstGeom prst="rect">
                <a:avLst/>
              </a:prstGeom>
              <a:blipFill>
                <a:blip r:embed="rId2"/>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文字方塊 6">
                <a:extLst>
                  <a:ext uri="{FF2B5EF4-FFF2-40B4-BE49-F238E27FC236}">
                    <a16:creationId xmlns:a16="http://schemas.microsoft.com/office/drawing/2014/main" id="{B5A76548-939B-0F58-D79D-181F31A74367}"/>
                  </a:ext>
                </a:extLst>
              </p:cNvPr>
              <p:cNvSpPr txBox="1"/>
              <p:nvPr/>
            </p:nvSpPr>
            <p:spPr bwMode="auto">
              <a:xfrm>
                <a:off x="2804156" y="1228235"/>
                <a:ext cx="2631940" cy="673326"/>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𝜆</m:t>
                      </m:r>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b="0" i="1" smtClean="0">
                              <a:latin typeface="Cambria Math" panose="02040503050406030204" pitchFamily="18" charset="0"/>
                            </a:rPr>
                            <m:t>1</m:t>
                          </m:r>
                        </m:sub>
                      </m:sSub>
                      <m:r>
                        <a:rPr lang="en-US" altLang="zh-TW" sz="1800" b="0" i="1" smtClean="0">
                          <a:latin typeface="Cambria Math"/>
                        </a:rPr>
                        <m:t>=</m:t>
                      </m:r>
                      <m:r>
                        <a:rPr lang="en-US" altLang="zh-TW" i="1">
                          <a:latin typeface="Cambria Math" panose="02040503050406030204" pitchFamily="18" charset="0"/>
                          <a:ea typeface="Cambria Math" panose="02040503050406030204" pitchFamily="18" charset="0"/>
                        </a:rPr>
                        <m:t>𝜆</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sz="1800" b="0" i="1" smtClean="0">
                              <a:latin typeface="Cambria Math" panose="02040503050406030204" pitchFamily="18" charset="0"/>
                            </a:rPr>
                            <m:t>4</m:t>
                          </m:r>
                        </m:den>
                      </m:f>
                      <m:r>
                        <a:rPr lang="en-US" altLang="zh-TW" i="1">
                          <a:latin typeface="Cambria Math" panose="02040503050406030204" pitchFamily="18" charset="0"/>
                          <a:ea typeface="Cambria Math" panose="02040503050406030204" pitchFamily="18" charset="0"/>
                        </a:rPr>
                        <m:t>ℏ</m:t>
                      </m:r>
                      <m:r>
                        <a:rPr lang="en-US" altLang="zh-TW" i="1" smtClean="0">
                          <a:latin typeface="Cambria Math" panose="02040503050406030204" pitchFamily="18" charset="0"/>
                          <a:ea typeface="Cambria Math" panose="02040503050406030204" pitchFamily="18" charset="0"/>
                        </a:rPr>
                        <m:t>𝜔</m:t>
                      </m:r>
                      <m:sSup>
                        <m:sSupPr>
                          <m:ctrlPr>
                            <a:rPr lang="en-US" altLang="zh-TW" i="1">
                              <a:latin typeface="Cambria Math" panose="02040503050406030204" pitchFamily="18" charset="0"/>
                              <a:ea typeface="Cambria Math" panose="02040503050406030204" pitchFamily="18" charset="0"/>
                            </a:rPr>
                          </m:ctrlPr>
                        </m:sSupPr>
                        <m:e>
                          <m:d>
                            <m:dPr>
                              <m:ctrlPr>
                                <a:rPr lang="en-US" altLang="zh-TW" i="1">
                                  <a:latin typeface="Cambria Math" panose="02040503050406030204" pitchFamily="18" charset="0"/>
                                  <a:ea typeface="Cambria Math" panose="02040503050406030204" pitchFamily="18" charset="0"/>
                                </a:rPr>
                              </m:ctrlPr>
                            </m:dPr>
                            <m:e>
                              <m:f>
                                <m:fPr>
                                  <m:ctrlPr>
                                    <a:rPr lang="en-US" altLang="zh-TW" i="1">
                                      <a:latin typeface="Cambria Math" panose="02040503050406030204" pitchFamily="18" charset="0"/>
                                    </a:rPr>
                                  </m:ctrlPr>
                                </m:fPr>
                                <m:num>
                                  <m:r>
                                    <a:rPr lang="en-US" altLang="zh-TW" b="0" i="1" smtClean="0">
                                      <a:latin typeface="Cambria Math" panose="02040503050406030204" pitchFamily="18" charset="0"/>
                                    </a:rPr>
                                    <m:t>2</m:t>
                                  </m:r>
                                  <m:r>
                                    <a:rPr lang="en-TW" i="1">
                                      <a:latin typeface="Cambria Math" panose="02040503050406030204" pitchFamily="18" charset="0"/>
                                    </a:rPr>
                                    <m:t>𝑚</m:t>
                                  </m:r>
                                  <m:r>
                                    <a:rPr lang="en-TW" i="1">
                                      <a:latin typeface="Cambria Math" panose="02040503050406030204" pitchFamily="18" charset="0"/>
                                    </a:rPr>
                                    <m:t>𝜔</m:t>
                                  </m:r>
                                </m:num>
                                <m:den>
                                  <m:r>
                                    <a:rPr lang="en-US" altLang="zh-TW" i="1">
                                      <a:latin typeface="Cambria Math" panose="02040503050406030204" pitchFamily="18" charset="0"/>
                                      <a:ea typeface="Cambria Math" panose="02040503050406030204" pitchFamily="18" charset="0"/>
                                    </a:rPr>
                                    <m:t>ℏ</m:t>
                                  </m:r>
                                </m:den>
                              </m:f>
                            </m:e>
                          </m:d>
                        </m:e>
                        <m:sup>
                          <m:r>
                            <a:rPr lang="en-US" altLang="zh-TW" i="1">
                              <a:latin typeface="Cambria Math" panose="02040503050406030204" pitchFamily="18" charset="0"/>
                              <a:ea typeface="Cambria Math" panose="02040503050406030204" pitchFamily="18" charset="0"/>
                            </a:rPr>
                            <m:t>2</m:t>
                          </m:r>
                        </m:sup>
                      </m:sSup>
                      <m:sSup>
                        <m:sSupPr>
                          <m:ctrlPr>
                            <a:rPr lang="en-US" altLang="zh-TW" i="1">
                              <a:latin typeface="Cambria Math" panose="02040503050406030204" pitchFamily="18" charset="0"/>
                            </a:rPr>
                          </m:ctrlPr>
                        </m:sSupPr>
                        <m:e>
                          <m:r>
                            <a:rPr lang="en-US" altLang="zh-TW" i="1">
                              <a:latin typeface="Cambria Math" panose="02040503050406030204" pitchFamily="18" charset="0"/>
                            </a:rPr>
                            <m:t>𝑥</m:t>
                          </m:r>
                        </m:e>
                        <m:sup>
                          <m:r>
                            <a:rPr lang="en-US" altLang="zh-TW" i="1">
                              <a:latin typeface="Cambria Math" panose="02040503050406030204" pitchFamily="18" charset="0"/>
                            </a:rPr>
                            <m:t>4</m:t>
                          </m:r>
                        </m:sup>
                      </m:sSup>
                    </m:oMath>
                  </m:oMathPara>
                </a14:m>
                <a:endParaRPr lang="zh-TW" altLang="en-US" sz="1800" dirty="0"/>
              </a:p>
            </p:txBody>
          </p:sp>
        </mc:Choice>
        <mc:Fallback xmlns="">
          <p:sp>
            <p:nvSpPr>
              <p:cNvPr id="21" name="文字方塊 6">
                <a:extLst>
                  <a:ext uri="{FF2B5EF4-FFF2-40B4-BE49-F238E27FC236}">
                    <a16:creationId xmlns:a16="http://schemas.microsoft.com/office/drawing/2014/main" id="{B5A76548-939B-0F58-D79D-181F31A74367}"/>
                  </a:ext>
                </a:extLst>
              </p:cNvPr>
              <p:cNvSpPr txBox="1">
                <a:spLocks noRot="1" noChangeAspect="1" noMove="1" noResize="1" noEditPoints="1" noAdjustHandles="1" noChangeArrowheads="1" noChangeShapeType="1" noTextEdit="1"/>
              </p:cNvSpPr>
              <p:nvPr/>
            </p:nvSpPr>
            <p:spPr bwMode="auto">
              <a:xfrm>
                <a:off x="2804156" y="1228235"/>
                <a:ext cx="2631940" cy="673326"/>
              </a:xfrm>
              <a:prstGeom prst="rect">
                <a:avLst/>
              </a:prstGeom>
              <a:blipFill>
                <a:blip r:embed="rId3"/>
                <a:stretch>
                  <a:fillRect b="-5556"/>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29">
                <a:extLst>
                  <a:ext uri="{FF2B5EF4-FFF2-40B4-BE49-F238E27FC236}">
                    <a16:creationId xmlns:a16="http://schemas.microsoft.com/office/drawing/2014/main" id="{A1D0E20F-E7A4-19F9-FAA6-CB72F02D3ED9}"/>
                  </a:ext>
                </a:extLst>
              </p:cNvPr>
              <p:cNvSpPr txBox="1"/>
              <p:nvPr/>
            </p:nvSpPr>
            <p:spPr bwMode="auto">
              <a:xfrm>
                <a:off x="531895" y="2473444"/>
                <a:ext cx="2130968" cy="436723"/>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𝜆</m:t>
                      </m:r>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0</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r>
                        <a:rPr lang="en-US" altLang="zh-TW" b="0" i="1" smtClean="0">
                          <a:latin typeface="Cambria Math" panose="02040503050406030204" pitchFamily="18" charset="0"/>
                          <a:ea typeface="Cambria Math" panose="02040503050406030204" pitchFamily="18" charset="0"/>
                        </a:rPr>
                        <m:t>𝜆</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smtClean="0">
                                  <a:latin typeface="Cambria Math" panose="02040503050406030204" pitchFamily="18" charset="0"/>
                                </a:rPr>
                                <m:t>0</m:t>
                              </m:r>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0</m:t>
                              </m:r>
                            </m:e>
                          </m:d>
                        </m:e>
                      </m:d>
                    </m:oMath>
                  </m:oMathPara>
                </a14:m>
                <a:endParaRPr lang="zh-TW" altLang="en-US" dirty="0"/>
              </a:p>
            </p:txBody>
          </p:sp>
        </mc:Choice>
        <mc:Fallback xmlns="">
          <p:sp>
            <p:nvSpPr>
              <p:cNvPr id="2" name="文字方塊 29">
                <a:extLst>
                  <a:ext uri="{FF2B5EF4-FFF2-40B4-BE49-F238E27FC236}">
                    <a16:creationId xmlns:a16="http://schemas.microsoft.com/office/drawing/2014/main" id="{A1D0E20F-E7A4-19F9-FAA6-CB72F02D3ED9}"/>
                  </a:ext>
                </a:extLst>
              </p:cNvPr>
              <p:cNvSpPr txBox="1">
                <a:spLocks noRot="1" noChangeAspect="1" noMove="1" noResize="1" noEditPoints="1" noAdjustHandles="1" noChangeArrowheads="1" noChangeShapeType="1" noTextEdit="1"/>
              </p:cNvSpPr>
              <p:nvPr/>
            </p:nvSpPr>
            <p:spPr bwMode="auto">
              <a:xfrm>
                <a:off x="531895" y="2473444"/>
                <a:ext cx="2130968" cy="436723"/>
              </a:xfrm>
              <a:prstGeom prst="rect">
                <a:avLst/>
              </a:prstGeom>
              <a:blipFill>
                <a:blip r:embed="rId4"/>
                <a:stretch>
                  <a:fillRect t="-80000" r="-6509" b="-14285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07C2BC4-6313-769B-B97C-DF9E0CC1B80E}"/>
                  </a:ext>
                </a:extLst>
              </p:cNvPr>
              <p:cNvSpPr txBox="1"/>
              <p:nvPr/>
            </p:nvSpPr>
            <p:spPr bwMode="auto">
              <a:xfrm>
                <a:off x="531895" y="1989978"/>
                <a:ext cx="4502003" cy="483466"/>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計算基態能量</a:t>
                </a:r>
                <a14:m>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𝐸</m:t>
                        </m:r>
                      </m:e>
                      <m:sub>
                        <m:r>
                          <a:rPr lang="en-US" b="0" i="1" smtClean="0">
                            <a:latin typeface="Cambria Math" panose="02040503050406030204" pitchFamily="18" charset="0"/>
                            <a:cs typeface="Times New Roman" pitchFamily="18" charset="0"/>
                          </a:rPr>
                          <m:t>0</m:t>
                        </m:r>
                      </m:sub>
                    </m:sSub>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1</m:t>
                        </m:r>
                      </m:num>
                      <m:den>
                        <m:r>
                          <a:rPr lang="en-US" b="0" i="1" smtClean="0">
                            <a:latin typeface="Cambria Math" panose="02040503050406030204" pitchFamily="18" charset="0"/>
                            <a:cs typeface="Times New Roman" pitchFamily="18" charset="0"/>
                          </a:rPr>
                          <m:t>2</m:t>
                        </m:r>
                      </m:den>
                    </m:f>
                    <m:r>
                      <a:rPr lang="en-US" b="0" i="1" smtClean="0">
                        <a:latin typeface="Cambria Math" panose="02040503050406030204" pitchFamily="18" charset="0"/>
                        <a:ea typeface="Cambria Math" panose="02040503050406030204" pitchFamily="18" charset="0"/>
                        <a:cs typeface="Times New Roman" pitchFamily="18" charset="0"/>
                      </a:rPr>
                      <m:t>ℏ</m:t>
                    </m:r>
                    <m:r>
                      <a:rPr lang="en-US" b="0" i="1" smtClean="0">
                        <a:latin typeface="Cambria Math" panose="02040503050406030204" pitchFamily="18" charset="0"/>
                        <a:ea typeface="Cambria Math" panose="02040503050406030204" pitchFamily="18" charset="0"/>
                        <a:cs typeface="Times New Roman" pitchFamily="18" charset="0"/>
                      </a:rPr>
                      <m:t>𝜔</m:t>
                    </m:r>
                  </m:oMath>
                </a14:m>
                <a:r>
                  <a:rPr lang="en-TW" dirty="0">
                    <a:latin typeface="Times New Roman" pitchFamily="18" charset="0"/>
                    <a:cs typeface="Times New Roman" pitchFamily="18" charset="0"/>
                  </a:rPr>
                  <a:t>的修正：</a:t>
                </a:r>
              </a:p>
            </p:txBody>
          </p:sp>
        </mc:Choice>
        <mc:Fallback xmlns="">
          <p:sp>
            <p:nvSpPr>
              <p:cNvPr id="3" name="TextBox 2">
                <a:extLst>
                  <a:ext uri="{FF2B5EF4-FFF2-40B4-BE49-F238E27FC236}">
                    <a16:creationId xmlns:a16="http://schemas.microsoft.com/office/drawing/2014/main" id="{E07C2BC4-6313-769B-B97C-DF9E0CC1B80E}"/>
                  </a:ext>
                </a:extLst>
              </p:cNvPr>
              <p:cNvSpPr txBox="1">
                <a:spLocks noRot="1" noChangeAspect="1" noMove="1" noResize="1" noEditPoints="1" noAdjustHandles="1" noChangeArrowheads="1" noChangeShapeType="1" noTextEdit="1"/>
              </p:cNvSpPr>
              <p:nvPr/>
            </p:nvSpPr>
            <p:spPr bwMode="auto">
              <a:xfrm>
                <a:off x="531895" y="1989978"/>
                <a:ext cx="4502003" cy="483466"/>
              </a:xfrm>
              <a:prstGeom prst="rect">
                <a:avLst/>
              </a:prstGeom>
              <a:blipFill>
                <a:blip r:embed="rId5"/>
                <a:stretch>
                  <a:fillRect l="-1124" b="-512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29">
                <a:extLst>
                  <a:ext uri="{FF2B5EF4-FFF2-40B4-BE49-F238E27FC236}">
                    <a16:creationId xmlns:a16="http://schemas.microsoft.com/office/drawing/2014/main" id="{3068D97A-06DD-59AC-8339-E169871F1E44}"/>
                  </a:ext>
                </a:extLst>
              </p:cNvPr>
              <p:cNvSpPr txBox="1"/>
              <p:nvPr/>
            </p:nvSpPr>
            <p:spPr bwMode="auto">
              <a:xfrm>
                <a:off x="531895" y="3040274"/>
                <a:ext cx="5438107" cy="673326"/>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0</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4</m:t>
                          </m:r>
                        </m:den>
                      </m:f>
                      <m:r>
                        <a:rPr lang="en-US" altLang="zh-TW" i="1">
                          <a:latin typeface="Cambria Math" panose="02040503050406030204" pitchFamily="18" charset="0"/>
                          <a:ea typeface="Cambria Math" panose="02040503050406030204" pitchFamily="18" charset="0"/>
                        </a:rPr>
                        <m:t>ℏ</m:t>
                      </m:r>
                      <m:r>
                        <a:rPr lang="en-US" altLang="zh-TW" i="1">
                          <a:latin typeface="Cambria Math" panose="02040503050406030204" pitchFamily="18" charset="0"/>
                          <a:ea typeface="Cambria Math" panose="02040503050406030204" pitchFamily="18" charset="0"/>
                        </a:rPr>
                        <m:t>𝜔</m:t>
                      </m:r>
                      <m:sSup>
                        <m:sSupPr>
                          <m:ctrlPr>
                            <a:rPr lang="en-US" altLang="zh-TW" i="1">
                              <a:latin typeface="Cambria Math" panose="02040503050406030204" pitchFamily="18" charset="0"/>
                              <a:ea typeface="Cambria Math" panose="02040503050406030204" pitchFamily="18" charset="0"/>
                            </a:rPr>
                          </m:ctrlPr>
                        </m:sSupPr>
                        <m:e>
                          <m:d>
                            <m:dPr>
                              <m:ctrlPr>
                                <a:rPr lang="en-US" altLang="zh-TW" i="1">
                                  <a:latin typeface="Cambria Math" panose="02040503050406030204" pitchFamily="18" charset="0"/>
                                  <a:ea typeface="Cambria Math" panose="02040503050406030204" pitchFamily="18" charset="0"/>
                                </a:rPr>
                              </m:ctrlPr>
                            </m:dPr>
                            <m:e>
                              <m:f>
                                <m:fPr>
                                  <m:ctrlPr>
                                    <a:rPr lang="en-US" altLang="zh-TW" i="1">
                                      <a:latin typeface="Cambria Math" panose="02040503050406030204" pitchFamily="18" charset="0"/>
                                    </a:rPr>
                                  </m:ctrlPr>
                                </m:fPr>
                                <m:num>
                                  <m:r>
                                    <a:rPr lang="en-US" altLang="zh-TW" i="1">
                                      <a:latin typeface="Cambria Math" panose="02040503050406030204" pitchFamily="18" charset="0"/>
                                    </a:rPr>
                                    <m:t>2</m:t>
                                  </m:r>
                                  <m:r>
                                    <a:rPr lang="en-TW" i="1">
                                      <a:latin typeface="Cambria Math" panose="02040503050406030204" pitchFamily="18" charset="0"/>
                                    </a:rPr>
                                    <m:t>𝑚</m:t>
                                  </m:r>
                                  <m:r>
                                    <a:rPr lang="en-TW" i="1">
                                      <a:latin typeface="Cambria Math" panose="02040503050406030204" pitchFamily="18" charset="0"/>
                                    </a:rPr>
                                    <m:t>𝜔</m:t>
                                  </m:r>
                                </m:num>
                                <m:den>
                                  <m:r>
                                    <a:rPr lang="en-US" altLang="zh-TW" i="1">
                                      <a:latin typeface="Cambria Math" panose="02040503050406030204" pitchFamily="18" charset="0"/>
                                      <a:ea typeface="Cambria Math" panose="02040503050406030204" pitchFamily="18" charset="0"/>
                                    </a:rPr>
                                    <m:t>ℏ</m:t>
                                  </m:r>
                                </m:den>
                              </m:f>
                            </m:e>
                          </m:d>
                        </m:e>
                        <m:sup>
                          <m:r>
                            <a:rPr lang="en-US" altLang="zh-TW" i="1">
                              <a:latin typeface="Cambria Math" panose="02040503050406030204" pitchFamily="18" charset="0"/>
                              <a:ea typeface="Cambria Math" panose="02040503050406030204" pitchFamily="18" charset="0"/>
                            </a:rPr>
                            <m:t>2</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smtClean="0">
                                  <a:latin typeface="Cambria Math" panose="02040503050406030204" pitchFamily="18" charset="0"/>
                                </a:rPr>
                                <m:t>0</m:t>
                              </m:r>
                            </m:e>
                          </m:d>
                        </m:e>
                      </m:d>
                      <m:sSup>
                        <m:sSupPr>
                          <m:ctrlPr>
                            <a:rPr lang="en-US" altLang="zh-TW" i="1">
                              <a:latin typeface="Cambria Math" panose="02040503050406030204" pitchFamily="18" charset="0"/>
                            </a:rPr>
                          </m:ctrlPr>
                        </m:sSupPr>
                        <m:e>
                          <m:r>
                            <a:rPr lang="en-US" altLang="zh-TW" i="1">
                              <a:latin typeface="Cambria Math" panose="02040503050406030204" pitchFamily="18" charset="0"/>
                            </a:rPr>
                            <m:t>𝑥</m:t>
                          </m:r>
                        </m:e>
                        <m:sup>
                          <m:r>
                            <a:rPr lang="en-US" altLang="zh-TW" i="1">
                              <a:latin typeface="Cambria Math" panose="02040503050406030204" pitchFamily="18" charset="0"/>
                            </a:rPr>
                            <m:t>4</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0</m:t>
                              </m:r>
                            </m:e>
                          </m:d>
                        </m:e>
                      </m:d>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4</m:t>
                          </m:r>
                        </m:den>
                      </m:f>
                      <m:r>
                        <a:rPr lang="en-US" altLang="zh-TW" i="1">
                          <a:latin typeface="Cambria Math" panose="02040503050406030204" pitchFamily="18" charset="0"/>
                          <a:ea typeface="Cambria Math" panose="02040503050406030204" pitchFamily="18" charset="0"/>
                        </a:rPr>
                        <m:t>ℏ</m:t>
                      </m:r>
                      <m:r>
                        <a:rPr lang="en-US" altLang="zh-TW" i="1">
                          <a:latin typeface="Cambria Math" panose="02040503050406030204" pitchFamily="18" charset="0"/>
                          <a:ea typeface="Cambria Math" panose="02040503050406030204" pitchFamily="18" charset="0"/>
                        </a:rPr>
                        <m:t>𝜔</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0</m:t>
                              </m:r>
                            </m:e>
                          </m:d>
                        </m:e>
                      </m:d>
                      <m:sSup>
                        <m:sSupPr>
                          <m:ctrlPr>
                            <a:rPr lang="en-US" altLang="zh-TW" i="1">
                              <a:latin typeface="Cambria Math" panose="02040503050406030204" pitchFamily="18" charset="0"/>
                            </a:rPr>
                          </m:ctrlPr>
                        </m:sSupPr>
                        <m:e>
                          <m:d>
                            <m:dPr>
                              <m:ctrlPr>
                                <a:rPr lang="en-US" altLang="zh-TW" i="1" smtClean="0">
                                  <a:latin typeface="Cambria Math" panose="02040503050406030204" pitchFamily="18" charset="0"/>
                                </a:rPr>
                              </m:ctrlPr>
                            </m:dPr>
                            <m:e>
                              <m:r>
                                <a:rPr lang="en-US" altLang="zh-TW" i="1">
                                  <a:latin typeface="Cambria Math"/>
                                </a:rPr>
                                <m:t>𝑎</m:t>
                              </m:r>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e>
                          </m:d>
                        </m:e>
                        <m:sup>
                          <m:r>
                            <a:rPr lang="en-US" altLang="zh-TW" i="1">
                              <a:latin typeface="Cambria Math" panose="02040503050406030204" pitchFamily="18" charset="0"/>
                            </a:rPr>
                            <m:t>4</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0</m:t>
                              </m:r>
                            </m:e>
                          </m:d>
                        </m:e>
                      </m:d>
                    </m:oMath>
                  </m:oMathPara>
                </a14:m>
                <a:endParaRPr lang="zh-TW" altLang="en-US" dirty="0"/>
              </a:p>
            </p:txBody>
          </p:sp>
        </mc:Choice>
        <mc:Fallback xmlns="">
          <p:sp>
            <p:nvSpPr>
              <p:cNvPr id="5" name="文字方塊 29">
                <a:extLst>
                  <a:ext uri="{FF2B5EF4-FFF2-40B4-BE49-F238E27FC236}">
                    <a16:creationId xmlns:a16="http://schemas.microsoft.com/office/drawing/2014/main" id="{3068D97A-06DD-59AC-8339-E169871F1E44}"/>
                  </a:ext>
                </a:extLst>
              </p:cNvPr>
              <p:cNvSpPr txBox="1">
                <a:spLocks noRot="1" noChangeAspect="1" noMove="1" noResize="1" noEditPoints="1" noAdjustHandles="1" noChangeArrowheads="1" noChangeShapeType="1" noTextEdit="1"/>
              </p:cNvSpPr>
              <p:nvPr/>
            </p:nvSpPr>
            <p:spPr bwMode="auto">
              <a:xfrm>
                <a:off x="531895" y="3040274"/>
                <a:ext cx="5438107" cy="673326"/>
              </a:xfrm>
              <a:prstGeom prst="rect">
                <a:avLst/>
              </a:prstGeom>
              <a:blipFill>
                <a:blip r:embed="rId6"/>
                <a:stretch>
                  <a:fillRect t="-31481" r="-3497" b="-77778"/>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15">
                <a:extLst>
                  <a:ext uri="{FF2B5EF4-FFF2-40B4-BE49-F238E27FC236}">
                    <a16:creationId xmlns:a16="http://schemas.microsoft.com/office/drawing/2014/main" id="{1852643C-4F72-898E-C4C0-4882770168FC}"/>
                  </a:ext>
                </a:extLst>
              </p:cNvPr>
              <p:cNvSpPr txBox="1"/>
              <p:nvPr/>
            </p:nvSpPr>
            <p:spPr bwMode="auto">
              <a:xfrm>
                <a:off x="6542009" y="1014863"/>
                <a:ext cx="2247730" cy="910699"/>
              </a:xfrm>
              <a:prstGeom prst="rect">
                <a:avLst/>
              </a:prstGeom>
              <a:solidFill>
                <a:srgbClr val="FFFF99"/>
              </a:solidFill>
              <a:ln>
                <a:noFill/>
              </a:ln>
            </p:spPr>
            <p:txBody>
              <a:bodyPr wrap="non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𝑥</m:t>
                      </m:r>
                      <m:r>
                        <a:rPr lang="en-US" altLang="zh-TW" sz="1800" b="0" i="1" smtClean="0">
                          <a:latin typeface="Cambria Math"/>
                        </a:rPr>
                        <m:t>=</m:t>
                      </m:r>
                      <m:rad>
                        <m:radPr>
                          <m:degHide m:val="on"/>
                          <m:ctrlPr>
                            <a:rPr lang="en-US" altLang="zh-TW" i="1">
                              <a:latin typeface="Cambria Math" panose="02040503050406030204" pitchFamily="18" charset="0"/>
                            </a:rPr>
                          </m:ctrlPr>
                        </m:radPr>
                        <m:deg/>
                        <m:e>
                          <m:f>
                            <m:fPr>
                              <m:ctrlPr>
                                <a:rPr lang="en-US" altLang="zh-TW" i="1" smtClean="0">
                                  <a:latin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ℏ</m:t>
                              </m:r>
                            </m:num>
                            <m:den>
                              <m:r>
                                <a:rPr lang="en-US" altLang="zh-TW" b="0" i="1" smtClean="0">
                                  <a:latin typeface="Cambria Math" panose="02040503050406030204" pitchFamily="18" charset="0"/>
                                </a:rPr>
                                <m:t>2</m:t>
                              </m:r>
                              <m:r>
                                <a:rPr lang="en-TW" i="1">
                                  <a:latin typeface="Cambria Math" panose="02040503050406030204" pitchFamily="18" charset="0"/>
                                </a:rPr>
                                <m:t>𝑚</m:t>
                              </m:r>
                              <m:r>
                                <a:rPr lang="en-TW" i="1">
                                  <a:latin typeface="Cambria Math" panose="02040503050406030204" pitchFamily="18" charset="0"/>
                                </a:rPr>
                                <m:t>𝜔</m:t>
                              </m:r>
                            </m:den>
                          </m:f>
                        </m:e>
                      </m:rad>
                      <m:d>
                        <m:dPr>
                          <m:ctrlPr>
                            <a:rPr lang="en-US" altLang="zh-TW" i="1" smtClean="0">
                              <a:latin typeface="Cambria Math" panose="02040503050406030204" pitchFamily="18" charset="0"/>
                              <a:ea typeface="Cambria Math" panose="02040503050406030204" pitchFamily="18" charset="0"/>
                            </a:rPr>
                          </m:ctrlPr>
                        </m:dPr>
                        <m:e>
                          <m:r>
                            <a:rPr lang="en-US" altLang="zh-TW" i="1">
                              <a:latin typeface="Cambria Math"/>
                            </a:rPr>
                            <m:t>𝑎</m:t>
                          </m:r>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e>
                      </m:d>
                    </m:oMath>
                  </m:oMathPara>
                </a14:m>
                <a:endParaRPr lang="zh-TW" altLang="en-US" sz="1800" dirty="0"/>
              </a:p>
            </p:txBody>
          </p:sp>
        </mc:Choice>
        <mc:Fallback xmlns="">
          <p:sp>
            <p:nvSpPr>
              <p:cNvPr id="6" name="文字方塊 15">
                <a:extLst>
                  <a:ext uri="{FF2B5EF4-FFF2-40B4-BE49-F238E27FC236}">
                    <a16:creationId xmlns:a16="http://schemas.microsoft.com/office/drawing/2014/main" id="{1852643C-4F72-898E-C4C0-4882770168FC}"/>
                  </a:ext>
                </a:extLst>
              </p:cNvPr>
              <p:cNvSpPr txBox="1">
                <a:spLocks noRot="1" noChangeAspect="1" noMove="1" noResize="1" noEditPoints="1" noAdjustHandles="1" noChangeArrowheads="1" noChangeShapeType="1" noTextEdit="1"/>
              </p:cNvSpPr>
              <p:nvPr/>
            </p:nvSpPr>
            <p:spPr bwMode="auto">
              <a:xfrm>
                <a:off x="6542009" y="1014863"/>
                <a:ext cx="2247730" cy="910699"/>
              </a:xfrm>
              <a:prstGeom prst="rect">
                <a:avLst/>
              </a:prstGeom>
              <a:blipFill>
                <a:blip r:embed="rId7"/>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29">
                <a:extLst>
                  <a:ext uri="{FF2B5EF4-FFF2-40B4-BE49-F238E27FC236}">
                    <a16:creationId xmlns:a16="http://schemas.microsoft.com/office/drawing/2014/main" id="{AE421ED5-48F0-9D04-4EAB-88A61A63DA84}"/>
                  </a:ext>
                </a:extLst>
              </p:cNvPr>
              <p:cNvSpPr txBox="1"/>
              <p:nvPr/>
            </p:nvSpPr>
            <p:spPr bwMode="auto">
              <a:xfrm>
                <a:off x="498139" y="4368274"/>
                <a:ext cx="6165882" cy="458523"/>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0</m:t>
                              </m:r>
                            </m:e>
                          </m:d>
                        </m:e>
                      </m:d>
                      <m:sSup>
                        <m:sSupPr>
                          <m:ctrlPr>
                            <a:rPr lang="en-US" altLang="zh-TW" i="1">
                              <a:latin typeface="Cambria Math" panose="02040503050406030204" pitchFamily="18" charset="0"/>
                            </a:rPr>
                          </m:ctrlPr>
                        </m:sSupPr>
                        <m:e>
                          <m:d>
                            <m:dPr>
                              <m:ctrlPr>
                                <a:rPr lang="en-US" altLang="zh-TW" i="1" smtClean="0">
                                  <a:latin typeface="Cambria Math" panose="02040503050406030204" pitchFamily="18" charset="0"/>
                                </a:rPr>
                              </m:ctrlPr>
                            </m:dPr>
                            <m:e>
                              <m:r>
                                <a:rPr lang="en-US" altLang="zh-TW" i="1">
                                  <a:latin typeface="Cambria Math"/>
                                </a:rPr>
                                <m:t>𝑎</m:t>
                              </m:r>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e>
                          </m:d>
                        </m:e>
                        <m:sup>
                          <m:r>
                            <a:rPr lang="en-US" altLang="zh-TW" i="1">
                              <a:latin typeface="Cambria Math" panose="02040503050406030204" pitchFamily="18" charset="0"/>
                            </a:rPr>
                            <m:t>4</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0</m:t>
                              </m:r>
                            </m:e>
                          </m:d>
                        </m:e>
                      </m:d>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0</m:t>
                              </m:r>
                            </m:e>
                          </m:d>
                        </m:e>
                      </m:d>
                      <m:d>
                        <m:dPr>
                          <m:ctrlPr>
                            <a:rPr lang="en-US" altLang="zh-TW" i="1">
                              <a:latin typeface="Cambria Math" panose="02040503050406030204" pitchFamily="18" charset="0"/>
                            </a:rPr>
                          </m:ctrlPr>
                        </m:dPr>
                        <m:e>
                          <m:r>
                            <a:rPr lang="en-US" altLang="zh-TW" i="1">
                              <a:latin typeface="Cambria Math"/>
                            </a:rPr>
                            <m:t>𝑎</m:t>
                          </m:r>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e>
                      </m:d>
                      <m:d>
                        <m:dPr>
                          <m:ctrlPr>
                            <a:rPr lang="en-US" altLang="zh-TW" i="1">
                              <a:latin typeface="Cambria Math" panose="02040503050406030204" pitchFamily="18" charset="0"/>
                            </a:rPr>
                          </m:ctrlPr>
                        </m:dPr>
                        <m:e>
                          <m:r>
                            <a:rPr lang="en-US" altLang="zh-TW" i="1">
                              <a:latin typeface="Cambria Math"/>
                            </a:rPr>
                            <m:t>𝑎</m:t>
                          </m:r>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e>
                      </m:d>
                      <m:d>
                        <m:dPr>
                          <m:ctrlPr>
                            <a:rPr lang="en-US" altLang="zh-TW" i="1">
                              <a:latin typeface="Cambria Math" panose="02040503050406030204" pitchFamily="18" charset="0"/>
                            </a:rPr>
                          </m:ctrlPr>
                        </m:dPr>
                        <m:e>
                          <m:r>
                            <a:rPr lang="en-US" altLang="zh-TW" i="1">
                              <a:latin typeface="Cambria Math"/>
                            </a:rPr>
                            <m:t>𝑎</m:t>
                          </m:r>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e>
                      </m:d>
                      <m:d>
                        <m:dPr>
                          <m:ctrlPr>
                            <a:rPr lang="en-US" altLang="zh-TW" i="1">
                              <a:latin typeface="Cambria Math" panose="02040503050406030204" pitchFamily="18" charset="0"/>
                            </a:rPr>
                          </m:ctrlPr>
                        </m:dPr>
                        <m:e>
                          <m:r>
                            <a:rPr lang="en-US" altLang="zh-TW" i="1">
                              <a:latin typeface="Cambria Math"/>
                            </a:rPr>
                            <m:t>𝑎</m:t>
                          </m:r>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e>
                      </m:d>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0</m:t>
                              </m:r>
                            </m:e>
                          </m:d>
                        </m:e>
                      </m:d>
                    </m:oMath>
                  </m:oMathPara>
                </a14:m>
                <a:endParaRPr lang="zh-TW" altLang="en-US" dirty="0"/>
              </a:p>
            </p:txBody>
          </p:sp>
        </mc:Choice>
        <mc:Fallback xmlns="">
          <p:sp>
            <p:nvSpPr>
              <p:cNvPr id="7" name="文字方塊 29">
                <a:extLst>
                  <a:ext uri="{FF2B5EF4-FFF2-40B4-BE49-F238E27FC236}">
                    <a16:creationId xmlns:a16="http://schemas.microsoft.com/office/drawing/2014/main" id="{AE421ED5-48F0-9D04-4EAB-88A61A63DA84}"/>
                  </a:ext>
                </a:extLst>
              </p:cNvPr>
              <p:cNvSpPr txBox="1">
                <a:spLocks noRot="1" noChangeAspect="1" noMove="1" noResize="1" noEditPoints="1" noAdjustHandles="1" noChangeArrowheads="1" noChangeShapeType="1" noTextEdit="1"/>
              </p:cNvSpPr>
              <p:nvPr/>
            </p:nvSpPr>
            <p:spPr bwMode="auto">
              <a:xfrm>
                <a:off x="498139" y="4368274"/>
                <a:ext cx="6165882" cy="458523"/>
              </a:xfrm>
              <a:prstGeom prst="rect">
                <a:avLst/>
              </a:prstGeom>
              <a:blipFill>
                <a:blip r:embed="rId9"/>
                <a:stretch>
                  <a:fillRect l="-3498" t="-75676" r="-2263" b="-13243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文字方塊 29">
                <a:extLst>
                  <a:ext uri="{FF2B5EF4-FFF2-40B4-BE49-F238E27FC236}">
                    <a16:creationId xmlns:a16="http://schemas.microsoft.com/office/drawing/2014/main" id="{AA09D810-328F-4660-5B06-B604F09D226F}"/>
                  </a:ext>
                </a:extLst>
              </p:cNvPr>
              <p:cNvSpPr txBox="1"/>
              <p:nvPr/>
            </p:nvSpPr>
            <p:spPr bwMode="auto">
              <a:xfrm>
                <a:off x="467544" y="4941168"/>
                <a:ext cx="8346266" cy="404983"/>
              </a:xfrm>
              <a:prstGeom prst="rect">
                <a:avLst/>
              </a:prstGeom>
              <a:solidFill>
                <a:srgbClr val="FFFF99"/>
              </a:solidFill>
              <a:ln>
                <a:noFill/>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0</m:t>
                              </m:r>
                            </m:e>
                          </m:d>
                        </m:e>
                      </m:d>
                      <m:r>
                        <a:rPr lang="en-US" altLang="zh-TW" i="1">
                          <a:latin typeface="Cambria Math"/>
                        </a:rPr>
                        <m:t>𝑎</m:t>
                      </m:r>
                      <m:d>
                        <m:dPr>
                          <m:ctrlPr>
                            <a:rPr lang="en-US" altLang="zh-TW" i="1">
                              <a:latin typeface="Cambria Math" panose="02040503050406030204" pitchFamily="18" charset="0"/>
                            </a:rPr>
                          </m:ctrlPr>
                        </m:dPr>
                        <m:e>
                          <m:r>
                            <a:rPr lang="en-US" altLang="zh-TW" i="1">
                              <a:latin typeface="Cambria Math"/>
                            </a:rPr>
                            <m:t>𝑎</m:t>
                          </m:r>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e>
                      </m:d>
                      <m:d>
                        <m:dPr>
                          <m:ctrlPr>
                            <a:rPr lang="en-US" altLang="zh-TW" i="1">
                              <a:latin typeface="Cambria Math" panose="02040503050406030204" pitchFamily="18" charset="0"/>
                            </a:rPr>
                          </m:ctrlPr>
                        </m:dPr>
                        <m:e>
                          <m:r>
                            <a:rPr lang="en-US" altLang="zh-TW" i="1">
                              <a:latin typeface="Cambria Math"/>
                            </a:rPr>
                            <m:t>𝑎</m:t>
                          </m:r>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e>
                      </m:d>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0</m:t>
                              </m:r>
                            </m:e>
                          </m:d>
                        </m:e>
                      </m:d>
                      <m:r>
                        <a:rPr lang="en-US" altLang="zh-TW" i="1">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0</m:t>
                              </m:r>
                            </m:e>
                          </m:d>
                        </m:e>
                      </m:d>
                      <m:r>
                        <a:rPr lang="en-US" altLang="zh-TW" i="1">
                          <a:latin typeface="Cambria Math"/>
                        </a:rPr>
                        <m:t>𝑎</m:t>
                      </m:r>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r>
                            <a:rPr lang="en-US" altLang="zh-TW" b="0" i="1" smtClean="0">
                              <a:latin typeface="Cambria Math" panose="02040503050406030204" pitchFamily="18" charset="0"/>
                              <a:ea typeface="Cambria Math"/>
                            </a:rPr>
                            <m:t>𝑎</m:t>
                          </m:r>
                          <m:r>
                            <a:rPr lang="en-US" altLang="zh-TW" b="0" i="1" smtClean="0">
                              <a:latin typeface="Cambria Math" panose="02040503050406030204" pitchFamily="18" charset="0"/>
                              <a:ea typeface="Cambria Math"/>
                            </a:rPr>
                            <m:t>+</m:t>
                          </m:r>
                          <m:r>
                            <a:rPr lang="en-US" altLang="zh-TW" b="0" i="1" smtClean="0">
                              <a:latin typeface="Cambria Math" panose="02040503050406030204" pitchFamily="18" charset="0"/>
                              <a:ea typeface="Cambria Math"/>
                            </a:rPr>
                            <m:t>𝑎</m:t>
                          </m:r>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e>
                      </m:d>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0</m:t>
                              </m:r>
                            </m:e>
                          </m:d>
                        </m:e>
                      </m:d>
                      <m:r>
                        <a:rPr lang="en-US" altLang="zh-TW" i="1">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0</m:t>
                              </m:r>
                            </m:e>
                          </m:d>
                        </m:e>
                      </m:d>
                      <m:r>
                        <a:rPr lang="en-US" altLang="zh-TW" i="1">
                          <a:latin typeface="Cambria Math"/>
                        </a:rPr>
                        <m:t>𝑎</m:t>
                      </m:r>
                      <m:d>
                        <m:dPr>
                          <m:ctrlPr>
                            <a:rPr lang="en-US" altLang="zh-TW" i="1">
                              <a:latin typeface="Cambria Math" panose="02040503050406030204" pitchFamily="18" charset="0"/>
                            </a:rPr>
                          </m:ctrlPr>
                        </m:dPr>
                        <m:e>
                          <m:r>
                            <a:rPr lang="en-US" altLang="zh-TW" b="0" i="1" smtClean="0">
                              <a:latin typeface="Cambria Math" panose="02040503050406030204" pitchFamily="18" charset="0"/>
                            </a:rPr>
                            <m:t>2</m:t>
                          </m:r>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r>
                            <a:rPr lang="en-US" altLang="zh-TW" i="1">
                              <a:latin typeface="Cambria Math" panose="02040503050406030204" pitchFamily="18" charset="0"/>
                              <a:ea typeface="Cambria Math"/>
                            </a:rPr>
                            <m:t>𝑎</m:t>
                          </m:r>
                          <m:r>
                            <a:rPr lang="en-US" altLang="zh-TW" i="1">
                              <a:latin typeface="Cambria Math" panose="02040503050406030204" pitchFamily="18" charset="0"/>
                              <a:ea typeface="Cambria Math"/>
                            </a:rPr>
                            <m:t>+1</m:t>
                          </m:r>
                        </m:e>
                      </m:d>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0</m:t>
                              </m:r>
                            </m:e>
                          </m:d>
                        </m:e>
                      </m:d>
                      <m:r>
                        <a:rPr lang="en-US" altLang="zh-TW" b="0" i="1" smtClean="0">
                          <a:latin typeface="Cambria Math" panose="02040503050406030204" pitchFamily="18" charset="0"/>
                        </a:rPr>
                        <m:t>=3</m:t>
                      </m:r>
                    </m:oMath>
                  </m:oMathPara>
                </a14:m>
                <a:endParaRPr lang="zh-TW" altLang="en-US" dirty="0"/>
              </a:p>
            </p:txBody>
          </p:sp>
        </mc:Choice>
        <mc:Fallback xmlns="">
          <p:sp>
            <p:nvSpPr>
              <p:cNvPr id="8" name="文字方塊 29">
                <a:extLst>
                  <a:ext uri="{FF2B5EF4-FFF2-40B4-BE49-F238E27FC236}">
                    <a16:creationId xmlns:a16="http://schemas.microsoft.com/office/drawing/2014/main" id="{AA09D810-328F-4660-5B06-B604F09D226F}"/>
                  </a:ext>
                </a:extLst>
              </p:cNvPr>
              <p:cNvSpPr txBox="1">
                <a:spLocks noRot="1" noChangeAspect="1" noMove="1" noResize="1" noEditPoints="1" noAdjustHandles="1" noChangeArrowheads="1" noChangeShapeType="1" noTextEdit="1"/>
              </p:cNvSpPr>
              <p:nvPr/>
            </p:nvSpPr>
            <p:spPr bwMode="auto">
              <a:xfrm>
                <a:off x="467544" y="4941168"/>
                <a:ext cx="8346266" cy="404983"/>
              </a:xfrm>
              <a:prstGeom prst="rect">
                <a:avLst/>
              </a:prstGeom>
              <a:blipFill>
                <a:blip r:embed="rId10"/>
                <a:stretch>
                  <a:fillRect l="-455" t="-100000" b="-15625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矩形 2">
                <a:extLst>
                  <a:ext uri="{FF2B5EF4-FFF2-40B4-BE49-F238E27FC236}">
                    <a16:creationId xmlns:a16="http://schemas.microsoft.com/office/drawing/2014/main" id="{458E678E-8945-4305-2E38-168BA7099E2F}"/>
                  </a:ext>
                </a:extLst>
              </p:cNvPr>
              <p:cNvSpPr/>
              <p:nvPr/>
            </p:nvSpPr>
            <p:spPr>
              <a:xfrm>
                <a:off x="6339754" y="2769637"/>
                <a:ext cx="2627835" cy="401970"/>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r>
                            <a:rPr lang="en-US" altLang="zh-TW" sz="1800" i="1">
                              <a:latin typeface="Cambria Math"/>
                            </a:rPr>
                            <m:t>𝑎</m:t>
                          </m:r>
                        </m:e>
                        <m:sup>
                          <m:r>
                            <a:rPr lang="en-US" altLang="zh-TW" sz="1800" i="1">
                              <a:latin typeface="Cambria Math"/>
                              <a:ea typeface="Cambria Math"/>
                            </a:rPr>
                            <m:t>†</m:t>
                          </m:r>
                        </m:sup>
                      </m:sSup>
                      <m:d>
                        <m:dPr>
                          <m:begChr m:val=""/>
                          <m:endChr m:val="⟩"/>
                          <m:ctrlPr>
                            <a:rPr lang="en-US" altLang="zh-TW" sz="1800" i="1">
                              <a:latin typeface="Cambria Math" panose="02040503050406030204" pitchFamily="18" charset="0"/>
                              <a:cs typeface="Times New Roman" pitchFamily="18" charset="0"/>
                            </a:rPr>
                          </m:ctrlPr>
                        </m:dPr>
                        <m:e>
                          <m:d>
                            <m:dPr>
                              <m:begChr m:val="|"/>
                              <m:endChr m:val=""/>
                              <m:ctrlPr>
                                <a:rPr lang="en-US" altLang="zh-TW" sz="1800" i="1">
                                  <a:latin typeface="Cambria Math" panose="02040503050406030204" pitchFamily="18" charset="0"/>
                                  <a:cs typeface="Times New Roman" pitchFamily="18" charset="0"/>
                                </a:rPr>
                              </m:ctrlPr>
                            </m:dPr>
                            <m:e>
                              <m:r>
                                <a:rPr lang="en-US" altLang="zh-TW" sz="1800" b="0" i="1" smtClean="0">
                                  <a:latin typeface="Cambria Math"/>
                                  <a:cs typeface="Times New Roman" pitchFamily="18" charset="0"/>
                                </a:rPr>
                                <m:t>𝑛</m:t>
                              </m:r>
                            </m:e>
                          </m:d>
                        </m:e>
                      </m:d>
                      <m:r>
                        <a:rPr lang="en-US" altLang="zh-TW" sz="1800" b="0" i="1" smtClean="0">
                          <a:latin typeface="Cambria Math"/>
                          <a:cs typeface="Times New Roman" pitchFamily="18" charset="0"/>
                        </a:rPr>
                        <m:t>=</m:t>
                      </m:r>
                      <m:rad>
                        <m:radPr>
                          <m:degHide m:val="on"/>
                          <m:ctrlPr>
                            <a:rPr lang="en-US" altLang="zh-TW" sz="1800" b="0" i="1" smtClean="0">
                              <a:latin typeface="Cambria Math" panose="02040503050406030204" pitchFamily="18" charset="0"/>
                              <a:cs typeface="Times New Roman" pitchFamily="18" charset="0"/>
                            </a:rPr>
                          </m:ctrlPr>
                        </m:radPr>
                        <m:deg/>
                        <m:e>
                          <m:r>
                            <a:rPr lang="en-US" altLang="zh-TW" sz="1800" b="0" i="1" smtClean="0">
                              <a:latin typeface="Cambria Math"/>
                              <a:cs typeface="Times New Roman" pitchFamily="18" charset="0"/>
                            </a:rPr>
                            <m:t>𝑛</m:t>
                          </m:r>
                          <m:r>
                            <a:rPr lang="en-US" altLang="zh-TW" sz="1800" b="0" i="1" smtClean="0">
                              <a:latin typeface="Cambria Math"/>
                              <a:cs typeface="Times New Roman" pitchFamily="18" charset="0"/>
                            </a:rPr>
                            <m:t>+1</m:t>
                          </m:r>
                        </m:e>
                      </m:rad>
                      <m:r>
                        <a:rPr lang="en-US" altLang="zh-TW" sz="1800" b="0" i="1" smtClean="0">
                          <a:latin typeface="Cambria Math"/>
                          <a:ea typeface="Cambria Math"/>
                          <a:cs typeface="Times New Roman" pitchFamily="18" charset="0"/>
                        </a:rPr>
                        <m:t>∙</m:t>
                      </m:r>
                      <m:d>
                        <m:dPr>
                          <m:begChr m:val=""/>
                          <m:endChr m:val="⟩"/>
                          <m:ctrlPr>
                            <a:rPr lang="en-US" altLang="zh-TW" sz="1800" i="1">
                              <a:latin typeface="Cambria Math" panose="02040503050406030204" pitchFamily="18" charset="0"/>
                              <a:cs typeface="Times New Roman" pitchFamily="18" charset="0"/>
                            </a:rPr>
                          </m:ctrlPr>
                        </m:dPr>
                        <m:e>
                          <m:d>
                            <m:dPr>
                              <m:begChr m:val="|"/>
                              <m:endChr m:val=""/>
                              <m:ctrlPr>
                                <a:rPr lang="en-US" altLang="zh-TW" sz="1800" i="1">
                                  <a:latin typeface="Cambria Math" panose="02040503050406030204" pitchFamily="18" charset="0"/>
                                  <a:cs typeface="Times New Roman" pitchFamily="18" charset="0"/>
                                </a:rPr>
                              </m:ctrlPr>
                            </m:dPr>
                            <m:e>
                              <m:r>
                                <a:rPr lang="en-US" altLang="zh-TW" sz="1800" i="1">
                                  <a:latin typeface="Cambria Math"/>
                                  <a:cs typeface="Times New Roman" pitchFamily="18" charset="0"/>
                                </a:rPr>
                                <m:t>𝑛</m:t>
                              </m:r>
                              <m:r>
                                <a:rPr lang="en-US" altLang="zh-TW" sz="1800" b="0" i="1" smtClean="0">
                                  <a:latin typeface="Cambria Math"/>
                                  <a:cs typeface="Times New Roman" pitchFamily="18" charset="0"/>
                                </a:rPr>
                                <m:t>+1</m:t>
                              </m:r>
                            </m:e>
                          </m:d>
                        </m:e>
                      </m:d>
                    </m:oMath>
                  </m:oMathPara>
                </a14:m>
                <a:endParaRPr lang="zh-TW" altLang="en-US" sz="1800" dirty="0"/>
              </a:p>
            </p:txBody>
          </p:sp>
        </mc:Choice>
        <mc:Fallback xmlns="">
          <p:sp>
            <p:nvSpPr>
              <p:cNvPr id="9" name="矩形 2">
                <a:extLst>
                  <a:ext uri="{FF2B5EF4-FFF2-40B4-BE49-F238E27FC236}">
                    <a16:creationId xmlns:a16="http://schemas.microsoft.com/office/drawing/2014/main" id="{458E678E-8945-4305-2E38-168BA7099E2F}"/>
                  </a:ext>
                </a:extLst>
              </p:cNvPr>
              <p:cNvSpPr>
                <a:spLocks noRot="1" noChangeAspect="1" noMove="1" noResize="1" noEditPoints="1" noAdjustHandles="1" noChangeArrowheads="1" noChangeShapeType="1" noTextEdit="1"/>
              </p:cNvSpPr>
              <p:nvPr/>
            </p:nvSpPr>
            <p:spPr>
              <a:xfrm>
                <a:off x="6339754" y="2769637"/>
                <a:ext cx="2627835" cy="401970"/>
              </a:xfrm>
              <a:prstGeom prst="rect">
                <a:avLst/>
              </a:prstGeom>
              <a:blipFill>
                <a:blip r:embed="rId11"/>
                <a:stretch>
                  <a:fillRect l="-1923" t="-90909" r="-7212" b="-15151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矩形 3">
                <a:extLst>
                  <a:ext uri="{FF2B5EF4-FFF2-40B4-BE49-F238E27FC236}">
                    <a16:creationId xmlns:a16="http://schemas.microsoft.com/office/drawing/2014/main" id="{59DF73BB-DC0D-9233-AADF-22128090B3C6}"/>
                  </a:ext>
                </a:extLst>
              </p:cNvPr>
              <p:cNvSpPr/>
              <p:nvPr/>
            </p:nvSpPr>
            <p:spPr>
              <a:xfrm>
                <a:off x="6860370" y="2346743"/>
                <a:ext cx="2130968" cy="372410"/>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𝑎</m:t>
                      </m:r>
                      <m:d>
                        <m:dPr>
                          <m:begChr m:val=""/>
                          <m:endChr m:val="⟩"/>
                          <m:ctrlPr>
                            <a:rPr lang="en-US" altLang="zh-TW" sz="1800" i="1">
                              <a:latin typeface="Cambria Math" panose="02040503050406030204" pitchFamily="18" charset="0"/>
                              <a:cs typeface="Times New Roman" pitchFamily="18" charset="0"/>
                            </a:rPr>
                          </m:ctrlPr>
                        </m:dPr>
                        <m:e>
                          <m:d>
                            <m:dPr>
                              <m:begChr m:val="|"/>
                              <m:endChr m:val=""/>
                              <m:ctrlPr>
                                <a:rPr lang="en-US" altLang="zh-TW" sz="1800" i="1">
                                  <a:latin typeface="Cambria Math" panose="02040503050406030204" pitchFamily="18" charset="0"/>
                                  <a:cs typeface="Times New Roman" pitchFamily="18" charset="0"/>
                                </a:rPr>
                              </m:ctrlPr>
                            </m:dPr>
                            <m:e>
                              <m:r>
                                <a:rPr lang="en-US" altLang="zh-TW" sz="1800" b="0" i="1" smtClean="0">
                                  <a:latin typeface="Cambria Math"/>
                                  <a:cs typeface="Times New Roman" pitchFamily="18" charset="0"/>
                                </a:rPr>
                                <m:t>𝑛</m:t>
                              </m:r>
                            </m:e>
                          </m:d>
                        </m:e>
                      </m:d>
                      <m:r>
                        <a:rPr lang="en-US" altLang="zh-TW" sz="1800" b="0" i="1" smtClean="0">
                          <a:latin typeface="Cambria Math"/>
                          <a:cs typeface="Times New Roman" pitchFamily="18" charset="0"/>
                        </a:rPr>
                        <m:t>=</m:t>
                      </m:r>
                      <m:rad>
                        <m:radPr>
                          <m:degHide m:val="on"/>
                          <m:ctrlPr>
                            <a:rPr lang="en-US" altLang="zh-TW" sz="1800" b="0" i="1" smtClean="0">
                              <a:latin typeface="Cambria Math" panose="02040503050406030204" pitchFamily="18" charset="0"/>
                              <a:cs typeface="Times New Roman" pitchFamily="18" charset="0"/>
                            </a:rPr>
                          </m:ctrlPr>
                        </m:radPr>
                        <m:deg/>
                        <m:e>
                          <m:r>
                            <a:rPr lang="en-US" altLang="zh-TW" sz="1800" b="0" i="1" smtClean="0">
                              <a:latin typeface="Cambria Math"/>
                              <a:cs typeface="Times New Roman" pitchFamily="18" charset="0"/>
                            </a:rPr>
                            <m:t>𝑛</m:t>
                          </m:r>
                        </m:e>
                      </m:rad>
                      <m:r>
                        <a:rPr lang="en-US" altLang="zh-TW" sz="1800" b="0" i="1" smtClean="0">
                          <a:latin typeface="Cambria Math"/>
                          <a:ea typeface="Cambria Math"/>
                          <a:cs typeface="Times New Roman" pitchFamily="18" charset="0"/>
                        </a:rPr>
                        <m:t>∙</m:t>
                      </m:r>
                      <m:d>
                        <m:dPr>
                          <m:begChr m:val=""/>
                          <m:endChr m:val="⟩"/>
                          <m:ctrlPr>
                            <a:rPr lang="en-US" altLang="zh-TW" sz="1800" i="1">
                              <a:latin typeface="Cambria Math" panose="02040503050406030204" pitchFamily="18" charset="0"/>
                              <a:cs typeface="Times New Roman" pitchFamily="18" charset="0"/>
                            </a:rPr>
                          </m:ctrlPr>
                        </m:dPr>
                        <m:e>
                          <m:d>
                            <m:dPr>
                              <m:begChr m:val="|"/>
                              <m:endChr m:val=""/>
                              <m:ctrlPr>
                                <a:rPr lang="en-US" altLang="zh-TW" sz="1800" i="1">
                                  <a:latin typeface="Cambria Math" panose="02040503050406030204" pitchFamily="18" charset="0"/>
                                  <a:cs typeface="Times New Roman" pitchFamily="18" charset="0"/>
                                </a:rPr>
                              </m:ctrlPr>
                            </m:dPr>
                            <m:e>
                              <m:r>
                                <a:rPr lang="en-US" altLang="zh-TW" sz="1800" i="1">
                                  <a:latin typeface="Cambria Math"/>
                                  <a:cs typeface="Times New Roman" pitchFamily="18" charset="0"/>
                                </a:rPr>
                                <m:t>𝑛</m:t>
                              </m:r>
                              <m:r>
                                <a:rPr lang="en-US" altLang="zh-TW" sz="1800" b="0" i="1" smtClean="0">
                                  <a:latin typeface="Cambria Math"/>
                                  <a:cs typeface="Times New Roman" pitchFamily="18" charset="0"/>
                                </a:rPr>
                                <m:t>−1</m:t>
                              </m:r>
                            </m:e>
                          </m:d>
                        </m:e>
                      </m:d>
                    </m:oMath>
                  </m:oMathPara>
                </a14:m>
                <a:endParaRPr lang="zh-TW" altLang="en-US" sz="1800" dirty="0"/>
              </a:p>
            </p:txBody>
          </p:sp>
        </mc:Choice>
        <mc:Fallback xmlns="">
          <p:sp>
            <p:nvSpPr>
              <p:cNvPr id="10" name="矩形 3">
                <a:extLst>
                  <a:ext uri="{FF2B5EF4-FFF2-40B4-BE49-F238E27FC236}">
                    <a16:creationId xmlns:a16="http://schemas.microsoft.com/office/drawing/2014/main" id="{59DF73BB-DC0D-9233-AADF-22128090B3C6}"/>
                  </a:ext>
                </a:extLst>
              </p:cNvPr>
              <p:cNvSpPr>
                <a:spLocks noRot="1" noChangeAspect="1" noMove="1" noResize="1" noEditPoints="1" noAdjustHandles="1" noChangeArrowheads="1" noChangeShapeType="1" noTextEdit="1"/>
              </p:cNvSpPr>
              <p:nvPr/>
            </p:nvSpPr>
            <p:spPr>
              <a:xfrm>
                <a:off x="6860370" y="2346743"/>
                <a:ext cx="2130968" cy="372410"/>
              </a:xfrm>
              <a:prstGeom prst="rect">
                <a:avLst/>
              </a:prstGeom>
              <a:blipFill>
                <a:blip r:embed="rId12"/>
                <a:stretch>
                  <a:fillRect l="-7143" t="-103226" r="-9524" b="-16129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2">
                <a:extLst>
                  <a:ext uri="{FF2B5EF4-FFF2-40B4-BE49-F238E27FC236}">
                    <a16:creationId xmlns:a16="http://schemas.microsoft.com/office/drawing/2014/main" id="{BC1560D5-DB39-6934-76CE-1C04A233F013}"/>
                  </a:ext>
                </a:extLst>
              </p:cNvPr>
              <p:cNvSpPr txBox="1"/>
              <p:nvPr/>
            </p:nvSpPr>
            <p:spPr bwMode="auto">
              <a:xfrm>
                <a:off x="6159277" y="3244166"/>
                <a:ext cx="2808312" cy="404983"/>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rPr>
                            <m:t>𝑎</m:t>
                          </m:r>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e>
                      </m:d>
                      <m:r>
                        <a:rPr lang="en-US" altLang="zh-TW" b="0" i="1" smtClean="0">
                          <a:latin typeface="Cambria Math" panose="02040503050406030204" pitchFamily="18" charset="0"/>
                          <a:ea typeface="Cambria Math"/>
                        </a:rPr>
                        <m:t>=</m:t>
                      </m:r>
                      <m:r>
                        <a:rPr lang="en-US" altLang="zh-TW" i="1">
                          <a:latin typeface="Cambria Math" panose="02040503050406030204" pitchFamily="18" charset="0"/>
                        </a:rPr>
                        <m:t>𝑎</m:t>
                      </m:r>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r>
                        <a:rPr lang="en-US" altLang="zh-TW" b="0" i="0" smtClean="0">
                          <a:latin typeface="Cambria Math" panose="02040503050406030204" pitchFamily="18" charset="0"/>
                          <a:ea typeface="Cambria Math"/>
                        </a:rPr>
                        <m:t>−</m:t>
                      </m:r>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r>
                        <a:rPr lang="en-US" altLang="zh-TW" i="1">
                          <a:latin typeface="Cambria Math" panose="02040503050406030204" pitchFamily="18" charset="0"/>
                        </a:rPr>
                        <m:t>𝑎</m:t>
                      </m:r>
                      <m:r>
                        <a:rPr lang="en-US" altLang="zh-TW" b="0" i="0" smtClean="0">
                          <a:latin typeface="Cambria Math" panose="02040503050406030204" pitchFamily="18" charset="0"/>
                          <a:ea typeface="Cambria Math" panose="02040503050406030204" pitchFamily="18" charset="0"/>
                        </a:rPr>
                        <m:t>=1</m:t>
                      </m:r>
                    </m:oMath>
                  </m:oMathPara>
                </a14:m>
                <a:endParaRPr lang="zh-TW" altLang="en-US" sz="1800" dirty="0"/>
              </a:p>
            </p:txBody>
          </p:sp>
        </mc:Choice>
        <mc:Fallback xmlns="">
          <p:sp>
            <p:nvSpPr>
              <p:cNvPr id="11" name="文字方塊 2">
                <a:extLst>
                  <a:ext uri="{FF2B5EF4-FFF2-40B4-BE49-F238E27FC236}">
                    <a16:creationId xmlns:a16="http://schemas.microsoft.com/office/drawing/2014/main" id="{BC1560D5-DB39-6934-76CE-1C04A233F013}"/>
                  </a:ext>
                </a:extLst>
              </p:cNvPr>
              <p:cNvSpPr txBox="1">
                <a:spLocks noRot="1" noChangeAspect="1" noMove="1" noResize="1" noEditPoints="1" noAdjustHandles="1" noChangeArrowheads="1" noChangeShapeType="1" noTextEdit="1"/>
              </p:cNvSpPr>
              <p:nvPr/>
            </p:nvSpPr>
            <p:spPr bwMode="auto">
              <a:xfrm>
                <a:off x="6159277" y="3244166"/>
                <a:ext cx="2808312" cy="404983"/>
              </a:xfrm>
              <a:prstGeom prst="rect">
                <a:avLst/>
              </a:prstGeom>
              <a:blipFill>
                <a:blip r:embed="rId13"/>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29">
                <a:extLst>
                  <a:ext uri="{FF2B5EF4-FFF2-40B4-BE49-F238E27FC236}">
                    <a16:creationId xmlns:a16="http://schemas.microsoft.com/office/drawing/2014/main" id="{339AB0CA-C06D-2B45-EF53-E1F70DDED10C}"/>
                  </a:ext>
                </a:extLst>
              </p:cNvPr>
              <p:cNvSpPr txBox="1"/>
              <p:nvPr/>
            </p:nvSpPr>
            <p:spPr bwMode="auto">
              <a:xfrm>
                <a:off x="531895" y="5744388"/>
                <a:ext cx="1519825" cy="634789"/>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0</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panose="02040503050406030204" pitchFamily="18" charset="0"/>
                              <a:ea typeface="Cambria Math"/>
                            </a:rPr>
                            <m:t>3</m:t>
                          </m:r>
                        </m:num>
                        <m:den>
                          <m:r>
                            <a:rPr lang="en-US" altLang="zh-TW" b="0" i="1" smtClean="0">
                              <a:latin typeface="Cambria Math" panose="02040503050406030204" pitchFamily="18" charset="0"/>
                              <a:ea typeface="Cambria Math"/>
                            </a:rPr>
                            <m:t>4</m:t>
                          </m:r>
                        </m:den>
                      </m:f>
                      <m:r>
                        <a:rPr lang="en-US" altLang="zh-TW" i="1">
                          <a:latin typeface="Cambria Math" panose="02040503050406030204" pitchFamily="18" charset="0"/>
                          <a:ea typeface="Cambria Math" panose="02040503050406030204" pitchFamily="18" charset="0"/>
                        </a:rPr>
                        <m:t>ℏ</m:t>
                      </m:r>
                      <m:r>
                        <a:rPr lang="en-US" altLang="zh-TW" i="1">
                          <a:latin typeface="Cambria Math" panose="02040503050406030204" pitchFamily="18" charset="0"/>
                          <a:ea typeface="Cambria Math" panose="02040503050406030204" pitchFamily="18" charset="0"/>
                        </a:rPr>
                        <m:t>𝜔</m:t>
                      </m:r>
                    </m:oMath>
                  </m:oMathPara>
                </a14:m>
                <a:endParaRPr lang="zh-TW" altLang="en-US" dirty="0"/>
              </a:p>
            </p:txBody>
          </p:sp>
        </mc:Choice>
        <mc:Fallback xmlns="">
          <p:sp>
            <p:nvSpPr>
              <p:cNvPr id="4" name="文字方塊 29">
                <a:extLst>
                  <a:ext uri="{FF2B5EF4-FFF2-40B4-BE49-F238E27FC236}">
                    <a16:creationId xmlns:a16="http://schemas.microsoft.com/office/drawing/2014/main" id="{339AB0CA-C06D-2B45-EF53-E1F70DDED10C}"/>
                  </a:ext>
                </a:extLst>
              </p:cNvPr>
              <p:cNvSpPr txBox="1">
                <a:spLocks noRot="1" noChangeAspect="1" noMove="1" noResize="1" noEditPoints="1" noAdjustHandles="1" noChangeArrowheads="1" noChangeShapeType="1" noTextEdit="1"/>
              </p:cNvSpPr>
              <p:nvPr/>
            </p:nvSpPr>
            <p:spPr bwMode="auto">
              <a:xfrm>
                <a:off x="531895" y="5744388"/>
                <a:ext cx="1519825" cy="634789"/>
              </a:xfrm>
              <a:prstGeom prst="rect">
                <a:avLst/>
              </a:prstGeom>
              <a:blipFill>
                <a:blip r:embed="rId14"/>
                <a:stretch>
                  <a:fillRect/>
                </a:stretch>
              </a:blipFill>
              <a:ln>
                <a:noFill/>
              </a:ln>
            </p:spPr>
            <p:txBody>
              <a:bodyPr/>
              <a:lstStyle/>
              <a:p>
                <a:r>
                  <a:rPr lang="en-TW">
                    <a:noFill/>
                  </a:rPr>
                  <a:t> </a:t>
                </a:r>
              </a:p>
            </p:txBody>
          </p:sp>
        </mc:Fallback>
      </mc:AlternateContent>
      <p:cxnSp>
        <p:nvCxnSpPr>
          <p:cNvPr id="13" name="Straight Arrow Connector 12">
            <a:extLst>
              <a:ext uri="{FF2B5EF4-FFF2-40B4-BE49-F238E27FC236}">
                <a16:creationId xmlns:a16="http://schemas.microsoft.com/office/drawing/2014/main" id="{76A16FA5-7D9C-3F02-7EA0-9A6668D8DC1E}"/>
              </a:ext>
            </a:extLst>
          </p:cNvPr>
          <p:cNvCxnSpPr/>
          <p:nvPr/>
        </p:nvCxnSpPr>
        <p:spPr>
          <a:xfrm flipV="1">
            <a:off x="5384112" y="4368274"/>
            <a:ext cx="268008" cy="4585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1DD046C-BA33-4C82-AA7C-CCB47369715F}"/>
              </a:ext>
            </a:extLst>
          </p:cNvPr>
          <p:cNvCxnSpPr/>
          <p:nvPr/>
        </p:nvCxnSpPr>
        <p:spPr>
          <a:xfrm flipV="1">
            <a:off x="3239570" y="4381677"/>
            <a:ext cx="268008" cy="4585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096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文字方塊 29">
                <a:extLst>
                  <a:ext uri="{FF2B5EF4-FFF2-40B4-BE49-F238E27FC236}">
                    <a16:creationId xmlns:a16="http://schemas.microsoft.com/office/drawing/2014/main" id="{82058A0F-64A6-29C3-B092-4488F42CB4A7}"/>
                  </a:ext>
                </a:extLst>
              </p:cNvPr>
              <p:cNvSpPr txBox="1"/>
              <p:nvPr/>
            </p:nvSpPr>
            <p:spPr bwMode="auto">
              <a:xfrm>
                <a:off x="430492" y="1922238"/>
                <a:ext cx="6165882" cy="458523"/>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sSup>
                        <m:sSupPr>
                          <m:ctrlPr>
                            <a:rPr lang="en-US" altLang="zh-TW" i="1">
                              <a:latin typeface="Cambria Math" panose="02040503050406030204" pitchFamily="18" charset="0"/>
                            </a:rPr>
                          </m:ctrlPr>
                        </m:sSupPr>
                        <m:e>
                          <m:d>
                            <m:dPr>
                              <m:ctrlPr>
                                <a:rPr lang="en-US" altLang="zh-TW" i="1" smtClean="0">
                                  <a:latin typeface="Cambria Math" panose="02040503050406030204" pitchFamily="18" charset="0"/>
                                </a:rPr>
                              </m:ctrlPr>
                            </m:dPr>
                            <m:e>
                              <m:r>
                                <a:rPr lang="en-US" altLang="zh-TW" i="1">
                                  <a:latin typeface="Cambria Math"/>
                                </a:rPr>
                                <m:t>𝑎</m:t>
                              </m:r>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e>
                          </m:d>
                        </m:e>
                        <m:sup>
                          <m:r>
                            <a:rPr lang="en-US" altLang="zh-TW" i="1">
                              <a:latin typeface="Cambria Math" panose="02040503050406030204" pitchFamily="18" charset="0"/>
                            </a:rPr>
                            <m:t>4</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0</m:t>
                              </m:r>
                            </m:e>
                          </m:d>
                        </m:e>
                      </m:d>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d>
                        <m:dPr>
                          <m:ctrlPr>
                            <a:rPr lang="en-US" altLang="zh-TW" i="1">
                              <a:latin typeface="Cambria Math" panose="02040503050406030204" pitchFamily="18" charset="0"/>
                            </a:rPr>
                          </m:ctrlPr>
                        </m:dPr>
                        <m:e>
                          <m:r>
                            <a:rPr lang="en-US" altLang="zh-TW" i="1">
                              <a:latin typeface="Cambria Math"/>
                            </a:rPr>
                            <m:t>𝑎</m:t>
                          </m:r>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e>
                      </m:d>
                      <m:d>
                        <m:dPr>
                          <m:ctrlPr>
                            <a:rPr lang="en-US" altLang="zh-TW" i="1">
                              <a:latin typeface="Cambria Math" panose="02040503050406030204" pitchFamily="18" charset="0"/>
                            </a:rPr>
                          </m:ctrlPr>
                        </m:dPr>
                        <m:e>
                          <m:r>
                            <a:rPr lang="en-US" altLang="zh-TW" i="1">
                              <a:latin typeface="Cambria Math"/>
                            </a:rPr>
                            <m:t>𝑎</m:t>
                          </m:r>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e>
                      </m:d>
                      <m:d>
                        <m:dPr>
                          <m:ctrlPr>
                            <a:rPr lang="en-US" altLang="zh-TW" i="1">
                              <a:latin typeface="Cambria Math" panose="02040503050406030204" pitchFamily="18" charset="0"/>
                            </a:rPr>
                          </m:ctrlPr>
                        </m:dPr>
                        <m:e>
                          <m:r>
                            <a:rPr lang="en-US" altLang="zh-TW" i="1">
                              <a:latin typeface="Cambria Math"/>
                            </a:rPr>
                            <m:t>𝑎</m:t>
                          </m:r>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e>
                      </m:d>
                      <m:d>
                        <m:dPr>
                          <m:ctrlPr>
                            <a:rPr lang="en-US" altLang="zh-TW" i="1">
                              <a:latin typeface="Cambria Math" panose="02040503050406030204" pitchFamily="18" charset="0"/>
                            </a:rPr>
                          </m:ctrlPr>
                        </m:dPr>
                        <m:e>
                          <m:r>
                            <a:rPr lang="en-US" altLang="zh-TW" i="1">
                              <a:latin typeface="Cambria Math"/>
                            </a:rPr>
                            <m:t>𝑎</m:t>
                          </m:r>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e>
                      </m:d>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0</m:t>
                              </m:r>
                            </m:e>
                          </m:d>
                        </m:e>
                      </m:d>
                    </m:oMath>
                  </m:oMathPara>
                </a14:m>
                <a:endParaRPr lang="zh-TW" altLang="en-US" dirty="0"/>
              </a:p>
            </p:txBody>
          </p:sp>
        </mc:Choice>
        <mc:Fallback xmlns="">
          <p:sp>
            <p:nvSpPr>
              <p:cNvPr id="5" name="文字方塊 29">
                <a:extLst>
                  <a:ext uri="{FF2B5EF4-FFF2-40B4-BE49-F238E27FC236}">
                    <a16:creationId xmlns:a16="http://schemas.microsoft.com/office/drawing/2014/main" id="{82058A0F-64A6-29C3-B092-4488F42CB4A7}"/>
                  </a:ext>
                </a:extLst>
              </p:cNvPr>
              <p:cNvSpPr txBox="1">
                <a:spLocks noRot="1" noChangeAspect="1" noMove="1" noResize="1" noEditPoints="1" noAdjustHandles="1" noChangeArrowheads="1" noChangeShapeType="1" noTextEdit="1"/>
              </p:cNvSpPr>
              <p:nvPr/>
            </p:nvSpPr>
            <p:spPr bwMode="auto">
              <a:xfrm>
                <a:off x="430492" y="1922238"/>
                <a:ext cx="6165882" cy="458523"/>
              </a:xfrm>
              <a:prstGeom prst="rect">
                <a:avLst/>
              </a:prstGeom>
              <a:blipFill>
                <a:blip r:embed="rId4"/>
                <a:stretch>
                  <a:fillRect l="-3704" t="-75676" r="-2263" b="-13243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29">
                <a:extLst>
                  <a:ext uri="{FF2B5EF4-FFF2-40B4-BE49-F238E27FC236}">
                    <a16:creationId xmlns:a16="http://schemas.microsoft.com/office/drawing/2014/main" id="{AF21D217-EF16-2041-BD4D-D6BDCB184BAA}"/>
                  </a:ext>
                </a:extLst>
              </p:cNvPr>
              <p:cNvSpPr txBox="1"/>
              <p:nvPr/>
            </p:nvSpPr>
            <p:spPr bwMode="auto">
              <a:xfrm>
                <a:off x="430492" y="2456546"/>
                <a:ext cx="3816424" cy="404983"/>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d>
                        <m:dPr>
                          <m:ctrlPr>
                            <a:rPr lang="en-US" altLang="zh-TW" i="1">
                              <a:latin typeface="Cambria Math" panose="02040503050406030204" pitchFamily="18" charset="0"/>
                            </a:rPr>
                          </m:ctrlPr>
                        </m:dPr>
                        <m:e>
                          <m:r>
                            <a:rPr lang="en-US" altLang="zh-TW" i="1">
                              <a:latin typeface="Cambria Math"/>
                            </a:rPr>
                            <m:t>𝑎</m:t>
                          </m:r>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e>
                      </m:d>
                      <m:d>
                        <m:dPr>
                          <m:ctrlPr>
                            <a:rPr lang="en-US" altLang="zh-TW" i="1">
                              <a:latin typeface="Cambria Math" panose="02040503050406030204" pitchFamily="18" charset="0"/>
                            </a:rPr>
                          </m:ctrlPr>
                        </m:dPr>
                        <m:e>
                          <m:r>
                            <a:rPr lang="en-US" altLang="zh-TW" i="1">
                              <a:latin typeface="Cambria Math"/>
                            </a:rPr>
                            <m:t>𝑎</m:t>
                          </m:r>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e>
                      </m:d>
                      <m:d>
                        <m:dPr>
                          <m:ctrlPr>
                            <a:rPr lang="en-US" altLang="zh-TW" i="1">
                              <a:latin typeface="Cambria Math" panose="02040503050406030204" pitchFamily="18" charset="0"/>
                            </a:rPr>
                          </m:ctrlPr>
                        </m:dPr>
                        <m:e>
                          <m:r>
                            <a:rPr lang="en-US" altLang="zh-TW" i="1">
                              <a:latin typeface="Cambria Math"/>
                            </a:rPr>
                            <m:t>𝑎</m:t>
                          </m:r>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e>
                      </m:d>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0</m:t>
                              </m:r>
                            </m:e>
                          </m:d>
                        </m:e>
                      </m:d>
                    </m:oMath>
                  </m:oMathPara>
                </a14:m>
                <a:endParaRPr lang="zh-TW" altLang="en-US" dirty="0"/>
              </a:p>
            </p:txBody>
          </p:sp>
        </mc:Choice>
        <mc:Fallback xmlns="">
          <p:sp>
            <p:nvSpPr>
              <p:cNvPr id="6" name="文字方塊 29">
                <a:extLst>
                  <a:ext uri="{FF2B5EF4-FFF2-40B4-BE49-F238E27FC236}">
                    <a16:creationId xmlns:a16="http://schemas.microsoft.com/office/drawing/2014/main" id="{AF21D217-EF16-2041-BD4D-D6BDCB184BAA}"/>
                  </a:ext>
                </a:extLst>
              </p:cNvPr>
              <p:cNvSpPr txBox="1">
                <a:spLocks noRot="1" noChangeAspect="1" noMove="1" noResize="1" noEditPoints="1" noAdjustHandles="1" noChangeArrowheads="1" noChangeShapeType="1" noTextEdit="1"/>
              </p:cNvSpPr>
              <p:nvPr/>
            </p:nvSpPr>
            <p:spPr bwMode="auto">
              <a:xfrm>
                <a:off x="430492" y="2456546"/>
                <a:ext cx="3816424" cy="404983"/>
              </a:xfrm>
              <a:prstGeom prst="rect">
                <a:avLst/>
              </a:prstGeom>
              <a:blipFill>
                <a:blip r:embed="rId5"/>
                <a:stretch>
                  <a:fillRect l="-1993" t="-93939" r="-5648" b="-148485"/>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2983217-6B5B-1C94-F849-6489957FE3EB}"/>
                  </a:ext>
                </a:extLst>
              </p:cNvPr>
              <p:cNvSpPr txBox="1"/>
              <p:nvPr/>
            </p:nvSpPr>
            <p:spPr bwMode="auto">
              <a:xfrm>
                <a:off x="767457" y="3425178"/>
                <a:ext cx="216024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一個</a:t>
                </a:r>
                <a14:m>
                  <m:oMath xmlns:m="http://schemas.openxmlformats.org/officeDocument/2006/math">
                    <m:r>
                      <a:rPr lang="en-US" altLang="zh-TW" i="1">
                        <a:latin typeface="Cambria Math"/>
                      </a:rPr>
                      <m:t>𝑎</m:t>
                    </m:r>
                  </m:oMath>
                </a14:m>
                <a:r>
                  <a:rPr lang="en-TW" dirty="0">
                    <a:latin typeface="Times New Roman" pitchFamily="18" charset="0"/>
                    <a:cs typeface="Times New Roman" pitchFamily="18" charset="0"/>
                  </a:rPr>
                  <a:t>，</a:t>
                </a:r>
                <a14:m>
                  <m:oMath xmlns:m="http://schemas.openxmlformats.org/officeDocument/2006/math">
                    <m:r>
                      <a:rPr lang="en-US" i="1" dirty="0">
                        <a:latin typeface="Cambria Math" panose="02040503050406030204" pitchFamily="18" charset="0"/>
                        <a:cs typeface="Times New Roman" pitchFamily="18" charset="0"/>
                      </a:rPr>
                      <m:t>𝑘</m:t>
                    </m:r>
                    <m:r>
                      <a:rPr lang="en-US" b="0" i="1" dirty="0" smtClean="0">
                        <a:latin typeface="Cambria Math" panose="02040503050406030204" pitchFamily="18" charset="0"/>
                        <a:cs typeface="Times New Roman" pitchFamily="18" charset="0"/>
                      </a:rPr>
                      <m:t>=2</m:t>
                    </m:r>
                  </m:oMath>
                </a14:m>
                <a:endParaRPr lang="en-TW"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72983217-6B5B-1C94-F849-6489957FE3EB}"/>
                  </a:ext>
                </a:extLst>
              </p:cNvPr>
              <p:cNvSpPr txBox="1">
                <a:spLocks noRot="1" noChangeAspect="1" noMove="1" noResize="1" noEditPoints="1" noAdjustHandles="1" noChangeArrowheads="1" noChangeShapeType="1" noTextEdit="1"/>
              </p:cNvSpPr>
              <p:nvPr/>
            </p:nvSpPr>
            <p:spPr bwMode="auto">
              <a:xfrm>
                <a:off x="767457" y="3425178"/>
                <a:ext cx="2160240" cy="369332"/>
              </a:xfrm>
              <a:prstGeom prst="rect">
                <a:avLst/>
              </a:prstGeom>
              <a:blipFill>
                <a:blip r:embed="rId6"/>
                <a:stretch>
                  <a:fillRect l="-2339"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8E05AF2-AB8B-4C9A-AAF5-EBE982264623}"/>
                  </a:ext>
                </a:extLst>
              </p:cNvPr>
              <p:cNvSpPr txBox="1"/>
              <p:nvPr/>
            </p:nvSpPr>
            <p:spPr bwMode="auto">
              <a:xfrm>
                <a:off x="767458" y="2950475"/>
                <a:ext cx="2160240" cy="369332"/>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零</a:t>
                </a:r>
                <a:r>
                  <a:rPr lang="en-TW" dirty="0">
                    <a:latin typeface="Times New Roman" pitchFamily="18" charset="0"/>
                    <a:cs typeface="Times New Roman" pitchFamily="18" charset="0"/>
                  </a:rPr>
                  <a:t>個</a:t>
                </a:r>
                <a14:m>
                  <m:oMath xmlns:m="http://schemas.openxmlformats.org/officeDocument/2006/math">
                    <m:r>
                      <a:rPr lang="en-US" altLang="zh-TW" i="1">
                        <a:latin typeface="Cambria Math"/>
                      </a:rPr>
                      <m:t>𝑎</m:t>
                    </m:r>
                  </m:oMath>
                </a14:m>
                <a:r>
                  <a:rPr lang="en-TW" dirty="0">
                    <a:latin typeface="Times New Roman" pitchFamily="18" charset="0"/>
                    <a:cs typeface="Times New Roman" pitchFamily="18" charset="0"/>
                  </a:rPr>
                  <a:t>，</a:t>
                </a:r>
                <a14:m>
                  <m:oMath xmlns:m="http://schemas.openxmlformats.org/officeDocument/2006/math">
                    <m:r>
                      <a:rPr lang="en-US" b="0" i="1" dirty="0" smtClean="0">
                        <a:latin typeface="Cambria Math" panose="02040503050406030204" pitchFamily="18" charset="0"/>
                        <a:cs typeface="Times New Roman" pitchFamily="18" charset="0"/>
                      </a:rPr>
                      <m:t>𝑘</m:t>
                    </m:r>
                    <m:r>
                      <a:rPr lang="en-US" b="0" i="1" dirty="0" smtClean="0">
                        <a:latin typeface="Cambria Math" panose="02040503050406030204" pitchFamily="18" charset="0"/>
                        <a:cs typeface="Times New Roman" pitchFamily="18" charset="0"/>
                      </a:rPr>
                      <m:t>=4</m:t>
                    </m:r>
                  </m:oMath>
                </a14:m>
                <a:endParaRPr lang="en-TW" dirty="0">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18E05AF2-AB8B-4C9A-AAF5-EBE982264623}"/>
                  </a:ext>
                </a:extLst>
              </p:cNvPr>
              <p:cNvSpPr txBox="1">
                <a:spLocks noRot="1" noChangeAspect="1" noMove="1" noResize="1" noEditPoints="1" noAdjustHandles="1" noChangeArrowheads="1" noChangeShapeType="1" noTextEdit="1"/>
              </p:cNvSpPr>
              <p:nvPr/>
            </p:nvSpPr>
            <p:spPr bwMode="auto">
              <a:xfrm>
                <a:off x="767458" y="2950475"/>
                <a:ext cx="2160240" cy="369332"/>
              </a:xfrm>
              <a:prstGeom prst="rect">
                <a:avLst/>
              </a:prstGeom>
              <a:blipFill>
                <a:blip r:embed="rId7"/>
                <a:stretch>
                  <a:fillRect l="-2339"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F4488F8-E8D6-FF5F-4FA6-E218406143B9}"/>
                  </a:ext>
                </a:extLst>
              </p:cNvPr>
              <p:cNvSpPr txBox="1"/>
              <p:nvPr/>
            </p:nvSpPr>
            <p:spPr bwMode="auto">
              <a:xfrm>
                <a:off x="795880" y="3880138"/>
                <a:ext cx="216024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二個</a:t>
                </a:r>
                <a14:m>
                  <m:oMath xmlns:m="http://schemas.openxmlformats.org/officeDocument/2006/math">
                    <m:r>
                      <a:rPr lang="en-US" altLang="zh-TW" i="1">
                        <a:latin typeface="Cambria Math"/>
                      </a:rPr>
                      <m:t>𝑎</m:t>
                    </m:r>
                  </m:oMath>
                </a14:m>
                <a:r>
                  <a:rPr lang="en-TW" dirty="0">
                    <a:latin typeface="Times New Roman" pitchFamily="18" charset="0"/>
                    <a:cs typeface="Times New Roman" pitchFamily="18" charset="0"/>
                  </a:rPr>
                  <a:t>，</a:t>
                </a:r>
                <a14:m>
                  <m:oMath xmlns:m="http://schemas.openxmlformats.org/officeDocument/2006/math">
                    <m:r>
                      <a:rPr lang="en-US" i="1" dirty="0">
                        <a:latin typeface="Cambria Math" panose="02040503050406030204" pitchFamily="18" charset="0"/>
                        <a:cs typeface="Times New Roman" pitchFamily="18" charset="0"/>
                      </a:rPr>
                      <m:t>𝑘</m:t>
                    </m:r>
                    <m:r>
                      <a:rPr lang="en-US" b="0" i="1" dirty="0" smtClean="0">
                        <a:latin typeface="Cambria Math" panose="02040503050406030204" pitchFamily="18" charset="0"/>
                        <a:cs typeface="Times New Roman" pitchFamily="18" charset="0"/>
                      </a:rPr>
                      <m:t>=</m:t>
                    </m:r>
                    <m:r>
                      <a:rPr lang="en-US" b="0" i="0" dirty="0" smtClean="0">
                        <a:latin typeface="Cambria Math" panose="02040503050406030204" pitchFamily="18" charset="0"/>
                        <a:cs typeface="Times New Roman" pitchFamily="18" charset="0"/>
                      </a:rPr>
                      <m:t>0</m:t>
                    </m:r>
                  </m:oMath>
                </a14:m>
                <a:endParaRPr lang="en-TW" dirty="0">
                  <a:latin typeface="Times New Roman" pitchFamily="18" charset="0"/>
                  <a:cs typeface="Times New Roman" pitchFamily="18" charset="0"/>
                </a:endParaRPr>
              </a:p>
            </p:txBody>
          </p:sp>
        </mc:Choice>
        <mc:Fallback xmlns="">
          <p:sp>
            <p:nvSpPr>
              <p:cNvPr id="9" name="TextBox 8">
                <a:extLst>
                  <a:ext uri="{FF2B5EF4-FFF2-40B4-BE49-F238E27FC236}">
                    <a16:creationId xmlns:a16="http://schemas.microsoft.com/office/drawing/2014/main" id="{DF4488F8-E8D6-FF5F-4FA6-E218406143B9}"/>
                  </a:ext>
                </a:extLst>
              </p:cNvPr>
              <p:cNvSpPr txBox="1">
                <a:spLocks noRot="1" noChangeAspect="1" noMove="1" noResize="1" noEditPoints="1" noAdjustHandles="1" noChangeArrowheads="1" noChangeShapeType="1" noTextEdit="1"/>
              </p:cNvSpPr>
              <p:nvPr/>
            </p:nvSpPr>
            <p:spPr bwMode="auto">
              <a:xfrm>
                <a:off x="795880" y="3880138"/>
                <a:ext cx="2160240" cy="369332"/>
              </a:xfrm>
              <a:prstGeom prst="rect">
                <a:avLst/>
              </a:prstGeom>
              <a:blipFill>
                <a:blip r:embed="rId8"/>
                <a:stretch>
                  <a:fillRect l="-2339" t="-6667" b="-23333"/>
                </a:stretch>
              </a:blipFill>
              <a:ln w="9525">
                <a:noFill/>
                <a:miter lim="800000"/>
                <a:headEnd/>
                <a:tailEnd/>
              </a:ln>
            </p:spPr>
            <p:txBody>
              <a:bodyPr/>
              <a:lstStyle/>
              <a:p>
                <a:r>
                  <a:rPr lang="en-TW">
                    <a:noFill/>
                  </a:rPr>
                  <a:t> </a:t>
                </a:r>
              </a:p>
            </p:txBody>
          </p:sp>
        </mc:Fallback>
      </mc:AlternateContent>
      <p:cxnSp>
        <p:nvCxnSpPr>
          <p:cNvPr id="11" name="Straight Connector 10">
            <a:extLst>
              <a:ext uri="{FF2B5EF4-FFF2-40B4-BE49-F238E27FC236}">
                <a16:creationId xmlns:a16="http://schemas.microsoft.com/office/drawing/2014/main" id="{E27D55F8-C187-46E1-4275-07EEFC05EA84}"/>
              </a:ext>
            </a:extLst>
          </p:cNvPr>
          <p:cNvCxnSpPr>
            <a:endCxn id="9" idx="0"/>
          </p:cNvCxnSpPr>
          <p:nvPr/>
        </p:nvCxnSpPr>
        <p:spPr>
          <a:xfrm flipV="1">
            <a:off x="1251002" y="3880138"/>
            <a:ext cx="624998" cy="45650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6F1AF91-5418-219B-3C05-D9206E27BF53}"/>
                  </a:ext>
                </a:extLst>
              </p:cNvPr>
              <p:cNvSpPr txBox="1"/>
              <p:nvPr/>
            </p:nvSpPr>
            <p:spPr bwMode="auto">
              <a:xfrm>
                <a:off x="771865" y="4297865"/>
                <a:ext cx="2160240" cy="369332"/>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三</a:t>
                </a:r>
                <a:r>
                  <a:rPr lang="en-TW" dirty="0">
                    <a:latin typeface="Times New Roman" pitchFamily="18" charset="0"/>
                    <a:cs typeface="Times New Roman" pitchFamily="18" charset="0"/>
                  </a:rPr>
                  <a:t>個</a:t>
                </a:r>
                <a14:m>
                  <m:oMath xmlns:m="http://schemas.openxmlformats.org/officeDocument/2006/math">
                    <m:r>
                      <a:rPr lang="en-US" altLang="zh-TW" i="1">
                        <a:latin typeface="Cambria Math"/>
                      </a:rPr>
                      <m:t>𝑎</m:t>
                    </m:r>
                  </m:oMath>
                </a14:m>
                <a:r>
                  <a:rPr lang="en-TW" dirty="0">
                    <a:latin typeface="Times New Roman" pitchFamily="18" charset="0"/>
                    <a:cs typeface="Times New Roman" pitchFamily="18" charset="0"/>
                  </a:rPr>
                  <a:t>，</a:t>
                </a:r>
                <a14:m>
                  <m:oMath xmlns:m="http://schemas.openxmlformats.org/officeDocument/2006/math">
                    <m:r>
                      <a:rPr lang="en-US" i="1" dirty="0">
                        <a:latin typeface="Cambria Math" panose="02040503050406030204" pitchFamily="18" charset="0"/>
                        <a:cs typeface="Times New Roman" pitchFamily="18" charset="0"/>
                      </a:rPr>
                      <m:t>𝑘</m:t>
                    </m:r>
                    <m:r>
                      <a:rPr lang="en-US" b="0" i="1" dirty="0" smtClean="0">
                        <a:latin typeface="Cambria Math" panose="02040503050406030204" pitchFamily="18" charset="0"/>
                        <a:cs typeface="Times New Roman" pitchFamily="18" charset="0"/>
                      </a:rPr>
                      <m:t>=−2</m:t>
                    </m:r>
                  </m:oMath>
                </a14:m>
                <a:endParaRPr lang="en-TW" dirty="0">
                  <a:latin typeface="Times New Roman" pitchFamily="18" charset="0"/>
                  <a:cs typeface="Times New Roman" pitchFamily="18" charset="0"/>
                </a:endParaRPr>
              </a:p>
            </p:txBody>
          </p:sp>
        </mc:Choice>
        <mc:Fallback xmlns="">
          <p:sp>
            <p:nvSpPr>
              <p:cNvPr id="12" name="TextBox 11">
                <a:extLst>
                  <a:ext uri="{FF2B5EF4-FFF2-40B4-BE49-F238E27FC236}">
                    <a16:creationId xmlns:a16="http://schemas.microsoft.com/office/drawing/2014/main" id="{36F1AF91-5418-219B-3C05-D9206E27BF53}"/>
                  </a:ext>
                </a:extLst>
              </p:cNvPr>
              <p:cNvSpPr txBox="1">
                <a:spLocks noRot="1" noChangeAspect="1" noMove="1" noResize="1" noEditPoints="1" noAdjustHandles="1" noChangeArrowheads="1" noChangeShapeType="1" noTextEdit="1"/>
              </p:cNvSpPr>
              <p:nvPr/>
            </p:nvSpPr>
            <p:spPr bwMode="auto">
              <a:xfrm>
                <a:off x="771865" y="4297865"/>
                <a:ext cx="2160240" cy="369332"/>
              </a:xfrm>
              <a:prstGeom prst="rect">
                <a:avLst/>
              </a:prstGeom>
              <a:blipFill>
                <a:blip r:embed="rId9"/>
                <a:stretch>
                  <a:fillRect l="-2339" t="-6667" b="-23333"/>
                </a:stretch>
              </a:blipFill>
              <a:ln w="9525">
                <a:noFill/>
                <a:miter lim="800000"/>
                <a:headEnd/>
                <a:tailEnd/>
              </a:ln>
            </p:spPr>
            <p:txBody>
              <a:bodyPr/>
              <a:lstStyle/>
              <a:p>
                <a:r>
                  <a:rPr lang="en-TW">
                    <a:noFill/>
                  </a:rPr>
                  <a:t> </a:t>
                </a:r>
              </a:p>
            </p:txBody>
          </p:sp>
        </mc:Fallback>
      </mc:AlternateContent>
      <p:cxnSp>
        <p:nvCxnSpPr>
          <p:cNvPr id="13" name="Straight Connector 12">
            <a:extLst>
              <a:ext uri="{FF2B5EF4-FFF2-40B4-BE49-F238E27FC236}">
                <a16:creationId xmlns:a16="http://schemas.microsoft.com/office/drawing/2014/main" id="{F52C63F5-5D4B-AAF9-FCB4-7A615535E8E8}"/>
              </a:ext>
            </a:extLst>
          </p:cNvPr>
          <p:cNvCxnSpPr/>
          <p:nvPr/>
        </p:nvCxnSpPr>
        <p:spPr>
          <a:xfrm flipV="1">
            <a:off x="1323010" y="4297865"/>
            <a:ext cx="624998" cy="45650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09E9BB4-ADB7-E571-7276-ED91E2DCF084}"/>
                  </a:ext>
                </a:extLst>
              </p:cNvPr>
              <p:cNvSpPr txBox="1"/>
              <p:nvPr/>
            </p:nvSpPr>
            <p:spPr bwMode="auto">
              <a:xfrm>
                <a:off x="3400479" y="2911942"/>
                <a:ext cx="3924436" cy="401970"/>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4</m:t>
                              </m:r>
                            </m:e>
                          </m:d>
                        </m:e>
                      </m:d>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0</m:t>
                              </m:r>
                            </m:e>
                          </m:d>
                        </m:e>
                      </m:d>
                      <m:r>
                        <a:rPr lang="en-US" altLang="zh-TW" b="0" i="1" smtClean="0">
                          <a:latin typeface="Cambria Math" panose="02040503050406030204" pitchFamily="18" charset="0"/>
                        </a:rPr>
                        <m:t>=</m:t>
                      </m:r>
                      <m:rad>
                        <m:radPr>
                          <m:degHide m:val="on"/>
                          <m:ctrlPr>
                            <a:rPr lang="en-US" altLang="zh-TW" b="0" i="1" smtClean="0">
                              <a:latin typeface="Cambria Math" panose="02040503050406030204" pitchFamily="18" charset="0"/>
                            </a:rPr>
                          </m:ctrlPr>
                        </m:radPr>
                        <m:deg/>
                        <m:e>
                          <m:r>
                            <a:rPr lang="en-US" altLang="zh-TW" b="0" i="1" smtClean="0">
                              <a:latin typeface="Cambria Math" panose="02040503050406030204" pitchFamily="18" charset="0"/>
                            </a:rPr>
                            <m:t>4</m:t>
                          </m:r>
                        </m:e>
                      </m:rad>
                      <m:rad>
                        <m:radPr>
                          <m:degHide m:val="on"/>
                          <m:ctrlPr>
                            <a:rPr lang="en-US" altLang="zh-TW" b="0" i="1" smtClean="0">
                              <a:latin typeface="Cambria Math" panose="02040503050406030204" pitchFamily="18" charset="0"/>
                            </a:rPr>
                          </m:ctrlPr>
                        </m:radPr>
                        <m:deg/>
                        <m:e>
                          <m:r>
                            <a:rPr lang="en-US" altLang="zh-TW" b="0" i="1" smtClean="0">
                              <a:latin typeface="Cambria Math" panose="02040503050406030204" pitchFamily="18" charset="0"/>
                            </a:rPr>
                            <m:t>3</m:t>
                          </m:r>
                        </m:e>
                      </m:rad>
                      <m:rad>
                        <m:radPr>
                          <m:degHide m:val="on"/>
                          <m:ctrlPr>
                            <a:rPr lang="en-US" altLang="zh-TW" b="0" i="1" smtClean="0">
                              <a:latin typeface="Cambria Math" panose="02040503050406030204" pitchFamily="18" charset="0"/>
                            </a:rPr>
                          </m:ctrlPr>
                        </m:radPr>
                        <m:deg/>
                        <m:e>
                          <m:r>
                            <a:rPr lang="en-US" altLang="zh-TW" b="0" i="1" smtClean="0">
                              <a:latin typeface="Cambria Math" panose="02040503050406030204" pitchFamily="18" charset="0"/>
                            </a:rPr>
                            <m:t>2</m:t>
                          </m:r>
                        </m:e>
                      </m:rad>
                      <m:rad>
                        <m:radPr>
                          <m:degHide m:val="on"/>
                          <m:ctrlPr>
                            <a:rPr lang="en-US" altLang="zh-TW" b="0" i="1" smtClean="0">
                              <a:latin typeface="Cambria Math" panose="02040503050406030204" pitchFamily="18" charset="0"/>
                            </a:rPr>
                          </m:ctrlPr>
                        </m:radPr>
                        <m:deg/>
                        <m:e>
                          <m:r>
                            <a:rPr lang="en-US" altLang="zh-TW" b="0" i="1" smtClean="0">
                              <a:latin typeface="Cambria Math" panose="02040503050406030204" pitchFamily="18" charset="0"/>
                            </a:rPr>
                            <m:t>1</m:t>
                          </m:r>
                        </m:e>
                      </m:rad>
                      <m:r>
                        <a:rPr lang="en-US" altLang="zh-TW" b="0" i="1" smtClean="0">
                          <a:latin typeface="Cambria Math" panose="02040503050406030204" pitchFamily="18" charset="0"/>
                        </a:rPr>
                        <m:t>=2</m:t>
                      </m:r>
                      <m:rad>
                        <m:radPr>
                          <m:degHide m:val="on"/>
                          <m:ctrlPr>
                            <a:rPr lang="en-US" altLang="zh-TW" b="0" i="1" smtClean="0">
                              <a:latin typeface="Cambria Math" panose="02040503050406030204" pitchFamily="18" charset="0"/>
                            </a:rPr>
                          </m:ctrlPr>
                        </m:radPr>
                        <m:deg/>
                        <m:e>
                          <m:r>
                            <a:rPr lang="en-US" altLang="zh-TW" b="0" i="1" smtClean="0">
                              <a:latin typeface="Cambria Math" panose="02040503050406030204" pitchFamily="18" charset="0"/>
                            </a:rPr>
                            <m:t>6</m:t>
                          </m:r>
                        </m:e>
                      </m:rad>
                    </m:oMath>
                  </m:oMathPara>
                </a14:m>
                <a:endParaRPr lang="en-TW" dirty="0"/>
              </a:p>
            </p:txBody>
          </p:sp>
        </mc:Choice>
        <mc:Fallback xmlns="">
          <p:sp>
            <p:nvSpPr>
              <p:cNvPr id="15" name="TextBox 14">
                <a:extLst>
                  <a:ext uri="{FF2B5EF4-FFF2-40B4-BE49-F238E27FC236}">
                    <a16:creationId xmlns:a16="http://schemas.microsoft.com/office/drawing/2014/main" id="{109E9BB4-ADB7-E571-7276-ED91E2DCF084}"/>
                  </a:ext>
                </a:extLst>
              </p:cNvPr>
              <p:cNvSpPr txBox="1">
                <a:spLocks noRot="1" noChangeAspect="1" noMove="1" noResize="1" noEditPoints="1" noAdjustHandles="1" noChangeArrowheads="1" noChangeShapeType="1" noTextEdit="1"/>
              </p:cNvSpPr>
              <p:nvPr/>
            </p:nvSpPr>
            <p:spPr bwMode="auto">
              <a:xfrm>
                <a:off x="3400479" y="2911942"/>
                <a:ext cx="3924436" cy="401970"/>
              </a:xfrm>
              <a:prstGeom prst="rect">
                <a:avLst/>
              </a:prstGeom>
              <a:blipFill>
                <a:blip r:embed="rId10"/>
                <a:stretch>
                  <a:fillRect l="-6452" t="-93939" b="-15151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F158C21-4B1B-4762-7F94-1FF2BA171800}"/>
                  </a:ext>
                </a:extLst>
              </p:cNvPr>
              <p:cNvSpPr txBox="1"/>
              <p:nvPr/>
            </p:nvSpPr>
            <p:spPr bwMode="auto">
              <a:xfrm>
                <a:off x="3419872" y="3364325"/>
                <a:ext cx="5156624" cy="686085"/>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e>
                      </m:d>
                      <m:r>
                        <a:rPr lang="en-US" altLang="zh-TW" b="0" i="1" smtClean="0">
                          <a:latin typeface="Cambria Math" panose="02040503050406030204" pitchFamily="18" charset="0"/>
                        </a:rPr>
                        <m:t>𝑎</m:t>
                      </m:r>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0</m:t>
                              </m:r>
                            </m:e>
                          </m:d>
                        </m:e>
                      </m:d>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2</m:t>
                              </m:r>
                            </m:e>
                          </m:d>
                        </m:e>
                      </m:d>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r>
                        <a:rPr lang="en-US" altLang="zh-TW" b="0" i="1" smtClean="0">
                          <a:latin typeface="Cambria Math" panose="02040503050406030204" pitchFamily="18" charset="0"/>
                        </a:rPr>
                        <m:t>𝑎</m:t>
                      </m:r>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0</m:t>
                              </m:r>
                            </m:e>
                          </m:d>
                        </m:e>
                      </m:d>
                      <m:r>
                        <a:rPr lang="en-US" altLang="zh-TW" b="0" i="0" smtClean="0">
                          <a:latin typeface="Cambria Math" panose="02040503050406030204" pitchFamily="18" charset="0"/>
                        </a:rPr>
                        <m:t>+</m:t>
                      </m:r>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e>
                      </m:d>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r>
                        <a:rPr lang="en-US" altLang="zh-TW" b="0" i="1" smtClean="0">
                          <a:latin typeface="Cambria Math" panose="02040503050406030204" pitchFamily="18" charset="0"/>
                        </a:rPr>
                        <m:t>𝑎</m:t>
                      </m:r>
                      <m:sSup>
                        <m:sSupPr>
                          <m:ctrlPr>
                            <a:rPr lang="en-US" altLang="zh-TW" i="1">
                              <a:latin typeface="Cambria Math" panose="02040503050406030204" pitchFamily="18" charset="0"/>
                            </a:rPr>
                          </m:ctrlPr>
                        </m:sSupPr>
                        <m:e>
                          <m:r>
                            <a:rPr lang="en-US" altLang="zh-TW" i="1">
                              <a:latin typeface="Cambria Math"/>
                            </a:rPr>
                            <m:t>𝑎</m:t>
                          </m:r>
                        </m:e>
                        <m:sup>
                          <m:r>
                            <a:rPr lang="en-US" altLang="zh-TW" i="1">
                              <a:latin typeface="Cambria Math"/>
                              <a:ea typeface="Cambria Math"/>
                            </a:rPr>
                            <m:t>†</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0</m:t>
                              </m:r>
                            </m:e>
                          </m:d>
                        </m:e>
                      </m:d>
                      <m:r>
                        <a:rPr lang="en-US" altLang="zh-TW" b="0" i="1" smtClean="0">
                          <a:latin typeface="Cambria Math" panose="02040503050406030204" pitchFamily="18" charset="0"/>
                        </a:rPr>
                        <m:t>=</m:t>
                      </m:r>
                      <m:rad>
                        <m:radPr>
                          <m:degHide m:val="on"/>
                          <m:ctrlPr>
                            <a:rPr lang="en-US" altLang="zh-TW" b="0" i="1" smtClean="0">
                              <a:latin typeface="Cambria Math" panose="02040503050406030204" pitchFamily="18" charset="0"/>
                            </a:rPr>
                          </m:ctrlPr>
                        </m:radPr>
                        <m:deg/>
                        <m:e>
                          <m:r>
                            <a:rPr lang="en-US" altLang="zh-TW" b="0" i="1" smtClean="0">
                              <a:latin typeface="Cambria Math" panose="02040503050406030204" pitchFamily="18" charset="0"/>
                            </a:rPr>
                            <m:t>18</m:t>
                          </m:r>
                        </m:e>
                      </m:rad>
                      <m:r>
                        <a:rPr lang="en-US" altLang="zh-TW" b="0" i="1" smtClean="0">
                          <a:latin typeface="Cambria Math" panose="02040503050406030204" pitchFamily="18" charset="0"/>
                        </a:rPr>
                        <m:t>+</m:t>
                      </m:r>
                      <m:rad>
                        <m:radPr>
                          <m:degHide m:val="on"/>
                          <m:ctrlPr>
                            <a:rPr lang="en-US" altLang="zh-TW" b="0" i="1" smtClean="0">
                              <a:latin typeface="Cambria Math" panose="02040503050406030204" pitchFamily="18" charset="0"/>
                            </a:rPr>
                          </m:ctrlPr>
                        </m:radPr>
                        <m:deg/>
                        <m:e>
                          <m:r>
                            <a:rPr lang="en-US" altLang="zh-TW" b="0" i="1" smtClean="0">
                              <a:latin typeface="Cambria Math" panose="02040503050406030204" pitchFamily="18" charset="0"/>
                            </a:rPr>
                            <m:t>8</m:t>
                          </m:r>
                        </m:e>
                      </m:rad>
                      <m:r>
                        <a:rPr lang="en-US" altLang="zh-TW" b="0" i="1" smtClean="0">
                          <a:latin typeface="Cambria Math" panose="02040503050406030204" pitchFamily="18" charset="0"/>
                        </a:rPr>
                        <m:t>+</m:t>
                      </m:r>
                      <m:rad>
                        <m:radPr>
                          <m:degHide m:val="on"/>
                          <m:ctrlPr>
                            <a:rPr lang="en-US" altLang="zh-TW" b="0" i="1" smtClean="0">
                              <a:latin typeface="Cambria Math" panose="02040503050406030204" pitchFamily="18" charset="0"/>
                            </a:rPr>
                          </m:ctrlPr>
                        </m:radPr>
                        <m:deg/>
                        <m:e>
                          <m:r>
                            <a:rPr lang="en-US" altLang="zh-TW" b="0" i="1" smtClean="0">
                              <a:latin typeface="Cambria Math" panose="02040503050406030204" pitchFamily="18" charset="0"/>
                            </a:rPr>
                            <m:t>2</m:t>
                          </m:r>
                        </m:e>
                      </m:rad>
                      <m:r>
                        <a:rPr lang="en-US" altLang="zh-TW" b="0" i="1" smtClean="0">
                          <a:latin typeface="Cambria Math" panose="02040503050406030204" pitchFamily="18" charset="0"/>
                        </a:rPr>
                        <m:t>=6</m:t>
                      </m:r>
                      <m:rad>
                        <m:radPr>
                          <m:degHide m:val="on"/>
                          <m:ctrlPr>
                            <a:rPr lang="en-US" altLang="zh-TW" b="0" i="1" smtClean="0">
                              <a:latin typeface="Cambria Math" panose="02040503050406030204" pitchFamily="18" charset="0"/>
                            </a:rPr>
                          </m:ctrlPr>
                        </m:radPr>
                        <m:deg/>
                        <m:e>
                          <m:r>
                            <a:rPr lang="en-US" altLang="zh-TW" b="0" i="1" smtClean="0">
                              <a:latin typeface="Cambria Math" panose="02040503050406030204" pitchFamily="18" charset="0"/>
                            </a:rPr>
                            <m:t>2</m:t>
                          </m:r>
                        </m:e>
                      </m:rad>
                    </m:oMath>
                  </m:oMathPara>
                </a14:m>
                <a:endParaRPr lang="en-TW" dirty="0"/>
              </a:p>
            </p:txBody>
          </p:sp>
        </mc:Choice>
        <mc:Fallback xmlns="">
          <p:sp>
            <p:nvSpPr>
              <p:cNvPr id="16" name="TextBox 15">
                <a:extLst>
                  <a:ext uri="{FF2B5EF4-FFF2-40B4-BE49-F238E27FC236}">
                    <a16:creationId xmlns:a16="http://schemas.microsoft.com/office/drawing/2014/main" id="{8F158C21-4B1B-4762-7F94-1FF2BA171800}"/>
                  </a:ext>
                </a:extLst>
              </p:cNvPr>
              <p:cNvSpPr txBox="1">
                <a:spLocks noRot="1" noChangeAspect="1" noMove="1" noResize="1" noEditPoints="1" noAdjustHandles="1" noChangeArrowheads="1" noChangeShapeType="1" noTextEdit="1"/>
              </p:cNvSpPr>
              <p:nvPr/>
            </p:nvSpPr>
            <p:spPr bwMode="auto">
              <a:xfrm>
                <a:off x="3419872" y="3364325"/>
                <a:ext cx="5156624" cy="686085"/>
              </a:xfrm>
              <a:prstGeom prst="rect">
                <a:avLst/>
              </a:prstGeom>
              <a:blipFill>
                <a:blip r:embed="rId11"/>
                <a:stretch>
                  <a:fillRect l="-4423" t="-58182" r="-2703" b="-4909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矩形 2">
                <a:extLst>
                  <a:ext uri="{FF2B5EF4-FFF2-40B4-BE49-F238E27FC236}">
                    <a16:creationId xmlns:a16="http://schemas.microsoft.com/office/drawing/2014/main" id="{4C401FB8-DDDD-BDDE-7B03-F00174A56BAF}"/>
                  </a:ext>
                </a:extLst>
              </p:cNvPr>
              <p:cNvSpPr/>
              <p:nvPr/>
            </p:nvSpPr>
            <p:spPr>
              <a:xfrm>
                <a:off x="6300192" y="883968"/>
                <a:ext cx="2627835" cy="401970"/>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r>
                            <a:rPr lang="en-US" altLang="zh-TW" sz="1800" i="1">
                              <a:latin typeface="Cambria Math"/>
                            </a:rPr>
                            <m:t>𝑎</m:t>
                          </m:r>
                        </m:e>
                        <m:sup>
                          <m:r>
                            <a:rPr lang="en-US" altLang="zh-TW" sz="1800" i="1">
                              <a:latin typeface="Cambria Math"/>
                              <a:ea typeface="Cambria Math"/>
                            </a:rPr>
                            <m:t>†</m:t>
                          </m:r>
                        </m:sup>
                      </m:sSup>
                      <m:d>
                        <m:dPr>
                          <m:begChr m:val=""/>
                          <m:endChr m:val="⟩"/>
                          <m:ctrlPr>
                            <a:rPr lang="en-US" altLang="zh-TW" sz="1800" i="1">
                              <a:latin typeface="Cambria Math" panose="02040503050406030204" pitchFamily="18" charset="0"/>
                              <a:cs typeface="Times New Roman" pitchFamily="18" charset="0"/>
                            </a:rPr>
                          </m:ctrlPr>
                        </m:dPr>
                        <m:e>
                          <m:d>
                            <m:dPr>
                              <m:begChr m:val="|"/>
                              <m:endChr m:val=""/>
                              <m:ctrlPr>
                                <a:rPr lang="en-US" altLang="zh-TW" sz="1800" i="1">
                                  <a:latin typeface="Cambria Math" panose="02040503050406030204" pitchFamily="18" charset="0"/>
                                  <a:cs typeface="Times New Roman" pitchFamily="18" charset="0"/>
                                </a:rPr>
                              </m:ctrlPr>
                            </m:dPr>
                            <m:e>
                              <m:r>
                                <a:rPr lang="en-US" altLang="zh-TW" sz="1800" b="0" i="1" smtClean="0">
                                  <a:latin typeface="Cambria Math"/>
                                  <a:cs typeface="Times New Roman" pitchFamily="18" charset="0"/>
                                </a:rPr>
                                <m:t>𝑛</m:t>
                              </m:r>
                            </m:e>
                          </m:d>
                        </m:e>
                      </m:d>
                      <m:r>
                        <a:rPr lang="en-US" altLang="zh-TW" sz="1800" b="0" i="1" smtClean="0">
                          <a:latin typeface="Cambria Math"/>
                          <a:cs typeface="Times New Roman" pitchFamily="18" charset="0"/>
                        </a:rPr>
                        <m:t>=</m:t>
                      </m:r>
                      <m:rad>
                        <m:radPr>
                          <m:degHide m:val="on"/>
                          <m:ctrlPr>
                            <a:rPr lang="en-US" altLang="zh-TW" sz="1800" b="0" i="1" smtClean="0">
                              <a:latin typeface="Cambria Math" panose="02040503050406030204" pitchFamily="18" charset="0"/>
                              <a:cs typeface="Times New Roman" pitchFamily="18" charset="0"/>
                            </a:rPr>
                          </m:ctrlPr>
                        </m:radPr>
                        <m:deg/>
                        <m:e>
                          <m:r>
                            <a:rPr lang="en-US" altLang="zh-TW" sz="1800" b="0" i="1" smtClean="0">
                              <a:latin typeface="Cambria Math"/>
                              <a:cs typeface="Times New Roman" pitchFamily="18" charset="0"/>
                            </a:rPr>
                            <m:t>𝑛</m:t>
                          </m:r>
                          <m:r>
                            <a:rPr lang="en-US" altLang="zh-TW" sz="1800" b="0" i="1" smtClean="0">
                              <a:latin typeface="Cambria Math"/>
                              <a:cs typeface="Times New Roman" pitchFamily="18" charset="0"/>
                            </a:rPr>
                            <m:t>+1</m:t>
                          </m:r>
                        </m:e>
                      </m:rad>
                      <m:r>
                        <a:rPr lang="en-US" altLang="zh-TW" sz="1800" b="0" i="1" smtClean="0">
                          <a:latin typeface="Cambria Math"/>
                          <a:ea typeface="Cambria Math"/>
                          <a:cs typeface="Times New Roman" pitchFamily="18" charset="0"/>
                        </a:rPr>
                        <m:t>∙</m:t>
                      </m:r>
                      <m:d>
                        <m:dPr>
                          <m:begChr m:val=""/>
                          <m:endChr m:val="⟩"/>
                          <m:ctrlPr>
                            <a:rPr lang="en-US" altLang="zh-TW" sz="1800" i="1">
                              <a:latin typeface="Cambria Math" panose="02040503050406030204" pitchFamily="18" charset="0"/>
                              <a:cs typeface="Times New Roman" pitchFamily="18" charset="0"/>
                            </a:rPr>
                          </m:ctrlPr>
                        </m:dPr>
                        <m:e>
                          <m:d>
                            <m:dPr>
                              <m:begChr m:val="|"/>
                              <m:endChr m:val=""/>
                              <m:ctrlPr>
                                <a:rPr lang="en-US" altLang="zh-TW" sz="1800" i="1">
                                  <a:latin typeface="Cambria Math" panose="02040503050406030204" pitchFamily="18" charset="0"/>
                                  <a:cs typeface="Times New Roman" pitchFamily="18" charset="0"/>
                                </a:rPr>
                              </m:ctrlPr>
                            </m:dPr>
                            <m:e>
                              <m:r>
                                <a:rPr lang="en-US" altLang="zh-TW" sz="1800" i="1">
                                  <a:latin typeface="Cambria Math"/>
                                  <a:cs typeface="Times New Roman" pitchFamily="18" charset="0"/>
                                </a:rPr>
                                <m:t>𝑛</m:t>
                              </m:r>
                              <m:r>
                                <a:rPr lang="en-US" altLang="zh-TW" sz="1800" b="0" i="1" smtClean="0">
                                  <a:latin typeface="Cambria Math"/>
                                  <a:cs typeface="Times New Roman" pitchFamily="18" charset="0"/>
                                </a:rPr>
                                <m:t>+1</m:t>
                              </m:r>
                            </m:e>
                          </m:d>
                        </m:e>
                      </m:d>
                    </m:oMath>
                  </m:oMathPara>
                </a14:m>
                <a:endParaRPr lang="zh-TW" altLang="en-US" sz="1800" dirty="0"/>
              </a:p>
            </p:txBody>
          </p:sp>
        </mc:Choice>
        <mc:Fallback xmlns="">
          <p:sp>
            <p:nvSpPr>
              <p:cNvPr id="17" name="矩形 2">
                <a:extLst>
                  <a:ext uri="{FF2B5EF4-FFF2-40B4-BE49-F238E27FC236}">
                    <a16:creationId xmlns:a16="http://schemas.microsoft.com/office/drawing/2014/main" id="{4C401FB8-DDDD-BDDE-7B03-F00174A56BAF}"/>
                  </a:ext>
                </a:extLst>
              </p:cNvPr>
              <p:cNvSpPr>
                <a:spLocks noRot="1" noChangeAspect="1" noMove="1" noResize="1" noEditPoints="1" noAdjustHandles="1" noChangeArrowheads="1" noChangeShapeType="1" noTextEdit="1"/>
              </p:cNvSpPr>
              <p:nvPr/>
            </p:nvSpPr>
            <p:spPr>
              <a:xfrm>
                <a:off x="6300192" y="883968"/>
                <a:ext cx="2627835" cy="401970"/>
              </a:xfrm>
              <a:prstGeom prst="rect">
                <a:avLst/>
              </a:prstGeom>
              <a:blipFill>
                <a:blip r:embed="rId12"/>
                <a:stretch>
                  <a:fillRect l="-1435" t="-90909" r="-7177" b="-15151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矩形 3">
                <a:extLst>
                  <a:ext uri="{FF2B5EF4-FFF2-40B4-BE49-F238E27FC236}">
                    <a16:creationId xmlns:a16="http://schemas.microsoft.com/office/drawing/2014/main" id="{A6503D84-F2CD-2DB1-6EF7-C0BCB48FA71D}"/>
                  </a:ext>
                </a:extLst>
              </p:cNvPr>
              <p:cNvSpPr/>
              <p:nvPr/>
            </p:nvSpPr>
            <p:spPr>
              <a:xfrm>
                <a:off x="6300192" y="424387"/>
                <a:ext cx="2130968" cy="372410"/>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𝑎</m:t>
                      </m:r>
                      <m:d>
                        <m:dPr>
                          <m:begChr m:val=""/>
                          <m:endChr m:val="⟩"/>
                          <m:ctrlPr>
                            <a:rPr lang="en-US" altLang="zh-TW" sz="1800" i="1">
                              <a:latin typeface="Cambria Math" panose="02040503050406030204" pitchFamily="18" charset="0"/>
                              <a:cs typeface="Times New Roman" pitchFamily="18" charset="0"/>
                            </a:rPr>
                          </m:ctrlPr>
                        </m:dPr>
                        <m:e>
                          <m:d>
                            <m:dPr>
                              <m:begChr m:val="|"/>
                              <m:endChr m:val=""/>
                              <m:ctrlPr>
                                <a:rPr lang="en-US" altLang="zh-TW" sz="1800" i="1">
                                  <a:latin typeface="Cambria Math" panose="02040503050406030204" pitchFamily="18" charset="0"/>
                                  <a:cs typeface="Times New Roman" pitchFamily="18" charset="0"/>
                                </a:rPr>
                              </m:ctrlPr>
                            </m:dPr>
                            <m:e>
                              <m:r>
                                <a:rPr lang="en-US" altLang="zh-TW" sz="1800" b="0" i="1" smtClean="0">
                                  <a:latin typeface="Cambria Math"/>
                                  <a:cs typeface="Times New Roman" pitchFamily="18" charset="0"/>
                                </a:rPr>
                                <m:t>𝑛</m:t>
                              </m:r>
                            </m:e>
                          </m:d>
                        </m:e>
                      </m:d>
                      <m:r>
                        <a:rPr lang="en-US" altLang="zh-TW" sz="1800" b="0" i="1" smtClean="0">
                          <a:latin typeface="Cambria Math"/>
                          <a:cs typeface="Times New Roman" pitchFamily="18" charset="0"/>
                        </a:rPr>
                        <m:t>=</m:t>
                      </m:r>
                      <m:rad>
                        <m:radPr>
                          <m:degHide m:val="on"/>
                          <m:ctrlPr>
                            <a:rPr lang="en-US" altLang="zh-TW" sz="1800" b="0" i="1" smtClean="0">
                              <a:latin typeface="Cambria Math" panose="02040503050406030204" pitchFamily="18" charset="0"/>
                              <a:cs typeface="Times New Roman" pitchFamily="18" charset="0"/>
                            </a:rPr>
                          </m:ctrlPr>
                        </m:radPr>
                        <m:deg/>
                        <m:e>
                          <m:r>
                            <a:rPr lang="en-US" altLang="zh-TW" sz="1800" b="0" i="1" smtClean="0">
                              <a:latin typeface="Cambria Math"/>
                              <a:cs typeface="Times New Roman" pitchFamily="18" charset="0"/>
                            </a:rPr>
                            <m:t>𝑛</m:t>
                          </m:r>
                        </m:e>
                      </m:rad>
                      <m:r>
                        <a:rPr lang="en-US" altLang="zh-TW" sz="1800" b="0" i="1" smtClean="0">
                          <a:latin typeface="Cambria Math"/>
                          <a:ea typeface="Cambria Math"/>
                          <a:cs typeface="Times New Roman" pitchFamily="18" charset="0"/>
                        </a:rPr>
                        <m:t>∙</m:t>
                      </m:r>
                      <m:d>
                        <m:dPr>
                          <m:begChr m:val=""/>
                          <m:endChr m:val="⟩"/>
                          <m:ctrlPr>
                            <a:rPr lang="en-US" altLang="zh-TW" sz="1800" i="1">
                              <a:latin typeface="Cambria Math" panose="02040503050406030204" pitchFamily="18" charset="0"/>
                              <a:cs typeface="Times New Roman" pitchFamily="18" charset="0"/>
                            </a:rPr>
                          </m:ctrlPr>
                        </m:dPr>
                        <m:e>
                          <m:d>
                            <m:dPr>
                              <m:begChr m:val="|"/>
                              <m:endChr m:val=""/>
                              <m:ctrlPr>
                                <a:rPr lang="en-US" altLang="zh-TW" sz="1800" i="1">
                                  <a:latin typeface="Cambria Math" panose="02040503050406030204" pitchFamily="18" charset="0"/>
                                  <a:cs typeface="Times New Roman" pitchFamily="18" charset="0"/>
                                </a:rPr>
                              </m:ctrlPr>
                            </m:dPr>
                            <m:e>
                              <m:r>
                                <a:rPr lang="en-US" altLang="zh-TW" sz="1800" i="1">
                                  <a:latin typeface="Cambria Math"/>
                                  <a:cs typeface="Times New Roman" pitchFamily="18" charset="0"/>
                                </a:rPr>
                                <m:t>𝑛</m:t>
                              </m:r>
                              <m:r>
                                <a:rPr lang="en-US" altLang="zh-TW" sz="1800" b="0" i="1" smtClean="0">
                                  <a:latin typeface="Cambria Math"/>
                                  <a:cs typeface="Times New Roman" pitchFamily="18" charset="0"/>
                                </a:rPr>
                                <m:t>−1</m:t>
                              </m:r>
                            </m:e>
                          </m:d>
                        </m:e>
                      </m:d>
                    </m:oMath>
                  </m:oMathPara>
                </a14:m>
                <a:endParaRPr lang="zh-TW" altLang="en-US" sz="1800" dirty="0"/>
              </a:p>
            </p:txBody>
          </p:sp>
        </mc:Choice>
        <mc:Fallback xmlns="">
          <p:sp>
            <p:nvSpPr>
              <p:cNvPr id="18" name="矩形 3">
                <a:extLst>
                  <a:ext uri="{FF2B5EF4-FFF2-40B4-BE49-F238E27FC236}">
                    <a16:creationId xmlns:a16="http://schemas.microsoft.com/office/drawing/2014/main" id="{A6503D84-F2CD-2DB1-6EF7-C0BCB48FA71D}"/>
                  </a:ext>
                </a:extLst>
              </p:cNvPr>
              <p:cNvSpPr>
                <a:spLocks noRot="1" noChangeAspect="1" noMove="1" noResize="1" noEditPoints="1" noAdjustHandles="1" noChangeArrowheads="1" noChangeShapeType="1" noTextEdit="1"/>
              </p:cNvSpPr>
              <p:nvPr/>
            </p:nvSpPr>
            <p:spPr>
              <a:xfrm>
                <a:off x="6300192" y="424387"/>
                <a:ext cx="2130968" cy="372410"/>
              </a:xfrm>
              <a:prstGeom prst="rect">
                <a:avLst/>
              </a:prstGeom>
              <a:blipFill>
                <a:blip r:embed="rId13"/>
                <a:stretch>
                  <a:fillRect l="-6509" t="-110000" r="-9467" b="-170000"/>
                </a:stretch>
              </a:blipFill>
            </p:spPr>
            <p:txBody>
              <a:bodyPr/>
              <a:lstStyle/>
              <a:p>
                <a:r>
                  <a:rPr lang="en-TW">
                    <a:noFill/>
                  </a:rPr>
                  <a:t> </a:t>
                </a:r>
              </a:p>
            </p:txBody>
          </p:sp>
        </mc:Fallback>
      </mc:AlternateContent>
      <p:sp>
        <p:nvSpPr>
          <p:cNvPr id="19" name="TextBox 18">
            <a:extLst>
              <a:ext uri="{FF2B5EF4-FFF2-40B4-BE49-F238E27FC236}">
                <a16:creationId xmlns:a16="http://schemas.microsoft.com/office/drawing/2014/main" id="{01497AB8-8B18-BDC9-88FE-8F277AA9E801}"/>
              </a:ext>
            </a:extLst>
          </p:cNvPr>
          <p:cNvSpPr txBox="1"/>
          <p:nvPr/>
        </p:nvSpPr>
        <p:spPr bwMode="auto">
          <a:xfrm>
            <a:off x="430492" y="584105"/>
            <a:ext cx="5374949"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計算 Anharmonic Oscillator</a:t>
            </a:r>
            <a:r>
              <a:rPr lang="zh-TW" altLang="en-US" dirty="0">
                <a:latin typeface="Times New Roman" pitchFamily="18" charset="0"/>
                <a:cs typeface="Times New Roman" pitchFamily="18" charset="0"/>
              </a:rPr>
              <a:t> </a:t>
            </a:r>
            <a:r>
              <a:rPr lang="en-TW" dirty="0">
                <a:latin typeface="Times New Roman" pitchFamily="18" charset="0"/>
                <a:cs typeface="Times New Roman" pitchFamily="18" charset="0"/>
              </a:rPr>
              <a:t>基態的一階修正：</a:t>
            </a:r>
          </a:p>
        </p:txBody>
      </p:sp>
      <mc:AlternateContent xmlns:mc="http://schemas.openxmlformats.org/markup-compatibility/2006" xmlns:a14="http://schemas.microsoft.com/office/drawing/2010/main">
        <mc:Choice Requires="a14">
          <p:sp>
            <p:nvSpPr>
              <p:cNvPr id="14" name="文字方塊 29">
                <a:extLst>
                  <a:ext uri="{FF2B5EF4-FFF2-40B4-BE49-F238E27FC236}">
                    <a16:creationId xmlns:a16="http://schemas.microsoft.com/office/drawing/2014/main" id="{3AC466FB-857A-3B7A-00A9-0D60E72A9CE3}"/>
                  </a:ext>
                </a:extLst>
              </p:cNvPr>
              <p:cNvSpPr txBox="1"/>
              <p:nvPr/>
            </p:nvSpPr>
            <p:spPr bwMode="auto">
              <a:xfrm>
                <a:off x="2597027" y="4314577"/>
                <a:ext cx="3415133" cy="693780"/>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4</m:t>
                              </m:r>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0</m:t>
                              </m:r>
                            </m:e>
                          </m:d>
                        </m:e>
                      </m:d>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4</m:t>
                          </m:r>
                        </m:den>
                      </m:f>
                      <m:r>
                        <a:rPr lang="en-US" altLang="zh-TW" i="1">
                          <a:latin typeface="Cambria Math" panose="02040503050406030204" pitchFamily="18" charset="0"/>
                          <a:ea typeface="Cambria Math" panose="02040503050406030204" pitchFamily="18" charset="0"/>
                        </a:rPr>
                        <m:t>ℏ</m:t>
                      </m:r>
                      <m:r>
                        <a:rPr lang="en-US" altLang="zh-TW" i="1">
                          <a:latin typeface="Cambria Math" panose="02040503050406030204" pitchFamily="18" charset="0"/>
                          <a:ea typeface="Cambria Math" panose="02040503050406030204" pitchFamily="18" charset="0"/>
                        </a:rPr>
                        <m:t>𝜔</m:t>
                      </m:r>
                      <m:r>
                        <a:rPr lang="en-US" altLang="zh-TW" b="0" i="0" smtClean="0">
                          <a:latin typeface="Cambria Math" panose="02040503050406030204" pitchFamily="18" charset="0"/>
                          <a:ea typeface="Cambria Math" panose="02040503050406030204" pitchFamily="18" charset="0"/>
                        </a:rPr>
                        <m:t>2</m:t>
                      </m:r>
                      <m:rad>
                        <m:radPr>
                          <m:degHide m:val="on"/>
                          <m:ctrlPr>
                            <a:rPr lang="en-US" altLang="zh-TW" b="0" i="1" smtClean="0">
                              <a:latin typeface="Cambria Math" panose="02040503050406030204" pitchFamily="18" charset="0"/>
                              <a:ea typeface="Cambria Math" panose="02040503050406030204" pitchFamily="18" charset="0"/>
                            </a:rPr>
                          </m:ctrlPr>
                        </m:radPr>
                        <m:deg/>
                        <m:e>
                          <m:r>
                            <a:rPr lang="en-US" altLang="zh-TW" b="0" i="1" smtClean="0">
                              <a:latin typeface="Cambria Math" panose="02040503050406030204" pitchFamily="18" charset="0"/>
                              <a:ea typeface="Cambria Math" panose="02040503050406030204" pitchFamily="18" charset="0"/>
                            </a:rPr>
                            <m:t>6</m:t>
                          </m:r>
                        </m:e>
                      </m:rad>
                      <m:r>
                        <a:rPr lang="en-US" altLang="zh-TW" b="0" i="1" smtClean="0">
                          <a:latin typeface="Cambria Math" panose="02040503050406030204" pitchFamily="18" charset="0"/>
                          <a:ea typeface="Cambria Math" panose="02040503050406030204" pitchFamily="18" charset="0"/>
                        </a:rPr>
                        <m:t>=</m:t>
                      </m:r>
                      <m:f>
                        <m:fPr>
                          <m:ctrlPr>
                            <a:rPr lang="en-US" altLang="zh-TW" b="0" i="1" smtClean="0">
                              <a:latin typeface="Cambria Math" panose="02040503050406030204" pitchFamily="18" charset="0"/>
                              <a:ea typeface="Cambria Math" panose="02040503050406030204" pitchFamily="18" charset="0"/>
                            </a:rPr>
                          </m:ctrlPr>
                        </m:fPr>
                        <m:num>
                          <m:rad>
                            <m:radPr>
                              <m:degHide m:val="on"/>
                              <m:ctrlPr>
                                <a:rPr lang="en-US" altLang="zh-TW" b="0" i="1" smtClean="0">
                                  <a:latin typeface="Cambria Math" panose="02040503050406030204" pitchFamily="18" charset="0"/>
                                  <a:ea typeface="Cambria Math" panose="02040503050406030204" pitchFamily="18" charset="0"/>
                                </a:rPr>
                              </m:ctrlPr>
                            </m:radPr>
                            <m:deg/>
                            <m:e>
                              <m:r>
                                <a:rPr lang="en-US" altLang="zh-TW" b="0" i="1" smtClean="0">
                                  <a:latin typeface="Cambria Math" panose="02040503050406030204" pitchFamily="18" charset="0"/>
                                  <a:ea typeface="Cambria Math" panose="02040503050406030204" pitchFamily="18" charset="0"/>
                                </a:rPr>
                                <m:t>6</m:t>
                              </m:r>
                            </m:e>
                          </m:rad>
                        </m:num>
                        <m:den>
                          <m:r>
                            <a:rPr lang="en-US" altLang="zh-TW" b="0" i="1" smtClean="0">
                              <a:latin typeface="Cambria Math" panose="02040503050406030204" pitchFamily="18" charset="0"/>
                              <a:ea typeface="Cambria Math" panose="02040503050406030204" pitchFamily="18" charset="0"/>
                            </a:rPr>
                            <m:t>2</m:t>
                          </m:r>
                        </m:den>
                      </m:f>
                      <m:r>
                        <a:rPr lang="en-US" altLang="zh-TW" b="0" i="1" smtClean="0">
                          <a:latin typeface="Cambria Math" panose="02040503050406030204" pitchFamily="18" charset="0"/>
                          <a:ea typeface="Cambria Math" panose="02040503050406030204" pitchFamily="18" charset="0"/>
                        </a:rPr>
                        <m:t>ℏ</m:t>
                      </m:r>
                      <m:r>
                        <a:rPr lang="en-US" altLang="zh-TW" b="0" i="1" smtClean="0">
                          <a:latin typeface="Cambria Math" panose="02040503050406030204" pitchFamily="18" charset="0"/>
                          <a:ea typeface="Cambria Math" panose="02040503050406030204" pitchFamily="18" charset="0"/>
                        </a:rPr>
                        <m:t>𝜔</m:t>
                      </m:r>
                    </m:oMath>
                  </m:oMathPara>
                </a14:m>
                <a:endParaRPr lang="zh-TW" altLang="en-US" dirty="0"/>
              </a:p>
            </p:txBody>
          </p:sp>
        </mc:Choice>
        <mc:Fallback xmlns="">
          <p:sp>
            <p:nvSpPr>
              <p:cNvPr id="14" name="文字方塊 29">
                <a:extLst>
                  <a:ext uri="{FF2B5EF4-FFF2-40B4-BE49-F238E27FC236}">
                    <a16:creationId xmlns:a16="http://schemas.microsoft.com/office/drawing/2014/main" id="{3AC466FB-857A-3B7A-00A9-0D60E72A9CE3}"/>
                  </a:ext>
                </a:extLst>
              </p:cNvPr>
              <p:cNvSpPr txBox="1">
                <a:spLocks noRot="1" noChangeAspect="1" noMove="1" noResize="1" noEditPoints="1" noAdjustHandles="1" noChangeArrowheads="1" noChangeShapeType="1" noTextEdit="1"/>
              </p:cNvSpPr>
              <p:nvPr/>
            </p:nvSpPr>
            <p:spPr bwMode="auto">
              <a:xfrm>
                <a:off x="2597027" y="4314577"/>
                <a:ext cx="3415133" cy="693780"/>
              </a:xfrm>
              <a:prstGeom prst="rect">
                <a:avLst/>
              </a:prstGeom>
              <a:blipFill>
                <a:blip r:embed="rId14"/>
                <a:stretch>
                  <a:fillRect l="-4444" t="-30357" b="-71429"/>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文字方塊 29">
                <a:extLst>
                  <a:ext uri="{FF2B5EF4-FFF2-40B4-BE49-F238E27FC236}">
                    <a16:creationId xmlns:a16="http://schemas.microsoft.com/office/drawing/2014/main" id="{A81CF6B3-2C2A-F49B-6BDC-7BD8169D118F}"/>
                  </a:ext>
                </a:extLst>
              </p:cNvPr>
              <p:cNvSpPr txBox="1"/>
              <p:nvPr/>
            </p:nvSpPr>
            <p:spPr bwMode="auto">
              <a:xfrm>
                <a:off x="6242217" y="4314577"/>
                <a:ext cx="2188943" cy="693780"/>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0</m:t>
                              </m:r>
                            </m:e>
                          </m:d>
                        </m:e>
                      </m:d>
                      <m:r>
                        <a:rPr lang="en-US" altLang="zh-TW" b="0" i="1" smtClean="0">
                          <a:latin typeface="Cambria Math" panose="02040503050406030204" pitchFamily="18" charset="0"/>
                        </a:rPr>
                        <m:t>=</m:t>
                      </m: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3</m:t>
                          </m:r>
                          <m:rad>
                            <m:radPr>
                              <m:degHide m:val="on"/>
                              <m:ctrlPr>
                                <a:rPr lang="en-US" altLang="zh-TW" b="0" i="1" smtClean="0">
                                  <a:latin typeface="Cambria Math" panose="02040503050406030204" pitchFamily="18" charset="0"/>
                                  <a:ea typeface="Cambria Math" panose="02040503050406030204" pitchFamily="18" charset="0"/>
                                </a:rPr>
                              </m:ctrlPr>
                            </m:radPr>
                            <m:deg/>
                            <m:e>
                              <m:r>
                                <a:rPr lang="en-US" altLang="zh-TW" b="0" i="1" smtClean="0">
                                  <a:latin typeface="Cambria Math" panose="02040503050406030204" pitchFamily="18" charset="0"/>
                                  <a:ea typeface="Cambria Math" panose="02040503050406030204" pitchFamily="18" charset="0"/>
                                </a:rPr>
                                <m:t>2</m:t>
                              </m:r>
                            </m:e>
                          </m:rad>
                        </m:num>
                        <m:den>
                          <m:r>
                            <a:rPr lang="en-US" altLang="zh-TW" b="0" i="1" smtClean="0">
                              <a:latin typeface="Cambria Math" panose="02040503050406030204" pitchFamily="18" charset="0"/>
                              <a:ea typeface="Cambria Math" panose="02040503050406030204" pitchFamily="18" charset="0"/>
                            </a:rPr>
                            <m:t>2</m:t>
                          </m:r>
                        </m:den>
                      </m:f>
                      <m:r>
                        <a:rPr lang="en-US" altLang="zh-TW" b="0" i="1" smtClean="0">
                          <a:latin typeface="Cambria Math" panose="02040503050406030204" pitchFamily="18" charset="0"/>
                          <a:ea typeface="Cambria Math" panose="02040503050406030204" pitchFamily="18" charset="0"/>
                        </a:rPr>
                        <m:t>ℏ</m:t>
                      </m:r>
                      <m:r>
                        <a:rPr lang="en-US" altLang="zh-TW" b="0" i="1" smtClean="0">
                          <a:latin typeface="Cambria Math" panose="02040503050406030204" pitchFamily="18" charset="0"/>
                          <a:ea typeface="Cambria Math" panose="02040503050406030204" pitchFamily="18" charset="0"/>
                        </a:rPr>
                        <m:t>𝜔</m:t>
                      </m:r>
                    </m:oMath>
                  </m:oMathPara>
                </a14:m>
                <a:endParaRPr lang="zh-TW" altLang="en-US" dirty="0"/>
              </a:p>
            </p:txBody>
          </p:sp>
        </mc:Choice>
        <mc:Fallback xmlns="">
          <p:sp>
            <p:nvSpPr>
              <p:cNvPr id="20" name="文字方塊 29">
                <a:extLst>
                  <a:ext uri="{FF2B5EF4-FFF2-40B4-BE49-F238E27FC236}">
                    <a16:creationId xmlns:a16="http://schemas.microsoft.com/office/drawing/2014/main" id="{A81CF6B3-2C2A-F49B-6BDC-7BD8169D118F}"/>
                  </a:ext>
                </a:extLst>
              </p:cNvPr>
              <p:cNvSpPr txBox="1">
                <a:spLocks noRot="1" noChangeAspect="1" noMove="1" noResize="1" noEditPoints="1" noAdjustHandles="1" noChangeArrowheads="1" noChangeShapeType="1" noTextEdit="1"/>
              </p:cNvSpPr>
              <p:nvPr/>
            </p:nvSpPr>
            <p:spPr bwMode="auto">
              <a:xfrm>
                <a:off x="6242217" y="4314577"/>
                <a:ext cx="2188943" cy="693780"/>
              </a:xfrm>
              <a:prstGeom prst="rect">
                <a:avLst/>
              </a:prstGeom>
              <a:blipFill>
                <a:blip r:embed="rId15"/>
                <a:stretch>
                  <a:fillRect l="-11561" t="-30357" b="-71429"/>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文字方塊 29">
                <a:extLst>
                  <a:ext uri="{FF2B5EF4-FFF2-40B4-BE49-F238E27FC236}">
                    <a16:creationId xmlns:a16="http://schemas.microsoft.com/office/drawing/2014/main" id="{389DA4BB-135D-A132-ECF0-6EA9D42CBDC5}"/>
                  </a:ext>
                </a:extLst>
              </p:cNvPr>
              <p:cNvSpPr txBox="1"/>
              <p:nvPr/>
            </p:nvSpPr>
            <p:spPr bwMode="auto">
              <a:xfrm>
                <a:off x="500232" y="5079079"/>
                <a:ext cx="4719840" cy="67595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zh-TW" altLang="el-GR" i="1">
                                      <a:latin typeface="Cambria Math"/>
                                      <a:ea typeface="Cambria Math"/>
                                    </a:rPr>
                                    <m:t>𝜓</m:t>
                                  </m:r>
                                </m:e>
                                <m:sub>
                                  <m:r>
                                    <a:rPr lang="en-US" altLang="zh-TW" i="1">
                                      <a:latin typeface="Cambria Math" panose="02040503050406030204" pitchFamily="18" charset="0"/>
                                      <a:ea typeface="Cambria Math"/>
                                    </a:rPr>
                                    <m:t>0</m:t>
                                  </m:r>
                                </m:sub>
                              </m:sSub>
                            </m:e>
                          </m:d>
                        </m:e>
                      </m:d>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0</m:t>
                              </m:r>
                            </m:e>
                          </m:d>
                        </m:e>
                      </m:d>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1</m:t>
                          </m:r>
                        </m:num>
                        <m:den>
                          <m:r>
                            <a:rPr lang="en-US" altLang="zh-TW" b="0" i="1" smtClean="0">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ℏ</m:t>
                          </m:r>
                          <m:r>
                            <a:rPr lang="en-US" altLang="zh-TW" i="1">
                              <a:latin typeface="Cambria Math" panose="02040503050406030204" pitchFamily="18" charset="0"/>
                              <a:ea typeface="Cambria Math" panose="02040503050406030204" pitchFamily="18" charset="0"/>
                            </a:rPr>
                            <m:t>𝜔</m:t>
                          </m:r>
                        </m:den>
                      </m:f>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3</m:t>
                          </m:r>
                          <m:rad>
                            <m:radPr>
                              <m:degHide m:val="on"/>
                              <m:ctrlPr>
                                <a:rPr lang="en-US" altLang="zh-TW" i="1">
                                  <a:latin typeface="Cambria Math" panose="02040503050406030204" pitchFamily="18" charset="0"/>
                                  <a:ea typeface="Cambria Math" panose="02040503050406030204" pitchFamily="18" charset="0"/>
                                </a:rPr>
                              </m:ctrlPr>
                            </m:radPr>
                            <m:deg/>
                            <m:e>
                              <m:r>
                                <a:rPr lang="en-US" altLang="zh-TW" i="1">
                                  <a:latin typeface="Cambria Math" panose="02040503050406030204" pitchFamily="18" charset="0"/>
                                  <a:ea typeface="Cambria Math" panose="02040503050406030204" pitchFamily="18" charset="0"/>
                                </a:rPr>
                                <m:t>2</m:t>
                              </m:r>
                            </m:e>
                          </m:rad>
                        </m:num>
                        <m:den>
                          <m:r>
                            <a:rPr lang="en-US" altLang="zh-TW" b="0" i="1" smtClean="0">
                              <a:latin typeface="Cambria Math" panose="02040503050406030204" pitchFamily="18" charset="0"/>
                              <a:ea typeface="Cambria Math" panose="02040503050406030204" pitchFamily="18" charset="0"/>
                            </a:rPr>
                            <m:t>2</m:t>
                          </m:r>
                        </m:den>
                      </m:f>
                      <m:r>
                        <a:rPr lang="en-US" altLang="zh-TW" i="1" smtClean="0">
                          <a:latin typeface="Cambria Math" panose="02040503050406030204" pitchFamily="18" charset="0"/>
                          <a:ea typeface="Cambria Math" panose="02040503050406030204" pitchFamily="18" charset="0"/>
                        </a:rPr>
                        <m:t>ℏ</m:t>
                      </m:r>
                      <m:r>
                        <a:rPr lang="en-US" altLang="zh-TW" i="1" smtClean="0">
                          <a:latin typeface="Cambria Math" panose="02040503050406030204" pitchFamily="18" charset="0"/>
                          <a:ea typeface="Cambria Math" panose="02040503050406030204" pitchFamily="18" charset="0"/>
                        </a:rPr>
                        <m:t>𝜔</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e>
                      </m:d>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b="0" i="1" smtClean="0">
                              <a:latin typeface="Cambria Math" panose="02040503050406030204" pitchFamily="18" charset="0"/>
                            </a:rPr>
                            <m:t>1</m:t>
                          </m:r>
                        </m:num>
                        <m:den>
                          <m:r>
                            <a:rPr lang="en-US" altLang="zh-TW" b="0" i="1" smtClean="0">
                              <a:latin typeface="Cambria Math" panose="02040503050406030204" pitchFamily="18" charset="0"/>
                            </a:rPr>
                            <m:t>4</m:t>
                          </m:r>
                          <m:r>
                            <a:rPr lang="en-US" altLang="zh-TW" i="1">
                              <a:latin typeface="Cambria Math" panose="02040503050406030204" pitchFamily="18" charset="0"/>
                              <a:ea typeface="Cambria Math" panose="02040503050406030204" pitchFamily="18" charset="0"/>
                            </a:rPr>
                            <m:t>ℏ</m:t>
                          </m:r>
                          <m:r>
                            <a:rPr lang="en-US" altLang="zh-TW" i="1">
                              <a:latin typeface="Cambria Math" panose="02040503050406030204" pitchFamily="18" charset="0"/>
                              <a:ea typeface="Cambria Math" panose="02040503050406030204" pitchFamily="18" charset="0"/>
                            </a:rPr>
                            <m:t>𝜔</m:t>
                          </m:r>
                        </m:den>
                      </m:f>
                      <m:f>
                        <m:fPr>
                          <m:ctrlPr>
                            <a:rPr lang="en-US" altLang="zh-TW" i="1">
                              <a:latin typeface="Cambria Math" panose="02040503050406030204" pitchFamily="18" charset="0"/>
                              <a:ea typeface="Cambria Math" panose="02040503050406030204" pitchFamily="18" charset="0"/>
                            </a:rPr>
                          </m:ctrlPr>
                        </m:fPr>
                        <m:num>
                          <m:rad>
                            <m:radPr>
                              <m:degHide m:val="on"/>
                              <m:ctrlPr>
                                <a:rPr lang="en-US" altLang="zh-TW" i="1">
                                  <a:latin typeface="Cambria Math" panose="02040503050406030204" pitchFamily="18" charset="0"/>
                                  <a:ea typeface="Cambria Math" panose="02040503050406030204" pitchFamily="18" charset="0"/>
                                </a:rPr>
                              </m:ctrlPr>
                            </m:radPr>
                            <m:deg/>
                            <m:e>
                              <m:r>
                                <a:rPr lang="en-US" altLang="zh-TW" i="1">
                                  <a:latin typeface="Cambria Math" panose="02040503050406030204" pitchFamily="18" charset="0"/>
                                  <a:ea typeface="Cambria Math" panose="02040503050406030204" pitchFamily="18" charset="0"/>
                                </a:rPr>
                                <m:t>6</m:t>
                              </m:r>
                            </m:e>
                          </m:rad>
                        </m:num>
                        <m:den>
                          <m:r>
                            <a:rPr lang="en-US" altLang="zh-TW" i="1" smtClean="0">
                              <a:latin typeface="Cambria Math" panose="02040503050406030204" pitchFamily="18" charset="0"/>
                              <a:ea typeface="Cambria Math" panose="02040503050406030204" pitchFamily="18" charset="0"/>
                            </a:rPr>
                            <m:t>2</m:t>
                          </m:r>
                        </m:den>
                      </m:f>
                      <m:r>
                        <a:rPr lang="en-US" altLang="zh-TW" i="1">
                          <a:latin typeface="Cambria Math" panose="02040503050406030204" pitchFamily="18" charset="0"/>
                          <a:ea typeface="Cambria Math" panose="02040503050406030204" pitchFamily="18" charset="0"/>
                        </a:rPr>
                        <m:t>ℏ</m:t>
                      </m:r>
                      <m:r>
                        <a:rPr lang="en-US" altLang="zh-TW" i="1">
                          <a:latin typeface="Cambria Math" panose="02040503050406030204" pitchFamily="18" charset="0"/>
                          <a:ea typeface="Cambria Math" panose="02040503050406030204" pitchFamily="18" charset="0"/>
                        </a:rPr>
                        <m:t>𝜔</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4</m:t>
                              </m:r>
                            </m:e>
                          </m:d>
                        </m:e>
                      </m:d>
                    </m:oMath>
                  </m:oMathPara>
                </a14:m>
                <a:endParaRPr lang="zh-TW" altLang="en-US" dirty="0"/>
              </a:p>
            </p:txBody>
          </p:sp>
        </mc:Choice>
        <mc:Fallback xmlns="">
          <p:sp>
            <p:nvSpPr>
              <p:cNvPr id="21" name="文字方塊 29">
                <a:extLst>
                  <a:ext uri="{FF2B5EF4-FFF2-40B4-BE49-F238E27FC236}">
                    <a16:creationId xmlns:a16="http://schemas.microsoft.com/office/drawing/2014/main" id="{389DA4BB-135D-A132-ECF0-6EA9D42CBDC5}"/>
                  </a:ext>
                </a:extLst>
              </p:cNvPr>
              <p:cNvSpPr txBox="1">
                <a:spLocks noRot="1" noChangeAspect="1" noMove="1" noResize="1" noEditPoints="1" noAdjustHandles="1" noChangeArrowheads="1" noChangeShapeType="1" noTextEdit="1"/>
              </p:cNvSpPr>
              <p:nvPr/>
            </p:nvSpPr>
            <p:spPr bwMode="auto">
              <a:xfrm>
                <a:off x="500232" y="5079079"/>
                <a:ext cx="4719840" cy="675954"/>
              </a:xfrm>
              <a:prstGeom prst="rect">
                <a:avLst/>
              </a:prstGeom>
              <a:blipFill>
                <a:blip r:embed="rId16"/>
                <a:stretch>
                  <a:fillRect l="-5376" t="-30909" r="-3763" b="-74545"/>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29">
                <a:extLst>
                  <a:ext uri="{FF2B5EF4-FFF2-40B4-BE49-F238E27FC236}">
                    <a16:creationId xmlns:a16="http://schemas.microsoft.com/office/drawing/2014/main" id="{FC9281B1-6745-BBAC-58C7-01626C0B01EB}"/>
                  </a:ext>
                </a:extLst>
              </p:cNvPr>
              <p:cNvSpPr txBox="1"/>
              <p:nvPr/>
            </p:nvSpPr>
            <p:spPr bwMode="auto">
              <a:xfrm>
                <a:off x="430670" y="1000775"/>
                <a:ext cx="3565266" cy="768159"/>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0</m:t>
                                  </m:r>
                                </m:sub>
                              </m:sSub>
                            </m:e>
                          </m:d>
                        </m:e>
                      </m:d>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0</m:t>
                              </m:r>
                            </m:e>
                          </m:d>
                        </m:e>
                      </m:d>
                      <m:r>
                        <a:rPr lang="en-US" altLang="zh-TW" b="0" i="1" smtClean="0">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0</m:t>
                          </m:r>
                        </m:sub>
                        <m:sup/>
                        <m:e>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smtClean="0">
                                          <a:latin typeface="Cambria Math" panose="02040503050406030204" pitchFamily="18" charset="0"/>
                                        </a:rPr>
                                        <m:t>𝑘</m:t>
                                      </m:r>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0</m:t>
                                      </m:r>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e>
                      </m:nary>
                    </m:oMath>
                  </m:oMathPara>
                </a14:m>
                <a:endParaRPr lang="zh-TW" altLang="en-US" dirty="0"/>
              </a:p>
            </p:txBody>
          </p:sp>
        </mc:Choice>
        <mc:Fallback xmlns="">
          <p:sp>
            <p:nvSpPr>
              <p:cNvPr id="2" name="文字方塊 29">
                <a:extLst>
                  <a:ext uri="{FF2B5EF4-FFF2-40B4-BE49-F238E27FC236}">
                    <a16:creationId xmlns:a16="http://schemas.microsoft.com/office/drawing/2014/main" id="{FC9281B1-6745-BBAC-58C7-01626C0B01EB}"/>
                  </a:ext>
                </a:extLst>
              </p:cNvPr>
              <p:cNvSpPr txBox="1">
                <a:spLocks noRot="1" noChangeAspect="1" noMove="1" noResize="1" noEditPoints="1" noAdjustHandles="1" noChangeArrowheads="1" noChangeShapeType="1" noTextEdit="1"/>
              </p:cNvSpPr>
              <p:nvPr/>
            </p:nvSpPr>
            <p:spPr bwMode="auto">
              <a:xfrm>
                <a:off x="430670" y="1000775"/>
                <a:ext cx="3565266" cy="768159"/>
              </a:xfrm>
              <a:prstGeom prst="rect">
                <a:avLst/>
              </a:prstGeom>
              <a:blipFill>
                <a:blip r:embed="rId17"/>
                <a:stretch>
                  <a:fillRect l="-6406" t="-117742" r="-3915" b="-16774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29">
                <a:extLst>
                  <a:ext uri="{FF2B5EF4-FFF2-40B4-BE49-F238E27FC236}">
                    <a16:creationId xmlns:a16="http://schemas.microsoft.com/office/drawing/2014/main" id="{63623094-9FA6-914F-32ED-D98DE5B06751}"/>
                  </a:ext>
                </a:extLst>
              </p:cNvPr>
              <p:cNvSpPr txBox="1"/>
              <p:nvPr/>
            </p:nvSpPr>
            <p:spPr bwMode="auto">
              <a:xfrm>
                <a:off x="5186494" y="5079079"/>
                <a:ext cx="2600918" cy="67595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0</m:t>
                              </m:r>
                            </m:e>
                          </m:d>
                        </m:e>
                      </m:d>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3</m:t>
                          </m:r>
                          <m:rad>
                            <m:radPr>
                              <m:degHide m:val="on"/>
                              <m:ctrlPr>
                                <a:rPr lang="en-US" altLang="zh-TW" i="1">
                                  <a:latin typeface="Cambria Math" panose="02040503050406030204" pitchFamily="18" charset="0"/>
                                  <a:ea typeface="Cambria Math" panose="02040503050406030204" pitchFamily="18" charset="0"/>
                                </a:rPr>
                              </m:ctrlPr>
                            </m:radPr>
                            <m:deg/>
                            <m:e>
                              <m:r>
                                <a:rPr lang="en-US" altLang="zh-TW" i="1">
                                  <a:latin typeface="Cambria Math" panose="02040503050406030204" pitchFamily="18" charset="0"/>
                                  <a:ea typeface="Cambria Math" panose="02040503050406030204" pitchFamily="18" charset="0"/>
                                </a:rPr>
                                <m:t>2</m:t>
                              </m:r>
                            </m:e>
                          </m:rad>
                        </m:num>
                        <m:den>
                          <m:r>
                            <a:rPr lang="en-US" altLang="zh-TW" b="0" i="1" smtClean="0">
                              <a:latin typeface="Cambria Math" panose="02040503050406030204" pitchFamily="18" charset="0"/>
                              <a:ea typeface="Cambria Math" panose="02040503050406030204" pitchFamily="18" charset="0"/>
                            </a:rPr>
                            <m:t>4</m:t>
                          </m:r>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e>
                      </m:d>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ad>
                            <m:radPr>
                              <m:degHide m:val="on"/>
                              <m:ctrlPr>
                                <a:rPr lang="en-US" altLang="zh-TW" i="1">
                                  <a:latin typeface="Cambria Math" panose="02040503050406030204" pitchFamily="18" charset="0"/>
                                  <a:ea typeface="Cambria Math" panose="02040503050406030204" pitchFamily="18" charset="0"/>
                                </a:rPr>
                              </m:ctrlPr>
                            </m:radPr>
                            <m:deg/>
                            <m:e>
                              <m:r>
                                <a:rPr lang="en-US" altLang="zh-TW" i="1">
                                  <a:latin typeface="Cambria Math" panose="02040503050406030204" pitchFamily="18" charset="0"/>
                                  <a:ea typeface="Cambria Math" panose="02040503050406030204" pitchFamily="18" charset="0"/>
                                </a:rPr>
                                <m:t>6</m:t>
                              </m:r>
                            </m:e>
                          </m:rad>
                        </m:num>
                        <m:den>
                          <m:r>
                            <a:rPr lang="en-US" altLang="zh-TW" b="0" i="1" smtClean="0">
                              <a:latin typeface="Cambria Math" panose="02040503050406030204" pitchFamily="18" charset="0"/>
                              <a:ea typeface="Cambria Math" panose="02040503050406030204" pitchFamily="18" charset="0"/>
                            </a:rPr>
                            <m:t>8</m:t>
                          </m:r>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4</m:t>
                              </m:r>
                            </m:e>
                          </m:d>
                        </m:e>
                      </m:d>
                    </m:oMath>
                  </m:oMathPara>
                </a14:m>
                <a:endParaRPr lang="zh-TW" altLang="en-US" dirty="0"/>
              </a:p>
            </p:txBody>
          </p:sp>
        </mc:Choice>
        <mc:Fallback xmlns="">
          <p:sp>
            <p:nvSpPr>
              <p:cNvPr id="4" name="文字方塊 29">
                <a:extLst>
                  <a:ext uri="{FF2B5EF4-FFF2-40B4-BE49-F238E27FC236}">
                    <a16:creationId xmlns:a16="http://schemas.microsoft.com/office/drawing/2014/main" id="{63623094-9FA6-914F-32ED-D98DE5B06751}"/>
                  </a:ext>
                </a:extLst>
              </p:cNvPr>
              <p:cNvSpPr txBox="1">
                <a:spLocks noRot="1" noChangeAspect="1" noMove="1" noResize="1" noEditPoints="1" noAdjustHandles="1" noChangeArrowheads="1" noChangeShapeType="1" noTextEdit="1"/>
              </p:cNvSpPr>
              <p:nvPr/>
            </p:nvSpPr>
            <p:spPr bwMode="auto">
              <a:xfrm>
                <a:off x="5186494" y="5079079"/>
                <a:ext cx="2600918" cy="675954"/>
              </a:xfrm>
              <a:prstGeom prst="rect">
                <a:avLst/>
              </a:prstGeom>
              <a:blipFill>
                <a:blip r:embed="rId18"/>
                <a:stretch>
                  <a:fillRect l="-2439" t="-30909" r="-8780" b="-74545"/>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137176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500" fill="hold"/>
                                        <p:tgtEl>
                                          <p:spTgt spid="20"/>
                                        </p:tgtEl>
                                        <p:attrNameLst>
                                          <p:attrName>ppt_x</p:attrName>
                                        </p:attrNameLst>
                                      </p:cBhvr>
                                      <p:tavLst>
                                        <p:tav tm="0">
                                          <p:val>
                                            <p:strVal val="#ppt_x"/>
                                          </p:val>
                                        </p:tav>
                                        <p:tav tm="100000">
                                          <p:val>
                                            <p:strVal val="#ppt_x"/>
                                          </p:val>
                                        </p:tav>
                                      </p:tavLst>
                                    </p:anim>
                                    <p:anim calcmode="lin" valueType="num">
                                      <p:cBhvr additive="base">
                                        <p:cTn id="7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ppt_x"/>
                                          </p:val>
                                        </p:tav>
                                        <p:tav tm="100000">
                                          <p:val>
                                            <p:strVal val="#ppt_x"/>
                                          </p:val>
                                        </p:tav>
                                      </p:tavLst>
                                    </p:anim>
                                    <p:anim calcmode="lin" valueType="num">
                                      <p:cBhvr additive="base">
                                        <p:cTn id="7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4"/>
                                        </p:tgtEl>
                                        <p:attrNameLst>
                                          <p:attrName>style.visibility</p:attrName>
                                        </p:attrNameLst>
                                      </p:cBhvr>
                                      <p:to>
                                        <p:strVal val="visible"/>
                                      </p:to>
                                    </p:set>
                                    <p:anim calcmode="lin" valueType="num">
                                      <p:cBhvr additive="base">
                                        <p:cTn id="83" dur="500" fill="hold"/>
                                        <p:tgtEl>
                                          <p:spTgt spid="4"/>
                                        </p:tgtEl>
                                        <p:attrNameLst>
                                          <p:attrName>ppt_x</p:attrName>
                                        </p:attrNameLst>
                                      </p:cBhvr>
                                      <p:tavLst>
                                        <p:tav tm="0">
                                          <p:val>
                                            <p:strVal val="#ppt_x"/>
                                          </p:val>
                                        </p:tav>
                                        <p:tav tm="100000">
                                          <p:val>
                                            <p:strVal val="#ppt_x"/>
                                          </p:val>
                                        </p:tav>
                                      </p:tavLst>
                                    </p:anim>
                                    <p:anim calcmode="lin" valueType="num">
                                      <p:cBhvr additive="base">
                                        <p:cTn id="8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p:bldP spid="12" grpId="0"/>
      <p:bldP spid="15" grpId="0" animBg="1"/>
      <p:bldP spid="16" grpId="0" animBg="1"/>
      <p:bldP spid="17" grpId="0" animBg="1"/>
      <p:bldP spid="18" grpId="0" animBg="1"/>
      <p:bldP spid="14" grpId="0" animBg="1"/>
      <p:bldP spid="20" grpId="0" animBg="1"/>
      <p:bldP spid="21"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29">
                <a:extLst>
                  <a:ext uri="{FF2B5EF4-FFF2-40B4-BE49-F238E27FC236}">
                    <a16:creationId xmlns:a16="http://schemas.microsoft.com/office/drawing/2014/main" id="{DD1A5B18-33E5-2504-5EEE-C937E41E08BD}"/>
                  </a:ext>
                </a:extLst>
              </p:cNvPr>
              <p:cNvSpPr txBox="1"/>
              <p:nvPr/>
            </p:nvSpPr>
            <p:spPr bwMode="auto">
              <a:xfrm>
                <a:off x="1243170" y="1547500"/>
                <a:ext cx="2083098" cy="425181"/>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m:oMathPara>
                </a14:m>
                <a:endParaRPr lang="zh-TW" altLang="en-US" dirty="0"/>
              </a:p>
            </p:txBody>
          </p:sp>
        </mc:Choice>
        <mc:Fallback xmlns="">
          <p:sp>
            <p:nvSpPr>
              <p:cNvPr id="2" name="文字方塊 29">
                <a:extLst>
                  <a:ext uri="{FF2B5EF4-FFF2-40B4-BE49-F238E27FC236}">
                    <a16:creationId xmlns:a16="http://schemas.microsoft.com/office/drawing/2014/main" id="{DD1A5B18-33E5-2504-5EEE-C937E41E08BD}"/>
                  </a:ext>
                </a:extLst>
              </p:cNvPr>
              <p:cNvSpPr txBox="1">
                <a:spLocks noRot="1" noChangeAspect="1" noMove="1" noResize="1" noEditPoints="1" noAdjustHandles="1" noChangeArrowheads="1" noChangeShapeType="1" noTextEdit="1"/>
              </p:cNvSpPr>
              <p:nvPr/>
            </p:nvSpPr>
            <p:spPr bwMode="auto">
              <a:xfrm>
                <a:off x="1243170" y="1547500"/>
                <a:ext cx="2083098" cy="425181"/>
              </a:xfrm>
              <a:prstGeom prst="rect">
                <a:avLst/>
              </a:prstGeom>
              <a:blipFill>
                <a:blip r:embed="rId2"/>
                <a:stretch>
                  <a:fillRect t="-80000" r="-8434" b="-14285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29">
                <a:extLst>
                  <a:ext uri="{FF2B5EF4-FFF2-40B4-BE49-F238E27FC236}">
                    <a16:creationId xmlns:a16="http://schemas.microsoft.com/office/drawing/2014/main" id="{50B991B0-B2BC-891A-F183-90D76CD90FDB}"/>
                  </a:ext>
                </a:extLst>
              </p:cNvPr>
              <p:cNvSpPr txBox="1"/>
              <p:nvPr/>
            </p:nvSpPr>
            <p:spPr bwMode="auto">
              <a:xfrm>
                <a:off x="1243170" y="2160889"/>
                <a:ext cx="2680758" cy="767903"/>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rPr>
                        <m:t>=</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e>
                      </m:nary>
                    </m:oMath>
                  </m:oMathPara>
                </a14:m>
                <a:endParaRPr lang="zh-TW" altLang="en-US" dirty="0"/>
              </a:p>
            </p:txBody>
          </p:sp>
        </mc:Choice>
        <mc:Fallback xmlns="">
          <p:sp>
            <p:nvSpPr>
              <p:cNvPr id="4" name="文字方塊 29">
                <a:extLst>
                  <a:ext uri="{FF2B5EF4-FFF2-40B4-BE49-F238E27FC236}">
                    <a16:creationId xmlns:a16="http://schemas.microsoft.com/office/drawing/2014/main" id="{50B991B0-B2BC-891A-F183-90D76CD90FDB}"/>
                  </a:ext>
                </a:extLst>
              </p:cNvPr>
              <p:cNvSpPr txBox="1">
                <a:spLocks noRot="1" noChangeAspect="1" noMove="1" noResize="1" noEditPoints="1" noAdjustHandles="1" noChangeArrowheads="1" noChangeShapeType="1" noTextEdit="1"/>
              </p:cNvSpPr>
              <p:nvPr/>
            </p:nvSpPr>
            <p:spPr bwMode="auto">
              <a:xfrm>
                <a:off x="1243170" y="2160889"/>
                <a:ext cx="2680758" cy="767903"/>
              </a:xfrm>
              <a:prstGeom prst="rect">
                <a:avLst/>
              </a:prstGeom>
              <a:blipFill>
                <a:blip r:embed="rId3"/>
                <a:stretch>
                  <a:fillRect t="-117742" r="-2347" b="-169355"/>
                </a:stretch>
              </a:blipFill>
              <a:ln>
                <a:noFill/>
              </a:ln>
            </p:spPr>
            <p:txBody>
              <a:bodyPr/>
              <a:lstStyle/>
              <a:p>
                <a:r>
                  <a:rPr lang="en-TW">
                    <a:noFill/>
                  </a:rPr>
                  <a:t> </a:t>
                </a:r>
              </a:p>
            </p:txBody>
          </p:sp>
        </mc:Fallback>
      </mc:AlternateContent>
      <p:sp>
        <p:nvSpPr>
          <p:cNvPr id="8" name="TextBox 7">
            <a:extLst>
              <a:ext uri="{FF2B5EF4-FFF2-40B4-BE49-F238E27FC236}">
                <a16:creationId xmlns:a16="http://schemas.microsoft.com/office/drawing/2014/main" id="{C4FC7FE3-6B6B-0F4B-9163-67F9F84B1854}"/>
              </a:ext>
            </a:extLst>
          </p:cNvPr>
          <p:cNvSpPr txBox="1"/>
          <p:nvPr/>
        </p:nvSpPr>
        <p:spPr bwMode="auto">
          <a:xfrm>
            <a:off x="1243170" y="980728"/>
            <a:ext cx="642517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我們已推導出微擾一階修正 Perturbation Corrections：</a:t>
            </a:r>
          </a:p>
        </p:txBody>
      </p:sp>
    </p:spTree>
    <p:extLst>
      <p:ext uri="{BB962C8B-B14F-4D97-AF65-F5344CB8AC3E}">
        <p14:creationId xmlns:p14="http://schemas.microsoft.com/office/powerpoint/2010/main" val="2696789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CAAD459-727F-66EE-38B0-B7436E4A8439}"/>
                  </a:ext>
                </a:extLst>
              </p:cNvPr>
              <p:cNvSpPr txBox="1"/>
              <p:nvPr/>
            </p:nvSpPr>
            <p:spPr bwMode="auto">
              <a:xfrm>
                <a:off x="899592" y="1759800"/>
                <a:ext cx="782115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現在收集到</a:t>
                </a:r>
                <a:r>
                  <a:rPr lang="en-TW" dirty="0">
                    <a:solidFill>
                      <a:srgbClr val="FF0000"/>
                    </a:solidFill>
                    <a:latin typeface="Times New Roman" pitchFamily="18" charset="0"/>
                    <a:cs typeface="Times New Roman" pitchFamily="18" charset="0"/>
                  </a:rPr>
                  <a:t>第二階</a:t>
                </a:r>
                <a:r>
                  <a:rPr lang="en-TW" dirty="0">
                    <a:latin typeface="Times New Roman" pitchFamily="18" charset="0"/>
                    <a:cs typeface="Times New Roman" pitchFamily="18" charset="0"/>
                  </a:rPr>
                  <a:t>，</a:t>
                </a:r>
                <a14:m>
                  <m:oMath xmlns:m="http://schemas.openxmlformats.org/officeDocument/2006/math">
                    <m:sSup>
                      <m:sSupPr>
                        <m:ctrlPr>
                          <a:rPr lang="en-TW" i="1" smtClean="0">
                            <a:latin typeface="Cambria Math" panose="02040503050406030204" pitchFamily="18" charset="0"/>
                            <a:cs typeface="Times New Roman" pitchFamily="18" charset="0"/>
                          </a:rPr>
                        </m:ctrlPr>
                      </m:sSupPr>
                      <m:e>
                        <m:r>
                          <a:rPr lang="en-TW" i="1" smtClean="0">
                            <a:latin typeface="Cambria Math" panose="02040503050406030204" pitchFamily="18" charset="0"/>
                            <a:ea typeface="Cambria Math" panose="02040503050406030204" pitchFamily="18" charset="0"/>
                            <a:cs typeface="Times New Roman" pitchFamily="18" charset="0"/>
                          </a:rPr>
                          <m:t>𝜆</m:t>
                        </m:r>
                      </m:e>
                      <m:sup>
                        <m:r>
                          <a:rPr lang="en-US" b="0" i="1" smtClean="0">
                            <a:latin typeface="Cambria Math" panose="02040503050406030204" pitchFamily="18" charset="0"/>
                            <a:ea typeface="Cambria Math" panose="02040503050406030204" pitchFamily="18" charset="0"/>
                            <a:cs typeface="Times New Roman" pitchFamily="18" charset="0"/>
                          </a:rPr>
                          <m:t>2</m:t>
                        </m:r>
                      </m:sup>
                    </m:sSup>
                  </m:oMath>
                </a14:m>
                <a:r>
                  <a:rPr lang="en-TW" dirty="0">
                    <a:latin typeface="Times New Roman" pitchFamily="18" charset="0"/>
                    <a:cs typeface="Times New Roman" pitchFamily="18" charset="0"/>
                  </a:rPr>
                  <a:t>：左手邊還是只有一項，右手邊有三項 ：</a:t>
                </a:r>
              </a:p>
            </p:txBody>
          </p:sp>
        </mc:Choice>
        <mc:Fallback xmlns="">
          <p:sp>
            <p:nvSpPr>
              <p:cNvPr id="11" name="TextBox 10">
                <a:extLst>
                  <a:ext uri="{FF2B5EF4-FFF2-40B4-BE49-F238E27FC236}">
                    <a16:creationId xmlns:a16="http://schemas.microsoft.com/office/drawing/2014/main" id="{3CAAD459-727F-66EE-38B0-B7436E4A8439}"/>
                  </a:ext>
                </a:extLst>
              </p:cNvPr>
              <p:cNvSpPr txBox="1">
                <a:spLocks noRot="1" noChangeAspect="1" noMove="1" noResize="1" noEditPoints="1" noAdjustHandles="1" noChangeArrowheads="1" noChangeShapeType="1" noTextEdit="1"/>
              </p:cNvSpPr>
              <p:nvPr/>
            </p:nvSpPr>
            <p:spPr bwMode="auto">
              <a:xfrm>
                <a:off x="899592" y="1759800"/>
                <a:ext cx="7821154" cy="369332"/>
              </a:xfrm>
              <a:prstGeom prst="rect">
                <a:avLst/>
              </a:prstGeom>
              <a:blipFill>
                <a:blip r:embed="rId2"/>
                <a:stretch>
                  <a:fillRect l="-812"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29">
                <a:extLst>
                  <a:ext uri="{FF2B5EF4-FFF2-40B4-BE49-F238E27FC236}">
                    <a16:creationId xmlns:a16="http://schemas.microsoft.com/office/drawing/2014/main" id="{1E3BE5CF-F4ED-A3B5-7F72-8153DC5EF37D}"/>
                  </a:ext>
                </a:extLst>
              </p:cNvPr>
              <p:cNvSpPr txBox="1"/>
              <p:nvPr/>
            </p:nvSpPr>
            <p:spPr bwMode="auto">
              <a:xfrm>
                <a:off x="913231" y="392107"/>
                <a:ext cx="4629531" cy="57214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d>
                        <m:dPr>
                          <m:begChr m:val="{"/>
                          <m:endChr m:val="}"/>
                          <m:ctrlPr>
                            <a:rPr lang="en-US" altLang="zh-TW" b="0" i="1" smtClean="0">
                              <a:latin typeface="Cambria Math" panose="02040503050406030204" pitchFamily="18" charset="0"/>
                              <a:ea typeface="Cambria Math" panose="02040503050406030204" pitchFamily="18" charset="0"/>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i="1">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d>
                            </m:e>
                          </m:d>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e>
                      </m:d>
                    </m:oMath>
                  </m:oMathPara>
                </a14:m>
                <a:endParaRPr lang="zh-TW" altLang="en-US" dirty="0"/>
              </a:p>
            </p:txBody>
          </p:sp>
        </mc:Choice>
        <mc:Fallback xmlns="">
          <p:sp>
            <p:nvSpPr>
              <p:cNvPr id="13" name="文字方塊 29">
                <a:extLst>
                  <a:ext uri="{FF2B5EF4-FFF2-40B4-BE49-F238E27FC236}">
                    <a16:creationId xmlns:a16="http://schemas.microsoft.com/office/drawing/2014/main" id="{1E3BE5CF-F4ED-A3B5-7F72-8153DC5EF37D}"/>
                  </a:ext>
                </a:extLst>
              </p:cNvPr>
              <p:cNvSpPr txBox="1">
                <a:spLocks noRot="1" noChangeAspect="1" noMove="1" noResize="1" noEditPoints="1" noAdjustHandles="1" noChangeArrowheads="1" noChangeShapeType="1" noTextEdit="1"/>
              </p:cNvSpPr>
              <p:nvPr/>
            </p:nvSpPr>
            <p:spPr bwMode="auto">
              <a:xfrm>
                <a:off x="913231" y="392107"/>
                <a:ext cx="4629531" cy="572144"/>
              </a:xfrm>
              <a:prstGeom prst="rect">
                <a:avLst/>
              </a:prstGeom>
              <a:blipFill>
                <a:blip r:embed="rId3"/>
                <a:stretch>
                  <a:fillRect t="-176087" r="-2192" b="-258696"/>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29">
                <a:extLst>
                  <a:ext uri="{FF2B5EF4-FFF2-40B4-BE49-F238E27FC236}">
                    <a16:creationId xmlns:a16="http://schemas.microsoft.com/office/drawing/2014/main" id="{421789CF-58C3-1EA9-8CDE-11E414056C90}"/>
                  </a:ext>
                </a:extLst>
              </p:cNvPr>
              <p:cNvSpPr txBox="1"/>
              <p:nvPr/>
            </p:nvSpPr>
            <p:spPr bwMode="auto">
              <a:xfrm>
                <a:off x="934249" y="1030456"/>
                <a:ext cx="6861779" cy="57214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m:t>
                      </m:r>
                      <m:d>
                        <m:dPr>
                          <m:ctrlPr>
                            <a:rPr lang="en-US" altLang="zh-TW" i="1" smtClean="0">
                              <a:latin typeface="Cambria Math" panose="02040503050406030204" pitchFamily="18" charset="0"/>
                            </a:rPr>
                          </m:ctrlPr>
                        </m:dPr>
                        <m:e>
                          <m:r>
                            <a:rPr lang="en-US" altLang="zh-TW" b="0" i="1" smtClean="0">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e>
                      </m:d>
                      <m:d>
                        <m:dPr>
                          <m:begChr m:val="{"/>
                          <m:endChr m:val="}"/>
                          <m:ctrlPr>
                            <a:rPr lang="en-US" altLang="zh-TW" b="0" i="1" smtClean="0">
                              <a:latin typeface="Cambria Math" panose="02040503050406030204" pitchFamily="18" charset="0"/>
                              <a:ea typeface="Cambria Math" panose="02040503050406030204" pitchFamily="18" charset="0"/>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i="1">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d>
                            </m:e>
                          </m:d>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e>
                      </m:d>
                    </m:oMath>
                  </m:oMathPara>
                </a14:m>
                <a:endParaRPr lang="zh-TW" altLang="en-US" dirty="0"/>
              </a:p>
            </p:txBody>
          </p:sp>
        </mc:Choice>
        <mc:Fallback xmlns="">
          <p:sp>
            <p:nvSpPr>
              <p:cNvPr id="14" name="文字方塊 29">
                <a:extLst>
                  <a:ext uri="{FF2B5EF4-FFF2-40B4-BE49-F238E27FC236}">
                    <a16:creationId xmlns:a16="http://schemas.microsoft.com/office/drawing/2014/main" id="{421789CF-58C3-1EA9-8CDE-11E414056C90}"/>
                  </a:ext>
                </a:extLst>
              </p:cNvPr>
              <p:cNvSpPr txBox="1">
                <a:spLocks noRot="1" noChangeAspect="1" noMove="1" noResize="1" noEditPoints="1" noAdjustHandles="1" noChangeArrowheads="1" noChangeShapeType="1" noTextEdit="1"/>
              </p:cNvSpPr>
              <p:nvPr/>
            </p:nvSpPr>
            <p:spPr bwMode="auto">
              <a:xfrm>
                <a:off x="934249" y="1030456"/>
                <a:ext cx="6861779" cy="572144"/>
              </a:xfrm>
              <a:prstGeom prst="rect">
                <a:avLst/>
              </a:prstGeom>
              <a:blipFill>
                <a:blip r:embed="rId4"/>
                <a:stretch>
                  <a:fillRect t="-178261" r="-185" b="-25652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29">
                <a:extLst>
                  <a:ext uri="{FF2B5EF4-FFF2-40B4-BE49-F238E27FC236}">
                    <a16:creationId xmlns:a16="http://schemas.microsoft.com/office/drawing/2014/main" id="{16507873-7010-A504-242F-62D36185C18F}"/>
                  </a:ext>
                </a:extLst>
              </p:cNvPr>
              <p:cNvSpPr txBox="1"/>
              <p:nvPr/>
            </p:nvSpPr>
            <p:spPr bwMode="auto">
              <a:xfrm>
                <a:off x="893661" y="2204962"/>
                <a:ext cx="6840760" cy="572144"/>
              </a:xfrm>
              <a:prstGeom prst="rect">
                <a:avLst/>
              </a:prstGeom>
              <a:solidFill>
                <a:srgbClr val="FFFF99"/>
              </a:solidFill>
              <a:ln>
                <a:noFill/>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sSup>
                        <m:sSupPr>
                          <m:ctrlPr>
                            <a:rPr lang="en-TW" i="1" smtClean="0">
                              <a:latin typeface="Cambria Math" panose="02040503050406030204" pitchFamily="18" charset="0"/>
                              <a:cs typeface="Times New Roman" pitchFamily="18" charset="0"/>
                            </a:rPr>
                          </m:ctrlPr>
                        </m:sSupPr>
                        <m:e>
                          <m:r>
                            <a:rPr lang="en-TW" i="1">
                              <a:latin typeface="Cambria Math" panose="02040503050406030204" pitchFamily="18" charset="0"/>
                              <a:ea typeface="Cambria Math" panose="02040503050406030204" pitchFamily="18" charset="0"/>
                              <a:cs typeface="Times New Roman" pitchFamily="18" charset="0"/>
                            </a:rPr>
                            <m:t>𝜆</m:t>
                          </m:r>
                        </m:e>
                        <m:sup>
                          <m:r>
                            <a:rPr lang="en-US" i="1">
                              <a:latin typeface="Cambria Math" panose="02040503050406030204" pitchFamily="18" charset="0"/>
                              <a:ea typeface="Cambria Math" panose="02040503050406030204" pitchFamily="18" charset="0"/>
                              <a:cs typeface="Times New Roman" pitchFamily="18" charset="0"/>
                            </a:rPr>
                            <m:t>2</m:t>
                          </m:r>
                        </m:sup>
                      </m:sSup>
                      <m:d>
                        <m:dPr>
                          <m:ctrlPr>
                            <a:rPr lang="en-US" altLang="zh-TW" i="1" smtClean="0">
                              <a:latin typeface="Cambria Math" panose="02040503050406030204" pitchFamily="18" charset="0"/>
                            </a:rPr>
                          </m:ctrlPr>
                        </m:dPr>
                        <m:e>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sup>
                              </m:sSubSup>
                            </m:e>
                          </m:d>
                        </m:e>
                      </m:d>
                      <m:r>
                        <a:rPr lang="en-US" altLang="zh-TW" i="1">
                          <a:latin typeface="Cambria Math" panose="02040503050406030204" pitchFamily="18" charset="0"/>
                        </a:rPr>
                        <m:t>=</m:t>
                      </m:r>
                      <m:sSup>
                        <m:sSupPr>
                          <m:ctrlPr>
                            <a:rPr lang="en-TW" i="1">
                              <a:latin typeface="Cambria Math" panose="02040503050406030204" pitchFamily="18" charset="0"/>
                              <a:cs typeface="Times New Roman" pitchFamily="18" charset="0"/>
                            </a:rPr>
                          </m:ctrlPr>
                        </m:sSupPr>
                        <m:e>
                          <m:r>
                            <a:rPr lang="en-TW" i="1">
                              <a:latin typeface="Cambria Math" panose="02040503050406030204" pitchFamily="18" charset="0"/>
                              <a:ea typeface="Cambria Math" panose="02040503050406030204" pitchFamily="18" charset="0"/>
                              <a:cs typeface="Times New Roman" pitchFamily="18" charset="0"/>
                            </a:rPr>
                            <m:t>𝜆</m:t>
                          </m:r>
                        </m:e>
                        <m:sup>
                          <m:r>
                            <a:rPr lang="en-US" i="1">
                              <a:latin typeface="Cambria Math" panose="02040503050406030204" pitchFamily="18" charset="0"/>
                              <a:ea typeface="Cambria Math" panose="02040503050406030204" pitchFamily="18" charset="0"/>
                              <a:cs typeface="Times New Roman" pitchFamily="18" charset="0"/>
                            </a:rPr>
                            <m:t>2</m:t>
                          </m:r>
                        </m:sup>
                      </m:sSup>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sSup>
                        <m:sSupPr>
                          <m:ctrlPr>
                            <a:rPr lang="en-TW" i="1">
                              <a:latin typeface="Cambria Math" panose="02040503050406030204" pitchFamily="18" charset="0"/>
                              <a:cs typeface="Times New Roman" pitchFamily="18" charset="0"/>
                            </a:rPr>
                          </m:ctrlPr>
                        </m:sSupPr>
                        <m:e>
                          <m:r>
                            <a:rPr lang="en-TW" i="1">
                              <a:latin typeface="Cambria Math" panose="02040503050406030204" pitchFamily="18" charset="0"/>
                              <a:ea typeface="Cambria Math" panose="02040503050406030204" pitchFamily="18" charset="0"/>
                              <a:cs typeface="Times New Roman" pitchFamily="18" charset="0"/>
                            </a:rPr>
                            <m:t>𝜆</m:t>
                          </m:r>
                        </m:e>
                        <m:sup>
                          <m:r>
                            <a:rPr lang="en-US" i="1">
                              <a:latin typeface="Cambria Math" panose="02040503050406030204" pitchFamily="18" charset="0"/>
                              <a:ea typeface="Cambria Math" panose="02040503050406030204" pitchFamily="18" charset="0"/>
                              <a:cs typeface="Times New Roman" pitchFamily="18" charset="0"/>
                            </a:rPr>
                            <m:t>2</m:t>
                          </m:r>
                        </m:sup>
                      </m:sSup>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b="0" i="1" smtClean="0">
                          <a:latin typeface="Cambria Math" panose="02040503050406030204" pitchFamily="18" charset="0"/>
                        </a:rPr>
                        <m:t>−</m:t>
                      </m:r>
                      <m:sSup>
                        <m:sSupPr>
                          <m:ctrlPr>
                            <a:rPr lang="en-TW" i="1">
                              <a:latin typeface="Cambria Math" panose="02040503050406030204" pitchFamily="18" charset="0"/>
                              <a:cs typeface="Times New Roman" pitchFamily="18" charset="0"/>
                            </a:rPr>
                          </m:ctrlPr>
                        </m:sSupPr>
                        <m:e>
                          <m:r>
                            <a:rPr lang="en-TW" i="1">
                              <a:latin typeface="Cambria Math" panose="02040503050406030204" pitchFamily="18" charset="0"/>
                              <a:ea typeface="Cambria Math" panose="02040503050406030204" pitchFamily="18" charset="0"/>
                              <a:cs typeface="Times New Roman" pitchFamily="18" charset="0"/>
                            </a:rPr>
                            <m:t>𝜆</m:t>
                          </m:r>
                        </m:e>
                        <m:sup>
                          <m:r>
                            <a:rPr lang="en-US" i="1">
                              <a:latin typeface="Cambria Math" panose="02040503050406030204" pitchFamily="18" charset="0"/>
                              <a:ea typeface="Cambria Math" panose="02040503050406030204" pitchFamily="18" charset="0"/>
                              <a:cs typeface="Times New Roman" pitchFamily="18" charset="0"/>
                            </a:rPr>
                            <m:t>2</m:t>
                          </m:r>
                        </m:sup>
                      </m:sSup>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oMath>
                  </m:oMathPara>
                </a14:m>
                <a:endParaRPr lang="zh-TW" altLang="en-US" dirty="0"/>
              </a:p>
            </p:txBody>
          </p:sp>
        </mc:Choice>
        <mc:Fallback xmlns="">
          <p:sp>
            <p:nvSpPr>
              <p:cNvPr id="15" name="文字方塊 29">
                <a:extLst>
                  <a:ext uri="{FF2B5EF4-FFF2-40B4-BE49-F238E27FC236}">
                    <a16:creationId xmlns:a16="http://schemas.microsoft.com/office/drawing/2014/main" id="{16507873-7010-A504-242F-62D36185C18F}"/>
                  </a:ext>
                </a:extLst>
              </p:cNvPr>
              <p:cNvSpPr txBox="1">
                <a:spLocks noRot="1" noChangeAspect="1" noMove="1" noResize="1" noEditPoints="1" noAdjustHandles="1" noChangeArrowheads="1" noChangeShapeType="1" noTextEdit="1"/>
              </p:cNvSpPr>
              <p:nvPr/>
            </p:nvSpPr>
            <p:spPr bwMode="auto">
              <a:xfrm>
                <a:off x="893661" y="2204962"/>
                <a:ext cx="6840760" cy="572144"/>
              </a:xfrm>
              <a:prstGeom prst="rect">
                <a:avLst/>
              </a:prstGeom>
              <a:blipFill>
                <a:blip r:embed="rId5"/>
                <a:stretch>
                  <a:fillRect t="-176087" r="-7037" b="-258696"/>
                </a:stretch>
              </a:blipFill>
              <a:ln>
                <a:noFill/>
              </a:ln>
            </p:spPr>
            <p:txBody>
              <a:bodyPr/>
              <a:lstStyle/>
              <a:p>
                <a:r>
                  <a:rPr lang="en-TW">
                    <a:noFill/>
                  </a:rPr>
                  <a:t> </a:t>
                </a:r>
              </a:p>
            </p:txBody>
          </p:sp>
        </mc:Fallback>
      </mc:AlternateContent>
      <p:pic>
        <p:nvPicPr>
          <p:cNvPr id="18" name="Picture 17">
            <a:extLst>
              <a:ext uri="{FF2B5EF4-FFF2-40B4-BE49-F238E27FC236}">
                <a16:creationId xmlns:a16="http://schemas.microsoft.com/office/drawing/2014/main" id="{9BDED597-723E-FA08-29C8-0E7778A8CA3D}"/>
              </a:ext>
            </a:extLst>
          </p:cNvPr>
          <p:cNvPicPr>
            <a:picLocks noChangeAspect="1"/>
          </p:cNvPicPr>
          <p:nvPr/>
        </p:nvPicPr>
        <p:blipFill>
          <a:blip r:embed="rId6"/>
          <a:stretch>
            <a:fillRect/>
          </a:stretch>
        </p:blipFill>
        <p:spPr>
          <a:xfrm>
            <a:off x="868935" y="3240781"/>
            <a:ext cx="7406130" cy="3528392"/>
          </a:xfrm>
          <a:prstGeom prst="rect">
            <a:avLst/>
          </a:prstGeom>
        </p:spPr>
      </p:pic>
      <p:sp>
        <p:nvSpPr>
          <p:cNvPr id="19" name="TextBox 18">
            <a:extLst>
              <a:ext uri="{FF2B5EF4-FFF2-40B4-BE49-F238E27FC236}">
                <a16:creationId xmlns:a16="http://schemas.microsoft.com/office/drawing/2014/main" id="{47A1D118-9477-2C71-C2AB-E9069635DDA8}"/>
              </a:ext>
            </a:extLst>
          </p:cNvPr>
          <p:cNvSpPr txBox="1"/>
          <p:nvPr/>
        </p:nvSpPr>
        <p:spPr bwMode="auto">
          <a:xfrm>
            <a:off x="913231" y="2852936"/>
            <a:ext cx="661109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事實上更高階的展開，方程式都有非常類似的架構，</a:t>
            </a:r>
          </a:p>
        </p:txBody>
      </p:sp>
      <p:sp>
        <p:nvSpPr>
          <p:cNvPr id="2" name="Oval 1">
            <a:extLst>
              <a:ext uri="{FF2B5EF4-FFF2-40B4-BE49-F238E27FC236}">
                <a16:creationId xmlns:a16="http://schemas.microsoft.com/office/drawing/2014/main" id="{A12FB7E0-B4BE-4302-D7CC-2F6A28F42888}"/>
              </a:ext>
            </a:extLst>
          </p:cNvPr>
          <p:cNvSpPr/>
          <p:nvPr/>
        </p:nvSpPr>
        <p:spPr>
          <a:xfrm>
            <a:off x="2555776" y="2128869"/>
            <a:ext cx="792088" cy="7958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3" name="Oval 2">
            <a:extLst>
              <a:ext uri="{FF2B5EF4-FFF2-40B4-BE49-F238E27FC236}">
                <a16:creationId xmlns:a16="http://schemas.microsoft.com/office/drawing/2014/main" id="{3F42BF18-03C7-FE78-FB25-C67057BDAF1D}"/>
              </a:ext>
            </a:extLst>
          </p:cNvPr>
          <p:cNvSpPr/>
          <p:nvPr/>
        </p:nvSpPr>
        <p:spPr>
          <a:xfrm>
            <a:off x="3426691" y="2128869"/>
            <a:ext cx="792088" cy="7958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10691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C742CF1-F392-5A64-96C3-A9DF6372023D}"/>
                  </a:ext>
                </a:extLst>
              </p:cNvPr>
              <p:cNvSpPr txBox="1"/>
              <p:nvPr/>
            </p:nvSpPr>
            <p:spPr bwMode="auto">
              <a:xfrm>
                <a:off x="745097" y="1263332"/>
                <a:ext cx="756734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如同第一階，取此式與</a:t>
                </a:r>
                <a14:m>
                  <m:oMath xmlns:m="http://schemas.openxmlformats.org/officeDocument/2006/math">
                    <m:d>
                      <m:dPr>
                        <m:begChr m:val="⟨"/>
                        <m:endChr m:val=""/>
                        <m:ctrlPr>
                          <a:rPr lang="en-TW" i="1">
                            <a:latin typeface="Cambria Math" panose="02040503050406030204" pitchFamily="18" charset="0"/>
                            <a:cs typeface="Times New Roman" pitchFamily="18" charset="0"/>
                          </a:rPr>
                        </m:ctrlPr>
                      </m:dPr>
                      <m:e>
                        <m:d>
                          <m:dPr>
                            <m:begChr m:val=""/>
                            <m:endChr m:val="|"/>
                            <m:ctrlPr>
                              <a:rPr lang="en-TW" i="1">
                                <a:latin typeface="Cambria Math" panose="02040503050406030204" pitchFamily="18" charset="0"/>
                                <a:cs typeface="Times New Roman"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oMath>
                </a14:m>
                <a:r>
                  <a:rPr lang="en-TW" dirty="0">
                    <a:latin typeface="Times New Roman" pitchFamily="18" charset="0"/>
                    <a:cs typeface="Times New Roman" pitchFamily="18" charset="0"/>
                  </a:rPr>
                  <a:t>的內積，左手邊如同第一階，依舊又為零：</a:t>
                </a:r>
              </a:p>
            </p:txBody>
          </p:sp>
        </mc:Choice>
        <mc:Fallback xmlns="">
          <p:sp>
            <p:nvSpPr>
              <p:cNvPr id="3" name="TextBox 2">
                <a:extLst>
                  <a:ext uri="{FF2B5EF4-FFF2-40B4-BE49-F238E27FC236}">
                    <a16:creationId xmlns:a16="http://schemas.microsoft.com/office/drawing/2014/main" id="{EC742CF1-F392-5A64-96C3-A9DF6372023D}"/>
                  </a:ext>
                </a:extLst>
              </p:cNvPr>
              <p:cNvSpPr txBox="1">
                <a:spLocks noRot="1" noChangeAspect="1" noMove="1" noResize="1" noEditPoints="1" noAdjustHandles="1" noChangeArrowheads="1" noChangeShapeType="1" noTextEdit="1"/>
              </p:cNvSpPr>
              <p:nvPr/>
            </p:nvSpPr>
            <p:spPr bwMode="auto">
              <a:xfrm>
                <a:off x="745097" y="1263332"/>
                <a:ext cx="7567341" cy="369332"/>
              </a:xfrm>
              <a:prstGeom prst="rect">
                <a:avLst/>
              </a:prstGeom>
              <a:blipFill>
                <a:blip r:embed="rId2"/>
                <a:stretch>
                  <a:fillRect l="-670" t="-110000" b="-16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29">
                <a:extLst>
                  <a:ext uri="{FF2B5EF4-FFF2-40B4-BE49-F238E27FC236}">
                    <a16:creationId xmlns:a16="http://schemas.microsoft.com/office/drawing/2014/main" id="{4B7E28DF-60AD-1E65-D926-C5A1DFC83512}"/>
                  </a:ext>
                </a:extLst>
              </p:cNvPr>
              <p:cNvSpPr txBox="1"/>
              <p:nvPr/>
            </p:nvSpPr>
            <p:spPr bwMode="auto">
              <a:xfrm>
                <a:off x="699065" y="1730897"/>
                <a:ext cx="5081611" cy="572144"/>
              </a:xfrm>
              <a:prstGeom prst="rect">
                <a:avLst/>
              </a:prstGeom>
              <a:solidFill>
                <a:srgbClr val="FFFF99"/>
              </a:solidFill>
              <a:ln>
                <a:noFill/>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0</m:t>
                      </m:r>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d>
                        <m:dPr>
                          <m:begChr m:val="⟨"/>
                          <m:endChr m:val="⟩"/>
                          <m:ctrlPr>
                            <a:rPr kumimoji="0" lang="en-US" altLang="zh-TW" i="1">
                              <a:solidFill>
                                <a:srgbClr val="000000"/>
                              </a:solidFill>
                              <a:latin typeface="Cambria Math" panose="02040503050406030204" pitchFamily="18" charset="0"/>
                              <a:ea typeface="Cambria Math"/>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kumimoji="0" lang="en-US" altLang="zh-TW" i="1">
                              <a:solidFill>
                                <a:srgbClr val="000000"/>
                              </a:solidFill>
                              <a:latin typeface="Cambria Math" panose="02040503050406030204" pitchFamily="18" charset="0"/>
                              <a:ea typeface="Cambria Math"/>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𝑛</m:t>
                              </m:r>
                            </m:sub>
                          </m:sSub>
                        </m:e>
                        <m:e>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e>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oMath>
                  </m:oMathPara>
                </a14:m>
                <a:endParaRPr lang="zh-TW" altLang="en-US" dirty="0"/>
              </a:p>
            </p:txBody>
          </p:sp>
        </mc:Choice>
        <mc:Fallback xmlns="">
          <p:sp>
            <p:nvSpPr>
              <p:cNvPr id="5" name="文字方塊 29">
                <a:extLst>
                  <a:ext uri="{FF2B5EF4-FFF2-40B4-BE49-F238E27FC236}">
                    <a16:creationId xmlns:a16="http://schemas.microsoft.com/office/drawing/2014/main" id="{4B7E28DF-60AD-1E65-D926-C5A1DFC83512}"/>
                  </a:ext>
                </a:extLst>
              </p:cNvPr>
              <p:cNvSpPr txBox="1">
                <a:spLocks noRot="1" noChangeAspect="1" noMove="1" noResize="1" noEditPoints="1" noAdjustHandles="1" noChangeArrowheads="1" noChangeShapeType="1" noTextEdit="1"/>
              </p:cNvSpPr>
              <p:nvPr/>
            </p:nvSpPr>
            <p:spPr bwMode="auto">
              <a:xfrm>
                <a:off x="699065" y="1730897"/>
                <a:ext cx="5081611" cy="572144"/>
              </a:xfrm>
              <a:prstGeom prst="rect">
                <a:avLst/>
              </a:prstGeom>
              <a:blipFill>
                <a:blip r:embed="rId3"/>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491BF91-6E5E-6304-6CDD-1EF11C05709D}"/>
                  </a:ext>
                </a:extLst>
              </p:cNvPr>
              <p:cNvSpPr txBox="1"/>
              <p:nvPr/>
            </p:nvSpPr>
            <p:spPr bwMode="auto">
              <a:xfrm>
                <a:off x="6571775" y="1777553"/>
                <a:ext cx="1672633" cy="572144"/>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kumimoji="0" lang="en-US" altLang="zh-TW" i="1" smtClean="0">
                              <a:solidFill>
                                <a:srgbClr val="000000"/>
                              </a:solidFill>
                              <a:latin typeface="Cambria Math" panose="02040503050406030204" pitchFamily="18" charset="0"/>
                              <a:ea typeface="Cambria Math"/>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r>
                        <a:rPr lang="en-US" altLang="zh-TW" b="0" i="1" smtClean="0">
                          <a:latin typeface="Cambria Math" panose="02040503050406030204" pitchFamily="18" charset="0"/>
                          <a:ea typeface="Cambria Math"/>
                        </a:rPr>
                        <m:t>=0</m:t>
                      </m:r>
                    </m:oMath>
                  </m:oMathPara>
                </a14:m>
                <a:endParaRPr lang="en-TW" dirty="0"/>
              </a:p>
            </p:txBody>
          </p:sp>
        </mc:Choice>
        <mc:Fallback xmlns="">
          <p:sp>
            <p:nvSpPr>
              <p:cNvPr id="6" name="TextBox 5">
                <a:extLst>
                  <a:ext uri="{FF2B5EF4-FFF2-40B4-BE49-F238E27FC236}">
                    <a16:creationId xmlns:a16="http://schemas.microsoft.com/office/drawing/2014/main" id="{8491BF91-6E5E-6304-6CDD-1EF11C05709D}"/>
                  </a:ext>
                </a:extLst>
              </p:cNvPr>
              <p:cNvSpPr txBox="1">
                <a:spLocks noRot="1" noChangeAspect="1" noMove="1" noResize="1" noEditPoints="1" noAdjustHandles="1" noChangeArrowheads="1" noChangeShapeType="1" noTextEdit="1"/>
              </p:cNvSpPr>
              <p:nvPr/>
            </p:nvSpPr>
            <p:spPr bwMode="auto">
              <a:xfrm>
                <a:off x="6571775" y="1777553"/>
                <a:ext cx="1672633" cy="572144"/>
              </a:xfrm>
              <a:prstGeom prst="rect">
                <a:avLst/>
              </a:prstGeom>
              <a:blipFill>
                <a:blip r:embed="rId4"/>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29">
                <a:extLst>
                  <a:ext uri="{FF2B5EF4-FFF2-40B4-BE49-F238E27FC236}">
                    <a16:creationId xmlns:a16="http://schemas.microsoft.com/office/drawing/2014/main" id="{8D4304FE-7AFA-7E4F-285E-38B45401CCD8}"/>
                  </a:ext>
                </a:extLst>
              </p:cNvPr>
              <p:cNvSpPr txBox="1"/>
              <p:nvPr/>
            </p:nvSpPr>
            <p:spPr bwMode="auto">
              <a:xfrm>
                <a:off x="762939" y="3250020"/>
                <a:ext cx="2290542" cy="572144"/>
              </a:xfrm>
              <a:prstGeom prst="rect">
                <a:avLst/>
              </a:prstGeom>
              <a:solidFill>
                <a:srgbClr val="FFFF00"/>
              </a:solidFill>
              <a:ln>
                <a:noFill/>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r>
                        <a:rPr lang="en-US" altLang="zh-TW" i="1">
                          <a:latin typeface="Cambria Math" panose="02040503050406030204" pitchFamily="18" charset="0"/>
                        </a:rPr>
                        <m:t>=</m:t>
                      </m:r>
                      <m:d>
                        <m:dPr>
                          <m:begChr m:val="⟨"/>
                          <m:endChr m:val="⟩"/>
                          <m:ctrlPr>
                            <a:rPr lang="en-US" altLang="zh-TW" i="1" smtClean="0">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𝑛</m:t>
                              </m:r>
                            </m:sub>
                          </m:sSub>
                        </m:e>
                        <m:e>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e>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oMath>
                  </m:oMathPara>
                </a14:m>
                <a:endParaRPr lang="zh-TW" altLang="en-US" dirty="0"/>
              </a:p>
            </p:txBody>
          </p:sp>
        </mc:Choice>
        <mc:Fallback xmlns="">
          <p:sp>
            <p:nvSpPr>
              <p:cNvPr id="7" name="文字方塊 29">
                <a:extLst>
                  <a:ext uri="{FF2B5EF4-FFF2-40B4-BE49-F238E27FC236}">
                    <a16:creationId xmlns:a16="http://schemas.microsoft.com/office/drawing/2014/main" id="{8D4304FE-7AFA-7E4F-285E-38B45401CCD8}"/>
                  </a:ext>
                </a:extLst>
              </p:cNvPr>
              <p:cNvSpPr txBox="1">
                <a:spLocks noRot="1" noChangeAspect="1" noMove="1" noResize="1" noEditPoints="1" noAdjustHandles="1" noChangeArrowheads="1" noChangeShapeType="1" noTextEdit="1"/>
              </p:cNvSpPr>
              <p:nvPr/>
            </p:nvSpPr>
            <p:spPr bwMode="auto">
              <a:xfrm>
                <a:off x="762939" y="3250020"/>
                <a:ext cx="2290542" cy="572144"/>
              </a:xfrm>
              <a:prstGeom prst="rect">
                <a:avLst/>
              </a:prstGeom>
              <a:blipFill>
                <a:blip r:embed="rId5"/>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593ECCC-6E4C-C49D-A6E9-CD10ED01D49E}"/>
                  </a:ext>
                </a:extLst>
              </p:cNvPr>
              <p:cNvSpPr txBox="1"/>
              <p:nvPr/>
            </p:nvSpPr>
            <p:spPr bwMode="auto">
              <a:xfrm>
                <a:off x="6732239" y="652039"/>
                <a:ext cx="2088233" cy="441980"/>
              </a:xfrm>
              <a:prstGeom prst="rect">
                <a:avLst/>
              </a:prstGeom>
              <a:solidFill>
                <a:srgbClr val="FFFF99"/>
              </a:solidFill>
              <a:ln w="9525">
                <a:noFill/>
                <a:miter lim="800000"/>
                <a:headEnd/>
                <a:tailEnd/>
              </a:ln>
            </p:spPr>
            <p:txBody>
              <a:bodyPr wrap="square">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m:oMathPara>
                </a14:m>
                <a:endParaRPr lang="zh-TW" altLang="en-US" dirty="0"/>
              </a:p>
            </p:txBody>
          </p:sp>
        </mc:Choice>
        <mc:Fallback xmlns="">
          <p:sp>
            <p:nvSpPr>
              <p:cNvPr id="8" name="TextBox 7">
                <a:extLst>
                  <a:ext uri="{FF2B5EF4-FFF2-40B4-BE49-F238E27FC236}">
                    <a16:creationId xmlns:a16="http://schemas.microsoft.com/office/drawing/2014/main" id="{9593ECCC-6E4C-C49D-A6E9-CD10ED01D49E}"/>
                  </a:ext>
                </a:extLst>
              </p:cNvPr>
              <p:cNvSpPr txBox="1">
                <a:spLocks noRot="1" noChangeAspect="1" noMove="1" noResize="1" noEditPoints="1" noAdjustHandles="1" noChangeArrowheads="1" noChangeShapeType="1" noTextEdit="1"/>
              </p:cNvSpPr>
              <p:nvPr/>
            </p:nvSpPr>
            <p:spPr bwMode="auto">
              <a:xfrm>
                <a:off x="6732239" y="652039"/>
                <a:ext cx="2088233" cy="441980"/>
              </a:xfrm>
              <a:prstGeom prst="rect">
                <a:avLst/>
              </a:prstGeom>
              <a:blipFill>
                <a:blip r:embed="rId6"/>
                <a:stretch>
                  <a:fillRect l="-19277" t="-131429" b="-21428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F4DB146-72DD-390F-3D39-1160A8A9EEC7}"/>
                  </a:ext>
                </a:extLst>
              </p:cNvPr>
              <p:cNvSpPr txBox="1"/>
              <p:nvPr/>
            </p:nvSpPr>
            <p:spPr bwMode="auto">
              <a:xfrm>
                <a:off x="699065" y="2340987"/>
                <a:ext cx="7744744" cy="572144"/>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已安排所有修正</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𝑖</m:t>
                                    </m:r>
                                  </m:e>
                                </m:d>
                              </m:sup>
                            </m:sSubSup>
                          </m:e>
                        </m:d>
                      </m:e>
                    </m:d>
                  </m:oMath>
                </a14:m>
                <a:r>
                  <a:rPr lang="en-TW" dirty="0">
                    <a:latin typeface="Times New Roman" pitchFamily="18" charset="0"/>
                    <a:cs typeface="Times New Roman" pitchFamily="18" charset="0"/>
                  </a:rPr>
                  <a:t>都與被修正的</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a14:m>
                <a:r>
                  <a:rPr lang="en-TW" dirty="0">
                    <a:latin typeface="Times New Roman" pitchFamily="18" charset="0"/>
                    <a:cs typeface="Times New Roman" pitchFamily="18" charset="0"/>
                  </a:rPr>
                  <a:t>正交，因此第二項為零！ </a:t>
                </a:r>
              </a:p>
            </p:txBody>
          </p:sp>
        </mc:Choice>
        <mc:Fallback xmlns="">
          <p:sp>
            <p:nvSpPr>
              <p:cNvPr id="9" name="TextBox 8">
                <a:extLst>
                  <a:ext uri="{FF2B5EF4-FFF2-40B4-BE49-F238E27FC236}">
                    <a16:creationId xmlns:a16="http://schemas.microsoft.com/office/drawing/2014/main" id="{8F4DB146-72DD-390F-3D39-1160A8A9EEC7}"/>
                  </a:ext>
                </a:extLst>
              </p:cNvPr>
              <p:cNvSpPr txBox="1">
                <a:spLocks noRot="1" noChangeAspect="1" noMove="1" noResize="1" noEditPoints="1" noAdjustHandles="1" noChangeArrowheads="1" noChangeShapeType="1" noTextEdit="1"/>
              </p:cNvSpPr>
              <p:nvPr/>
            </p:nvSpPr>
            <p:spPr bwMode="auto">
              <a:xfrm>
                <a:off x="699065" y="2340987"/>
                <a:ext cx="7744744" cy="572144"/>
              </a:xfrm>
              <a:prstGeom prst="rect">
                <a:avLst/>
              </a:prstGeom>
              <a:blipFill>
                <a:blip r:embed="rId7"/>
                <a:stretch>
                  <a:fillRect l="-820" t="-178261" b="-25652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29">
                <a:extLst>
                  <a:ext uri="{FF2B5EF4-FFF2-40B4-BE49-F238E27FC236}">
                    <a16:creationId xmlns:a16="http://schemas.microsoft.com/office/drawing/2014/main" id="{10A59ECE-A3E7-9F6A-4490-8FEF2BE991C7}"/>
                  </a:ext>
                </a:extLst>
              </p:cNvPr>
              <p:cNvSpPr txBox="1"/>
              <p:nvPr/>
            </p:nvSpPr>
            <p:spPr bwMode="auto">
              <a:xfrm>
                <a:off x="5867138" y="3697371"/>
                <a:ext cx="3134653" cy="79592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b="0" i="1" smtClean="0">
                          <a:latin typeface="Cambria Math" panose="02040503050406030204" pitchFamily="18" charset="0"/>
                          <a:ea typeface="Cambria Math"/>
                        </a:rPr>
                        <m:t>=</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Sub>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oMath>
                  </m:oMathPara>
                </a14:m>
                <a:endParaRPr lang="zh-TW" altLang="en-US" dirty="0"/>
              </a:p>
            </p:txBody>
          </p:sp>
        </mc:Choice>
        <mc:Fallback xmlns="">
          <p:sp>
            <p:nvSpPr>
              <p:cNvPr id="10" name="文字方塊 29">
                <a:extLst>
                  <a:ext uri="{FF2B5EF4-FFF2-40B4-BE49-F238E27FC236}">
                    <a16:creationId xmlns:a16="http://schemas.microsoft.com/office/drawing/2014/main" id="{10A59ECE-A3E7-9F6A-4490-8FEF2BE991C7}"/>
                  </a:ext>
                </a:extLst>
              </p:cNvPr>
              <p:cNvSpPr txBox="1">
                <a:spLocks noRot="1" noChangeAspect="1" noMove="1" noResize="1" noEditPoints="1" noAdjustHandles="1" noChangeArrowheads="1" noChangeShapeType="1" noTextEdit="1"/>
              </p:cNvSpPr>
              <p:nvPr/>
            </p:nvSpPr>
            <p:spPr bwMode="auto">
              <a:xfrm>
                <a:off x="5867138" y="3697371"/>
                <a:ext cx="3134653" cy="795924"/>
              </a:xfrm>
              <a:prstGeom prst="rect">
                <a:avLst/>
              </a:prstGeom>
              <a:blipFill>
                <a:blip r:embed="rId8"/>
                <a:stretch>
                  <a:fillRect l="-18952" t="-119048" r="-5242" b="-171429"/>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9FBB31D-318F-8B6F-8216-DF1AE4DAA2F6}"/>
                  </a:ext>
                </a:extLst>
              </p:cNvPr>
              <p:cNvSpPr txBox="1"/>
              <p:nvPr/>
            </p:nvSpPr>
            <p:spPr bwMode="auto">
              <a:xfrm>
                <a:off x="785527" y="3802880"/>
                <a:ext cx="5314953" cy="572144"/>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從第一階微擾計算</a:t>
                </a:r>
                <a:r>
                  <a:rPr lang="en-TW" dirty="0">
                    <a:latin typeface="Times New Roman" pitchFamily="18" charset="0"/>
                    <a:cs typeface="Times New Roman" pitchFamily="18" charset="0"/>
                  </a:rPr>
                  <a:t>，已經解出</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oMath>
                </a14:m>
                <a:r>
                  <a:rPr lang="en-TW" dirty="0">
                    <a:latin typeface="Times New Roman" pitchFamily="18" charset="0"/>
                    <a:cs typeface="Times New Roman" pitchFamily="18" charset="0"/>
                  </a:rPr>
                  <a:t>：代入即可！</a:t>
                </a:r>
              </a:p>
            </p:txBody>
          </p:sp>
        </mc:Choice>
        <mc:Fallback xmlns="">
          <p:sp>
            <p:nvSpPr>
              <p:cNvPr id="16" name="TextBox 15">
                <a:extLst>
                  <a:ext uri="{FF2B5EF4-FFF2-40B4-BE49-F238E27FC236}">
                    <a16:creationId xmlns:a16="http://schemas.microsoft.com/office/drawing/2014/main" id="{89FBB31D-318F-8B6F-8216-DF1AE4DAA2F6}"/>
                  </a:ext>
                </a:extLst>
              </p:cNvPr>
              <p:cNvSpPr txBox="1">
                <a:spLocks noRot="1" noChangeAspect="1" noMove="1" noResize="1" noEditPoints="1" noAdjustHandles="1" noChangeArrowheads="1" noChangeShapeType="1" noTextEdit="1"/>
              </p:cNvSpPr>
              <p:nvPr/>
            </p:nvSpPr>
            <p:spPr bwMode="auto">
              <a:xfrm>
                <a:off x="785527" y="3802880"/>
                <a:ext cx="5314953" cy="572144"/>
              </a:xfrm>
              <a:prstGeom prst="rect">
                <a:avLst/>
              </a:prstGeom>
              <a:blipFill>
                <a:blip r:embed="rId9"/>
                <a:stretch>
                  <a:fillRect l="-952" t="-178261" b="-25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29">
                <a:extLst>
                  <a:ext uri="{FF2B5EF4-FFF2-40B4-BE49-F238E27FC236}">
                    <a16:creationId xmlns:a16="http://schemas.microsoft.com/office/drawing/2014/main" id="{C0F4DAC3-F38A-87D1-520A-5B97C35C9E28}"/>
                  </a:ext>
                </a:extLst>
              </p:cNvPr>
              <p:cNvSpPr txBox="1"/>
              <p:nvPr/>
            </p:nvSpPr>
            <p:spPr bwMode="auto">
              <a:xfrm>
                <a:off x="779983" y="4580739"/>
                <a:ext cx="6666793" cy="79592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r>
                        <a:rPr lang="en-US" altLang="zh-TW" b="0" i="0" smtClean="0">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b="0" i="1" smtClean="0">
                          <a:latin typeface="Cambria Math" panose="02040503050406030204" pitchFamily="18" charset="0"/>
                          <a:ea typeface="Cambria Math" panose="02040503050406030204" pitchFamily="18" charset="0"/>
                        </a:rPr>
                        <m:t>=</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𝑛</m:t>
                                      </m:r>
                                    </m:sub>
                                  </m:sSub>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Sub>
                                </m:e>
                              </m:d>
                            </m:e>
                          </m:d>
                        </m:e>
                      </m:nary>
                    </m:oMath>
                  </m:oMathPara>
                </a14:m>
                <a:endParaRPr lang="zh-TW" altLang="en-US" dirty="0"/>
              </a:p>
            </p:txBody>
          </p:sp>
        </mc:Choice>
        <mc:Fallback xmlns="">
          <p:sp>
            <p:nvSpPr>
              <p:cNvPr id="17" name="文字方塊 29">
                <a:extLst>
                  <a:ext uri="{FF2B5EF4-FFF2-40B4-BE49-F238E27FC236}">
                    <a16:creationId xmlns:a16="http://schemas.microsoft.com/office/drawing/2014/main" id="{C0F4DAC3-F38A-87D1-520A-5B97C35C9E28}"/>
                  </a:ext>
                </a:extLst>
              </p:cNvPr>
              <p:cNvSpPr txBox="1">
                <a:spLocks noRot="1" noChangeAspect="1" noMove="1" noResize="1" noEditPoints="1" noAdjustHandles="1" noChangeArrowheads="1" noChangeShapeType="1" noTextEdit="1"/>
              </p:cNvSpPr>
              <p:nvPr/>
            </p:nvSpPr>
            <p:spPr bwMode="auto">
              <a:xfrm>
                <a:off x="779983" y="4580739"/>
                <a:ext cx="6666793" cy="795924"/>
              </a:xfrm>
              <a:prstGeom prst="rect">
                <a:avLst/>
              </a:prstGeom>
              <a:blipFill>
                <a:blip r:embed="rId10"/>
                <a:stretch>
                  <a:fillRect t="-112500" r="-1901" b="-1625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29">
                <a:extLst>
                  <a:ext uri="{FF2B5EF4-FFF2-40B4-BE49-F238E27FC236}">
                    <a16:creationId xmlns:a16="http://schemas.microsoft.com/office/drawing/2014/main" id="{962915D6-744A-1A4F-856C-4441A7974267}"/>
                  </a:ext>
                </a:extLst>
              </p:cNvPr>
              <p:cNvSpPr txBox="1"/>
              <p:nvPr/>
            </p:nvSpPr>
            <p:spPr bwMode="auto">
              <a:xfrm>
                <a:off x="765552" y="5594668"/>
                <a:ext cx="5806222" cy="79528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a:rPr>
                        <m:t>=</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sSup>
                            <m:sSupPr>
                              <m:ctrlPr>
                                <a:rPr lang="en-US" altLang="zh-TW" i="1">
                                  <a:latin typeface="Cambria Math" panose="02040503050406030204" pitchFamily="18" charset="0"/>
                                  <a:ea typeface="Cambria Math"/>
                                </a:rPr>
                              </m:ctrlPr>
                            </m:sSup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e>
                            <m:sup>
                              <m:r>
                                <a:rPr lang="en-US" altLang="zh-TW" i="1">
                                  <a:latin typeface="Cambria Math" panose="02040503050406030204" pitchFamily="18" charset="0"/>
                                  <a:ea typeface="Cambria Math" panose="02040503050406030204" pitchFamily="18" charset="0"/>
                                </a:rPr>
                                <m:t>∗</m:t>
                              </m:r>
                            </m:sup>
                          </m:sSup>
                          <m:r>
                            <a:rPr lang="en-US" altLang="zh-TW" i="1">
                              <a:latin typeface="Cambria Math" panose="02040503050406030204" pitchFamily="18" charset="0"/>
                              <a:ea typeface="Cambria Math"/>
                            </a:rPr>
                            <m:t>=</m:t>
                          </m:r>
                        </m:e>
                      </m:nary>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f>
                            <m:fPr>
                              <m:ctrlPr>
                                <a:rPr lang="en-US" altLang="zh-TW" i="1">
                                  <a:latin typeface="Cambria Math" panose="02040503050406030204" pitchFamily="18" charset="0"/>
                                  <a:ea typeface="Cambria Math"/>
                                </a:rPr>
                              </m:ctrlPr>
                            </m:fPr>
                            <m:num>
                              <m:sSup>
                                <m:sSupPr>
                                  <m:ctrlPr>
                                    <a:rPr lang="en-US" altLang="zh-TW" i="1">
                                      <a:latin typeface="Cambria Math" panose="02040503050406030204" pitchFamily="18" charset="0"/>
                                      <a:ea typeface="Cambria Math"/>
                                    </a:rPr>
                                  </m:ctrlPr>
                                </m:sSupPr>
                                <m:e>
                                  <m:d>
                                    <m:dPr>
                                      <m:begChr m:val="|"/>
                                      <m:endChr m:val="|"/>
                                      <m:ctrlPr>
                                        <a:rPr lang="en-US" altLang="zh-TW" i="1" smtClean="0">
                                          <a:latin typeface="Cambria Math" panose="02040503050406030204" pitchFamily="18" charset="0"/>
                                          <a:ea typeface="Cambria Math"/>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e>
                                  </m:d>
                                </m:e>
                                <m:sup>
                                  <m:r>
                                    <a:rPr lang="en-US" altLang="zh-TW" b="0" i="1" smtClean="0">
                                      <a:latin typeface="Cambria Math" panose="02040503050406030204" pitchFamily="18" charset="0"/>
                                      <a:ea typeface="Cambria Math" panose="02040503050406030204" pitchFamily="18" charset="0"/>
                                    </a:rPr>
                                    <m:t>2</m:t>
                                  </m:r>
                                </m:sup>
                              </m:sSup>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e>
                      </m:nary>
                    </m:oMath>
                  </m:oMathPara>
                </a14:m>
                <a:endParaRPr lang="zh-TW" altLang="en-US" dirty="0"/>
              </a:p>
            </p:txBody>
          </p:sp>
        </mc:Choice>
        <mc:Fallback xmlns="">
          <p:sp>
            <p:nvSpPr>
              <p:cNvPr id="2" name="文字方塊 29">
                <a:extLst>
                  <a:ext uri="{FF2B5EF4-FFF2-40B4-BE49-F238E27FC236}">
                    <a16:creationId xmlns:a16="http://schemas.microsoft.com/office/drawing/2014/main" id="{962915D6-744A-1A4F-856C-4441A7974267}"/>
                  </a:ext>
                </a:extLst>
              </p:cNvPr>
              <p:cNvSpPr txBox="1">
                <a:spLocks noRot="1" noChangeAspect="1" noMove="1" noResize="1" noEditPoints="1" noAdjustHandles="1" noChangeArrowheads="1" noChangeShapeType="1" noTextEdit="1"/>
              </p:cNvSpPr>
              <p:nvPr/>
            </p:nvSpPr>
            <p:spPr bwMode="auto">
              <a:xfrm>
                <a:off x="765552" y="5594668"/>
                <a:ext cx="5806222" cy="795282"/>
              </a:xfrm>
              <a:prstGeom prst="rect">
                <a:avLst/>
              </a:prstGeom>
              <a:blipFill>
                <a:blip r:embed="rId11"/>
                <a:stretch>
                  <a:fillRect l="-3275" t="-114063" b="-160938"/>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29">
                <a:extLst>
                  <a:ext uri="{FF2B5EF4-FFF2-40B4-BE49-F238E27FC236}">
                    <a16:creationId xmlns:a16="http://schemas.microsoft.com/office/drawing/2014/main" id="{D6A50BFF-4397-948E-05BE-02C748D4D289}"/>
                  </a:ext>
                </a:extLst>
              </p:cNvPr>
              <p:cNvSpPr txBox="1"/>
              <p:nvPr/>
            </p:nvSpPr>
            <p:spPr bwMode="auto">
              <a:xfrm>
                <a:off x="719709" y="608758"/>
                <a:ext cx="5852065" cy="572144"/>
              </a:xfrm>
              <a:prstGeom prst="rect">
                <a:avLst/>
              </a:prstGeom>
              <a:solidFill>
                <a:srgbClr val="FFFF99"/>
              </a:solidFill>
              <a:ln>
                <a:noFill/>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sup>
                              </m:sSubSup>
                            </m:e>
                          </m:d>
                        </m:e>
                      </m:d>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sup>
                              </m:sSubSup>
                            </m:e>
                          </m:d>
                        </m:e>
                      </m:d>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oMath>
                  </m:oMathPara>
                </a14:m>
                <a:endParaRPr lang="zh-TW" altLang="en-US" dirty="0"/>
              </a:p>
            </p:txBody>
          </p:sp>
        </mc:Choice>
        <mc:Fallback xmlns="">
          <p:sp>
            <p:nvSpPr>
              <p:cNvPr id="4" name="文字方塊 29">
                <a:extLst>
                  <a:ext uri="{FF2B5EF4-FFF2-40B4-BE49-F238E27FC236}">
                    <a16:creationId xmlns:a16="http://schemas.microsoft.com/office/drawing/2014/main" id="{D6A50BFF-4397-948E-05BE-02C748D4D289}"/>
                  </a:ext>
                </a:extLst>
              </p:cNvPr>
              <p:cNvSpPr txBox="1">
                <a:spLocks noRot="1" noChangeAspect="1" noMove="1" noResize="1" noEditPoints="1" noAdjustHandles="1" noChangeArrowheads="1" noChangeShapeType="1" noTextEdit="1"/>
              </p:cNvSpPr>
              <p:nvPr/>
            </p:nvSpPr>
            <p:spPr bwMode="auto">
              <a:xfrm>
                <a:off x="719709" y="608758"/>
                <a:ext cx="5852065" cy="572144"/>
              </a:xfrm>
              <a:prstGeom prst="rect">
                <a:avLst/>
              </a:prstGeom>
              <a:blipFill>
                <a:blip r:embed="rId12"/>
                <a:stretch>
                  <a:fillRect l="-6277" t="-178261" r="-12121" b="-256522"/>
                </a:stretch>
              </a:blipFill>
              <a:ln>
                <a:noFill/>
              </a:ln>
            </p:spPr>
            <p:txBody>
              <a:bodyPr/>
              <a:lstStyle/>
              <a:p>
                <a:r>
                  <a:rPr lang="en-TW">
                    <a:noFill/>
                  </a:rPr>
                  <a:t> </a:t>
                </a:r>
              </a:p>
            </p:txBody>
          </p:sp>
        </mc:Fallback>
      </mc:AlternateContent>
      <p:cxnSp>
        <p:nvCxnSpPr>
          <p:cNvPr id="12" name="Straight Connector 11">
            <a:extLst>
              <a:ext uri="{FF2B5EF4-FFF2-40B4-BE49-F238E27FC236}">
                <a16:creationId xmlns:a16="http://schemas.microsoft.com/office/drawing/2014/main" id="{B14951EE-1041-F54A-7F28-E899EB085D4D}"/>
              </a:ext>
            </a:extLst>
          </p:cNvPr>
          <p:cNvCxnSpPr>
            <a:stCxn id="5" idx="2"/>
          </p:cNvCxnSpPr>
          <p:nvPr/>
        </p:nvCxnSpPr>
        <p:spPr>
          <a:xfrm flipV="1">
            <a:off x="3239871" y="1632664"/>
            <a:ext cx="540041" cy="67037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B0BAA76-F575-FC00-B2B4-EFC0D18B88AC}"/>
              </a:ext>
            </a:extLst>
          </p:cNvPr>
          <p:cNvSpPr txBox="1"/>
          <p:nvPr/>
        </p:nvSpPr>
        <p:spPr bwMode="auto">
          <a:xfrm>
            <a:off x="714871" y="2823458"/>
            <a:ext cx="198008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可以得到：</a:t>
            </a:r>
          </a:p>
        </p:txBody>
      </p:sp>
    </p:spTree>
    <p:extLst>
      <p:ext uri="{BB962C8B-B14F-4D97-AF65-F5344CB8AC3E}">
        <p14:creationId xmlns:p14="http://schemas.microsoft.com/office/powerpoint/2010/main" val="64405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ppt_x"/>
                                          </p:val>
                                        </p:tav>
                                        <p:tav tm="100000">
                                          <p:val>
                                            <p:strVal val="#ppt_x"/>
                                          </p:val>
                                        </p:tav>
                                      </p:tavLst>
                                    </p:anim>
                                    <p:anim calcmode="lin" valueType="num">
                                      <p:cBhvr additive="base">
                                        <p:cTn id="4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animBg="1"/>
      <p:bldP spid="16" grpId="0"/>
      <p:bldP spid="17" grpId="0" animBg="1"/>
      <p:bldP spid="2"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 name="文字方塊 19"/>
              <p:cNvSpPr txBox="1"/>
              <p:nvPr/>
            </p:nvSpPr>
            <p:spPr bwMode="auto">
              <a:xfrm>
                <a:off x="539552" y="3252738"/>
                <a:ext cx="6398702" cy="43236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𝜙</m:t>
                                  </m:r>
                                </m:e>
                              </m:d>
                            </m:e>
                          </m:d>
                          <m:acc>
                            <m:accPr>
                              <m:chr m:val="̂"/>
                              <m:ctrlPr>
                                <a:rPr lang="en-US" altLang="zh-TW" i="1">
                                  <a:latin typeface="Cambria Math" panose="02040503050406030204" pitchFamily="18" charset="0"/>
                                </a:rPr>
                              </m:ctrlPr>
                            </m:accPr>
                            <m:e>
                              <m:r>
                                <a:rPr lang="en-US" altLang="zh-TW" i="1">
                                  <a:latin typeface="Cambria Math"/>
                                </a:rPr>
                                <m:t>𝐴</m:t>
                              </m:r>
                            </m:e>
                          </m:acc>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l-GR" altLang="zh-TW" i="1">
                                      <a:latin typeface="Cambria Math" panose="02040503050406030204" pitchFamily="18" charset="0"/>
                                      <a:ea typeface="Cambria Math" panose="02040503050406030204" pitchFamily="18" charset="0"/>
                                    </a:rPr>
                                    <m:t>𝜓</m:t>
                                  </m:r>
                                </m:e>
                              </m:d>
                            </m:e>
                          </m:d>
                        </m:e>
                        <m:sup>
                          <m:r>
                            <a:rPr lang="en-US" altLang="zh-TW" sz="1800" i="1" smtClean="0">
                              <a:latin typeface="Cambria Math" panose="02040503050406030204" pitchFamily="18" charset="0"/>
                              <a:ea typeface="Cambria Math" panose="02040503050406030204" pitchFamily="18" charset="0"/>
                            </a:rPr>
                            <m:t>∗</m:t>
                          </m:r>
                        </m:sup>
                      </m:sSup>
                      <m:r>
                        <a:rPr lang="en-US" altLang="zh-TW" sz="1800" b="0" i="1" smtClean="0">
                          <a:latin typeface="Cambria Math" panose="02040503050406030204" pitchFamily="18" charset="0"/>
                        </a:rPr>
                        <m:t>=</m:t>
                      </m:r>
                      <m:sSup>
                        <m:sSupPr>
                          <m:ctrlPr>
                            <a:rPr lang="en-US" altLang="zh-TW" sz="1800" b="0" i="1" smtClean="0">
                              <a:latin typeface="Cambria Math" panose="02040503050406030204" pitchFamily="18" charset="0"/>
                            </a:rPr>
                          </m:ctrlPr>
                        </m:sSup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𝜙</m:t>
                              </m:r>
                            </m:e>
                          </m:d>
                          <m:d>
                            <m:dPr>
                              <m:begChr m:val="|"/>
                              <m:endChr m:val=""/>
                              <m:ctrlPr>
                                <a:rPr lang="en-US" altLang="zh-TW" i="1">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i="1">
                                      <a:latin typeface="Cambria Math"/>
                                    </a:rPr>
                                    <m:t>𝐴</m:t>
                                  </m:r>
                                </m:e>
                              </m:acc>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𝜓</m:t>
                                  </m:r>
                                </m:e>
                              </m:d>
                            </m:e>
                          </m:d>
                        </m:e>
                        <m:sup>
                          <m:r>
                            <a:rPr lang="en-US" altLang="zh-TW" sz="1800" b="0" i="1" smtClean="0">
                              <a:latin typeface="Cambria Math" panose="02040503050406030204" pitchFamily="18" charset="0"/>
                              <a:ea typeface="Cambria Math" panose="02040503050406030204" pitchFamily="18" charset="0"/>
                            </a:rPr>
                            <m:t>∗</m:t>
                          </m:r>
                        </m:sup>
                      </m:sSup>
                      <m:r>
                        <a:rPr lang="en-US" altLang="zh-TW" sz="1800" b="0" i="1" smtClean="0">
                          <a:latin typeface="Cambria Math"/>
                          <a:ea typeface="Cambria Math"/>
                        </a:rPr>
                        <m:t>=</m:t>
                      </m:r>
                      <m:d>
                        <m:dPr>
                          <m:ctrlPr>
                            <a:rPr lang="en-US" altLang="zh-TW" i="1">
                              <a:latin typeface="Cambria Math" panose="02040503050406030204" pitchFamily="18" charset="0"/>
                              <a:ea typeface="Cambria Math"/>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i="1">
                                          <a:latin typeface="Cambria Math"/>
                                        </a:rPr>
                                        <m:t>𝐴</m:t>
                                      </m:r>
                                    </m:e>
                                  </m:acc>
                                  <m:r>
                                    <a:rPr lang="el-GR" altLang="zh-TW" i="1">
                                      <a:latin typeface="Cambria Math" panose="02040503050406030204" pitchFamily="18" charset="0"/>
                                      <a:ea typeface="Cambria Math" panose="02040503050406030204" pitchFamily="18" charset="0"/>
                                    </a:rPr>
                                    <m:t>𝜓</m:t>
                                  </m:r>
                                </m:e>
                              </m:d>
                            </m:e>
                          </m:d>
                        </m:e>
                      </m:d>
                      <m:r>
                        <a:rPr lang="en-US" altLang="zh-TW" i="1">
                          <a:latin typeface="Cambria Math"/>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𝜙</m:t>
                              </m:r>
                            </m:e>
                          </m:d>
                        </m:e>
                      </m:d>
                      <m:r>
                        <a:rPr lang="en-US" altLang="zh-TW" b="0" i="1" smtClean="0">
                          <a:latin typeface="Cambria Math" panose="02040503050406030204" pitchFamily="18" charset="0"/>
                          <a:ea typeface="Cambria Math" panose="02040503050406030204" pitchFamily="18" charset="0"/>
                        </a:rPr>
                        <m:t>=</m:t>
                      </m:r>
                      <m:d>
                        <m:dPr>
                          <m:ctrlPr>
                            <a:rPr lang="en-US" altLang="zh-TW" sz="1800" b="0" i="1" smtClean="0">
                              <a:latin typeface="Cambria Math" panose="02040503050406030204" pitchFamily="18" charset="0"/>
                              <a:ea typeface="Cambria Math"/>
                            </a:rPr>
                          </m:ctrlPr>
                        </m:dPr>
                        <m:e>
                          <m:d>
                            <m:dPr>
                              <m:begChr m:val="⟨"/>
                              <m:endChr m:val=""/>
                              <m:ctrlPr>
                                <a:rPr lang="en-US" altLang="zh-TW" sz="1800" i="1">
                                  <a:latin typeface="Cambria Math" panose="02040503050406030204" pitchFamily="18" charset="0"/>
                                </a:rPr>
                              </m:ctrlPr>
                            </m:dPr>
                            <m:e>
                              <m:r>
                                <a:rPr lang="el-GR" altLang="zh-TW" i="1">
                                  <a:latin typeface="Cambria Math" panose="02040503050406030204" pitchFamily="18" charset="0"/>
                                  <a:ea typeface="Cambria Math" panose="02040503050406030204" pitchFamily="18" charset="0"/>
                                </a:rPr>
                                <m:t>𝜓</m:t>
                              </m:r>
                            </m:e>
                          </m:d>
                        </m:e>
                      </m:d>
                      <m:r>
                        <a:rPr lang="en-US" altLang="zh-TW" sz="1800" i="1">
                          <a:latin typeface="Cambria Math"/>
                          <a:ea typeface="Cambria Math"/>
                        </a:rPr>
                        <m:t>∙</m:t>
                      </m:r>
                      <m:sSup>
                        <m:sSupPr>
                          <m:ctrlPr>
                            <a:rPr lang="en-US" altLang="zh-TW" i="1">
                              <a:latin typeface="Cambria Math" panose="02040503050406030204" pitchFamily="18" charset="0"/>
                              <a:ea typeface="Cambria Math"/>
                            </a:rPr>
                          </m:ctrlPr>
                        </m:sSup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p>
                          <m:r>
                            <a:rPr lang="en-US" altLang="zh-TW" i="1">
                              <a:latin typeface="Cambria Math"/>
                              <a:ea typeface="Cambria Math"/>
                            </a:rPr>
                            <m:t>†</m:t>
                          </m:r>
                        </m:sup>
                      </m:sSup>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𝜙</m:t>
                              </m:r>
                            </m:e>
                          </m:d>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l-GR" altLang="zh-TW" i="1">
                                  <a:latin typeface="Cambria Math" panose="02040503050406030204" pitchFamily="18" charset="0"/>
                                  <a:ea typeface="Cambria Math" panose="02040503050406030204" pitchFamily="18" charset="0"/>
                                </a:rPr>
                                <m:t>𝜓</m:t>
                              </m:r>
                            </m:e>
                          </m:d>
                        </m:e>
                      </m:d>
                      <m:sSup>
                        <m:sSupPr>
                          <m:ctrlPr>
                            <a:rPr lang="en-US" altLang="zh-TW" i="1">
                              <a:latin typeface="Cambria Math" panose="02040503050406030204" pitchFamily="18" charset="0"/>
                              <a:ea typeface="Cambria Math"/>
                            </a:rPr>
                          </m:ctrlPr>
                        </m:sSup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p>
                          <m:r>
                            <a:rPr lang="en-US" altLang="zh-TW" i="1">
                              <a:latin typeface="Cambria Math"/>
                              <a:ea typeface="Cambria Math"/>
                            </a:rPr>
                            <m:t>†</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𝜙</m:t>
                              </m:r>
                            </m:e>
                          </m:d>
                        </m:e>
                      </m:d>
                    </m:oMath>
                  </m:oMathPara>
                </a14:m>
                <a:endParaRPr lang="zh-TW" altLang="en-US" sz="1800" dirty="0"/>
              </a:p>
            </p:txBody>
          </p:sp>
        </mc:Choice>
        <mc:Fallback xmlns="">
          <p:sp>
            <p:nvSpPr>
              <p:cNvPr id="20" name="文字方塊 19"/>
              <p:cNvSpPr txBox="1">
                <a:spLocks noRot="1" noChangeAspect="1" noMove="1" noResize="1" noEditPoints="1" noAdjustHandles="1" noChangeArrowheads="1" noChangeShapeType="1" noTextEdit="1"/>
              </p:cNvSpPr>
              <p:nvPr/>
            </p:nvSpPr>
            <p:spPr bwMode="auto">
              <a:xfrm>
                <a:off x="539552" y="3252738"/>
                <a:ext cx="6398702" cy="432362"/>
              </a:xfrm>
              <a:prstGeom prst="rect">
                <a:avLst/>
              </a:prstGeom>
              <a:blipFill>
                <a:blip r:embed="rId2"/>
                <a:stretch>
                  <a:fillRect l="-3762" t="-134286" r="-2574" b="-208571"/>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bwMode="auto">
              <a:xfrm>
                <a:off x="479962" y="2669577"/>
                <a:ext cx="8546523" cy="37875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50000"/>
                  </a:spcBef>
                </a:pPr>
                <a:r>
                  <a:rPr lang="zh-TW" altLang="en-US" dirty="0"/>
                  <a:t>此內積或</a:t>
                </a:r>
                <a14:m>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a:rPr>
                          <m:t>𝐴</m:t>
                        </m:r>
                      </m:e>
                    </m:acc>
                  </m:oMath>
                </a14:m>
                <a:r>
                  <a:rPr lang="zh-TW" altLang="en-US" dirty="0"/>
                  <a:t>矩陣元取複數共軛，可以表示為</a:t>
                </a:r>
                <a14:m>
                  <m:oMath xmlns:m="http://schemas.openxmlformats.org/officeDocument/2006/math">
                    <m:sSup>
                      <m:sSupPr>
                        <m:ctrlPr>
                          <a:rPr lang="en-US" altLang="zh-TW" i="1">
                            <a:latin typeface="Cambria Math" panose="02040503050406030204" pitchFamily="18" charset="0"/>
                            <a:ea typeface="Cambria Math"/>
                          </a:rPr>
                        </m:ctrlPr>
                      </m:sSup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p>
                        <m:r>
                          <a:rPr lang="en-US" altLang="zh-TW" i="1">
                            <a:latin typeface="Cambria Math"/>
                            <a:ea typeface="Cambria Math"/>
                          </a:rPr>
                          <m:t>†</m:t>
                        </m:r>
                      </m:sup>
                    </m:sSup>
                  </m:oMath>
                </a14:m>
                <a:r>
                  <a:rPr lang="zh-TW" altLang="en-US" dirty="0"/>
                  <a:t>的矩陣元，兩邊態對調。</a:t>
                </a:r>
                <a:endParaRPr lang="zh-TW" altLang="en-US" sz="1800" dirty="0"/>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479962" y="2669577"/>
                <a:ext cx="8546523" cy="378758"/>
              </a:xfrm>
              <a:prstGeom prst="rect">
                <a:avLst/>
              </a:prstGeom>
              <a:blipFill>
                <a:blip r:embed="rId3"/>
                <a:stretch>
                  <a:fillRect l="-593" t="-6452" b="-2258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9">
                <a:extLst>
                  <a:ext uri="{FF2B5EF4-FFF2-40B4-BE49-F238E27FC236}">
                    <a16:creationId xmlns:a16="http://schemas.microsoft.com/office/drawing/2014/main" id="{43E7C7B6-E405-51C5-99EE-0F53B5B9AA09}"/>
                  </a:ext>
                </a:extLst>
              </p:cNvPr>
              <p:cNvSpPr txBox="1"/>
              <p:nvPr/>
            </p:nvSpPr>
            <p:spPr bwMode="auto">
              <a:xfrm>
                <a:off x="539552" y="2060191"/>
                <a:ext cx="2048736" cy="404983"/>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ea typeface="Cambria Math" panose="02040503050406030204" pitchFamily="18" charset="0"/>
                            </a:rPr>
                            <m:t>𝜙</m:t>
                          </m:r>
                        </m:e>
                      </m:d>
                      <m:d>
                        <m:dPr>
                          <m:begChr m:val="|"/>
                          <m:endChr m:val=""/>
                          <m:ctrlPr>
                            <a:rPr lang="en-US" altLang="zh-TW" sz="1800" i="1" smtClean="0">
                              <a:latin typeface="Cambria Math" panose="02040503050406030204" pitchFamily="18" charset="0"/>
                            </a:rPr>
                          </m:ctrlPr>
                        </m:dPr>
                        <m:e>
                          <m:acc>
                            <m:accPr>
                              <m:chr m:val="̂"/>
                              <m:ctrlPr>
                                <a:rPr lang="en-US" altLang="zh-TW" sz="1800" i="1">
                                  <a:latin typeface="Cambria Math" panose="02040503050406030204" pitchFamily="18" charset="0"/>
                                </a:rPr>
                              </m:ctrlPr>
                            </m:accPr>
                            <m:e>
                              <m:r>
                                <a:rPr lang="en-US" altLang="zh-TW" sz="1800" i="1">
                                  <a:latin typeface="Cambria Math"/>
                                </a:rPr>
                                <m:t>𝐴</m:t>
                              </m:r>
                            </m:e>
                          </m:acc>
                          <m:d>
                            <m:dPr>
                              <m:begChr m:val=""/>
                              <m:endChr m:val="⟩"/>
                              <m:ctrlPr>
                                <a:rPr lang="en-US" altLang="zh-TW" sz="1800" i="1" smtClean="0">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𝜓</m:t>
                              </m:r>
                            </m:e>
                          </m:d>
                        </m:e>
                      </m:d>
                      <m:r>
                        <a:rPr lang="en-US" altLang="zh-TW" i="1">
                          <a:latin typeface="Cambria Math"/>
                          <a:ea typeface="Cambria Math" panose="02040503050406030204" pitchFamily="18" charset="0"/>
                        </a:rPr>
                        <m:t>≡</m:t>
                      </m:r>
                      <m:d>
                        <m:dPr>
                          <m:begChr m:val="⟨"/>
                          <m:endChr m:val=""/>
                          <m:ctrlPr>
                            <a:rPr lang="en-US" altLang="zh-TW" sz="1800" i="1" smtClean="0">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smtClean="0">
                                  <a:latin typeface="Cambria Math" panose="02040503050406030204" pitchFamily="18" charset="0"/>
                                  <a:ea typeface="Cambria Math" panose="02040503050406030204" pitchFamily="18" charset="0"/>
                                </a:rPr>
                                <m:t>𝜙</m:t>
                              </m:r>
                            </m:e>
                          </m:d>
                        </m:e>
                      </m:d>
                      <m:acc>
                        <m:accPr>
                          <m:chr m:val="̂"/>
                          <m:ctrlPr>
                            <a:rPr lang="en-US" altLang="zh-TW" sz="1800" i="1">
                              <a:latin typeface="Cambria Math" panose="02040503050406030204" pitchFamily="18" charset="0"/>
                            </a:rPr>
                          </m:ctrlPr>
                        </m:accPr>
                        <m:e>
                          <m:r>
                            <a:rPr lang="en-US" altLang="zh-TW" sz="1800" i="1">
                              <a:latin typeface="Cambria Math"/>
                            </a:rPr>
                            <m:t>𝐴</m:t>
                          </m:r>
                        </m:e>
                      </m:acc>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𝜓</m:t>
                              </m:r>
                            </m:e>
                          </m:d>
                        </m:e>
                      </m:d>
                    </m:oMath>
                  </m:oMathPara>
                </a14:m>
                <a:endParaRPr lang="zh-TW" altLang="en-US" sz="1800" dirty="0"/>
              </a:p>
            </p:txBody>
          </p:sp>
        </mc:Choice>
        <mc:Fallback xmlns="">
          <p:sp>
            <p:nvSpPr>
              <p:cNvPr id="2" name="文字方塊 9">
                <a:extLst>
                  <a:ext uri="{FF2B5EF4-FFF2-40B4-BE49-F238E27FC236}">
                    <a16:creationId xmlns:a16="http://schemas.microsoft.com/office/drawing/2014/main" id="{43E7C7B6-E405-51C5-99EE-0F53B5B9AA09}"/>
                  </a:ext>
                </a:extLst>
              </p:cNvPr>
              <p:cNvSpPr txBox="1">
                <a:spLocks noRot="1" noChangeAspect="1" noMove="1" noResize="1" noEditPoints="1" noAdjustHandles="1" noChangeArrowheads="1" noChangeShapeType="1" noTextEdit="1"/>
              </p:cNvSpPr>
              <p:nvPr/>
            </p:nvSpPr>
            <p:spPr bwMode="auto">
              <a:xfrm>
                <a:off x="539552" y="2060191"/>
                <a:ext cx="2048736" cy="404983"/>
              </a:xfrm>
              <a:prstGeom prst="rect">
                <a:avLst/>
              </a:prstGeom>
              <a:blipFill>
                <a:blip r:embed="rId4"/>
                <a:stretch>
                  <a:fillRect l="-13497" t="-153125" r="-9202" b="-231250"/>
                </a:stretch>
              </a:blipFill>
              <a:ln>
                <a:noFill/>
              </a:ln>
            </p:spPr>
            <p:txBody>
              <a:bodyPr/>
              <a:lstStyle/>
              <a:p>
                <a:r>
                  <a:rPr lang="en-TW">
                    <a:noFill/>
                  </a:rPr>
                  <a:t> </a:t>
                </a:r>
              </a:p>
            </p:txBody>
          </p:sp>
        </mc:Fallback>
      </mc:AlternateContent>
      <p:sp>
        <p:nvSpPr>
          <p:cNvPr id="5" name="TextBox 4">
            <a:extLst>
              <a:ext uri="{FF2B5EF4-FFF2-40B4-BE49-F238E27FC236}">
                <a16:creationId xmlns:a16="http://schemas.microsoft.com/office/drawing/2014/main" id="{C831C297-3715-475D-23C9-2AE316F9966E}"/>
              </a:ext>
            </a:extLst>
          </p:cNvPr>
          <p:cNvSpPr txBox="1"/>
          <p:nvPr/>
        </p:nvSpPr>
        <p:spPr bwMode="auto">
          <a:xfrm>
            <a:off x="479962" y="1626807"/>
            <a:ext cx="4987362"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還有一個有用的公式</a:t>
            </a:r>
            <a:r>
              <a:rPr lang="en-TW" dirty="0">
                <a:latin typeface="Times New Roman" pitchFamily="18" charset="0"/>
                <a:cs typeface="Times New Roman" pitchFamily="18" charset="0"/>
              </a:rPr>
              <a:t>：</a:t>
            </a:r>
          </a:p>
        </p:txBody>
      </p:sp>
    </p:spTree>
    <p:extLst>
      <p:ext uri="{BB962C8B-B14F-4D97-AF65-F5344CB8AC3E}">
        <p14:creationId xmlns:p14="http://schemas.microsoft.com/office/powerpoint/2010/main" val="3486957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29">
                <a:extLst>
                  <a:ext uri="{FF2B5EF4-FFF2-40B4-BE49-F238E27FC236}">
                    <a16:creationId xmlns:a16="http://schemas.microsoft.com/office/drawing/2014/main" id="{2B0A5C0A-8E6F-BF62-ED0B-2285B5D7A1EA}"/>
                  </a:ext>
                </a:extLst>
              </p:cNvPr>
              <p:cNvSpPr txBox="1"/>
              <p:nvPr/>
            </p:nvSpPr>
            <p:spPr bwMode="auto">
              <a:xfrm>
                <a:off x="826740" y="643408"/>
                <a:ext cx="2828379" cy="795282"/>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r>
                        <a:rPr lang="en-US" altLang="zh-TW" b="0" i="0" smtClean="0">
                          <a:latin typeface="Cambria Math" panose="02040503050406030204" pitchFamily="18" charset="0"/>
                        </a:rPr>
                        <m:t>=</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f>
                            <m:fPr>
                              <m:ctrlPr>
                                <a:rPr lang="en-US" altLang="zh-TW" i="1">
                                  <a:latin typeface="Cambria Math" panose="02040503050406030204" pitchFamily="18" charset="0"/>
                                  <a:ea typeface="Cambria Math"/>
                                </a:rPr>
                              </m:ctrlPr>
                            </m:fPr>
                            <m:num>
                              <m:sSup>
                                <m:sSupPr>
                                  <m:ctrlPr>
                                    <a:rPr lang="en-US" altLang="zh-TW" i="1">
                                      <a:latin typeface="Cambria Math" panose="02040503050406030204" pitchFamily="18" charset="0"/>
                                      <a:ea typeface="Cambria Math"/>
                                    </a:rPr>
                                  </m:ctrlPr>
                                </m:sSupPr>
                                <m:e>
                                  <m:d>
                                    <m:dPr>
                                      <m:begChr m:val="|"/>
                                      <m:endChr m:val="|"/>
                                      <m:ctrlPr>
                                        <a:rPr lang="en-US" altLang="zh-TW" i="1" smtClean="0">
                                          <a:latin typeface="Cambria Math" panose="02040503050406030204" pitchFamily="18" charset="0"/>
                                          <a:ea typeface="Cambria Math"/>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e>
                                  </m:d>
                                </m:e>
                                <m:sup>
                                  <m:r>
                                    <a:rPr lang="en-US" altLang="zh-TW" b="0" i="1" smtClean="0">
                                      <a:latin typeface="Cambria Math" panose="02040503050406030204" pitchFamily="18" charset="0"/>
                                      <a:ea typeface="Cambria Math" panose="02040503050406030204" pitchFamily="18" charset="0"/>
                                    </a:rPr>
                                    <m:t>2</m:t>
                                  </m:r>
                                </m:sup>
                              </m:sSup>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e>
                      </m:nary>
                    </m:oMath>
                  </m:oMathPara>
                </a14:m>
                <a:endParaRPr lang="zh-TW" altLang="en-US" dirty="0"/>
              </a:p>
            </p:txBody>
          </p:sp>
        </mc:Choice>
        <mc:Fallback xmlns="">
          <p:sp>
            <p:nvSpPr>
              <p:cNvPr id="2" name="文字方塊 29">
                <a:extLst>
                  <a:ext uri="{FF2B5EF4-FFF2-40B4-BE49-F238E27FC236}">
                    <a16:creationId xmlns:a16="http://schemas.microsoft.com/office/drawing/2014/main" id="{2B0A5C0A-8E6F-BF62-ED0B-2285B5D7A1EA}"/>
                  </a:ext>
                </a:extLst>
              </p:cNvPr>
              <p:cNvSpPr txBox="1">
                <a:spLocks noRot="1" noChangeAspect="1" noMove="1" noResize="1" noEditPoints="1" noAdjustHandles="1" noChangeArrowheads="1" noChangeShapeType="1" noTextEdit="1"/>
              </p:cNvSpPr>
              <p:nvPr/>
            </p:nvSpPr>
            <p:spPr bwMode="auto">
              <a:xfrm>
                <a:off x="826740" y="643408"/>
                <a:ext cx="2828379" cy="795282"/>
              </a:xfrm>
              <a:prstGeom prst="rect">
                <a:avLst/>
              </a:prstGeom>
              <a:blipFill>
                <a:blip r:embed="rId2"/>
                <a:stretch>
                  <a:fillRect t="-114063" b="-160938"/>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B00E560-3A1C-5D99-415F-8AA1D97C1B57}"/>
                  </a:ext>
                </a:extLst>
              </p:cNvPr>
              <p:cNvSpPr txBox="1"/>
              <p:nvPr/>
            </p:nvSpPr>
            <p:spPr bwMode="auto">
              <a:xfrm>
                <a:off x="754732" y="1579512"/>
                <a:ext cx="7345660"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這是第二階</a:t>
                </a:r>
                <a14:m>
                  <m:oMath xmlns:m="http://schemas.openxmlformats.org/officeDocument/2006/math">
                    <m:sSup>
                      <m:sSupPr>
                        <m:ctrlPr>
                          <a:rPr lang="en-TW" i="1" smtClean="0">
                            <a:solidFill>
                              <a:srgbClr val="FF0000"/>
                            </a:solidFill>
                            <a:latin typeface="Cambria Math" panose="02040503050406030204" pitchFamily="18" charset="0"/>
                            <a:cs typeface="Times New Roman" pitchFamily="18" charset="0"/>
                          </a:rPr>
                        </m:ctrlPr>
                      </m:sSupPr>
                      <m:e>
                        <m:r>
                          <a:rPr lang="en-TW" i="1" smtClean="0">
                            <a:solidFill>
                              <a:srgbClr val="FF0000"/>
                            </a:solidFill>
                            <a:latin typeface="Cambria Math" panose="02040503050406030204" pitchFamily="18" charset="0"/>
                            <a:ea typeface="Cambria Math" panose="02040503050406030204" pitchFamily="18" charset="0"/>
                            <a:cs typeface="Times New Roman" pitchFamily="18" charset="0"/>
                          </a:rPr>
                          <m:t>𝜆</m:t>
                        </m:r>
                      </m:e>
                      <m:sup>
                        <m:r>
                          <a:rPr lang="en-US" b="0" i="1" smtClean="0">
                            <a:solidFill>
                              <a:srgbClr val="FF0000"/>
                            </a:solidFill>
                            <a:latin typeface="Cambria Math" panose="02040503050406030204" pitchFamily="18" charset="0"/>
                            <a:ea typeface="Cambria Math" panose="02040503050406030204" pitchFamily="18" charset="0"/>
                            <a:cs typeface="Times New Roman" pitchFamily="18" charset="0"/>
                          </a:rPr>
                          <m:t>2</m:t>
                        </m:r>
                      </m:sup>
                    </m:sSup>
                  </m:oMath>
                </a14:m>
                <a:r>
                  <a:rPr lang="en-TW" dirty="0">
                    <a:solidFill>
                      <a:srgbClr val="FF0000"/>
                    </a:solidFill>
                    <a:latin typeface="Times New Roman" pitchFamily="18" charset="0"/>
                    <a:cs typeface="Times New Roman" pitchFamily="18" charset="0"/>
                  </a:rPr>
                  <a:t>對能量本徵值的修正。與一階本徵態修正相關聯</a:t>
                </a:r>
                <a:r>
                  <a:rPr lang="en-TW" dirty="0">
                    <a:latin typeface="Times New Roman" pitchFamily="18" charset="0"/>
                    <a:cs typeface="Times New Roman" pitchFamily="18" charset="0"/>
                  </a:rPr>
                  <a:t>！</a:t>
                </a:r>
              </a:p>
            </p:txBody>
          </p:sp>
        </mc:Choice>
        <mc:Fallback xmlns="">
          <p:sp>
            <p:nvSpPr>
              <p:cNvPr id="3" name="TextBox 2">
                <a:extLst>
                  <a:ext uri="{FF2B5EF4-FFF2-40B4-BE49-F238E27FC236}">
                    <a16:creationId xmlns:a16="http://schemas.microsoft.com/office/drawing/2014/main" id="{EB00E560-3A1C-5D99-415F-8AA1D97C1B57}"/>
                  </a:ext>
                </a:extLst>
              </p:cNvPr>
              <p:cNvSpPr txBox="1">
                <a:spLocks noRot="1" noChangeAspect="1" noMove="1" noResize="1" noEditPoints="1" noAdjustHandles="1" noChangeArrowheads="1" noChangeShapeType="1" noTextEdit="1"/>
              </p:cNvSpPr>
              <p:nvPr/>
            </p:nvSpPr>
            <p:spPr bwMode="auto">
              <a:xfrm>
                <a:off x="754732" y="1579512"/>
                <a:ext cx="7345660" cy="369332"/>
              </a:xfrm>
              <a:prstGeom prst="rect">
                <a:avLst/>
              </a:prstGeom>
              <a:blipFill>
                <a:blip r:embed="rId3"/>
                <a:stretch>
                  <a:fillRect l="-691"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F8E974D-2C37-5820-0905-8451BE3BCD26}"/>
                  </a:ext>
                </a:extLst>
              </p:cNvPr>
              <p:cNvSpPr txBox="1"/>
              <p:nvPr/>
            </p:nvSpPr>
            <p:spPr bwMode="auto">
              <a:xfrm>
                <a:off x="747791" y="1957046"/>
                <a:ext cx="7709263" cy="425181"/>
              </a:xfrm>
              <a:prstGeom prst="rect">
                <a:avLst/>
              </a:prstGeom>
              <a:noFill/>
              <a:ln w="9525">
                <a:noFill/>
                <a:miter lim="800000"/>
                <a:headEnd/>
                <a:tailEnd/>
              </a:ln>
            </p:spPr>
            <p:txBody>
              <a:bodyPr wrap="square" rtlCol="0">
                <a:spAutoFit/>
              </a:bodyPr>
              <a:lstStyle/>
              <a:p>
                <a14:m>
                  <m:oMath xmlns:m="http://schemas.openxmlformats.org/officeDocument/2006/math">
                    <m:sSubSup>
                      <m:sSubSupPr>
                        <m:ctrlPr>
                          <a:rPr lang="en-US" altLang="zh-TW" i="1" smtClean="0">
                            <a:solidFill>
                              <a:schemeClr val="tx1"/>
                            </a:solidFill>
                            <a:latin typeface="Cambria Math" panose="02040503050406030204" pitchFamily="18" charset="0"/>
                          </a:rPr>
                        </m:ctrlPr>
                      </m:sSubSupPr>
                      <m:e>
                        <m:r>
                          <a:rPr lang="en-US" altLang="zh-TW" i="1">
                            <a:solidFill>
                              <a:schemeClr val="tx1"/>
                            </a:solidFill>
                            <a:latin typeface="Cambria Math" panose="02040503050406030204" pitchFamily="18" charset="0"/>
                          </a:rPr>
                          <m:t>𝐸</m:t>
                        </m:r>
                      </m:e>
                      <m:sub>
                        <m:r>
                          <a:rPr lang="en-US" altLang="zh-TW" i="1">
                            <a:solidFill>
                              <a:schemeClr val="tx1"/>
                            </a:solidFill>
                            <a:latin typeface="Cambria Math" panose="02040503050406030204" pitchFamily="18" charset="0"/>
                          </a:rPr>
                          <m:t>𝑛</m:t>
                        </m:r>
                      </m:sub>
                      <m:sup>
                        <m:d>
                          <m:dPr>
                            <m:ctrlPr>
                              <a:rPr lang="en-US" altLang="zh-TW" i="1">
                                <a:solidFill>
                                  <a:schemeClr val="tx1"/>
                                </a:solidFill>
                                <a:latin typeface="Cambria Math" panose="02040503050406030204" pitchFamily="18" charset="0"/>
                              </a:rPr>
                            </m:ctrlPr>
                          </m:dPr>
                          <m:e>
                            <m:r>
                              <a:rPr lang="en-US" altLang="zh-TW" b="0" i="1" smtClean="0">
                                <a:solidFill>
                                  <a:schemeClr val="tx1"/>
                                </a:solidFill>
                                <a:latin typeface="Cambria Math" panose="02040503050406030204" pitchFamily="18" charset="0"/>
                              </a:rPr>
                              <m:t>2</m:t>
                            </m:r>
                          </m:e>
                        </m:d>
                      </m:sup>
                    </m:sSubSup>
                  </m:oMath>
                </a14:m>
                <a:r>
                  <a:rPr lang="en-TW" dirty="0">
                    <a:solidFill>
                      <a:schemeClr val="tx1"/>
                    </a:solidFill>
                    <a:latin typeface="Times New Roman" pitchFamily="18" charset="0"/>
                    <a:cs typeface="Times New Roman" pitchFamily="18" charset="0"/>
                  </a:rPr>
                  <a:t>等於能量微擾</a:t>
                </a:r>
                <a14:m>
                  <m:oMath xmlns:m="http://schemas.openxmlformats.org/officeDocument/2006/math">
                    <m:sSub>
                      <m:sSubPr>
                        <m:ctrlPr>
                          <a:rPr lang="en-US" altLang="zh-TW" i="1">
                            <a:solidFill>
                              <a:schemeClr val="tx1"/>
                            </a:solidFill>
                            <a:latin typeface="Cambria Math" panose="02040503050406030204" pitchFamily="18" charset="0"/>
                            <a:ea typeface="Cambria Math" panose="02040503050406030204" pitchFamily="18" charset="0"/>
                          </a:rPr>
                        </m:ctrlPr>
                      </m:sSubPr>
                      <m:e>
                        <m:r>
                          <a:rPr lang="en-US" altLang="zh-TW" i="1">
                            <a:solidFill>
                              <a:schemeClr val="tx1"/>
                            </a:solidFill>
                            <a:latin typeface="Cambria Math" panose="02040503050406030204" pitchFamily="18" charset="0"/>
                            <a:ea typeface="Cambria Math" panose="02040503050406030204" pitchFamily="18" charset="0"/>
                          </a:rPr>
                          <m:t>𝐻</m:t>
                        </m:r>
                      </m:e>
                      <m:sub>
                        <m:r>
                          <a:rPr lang="en-US" altLang="zh-TW" i="1">
                            <a:solidFill>
                              <a:schemeClr val="tx1"/>
                            </a:solidFill>
                            <a:latin typeface="Cambria Math" panose="02040503050406030204" pitchFamily="18" charset="0"/>
                            <a:ea typeface="Cambria Math" panose="02040503050406030204" pitchFamily="18" charset="0"/>
                          </a:rPr>
                          <m:t>1</m:t>
                        </m:r>
                      </m:sub>
                    </m:sSub>
                  </m:oMath>
                </a14:m>
                <a:r>
                  <a:rPr lang="en-TW" dirty="0">
                    <a:solidFill>
                      <a:schemeClr val="tx1"/>
                    </a:solidFill>
                    <a:latin typeface="Times New Roman" pitchFamily="18" charset="0"/>
                    <a:cs typeface="Times New Roman" pitchFamily="18" charset="0"/>
                  </a:rPr>
                  <a:t>的矩陣元，夾在</a:t>
                </a:r>
                <a14:m>
                  <m:oMath xmlns:m="http://schemas.openxmlformats.org/officeDocument/2006/math">
                    <m:d>
                      <m:dPr>
                        <m:begChr m:val="|"/>
                        <m:endChr m:val=""/>
                        <m:ctrlPr>
                          <a:rPr lang="en-US" altLang="zh-TW" i="1">
                            <a:solidFill>
                              <a:schemeClr val="tx1"/>
                            </a:solidFill>
                            <a:latin typeface="Cambria Math" panose="02040503050406030204" pitchFamily="18" charset="0"/>
                          </a:rPr>
                        </m:ctrlPr>
                      </m:dPr>
                      <m:e>
                        <m:d>
                          <m:dPr>
                            <m:begChr m:val=""/>
                            <m:endChr m:val="⟩"/>
                            <m:ctrlPr>
                              <a:rPr lang="en-US" altLang="zh-TW" i="1">
                                <a:solidFill>
                                  <a:schemeClr val="tx1"/>
                                </a:solidFill>
                                <a:latin typeface="Cambria Math" panose="02040503050406030204" pitchFamily="18" charset="0"/>
                              </a:rPr>
                            </m:ctrlPr>
                          </m:dPr>
                          <m:e>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panose="02040503050406030204" pitchFamily="18" charset="0"/>
                                    <a:ea typeface="Cambria Math" panose="02040503050406030204" pitchFamily="18" charset="0"/>
                                  </a:rPr>
                                  <m:t>𝜙</m:t>
                                </m:r>
                              </m:e>
                              <m:sub>
                                <m:r>
                                  <a:rPr lang="en-US" altLang="zh-TW" i="1">
                                    <a:solidFill>
                                      <a:schemeClr val="tx1"/>
                                    </a:solidFill>
                                    <a:latin typeface="Cambria Math" panose="02040503050406030204" pitchFamily="18" charset="0"/>
                                    <a:ea typeface="Cambria Math"/>
                                  </a:rPr>
                                  <m:t>𝑛</m:t>
                                </m:r>
                              </m:sub>
                            </m:sSub>
                          </m:e>
                        </m:d>
                      </m:e>
                    </m:d>
                  </m:oMath>
                </a14:m>
                <a:r>
                  <a:rPr lang="en-TW" dirty="0">
                    <a:solidFill>
                      <a:schemeClr val="tx1"/>
                    </a:solidFill>
                    <a:latin typeface="Times New Roman" pitchFamily="18" charset="0"/>
                    <a:cs typeface="Times New Roman" pitchFamily="18" charset="0"/>
                  </a:rPr>
                  <a:t>與任一其他定態，絕對值平方後，</a:t>
                </a:r>
                <a:endParaRPr lang="en-TW" dirty="0">
                  <a:solidFill>
                    <a:srgbClr val="FF0000"/>
                  </a:solidFill>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9F8E974D-2C37-5820-0905-8451BE3BCD26}"/>
                  </a:ext>
                </a:extLst>
              </p:cNvPr>
              <p:cNvSpPr txBox="1">
                <a:spLocks noRot="1" noChangeAspect="1" noMove="1" noResize="1" noEditPoints="1" noAdjustHandles="1" noChangeArrowheads="1" noChangeShapeType="1" noTextEdit="1"/>
              </p:cNvSpPr>
              <p:nvPr/>
            </p:nvSpPr>
            <p:spPr bwMode="auto">
              <a:xfrm>
                <a:off x="747791" y="1957046"/>
                <a:ext cx="7709263" cy="425181"/>
              </a:xfrm>
              <a:prstGeom prst="rect">
                <a:avLst/>
              </a:prstGeom>
              <a:blipFill>
                <a:blip r:embed="rId4"/>
                <a:stretch>
                  <a:fillRect t="-85294" b="-15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9302424-ED19-4485-D3E6-7495F6600DA4}"/>
                  </a:ext>
                </a:extLst>
              </p:cNvPr>
              <p:cNvSpPr txBox="1"/>
              <p:nvPr/>
            </p:nvSpPr>
            <p:spPr bwMode="auto">
              <a:xfrm>
                <a:off x="754732" y="2410569"/>
                <a:ext cx="7709263" cy="369332"/>
              </a:xfrm>
              <a:prstGeom prst="rect">
                <a:avLst/>
              </a:prstGeom>
              <a:noFill/>
              <a:ln w="9525">
                <a:noFill/>
                <a:miter lim="800000"/>
                <a:headEnd/>
                <a:tailEnd/>
              </a:ln>
            </p:spPr>
            <p:txBody>
              <a:bodyPr wrap="square" rtlCol="0">
                <a:spAutoFit/>
              </a:bodyPr>
              <a:lstStyle/>
              <a:p>
                <a:r>
                  <a:rPr lang="zh-TW" altLang="en-US" dirty="0">
                    <a:solidFill>
                      <a:schemeClr val="tx1"/>
                    </a:solidFill>
                    <a:latin typeface="Times New Roman" pitchFamily="18" charset="0"/>
                    <a:cs typeface="Times New Roman" pitchFamily="18" charset="0"/>
                  </a:rPr>
                  <a:t>以</a:t>
                </a:r>
                <a14:m>
                  <m:oMath xmlns:m="http://schemas.openxmlformats.org/officeDocument/2006/math">
                    <m:d>
                      <m:dPr>
                        <m:begChr m:val="|"/>
                        <m:endChr m:val=""/>
                        <m:ctrlPr>
                          <a:rPr lang="en-US" altLang="zh-TW" i="1">
                            <a:solidFill>
                              <a:schemeClr val="tx1"/>
                            </a:solidFill>
                            <a:latin typeface="Cambria Math" panose="02040503050406030204" pitchFamily="18" charset="0"/>
                          </a:rPr>
                        </m:ctrlPr>
                      </m:dPr>
                      <m:e>
                        <m:d>
                          <m:dPr>
                            <m:begChr m:val=""/>
                            <m:endChr m:val="⟩"/>
                            <m:ctrlPr>
                              <a:rPr lang="en-US" altLang="zh-TW" i="1">
                                <a:solidFill>
                                  <a:schemeClr val="tx1"/>
                                </a:solidFill>
                                <a:latin typeface="Cambria Math" panose="02040503050406030204" pitchFamily="18" charset="0"/>
                              </a:rPr>
                            </m:ctrlPr>
                          </m:dPr>
                          <m:e>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panose="02040503050406030204" pitchFamily="18" charset="0"/>
                                    <a:ea typeface="Cambria Math" panose="02040503050406030204" pitchFamily="18" charset="0"/>
                                  </a:rPr>
                                  <m:t>𝜙</m:t>
                                </m:r>
                              </m:e>
                              <m:sub>
                                <m:r>
                                  <a:rPr lang="en-US" altLang="zh-TW" i="1">
                                    <a:solidFill>
                                      <a:schemeClr val="tx1"/>
                                    </a:solidFill>
                                    <a:latin typeface="Cambria Math" panose="02040503050406030204" pitchFamily="18" charset="0"/>
                                    <a:ea typeface="Cambria Math"/>
                                  </a:rPr>
                                  <m:t>𝑛</m:t>
                                </m:r>
                              </m:sub>
                            </m:sSub>
                          </m:e>
                        </m:d>
                      </m:e>
                    </m:d>
                  </m:oMath>
                </a14:m>
                <a:r>
                  <a:rPr lang="en-TW" dirty="0">
                    <a:solidFill>
                      <a:schemeClr val="tx1"/>
                    </a:solidFill>
                    <a:latin typeface="Times New Roman" pitchFamily="18" charset="0"/>
                    <a:cs typeface="Times New Roman" pitchFamily="18" charset="0"/>
                  </a:rPr>
                  <a:t>與此其他定態的能量差的倒數為權重，對所有其他定態求和！</a:t>
                </a:r>
              </a:p>
            </p:txBody>
          </p:sp>
        </mc:Choice>
        <mc:Fallback xmlns="">
          <p:sp>
            <p:nvSpPr>
              <p:cNvPr id="5" name="TextBox 4">
                <a:extLst>
                  <a:ext uri="{FF2B5EF4-FFF2-40B4-BE49-F238E27FC236}">
                    <a16:creationId xmlns:a16="http://schemas.microsoft.com/office/drawing/2014/main" id="{19302424-ED19-4485-D3E6-7495F6600DA4}"/>
                  </a:ext>
                </a:extLst>
              </p:cNvPr>
              <p:cNvSpPr txBox="1">
                <a:spLocks noRot="1" noChangeAspect="1" noMove="1" noResize="1" noEditPoints="1" noAdjustHandles="1" noChangeArrowheads="1" noChangeShapeType="1" noTextEdit="1"/>
              </p:cNvSpPr>
              <p:nvPr/>
            </p:nvSpPr>
            <p:spPr bwMode="auto">
              <a:xfrm>
                <a:off x="754732" y="2410569"/>
                <a:ext cx="7709263" cy="369332"/>
              </a:xfrm>
              <a:prstGeom prst="rect">
                <a:avLst/>
              </a:prstGeom>
              <a:blipFill>
                <a:blip r:embed="rId5"/>
                <a:stretch>
                  <a:fillRect l="-1151" t="-110000" b="-166667"/>
                </a:stretch>
              </a:blipFill>
              <a:ln w="9525">
                <a:noFill/>
                <a:miter lim="800000"/>
                <a:headEnd/>
                <a:tailEnd/>
              </a:ln>
            </p:spPr>
            <p:txBody>
              <a:bodyPr/>
              <a:lstStyle/>
              <a:p>
                <a:r>
                  <a:rPr lang="en-TW">
                    <a:noFill/>
                  </a:rPr>
                  <a:t> </a:t>
                </a:r>
              </a:p>
            </p:txBody>
          </p:sp>
        </mc:Fallback>
      </mc:AlternateContent>
      <p:sp>
        <p:nvSpPr>
          <p:cNvPr id="10" name="TextBox 9">
            <a:extLst>
              <a:ext uri="{FF2B5EF4-FFF2-40B4-BE49-F238E27FC236}">
                <a16:creationId xmlns:a16="http://schemas.microsoft.com/office/drawing/2014/main" id="{C22B1C0F-D3D8-94AF-E893-483664CEEE1C}"/>
              </a:ext>
            </a:extLst>
          </p:cNvPr>
          <p:cNvSpPr txBox="1"/>
          <p:nvPr/>
        </p:nvSpPr>
        <p:spPr bwMode="auto">
          <a:xfrm>
            <a:off x="717413" y="3980927"/>
            <a:ext cx="6302904"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一般來說，能量差距越大的態，越不重要</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77202F16-5375-FECB-5C21-30E173AE0CD4}"/>
              </a:ext>
            </a:extLst>
          </p:cNvPr>
          <p:cNvSpPr txBox="1"/>
          <p:nvPr/>
        </p:nvSpPr>
        <p:spPr bwMode="auto">
          <a:xfrm>
            <a:off x="730243" y="5481086"/>
            <a:ext cx="8212200"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若是波函數描述的系統，能量差距越大，波函數的重疊越少，矩陣元也較小</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2" name="文字方塊 29">
                <a:extLst>
                  <a:ext uri="{FF2B5EF4-FFF2-40B4-BE49-F238E27FC236}">
                    <a16:creationId xmlns:a16="http://schemas.microsoft.com/office/drawing/2014/main" id="{648492F6-4FD0-BBAC-CA55-3FB1AA20C1D9}"/>
                  </a:ext>
                </a:extLst>
              </p:cNvPr>
              <p:cNvSpPr txBox="1"/>
              <p:nvPr/>
            </p:nvSpPr>
            <p:spPr bwMode="auto">
              <a:xfrm>
                <a:off x="801984" y="4475563"/>
                <a:ext cx="4358688" cy="90191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Sub>
                            </m:e>
                          </m:d>
                        </m:e>
                      </m:d>
                      <m:r>
                        <a:rPr lang="en-US" altLang="zh-TW" b="0" i="1" smtClean="0">
                          <a:latin typeface="Cambria Math" panose="02040503050406030204" pitchFamily="18" charset="0"/>
                          <a:ea typeface="Cambria Math"/>
                        </a:rPr>
                        <m:t>=</m:t>
                      </m:r>
                      <m:nary>
                        <m:naryPr>
                          <m:limLoc m:val="undOvr"/>
                          <m:ctrlPr>
                            <a:rPr lang="en-US" altLang="zh-TW" i="1">
                              <a:latin typeface="Cambria Math" panose="02040503050406030204" pitchFamily="18" charset="0"/>
                            </a:rPr>
                          </m:ctrlPr>
                        </m:naryPr>
                        <m:sub>
                          <m:r>
                            <m:rPr>
                              <m:brk m:alnAt="24"/>
                            </m:rPr>
                            <a:rPr lang="en-US" altLang="zh-TW" i="1">
                              <a:latin typeface="Cambria Math"/>
                            </a:rPr>
                            <m:t>−</m:t>
                          </m:r>
                          <m:r>
                            <a:rPr lang="en-US" altLang="zh-TW" i="1">
                              <a:latin typeface="Cambria Math"/>
                              <a:ea typeface="Cambria Math"/>
                            </a:rPr>
                            <m:t>∞</m:t>
                          </m:r>
                        </m:sub>
                        <m:sup>
                          <m:r>
                            <a:rPr lang="en-US" altLang="zh-TW" i="1">
                              <a:latin typeface="Cambria Math"/>
                              <a:ea typeface="Cambria Math"/>
                            </a:rPr>
                            <m:t>∞</m:t>
                          </m:r>
                        </m:sup>
                        <m:e>
                          <m:r>
                            <a:rPr lang="en-US" altLang="zh-TW" b="0" i="1" smtClean="0">
                              <a:latin typeface="Cambria Math" panose="02040503050406030204" pitchFamily="18" charset="0"/>
                              <a:ea typeface="Cambria Math"/>
                            </a:rPr>
                            <m:t>𝑑𝑥</m:t>
                          </m:r>
                        </m:e>
                      </m:nary>
                      <m:r>
                        <a:rPr lang="en-US" altLang="zh-TW" i="1" smtClean="0">
                          <a:latin typeface="Cambria Math" panose="02040503050406030204" pitchFamily="18" charset="0"/>
                          <a:ea typeface="Cambria Math" panose="02040503050406030204" pitchFamily="18" charset="0"/>
                        </a:rPr>
                        <m:t>∙</m:t>
                      </m:r>
                      <m:sSubSup>
                        <m:sSubSupPr>
                          <m:ctrlPr>
                            <a:rPr lang="en-US" altLang="zh-TW" i="1" smtClean="0">
                              <a:latin typeface="Cambria Math" panose="02040503050406030204" pitchFamily="18" charset="0"/>
                            </a:rPr>
                          </m:ctrlPr>
                        </m:sSubSupPr>
                        <m:e>
                          <m:r>
                            <a:rPr lang="en-US" altLang="zh-TW" i="1" smtClean="0">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rPr>
                            <m:t>𝑛</m:t>
                          </m:r>
                        </m:sub>
                        <m:sup>
                          <m:r>
                            <a:rPr lang="en-US" altLang="zh-TW" i="1" smtClean="0">
                              <a:latin typeface="Cambria Math" panose="02040503050406030204" pitchFamily="18" charset="0"/>
                              <a:ea typeface="Cambria Math" panose="02040503050406030204" pitchFamily="18" charset="0"/>
                            </a:rPr>
                            <m:t>∗</m:t>
                          </m:r>
                        </m:sup>
                      </m:sSubSup>
                      <m:d>
                        <m:dPr>
                          <m:ctrlPr>
                            <a:rPr lang="en-US" altLang="zh-TW" i="1">
                              <a:latin typeface="Cambria Math" panose="02040503050406030204" pitchFamily="18" charset="0"/>
                            </a:rPr>
                          </m:ctrlPr>
                        </m:dPr>
                        <m:e>
                          <m:r>
                            <a:rPr lang="en-US" altLang="zh-TW" i="1">
                              <a:latin typeface="Cambria Math"/>
                            </a:rPr>
                            <m:t>𝑥</m:t>
                          </m:r>
                        </m:e>
                      </m:d>
                      <m:sSub>
                        <m:sSubPr>
                          <m:ctrlPr>
                            <a:rPr lang="en-US" altLang="zh-TW" i="1" smtClean="0">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𝐻</m:t>
                              </m:r>
                            </m:e>
                          </m:acc>
                        </m:e>
                        <m:sub>
                          <m:r>
                            <a:rPr lang="en-US" altLang="zh-TW" b="0" i="1" smtClean="0">
                              <a:latin typeface="Cambria Math" panose="02040503050406030204" pitchFamily="18" charset="0"/>
                              <a:ea typeface="Cambria Math"/>
                            </a:rPr>
                            <m:t>1</m:t>
                          </m:r>
                        </m:sub>
                      </m:sSub>
                      <m:d>
                        <m:dPr>
                          <m:ctrlPr>
                            <a:rPr lang="en-US" altLang="zh-TW" i="1" smtClean="0">
                              <a:latin typeface="Cambria Math" panose="02040503050406030204" pitchFamily="18" charset="0"/>
                              <a:ea typeface="Cambria Math"/>
                            </a:rPr>
                          </m:ctrlPr>
                        </m:dPr>
                        <m:e>
                          <m:r>
                            <a:rPr lang="en-US" altLang="zh-TW" b="0" i="1" smtClean="0">
                              <a:latin typeface="Cambria Math" panose="02040503050406030204" pitchFamily="18" charset="0"/>
                              <a:ea typeface="Cambria Math"/>
                            </a:rPr>
                            <m:t>𝑥</m:t>
                          </m:r>
                        </m:e>
                      </m:d>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Sub>
                      <m:d>
                        <m:dPr>
                          <m:ctrlPr>
                            <a:rPr lang="el-GR" altLang="zh-TW" i="1">
                              <a:latin typeface="Cambria Math" panose="02040503050406030204" pitchFamily="18" charset="0"/>
                              <a:ea typeface="Cambria Math"/>
                            </a:rPr>
                          </m:ctrlPr>
                        </m:dPr>
                        <m:e>
                          <m:r>
                            <a:rPr lang="en-US" altLang="zh-TW" i="1">
                              <a:latin typeface="Cambria Math"/>
                              <a:ea typeface="Cambria Math"/>
                            </a:rPr>
                            <m:t>𝑥</m:t>
                          </m:r>
                        </m:e>
                      </m:d>
                    </m:oMath>
                  </m:oMathPara>
                </a14:m>
                <a:endParaRPr lang="zh-TW" altLang="en-US" dirty="0"/>
              </a:p>
            </p:txBody>
          </p:sp>
        </mc:Choice>
        <mc:Fallback xmlns="">
          <p:sp>
            <p:nvSpPr>
              <p:cNvPr id="12" name="文字方塊 29">
                <a:extLst>
                  <a:ext uri="{FF2B5EF4-FFF2-40B4-BE49-F238E27FC236}">
                    <a16:creationId xmlns:a16="http://schemas.microsoft.com/office/drawing/2014/main" id="{648492F6-4FD0-BBAC-CA55-3FB1AA20C1D9}"/>
                  </a:ext>
                </a:extLst>
              </p:cNvPr>
              <p:cNvSpPr txBox="1">
                <a:spLocks noRot="1" noChangeAspect="1" noMove="1" noResize="1" noEditPoints="1" noAdjustHandles="1" noChangeArrowheads="1" noChangeShapeType="1" noTextEdit="1"/>
              </p:cNvSpPr>
              <p:nvPr/>
            </p:nvSpPr>
            <p:spPr bwMode="auto">
              <a:xfrm>
                <a:off x="801984" y="4475563"/>
                <a:ext cx="4358688" cy="901914"/>
              </a:xfrm>
              <a:prstGeom prst="rect">
                <a:avLst/>
              </a:prstGeom>
              <a:blipFill>
                <a:blip r:embed="rId6"/>
                <a:stretch>
                  <a:fillRect l="-4360" t="-111111" b="-170833"/>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58E948C-78C0-0506-F58F-6BC7E0C0D733}"/>
                  </a:ext>
                </a:extLst>
              </p:cNvPr>
              <p:cNvSpPr txBox="1"/>
              <p:nvPr/>
            </p:nvSpPr>
            <p:spPr bwMode="auto">
              <a:xfrm>
                <a:off x="523412" y="3542440"/>
                <a:ext cx="6473779"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2. 能量與</a:t>
                </a:r>
                <a14:m>
                  <m:oMath xmlns:m="http://schemas.openxmlformats.org/officeDocument/2006/math">
                    <m:d>
                      <m:dPr>
                        <m:begChr m:val="|"/>
                        <m:endChr m:val=""/>
                        <m:ctrlPr>
                          <a:rPr lang="en-US" altLang="zh-TW" i="1" smtClean="0">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i="1">
                                    <a:solidFill>
                                      <a:srgbClr val="FF0000"/>
                                    </a:solidFill>
                                    <a:latin typeface="Cambria Math" panose="02040503050406030204" pitchFamily="18" charset="0"/>
                                    <a:ea typeface="Cambria Math"/>
                                  </a:rPr>
                                  <m:t>𝑛</m:t>
                                </m:r>
                              </m:sub>
                            </m:sSub>
                          </m:e>
                        </m:d>
                      </m:e>
                    </m:d>
                  </m:oMath>
                </a14:m>
                <a:r>
                  <a:rPr lang="en-TW" dirty="0">
                    <a:solidFill>
                      <a:srgbClr val="FF0000"/>
                    </a:solidFill>
                    <a:latin typeface="Times New Roman" pitchFamily="18" charset="0"/>
                    <a:cs typeface="Times New Roman" pitchFamily="18" charset="0"/>
                  </a:rPr>
                  <a:t>越靠近的其他定態</a:t>
                </a:r>
                <a14:m>
                  <m:oMath xmlns:m="http://schemas.openxmlformats.org/officeDocument/2006/math">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i="1">
                                    <a:solidFill>
                                      <a:srgbClr val="FF0000"/>
                                    </a:solidFill>
                                    <a:latin typeface="Cambria Math" panose="02040503050406030204" pitchFamily="18" charset="0"/>
                                    <a:ea typeface="Cambria Math" panose="02040503050406030204" pitchFamily="18" charset="0"/>
                                  </a:rPr>
                                  <m:t>𝑘</m:t>
                                </m:r>
                              </m:sub>
                            </m:sSub>
                          </m:e>
                        </m:d>
                      </m:e>
                    </m:d>
                    <m:r>
                      <a:rPr lang="en-US" altLang="zh-TW" i="1">
                        <a:solidFill>
                          <a:srgbClr val="FF0000"/>
                        </a:solidFill>
                        <a:latin typeface="Cambria Math" panose="02040503050406030204" pitchFamily="18" charset="0"/>
                        <a:ea typeface="Cambria Math" panose="02040503050406030204" pitchFamily="18" charset="0"/>
                      </a:rPr>
                      <m:t> </m:t>
                    </m:r>
                  </m:oMath>
                </a14:m>
                <a:r>
                  <a:rPr lang="en-TW" dirty="0">
                    <a:solidFill>
                      <a:srgbClr val="FF0000"/>
                    </a:solidFill>
                    <a:latin typeface="Times New Roman" pitchFamily="18" charset="0"/>
                    <a:cs typeface="Times New Roman" pitchFamily="18" charset="0"/>
                  </a:rPr>
                  <a:t>，貢獻會越大！</a:t>
                </a:r>
              </a:p>
            </p:txBody>
          </p:sp>
        </mc:Choice>
        <mc:Fallback xmlns="">
          <p:sp>
            <p:nvSpPr>
              <p:cNvPr id="13" name="TextBox 12">
                <a:extLst>
                  <a:ext uri="{FF2B5EF4-FFF2-40B4-BE49-F238E27FC236}">
                    <a16:creationId xmlns:a16="http://schemas.microsoft.com/office/drawing/2014/main" id="{058E948C-78C0-0506-F58F-6BC7E0C0D733}"/>
                  </a:ext>
                </a:extLst>
              </p:cNvPr>
              <p:cNvSpPr txBox="1">
                <a:spLocks noRot="1" noChangeAspect="1" noMove="1" noResize="1" noEditPoints="1" noAdjustHandles="1" noChangeArrowheads="1" noChangeShapeType="1" noTextEdit="1"/>
              </p:cNvSpPr>
              <p:nvPr/>
            </p:nvSpPr>
            <p:spPr bwMode="auto">
              <a:xfrm>
                <a:off x="523412" y="3542440"/>
                <a:ext cx="6473779" cy="369332"/>
              </a:xfrm>
              <a:prstGeom prst="rect">
                <a:avLst/>
              </a:prstGeom>
              <a:blipFill>
                <a:blip r:embed="rId7"/>
                <a:stretch>
                  <a:fillRect l="-978" t="-106452" b="-16129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B782816-963A-A8D6-CB28-234D9E862526}"/>
                  </a:ext>
                </a:extLst>
              </p:cNvPr>
              <p:cNvSpPr txBox="1"/>
              <p:nvPr/>
            </p:nvSpPr>
            <p:spPr bwMode="auto">
              <a:xfrm>
                <a:off x="523864" y="3079671"/>
                <a:ext cx="6768433" cy="369332"/>
              </a:xfrm>
              <a:prstGeom prst="rect">
                <a:avLst/>
              </a:prstGeom>
              <a:noFill/>
              <a:ln w="9525">
                <a:noFill/>
                <a:miter lim="800000"/>
                <a:headEnd/>
                <a:tailEnd/>
              </a:ln>
            </p:spPr>
            <p:txBody>
              <a:bodyPr wrap="square" rtlCol="0">
                <a:spAutoFit/>
              </a:bodyPr>
              <a:lstStyle/>
              <a:p>
                <a:r>
                  <a:rPr lang="en-US" altLang="zh-TW" dirty="0">
                    <a:solidFill>
                      <a:srgbClr val="FF0000"/>
                    </a:solidFill>
                    <a:latin typeface="Times New Roman" panose="02020603050405020304" pitchFamily="18" charset="0"/>
                    <a:cs typeface="Times New Roman" panose="02020603050405020304" pitchFamily="18" charset="0"/>
                  </a:rPr>
                  <a:t>1</a:t>
                </a:r>
                <a:r>
                  <a:rPr lang="en-US" altLang="zh-TW" dirty="0">
                    <a:solidFill>
                      <a:srgbClr val="FF0000"/>
                    </a:solidFill>
                  </a:rPr>
                  <a:t>. </a:t>
                </a:r>
                <a14:m>
                  <m:oMath xmlns:m="http://schemas.openxmlformats.org/officeDocument/2006/math">
                    <m:d>
                      <m:dPr>
                        <m:begChr m:val="⟨"/>
                        <m:endChr m:val=""/>
                        <m:ctrlPr>
                          <a:rPr lang="en-US" altLang="zh-TW" i="1" smtClean="0">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i="1">
                                    <a:solidFill>
                                      <a:srgbClr val="FF0000"/>
                                    </a:solidFill>
                                    <a:latin typeface="Cambria Math" panose="02040503050406030204" pitchFamily="18" charset="0"/>
                                    <a:ea typeface="Cambria Math" panose="02040503050406030204" pitchFamily="18" charset="0"/>
                                  </a:rPr>
                                  <m:t>𝑘</m:t>
                                </m:r>
                              </m:sub>
                            </m:sSub>
                          </m:e>
                        </m:d>
                      </m:e>
                    </m:d>
                    <m:sSub>
                      <m:sSubPr>
                        <m:ctrlPr>
                          <a:rPr lang="en-US" altLang="zh-TW" i="1">
                            <a:solidFill>
                              <a:srgbClr val="FF0000"/>
                            </a:solidFill>
                            <a:latin typeface="Cambria Math" panose="02040503050406030204" pitchFamily="18" charset="0"/>
                            <a:ea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𝐻</m:t>
                        </m:r>
                      </m:e>
                      <m:sub>
                        <m:r>
                          <a:rPr lang="en-US" altLang="zh-TW" i="1">
                            <a:solidFill>
                              <a:srgbClr val="FF0000"/>
                            </a:solidFill>
                            <a:latin typeface="Cambria Math" panose="02040503050406030204" pitchFamily="18" charset="0"/>
                            <a:ea typeface="Cambria Math" panose="02040503050406030204" pitchFamily="18" charset="0"/>
                          </a:rPr>
                          <m:t>1</m:t>
                        </m:r>
                      </m:sub>
                    </m:sSub>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i="1">
                                    <a:solidFill>
                                      <a:srgbClr val="FF0000"/>
                                    </a:solidFill>
                                    <a:latin typeface="Cambria Math" panose="02040503050406030204" pitchFamily="18" charset="0"/>
                                    <a:ea typeface="Cambria Math"/>
                                  </a:rPr>
                                  <m:t>𝑛</m:t>
                                </m:r>
                              </m:sub>
                            </m:sSub>
                          </m:e>
                        </m:d>
                      </m:e>
                    </m:d>
                  </m:oMath>
                </a14:m>
                <a:r>
                  <a:rPr lang="en-TW" dirty="0">
                    <a:solidFill>
                      <a:srgbClr val="FF0000"/>
                    </a:solidFill>
                    <a:latin typeface="Times New Roman" pitchFamily="18" charset="0"/>
                    <a:cs typeface="Times New Roman" pitchFamily="18" charset="0"/>
                  </a:rPr>
                  <a:t>矩陣元matrix element不為零的態</a:t>
                </a:r>
                <a14:m>
                  <m:oMath xmlns:m="http://schemas.openxmlformats.org/officeDocument/2006/math">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i="1">
                                    <a:solidFill>
                                      <a:srgbClr val="FF0000"/>
                                    </a:solidFill>
                                    <a:latin typeface="Cambria Math" panose="02040503050406030204" pitchFamily="18" charset="0"/>
                                    <a:ea typeface="Cambria Math" panose="02040503050406030204" pitchFamily="18" charset="0"/>
                                  </a:rPr>
                                  <m:t>𝑘</m:t>
                                </m:r>
                              </m:sub>
                            </m:sSub>
                          </m:e>
                        </m:d>
                      </m:e>
                    </m:d>
                  </m:oMath>
                </a14:m>
                <a:r>
                  <a:rPr lang="en-TW" dirty="0">
                    <a:solidFill>
                      <a:srgbClr val="FF0000"/>
                    </a:solidFill>
                    <a:latin typeface="Times New Roman" pitchFamily="18" charset="0"/>
                    <a:cs typeface="Times New Roman" pitchFamily="18" charset="0"/>
                  </a:rPr>
                  <a:t>，才有貢獻。</a:t>
                </a:r>
              </a:p>
            </p:txBody>
          </p:sp>
        </mc:Choice>
        <mc:Fallback xmlns="">
          <p:sp>
            <p:nvSpPr>
              <p:cNvPr id="6" name="TextBox 5">
                <a:extLst>
                  <a:ext uri="{FF2B5EF4-FFF2-40B4-BE49-F238E27FC236}">
                    <a16:creationId xmlns:a16="http://schemas.microsoft.com/office/drawing/2014/main" id="{3B782816-963A-A8D6-CB28-234D9E862526}"/>
                  </a:ext>
                </a:extLst>
              </p:cNvPr>
              <p:cNvSpPr txBox="1">
                <a:spLocks noRot="1" noChangeAspect="1" noMove="1" noResize="1" noEditPoints="1" noAdjustHandles="1" noChangeArrowheads="1" noChangeShapeType="1" noTextEdit="1"/>
              </p:cNvSpPr>
              <p:nvPr/>
            </p:nvSpPr>
            <p:spPr bwMode="auto">
              <a:xfrm>
                <a:off x="523864" y="3079671"/>
                <a:ext cx="6768433" cy="369332"/>
              </a:xfrm>
              <a:prstGeom prst="rect">
                <a:avLst/>
              </a:prstGeom>
              <a:blipFill>
                <a:blip r:embed="rId8"/>
                <a:stretch>
                  <a:fillRect l="-1124" t="-110000" b="-166667"/>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58000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42F5E9-E72A-810E-FF44-B1261B3906D9}"/>
              </a:ext>
            </a:extLst>
          </p:cNvPr>
          <p:cNvPicPr>
            <a:picLocks noChangeAspect="1"/>
          </p:cNvPicPr>
          <p:nvPr/>
        </p:nvPicPr>
        <p:blipFill>
          <a:blip r:embed="rId2"/>
          <a:stretch>
            <a:fillRect/>
          </a:stretch>
        </p:blipFill>
        <p:spPr>
          <a:xfrm>
            <a:off x="941864" y="1861304"/>
            <a:ext cx="3819862" cy="467675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E5B8ED7-55A0-EFC5-7D1E-805CBAEBC257}"/>
                  </a:ext>
                </a:extLst>
              </p:cNvPr>
              <p:cNvSpPr txBox="1"/>
              <p:nvPr/>
            </p:nvSpPr>
            <p:spPr bwMode="auto">
              <a:xfrm>
                <a:off x="606989" y="521092"/>
                <a:ext cx="8309475" cy="439351"/>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3. 絕對值平方恆正，未微擾</a:t>
                </a:r>
                <a14:m>
                  <m:oMath xmlns:m="http://schemas.openxmlformats.org/officeDocument/2006/math">
                    <m:sSubSup>
                      <m:sSubSupPr>
                        <m:ctrlPr>
                          <a:rPr lang="en-US" altLang="zh-TW" i="1">
                            <a:solidFill>
                              <a:srgbClr val="FF0000"/>
                            </a:solidFill>
                            <a:latin typeface="Cambria Math" panose="02040503050406030204" pitchFamily="18" charset="0"/>
                          </a:rPr>
                        </m:ctrlPr>
                      </m:sSubSupPr>
                      <m:e>
                        <m:r>
                          <a:rPr lang="en-US" altLang="zh-TW" i="1">
                            <a:solidFill>
                              <a:srgbClr val="FF0000"/>
                            </a:solidFill>
                            <a:latin typeface="Cambria Math" panose="02040503050406030204" pitchFamily="18" charset="0"/>
                          </a:rPr>
                          <m:t>𝐸</m:t>
                        </m:r>
                      </m:e>
                      <m:sub>
                        <m:r>
                          <a:rPr lang="en-US" altLang="zh-TW" i="1">
                            <a:solidFill>
                              <a:srgbClr val="FF0000"/>
                            </a:solidFill>
                            <a:latin typeface="Cambria Math" panose="02040503050406030204" pitchFamily="18" charset="0"/>
                          </a:rPr>
                          <m:t>𝑘</m:t>
                        </m:r>
                      </m:sub>
                      <m:sup>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0</m:t>
                            </m:r>
                          </m:e>
                        </m:d>
                      </m:sup>
                    </m:sSubSup>
                  </m:oMath>
                </a14:m>
                <a:r>
                  <a:rPr lang="en-TW" dirty="0">
                    <a:solidFill>
                      <a:srgbClr val="FF0000"/>
                    </a:solidFill>
                    <a:latin typeface="Times New Roman" pitchFamily="18" charset="0"/>
                    <a:cs typeface="Times New Roman" pitchFamily="18" charset="0"/>
                  </a:rPr>
                  <a:t>高於</a:t>
                </a:r>
                <a14:m>
                  <m:oMath xmlns:m="http://schemas.openxmlformats.org/officeDocument/2006/math">
                    <m:sSubSup>
                      <m:sSubSupPr>
                        <m:ctrlPr>
                          <a:rPr lang="en-US" altLang="zh-TW" i="1">
                            <a:solidFill>
                              <a:srgbClr val="FF0000"/>
                            </a:solidFill>
                            <a:latin typeface="Cambria Math" panose="02040503050406030204" pitchFamily="18" charset="0"/>
                          </a:rPr>
                        </m:ctrlPr>
                      </m:sSubSupPr>
                      <m:e>
                        <m:r>
                          <a:rPr lang="en-US" altLang="zh-TW" i="1">
                            <a:solidFill>
                              <a:srgbClr val="FF0000"/>
                            </a:solidFill>
                            <a:latin typeface="Cambria Math" panose="02040503050406030204" pitchFamily="18" charset="0"/>
                          </a:rPr>
                          <m:t>𝐸</m:t>
                        </m:r>
                      </m:e>
                      <m:sub>
                        <m:r>
                          <a:rPr lang="en-US" altLang="zh-TW" i="1">
                            <a:solidFill>
                              <a:srgbClr val="FF0000"/>
                            </a:solidFill>
                            <a:latin typeface="Cambria Math" panose="02040503050406030204" pitchFamily="18" charset="0"/>
                          </a:rPr>
                          <m:t>𝑛</m:t>
                        </m:r>
                      </m:sub>
                      <m:sup>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0</m:t>
                            </m:r>
                          </m:e>
                        </m:d>
                      </m:sup>
                    </m:sSubSup>
                  </m:oMath>
                </a14:m>
                <a:r>
                  <a:rPr lang="en-TW" dirty="0">
                    <a:solidFill>
                      <a:srgbClr val="FF0000"/>
                    </a:solidFill>
                    <a:latin typeface="Times New Roman" pitchFamily="18" charset="0"/>
                    <a:cs typeface="Times New Roman" pitchFamily="18" charset="0"/>
                  </a:rPr>
                  <a:t>的定態，對修正的貢獻永遠是向下的。</a:t>
                </a:r>
              </a:p>
            </p:txBody>
          </p:sp>
        </mc:Choice>
        <mc:Fallback xmlns="">
          <p:sp>
            <p:nvSpPr>
              <p:cNvPr id="4" name="TextBox 3">
                <a:extLst>
                  <a:ext uri="{FF2B5EF4-FFF2-40B4-BE49-F238E27FC236}">
                    <a16:creationId xmlns:a16="http://schemas.microsoft.com/office/drawing/2014/main" id="{7E5B8ED7-55A0-EFC5-7D1E-805CBAEBC257}"/>
                  </a:ext>
                </a:extLst>
              </p:cNvPr>
              <p:cNvSpPr txBox="1">
                <a:spLocks noRot="1" noChangeAspect="1" noMove="1" noResize="1" noEditPoints="1" noAdjustHandles="1" noChangeArrowheads="1" noChangeShapeType="1" noTextEdit="1"/>
              </p:cNvSpPr>
              <p:nvPr/>
            </p:nvSpPr>
            <p:spPr bwMode="auto">
              <a:xfrm>
                <a:off x="606989" y="521092"/>
                <a:ext cx="8309475" cy="439351"/>
              </a:xfrm>
              <a:prstGeom prst="rect">
                <a:avLst/>
              </a:prstGeom>
              <a:blipFill>
                <a:blip r:embed="rId3"/>
                <a:stretch>
                  <a:fillRect l="-763" b="-1944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7B0D6BF-D0AD-7333-DBE2-A478642CD6D0}"/>
                  </a:ext>
                </a:extLst>
              </p:cNvPr>
              <p:cNvSpPr txBox="1"/>
              <p:nvPr/>
            </p:nvSpPr>
            <p:spPr bwMode="auto">
              <a:xfrm>
                <a:off x="834361" y="960443"/>
                <a:ext cx="7481891" cy="439351"/>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未微擾能量</a:t>
                </a:r>
                <a14:m>
                  <m:oMath xmlns:m="http://schemas.openxmlformats.org/officeDocument/2006/math">
                    <m:sSubSup>
                      <m:sSubSupPr>
                        <m:ctrlPr>
                          <a:rPr lang="en-US" altLang="zh-TW" i="1">
                            <a:solidFill>
                              <a:srgbClr val="FF0000"/>
                            </a:solidFill>
                            <a:latin typeface="Cambria Math" panose="02040503050406030204" pitchFamily="18" charset="0"/>
                          </a:rPr>
                        </m:ctrlPr>
                      </m:sSubSupPr>
                      <m:e>
                        <m:r>
                          <a:rPr lang="en-US" altLang="zh-TW" i="1">
                            <a:solidFill>
                              <a:srgbClr val="FF0000"/>
                            </a:solidFill>
                            <a:latin typeface="Cambria Math" panose="02040503050406030204" pitchFamily="18" charset="0"/>
                          </a:rPr>
                          <m:t>𝐸</m:t>
                        </m:r>
                      </m:e>
                      <m:sub>
                        <m:r>
                          <a:rPr lang="en-US" altLang="zh-TW" i="1">
                            <a:solidFill>
                              <a:srgbClr val="FF0000"/>
                            </a:solidFill>
                            <a:latin typeface="Cambria Math" panose="02040503050406030204" pitchFamily="18" charset="0"/>
                          </a:rPr>
                          <m:t>𝑘</m:t>
                        </m:r>
                      </m:sub>
                      <m:sup>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0</m:t>
                            </m:r>
                          </m:e>
                        </m:d>
                      </m:sup>
                    </m:sSubSup>
                  </m:oMath>
                </a14:m>
                <a:r>
                  <a:rPr lang="en-TW" dirty="0">
                    <a:solidFill>
                      <a:srgbClr val="FF0000"/>
                    </a:solidFill>
                    <a:latin typeface="Times New Roman" pitchFamily="18" charset="0"/>
                    <a:cs typeface="Times New Roman" pitchFamily="18" charset="0"/>
                  </a:rPr>
                  <a:t>低於</a:t>
                </a:r>
                <a14:m>
                  <m:oMath xmlns:m="http://schemas.openxmlformats.org/officeDocument/2006/math">
                    <m:sSubSup>
                      <m:sSubSupPr>
                        <m:ctrlPr>
                          <a:rPr lang="en-US" altLang="zh-TW" i="1">
                            <a:solidFill>
                              <a:srgbClr val="FF0000"/>
                            </a:solidFill>
                            <a:latin typeface="Cambria Math" panose="02040503050406030204" pitchFamily="18" charset="0"/>
                          </a:rPr>
                        </m:ctrlPr>
                      </m:sSubSupPr>
                      <m:e>
                        <m:r>
                          <a:rPr lang="en-US" altLang="zh-TW" i="1">
                            <a:solidFill>
                              <a:srgbClr val="FF0000"/>
                            </a:solidFill>
                            <a:latin typeface="Cambria Math" panose="02040503050406030204" pitchFamily="18" charset="0"/>
                          </a:rPr>
                          <m:t>𝐸</m:t>
                        </m:r>
                      </m:e>
                      <m:sub>
                        <m:r>
                          <a:rPr lang="en-US" altLang="zh-TW" i="1">
                            <a:solidFill>
                              <a:srgbClr val="FF0000"/>
                            </a:solidFill>
                            <a:latin typeface="Cambria Math" panose="02040503050406030204" pitchFamily="18" charset="0"/>
                          </a:rPr>
                          <m:t>𝑛</m:t>
                        </m:r>
                      </m:sub>
                      <m:sup>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0</m:t>
                            </m:r>
                          </m:e>
                        </m:d>
                      </m:sup>
                    </m:sSubSup>
                  </m:oMath>
                </a14:m>
                <a:r>
                  <a:rPr lang="en-TW" dirty="0">
                    <a:solidFill>
                      <a:srgbClr val="FF0000"/>
                    </a:solidFill>
                    <a:latin typeface="Times New Roman" pitchFamily="18" charset="0"/>
                    <a:cs typeface="Times New Roman" pitchFamily="18" charset="0"/>
                  </a:rPr>
                  <a:t>的定態，對修正的貢獻永遠是向上的。</a:t>
                </a:r>
              </a:p>
            </p:txBody>
          </p:sp>
        </mc:Choice>
        <mc:Fallback xmlns="">
          <p:sp>
            <p:nvSpPr>
              <p:cNvPr id="5" name="TextBox 4">
                <a:extLst>
                  <a:ext uri="{FF2B5EF4-FFF2-40B4-BE49-F238E27FC236}">
                    <a16:creationId xmlns:a16="http://schemas.microsoft.com/office/drawing/2014/main" id="{87B0D6BF-D0AD-7333-DBE2-A478642CD6D0}"/>
                  </a:ext>
                </a:extLst>
              </p:cNvPr>
              <p:cNvSpPr txBox="1">
                <a:spLocks noRot="1" noChangeAspect="1" noMove="1" noResize="1" noEditPoints="1" noAdjustHandles="1" noChangeArrowheads="1" noChangeShapeType="1" noTextEdit="1"/>
              </p:cNvSpPr>
              <p:nvPr/>
            </p:nvSpPr>
            <p:spPr bwMode="auto">
              <a:xfrm>
                <a:off x="834361" y="960443"/>
                <a:ext cx="7481891" cy="439351"/>
              </a:xfrm>
              <a:prstGeom prst="rect">
                <a:avLst/>
              </a:prstGeom>
              <a:blipFill>
                <a:blip r:embed="rId4"/>
                <a:stretch>
                  <a:fillRect l="-678" b="-16667"/>
                </a:stretch>
              </a:blipFill>
              <a:ln w="9525">
                <a:noFill/>
                <a:miter lim="800000"/>
                <a:headEnd/>
                <a:tailEnd/>
              </a:ln>
            </p:spPr>
            <p:txBody>
              <a:bodyPr/>
              <a:lstStyle/>
              <a:p>
                <a:r>
                  <a:rPr lang="en-TW">
                    <a:noFill/>
                  </a:rPr>
                  <a:t> </a:t>
                </a:r>
              </a:p>
            </p:txBody>
          </p:sp>
        </mc:Fallback>
      </mc:AlternateContent>
      <p:sp>
        <p:nvSpPr>
          <p:cNvPr id="6" name="TextBox 5">
            <a:extLst>
              <a:ext uri="{FF2B5EF4-FFF2-40B4-BE49-F238E27FC236}">
                <a16:creationId xmlns:a16="http://schemas.microsoft.com/office/drawing/2014/main" id="{40EC2DC4-D4C8-678C-6A3A-D7D010C781F3}"/>
              </a:ext>
            </a:extLst>
          </p:cNvPr>
          <p:cNvSpPr txBox="1"/>
          <p:nvPr/>
        </p:nvSpPr>
        <p:spPr bwMode="auto">
          <a:xfrm>
            <a:off x="834361" y="1456915"/>
            <a:ext cx="7716204"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微擾永遠擴大兩個態的能量差距，擴大不均！Inequality is always enlarged. </a:t>
            </a:r>
          </a:p>
        </p:txBody>
      </p:sp>
      <mc:AlternateContent xmlns:mc="http://schemas.openxmlformats.org/markup-compatibility/2006" xmlns:a14="http://schemas.microsoft.com/office/drawing/2010/main">
        <mc:Choice Requires="a14">
          <p:sp>
            <p:nvSpPr>
              <p:cNvPr id="2" name="文字方塊 29">
                <a:extLst>
                  <a:ext uri="{FF2B5EF4-FFF2-40B4-BE49-F238E27FC236}">
                    <a16:creationId xmlns:a16="http://schemas.microsoft.com/office/drawing/2014/main" id="{D537415D-0378-A3E9-AF2F-223450D91A13}"/>
                  </a:ext>
                </a:extLst>
              </p:cNvPr>
              <p:cNvSpPr txBox="1"/>
              <p:nvPr/>
            </p:nvSpPr>
            <p:spPr bwMode="auto">
              <a:xfrm>
                <a:off x="5076056" y="1925078"/>
                <a:ext cx="2828379" cy="795282"/>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r>
                        <a:rPr lang="en-US" altLang="zh-TW" b="0" i="0" smtClean="0">
                          <a:latin typeface="Cambria Math" panose="02040503050406030204" pitchFamily="18" charset="0"/>
                        </a:rPr>
                        <m:t>=</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f>
                            <m:fPr>
                              <m:ctrlPr>
                                <a:rPr lang="en-US" altLang="zh-TW" i="1">
                                  <a:latin typeface="Cambria Math" panose="02040503050406030204" pitchFamily="18" charset="0"/>
                                  <a:ea typeface="Cambria Math"/>
                                </a:rPr>
                              </m:ctrlPr>
                            </m:fPr>
                            <m:num>
                              <m:sSup>
                                <m:sSupPr>
                                  <m:ctrlPr>
                                    <a:rPr lang="en-US" altLang="zh-TW" i="1">
                                      <a:latin typeface="Cambria Math" panose="02040503050406030204" pitchFamily="18" charset="0"/>
                                      <a:ea typeface="Cambria Math"/>
                                    </a:rPr>
                                  </m:ctrlPr>
                                </m:sSupPr>
                                <m:e>
                                  <m:d>
                                    <m:dPr>
                                      <m:begChr m:val="|"/>
                                      <m:endChr m:val="|"/>
                                      <m:ctrlPr>
                                        <a:rPr lang="en-US" altLang="zh-TW" i="1" smtClean="0">
                                          <a:latin typeface="Cambria Math" panose="02040503050406030204" pitchFamily="18" charset="0"/>
                                          <a:ea typeface="Cambria Math"/>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e>
                                  </m:d>
                                </m:e>
                                <m:sup>
                                  <m:r>
                                    <a:rPr lang="en-US" altLang="zh-TW" b="0" i="1" smtClean="0">
                                      <a:latin typeface="Cambria Math" panose="02040503050406030204" pitchFamily="18" charset="0"/>
                                      <a:ea typeface="Cambria Math" panose="02040503050406030204" pitchFamily="18" charset="0"/>
                                    </a:rPr>
                                    <m:t>2</m:t>
                                  </m:r>
                                </m:sup>
                              </m:sSup>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e>
                      </m:nary>
                    </m:oMath>
                  </m:oMathPara>
                </a14:m>
                <a:endParaRPr lang="zh-TW" altLang="en-US" dirty="0"/>
              </a:p>
            </p:txBody>
          </p:sp>
        </mc:Choice>
        <mc:Fallback xmlns="">
          <p:sp>
            <p:nvSpPr>
              <p:cNvPr id="2" name="文字方塊 29">
                <a:extLst>
                  <a:ext uri="{FF2B5EF4-FFF2-40B4-BE49-F238E27FC236}">
                    <a16:creationId xmlns:a16="http://schemas.microsoft.com/office/drawing/2014/main" id="{D537415D-0378-A3E9-AF2F-223450D91A13}"/>
                  </a:ext>
                </a:extLst>
              </p:cNvPr>
              <p:cNvSpPr txBox="1">
                <a:spLocks noRot="1" noChangeAspect="1" noMove="1" noResize="1" noEditPoints="1" noAdjustHandles="1" noChangeArrowheads="1" noChangeShapeType="1" noTextEdit="1"/>
              </p:cNvSpPr>
              <p:nvPr/>
            </p:nvSpPr>
            <p:spPr bwMode="auto">
              <a:xfrm>
                <a:off x="5076056" y="1925078"/>
                <a:ext cx="2828379" cy="795282"/>
              </a:xfrm>
              <a:prstGeom prst="rect">
                <a:avLst/>
              </a:prstGeom>
              <a:blipFill>
                <a:blip r:embed="rId5"/>
                <a:stretch>
                  <a:fillRect t="-114063" b="-160938"/>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145603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文字方塊 29">
                <a:extLst>
                  <a:ext uri="{FF2B5EF4-FFF2-40B4-BE49-F238E27FC236}">
                    <a16:creationId xmlns:a16="http://schemas.microsoft.com/office/drawing/2014/main" id="{283D1FFA-B92D-DFAF-8C70-7AED07F2356A}"/>
                  </a:ext>
                </a:extLst>
              </p:cNvPr>
              <p:cNvSpPr txBox="1"/>
              <p:nvPr/>
            </p:nvSpPr>
            <p:spPr bwMode="auto">
              <a:xfrm>
                <a:off x="712005" y="1786219"/>
                <a:ext cx="2522733" cy="79528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0</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r>
                        <a:rPr lang="en-US" altLang="zh-TW" b="0" i="0" smtClean="0">
                          <a:latin typeface="Cambria Math" panose="02040503050406030204" pitchFamily="18" charset="0"/>
                        </a:rPr>
                        <m:t>=</m:t>
                      </m:r>
                      <m:nary>
                        <m:naryPr>
                          <m:chr m:val="∑"/>
                          <m:supHide m:val="on"/>
                          <m:ctrlPr>
                            <a:rPr lang="en-US" altLang="zh-TW" i="1">
                              <a:latin typeface="Cambria Math" panose="02040503050406030204" pitchFamily="18" charset="0"/>
                              <a:ea typeface="Cambria Math"/>
                            </a:rPr>
                          </m:ctrlPr>
                        </m:naryPr>
                        <m:sub>
                          <m:r>
                            <a:rPr lang="en-US" altLang="zh-TW" b="0" i="1" smtClean="0">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0</m:t>
                          </m:r>
                        </m:sub>
                        <m:sup/>
                        <m:e>
                          <m:f>
                            <m:fPr>
                              <m:ctrlPr>
                                <a:rPr lang="en-US" altLang="zh-TW" i="1">
                                  <a:latin typeface="Cambria Math" panose="02040503050406030204" pitchFamily="18" charset="0"/>
                                  <a:ea typeface="Cambria Math"/>
                                </a:rPr>
                              </m:ctrlPr>
                            </m:fPr>
                            <m:num>
                              <m:sSup>
                                <m:sSupPr>
                                  <m:ctrlPr>
                                    <a:rPr lang="en-US" altLang="zh-TW" i="1">
                                      <a:latin typeface="Cambria Math" panose="02040503050406030204" pitchFamily="18" charset="0"/>
                                      <a:ea typeface="Cambria Math"/>
                                    </a:rPr>
                                  </m:ctrlPr>
                                </m:sSupPr>
                                <m:e>
                                  <m:d>
                                    <m:dPr>
                                      <m:begChr m:val="|"/>
                                      <m:endChr m:val="|"/>
                                      <m:ctrlPr>
                                        <a:rPr lang="en-US" altLang="zh-TW" i="1" smtClean="0">
                                          <a:latin typeface="Cambria Math" panose="02040503050406030204" pitchFamily="18" charset="0"/>
                                          <a:ea typeface="Cambria Math"/>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0</m:t>
                                              </m:r>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e>
                                  </m:d>
                                </m:e>
                                <m:sup>
                                  <m:r>
                                    <a:rPr lang="en-US" altLang="zh-TW" b="0" i="1" smtClean="0">
                                      <a:latin typeface="Cambria Math" panose="02040503050406030204" pitchFamily="18" charset="0"/>
                                      <a:ea typeface="Cambria Math" panose="02040503050406030204" pitchFamily="18" charset="0"/>
                                    </a:rPr>
                                    <m:t>2</m:t>
                                  </m:r>
                                </m:sup>
                              </m:sSup>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0</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e>
                      </m:nary>
                    </m:oMath>
                  </m:oMathPara>
                </a14:m>
                <a:endParaRPr lang="zh-TW" altLang="en-US" dirty="0"/>
              </a:p>
            </p:txBody>
          </p:sp>
        </mc:Choice>
        <mc:Fallback xmlns="">
          <p:sp>
            <p:nvSpPr>
              <p:cNvPr id="3" name="文字方塊 29">
                <a:extLst>
                  <a:ext uri="{FF2B5EF4-FFF2-40B4-BE49-F238E27FC236}">
                    <a16:creationId xmlns:a16="http://schemas.microsoft.com/office/drawing/2014/main" id="{283D1FFA-B92D-DFAF-8C70-7AED07F2356A}"/>
                  </a:ext>
                </a:extLst>
              </p:cNvPr>
              <p:cNvSpPr txBox="1">
                <a:spLocks noRot="1" noChangeAspect="1" noMove="1" noResize="1" noEditPoints="1" noAdjustHandles="1" noChangeArrowheads="1" noChangeShapeType="1" noTextEdit="1"/>
              </p:cNvSpPr>
              <p:nvPr/>
            </p:nvSpPr>
            <p:spPr bwMode="auto">
              <a:xfrm>
                <a:off x="712005" y="1786219"/>
                <a:ext cx="2522733" cy="795282"/>
              </a:xfrm>
              <a:prstGeom prst="rect">
                <a:avLst/>
              </a:prstGeom>
              <a:blipFill>
                <a:blip r:embed="rId2"/>
                <a:stretch>
                  <a:fillRect t="-112500" b="-160938"/>
                </a:stretch>
              </a:blipFill>
              <a:ln>
                <a:noFill/>
              </a:ln>
            </p:spPr>
            <p:txBody>
              <a:bodyPr/>
              <a:lstStyle/>
              <a:p>
                <a:r>
                  <a:rPr lang="en-TW">
                    <a:noFill/>
                  </a:rPr>
                  <a:t> </a:t>
                </a:r>
              </a:p>
            </p:txBody>
          </p:sp>
        </mc:Fallback>
      </mc:AlternateContent>
      <p:sp>
        <p:nvSpPr>
          <p:cNvPr id="19" name="TextBox 18">
            <a:extLst>
              <a:ext uri="{FF2B5EF4-FFF2-40B4-BE49-F238E27FC236}">
                <a16:creationId xmlns:a16="http://schemas.microsoft.com/office/drawing/2014/main" id="{01497AB8-8B18-BDC9-88FE-8F277AA9E801}"/>
              </a:ext>
            </a:extLst>
          </p:cNvPr>
          <p:cNvSpPr txBox="1"/>
          <p:nvPr/>
        </p:nvSpPr>
        <p:spPr bwMode="auto">
          <a:xfrm>
            <a:off x="662753" y="1412776"/>
            <a:ext cx="5374949"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計算 Anharmonic Oscillator</a:t>
            </a:r>
            <a:r>
              <a:rPr lang="zh-TW" altLang="en-US" dirty="0">
                <a:latin typeface="Times New Roman" pitchFamily="18" charset="0"/>
                <a:cs typeface="Times New Roman" pitchFamily="18" charset="0"/>
              </a:rPr>
              <a:t> </a:t>
            </a:r>
            <a:r>
              <a:rPr lang="en-TW" dirty="0">
                <a:latin typeface="Times New Roman" pitchFamily="18" charset="0"/>
                <a:cs typeface="Times New Roman" pitchFamily="18" charset="0"/>
              </a:rPr>
              <a:t>基態能量的二階修正：</a:t>
            </a:r>
          </a:p>
        </p:txBody>
      </p:sp>
      <mc:AlternateContent xmlns:mc="http://schemas.openxmlformats.org/markup-compatibility/2006" xmlns:a14="http://schemas.microsoft.com/office/drawing/2010/main">
        <mc:Choice Requires="a14">
          <p:sp>
            <p:nvSpPr>
              <p:cNvPr id="14" name="文字方塊 29">
                <a:extLst>
                  <a:ext uri="{FF2B5EF4-FFF2-40B4-BE49-F238E27FC236}">
                    <a16:creationId xmlns:a16="http://schemas.microsoft.com/office/drawing/2014/main" id="{3AC466FB-857A-3B7A-00A9-0D60E72A9CE3}"/>
                  </a:ext>
                </a:extLst>
              </p:cNvPr>
              <p:cNvSpPr txBox="1"/>
              <p:nvPr/>
            </p:nvSpPr>
            <p:spPr bwMode="auto">
              <a:xfrm>
                <a:off x="683568" y="2735220"/>
                <a:ext cx="3415133" cy="693780"/>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4</m:t>
                              </m:r>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0</m:t>
                              </m:r>
                            </m:e>
                          </m:d>
                        </m:e>
                      </m:d>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4</m:t>
                          </m:r>
                        </m:den>
                      </m:f>
                      <m:r>
                        <a:rPr lang="en-US" altLang="zh-TW" i="1">
                          <a:latin typeface="Cambria Math" panose="02040503050406030204" pitchFamily="18" charset="0"/>
                          <a:ea typeface="Cambria Math" panose="02040503050406030204" pitchFamily="18" charset="0"/>
                        </a:rPr>
                        <m:t>ℏ</m:t>
                      </m:r>
                      <m:r>
                        <a:rPr lang="en-US" altLang="zh-TW" i="1">
                          <a:latin typeface="Cambria Math" panose="02040503050406030204" pitchFamily="18" charset="0"/>
                          <a:ea typeface="Cambria Math" panose="02040503050406030204" pitchFamily="18" charset="0"/>
                        </a:rPr>
                        <m:t>𝜔</m:t>
                      </m:r>
                      <m:r>
                        <a:rPr lang="en-US" altLang="zh-TW" b="0" i="0" smtClean="0">
                          <a:latin typeface="Cambria Math" panose="02040503050406030204" pitchFamily="18" charset="0"/>
                          <a:ea typeface="Cambria Math" panose="02040503050406030204" pitchFamily="18" charset="0"/>
                        </a:rPr>
                        <m:t>2</m:t>
                      </m:r>
                      <m:rad>
                        <m:radPr>
                          <m:degHide m:val="on"/>
                          <m:ctrlPr>
                            <a:rPr lang="en-US" altLang="zh-TW" b="0" i="1" smtClean="0">
                              <a:latin typeface="Cambria Math" panose="02040503050406030204" pitchFamily="18" charset="0"/>
                              <a:ea typeface="Cambria Math" panose="02040503050406030204" pitchFamily="18" charset="0"/>
                            </a:rPr>
                          </m:ctrlPr>
                        </m:radPr>
                        <m:deg/>
                        <m:e>
                          <m:r>
                            <a:rPr lang="en-US" altLang="zh-TW" b="0" i="1" smtClean="0">
                              <a:latin typeface="Cambria Math" panose="02040503050406030204" pitchFamily="18" charset="0"/>
                              <a:ea typeface="Cambria Math" panose="02040503050406030204" pitchFamily="18" charset="0"/>
                            </a:rPr>
                            <m:t>6</m:t>
                          </m:r>
                        </m:e>
                      </m:rad>
                      <m:r>
                        <a:rPr lang="en-US" altLang="zh-TW" b="0" i="1" smtClean="0">
                          <a:latin typeface="Cambria Math" panose="02040503050406030204" pitchFamily="18" charset="0"/>
                          <a:ea typeface="Cambria Math" panose="02040503050406030204" pitchFamily="18" charset="0"/>
                        </a:rPr>
                        <m:t>=</m:t>
                      </m:r>
                      <m:f>
                        <m:fPr>
                          <m:ctrlPr>
                            <a:rPr lang="en-US" altLang="zh-TW" b="0" i="1" smtClean="0">
                              <a:latin typeface="Cambria Math" panose="02040503050406030204" pitchFamily="18" charset="0"/>
                              <a:ea typeface="Cambria Math" panose="02040503050406030204" pitchFamily="18" charset="0"/>
                            </a:rPr>
                          </m:ctrlPr>
                        </m:fPr>
                        <m:num>
                          <m:rad>
                            <m:radPr>
                              <m:degHide m:val="on"/>
                              <m:ctrlPr>
                                <a:rPr lang="en-US" altLang="zh-TW" b="0" i="1" smtClean="0">
                                  <a:latin typeface="Cambria Math" panose="02040503050406030204" pitchFamily="18" charset="0"/>
                                  <a:ea typeface="Cambria Math" panose="02040503050406030204" pitchFamily="18" charset="0"/>
                                </a:rPr>
                              </m:ctrlPr>
                            </m:radPr>
                            <m:deg/>
                            <m:e>
                              <m:r>
                                <a:rPr lang="en-US" altLang="zh-TW" b="0" i="1" smtClean="0">
                                  <a:latin typeface="Cambria Math" panose="02040503050406030204" pitchFamily="18" charset="0"/>
                                  <a:ea typeface="Cambria Math" panose="02040503050406030204" pitchFamily="18" charset="0"/>
                                </a:rPr>
                                <m:t>6</m:t>
                              </m:r>
                            </m:e>
                          </m:rad>
                        </m:num>
                        <m:den>
                          <m:r>
                            <a:rPr lang="en-US" altLang="zh-TW" b="0" i="1" smtClean="0">
                              <a:latin typeface="Cambria Math" panose="02040503050406030204" pitchFamily="18" charset="0"/>
                              <a:ea typeface="Cambria Math" panose="02040503050406030204" pitchFamily="18" charset="0"/>
                            </a:rPr>
                            <m:t>2</m:t>
                          </m:r>
                        </m:den>
                      </m:f>
                      <m:r>
                        <a:rPr lang="en-US" altLang="zh-TW" b="0" i="1" smtClean="0">
                          <a:latin typeface="Cambria Math" panose="02040503050406030204" pitchFamily="18" charset="0"/>
                          <a:ea typeface="Cambria Math" panose="02040503050406030204" pitchFamily="18" charset="0"/>
                        </a:rPr>
                        <m:t>ℏ</m:t>
                      </m:r>
                      <m:r>
                        <a:rPr lang="en-US" altLang="zh-TW" b="0" i="1" smtClean="0">
                          <a:latin typeface="Cambria Math" panose="02040503050406030204" pitchFamily="18" charset="0"/>
                          <a:ea typeface="Cambria Math" panose="02040503050406030204" pitchFamily="18" charset="0"/>
                        </a:rPr>
                        <m:t>𝜔</m:t>
                      </m:r>
                    </m:oMath>
                  </m:oMathPara>
                </a14:m>
                <a:endParaRPr lang="zh-TW" altLang="en-US" dirty="0"/>
              </a:p>
            </p:txBody>
          </p:sp>
        </mc:Choice>
        <mc:Fallback xmlns="">
          <p:sp>
            <p:nvSpPr>
              <p:cNvPr id="14" name="文字方塊 29">
                <a:extLst>
                  <a:ext uri="{FF2B5EF4-FFF2-40B4-BE49-F238E27FC236}">
                    <a16:creationId xmlns:a16="http://schemas.microsoft.com/office/drawing/2014/main" id="{3AC466FB-857A-3B7A-00A9-0D60E72A9CE3}"/>
                  </a:ext>
                </a:extLst>
              </p:cNvPr>
              <p:cNvSpPr txBox="1">
                <a:spLocks noRot="1" noChangeAspect="1" noMove="1" noResize="1" noEditPoints="1" noAdjustHandles="1" noChangeArrowheads="1" noChangeShapeType="1" noTextEdit="1"/>
              </p:cNvSpPr>
              <p:nvPr/>
            </p:nvSpPr>
            <p:spPr bwMode="auto">
              <a:xfrm>
                <a:off x="683568" y="2735220"/>
                <a:ext cx="3415133" cy="693780"/>
              </a:xfrm>
              <a:prstGeom prst="rect">
                <a:avLst/>
              </a:prstGeom>
              <a:blipFill>
                <a:blip r:embed="rId3"/>
                <a:stretch>
                  <a:fillRect l="-4444" t="-32143" b="-71429"/>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文字方塊 29">
                <a:extLst>
                  <a:ext uri="{FF2B5EF4-FFF2-40B4-BE49-F238E27FC236}">
                    <a16:creationId xmlns:a16="http://schemas.microsoft.com/office/drawing/2014/main" id="{A81CF6B3-2C2A-F49B-6BDC-7BD8169D118F}"/>
                  </a:ext>
                </a:extLst>
              </p:cNvPr>
              <p:cNvSpPr txBox="1"/>
              <p:nvPr/>
            </p:nvSpPr>
            <p:spPr bwMode="auto">
              <a:xfrm>
                <a:off x="4355976" y="2705401"/>
                <a:ext cx="2188943" cy="693780"/>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0</m:t>
                              </m:r>
                            </m:e>
                          </m:d>
                        </m:e>
                      </m:d>
                      <m:r>
                        <a:rPr lang="en-US" altLang="zh-TW" b="0" i="1" smtClean="0">
                          <a:latin typeface="Cambria Math" panose="02040503050406030204" pitchFamily="18" charset="0"/>
                        </a:rPr>
                        <m:t>=</m:t>
                      </m: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3</m:t>
                          </m:r>
                          <m:rad>
                            <m:radPr>
                              <m:degHide m:val="on"/>
                              <m:ctrlPr>
                                <a:rPr lang="en-US" altLang="zh-TW" b="0" i="1" smtClean="0">
                                  <a:latin typeface="Cambria Math" panose="02040503050406030204" pitchFamily="18" charset="0"/>
                                  <a:ea typeface="Cambria Math" panose="02040503050406030204" pitchFamily="18" charset="0"/>
                                </a:rPr>
                              </m:ctrlPr>
                            </m:radPr>
                            <m:deg/>
                            <m:e>
                              <m:r>
                                <a:rPr lang="en-US" altLang="zh-TW" b="0" i="1" smtClean="0">
                                  <a:latin typeface="Cambria Math" panose="02040503050406030204" pitchFamily="18" charset="0"/>
                                  <a:ea typeface="Cambria Math" panose="02040503050406030204" pitchFamily="18" charset="0"/>
                                </a:rPr>
                                <m:t>2</m:t>
                              </m:r>
                            </m:e>
                          </m:rad>
                        </m:num>
                        <m:den>
                          <m:r>
                            <a:rPr lang="en-US" altLang="zh-TW" b="0" i="1" smtClean="0">
                              <a:latin typeface="Cambria Math" panose="02040503050406030204" pitchFamily="18" charset="0"/>
                              <a:ea typeface="Cambria Math" panose="02040503050406030204" pitchFamily="18" charset="0"/>
                            </a:rPr>
                            <m:t>2</m:t>
                          </m:r>
                        </m:den>
                      </m:f>
                      <m:r>
                        <a:rPr lang="en-US" altLang="zh-TW" b="0" i="1" smtClean="0">
                          <a:latin typeface="Cambria Math" panose="02040503050406030204" pitchFamily="18" charset="0"/>
                          <a:ea typeface="Cambria Math" panose="02040503050406030204" pitchFamily="18" charset="0"/>
                        </a:rPr>
                        <m:t>ℏ</m:t>
                      </m:r>
                      <m:r>
                        <a:rPr lang="en-US" altLang="zh-TW" b="0" i="1" smtClean="0">
                          <a:latin typeface="Cambria Math" panose="02040503050406030204" pitchFamily="18" charset="0"/>
                          <a:ea typeface="Cambria Math" panose="02040503050406030204" pitchFamily="18" charset="0"/>
                        </a:rPr>
                        <m:t>𝜔</m:t>
                      </m:r>
                    </m:oMath>
                  </m:oMathPara>
                </a14:m>
                <a:endParaRPr lang="zh-TW" altLang="en-US" dirty="0"/>
              </a:p>
            </p:txBody>
          </p:sp>
        </mc:Choice>
        <mc:Fallback xmlns="">
          <p:sp>
            <p:nvSpPr>
              <p:cNvPr id="20" name="文字方塊 29">
                <a:extLst>
                  <a:ext uri="{FF2B5EF4-FFF2-40B4-BE49-F238E27FC236}">
                    <a16:creationId xmlns:a16="http://schemas.microsoft.com/office/drawing/2014/main" id="{A81CF6B3-2C2A-F49B-6BDC-7BD8169D118F}"/>
                  </a:ext>
                </a:extLst>
              </p:cNvPr>
              <p:cNvSpPr txBox="1">
                <a:spLocks noRot="1" noChangeAspect="1" noMove="1" noResize="1" noEditPoints="1" noAdjustHandles="1" noChangeArrowheads="1" noChangeShapeType="1" noTextEdit="1"/>
              </p:cNvSpPr>
              <p:nvPr/>
            </p:nvSpPr>
            <p:spPr bwMode="auto">
              <a:xfrm>
                <a:off x="4355976" y="2705401"/>
                <a:ext cx="2188943" cy="693780"/>
              </a:xfrm>
              <a:prstGeom prst="rect">
                <a:avLst/>
              </a:prstGeom>
              <a:blipFill>
                <a:blip r:embed="rId4"/>
                <a:stretch>
                  <a:fillRect l="-11561" t="-32727" b="-74545"/>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文字方塊 29">
                <a:extLst>
                  <a:ext uri="{FF2B5EF4-FFF2-40B4-BE49-F238E27FC236}">
                    <a16:creationId xmlns:a16="http://schemas.microsoft.com/office/drawing/2014/main" id="{389DA4BB-135D-A132-ECF0-6EA9D42CBDC5}"/>
                  </a:ext>
                </a:extLst>
              </p:cNvPr>
              <p:cNvSpPr txBox="1"/>
              <p:nvPr/>
            </p:nvSpPr>
            <p:spPr bwMode="auto">
              <a:xfrm>
                <a:off x="683568" y="3600523"/>
                <a:ext cx="5998510" cy="787908"/>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0</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r>
                        <a:rPr lang="en-US" altLang="zh-TW" b="0" i="0" smtClean="0">
                          <a:latin typeface="Cambria Math" panose="02040503050406030204" pitchFamily="18" charset="0"/>
                        </a:rPr>
                        <m:t>=</m:t>
                      </m:r>
                      <m:nary>
                        <m:naryPr>
                          <m:chr m:val="∑"/>
                          <m:supHide m:val="on"/>
                          <m:ctrlPr>
                            <a:rPr lang="en-US" altLang="zh-TW" i="1">
                              <a:latin typeface="Cambria Math" panose="02040503050406030204" pitchFamily="18" charset="0"/>
                              <a:ea typeface="Cambria Math"/>
                            </a:rPr>
                          </m:ctrlPr>
                        </m:naryPr>
                        <m:sub>
                          <m:r>
                            <a:rPr lang="en-US" altLang="zh-TW" b="0" i="1" smtClean="0">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0</m:t>
                          </m:r>
                        </m:sub>
                        <m:sup/>
                        <m:e>
                          <m:f>
                            <m:fPr>
                              <m:ctrlPr>
                                <a:rPr lang="en-US" altLang="zh-TW" i="1">
                                  <a:latin typeface="Cambria Math" panose="02040503050406030204" pitchFamily="18" charset="0"/>
                                  <a:ea typeface="Cambria Math"/>
                                </a:rPr>
                              </m:ctrlPr>
                            </m:fPr>
                            <m:num>
                              <m:sSup>
                                <m:sSupPr>
                                  <m:ctrlPr>
                                    <a:rPr lang="en-US" altLang="zh-TW" i="1">
                                      <a:latin typeface="Cambria Math" panose="02040503050406030204" pitchFamily="18" charset="0"/>
                                      <a:ea typeface="Cambria Math"/>
                                    </a:rPr>
                                  </m:ctrlPr>
                                </m:sSupPr>
                                <m:e>
                                  <m:d>
                                    <m:dPr>
                                      <m:begChr m:val="|"/>
                                      <m:endChr m:val="|"/>
                                      <m:ctrlPr>
                                        <a:rPr lang="en-US" altLang="zh-TW" i="1" smtClean="0">
                                          <a:latin typeface="Cambria Math" panose="02040503050406030204" pitchFamily="18" charset="0"/>
                                          <a:ea typeface="Cambria Math"/>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0</m:t>
                                              </m:r>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e>
                                  </m:d>
                                </m:e>
                                <m:sup>
                                  <m:r>
                                    <a:rPr lang="en-US" altLang="zh-TW" b="0" i="1" smtClean="0">
                                      <a:latin typeface="Cambria Math" panose="02040503050406030204" pitchFamily="18" charset="0"/>
                                      <a:ea typeface="Cambria Math" panose="02040503050406030204" pitchFamily="18" charset="0"/>
                                    </a:rPr>
                                    <m:t>2</m:t>
                                  </m:r>
                                </m:sup>
                              </m:sSup>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0</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e>
                      </m:nary>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sSup>
                            <m:sSupPr>
                              <m:ctrlPr>
                                <a:rPr lang="en-US" altLang="zh-TW" b="0" i="1" smtClean="0">
                                  <a:latin typeface="Cambria Math" panose="02040503050406030204" pitchFamily="18" charset="0"/>
                                </a:rPr>
                              </m:ctrlPr>
                            </m:sSupPr>
                            <m:e>
                              <m:d>
                                <m:dPr>
                                  <m:ctrlPr>
                                    <a:rPr lang="en-US" altLang="zh-TW" b="0" i="1" smtClean="0">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ℏ</m:t>
                                  </m:r>
                                  <m:r>
                                    <a:rPr lang="en-US" altLang="zh-TW" i="1">
                                      <a:latin typeface="Cambria Math" panose="02040503050406030204" pitchFamily="18" charset="0"/>
                                      <a:ea typeface="Cambria Math" panose="02040503050406030204" pitchFamily="18" charset="0"/>
                                    </a:rPr>
                                    <m:t>𝜔</m:t>
                                  </m:r>
                                </m:e>
                              </m:d>
                            </m:e>
                            <m:sup>
                              <m:r>
                                <a:rPr lang="en-US" altLang="zh-TW" b="0" i="1" smtClean="0">
                                  <a:latin typeface="Cambria Math" panose="02040503050406030204" pitchFamily="18" charset="0"/>
                                </a:rPr>
                                <m:t>2</m:t>
                              </m:r>
                            </m:sup>
                          </m:sSup>
                        </m:num>
                        <m:den>
                          <m:r>
                            <a:rPr lang="en-US" altLang="zh-TW" b="0" i="1" smtClean="0">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ℏ</m:t>
                          </m:r>
                          <m:r>
                            <a:rPr lang="en-US" altLang="zh-TW" i="1">
                              <a:latin typeface="Cambria Math" panose="02040503050406030204" pitchFamily="18" charset="0"/>
                              <a:ea typeface="Cambria Math" panose="02040503050406030204" pitchFamily="18" charset="0"/>
                            </a:rPr>
                            <m:t>𝜔</m:t>
                          </m:r>
                        </m:den>
                      </m:f>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9</m:t>
                          </m:r>
                        </m:num>
                        <m:den>
                          <m:r>
                            <a:rPr lang="en-US" altLang="zh-TW" b="0" i="1" smtClean="0">
                              <a:latin typeface="Cambria Math" panose="02040503050406030204" pitchFamily="18" charset="0"/>
                            </a:rPr>
                            <m:t>2</m:t>
                          </m:r>
                        </m:den>
                      </m:f>
                      <m:r>
                        <a:rPr lang="en-US" altLang="zh-TW" i="1">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ℏ</m:t>
                                  </m:r>
                                  <m:r>
                                    <a:rPr lang="en-US" altLang="zh-TW" i="1">
                                      <a:latin typeface="Cambria Math" panose="02040503050406030204" pitchFamily="18" charset="0"/>
                                      <a:ea typeface="Cambria Math" panose="02040503050406030204" pitchFamily="18" charset="0"/>
                                    </a:rPr>
                                    <m:t>𝜔</m:t>
                                  </m:r>
                                </m:e>
                              </m:d>
                            </m:e>
                            <m:sup>
                              <m:r>
                                <a:rPr lang="en-US" altLang="zh-TW" i="1">
                                  <a:latin typeface="Cambria Math" panose="02040503050406030204" pitchFamily="18" charset="0"/>
                                </a:rPr>
                                <m:t>2</m:t>
                              </m:r>
                            </m:sup>
                          </m:sSup>
                        </m:num>
                        <m:den>
                          <m:r>
                            <a:rPr lang="en-US" altLang="zh-TW" b="0" i="1" smtClean="0">
                              <a:latin typeface="Cambria Math" panose="02040503050406030204" pitchFamily="18" charset="0"/>
                            </a:rPr>
                            <m:t>4</m:t>
                          </m:r>
                          <m:r>
                            <a:rPr lang="en-US" altLang="zh-TW" i="1">
                              <a:latin typeface="Cambria Math" panose="02040503050406030204" pitchFamily="18" charset="0"/>
                              <a:ea typeface="Cambria Math" panose="02040503050406030204" pitchFamily="18" charset="0"/>
                            </a:rPr>
                            <m:t>ℏ</m:t>
                          </m:r>
                          <m:r>
                            <a:rPr lang="en-US" altLang="zh-TW" i="1">
                              <a:latin typeface="Cambria Math" panose="02040503050406030204" pitchFamily="18" charset="0"/>
                              <a:ea typeface="Cambria Math" panose="02040503050406030204" pitchFamily="18" charset="0"/>
                            </a:rPr>
                            <m:t>𝜔</m:t>
                          </m:r>
                        </m:den>
                      </m:f>
                      <m:f>
                        <m:fPr>
                          <m:ctrlPr>
                            <a:rPr lang="en-US" altLang="zh-TW" i="1">
                              <a:latin typeface="Cambria Math" panose="02040503050406030204" pitchFamily="18" charset="0"/>
                            </a:rPr>
                          </m:ctrlPr>
                        </m:fPr>
                        <m:num>
                          <m:r>
                            <a:rPr lang="en-US" altLang="zh-TW" b="0" i="1" smtClean="0">
                              <a:latin typeface="Cambria Math" panose="02040503050406030204" pitchFamily="18" charset="0"/>
                            </a:rPr>
                            <m:t>3</m:t>
                          </m:r>
                        </m:num>
                        <m:den>
                          <m:r>
                            <a:rPr lang="en-US" altLang="zh-TW" i="1">
                              <a:latin typeface="Cambria Math" panose="02040503050406030204" pitchFamily="18" charset="0"/>
                            </a:rPr>
                            <m:t>2</m:t>
                          </m:r>
                        </m:den>
                      </m:f>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b="0" i="1" smtClean="0">
                              <a:latin typeface="Cambria Math" panose="02040503050406030204" pitchFamily="18" charset="0"/>
                            </a:rPr>
                            <m:t>21</m:t>
                          </m:r>
                        </m:num>
                        <m:den>
                          <m:r>
                            <a:rPr lang="en-US" altLang="zh-TW" b="0" i="1" smtClean="0">
                              <a:latin typeface="Cambria Math" panose="02040503050406030204" pitchFamily="18" charset="0"/>
                            </a:rPr>
                            <m:t>8</m:t>
                          </m:r>
                        </m:den>
                      </m:f>
                      <m:r>
                        <a:rPr lang="en-US" altLang="zh-TW" i="1">
                          <a:latin typeface="Cambria Math" panose="02040503050406030204" pitchFamily="18" charset="0"/>
                          <a:ea typeface="Cambria Math" panose="02040503050406030204" pitchFamily="18" charset="0"/>
                        </a:rPr>
                        <m:t>ℏ</m:t>
                      </m:r>
                      <m:r>
                        <a:rPr lang="en-US" altLang="zh-TW" i="1">
                          <a:latin typeface="Cambria Math" panose="02040503050406030204" pitchFamily="18" charset="0"/>
                          <a:ea typeface="Cambria Math" panose="02040503050406030204" pitchFamily="18" charset="0"/>
                        </a:rPr>
                        <m:t>𝜔</m:t>
                      </m:r>
                    </m:oMath>
                  </m:oMathPara>
                </a14:m>
                <a:endParaRPr lang="zh-TW" altLang="en-US" dirty="0"/>
              </a:p>
            </p:txBody>
          </p:sp>
        </mc:Choice>
        <mc:Fallback xmlns="">
          <p:sp>
            <p:nvSpPr>
              <p:cNvPr id="21" name="文字方塊 29">
                <a:extLst>
                  <a:ext uri="{FF2B5EF4-FFF2-40B4-BE49-F238E27FC236}">
                    <a16:creationId xmlns:a16="http://schemas.microsoft.com/office/drawing/2014/main" id="{389DA4BB-135D-A132-ECF0-6EA9D42CBDC5}"/>
                  </a:ext>
                </a:extLst>
              </p:cNvPr>
              <p:cNvSpPr txBox="1">
                <a:spLocks noRot="1" noChangeAspect="1" noMove="1" noResize="1" noEditPoints="1" noAdjustHandles="1" noChangeArrowheads="1" noChangeShapeType="1" noTextEdit="1"/>
              </p:cNvSpPr>
              <p:nvPr/>
            </p:nvSpPr>
            <p:spPr bwMode="auto">
              <a:xfrm>
                <a:off x="683568" y="3600523"/>
                <a:ext cx="5998510" cy="787908"/>
              </a:xfrm>
              <a:prstGeom prst="rect">
                <a:avLst/>
              </a:prstGeom>
              <a:blipFill>
                <a:blip r:embed="rId5"/>
                <a:stretch>
                  <a:fillRect t="-115873" b="-165079"/>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225206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89E867-E8AC-75EF-13AE-2D195525AC8D}"/>
              </a:ext>
            </a:extLst>
          </p:cNvPr>
          <p:cNvPicPr>
            <a:picLocks noChangeAspect="1"/>
          </p:cNvPicPr>
          <p:nvPr/>
        </p:nvPicPr>
        <p:blipFill rotWithShape="1">
          <a:blip r:embed="rId2"/>
          <a:srcRect t="19693"/>
          <a:stretch/>
        </p:blipFill>
        <p:spPr>
          <a:xfrm>
            <a:off x="179512" y="908720"/>
            <a:ext cx="8458913" cy="4320480"/>
          </a:xfrm>
          <a:prstGeom prst="rect">
            <a:avLst/>
          </a:prstGeom>
        </p:spPr>
      </p:pic>
    </p:spTree>
    <p:extLst>
      <p:ext uri="{BB962C8B-B14F-4D97-AF65-F5344CB8AC3E}">
        <p14:creationId xmlns:p14="http://schemas.microsoft.com/office/powerpoint/2010/main" val="72500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low confidence">
            <a:extLst>
              <a:ext uri="{FF2B5EF4-FFF2-40B4-BE49-F238E27FC236}">
                <a16:creationId xmlns:a16="http://schemas.microsoft.com/office/drawing/2014/main" id="{DC3F69DE-B7C8-578C-04BD-CEFC8846AF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750" y="457200"/>
            <a:ext cx="7556500" cy="5943600"/>
          </a:xfrm>
          <a:prstGeom prst="rect">
            <a:avLst/>
          </a:prstGeom>
        </p:spPr>
      </p:pic>
    </p:spTree>
    <p:extLst>
      <p:ext uri="{BB962C8B-B14F-4D97-AF65-F5344CB8AC3E}">
        <p14:creationId xmlns:p14="http://schemas.microsoft.com/office/powerpoint/2010/main" val="9763666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29">
                <a:extLst>
                  <a:ext uri="{FF2B5EF4-FFF2-40B4-BE49-F238E27FC236}">
                    <a16:creationId xmlns:a16="http://schemas.microsoft.com/office/drawing/2014/main" id="{DD1A5B18-33E5-2504-5EEE-C937E41E08BD}"/>
                  </a:ext>
                </a:extLst>
              </p:cNvPr>
              <p:cNvSpPr txBox="1"/>
              <p:nvPr/>
            </p:nvSpPr>
            <p:spPr bwMode="auto">
              <a:xfrm>
                <a:off x="814732" y="1553732"/>
                <a:ext cx="2083098" cy="425181"/>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m:oMathPara>
                </a14:m>
                <a:endParaRPr lang="zh-TW" altLang="en-US" dirty="0"/>
              </a:p>
            </p:txBody>
          </p:sp>
        </mc:Choice>
        <mc:Fallback xmlns="">
          <p:sp>
            <p:nvSpPr>
              <p:cNvPr id="2" name="文字方塊 29">
                <a:extLst>
                  <a:ext uri="{FF2B5EF4-FFF2-40B4-BE49-F238E27FC236}">
                    <a16:creationId xmlns:a16="http://schemas.microsoft.com/office/drawing/2014/main" id="{DD1A5B18-33E5-2504-5EEE-C937E41E08BD}"/>
                  </a:ext>
                </a:extLst>
              </p:cNvPr>
              <p:cNvSpPr txBox="1">
                <a:spLocks noRot="1" noChangeAspect="1" noMove="1" noResize="1" noEditPoints="1" noAdjustHandles="1" noChangeArrowheads="1" noChangeShapeType="1" noTextEdit="1"/>
              </p:cNvSpPr>
              <p:nvPr/>
            </p:nvSpPr>
            <p:spPr bwMode="auto">
              <a:xfrm>
                <a:off x="814732" y="1553732"/>
                <a:ext cx="2083098" cy="425181"/>
              </a:xfrm>
              <a:prstGeom prst="rect">
                <a:avLst/>
              </a:prstGeom>
              <a:blipFill>
                <a:blip r:embed="rId2"/>
                <a:stretch>
                  <a:fillRect t="-82353" r="-8485" b="-150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9">
                <a:extLst>
                  <a:ext uri="{FF2B5EF4-FFF2-40B4-BE49-F238E27FC236}">
                    <a16:creationId xmlns:a16="http://schemas.microsoft.com/office/drawing/2014/main" id="{03F6D79B-DE46-3829-9C90-13C580F0F3FE}"/>
                  </a:ext>
                </a:extLst>
              </p:cNvPr>
              <p:cNvSpPr txBox="1"/>
              <p:nvPr/>
            </p:nvSpPr>
            <p:spPr bwMode="auto">
              <a:xfrm>
                <a:off x="814732" y="2143267"/>
                <a:ext cx="2828379" cy="795282"/>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r>
                        <a:rPr lang="en-US" altLang="zh-TW" b="0" i="0" smtClean="0">
                          <a:latin typeface="Cambria Math" panose="02040503050406030204" pitchFamily="18" charset="0"/>
                        </a:rPr>
                        <m:t>=</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f>
                            <m:fPr>
                              <m:ctrlPr>
                                <a:rPr lang="en-US" altLang="zh-TW" i="1">
                                  <a:latin typeface="Cambria Math" panose="02040503050406030204" pitchFamily="18" charset="0"/>
                                  <a:ea typeface="Cambria Math"/>
                                </a:rPr>
                              </m:ctrlPr>
                            </m:fPr>
                            <m:num>
                              <m:sSup>
                                <m:sSupPr>
                                  <m:ctrlPr>
                                    <a:rPr lang="en-US" altLang="zh-TW" i="1">
                                      <a:latin typeface="Cambria Math" panose="02040503050406030204" pitchFamily="18" charset="0"/>
                                      <a:ea typeface="Cambria Math"/>
                                    </a:rPr>
                                  </m:ctrlPr>
                                </m:sSupPr>
                                <m:e>
                                  <m:d>
                                    <m:dPr>
                                      <m:begChr m:val="|"/>
                                      <m:endChr m:val="|"/>
                                      <m:ctrlPr>
                                        <a:rPr lang="en-US" altLang="zh-TW" i="1" smtClean="0">
                                          <a:latin typeface="Cambria Math" panose="02040503050406030204" pitchFamily="18" charset="0"/>
                                          <a:ea typeface="Cambria Math"/>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𝑛</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d>
                                </m:e>
                                <m:sup>
                                  <m:r>
                                    <a:rPr lang="en-US" altLang="zh-TW" b="0" i="1" smtClean="0">
                                      <a:latin typeface="Cambria Math" panose="02040503050406030204" pitchFamily="18" charset="0"/>
                                      <a:ea typeface="Cambria Math" panose="02040503050406030204" pitchFamily="18" charset="0"/>
                                    </a:rPr>
                                    <m:t>2</m:t>
                                  </m:r>
                                </m:sup>
                              </m:sSup>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e>
                      </m:nary>
                    </m:oMath>
                  </m:oMathPara>
                </a14:m>
                <a:endParaRPr lang="zh-TW" altLang="en-US" dirty="0"/>
              </a:p>
            </p:txBody>
          </p:sp>
        </mc:Choice>
        <mc:Fallback xmlns="">
          <p:sp>
            <p:nvSpPr>
              <p:cNvPr id="3" name="文字方塊 29">
                <a:extLst>
                  <a:ext uri="{FF2B5EF4-FFF2-40B4-BE49-F238E27FC236}">
                    <a16:creationId xmlns:a16="http://schemas.microsoft.com/office/drawing/2014/main" id="{03F6D79B-DE46-3829-9C90-13C580F0F3FE}"/>
                  </a:ext>
                </a:extLst>
              </p:cNvPr>
              <p:cNvSpPr txBox="1">
                <a:spLocks noRot="1" noChangeAspect="1" noMove="1" noResize="1" noEditPoints="1" noAdjustHandles="1" noChangeArrowheads="1" noChangeShapeType="1" noTextEdit="1"/>
              </p:cNvSpPr>
              <p:nvPr/>
            </p:nvSpPr>
            <p:spPr bwMode="auto">
              <a:xfrm>
                <a:off x="814732" y="2143267"/>
                <a:ext cx="2828379" cy="795282"/>
              </a:xfrm>
              <a:prstGeom prst="rect">
                <a:avLst/>
              </a:prstGeom>
              <a:blipFill>
                <a:blip r:embed="rId3"/>
                <a:stretch>
                  <a:fillRect t="-112500" b="-160938"/>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29">
                <a:extLst>
                  <a:ext uri="{FF2B5EF4-FFF2-40B4-BE49-F238E27FC236}">
                    <a16:creationId xmlns:a16="http://schemas.microsoft.com/office/drawing/2014/main" id="{50B991B0-B2BC-891A-F183-90D76CD90FDB}"/>
                  </a:ext>
                </a:extLst>
              </p:cNvPr>
              <p:cNvSpPr txBox="1"/>
              <p:nvPr/>
            </p:nvSpPr>
            <p:spPr bwMode="auto">
              <a:xfrm>
                <a:off x="827584" y="3678076"/>
                <a:ext cx="3690168" cy="771750"/>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oMath>
                  </m:oMathPara>
                </a14:m>
                <a:endParaRPr lang="zh-TW" altLang="en-US" dirty="0"/>
              </a:p>
            </p:txBody>
          </p:sp>
        </mc:Choice>
        <mc:Fallback xmlns="">
          <p:sp>
            <p:nvSpPr>
              <p:cNvPr id="4" name="文字方塊 29">
                <a:extLst>
                  <a:ext uri="{FF2B5EF4-FFF2-40B4-BE49-F238E27FC236}">
                    <a16:creationId xmlns:a16="http://schemas.microsoft.com/office/drawing/2014/main" id="{50B991B0-B2BC-891A-F183-90D76CD90FDB}"/>
                  </a:ext>
                </a:extLst>
              </p:cNvPr>
              <p:cNvSpPr txBox="1">
                <a:spLocks noRot="1" noChangeAspect="1" noMove="1" noResize="1" noEditPoints="1" noAdjustHandles="1" noChangeArrowheads="1" noChangeShapeType="1" noTextEdit="1"/>
              </p:cNvSpPr>
              <p:nvPr/>
            </p:nvSpPr>
            <p:spPr bwMode="auto">
              <a:xfrm>
                <a:off x="827584" y="3678076"/>
                <a:ext cx="3690168" cy="771750"/>
              </a:xfrm>
              <a:prstGeom prst="rect">
                <a:avLst/>
              </a:prstGeom>
              <a:blipFill>
                <a:blip r:embed="rId4"/>
                <a:stretch>
                  <a:fillRect l="-7216" t="-117742" r="-4811" b="-16774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A006BA5-992F-8F99-923D-1D96CB3AF5DE}"/>
                  </a:ext>
                </a:extLst>
              </p:cNvPr>
              <p:cNvSpPr txBox="1"/>
              <p:nvPr/>
            </p:nvSpPr>
            <p:spPr bwMode="auto">
              <a:xfrm>
                <a:off x="814732" y="3062862"/>
                <a:ext cx="538627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注意這些表示式與參數</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𝜆</m:t>
                    </m:r>
                  </m:oMath>
                </a14:m>
                <a:r>
                  <a:rPr lang="en-TW" dirty="0">
                    <a:latin typeface="Times New Roman" pitchFamily="18" charset="0"/>
                    <a:cs typeface="Times New Roman" pitchFamily="18" charset="0"/>
                  </a:rPr>
                  <a:t>無關，</a:t>
                </a:r>
                <a14:m>
                  <m:oMath xmlns:m="http://schemas.openxmlformats.org/officeDocument/2006/math">
                    <m:r>
                      <a:rPr lang="en-TW" i="1" dirty="0" smtClean="0">
                        <a:latin typeface="Cambria Math" panose="02040503050406030204" pitchFamily="18" charset="0"/>
                        <a:ea typeface="Cambria Math" panose="02040503050406030204" pitchFamily="18" charset="0"/>
                        <a:cs typeface="Times New Roman" pitchFamily="18" charset="0"/>
                      </a:rPr>
                      <m:t>𝜆</m:t>
                    </m:r>
                  </m:oMath>
                </a14:m>
                <a:r>
                  <a:rPr lang="en-TW" dirty="0">
                    <a:latin typeface="Times New Roman" pitchFamily="18" charset="0"/>
                    <a:cs typeface="Times New Roman" pitchFamily="18" charset="0"/>
                  </a:rPr>
                  <a:t>已經被提出來了！</a:t>
                </a:r>
              </a:p>
            </p:txBody>
          </p:sp>
        </mc:Choice>
        <mc:Fallback xmlns="">
          <p:sp>
            <p:nvSpPr>
              <p:cNvPr id="6" name="TextBox 5">
                <a:extLst>
                  <a:ext uri="{FF2B5EF4-FFF2-40B4-BE49-F238E27FC236}">
                    <a16:creationId xmlns:a16="http://schemas.microsoft.com/office/drawing/2014/main" id="{DA006BA5-992F-8F99-923D-1D96CB3AF5DE}"/>
                  </a:ext>
                </a:extLst>
              </p:cNvPr>
              <p:cNvSpPr txBox="1">
                <a:spLocks noRot="1" noChangeAspect="1" noMove="1" noResize="1" noEditPoints="1" noAdjustHandles="1" noChangeArrowheads="1" noChangeShapeType="1" noTextEdit="1"/>
              </p:cNvSpPr>
              <p:nvPr/>
            </p:nvSpPr>
            <p:spPr bwMode="auto">
              <a:xfrm>
                <a:off x="814732" y="3062862"/>
                <a:ext cx="5386272" cy="369332"/>
              </a:xfrm>
              <a:prstGeom prst="rect">
                <a:avLst/>
              </a:prstGeom>
              <a:blipFill>
                <a:blip r:embed="rId5"/>
                <a:stretch>
                  <a:fillRect l="-941" t="-3226"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290E56E-4E18-274A-F7F3-FB96692F1838}"/>
                  </a:ext>
                </a:extLst>
              </p:cNvPr>
              <p:cNvSpPr txBox="1"/>
              <p:nvPr/>
            </p:nvSpPr>
            <p:spPr bwMode="auto">
              <a:xfrm>
                <a:off x="829060" y="5116801"/>
                <a:ext cx="8207436" cy="404983"/>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這些修正都由微擾項</a:t>
                </a:r>
                <a14:m>
                  <m:oMath xmlns:m="http://schemas.openxmlformats.org/officeDocument/2006/math">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oMath>
                </a14:m>
                <a:r>
                  <a:rPr lang="en-TW" dirty="0">
                    <a:latin typeface="Times New Roman" pitchFamily="18" charset="0"/>
                    <a:cs typeface="Times New Roman" pitchFamily="18" charset="0"/>
                  </a:rPr>
                  <a:t>在未微擾本徵態</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b="0" i="1" smtClean="0">
                                    <a:latin typeface="Cambria Math" panose="02040503050406030204" pitchFamily="18" charset="0"/>
                                    <a:ea typeface="Cambria Math"/>
                                  </a:rPr>
                                  <m:t>,</m:t>
                                </m:r>
                                <m:r>
                                  <a:rPr lang="en-US" altLang="zh-TW" b="0" i="1" smtClean="0">
                                    <a:latin typeface="Cambria Math" panose="02040503050406030204" pitchFamily="18" charset="0"/>
                                    <a:ea typeface="Cambria Math"/>
                                  </a:rPr>
                                  <m:t>𝑘</m:t>
                                </m:r>
                              </m:sub>
                            </m:sSub>
                          </m:e>
                        </m:d>
                      </m:e>
                    </m:d>
                  </m:oMath>
                </a14:m>
                <a:r>
                  <a:rPr lang="en-TW" dirty="0">
                    <a:latin typeface="Times New Roman" pitchFamily="18" charset="0"/>
                    <a:cs typeface="Times New Roman" pitchFamily="18" charset="0"/>
                  </a:rPr>
                  <a:t>之間的矩陣元matrix element 計算。</a:t>
                </a:r>
              </a:p>
            </p:txBody>
          </p:sp>
        </mc:Choice>
        <mc:Fallback xmlns="">
          <p:sp>
            <p:nvSpPr>
              <p:cNvPr id="5" name="TextBox 4">
                <a:extLst>
                  <a:ext uri="{FF2B5EF4-FFF2-40B4-BE49-F238E27FC236}">
                    <a16:creationId xmlns:a16="http://schemas.microsoft.com/office/drawing/2014/main" id="{9290E56E-4E18-274A-F7F3-FB96692F1838}"/>
                  </a:ext>
                </a:extLst>
              </p:cNvPr>
              <p:cNvSpPr txBox="1">
                <a:spLocks noRot="1" noChangeAspect="1" noMove="1" noResize="1" noEditPoints="1" noAdjustHandles="1" noChangeArrowheads="1" noChangeShapeType="1" noTextEdit="1"/>
              </p:cNvSpPr>
              <p:nvPr/>
            </p:nvSpPr>
            <p:spPr bwMode="auto">
              <a:xfrm>
                <a:off x="829060" y="5116801"/>
                <a:ext cx="8207436" cy="404983"/>
              </a:xfrm>
              <a:prstGeom prst="rect">
                <a:avLst/>
              </a:prstGeom>
              <a:blipFill>
                <a:blip r:embed="rId6"/>
                <a:stretch>
                  <a:fillRect l="-618" t="-145455" b="-224242"/>
                </a:stretch>
              </a:blipFill>
              <a:ln w="9525">
                <a:noFill/>
                <a:miter lim="800000"/>
                <a:headEnd/>
                <a:tailEnd/>
              </a:ln>
            </p:spPr>
            <p:txBody>
              <a:bodyPr/>
              <a:lstStyle/>
              <a:p>
                <a:r>
                  <a:rPr lang="en-TW">
                    <a:noFill/>
                  </a:rPr>
                  <a:t> </a:t>
                </a:r>
              </a:p>
            </p:txBody>
          </p:sp>
        </mc:Fallback>
      </mc:AlternateContent>
      <p:sp>
        <p:nvSpPr>
          <p:cNvPr id="7" name="TextBox 6">
            <a:extLst>
              <a:ext uri="{FF2B5EF4-FFF2-40B4-BE49-F238E27FC236}">
                <a16:creationId xmlns:a16="http://schemas.microsoft.com/office/drawing/2014/main" id="{6180BFAE-72E1-1133-B9D0-9BA897769E87}"/>
              </a:ext>
            </a:extLst>
          </p:cNvPr>
          <p:cNvSpPr txBox="1"/>
          <p:nvPr/>
        </p:nvSpPr>
        <p:spPr bwMode="auto">
          <a:xfrm>
            <a:off x="827584" y="5600364"/>
            <a:ext cx="777686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能量的一階修正是對角矩陣元、二階能量與一階態修正則是非對角矩陣元。</a:t>
            </a:r>
          </a:p>
        </p:txBody>
      </p:sp>
      <p:sp>
        <p:nvSpPr>
          <p:cNvPr id="8" name="TextBox 7">
            <a:extLst>
              <a:ext uri="{FF2B5EF4-FFF2-40B4-BE49-F238E27FC236}">
                <a16:creationId xmlns:a16="http://schemas.microsoft.com/office/drawing/2014/main" id="{9156ADDA-DED2-36C3-BF83-DF781251B3E6}"/>
              </a:ext>
            </a:extLst>
          </p:cNvPr>
          <p:cNvSpPr txBox="1"/>
          <p:nvPr/>
        </p:nvSpPr>
        <p:spPr bwMode="auto">
          <a:xfrm>
            <a:off x="827584" y="4526326"/>
            <a:ext cx="597666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二階狀態修正原則上也可算，但比複雜，在此從略。</a:t>
            </a:r>
          </a:p>
        </p:txBody>
      </p:sp>
    </p:spTree>
    <p:extLst>
      <p:ext uri="{BB962C8B-B14F-4D97-AF65-F5344CB8AC3E}">
        <p14:creationId xmlns:p14="http://schemas.microsoft.com/office/powerpoint/2010/main" val="4199268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8B57C6-0E64-90AF-AE75-61586CE24302}"/>
              </a:ext>
            </a:extLst>
          </p:cNvPr>
          <p:cNvPicPr>
            <a:picLocks noChangeAspect="1"/>
          </p:cNvPicPr>
          <p:nvPr/>
        </p:nvPicPr>
        <p:blipFill>
          <a:blip r:embed="rId2"/>
          <a:stretch>
            <a:fillRect/>
          </a:stretch>
        </p:blipFill>
        <p:spPr>
          <a:xfrm>
            <a:off x="868935" y="2924944"/>
            <a:ext cx="7406130" cy="3528392"/>
          </a:xfrm>
          <a:prstGeom prst="rect">
            <a:avLst/>
          </a:prstGeom>
        </p:spPr>
      </p:pic>
      <p:pic>
        <p:nvPicPr>
          <p:cNvPr id="6" name="Picture 5">
            <a:extLst>
              <a:ext uri="{FF2B5EF4-FFF2-40B4-BE49-F238E27FC236}">
                <a16:creationId xmlns:a16="http://schemas.microsoft.com/office/drawing/2014/main" id="{802FC49F-FEA8-A0A4-6395-CECB8F839F3A}"/>
              </a:ext>
            </a:extLst>
          </p:cNvPr>
          <p:cNvPicPr>
            <a:picLocks noChangeAspect="1"/>
          </p:cNvPicPr>
          <p:nvPr/>
        </p:nvPicPr>
        <p:blipFill>
          <a:blip r:embed="rId3"/>
          <a:stretch>
            <a:fillRect/>
          </a:stretch>
        </p:blipFill>
        <p:spPr>
          <a:xfrm>
            <a:off x="868935" y="404664"/>
            <a:ext cx="4743474" cy="927410"/>
          </a:xfrm>
          <a:prstGeom prst="rect">
            <a:avLst/>
          </a:prstGeom>
        </p:spPr>
      </p:pic>
      <p:pic>
        <p:nvPicPr>
          <p:cNvPr id="7" name="Picture 6">
            <a:extLst>
              <a:ext uri="{FF2B5EF4-FFF2-40B4-BE49-F238E27FC236}">
                <a16:creationId xmlns:a16="http://schemas.microsoft.com/office/drawing/2014/main" id="{0B25D842-33E0-9E69-3E0F-AED474EF6EC7}"/>
              </a:ext>
            </a:extLst>
          </p:cNvPr>
          <p:cNvPicPr>
            <a:picLocks noChangeAspect="1"/>
          </p:cNvPicPr>
          <p:nvPr/>
        </p:nvPicPr>
        <p:blipFill>
          <a:blip r:embed="rId4"/>
          <a:stretch>
            <a:fillRect/>
          </a:stretch>
        </p:blipFill>
        <p:spPr>
          <a:xfrm>
            <a:off x="868935" y="1404082"/>
            <a:ext cx="2502899" cy="432048"/>
          </a:xfrm>
          <a:prstGeom prst="rect">
            <a:avLst/>
          </a:prstGeom>
        </p:spPr>
      </p:pic>
      <p:pic>
        <p:nvPicPr>
          <p:cNvPr id="8" name="Picture 7">
            <a:extLst>
              <a:ext uri="{FF2B5EF4-FFF2-40B4-BE49-F238E27FC236}">
                <a16:creationId xmlns:a16="http://schemas.microsoft.com/office/drawing/2014/main" id="{FF1D2497-B2BF-2657-C899-6A5AE72D2F2D}"/>
              </a:ext>
            </a:extLst>
          </p:cNvPr>
          <p:cNvPicPr>
            <a:picLocks noChangeAspect="1"/>
          </p:cNvPicPr>
          <p:nvPr/>
        </p:nvPicPr>
        <p:blipFill>
          <a:blip r:embed="rId5"/>
          <a:stretch>
            <a:fillRect/>
          </a:stretch>
        </p:blipFill>
        <p:spPr>
          <a:xfrm>
            <a:off x="868934" y="1880828"/>
            <a:ext cx="5752967" cy="972108"/>
          </a:xfrm>
          <a:prstGeom prst="rect">
            <a:avLst/>
          </a:prstGeom>
        </p:spPr>
      </p:pic>
    </p:spTree>
    <p:extLst>
      <p:ext uri="{BB962C8B-B14F-4D97-AF65-F5344CB8AC3E}">
        <p14:creationId xmlns:p14="http://schemas.microsoft.com/office/powerpoint/2010/main" val="3024253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4E0FFD-4F27-8665-0042-D5263CB405FF}"/>
              </a:ext>
            </a:extLst>
          </p:cNvPr>
          <p:cNvPicPr>
            <a:picLocks noChangeAspect="1"/>
          </p:cNvPicPr>
          <p:nvPr/>
        </p:nvPicPr>
        <p:blipFill>
          <a:blip r:embed="rId2"/>
          <a:stretch>
            <a:fillRect/>
          </a:stretch>
        </p:blipFill>
        <p:spPr>
          <a:xfrm>
            <a:off x="1422400" y="12700"/>
            <a:ext cx="6299200" cy="6832600"/>
          </a:xfrm>
          <a:prstGeom prst="rect">
            <a:avLst/>
          </a:prstGeom>
        </p:spPr>
      </p:pic>
    </p:spTree>
    <p:extLst>
      <p:ext uri="{BB962C8B-B14F-4D97-AF65-F5344CB8AC3E}">
        <p14:creationId xmlns:p14="http://schemas.microsoft.com/office/powerpoint/2010/main" val="1981926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DE6D1C-BBBA-04BD-CB2B-8B11115E4C31}"/>
              </a:ext>
            </a:extLst>
          </p:cNvPr>
          <p:cNvPicPr>
            <a:picLocks noChangeAspect="1"/>
          </p:cNvPicPr>
          <p:nvPr/>
        </p:nvPicPr>
        <p:blipFill>
          <a:blip r:embed="rId2"/>
          <a:stretch>
            <a:fillRect/>
          </a:stretch>
        </p:blipFill>
        <p:spPr>
          <a:xfrm>
            <a:off x="685800" y="1052736"/>
            <a:ext cx="7772400" cy="947853"/>
          </a:xfrm>
          <a:prstGeom prst="rect">
            <a:avLst/>
          </a:prstGeom>
        </p:spPr>
      </p:pic>
      <p:pic>
        <p:nvPicPr>
          <p:cNvPr id="3" name="Picture 2">
            <a:extLst>
              <a:ext uri="{FF2B5EF4-FFF2-40B4-BE49-F238E27FC236}">
                <a16:creationId xmlns:a16="http://schemas.microsoft.com/office/drawing/2014/main" id="{2D41B496-7040-A14C-9CFF-E5C6CE310D81}"/>
              </a:ext>
            </a:extLst>
          </p:cNvPr>
          <p:cNvPicPr>
            <a:picLocks noChangeAspect="1"/>
          </p:cNvPicPr>
          <p:nvPr/>
        </p:nvPicPr>
        <p:blipFill>
          <a:blip r:embed="rId3"/>
          <a:stretch>
            <a:fillRect/>
          </a:stretch>
        </p:blipFill>
        <p:spPr>
          <a:xfrm>
            <a:off x="685800" y="2132856"/>
            <a:ext cx="7734300" cy="1409700"/>
          </a:xfrm>
          <a:prstGeom prst="rect">
            <a:avLst/>
          </a:prstGeom>
        </p:spPr>
      </p:pic>
      <p:pic>
        <p:nvPicPr>
          <p:cNvPr id="4" name="Picture 3">
            <a:extLst>
              <a:ext uri="{FF2B5EF4-FFF2-40B4-BE49-F238E27FC236}">
                <a16:creationId xmlns:a16="http://schemas.microsoft.com/office/drawing/2014/main" id="{258CDABD-E668-8E60-BD5D-7F6E4E9C7AD8}"/>
              </a:ext>
            </a:extLst>
          </p:cNvPr>
          <p:cNvPicPr>
            <a:picLocks noChangeAspect="1"/>
          </p:cNvPicPr>
          <p:nvPr/>
        </p:nvPicPr>
        <p:blipFill>
          <a:blip r:embed="rId4"/>
          <a:stretch>
            <a:fillRect/>
          </a:stretch>
        </p:blipFill>
        <p:spPr>
          <a:xfrm>
            <a:off x="685800" y="4653136"/>
            <a:ext cx="7670800" cy="1358900"/>
          </a:xfrm>
          <a:prstGeom prst="rect">
            <a:avLst/>
          </a:prstGeom>
        </p:spPr>
      </p:pic>
    </p:spTree>
    <p:extLst>
      <p:ext uri="{BB962C8B-B14F-4D97-AF65-F5344CB8AC3E}">
        <p14:creationId xmlns:p14="http://schemas.microsoft.com/office/powerpoint/2010/main" val="379383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文字方塊 29">
                <a:extLst>
                  <a:ext uri="{FF2B5EF4-FFF2-40B4-BE49-F238E27FC236}">
                    <a16:creationId xmlns:a16="http://schemas.microsoft.com/office/drawing/2014/main" id="{DE4352A1-50ED-B406-D9A0-7B1AD06DA0F9}"/>
                  </a:ext>
                </a:extLst>
              </p:cNvPr>
              <p:cNvSpPr txBox="1"/>
              <p:nvPr/>
            </p:nvSpPr>
            <p:spPr bwMode="auto">
              <a:xfrm>
                <a:off x="582165" y="1041226"/>
                <a:ext cx="2716734" cy="404983"/>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𝜆</m:t>
                          </m:r>
                          <m:sSub>
                            <m:sSubPr>
                              <m:ctrlPr>
                                <a:rPr lang="en-US" altLang="zh-TW" b="0" i="1" smtClean="0">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b="0" i="1" smtClean="0">
                                  <a:latin typeface="Cambria Math" panose="02040503050406030204" pitchFamily="18" charset="0"/>
                                  <a:ea typeface="Cambria Math" panose="02040503050406030204" pitchFamily="18" charset="0"/>
                                </a:rPr>
                                <m:t>1</m:t>
                              </m:r>
                            </m:sub>
                          </m:sSub>
                        </m:e>
                      </m:d>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𝑛</m:t>
                                  </m:r>
                                </m:sub>
                              </m:sSub>
                            </m:e>
                          </m:d>
                        </m:e>
                      </m:d>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𝐸</m:t>
                          </m:r>
                        </m:e>
                        <m:sub>
                          <m:r>
                            <a:rPr lang="en-US" altLang="zh-TW" b="0" i="1" smtClean="0">
                              <a:latin typeface="Cambria Math" panose="02040503050406030204" pitchFamily="18" charset="0"/>
                            </a:rPr>
                            <m:t>𝑛</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𝑛</m:t>
                                  </m:r>
                                </m:sub>
                              </m:sSub>
                            </m:e>
                          </m:d>
                        </m:e>
                      </m:d>
                    </m:oMath>
                  </m:oMathPara>
                </a14:m>
                <a:endParaRPr lang="zh-TW" altLang="en-US" dirty="0"/>
              </a:p>
            </p:txBody>
          </p:sp>
        </mc:Choice>
        <mc:Fallback xmlns="">
          <p:sp>
            <p:nvSpPr>
              <p:cNvPr id="3" name="文字方塊 29">
                <a:extLst>
                  <a:ext uri="{FF2B5EF4-FFF2-40B4-BE49-F238E27FC236}">
                    <a16:creationId xmlns:a16="http://schemas.microsoft.com/office/drawing/2014/main" id="{DE4352A1-50ED-B406-D9A0-7B1AD06DA0F9}"/>
                  </a:ext>
                </a:extLst>
              </p:cNvPr>
              <p:cNvSpPr txBox="1">
                <a:spLocks noRot="1" noChangeAspect="1" noMove="1" noResize="1" noEditPoints="1" noAdjustHandles="1" noChangeArrowheads="1" noChangeShapeType="1" noTextEdit="1"/>
              </p:cNvSpPr>
              <p:nvPr/>
            </p:nvSpPr>
            <p:spPr bwMode="auto">
              <a:xfrm>
                <a:off x="582165" y="1041226"/>
                <a:ext cx="2716734" cy="404983"/>
              </a:xfrm>
              <a:prstGeom prst="rect">
                <a:avLst/>
              </a:prstGeom>
              <a:blipFill>
                <a:blip r:embed="rId2"/>
                <a:stretch>
                  <a:fillRect t="-100000" r="-8372" b="-15625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FA29841-677C-820F-2737-982BDED797F0}"/>
                  </a:ext>
                </a:extLst>
              </p:cNvPr>
              <p:cNvSpPr txBox="1"/>
              <p:nvPr/>
            </p:nvSpPr>
            <p:spPr bwMode="auto">
              <a:xfrm>
                <a:off x="537435" y="587067"/>
                <a:ext cx="5433015" cy="376770"/>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若</a:t>
                </a:r>
                <a14:m>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oMath>
                </a14:m>
                <a:r>
                  <a:rPr lang="en-TW" dirty="0">
                    <a:latin typeface="Times New Roman" pitchFamily="18" charset="0"/>
                    <a:cs typeface="Times New Roman" pitchFamily="18" charset="0"/>
                  </a:rPr>
                  <a:t>可以分解為未微擾</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0</m:t>
                        </m:r>
                      </m:sub>
                    </m:sSub>
                  </m:oMath>
                </a14:m>
                <a:r>
                  <a:rPr lang="en-TW" dirty="0">
                    <a:latin typeface="Times New Roman" pitchFamily="18" charset="0"/>
                    <a:cs typeface="Times New Roman" pitchFamily="18" charset="0"/>
                  </a:rPr>
                  <a:t>，加一個較小的微擾</a:t>
                </a:r>
                <a14:m>
                  <m:oMath xmlns:m="http://schemas.openxmlformats.org/officeDocument/2006/math">
                    <m:r>
                      <a:rPr lang="en-US" altLang="zh-TW" i="1">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oMath>
                </a14:m>
                <a:r>
                  <a:rPr lang="en-TW" dirty="0">
                    <a:latin typeface="Times New Roman" pitchFamily="18" charset="0"/>
                    <a:cs typeface="Times New Roman" pitchFamily="18" charset="0"/>
                  </a:rPr>
                  <a:t>：</a:t>
                </a:r>
              </a:p>
            </p:txBody>
          </p:sp>
        </mc:Choice>
        <mc:Fallback xmlns="">
          <p:sp>
            <p:nvSpPr>
              <p:cNvPr id="4" name="TextBox 3">
                <a:extLst>
                  <a:ext uri="{FF2B5EF4-FFF2-40B4-BE49-F238E27FC236}">
                    <a16:creationId xmlns:a16="http://schemas.microsoft.com/office/drawing/2014/main" id="{CFA29841-677C-820F-2737-982BDED797F0}"/>
                  </a:ext>
                </a:extLst>
              </p:cNvPr>
              <p:cNvSpPr txBox="1">
                <a:spLocks noRot="1" noChangeAspect="1" noMove="1" noResize="1" noEditPoints="1" noAdjustHandles="1" noChangeArrowheads="1" noChangeShapeType="1" noTextEdit="1"/>
              </p:cNvSpPr>
              <p:nvPr/>
            </p:nvSpPr>
            <p:spPr bwMode="auto">
              <a:xfrm>
                <a:off x="537435" y="587067"/>
                <a:ext cx="5433015" cy="376770"/>
              </a:xfrm>
              <a:prstGeom prst="rect">
                <a:avLst/>
              </a:prstGeom>
              <a:blipFill>
                <a:blip r:embed="rId3"/>
                <a:stretch>
                  <a:fillRect l="-935" t="-3333" b="-2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29">
                <a:extLst>
                  <a:ext uri="{FF2B5EF4-FFF2-40B4-BE49-F238E27FC236}">
                    <a16:creationId xmlns:a16="http://schemas.microsoft.com/office/drawing/2014/main" id="{8D696F43-C0E4-3153-4AFB-C76DBE47124C}"/>
                  </a:ext>
                </a:extLst>
              </p:cNvPr>
              <p:cNvSpPr txBox="1"/>
              <p:nvPr/>
            </p:nvSpPr>
            <p:spPr bwMode="auto">
              <a:xfrm>
                <a:off x="3570497" y="1041225"/>
                <a:ext cx="2716734" cy="369332"/>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𝜆</m:t>
                          </m:r>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𝐻</m:t>
                              </m:r>
                            </m:e>
                            <m:sub>
                              <m:r>
                                <a:rPr lang="en-US" altLang="zh-TW" b="0" i="1" smtClean="0">
                                  <a:latin typeface="Cambria Math" panose="02040503050406030204" pitchFamily="18" charset="0"/>
                                  <a:ea typeface="Cambria Math" panose="02040503050406030204" pitchFamily="18" charset="0"/>
                                </a:rPr>
                                <m:t>1</m:t>
                              </m:r>
                            </m:sub>
                          </m:sSub>
                        </m:e>
                      </m:d>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𝑛</m:t>
                                  </m:r>
                                </m:sub>
                              </m:sSub>
                            </m:e>
                          </m:d>
                        </m:e>
                      </m:d>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𝐸</m:t>
                          </m:r>
                        </m:e>
                        <m:sub>
                          <m:r>
                            <a:rPr lang="en-US" altLang="zh-TW" b="0" i="1" smtClean="0">
                              <a:latin typeface="Cambria Math" panose="02040503050406030204" pitchFamily="18" charset="0"/>
                            </a:rPr>
                            <m:t>𝑛</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𝑛</m:t>
                                  </m:r>
                                </m:sub>
                              </m:sSub>
                            </m:e>
                          </m:d>
                        </m:e>
                      </m:d>
                    </m:oMath>
                  </m:oMathPara>
                </a14:m>
                <a:endParaRPr lang="zh-TW" altLang="en-US" dirty="0"/>
              </a:p>
            </p:txBody>
          </p:sp>
        </mc:Choice>
        <mc:Fallback xmlns="">
          <p:sp>
            <p:nvSpPr>
              <p:cNvPr id="6" name="文字方塊 29">
                <a:extLst>
                  <a:ext uri="{FF2B5EF4-FFF2-40B4-BE49-F238E27FC236}">
                    <a16:creationId xmlns:a16="http://schemas.microsoft.com/office/drawing/2014/main" id="{8D696F43-C0E4-3153-4AFB-C76DBE47124C}"/>
                  </a:ext>
                </a:extLst>
              </p:cNvPr>
              <p:cNvSpPr txBox="1">
                <a:spLocks noRot="1" noChangeAspect="1" noMove="1" noResize="1" noEditPoints="1" noAdjustHandles="1" noChangeArrowheads="1" noChangeShapeType="1" noTextEdit="1"/>
              </p:cNvSpPr>
              <p:nvPr/>
            </p:nvSpPr>
            <p:spPr bwMode="auto">
              <a:xfrm>
                <a:off x="3570497" y="1041225"/>
                <a:ext cx="2716734" cy="369332"/>
              </a:xfrm>
              <a:prstGeom prst="rect">
                <a:avLst/>
              </a:prstGeom>
              <a:blipFill>
                <a:blip r:embed="rId4"/>
                <a:stretch>
                  <a:fillRect t="-113793" r="-8411" b="-17931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29">
                <a:extLst>
                  <a:ext uri="{FF2B5EF4-FFF2-40B4-BE49-F238E27FC236}">
                    <a16:creationId xmlns:a16="http://schemas.microsoft.com/office/drawing/2014/main" id="{BF81D913-F19F-6030-E33E-F60C0B617878}"/>
                  </a:ext>
                </a:extLst>
              </p:cNvPr>
              <p:cNvSpPr txBox="1"/>
              <p:nvPr/>
            </p:nvSpPr>
            <p:spPr bwMode="auto">
              <a:xfrm>
                <a:off x="6628832" y="1522717"/>
                <a:ext cx="2088232" cy="428707"/>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𝐻</m:t>
                          </m:r>
                        </m:e>
                        <m:sub>
                          <m:r>
                            <a:rPr lang="en-US" altLang="zh-TW" i="1">
                              <a:latin typeface="Cambria Math" panose="02040503050406030204" pitchFamily="18" charset="0"/>
                            </a:rPr>
                            <m:t>0</m:t>
                          </m:r>
                        </m:sub>
                      </m:sSub>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a:rPr>
                                    <m:t>𝑛</m:t>
                                  </m:r>
                                </m:sub>
                              </m:sSub>
                            </m:e>
                          </m:d>
                        </m:e>
                      </m:d>
                      <m:r>
                        <a:rPr lang="en-US" altLang="zh-TW" b="0" i="1" smtClean="0">
                          <a:latin typeface="Cambria Math"/>
                        </a:rPr>
                        <m:t>=</m:t>
                      </m:r>
                      <m:sSubSup>
                        <m:sSubSupPr>
                          <m:ctrlPr>
                            <a:rPr lang="en-US" altLang="zh-TW" b="0" i="1" smtClean="0">
                              <a:latin typeface="Cambria Math" panose="02040503050406030204" pitchFamily="18" charset="0"/>
                            </a:rPr>
                          </m:ctrlPr>
                        </m:sSubSupPr>
                        <m:e>
                          <m:r>
                            <a:rPr lang="en-US" altLang="zh-TW" b="0" i="1" smtClean="0">
                              <a:latin typeface="Cambria Math" panose="02040503050406030204" pitchFamily="18" charset="0"/>
                            </a:rPr>
                            <m:t>𝐸</m:t>
                          </m:r>
                        </m:e>
                        <m:sub>
                          <m:r>
                            <a:rPr lang="en-US" altLang="zh-TW" b="0" i="1" smtClean="0">
                              <a:latin typeface="Cambria Math" panose="02040503050406030204" pitchFamily="18" charset="0"/>
                            </a:rPr>
                            <m:t>𝑛</m:t>
                          </m:r>
                        </m:sub>
                        <m:sup>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0</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a:rPr>
                                    <m:t>𝑛</m:t>
                                  </m:r>
                                </m:sub>
                              </m:sSub>
                            </m:e>
                          </m:d>
                        </m:e>
                      </m:d>
                    </m:oMath>
                  </m:oMathPara>
                </a14:m>
                <a:endParaRPr lang="zh-TW" altLang="en-US" dirty="0"/>
              </a:p>
            </p:txBody>
          </p:sp>
        </mc:Choice>
        <mc:Fallback xmlns="">
          <p:sp>
            <p:nvSpPr>
              <p:cNvPr id="7" name="文字方塊 29">
                <a:extLst>
                  <a:ext uri="{FF2B5EF4-FFF2-40B4-BE49-F238E27FC236}">
                    <a16:creationId xmlns:a16="http://schemas.microsoft.com/office/drawing/2014/main" id="{BF81D913-F19F-6030-E33E-F60C0B617878}"/>
                  </a:ext>
                </a:extLst>
              </p:cNvPr>
              <p:cNvSpPr txBox="1">
                <a:spLocks noRot="1" noChangeAspect="1" noMove="1" noResize="1" noEditPoints="1" noAdjustHandles="1" noChangeArrowheads="1" noChangeShapeType="1" noTextEdit="1"/>
              </p:cNvSpPr>
              <p:nvPr/>
            </p:nvSpPr>
            <p:spPr bwMode="auto">
              <a:xfrm>
                <a:off x="6628832" y="1522717"/>
                <a:ext cx="2088232" cy="428707"/>
              </a:xfrm>
              <a:prstGeom prst="rect">
                <a:avLst/>
              </a:prstGeom>
              <a:blipFill>
                <a:blip r:embed="rId5"/>
                <a:stretch>
                  <a:fillRect t="-85294" r="-8434" b="-150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693B09C-6225-4E66-A159-5B98EF1C194C}"/>
                  </a:ext>
                </a:extLst>
              </p:cNvPr>
              <p:cNvSpPr txBox="1"/>
              <p:nvPr/>
            </p:nvSpPr>
            <p:spPr bwMode="auto">
              <a:xfrm>
                <a:off x="505662" y="1552405"/>
                <a:ext cx="7272808"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時常，主要項</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𝐻</m:t>
                        </m:r>
                      </m:e>
                      <m:sub>
                        <m:r>
                          <a:rPr lang="en-US" altLang="zh-TW" i="1">
                            <a:latin typeface="Cambria Math" panose="02040503050406030204" pitchFamily="18" charset="0"/>
                          </a:rPr>
                          <m:t>0</m:t>
                        </m:r>
                      </m:sub>
                    </m:sSub>
                  </m:oMath>
                </a14:m>
                <a:r>
                  <a:rPr lang="en-GB" dirty="0" err="1">
                    <a:latin typeface="Times New Roman" pitchFamily="18" charset="0"/>
                    <a:cs typeface="Times New Roman" pitchFamily="18" charset="0"/>
                  </a:rPr>
                  <a:t>比較簡單，因此已經可以解出本徵態</a:t>
                </a:r>
                <a14:m>
                  <m:oMath xmlns:m="http://schemas.openxmlformats.org/officeDocument/2006/math">
                    <m:sSub>
                      <m:sSubPr>
                        <m:ctrlPr>
                          <a:rPr lang="en-US" altLang="zh-TW" i="1">
                            <a:latin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a:rPr>
                          <m:t>𝑛</m:t>
                        </m:r>
                      </m:sub>
                    </m:sSub>
                  </m:oMath>
                </a14:m>
                <a:r>
                  <a:rPr lang="en-GB" dirty="0">
                    <a:latin typeface="Times New Roman" pitchFamily="18" charset="0"/>
                    <a:cs typeface="Times New Roman" pitchFamily="18" charset="0"/>
                  </a:rPr>
                  <a:t>了：</a:t>
                </a:r>
                <a:endParaRPr lang="en-TW" dirty="0">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B693B09C-6225-4E66-A159-5B98EF1C194C}"/>
                  </a:ext>
                </a:extLst>
              </p:cNvPr>
              <p:cNvSpPr txBox="1">
                <a:spLocks noRot="1" noChangeAspect="1" noMove="1" noResize="1" noEditPoints="1" noAdjustHandles="1" noChangeArrowheads="1" noChangeShapeType="1" noTextEdit="1"/>
              </p:cNvSpPr>
              <p:nvPr/>
            </p:nvSpPr>
            <p:spPr bwMode="auto">
              <a:xfrm>
                <a:off x="505662" y="1552405"/>
                <a:ext cx="7272808" cy="369332"/>
              </a:xfrm>
              <a:prstGeom prst="rect">
                <a:avLst/>
              </a:prstGeom>
              <a:blipFill>
                <a:blip r:embed="rId6"/>
                <a:stretch>
                  <a:fillRect l="-523" t="-6667" b="-20000"/>
                </a:stretch>
              </a:blipFill>
              <a:ln w="9525">
                <a:noFill/>
                <a:miter lim="800000"/>
                <a:headEnd/>
                <a:tailEnd/>
              </a:ln>
            </p:spPr>
            <p:txBody>
              <a:bodyPr/>
              <a:lstStyle/>
              <a:p>
                <a:r>
                  <a:rPr lang="en-TW">
                    <a:noFill/>
                  </a:rPr>
                  <a:t> </a:t>
                </a:r>
              </a:p>
            </p:txBody>
          </p:sp>
        </mc:Fallback>
      </mc:AlternateContent>
      <p:sp>
        <p:nvSpPr>
          <p:cNvPr id="9" name="TextBox 8">
            <a:extLst>
              <a:ext uri="{FF2B5EF4-FFF2-40B4-BE49-F238E27FC236}">
                <a16:creationId xmlns:a16="http://schemas.microsoft.com/office/drawing/2014/main" id="{A3B9B750-ABC0-F77B-F1B2-CFCDEA1850FA}"/>
              </a:ext>
            </a:extLst>
          </p:cNvPr>
          <p:cNvSpPr txBox="1"/>
          <p:nvPr/>
        </p:nvSpPr>
        <p:spPr bwMode="auto">
          <a:xfrm>
            <a:off x="505662" y="1983180"/>
            <a:ext cx="705678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可以預期兩者差距很小，未微擾的結果為真實結果的一個近似：</a:t>
            </a:r>
          </a:p>
        </p:txBody>
      </p:sp>
      <mc:AlternateContent xmlns:mc="http://schemas.openxmlformats.org/markup-compatibility/2006" xmlns:a14="http://schemas.microsoft.com/office/drawing/2010/main">
        <mc:Choice Requires="a14">
          <p:sp>
            <p:nvSpPr>
              <p:cNvPr id="10" name="文字方塊 29">
                <a:extLst>
                  <a:ext uri="{FF2B5EF4-FFF2-40B4-BE49-F238E27FC236}">
                    <a16:creationId xmlns:a16="http://schemas.microsoft.com/office/drawing/2014/main" id="{58ECC2AC-1A7A-A57E-4B36-99029A44A581}"/>
                  </a:ext>
                </a:extLst>
              </p:cNvPr>
              <p:cNvSpPr txBox="1"/>
              <p:nvPr/>
            </p:nvSpPr>
            <p:spPr bwMode="auto">
              <a:xfrm>
                <a:off x="595542" y="2471011"/>
                <a:ext cx="2232248" cy="36933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𝑜</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𝜆</m:t>
                                  </m:r>
                                </m:e>
                              </m:d>
                            </m:e>
                          </m:d>
                        </m:e>
                      </m:d>
                    </m:oMath>
                  </m:oMathPara>
                </a14:m>
                <a:endParaRPr lang="zh-TW" altLang="en-US" dirty="0"/>
              </a:p>
            </p:txBody>
          </p:sp>
        </mc:Choice>
        <mc:Fallback xmlns="">
          <p:sp>
            <p:nvSpPr>
              <p:cNvPr id="10" name="文字方塊 29">
                <a:extLst>
                  <a:ext uri="{FF2B5EF4-FFF2-40B4-BE49-F238E27FC236}">
                    <a16:creationId xmlns:a16="http://schemas.microsoft.com/office/drawing/2014/main" id="{58ECC2AC-1A7A-A57E-4B36-99029A44A581}"/>
                  </a:ext>
                </a:extLst>
              </p:cNvPr>
              <p:cNvSpPr txBox="1">
                <a:spLocks noRot="1" noChangeAspect="1" noMove="1" noResize="1" noEditPoints="1" noAdjustHandles="1" noChangeArrowheads="1" noChangeShapeType="1" noTextEdit="1"/>
              </p:cNvSpPr>
              <p:nvPr/>
            </p:nvSpPr>
            <p:spPr bwMode="auto">
              <a:xfrm>
                <a:off x="595542" y="2471011"/>
                <a:ext cx="2232248" cy="369332"/>
              </a:xfrm>
              <a:prstGeom prst="rect">
                <a:avLst/>
              </a:prstGeom>
              <a:blipFill>
                <a:blip r:embed="rId7"/>
                <a:stretch>
                  <a:fillRect l="-10795" t="-106667" r="-6818" b="-170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29">
                <a:extLst>
                  <a:ext uri="{FF2B5EF4-FFF2-40B4-BE49-F238E27FC236}">
                    <a16:creationId xmlns:a16="http://schemas.microsoft.com/office/drawing/2014/main" id="{EA7D0E22-DB44-DF21-1C0C-63B0D0B5E243}"/>
                  </a:ext>
                </a:extLst>
              </p:cNvPr>
              <p:cNvSpPr txBox="1"/>
              <p:nvPr/>
            </p:nvSpPr>
            <p:spPr bwMode="auto">
              <a:xfrm>
                <a:off x="3333630" y="2443086"/>
                <a:ext cx="1830932" cy="42518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ea typeface="Cambria Math"/>
                            </a:rPr>
                            <m:t>𝐸</m:t>
                          </m:r>
                        </m:e>
                        <m:sub>
                          <m:r>
                            <a:rPr lang="en-US" altLang="zh-TW" i="1">
                              <a:latin typeface="Cambria Math" panose="02040503050406030204" pitchFamily="18" charset="0"/>
                              <a:ea typeface="Cambria Math"/>
                            </a:rPr>
                            <m:t>𝑛</m:t>
                          </m:r>
                        </m:sub>
                      </m:sSub>
                      <m:r>
                        <a:rPr lang="en-US" altLang="zh-TW" b="0" i="1" smtClean="0">
                          <a:latin typeface="Cambria Math" panose="02040503050406030204" pitchFamily="18" charset="0"/>
                          <a:ea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𝑜</m:t>
                      </m:r>
                      <m:d>
                        <m:dPr>
                          <m:ctrlPr>
                            <a:rPr lang="en-US" altLang="zh-TW" b="0" i="1" smtClean="0">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𝜆</m:t>
                          </m:r>
                        </m:e>
                      </m:d>
                    </m:oMath>
                  </m:oMathPara>
                </a14:m>
                <a:endParaRPr lang="zh-TW" altLang="en-US" dirty="0"/>
              </a:p>
            </p:txBody>
          </p:sp>
        </mc:Choice>
        <mc:Fallback xmlns="">
          <p:sp>
            <p:nvSpPr>
              <p:cNvPr id="11" name="文字方塊 29">
                <a:extLst>
                  <a:ext uri="{FF2B5EF4-FFF2-40B4-BE49-F238E27FC236}">
                    <a16:creationId xmlns:a16="http://schemas.microsoft.com/office/drawing/2014/main" id="{EA7D0E22-DB44-DF21-1C0C-63B0D0B5E243}"/>
                  </a:ext>
                </a:extLst>
              </p:cNvPr>
              <p:cNvSpPr txBox="1">
                <a:spLocks noRot="1" noChangeAspect="1" noMove="1" noResize="1" noEditPoints="1" noAdjustHandles="1" noChangeArrowheads="1" noChangeShapeType="1" noTextEdit="1"/>
              </p:cNvSpPr>
              <p:nvPr/>
            </p:nvSpPr>
            <p:spPr bwMode="auto">
              <a:xfrm>
                <a:off x="3333630" y="2443086"/>
                <a:ext cx="1830932" cy="425181"/>
              </a:xfrm>
              <a:prstGeom prst="rect">
                <a:avLst/>
              </a:prstGeom>
              <a:blipFill>
                <a:blip r:embed="rId8"/>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D819E75-D5A7-95DD-F02C-F59CE3950E3A}"/>
                  </a:ext>
                </a:extLst>
              </p:cNvPr>
              <p:cNvSpPr txBox="1"/>
              <p:nvPr/>
            </p:nvSpPr>
            <p:spPr bwMode="auto">
              <a:xfrm>
                <a:off x="551082" y="4092758"/>
                <a:ext cx="784887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至於狀態，別忘了，</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𝐻</m:t>
                        </m:r>
                      </m:e>
                      <m:sub>
                        <m:r>
                          <a:rPr lang="en-US" altLang="zh-TW" i="1">
                            <a:latin typeface="Cambria Math" panose="02040503050406030204" pitchFamily="18" charset="0"/>
                          </a:rPr>
                          <m:t>0</m:t>
                        </m:r>
                      </m:sub>
                    </m:sSub>
                  </m:oMath>
                </a14:m>
                <a:r>
                  <a:rPr lang="en-GB" dirty="0" err="1">
                    <a:latin typeface="Times New Roman" pitchFamily="18" charset="0"/>
                    <a:cs typeface="Times New Roman" pitchFamily="18" charset="0"/>
                  </a:rPr>
                  <a:t>比較簡單，而且它的本徵態</a:t>
                </a:r>
                <a14:m>
                  <m:oMath xmlns:m="http://schemas.openxmlformats.org/officeDocument/2006/math">
                    <m:sSub>
                      <m:sSubPr>
                        <m:ctrlPr>
                          <a:rPr lang="en-US" altLang="zh-TW" i="1">
                            <a:latin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a:rPr>
                          <m:t>𝑛</m:t>
                        </m:r>
                      </m:sub>
                    </m:sSub>
                  </m:oMath>
                </a14:m>
                <a:r>
                  <a:rPr lang="en-TW" dirty="0">
                    <a:latin typeface="Times New Roman" pitchFamily="18" charset="0"/>
                    <a:cs typeface="Times New Roman" pitchFamily="18" charset="0"/>
                  </a:rPr>
                  <a:t>，組成一組完整基底。</a:t>
                </a:r>
              </a:p>
            </p:txBody>
          </p:sp>
        </mc:Choice>
        <mc:Fallback xmlns="">
          <p:sp>
            <p:nvSpPr>
              <p:cNvPr id="12" name="TextBox 11">
                <a:extLst>
                  <a:ext uri="{FF2B5EF4-FFF2-40B4-BE49-F238E27FC236}">
                    <a16:creationId xmlns:a16="http://schemas.microsoft.com/office/drawing/2014/main" id="{3D819E75-D5A7-95DD-F02C-F59CE3950E3A}"/>
                  </a:ext>
                </a:extLst>
              </p:cNvPr>
              <p:cNvSpPr txBox="1">
                <a:spLocks noRot="1" noChangeAspect="1" noMove="1" noResize="1" noEditPoints="1" noAdjustHandles="1" noChangeArrowheads="1" noChangeShapeType="1" noTextEdit="1"/>
              </p:cNvSpPr>
              <p:nvPr/>
            </p:nvSpPr>
            <p:spPr bwMode="auto">
              <a:xfrm>
                <a:off x="551082" y="4092758"/>
                <a:ext cx="7848872" cy="369332"/>
              </a:xfrm>
              <a:prstGeom prst="rect">
                <a:avLst/>
              </a:prstGeom>
              <a:blipFill>
                <a:blip r:embed="rId9"/>
                <a:stretch>
                  <a:fillRect l="-646" t="-6667" b="-23333"/>
                </a:stretch>
              </a:blipFill>
              <a:ln w="9525">
                <a:noFill/>
                <a:miter lim="800000"/>
                <a:headEnd/>
                <a:tailEnd/>
              </a:ln>
            </p:spPr>
            <p:txBody>
              <a:bodyPr/>
              <a:lstStyle/>
              <a:p>
                <a:r>
                  <a:rPr lang="en-TW">
                    <a:noFill/>
                  </a:rPr>
                  <a:t> </a:t>
                </a:r>
              </a:p>
            </p:txBody>
          </p:sp>
        </mc:Fallback>
      </mc:AlternateContent>
      <p:sp>
        <p:nvSpPr>
          <p:cNvPr id="13" name="TextBox 12">
            <a:extLst>
              <a:ext uri="{FF2B5EF4-FFF2-40B4-BE49-F238E27FC236}">
                <a16:creationId xmlns:a16="http://schemas.microsoft.com/office/drawing/2014/main" id="{73DE7A7D-5C3B-8421-3001-5A972BC11CAC}"/>
              </a:ext>
            </a:extLst>
          </p:cNvPr>
          <p:cNvSpPr txBox="1"/>
          <p:nvPr/>
        </p:nvSpPr>
        <p:spPr bwMode="auto">
          <a:xfrm>
            <a:off x="502488" y="2920607"/>
            <a:ext cx="669674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以合理精確度計算出兩者差距，就是我們的目標。</a:t>
            </a:r>
          </a:p>
        </p:txBody>
      </p:sp>
      <mc:AlternateContent xmlns:mc="http://schemas.openxmlformats.org/markup-compatibility/2006" xmlns:a14="http://schemas.microsoft.com/office/drawing/2010/main">
        <mc:Choice Requires="a14">
          <p:sp>
            <p:nvSpPr>
              <p:cNvPr id="14" name="文字方塊 29">
                <a:extLst>
                  <a:ext uri="{FF2B5EF4-FFF2-40B4-BE49-F238E27FC236}">
                    <a16:creationId xmlns:a16="http://schemas.microsoft.com/office/drawing/2014/main" id="{65AC83C5-D3C3-F784-F02E-A4EDE9E615EE}"/>
                  </a:ext>
                </a:extLst>
              </p:cNvPr>
              <p:cNvSpPr txBox="1"/>
              <p:nvPr/>
            </p:nvSpPr>
            <p:spPr bwMode="auto">
              <a:xfrm>
                <a:off x="584823" y="3652775"/>
                <a:ext cx="4219850" cy="42518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a:rPr>
                            <m:t>𝐸</m:t>
                          </m:r>
                        </m:e>
                        <m:sub>
                          <m:r>
                            <a:rPr lang="en-US" altLang="zh-TW" i="1">
                              <a:latin typeface="Cambria Math" panose="02040503050406030204" pitchFamily="18" charset="0"/>
                              <a:ea typeface="Cambria Math"/>
                            </a:rPr>
                            <m:t>𝑛</m:t>
                          </m:r>
                        </m:sub>
                      </m:sSub>
                      <m:r>
                        <a:rPr lang="en-US" altLang="zh-TW" i="1">
                          <a:latin typeface="Cambria Math" panose="02040503050406030204" pitchFamily="18" charset="0"/>
                          <a:ea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𝜆</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1</m:t>
                              </m:r>
                            </m:e>
                          </m:d>
                        </m:sup>
                      </m:sSubSup>
                      <m:r>
                        <a:rPr lang="en-US" altLang="zh-TW" b="0" i="1" smtClean="0">
                          <a:latin typeface="Cambria Math" panose="02040503050406030204" pitchFamily="18" charset="0"/>
                        </a:rPr>
                        <m:t>+</m:t>
                      </m:r>
                      <m:sSup>
                        <m:sSupPr>
                          <m:ctrlPr>
                            <a:rPr lang="en-US" altLang="zh-TW" b="0" i="1" smtClean="0">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b="0" i="1" smtClean="0">
                              <a:latin typeface="Cambria Math" panose="02040503050406030204" pitchFamily="18" charset="0"/>
                            </a:rPr>
                            <m:t>2</m:t>
                          </m:r>
                        </m:sup>
                      </m:sSup>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sup>
                      </m:sSubSup>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b="0" i="1" smtClean="0">
                              <a:latin typeface="Cambria Math" panose="02040503050406030204" pitchFamily="18" charset="0"/>
                              <a:ea typeface="Cambria Math" panose="02040503050406030204" pitchFamily="18" charset="0"/>
                            </a:rPr>
                            <m:t>3</m:t>
                          </m:r>
                        </m:sup>
                      </m:sSup>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3</m:t>
                              </m:r>
                            </m:e>
                          </m:d>
                        </m:sup>
                      </m:sSubSup>
                      <m:r>
                        <a:rPr lang="en-US" altLang="zh-TW" b="0" i="1" smtClean="0">
                          <a:latin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m:t>
                      </m:r>
                    </m:oMath>
                  </m:oMathPara>
                </a14:m>
                <a:endParaRPr lang="zh-TW" altLang="en-US" dirty="0"/>
              </a:p>
            </p:txBody>
          </p:sp>
        </mc:Choice>
        <mc:Fallback xmlns="">
          <p:sp>
            <p:nvSpPr>
              <p:cNvPr id="14" name="文字方塊 29">
                <a:extLst>
                  <a:ext uri="{FF2B5EF4-FFF2-40B4-BE49-F238E27FC236}">
                    <a16:creationId xmlns:a16="http://schemas.microsoft.com/office/drawing/2014/main" id="{65AC83C5-D3C3-F784-F02E-A4EDE9E615EE}"/>
                  </a:ext>
                </a:extLst>
              </p:cNvPr>
              <p:cNvSpPr txBox="1">
                <a:spLocks noRot="1" noChangeAspect="1" noMove="1" noResize="1" noEditPoints="1" noAdjustHandles="1" noChangeArrowheads="1" noChangeShapeType="1" noTextEdit="1"/>
              </p:cNvSpPr>
              <p:nvPr/>
            </p:nvSpPr>
            <p:spPr bwMode="auto">
              <a:xfrm>
                <a:off x="584823" y="3652775"/>
                <a:ext cx="4219850" cy="425181"/>
              </a:xfrm>
              <a:prstGeom prst="rect">
                <a:avLst/>
              </a:prstGeom>
              <a:blipFill>
                <a:blip r:embed="rId10"/>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E26D949-837C-249E-9CA5-FAD465173CFC}"/>
                  </a:ext>
                </a:extLst>
              </p:cNvPr>
              <p:cNvSpPr txBox="1"/>
              <p:nvPr/>
            </p:nvSpPr>
            <p:spPr bwMode="auto">
              <a:xfrm>
                <a:off x="511747" y="3172498"/>
                <a:ext cx="8316416" cy="425181"/>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很明顯的，真實本徵值</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a:rPr>
                          <m:t>𝐸</m:t>
                        </m:r>
                      </m:e>
                      <m:sub>
                        <m:r>
                          <a:rPr lang="en-US" altLang="zh-TW" i="1">
                            <a:latin typeface="Cambria Math" panose="02040503050406030204" pitchFamily="18" charset="0"/>
                            <a:ea typeface="Cambria Math"/>
                          </a:rPr>
                          <m:t>𝑛</m:t>
                        </m:r>
                      </m:sub>
                    </m:sSub>
                  </m:oMath>
                </a14:m>
                <a:r>
                  <a:rPr lang="en-GB" dirty="0" err="1">
                    <a:latin typeface="Times New Roman" pitchFamily="18" charset="0"/>
                    <a:cs typeface="Times New Roman" pitchFamily="18" charset="0"/>
                  </a:rPr>
                  <a:t>與近似值</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a14:m>
                <a:r>
                  <a:rPr lang="en-GB" dirty="0" err="1">
                    <a:latin typeface="Times New Roman" pitchFamily="18" charset="0"/>
                    <a:cs typeface="Times New Roman" pitchFamily="18" charset="0"/>
                  </a:rPr>
                  <a:t>的差距</a:t>
                </a:r>
                <a:r>
                  <a:rPr lang="en-GB" dirty="0">
                    <a:latin typeface="Times New Roman" pitchFamily="18" charset="0"/>
                    <a:cs typeface="Times New Roman" pitchFamily="18" charset="0"/>
                  </a:rPr>
                  <a:t>，</a:t>
                </a:r>
                <a:r>
                  <a:rPr lang="en-TW" dirty="0">
                    <a:latin typeface="Times New Roman" pitchFamily="18" charset="0"/>
                    <a:cs typeface="Times New Roman" pitchFamily="18" charset="0"/>
                  </a:rPr>
                  <a:t>可以小參數</a:t>
                </a:r>
                <a14:m>
                  <m:oMath xmlns:m="http://schemas.openxmlformats.org/officeDocument/2006/math">
                    <m:r>
                      <a:rPr lang="en-US" altLang="zh-TW" i="1">
                        <a:latin typeface="Cambria Math" panose="02040503050406030204" pitchFamily="18" charset="0"/>
                        <a:ea typeface="Cambria Math" panose="02040503050406030204" pitchFamily="18" charset="0"/>
                      </a:rPr>
                      <m:t>𝜆</m:t>
                    </m:r>
                  </m:oMath>
                </a14:m>
                <a:r>
                  <a:rPr lang="en-TW" dirty="0">
                    <a:latin typeface="Times New Roman" pitchFamily="18" charset="0"/>
                    <a:cs typeface="Times New Roman" pitchFamily="18" charset="0"/>
                  </a:rPr>
                  <a:t>展開為一無窮級數：</a:t>
                </a:r>
              </a:p>
            </p:txBody>
          </p:sp>
        </mc:Choice>
        <mc:Fallback xmlns="">
          <p:sp>
            <p:nvSpPr>
              <p:cNvPr id="15" name="TextBox 14">
                <a:extLst>
                  <a:ext uri="{FF2B5EF4-FFF2-40B4-BE49-F238E27FC236}">
                    <a16:creationId xmlns:a16="http://schemas.microsoft.com/office/drawing/2014/main" id="{4E26D949-837C-249E-9CA5-FAD465173CFC}"/>
                  </a:ext>
                </a:extLst>
              </p:cNvPr>
              <p:cNvSpPr txBox="1">
                <a:spLocks noRot="1" noChangeAspect="1" noMove="1" noResize="1" noEditPoints="1" noAdjustHandles="1" noChangeArrowheads="1" noChangeShapeType="1" noTextEdit="1"/>
              </p:cNvSpPr>
              <p:nvPr/>
            </p:nvSpPr>
            <p:spPr bwMode="auto">
              <a:xfrm>
                <a:off x="511747" y="3172498"/>
                <a:ext cx="8316416" cy="425181"/>
              </a:xfrm>
              <a:prstGeom prst="rect">
                <a:avLst/>
              </a:prstGeom>
              <a:blipFill>
                <a:blip r:embed="rId11"/>
                <a:stretch>
                  <a:fillRect l="-610"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29">
                <a:extLst>
                  <a:ext uri="{FF2B5EF4-FFF2-40B4-BE49-F238E27FC236}">
                    <a16:creationId xmlns:a16="http://schemas.microsoft.com/office/drawing/2014/main" id="{26C189A6-3F05-0478-C355-E2ABD2B2D936}"/>
                  </a:ext>
                </a:extLst>
              </p:cNvPr>
              <p:cNvSpPr txBox="1"/>
              <p:nvPr/>
            </p:nvSpPr>
            <p:spPr bwMode="auto">
              <a:xfrm>
                <a:off x="573402" y="5309151"/>
                <a:ext cx="3312368" cy="764505"/>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zh-TW" altLang="el-GR" i="1">
                                      <a:latin typeface="Cambria Math"/>
                                      <a:ea typeface="Cambria Math"/>
                                    </a:rPr>
                                    <m:t>𝜓</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nary>
                        <m:naryPr>
                          <m:chr m:val="∑"/>
                          <m:supHide m:val="on"/>
                          <m:ctrlPr>
                            <a:rPr lang="en-US" altLang="zh-TW" b="0" i="1" smtClean="0">
                              <a:latin typeface="Cambria Math" panose="02040503050406030204" pitchFamily="18" charset="0"/>
                              <a:ea typeface="Cambria Math"/>
                            </a:rPr>
                          </m:ctrlPr>
                        </m:naryPr>
                        <m:sub>
                          <m:r>
                            <m:rPr>
                              <m:brk m:alnAt="7"/>
                            </m:rPr>
                            <a:rPr lang="en-US" altLang="zh-TW" b="0" i="1" smtClean="0">
                              <a:latin typeface="Cambria Math" panose="02040503050406030204" pitchFamily="18" charset="0"/>
                              <a:ea typeface="Cambria Math"/>
                            </a:rPr>
                            <m:t>𝑘</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𝑛</m:t>
                          </m:r>
                        </m:sub>
                        <m:sup/>
                        <m:e>
                          <m:sSub>
                            <m:sSubPr>
                              <m:ctrlPr>
                                <a:rPr lang="en-US" altLang="zh-TW" b="0" i="1" smtClean="0">
                                  <a:latin typeface="Cambria Math" panose="02040503050406030204" pitchFamily="18" charset="0"/>
                                  <a:ea typeface="Cambria Math"/>
                                </a:rPr>
                              </m:ctrlPr>
                            </m:sSubPr>
                            <m:e>
                              <m:r>
                                <a:rPr lang="en-US" altLang="zh-TW" b="0" i="1" smtClean="0">
                                  <a:latin typeface="Cambria Math" panose="02040503050406030204" pitchFamily="18" charset="0"/>
                                  <a:ea typeface="Cambria Math"/>
                                </a:rPr>
                                <m:t>𝐶</m:t>
                              </m:r>
                            </m:e>
                            <m:sub>
                              <m:r>
                                <a:rPr lang="en-US" altLang="zh-TW" b="0" i="1" smtClean="0">
                                  <a:latin typeface="Cambria Math" panose="02040503050406030204" pitchFamily="18" charset="0"/>
                                  <a:ea typeface="Cambria Math"/>
                                </a:rPr>
                                <m:t>𝑛𝑘</m:t>
                              </m:r>
                            </m:sub>
                          </m:sSub>
                          <m:d>
                            <m:dPr>
                              <m:ctrlPr>
                                <a:rPr lang="en-US" altLang="zh-TW" b="0" i="1" smtClean="0">
                                  <a:latin typeface="Cambria Math" panose="02040503050406030204" pitchFamily="18" charset="0"/>
                                  <a:ea typeface="Cambria Math"/>
                                </a:rPr>
                              </m:ctrlPr>
                            </m:dPr>
                            <m:e>
                              <m:r>
                                <a:rPr lang="en-US" altLang="zh-TW" b="0" i="1" smtClean="0">
                                  <a:latin typeface="Cambria Math" panose="02040503050406030204" pitchFamily="18" charset="0"/>
                                  <a:ea typeface="Cambria Math" panose="02040503050406030204" pitchFamily="18" charset="0"/>
                                </a:rPr>
                                <m:t>𝜆</m:t>
                              </m:r>
                            </m:e>
                          </m:d>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Sub>
                                </m:e>
                              </m:d>
                            </m:e>
                          </m:d>
                        </m:e>
                      </m:nary>
                    </m:oMath>
                  </m:oMathPara>
                </a14:m>
                <a:endParaRPr lang="zh-TW" altLang="en-US" dirty="0"/>
              </a:p>
            </p:txBody>
          </p:sp>
        </mc:Choice>
        <mc:Fallback xmlns="">
          <p:sp>
            <p:nvSpPr>
              <p:cNvPr id="16" name="文字方塊 29">
                <a:extLst>
                  <a:ext uri="{FF2B5EF4-FFF2-40B4-BE49-F238E27FC236}">
                    <a16:creationId xmlns:a16="http://schemas.microsoft.com/office/drawing/2014/main" id="{26C189A6-3F05-0478-C355-E2ABD2B2D936}"/>
                  </a:ext>
                </a:extLst>
              </p:cNvPr>
              <p:cNvSpPr txBox="1">
                <a:spLocks noRot="1" noChangeAspect="1" noMove="1" noResize="1" noEditPoints="1" noAdjustHandles="1" noChangeArrowheads="1" noChangeShapeType="1" noTextEdit="1"/>
              </p:cNvSpPr>
              <p:nvPr/>
            </p:nvSpPr>
            <p:spPr bwMode="auto">
              <a:xfrm>
                <a:off x="573402" y="5309151"/>
                <a:ext cx="3312368" cy="764505"/>
              </a:xfrm>
              <a:prstGeom prst="rect">
                <a:avLst/>
              </a:prstGeom>
              <a:blipFill>
                <a:blip r:embed="rId12"/>
                <a:stretch>
                  <a:fillRect l="-6130" t="-122951" r="-3448" b="-16885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AB8B99C-3050-80CD-1BE1-A629E8EBD2BD}"/>
                  </a:ext>
                </a:extLst>
              </p:cNvPr>
              <p:cNvSpPr txBox="1"/>
              <p:nvPr/>
            </p:nvSpPr>
            <p:spPr bwMode="auto">
              <a:xfrm>
                <a:off x="532111" y="4431871"/>
                <a:ext cx="7848872" cy="425181"/>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真實本徵</a:t>
                </a:r>
                <a:r>
                  <a:rPr lang="en-GB" dirty="0">
                    <a:latin typeface="Times New Roman" pitchFamily="18" charset="0"/>
                    <a:cs typeface="Times New Roman" pitchFamily="18" charset="0"/>
                  </a:rPr>
                  <a:t>態</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a:rPr>
                          <m:t>𝐸</m:t>
                        </m:r>
                      </m:e>
                      <m:sub>
                        <m:r>
                          <a:rPr lang="en-US" altLang="zh-TW" i="1">
                            <a:latin typeface="Cambria Math" panose="02040503050406030204" pitchFamily="18" charset="0"/>
                            <a:ea typeface="Cambria Math"/>
                          </a:rPr>
                          <m:t>𝑛</m:t>
                        </m:r>
                      </m:sub>
                    </m:sSub>
                  </m:oMath>
                </a14:m>
                <a:r>
                  <a:rPr lang="en-GB" dirty="0" err="1">
                    <a:latin typeface="Times New Roman" pitchFamily="18" charset="0"/>
                    <a:cs typeface="Times New Roman" pitchFamily="18" charset="0"/>
                  </a:rPr>
                  <a:t>與近似</a:t>
                </a:r>
                <a:r>
                  <a:rPr lang="en-GB" dirty="0">
                    <a:latin typeface="Times New Roman" pitchFamily="18" charset="0"/>
                    <a:cs typeface="Times New Roman" pitchFamily="18" charset="0"/>
                  </a:rPr>
                  <a:t>態</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a14:m>
                <a:r>
                  <a:rPr lang="en-GB" dirty="0" err="1">
                    <a:latin typeface="Times New Roman" pitchFamily="18" charset="0"/>
                    <a:cs typeface="Times New Roman" pitchFamily="18" charset="0"/>
                  </a:rPr>
                  <a:t>的差距</a:t>
                </a:r>
                <a:r>
                  <a:rPr lang="en-GB" dirty="0">
                    <a:latin typeface="Times New Roman" pitchFamily="18" charset="0"/>
                    <a:cs typeface="Times New Roman" pitchFamily="18" charset="0"/>
                  </a:rPr>
                  <a:t>，</a:t>
                </a:r>
                <a:r>
                  <a:rPr lang="en-TW" dirty="0">
                    <a:latin typeface="Times New Roman" pitchFamily="18" charset="0"/>
                    <a:cs typeface="Times New Roman" pitchFamily="18" charset="0"/>
                  </a:rPr>
                  <a:t>可以</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oMath>
                </a14:m>
                <a:r>
                  <a:rPr lang="en-TW" dirty="0">
                    <a:latin typeface="Times New Roman" pitchFamily="18" charset="0"/>
                    <a:cs typeface="Times New Roman" pitchFamily="18" charset="0"/>
                  </a:rPr>
                  <a:t>的線性疊加展開：</a:t>
                </a:r>
              </a:p>
            </p:txBody>
          </p:sp>
        </mc:Choice>
        <mc:Fallback xmlns="">
          <p:sp>
            <p:nvSpPr>
              <p:cNvPr id="17" name="TextBox 16">
                <a:extLst>
                  <a:ext uri="{FF2B5EF4-FFF2-40B4-BE49-F238E27FC236}">
                    <a16:creationId xmlns:a16="http://schemas.microsoft.com/office/drawing/2014/main" id="{9AB8B99C-3050-80CD-1BE1-A629E8EBD2BD}"/>
                  </a:ext>
                </a:extLst>
              </p:cNvPr>
              <p:cNvSpPr txBox="1">
                <a:spLocks noRot="1" noChangeAspect="1" noMove="1" noResize="1" noEditPoints="1" noAdjustHandles="1" noChangeArrowheads="1" noChangeShapeType="1" noTextEdit="1"/>
              </p:cNvSpPr>
              <p:nvPr/>
            </p:nvSpPr>
            <p:spPr bwMode="auto">
              <a:xfrm>
                <a:off x="532111" y="4431871"/>
                <a:ext cx="7848872" cy="425181"/>
              </a:xfrm>
              <a:prstGeom prst="rect">
                <a:avLst/>
              </a:prstGeom>
              <a:blipFill>
                <a:blip r:embed="rId13"/>
                <a:stretch>
                  <a:fillRect l="-646"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CDDB401-363A-5C0A-1AED-F4933B70CB3B}"/>
                  </a:ext>
                </a:extLst>
              </p:cNvPr>
              <p:cNvSpPr txBox="1"/>
              <p:nvPr/>
            </p:nvSpPr>
            <p:spPr bwMode="auto">
              <a:xfrm>
                <a:off x="532111" y="4889567"/>
                <a:ext cx="784887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而展開的係數</a:t>
                </a:r>
                <a:r>
                  <a:rPr lang="en-GB" dirty="0">
                    <a:latin typeface="Times New Roman" pitchFamily="18" charset="0"/>
                    <a:cs typeface="Times New Roman" pitchFamily="18" charset="0"/>
                  </a:rPr>
                  <a:t>，</a:t>
                </a:r>
                <a:r>
                  <a:rPr lang="en-GB" dirty="0" err="1">
                    <a:latin typeface="Times New Roman" pitchFamily="18" charset="0"/>
                    <a:cs typeface="Times New Roman" pitchFamily="18" charset="0"/>
                  </a:rPr>
                  <a:t>一樣</a:t>
                </a:r>
                <a:r>
                  <a:rPr lang="en-TW" dirty="0">
                    <a:latin typeface="Times New Roman" pitchFamily="18" charset="0"/>
                    <a:cs typeface="Times New Roman" pitchFamily="18" charset="0"/>
                  </a:rPr>
                  <a:t>可以小參數</a:t>
                </a:r>
                <a14:m>
                  <m:oMath xmlns:m="http://schemas.openxmlformats.org/officeDocument/2006/math">
                    <m:r>
                      <a:rPr lang="en-US" altLang="zh-TW" i="1">
                        <a:latin typeface="Cambria Math" panose="02040503050406030204" pitchFamily="18" charset="0"/>
                        <a:ea typeface="Cambria Math" panose="02040503050406030204" pitchFamily="18" charset="0"/>
                      </a:rPr>
                      <m:t>𝜆</m:t>
                    </m:r>
                  </m:oMath>
                </a14:m>
                <a:r>
                  <a:rPr lang="en-TW" dirty="0">
                    <a:latin typeface="Times New Roman" pitchFamily="18" charset="0"/>
                    <a:cs typeface="Times New Roman" pitchFamily="18" charset="0"/>
                  </a:rPr>
                  <a:t>展開為一無窮級數：</a:t>
                </a:r>
              </a:p>
            </p:txBody>
          </p:sp>
        </mc:Choice>
        <mc:Fallback xmlns="">
          <p:sp>
            <p:nvSpPr>
              <p:cNvPr id="18" name="TextBox 17">
                <a:extLst>
                  <a:ext uri="{FF2B5EF4-FFF2-40B4-BE49-F238E27FC236}">
                    <a16:creationId xmlns:a16="http://schemas.microsoft.com/office/drawing/2014/main" id="{BCDDB401-363A-5C0A-1AED-F4933B70CB3B}"/>
                  </a:ext>
                </a:extLst>
              </p:cNvPr>
              <p:cNvSpPr txBox="1">
                <a:spLocks noRot="1" noChangeAspect="1" noMove="1" noResize="1" noEditPoints="1" noAdjustHandles="1" noChangeArrowheads="1" noChangeShapeType="1" noTextEdit="1"/>
              </p:cNvSpPr>
              <p:nvPr/>
            </p:nvSpPr>
            <p:spPr bwMode="auto">
              <a:xfrm>
                <a:off x="532111" y="4889567"/>
                <a:ext cx="7848872" cy="369332"/>
              </a:xfrm>
              <a:prstGeom prst="rect">
                <a:avLst/>
              </a:prstGeom>
              <a:blipFill>
                <a:blip r:embed="rId14"/>
                <a:stretch>
                  <a:fillRect l="-646" t="-3226"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文字方塊 29">
                <a:extLst>
                  <a:ext uri="{FF2B5EF4-FFF2-40B4-BE49-F238E27FC236}">
                    <a16:creationId xmlns:a16="http://schemas.microsoft.com/office/drawing/2014/main" id="{1FEF4E58-3A3A-776C-E917-E37FD2CDCEE4}"/>
                  </a:ext>
                </a:extLst>
              </p:cNvPr>
              <p:cNvSpPr txBox="1"/>
              <p:nvPr/>
            </p:nvSpPr>
            <p:spPr bwMode="auto">
              <a:xfrm>
                <a:off x="4139952" y="5445224"/>
                <a:ext cx="4051302" cy="451406"/>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a:rPr lang="en-US" altLang="zh-TW" i="1">
                              <a:latin typeface="Cambria Math" panose="02040503050406030204" pitchFamily="18" charset="0"/>
                              <a:ea typeface="Cambria Math"/>
                            </a:rPr>
                            <m:t>𝐶</m:t>
                          </m:r>
                        </m:e>
                        <m:sub>
                          <m:r>
                            <a:rPr lang="en-US" altLang="zh-TW" i="1">
                              <a:latin typeface="Cambria Math" panose="02040503050406030204" pitchFamily="18" charset="0"/>
                              <a:ea typeface="Cambria Math"/>
                            </a:rPr>
                            <m:t>𝑛𝑘</m:t>
                          </m:r>
                        </m:sub>
                      </m:sSub>
                      <m:d>
                        <m:dPr>
                          <m:ctrlPr>
                            <a:rPr lang="en-US" altLang="zh-TW" i="1">
                              <a:latin typeface="Cambria Math" panose="02040503050406030204" pitchFamily="18" charset="0"/>
                              <a:ea typeface="Cambria Math"/>
                            </a:rPr>
                          </m:ctrlPr>
                        </m:dPr>
                        <m:e>
                          <m:r>
                            <a:rPr lang="en-US" altLang="zh-TW" i="1">
                              <a:latin typeface="Cambria Math" panose="02040503050406030204" pitchFamily="18" charset="0"/>
                              <a:ea typeface="Cambria Math" panose="02040503050406030204" pitchFamily="18" charset="0"/>
                            </a:rPr>
                            <m:t>𝜆</m:t>
                          </m:r>
                        </m:e>
                      </m:d>
                      <m:r>
                        <a:rPr lang="en-US" altLang="zh-TW" b="0" i="1" smtClean="0">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𝜆</m:t>
                      </m:r>
                      <m:sSubSup>
                        <m:sSubSupPr>
                          <m:ctrlPr>
                            <a:rPr lang="en-US" altLang="zh-TW" i="1">
                              <a:latin typeface="Cambria Math" panose="02040503050406030204" pitchFamily="18" charset="0"/>
                            </a:rPr>
                          </m:ctrlPr>
                        </m:sSubSupPr>
                        <m:e>
                          <m:r>
                            <a:rPr lang="en-US" altLang="zh-TW" b="0" i="1" smtClean="0">
                              <a:latin typeface="Cambria Math" panose="02040503050406030204" pitchFamily="18" charset="0"/>
                            </a:rPr>
                            <m:t>𝐶</m:t>
                          </m:r>
                        </m:e>
                        <m:sub>
                          <m:r>
                            <a:rPr lang="en-US" altLang="zh-TW" i="1">
                              <a:latin typeface="Cambria Math" panose="02040503050406030204" pitchFamily="18" charset="0"/>
                            </a:rPr>
                            <m:t>𝑛</m:t>
                          </m:r>
                          <m:r>
                            <a:rPr lang="en-US" altLang="zh-TW" b="0" i="1" smtClean="0">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sSubSup>
                        <m:sSubSupPr>
                          <m:ctrlPr>
                            <a:rPr lang="en-US" altLang="zh-TW" i="1">
                              <a:latin typeface="Cambria Math" panose="02040503050406030204" pitchFamily="18" charset="0"/>
                            </a:rPr>
                          </m:ctrlPr>
                        </m:sSubSupPr>
                        <m:e>
                          <m:r>
                            <a:rPr lang="en-US" altLang="zh-TW" b="0" i="1" smtClean="0">
                              <a:latin typeface="Cambria Math" panose="02040503050406030204" pitchFamily="18" charset="0"/>
                            </a:rPr>
                            <m:t>𝐶</m:t>
                          </m:r>
                        </m:e>
                        <m:sub>
                          <m:r>
                            <a:rPr lang="en-US" altLang="zh-TW" i="1">
                              <a:latin typeface="Cambria Math" panose="02040503050406030204" pitchFamily="18" charset="0"/>
                            </a:rPr>
                            <m:t>𝑛</m:t>
                          </m:r>
                          <m:r>
                            <a:rPr lang="en-US" altLang="zh-TW" b="0" i="1" smtClean="0">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ea typeface="Cambria Math" panose="02040503050406030204" pitchFamily="18" charset="0"/>
                            </a:rPr>
                            <m:t>3</m:t>
                          </m:r>
                        </m:sup>
                      </m:sSup>
                      <m:sSubSup>
                        <m:sSubSupPr>
                          <m:ctrlPr>
                            <a:rPr lang="en-US" altLang="zh-TW" i="1">
                              <a:latin typeface="Cambria Math" panose="02040503050406030204" pitchFamily="18" charset="0"/>
                            </a:rPr>
                          </m:ctrlPr>
                        </m:sSubSupPr>
                        <m:e>
                          <m:r>
                            <a:rPr lang="en-US" altLang="zh-TW" b="0" i="1" smtClean="0">
                              <a:latin typeface="Cambria Math" panose="02040503050406030204" pitchFamily="18" charset="0"/>
                            </a:rPr>
                            <m:t>𝐶</m:t>
                          </m:r>
                        </m:e>
                        <m:sub>
                          <m:r>
                            <a:rPr lang="en-US" altLang="zh-TW" i="1">
                              <a:latin typeface="Cambria Math" panose="02040503050406030204" pitchFamily="18" charset="0"/>
                            </a:rPr>
                            <m:t>𝑛</m:t>
                          </m:r>
                          <m:r>
                            <a:rPr lang="en-US" altLang="zh-TW" b="0" i="1" smtClean="0">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3</m:t>
                              </m:r>
                            </m:e>
                          </m:d>
                        </m:sup>
                      </m:sSubSup>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oMath>
                  </m:oMathPara>
                </a14:m>
                <a:endParaRPr lang="zh-TW" altLang="en-US" dirty="0"/>
              </a:p>
            </p:txBody>
          </p:sp>
        </mc:Choice>
        <mc:Fallback xmlns="">
          <p:sp>
            <p:nvSpPr>
              <p:cNvPr id="19" name="文字方塊 29">
                <a:extLst>
                  <a:ext uri="{FF2B5EF4-FFF2-40B4-BE49-F238E27FC236}">
                    <a16:creationId xmlns:a16="http://schemas.microsoft.com/office/drawing/2014/main" id="{1FEF4E58-3A3A-776C-E917-E37FD2CDCEE4}"/>
                  </a:ext>
                </a:extLst>
              </p:cNvPr>
              <p:cNvSpPr txBox="1">
                <a:spLocks noRot="1" noChangeAspect="1" noMove="1" noResize="1" noEditPoints="1" noAdjustHandles="1" noChangeArrowheads="1" noChangeShapeType="1" noTextEdit="1"/>
              </p:cNvSpPr>
              <p:nvPr/>
            </p:nvSpPr>
            <p:spPr bwMode="auto">
              <a:xfrm>
                <a:off x="4139952" y="5445224"/>
                <a:ext cx="4051302" cy="451406"/>
              </a:xfrm>
              <a:prstGeom prst="rect">
                <a:avLst/>
              </a:prstGeom>
              <a:blipFill>
                <a:blip r:embed="rId15"/>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318E5FA-E7AB-BE18-23F0-05C334A142FA}"/>
                  </a:ext>
                </a:extLst>
              </p:cNvPr>
              <p:cNvSpPr txBox="1"/>
              <p:nvPr/>
            </p:nvSpPr>
            <p:spPr bwMode="auto">
              <a:xfrm>
                <a:off x="513585" y="6075315"/>
                <a:ext cx="8116829"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在此我們偷偷用了：在完整解中</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zh-TW" altLang="el-GR" i="1">
                                    <a:latin typeface="Cambria Math"/>
                                    <a:ea typeface="Cambria Math"/>
                                  </a:rPr>
                                  <m:t>𝜓</m:t>
                                </m:r>
                              </m:e>
                              <m:sub>
                                <m:r>
                                  <a:rPr lang="en-US" altLang="zh-TW" i="1">
                                    <a:latin typeface="Cambria Math" panose="02040503050406030204" pitchFamily="18" charset="0"/>
                                    <a:ea typeface="Cambria Math"/>
                                  </a:rPr>
                                  <m:t>𝑛</m:t>
                                </m:r>
                              </m:sub>
                            </m:sSub>
                          </m:e>
                        </m:d>
                      </m:e>
                    </m:d>
                  </m:oMath>
                </a14:m>
                <a:r>
                  <a:rPr lang="en-TW" dirty="0">
                    <a:latin typeface="Times New Roman" pitchFamily="18" charset="0"/>
                    <a:cs typeface="Times New Roman" pitchFamily="18" charset="0"/>
                  </a:rPr>
                  <a:t>中，所有的</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a14:m>
                <a:r>
                  <a:rPr lang="en-TW" dirty="0">
                    <a:latin typeface="Times New Roman" pitchFamily="18" charset="0"/>
                    <a:cs typeface="Times New Roman" pitchFamily="18" charset="0"/>
                  </a:rPr>
                  <a:t>成分都歸入了第一項！</a:t>
                </a:r>
              </a:p>
            </p:txBody>
          </p:sp>
        </mc:Choice>
        <mc:Fallback xmlns="">
          <p:sp>
            <p:nvSpPr>
              <p:cNvPr id="24" name="TextBox 23">
                <a:extLst>
                  <a:ext uri="{FF2B5EF4-FFF2-40B4-BE49-F238E27FC236}">
                    <a16:creationId xmlns:a16="http://schemas.microsoft.com/office/drawing/2014/main" id="{A318E5FA-E7AB-BE18-23F0-05C334A142FA}"/>
                  </a:ext>
                </a:extLst>
              </p:cNvPr>
              <p:cNvSpPr txBox="1">
                <a:spLocks noRot="1" noChangeAspect="1" noMove="1" noResize="1" noEditPoints="1" noAdjustHandles="1" noChangeArrowheads="1" noChangeShapeType="1" noTextEdit="1"/>
              </p:cNvSpPr>
              <p:nvPr/>
            </p:nvSpPr>
            <p:spPr bwMode="auto">
              <a:xfrm>
                <a:off x="513585" y="6075315"/>
                <a:ext cx="8116829" cy="369332"/>
              </a:xfrm>
              <a:prstGeom prst="rect">
                <a:avLst/>
              </a:prstGeom>
              <a:blipFill>
                <a:blip r:embed="rId17"/>
                <a:stretch>
                  <a:fillRect l="-625" t="-113333" b="-16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7C83637-62A6-0DFA-4162-A378AC474AF8}"/>
                  </a:ext>
                </a:extLst>
              </p:cNvPr>
              <p:cNvSpPr txBox="1"/>
              <p:nvPr/>
            </p:nvSpPr>
            <p:spPr bwMode="auto">
              <a:xfrm>
                <a:off x="510012" y="6434121"/>
                <a:ext cx="397819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所以展開中可以排除</a:t>
                </a:r>
                <a14:m>
                  <m:oMath xmlns:m="http://schemas.openxmlformats.org/officeDocument/2006/math">
                    <m:r>
                      <m:rPr>
                        <m:brk m:alnAt="7"/>
                      </m:rPr>
                      <a:rPr lang="en-US" altLang="zh-TW" b="0" i="1" smtClean="0">
                        <a:latin typeface="Cambria Math" panose="02040503050406030204" pitchFamily="18" charset="0"/>
                        <a:ea typeface="Cambria Math"/>
                      </a:rPr>
                      <m:t>𝑘</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𝑛</m:t>
                    </m:r>
                  </m:oMath>
                </a14:m>
                <a:r>
                  <a:rPr lang="en-TW" dirty="0">
                    <a:latin typeface="Times New Roman" pitchFamily="18" charset="0"/>
                    <a:cs typeface="Times New Roman" pitchFamily="18" charset="0"/>
                  </a:rPr>
                  <a:t>。</a:t>
                </a:r>
              </a:p>
            </p:txBody>
          </p:sp>
        </mc:Choice>
        <mc:Fallback xmlns="">
          <p:sp>
            <p:nvSpPr>
              <p:cNvPr id="25" name="TextBox 24">
                <a:extLst>
                  <a:ext uri="{FF2B5EF4-FFF2-40B4-BE49-F238E27FC236}">
                    <a16:creationId xmlns:a16="http://schemas.microsoft.com/office/drawing/2014/main" id="{A7C83637-62A6-0DFA-4162-A378AC474AF8}"/>
                  </a:ext>
                </a:extLst>
              </p:cNvPr>
              <p:cNvSpPr txBox="1">
                <a:spLocks noRot="1" noChangeAspect="1" noMove="1" noResize="1" noEditPoints="1" noAdjustHandles="1" noChangeArrowheads="1" noChangeShapeType="1" noTextEdit="1"/>
              </p:cNvSpPr>
              <p:nvPr/>
            </p:nvSpPr>
            <p:spPr bwMode="auto">
              <a:xfrm>
                <a:off x="510012" y="6434121"/>
                <a:ext cx="3978193" cy="369332"/>
              </a:xfrm>
              <a:prstGeom prst="rect">
                <a:avLst/>
              </a:prstGeom>
              <a:blipFill>
                <a:blip r:embed="rId18"/>
                <a:stretch>
                  <a:fillRect l="-1274" t="-6667" b="-23333"/>
                </a:stretch>
              </a:blipFill>
              <a:ln w="9525">
                <a:noFill/>
                <a:miter lim="800000"/>
                <a:headEnd/>
                <a:tailEnd/>
              </a:ln>
            </p:spPr>
            <p:txBody>
              <a:bodyPr/>
              <a:lstStyle/>
              <a:p>
                <a:r>
                  <a:rPr lang="en-TW">
                    <a:noFill/>
                  </a:rPr>
                  <a:t> </a:t>
                </a:r>
              </a:p>
            </p:txBody>
          </p:sp>
        </mc:Fallback>
      </mc:AlternateContent>
      <p:sp>
        <p:nvSpPr>
          <p:cNvPr id="2" name="TextBox 1">
            <a:extLst>
              <a:ext uri="{FF2B5EF4-FFF2-40B4-BE49-F238E27FC236}">
                <a16:creationId xmlns:a16="http://schemas.microsoft.com/office/drawing/2014/main" id="{AA4E1DB1-590A-30A3-59E7-82A39F56E7C7}"/>
              </a:ext>
            </a:extLst>
          </p:cNvPr>
          <p:cNvSpPr txBox="1"/>
          <p:nvPr/>
        </p:nvSpPr>
        <p:spPr bwMode="auto">
          <a:xfrm>
            <a:off x="551082" y="239689"/>
            <a:ext cx="297495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Gasiorowitz的推導</a:t>
            </a:r>
          </a:p>
        </p:txBody>
      </p:sp>
    </p:spTree>
    <p:extLst>
      <p:ext uri="{BB962C8B-B14F-4D97-AF65-F5344CB8AC3E}">
        <p14:creationId xmlns:p14="http://schemas.microsoft.com/office/powerpoint/2010/main" val="181531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A29841-677C-820F-2737-982BDED797F0}"/>
              </a:ext>
            </a:extLst>
          </p:cNvPr>
          <p:cNvSpPr txBox="1"/>
          <p:nvPr/>
        </p:nvSpPr>
        <p:spPr bwMode="auto">
          <a:xfrm>
            <a:off x="734557" y="419627"/>
            <a:ext cx="7533562"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因此微擾計算其實就是一個近似的展開</a:t>
            </a:r>
            <a:r>
              <a:rPr lang="en-TW"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6" name="文字方塊 29">
                <a:extLst>
                  <a:ext uri="{FF2B5EF4-FFF2-40B4-BE49-F238E27FC236}">
                    <a16:creationId xmlns:a16="http://schemas.microsoft.com/office/drawing/2014/main" id="{8D696F43-C0E4-3153-4AFB-C76DBE47124C}"/>
                  </a:ext>
                </a:extLst>
              </p:cNvPr>
              <p:cNvSpPr txBox="1"/>
              <p:nvPr/>
            </p:nvSpPr>
            <p:spPr bwMode="auto">
              <a:xfrm>
                <a:off x="757583" y="2762942"/>
                <a:ext cx="2716734" cy="369332"/>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𝜆</m:t>
                          </m:r>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𝐻</m:t>
                              </m:r>
                            </m:e>
                            <m:sub>
                              <m:r>
                                <a:rPr lang="en-US" altLang="zh-TW" b="0" i="1" smtClean="0">
                                  <a:latin typeface="Cambria Math" panose="02040503050406030204" pitchFamily="18" charset="0"/>
                                  <a:ea typeface="Cambria Math" panose="02040503050406030204" pitchFamily="18" charset="0"/>
                                </a:rPr>
                                <m:t>1</m:t>
                              </m:r>
                            </m:sub>
                          </m:sSub>
                        </m:e>
                      </m:d>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𝑛</m:t>
                                  </m:r>
                                </m:sub>
                              </m:sSub>
                            </m:e>
                          </m:d>
                        </m:e>
                      </m:d>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𝐸</m:t>
                          </m:r>
                        </m:e>
                        <m:sub>
                          <m:r>
                            <a:rPr lang="en-US" altLang="zh-TW" b="0" i="1" smtClean="0">
                              <a:latin typeface="Cambria Math" panose="02040503050406030204" pitchFamily="18" charset="0"/>
                            </a:rPr>
                            <m:t>𝑛</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𝑛</m:t>
                                  </m:r>
                                </m:sub>
                              </m:sSub>
                            </m:e>
                          </m:d>
                        </m:e>
                      </m:d>
                    </m:oMath>
                  </m:oMathPara>
                </a14:m>
                <a:endParaRPr lang="zh-TW" altLang="en-US" dirty="0"/>
              </a:p>
            </p:txBody>
          </p:sp>
        </mc:Choice>
        <mc:Fallback xmlns="">
          <p:sp>
            <p:nvSpPr>
              <p:cNvPr id="6" name="文字方塊 29">
                <a:extLst>
                  <a:ext uri="{FF2B5EF4-FFF2-40B4-BE49-F238E27FC236}">
                    <a16:creationId xmlns:a16="http://schemas.microsoft.com/office/drawing/2014/main" id="{8D696F43-C0E4-3153-4AFB-C76DBE47124C}"/>
                  </a:ext>
                </a:extLst>
              </p:cNvPr>
              <p:cNvSpPr txBox="1">
                <a:spLocks noRot="1" noChangeAspect="1" noMove="1" noResize="1" noEditPoints="1" noAdjustHandles="1" noChangeArrowheads="1" noChangeShapeType="1" noTextEdit="1"/>
              </p:cNvSpPr>
              <p:nvPr/>
            </p:nvSpPr>
            <p:spPr bwMode="auto">
              <a:xfrm>
                <a:off x="757583" y="2762942"/>
                <a:ext cx="2716734" cy="369332"/>
              </a:xfrm>
              <a:prstGeom prst="rect">
                <a:avLst/>
              </a:prstGeom>
              <a:blipFill>
                <a:blip r:embed="rId2"/>
                <a:stretch>
                  <a:fillRect t="-106667" r="-7907" b="-170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29">
                <a:extLst>
                  <a:ext uri="{FF2B5EF4-FFF2-40B4-BE49-F238E27FC236}">
                    <a16:creationId xmlns:a16="http://schemas.microsoft.com/office/drawing/2014/main" id="{58ECC2AC-1A7A-A57E-4B36-99029A44A581}"/>
                  </a:ext>
                </a:extLst>
              </p:cNvPr>
              <p:cNvSpPr txBox="1"/>
              <p:nvPr/>
            </p:nvSpPr>
            <p:spPr bwMode="auto">
              <a:xfrm>
                <a:off x="764743" y="855164"/>
                <a:ext cx="5415144" cy="764505"/>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b="0" i="1" smtClean="0">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oMath>
                  </m:oMathPara>
                </a14:m>
                <a:endParaRPr lang="zh-TW" altLang="en-US" dirty="0"/>
              </a:p>
            </p:txBody>
          </p:sp>
        </mc:Choice>
        <mc:Fallback xmlns="">
          <p:sp>
            <p:nvSpPr>
              <p:cNvPr id="10" name="文字方塊 29">
                <a:extLst>
                  <a:ext uri="{FF2B5EF4-FFF2-40B4-BE49-F238E27FC236}">
                    <a16:creationId xmlns:a16="http://schemas.microsoft.com/office/drawing/2014/main" id="{58ECC2AC-1A7A-A57E-4B36-99029A44A581}"/>
                  </a:ext>
                </a:extLst>
              </p:cNvPr>
              <p:cNvSpPr txBox="1">
                <a:spLocks noRot="1" noChangeAspect="1" noMove="1" noResize="1" noEditPoints="1" noAdjustHandles="1" noChangeArrowheads="1" noChangeShapeType="1" noTextEdit="1"/>
              </p:cNvSpPr>
              <p:nvPr/>
            </p:nvSpPr>
            <p:spPr bwMode="auto">
              <a:xfrm>
                <a:off x="764743" y="855164"/>
                <a:ext cx="5415144" cy="764505"/>
              </a:xfrm>
              <a:prstGeom prst="rect">
                <a:avLst/>
              </a:prstGeom>
              <a:blipFill>
                <a:blip r:embed="rId3"/>
                <a:stretch>
                  <a:fillRect l="-2342" t="-122951" b="-17049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文字方塊 29">
                <a:extLst>
                  <a:ext uri="{FF2B5EF4-FFF2-40B4-BE49-F238E27FC236}">
                    <a16:creationId xmlns:a16="http://schemas.microsoft.com/office/drawing/2014/main" id="{EB0B4A58-BC77-8822-B746-9CEB3F1CC6C6}"/>
                  </a:ext>
                </a:extLst>
              </p:cNvPr>
              <p:cNvSpPr txBox="1"/>
              <p:nvPr/>
            </p:nvSpPr>
            <p:spPr bwMode="auto">
              <a:xfrm>
                <a:off x="757583" y="1735873"/>
                <a:ext cx="3470927" cy="425181"/>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ea typeface="Cambria Math"/>
                            </a:rPr>
                            <m:t>𝐸</m:t>
                          </m:r>
                        </m:e>
                        <m:sub>
                          <m:r>
                            <a:rPr lang="en-US" altLang="zh-TW" i="1">
                              <a:latin typeface="Cambria Math" panose="02040503050406030204" pitchFamily="18" charset="0"/>
                              <a:ea typeface="Cambria Math"/>
                            </a:rPr>
                            <m:t>𝑛</m:t>
                          </m:r>
                        </m:sub>
                      </m:sSub>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b="0" i="1" smtClean="0">
                          <a:latin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𝜆</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1</m:t>
                              </m:r>
                            </m:e>
                          </m:d>
                        </m:sup>
                      </m:sSubSup>
                      <m:r>
                        <a:rPr lang="en-US" altLang="zh-TW" b="0" i="1" smtClean="0">
                          <a:latin typeface="Cambria Math" panose="02040503050406030204" pitchFamily="18" charset="0"/>
                        </a:rPr>
                        <m:t>+</m:t>
                      </m:r>
                      <m:sSup>
                        <m:sSupPr>
                          <m:ctrlPr>
                            <a:rPr lang="en-US" altLang="zh-TW" b="0" i="1" smtClean="0">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b="0" i="1" smtClean="0">
                              <a:latin typeface="Cambria Math" panose="02040503050406030204" pitchFamily="18" charset="0"/>
                            </a:rPr>
                            <m:t>2</m:t>
                          </m:r>
                        </m:sup>
                      </m:sSup>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sup>
                      </m:sSubSup>
                      <m:r>
                        <a:rPr lang="en-US" altLang="zh-TW" b="0" i="1" smtClean="0">
                          <a:latin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m:t>
                      </m:r>
                    </m:oMath>
                  </m:oMathPara>
                </a14:m>
                <a:endParaRPr lang="zh-TW" altLang="en-US" dirty="0"/>
              </a:p>
            </p:txBody>
          </p:sp>
        </mc:Choice>
        <mc:Fallback xmlns="">
          <p:sp>
            <p:nvSpPr>
              <p:cNvPr id="20" name="文字方塊 29">
                <a:extLst>
                  <a:ext uri="{FF2B5EF4-FFF2-40B4-BE49-F238E27FC236}">
                    <a16:creationId xmlns:a16="http://schemas.microsoft.com/office/drawing/2014/main" id="{EB0B4A58-BC77-8822-B746-9CEB3F1CC6C6}"/>
                  </a:ext>
                </a:extLst>
              </p:cNvPr>
              <p:cNvSpPr txBox="1">
                <a:spLocks noRot="1" noChangeAspect="1" noMove="1" noResize="1" noEditPoints="1" noAdjustHandles="1" noChangeArrowheads="1" noChangeShapeType="1" noTextEdit="1"/>
              </p:cNvSpPr>
              <p:nvPr/>
            </p:nvSpPr>
            <p:spPr bwMode="auto">
              <a:xfrm>
                <a:off x="757583" y="1735873"/>
                <a:ext cx="3470927" cy="425181"/>
              </a:xfrm>
              <a:prstGeom prst="rect">
                <a:avLst/>
              </a:prstGeom>
              <a:blipFill>
                <a:blip r:embed="rId4"/>
                <a:stretch>
                  <a:fillRect/>
                </a:stretch>
              </a:blipFill>
              <a:ln>
                <a:noFill/>
              </a:ln>
            </p:spPr>
            <p:txBody>
              <a:bodyPr/>
              <a:lstStyle/>
              <a:p>
                <a:r>
                  <a:rPr lang="en-TW">
                    <a:noFill/>
                  </a:rPr>
                  <a:t> </a:t>
                </a:r>
              </a:p>
            </p:txBody>
          </p:sp>
        </mc:Fallback>
      </mc:AlternateContent>
      <p:sp>
        <p:nvSpPr>
          <p:cNvPr id="21" name="TextBox 20">
            <a:extLst>
              <a:ext uri="{FF2B5EF4-FFF2-40B4-BE49-F238E27FC236}">
                <a16:creationId xmlns:a16="http://schemas.microsoft.com/office/drawing/2014/main" id="{23F31A63-5CA1-35D6-6382-705D6CECBDC8}"/>
              </a:ext>
            </a:extLst>
          </p:cNvPr>
          <p:cNvSpPr txBox="1"/>
          <p:nvPr/>
        </p:nvSpPr>
        <p:spPr bwMode="auto">
          <a:xfrm>
            <a:off x="779287" y="2285976"/>
            <a:ext cx="820891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希望可以簡化以下的方程式的解，因此第一步是把以上展開代入以下的方程式：</a:t>
            </a:r>
          </a:p>
        </p:txBody>
      </p:sp>
      <p:sp>
        <p:nvSpPr>
          <p:cNvPr id="22" name="TextBox 21">
            <a:extLst>
              <a:ext uri="{FF2B5EF4-FFF2-40B4-BE49-F238E27FC236}">
                <a16:creationId xmlns:a16="http://schemas.microsoft.com/office/drawing/2014/main" id="{6F8AAB33-4CB8-9387-3323-6623B84877E3}"/>
              </a:ext>
            </a:extLst>
          </p:cNvPr>
          <p:cNvSpPr txBox="1"/>
          <p:nvPr/>
        </p:nvSpPr>
        <p:spPr bwMode="auto">
          <a:xfrm>
            <a:off x="755576" y="5445224"/>
            <a:ext cx="792088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再一階一階收集到需要的精確度後，一步一步求解較原來簡單的方程式：</a:t>
            </a:r>
          </a:p>
        </p:txBody>
      </p:sp>
      <mc:AlternateContent xmlns:mc="http://schemas.openxmlformats.org/markup-compatibility/2006" xmlns:a14="http://schemas.microsoft.com/office/drawing/2010/main">
        <mc:Choice Requires="a14">
          <p:sp>
            <p:nvSpPr>
              <p:cNvPr id="23" name="文字方塊 29">
                <a:extLst>
                  <a:ext uri="{FF2B5EF4-FFF2-40B4-BE49-F238E27FC236}">
                    <a16:creationId xmlns:a16="http://schemas.microsoft.com/office/drawing/2014/main" id="{2380535D-74FA-6975-E652-7ABC38207CEF}"/>
                  </a:ext>
                </a:extLst>
              </p:cNvPr>
              <p:cNvSpPr txBox="1"/>
              <p:nvPr/>
            </p:nvSpPr>
            <p:spPr bwMode="auto">
              <a:xfrm>
                <a:off x="735658" y="3578875"/>
                <a:ext cx="5939118" cy="830548"/>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𝜆</m:t>
                          </m:r>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𝐻</m:t>
                              </m:r>
                            </m:e>
                            <m:sub>
                              <m:r>
                                <a:rPr lang="en-US" altLang="zh-TW" b="0" i="1" smtClean="0">
                                  <a:latin typeface="Cambria Math" panose="02040503050406030204" pitchFamily="18" charset="0"/>
                                  <a:ea typeface="Cambria Math" panose="02040503050406030204" pitchFamily="18" charset="0"/>
                                </a:rPr>
                                <m:t>1</m:t>
                              </m:r>
                            </m:sub>
                          </m:sSub>
                        </m:e>
                      </m:d>
                      <m:d>
                        <m:dPr>
                          <m:begChr m:val="{"/>
                          <m:endChr m:val="}"/>
                          <m:ctrlPr>
                            <a:rPr lang="en-US" altLang="zh-TW" b="0" i="1" smtClean="0">
                              <a:latin typeface="Cambria Math" panose="02040503050406030204" pitchFamily="18" charset="0"/>
                              <a:ea typeface="Cambria Math" panose="02040503050406030204" pitchFamily="18" charset="0"/>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i="1">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e>
                      </m:d>
                    </m:oMath>
                  </m:oMathPara>
                </a14:m>
                <a:endParaRPr lang="zh-TW" altLang="en-US" dirty="0"/>
              </a:p>
            </p:txBody>
          </p:sp>
        </mc:Choice>
        <mc:Fallback xmlns="">
          <p:sp>
            <p:nvSpPr>
              <p:cNvPr id="23" name="文字方塊 29">
                <a:extLst>
                  <a:ext uri="{FF2B5EF4-FFF2-40B4-BE49-F238E27FC236}">
                    <a16:creationId xmlns:a16="http://schemas.microsoft.com/office/drawing/2014/main" id="{2380535D-74FA-6975-E652-7ABC38207CEF}"/>
                  </a:ext>
                </a:extLst>
              </p:cNvPr>
              <p:cNvSpPr txBox="1">
                <a:spLocks noRot="1" noChangeAspect="1" noMove="1" noResize="1" noEditPoints="1" noAdjustHandles="1" noChangeArrowheads="1" noChangeShapeType="1" noTextEdit="1"/>
              </p:cNvSpPr>
              <p:nvPr/>
            </p:nvSpPr>
            <p:spPr bwMode="auto">
              <a:xfrm>
                <a:off x="735658" y="3578875"/>
                <a:ext cx="5939118" cy="830548"/>
              </a:xfrm>
              <a:prstGeom prst="rect">
                <a:avLst/>
              </a:prstGeom>
              <a:blipFill>
                <a:blip r:embed="rId5"/>
                <a:stretch>
                  <a:fillRect t="-101493" b="-155224"/>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文字方塊 29">
                <a:extLst>
                  <a:ext uri="{FF2B5EF4-FFF2-40B4-BE49-F238E27FC236}">
                    <a16:creationId xmlns:a16="http://schemas.microsoft.com/office/drawing/2014/main" id="{AE77A5F7-3175-AEED-C29D-E8CD1E22E06E}"/>
                  </a:ext>
                </a:extLst>
              </p:cNvPr>
              <p:cNvSpPr txBox="1"/>
              <p:nvPr/>
            </p:nvSpPr>
            <p:spPr bwMode="auto">
              <a:xfrm>
                <a:off x="764743" y="4512049"/>
                <a:ext cx="7854250" cy="830548"/>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m:t>
                      </m:r>
                      <m:d>
                        <m:dPr>
                          <m:ctrlPr>
                            <a:rPr lang="en-US" altLang="zh-TW" i="1" smtClean="0">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e>
                      </m:d>
                      <m:d>
                        <m:dPr>
                          <m:begChr m:val="{"/>
                          <m:endChr m:val="}"/>
                          <m:ctrlPr>
                            <a:rPr lang="en-US" altLang="zh-TW" b="0" i="1" smtClean="0">
                              <a:latin typeface="Cambria Math" panose="02040503050406030204" pitchFamily="18" charset="0"/>
                              <a:ea typeface="Cambria Math" panose="02040503050406030204" pitchFamily="18" charset="0"/>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i="1">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e>
                      </m:d>
                    </m:oMath>
                  </m:oMathPara>
                </a14:m>
                <a:endParaRPr lang="zh-TW" altLang="en-US" dirty="0"/>
              </a:p>
            </p:txBody>
          </p:sp>
        </mc:Choice>
        <mc:Fallback xmlns="">
          <p:sp>
            <p:nvSpPr>
              <p:cNvPr id="24" name="文字方塊 29">
                <a:extLst>
                  <a:ext uri="{FF2B5EF4-FFF2-40B4-BE49-F238E27FC236}">
                    <a16:creationId xmlns:a16="http://schemas.microsoft.com/office/drawing/2014/main" id="{AE77A5F7-3175-AEED-C29D-E8CD1E22E06E}"/>
                  </a:ext>
                </a:extLst>
              </p:cNvPr>
              <p:cNvSpPr txBox="1">
                <a:spLocks noRot="1" noChangeAspect="1" noMove="1" noResize="1" noEditPoints="1" noAdjustHandles="1" noChangeArrowheads="1" noChangeShapeType="1" noTextEdit="1"/>
              </p:cNvSpPr>
              <p:nvPr/>
            </p:nvSpPr>
            <p:spPr bwMode="auto">
              <a:xfrm>
                <a:off x="764743" y="4512049"/>
                <a:ext cx="7854250" cy="830548"/>
              </a:xfrm>
              <a:prstGeom prst="rect">
                <a:avLst/>
              </a:prstGeom>
              <a:blipFill>
                <a:blip r:embed="rId6"/>
                <a:stretch>
                  <a:fillRect t="-104545" b="-159091"/>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3446C54-A932-F2B9-EEA5-E7407FAD19EE}"/>
                  </a:ext>
                </a:extLst>
              </p:cNvPr>
              <p:cNvSpPr txBox="1"/>
              <p:nvPr/>
            </p:nvSpPr>
            <p:spPr bwMode="auto">
              <a:xfrm>
                <a:off x="779287" y="5949280"/>
                <a:ext cx="336066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首先收集到第零階，</a:t>
                </a:r>
                <a14:m>
                  <m:oMath xmlns:m="http://schemas.openxmlformats.org/officeDocument/2006/math">
                    <m:sSup>
                      <m:sSupPr>
                        <m:ctrlPr>
                          <a:rPr lang="en-TW" i="1" smtClean="0">
                            <a:latin typeface="Cambria Math" panose="02040503050406030204" pitchFamily="18" charset="0"/>
                            <a:cs typeface="Times New Roman" pitchFamily="18" charset="0"/>
                          </a:rPr>
                        </m:ctrlPr>
                      </m:sSupPr>
                      <m:e>
                        <m:r>
                          <a:rPr lang="en-TW" i="1" smtClean="0">
                            <a:latin typeface="Cambria Math" panose="02040503050406030204" pitchFamily="18" charset="0"/>
                            <a:ea typeface="Cambria Math" panose="02040503050406030204" pitchFamily="18" charset="0"/>
                            <a:cs typeface="Times New Roman" pitchFamily="18" charset="0"/>
                          </a:rPr>
                          <m:t>𝜆</m:t>
                        </m:r>
                      </m:e>
                      <m:sup>
                        <m:r>
                          <a:rPr lang="en-US" b="0" i="1" smtClean="0">
                            <a:latin typeface="Cambria Math" panose="02040503050406030204" pitchFamily="18" charset="0"/>
                            <a:cs typeface="Times New Roman" pitchFamily="18" charset="0"/>
                          </a:rPr>
                          <m:t>0</m:t>
                        </m:r>
                      </m:sup>
                    </m:sSup>
                  </m:oMath>
                </a14:m>
                <a:r>
                  <a:rPr lang="en-TW" dirty="0">
                    <a:latin typeface="Times New Roman" pitchFamily="18" charset="0"/>
                    <a:cs typeface="Times New Roman" pitchFamily="18" charset="0"/>
                  </a:rPr>
                  <a:t>：</a:t>
                </a:r>
              </a:p>
            </p:txBody>
          </p:sp>
        </mc:Choice>
        <mc:Fallback xmlns="">
          <p:sp>
            <p:nvSpPr>
              <p:cNvPr id="25" name="TextBox 24">
                <a:extLst>
                  <a:ext uri="{FF2B5EF4-FFF2-40B4-BE49-F238E27FC236}">
                    <a16:creationId xmlns:a16="http://schemas.microsoft.com/office/drawing/2014/main" id="{83446C54-A932-F2B9-EEA5-E7407FAD19EE}"/>
                  </a:ext>
                </a:extLst>
              </p:cNvPr>
              <p:cNvSpPr txBox="1">
                <a:spLocks noRot="1" noChangeAspect="1" noMove="1" noResize="1" noEditPoints="1" noAdjustHandles="1" noChangeArrowheads="1" noChangeShapeType="1" noTextEdit="1"/>
              </p:cNvSpPr>
              <p:nvPr/>
            </p:nvSpPr>
            <p:spPr bwMode="auto">
              <a:xfrm>
                <a:off x="779287" y="5949280"/>
                <a:ext cx="3360665" cy="369332"/>
              </a:xfrm>
              <a:prstGeom prst="rect">
                <a:avLst/>
              </a:prstGeom>
              <a:blipFill>
                <a:blip r:embed="rId7"/>
                <a:stretch>
                  <a:fillRect l="-1509"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 name="文字方塊 29">
                <a:extLst>
                  <a:ext uri="{FF2B5EF4-FFF2-40B4-BE49-F238E27FC236}">
                    <a16:creationId xmlns:a16="http://schemas.microsoft.com/office/drawing/2014/main" id="{DD85E1F4-DFDE-07FD-D3EA-BBF553665F60}"/>
                  </a:ext>
                </a:extLst>
              </p:cNvPr>
              <p:cNvSpPr txBox="1"/>
              <p:nvPr/>
            </p:nvSpPr>
            <p:spPr bwMode="auto">
              <a:xfrm>
                <a:off x="3378823" y="5921355"/>
                <a:ext cx="2386354" cy="42518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𝐻</m:t>
                          </m:r>
                        </m:e>
                        <m:sub>
                          <m:r>
                            <a:rPr lang="en-US" altLang="zh-TW" i="1">
                              <a:latin typeface="Cambria Math" panose="02040503050406030204" pitchFamily="18" charset="0"/>
                            </a:rPr>
                            <m:t>0</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m:oMathPara>
                </a14:m>
                <a:endParaRPr lang="zh-TW" altLang="en-US" dirty="0"/>
              </a:p>
            </p:txBody>
          </p:sp>
        </mc:Choice>
        <mc:Fallback xmlns="">
          <p:sp>
            <p:nvSpPr>
              <p:cNvPr id="26" name="文字方塊 29">
                <a:extLst>
                  <a:ext uri="{FF2B5EF4-FFF2-40B4-BE49-F238E27FC236}">
                    <a16:creationId xmlns:a16="http://schemas.microsoft.com/office/drawing/2014/main" id="{DD85E1F4-DFDE-07FD-D3EA-BBF553665F60}"/>
                  </a:ext>
                </a:extLst>
              </p:cNvPr>
              <p:cNvSpPr txBox="1">
                <a:spLocks noRot="1" noChangeAspect="1" noMove="1" noResize="1" noEditPoints="1" noAdjustHandles="1" noChangeArrowheads="1" noChangeShapeType="1" noTextEdit="1"/>
              </p:cNvSpPr>
              <p:nvPr/>
            </p:nvSpPr>
            <p:spPr bwMode="auto">
              <a:xfrm>
                <a:off x="3378823" y="5921355"/>
                <a:ext cx="2386354" cy="425181"/>
              </a:xfrm>
              <a:prstGeom prst="rect">
                <a:avLst/>
              </a:prstGeom>
              <a:blipFill>
                <a:blip r:embed="rId8"/>
                <a:stretch>
                  <a:fillRect t="-85294" r="-1053" b="-150000"/>
                </a:stretch>
              </a:blipFill>
              <a:ln>
                <a:noFill/>
              </a:ln>
            </p:spPr>
            <p:txBody>
              <a:bodyPr/>
              <a:lstStyle/>
              <a:p>
                <a:r>
                  <a:rPr lang="en-TW">
                    <a:noFill/>
                  </a:rPr>
                  <a:t> </a:t>
                </a:r>
              </a:p>
            </p:txBody>
          </p:sp>
        </mc:Fallback>
      </mc:AlternateContent>
      <p:sp>
        <p:nvSpPr>
          <p:cNvPr id="27" name="TextBox 26">
            <a:extLst>
              <a:ext uri="{FF2B5EF4-FFF2-40B4-BE49-F238E27FC236}">
                <a16:creationId xmlns:a16="http://schemas.microsoft.com/office/drawing/2014/main" id="{C2CCEE23-A675-1233-57D9-1001DE133F9B}"/>
              </a:ext>
            </a:extLst>
          </p:cNvPr>
          <p:cNvSpPr txBox="1"/>
          <p:nvPr/>
        </p:nvSpPr>
        <p:spPr bwMode="auto">
          <a:xfrm>
            <a:off x="5868144" y="5949280"/>
            <a:ext cx="295232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這是當然的。未微擾。</a:t>
            </a:r>
          </a:p>
        </p:txBody>
      </p:sp>
    </p:spTree>
    <p:extLst>
      <p:ext uri="{BB962C8B-B14F-4D97-AF65-F5344CB8AC3E}">
        <p14:creationId xmlns:p14="http://schemas.microsoft.com/office/powerpoint/2010/main" val="2544173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文字方塊 29">
                <a:extLst>
                  <a:ext uri="{FF2B5EF4-FFF2-40B4-BE49-F238E27FC236}">
                    <a16:creationId xmlns:a16="http://schemas.microsoft.com/office/drawing/2014/main" id="{30AEF5F4-97B7-85D3-9D6D-4E1577EBFB7D}"/>
                  </a:ext>
                </a:extLst>
              </p:cNvPr>
              <p:cNvSpPr txBox="1"/>
              <p:nvPr/>
            </p:nvSpPr>
            <p:spPr bwMode="auto">
              <a:xfrm>
                <a:off x="882361" y="3707748"/>
                <a:ext cx="5789725" cy="764505"/>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𝐻</m:t>
                          </m:r>
                        </m:e>
                        <m:sub>
                          <m:r>
                            <a:rPr lang="en-US" altLang="zh-TW" i="1">
                              <a:latin typeface="Cambria Math" panose="02040503050406030204" pitchFamily="18" charset="0"/>
                            </a:rPr>
                            <m:t>0</m:t>
                          </m:r>
                        </m:sub>
                      </m:sSub>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b="0"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b="0" i="1" smtClean="0">
                          <a:latin typeface="Cambria Math" panose="02040503050406030204" pitchFamily="18" charset="0"/>
                          <a:ea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m:oMathPara>
                </a14:m>
                <a:endParaRPr lang="zh-TW" altLang="en-US" dirty="0"/>
              </a:p>
            </p:txBody>
          </p:sp>
        </mc:Choice>
        <mc:Fallback xmlns="">
          <p:sp>
            <p:nvSpPr>
              <p:cNvPr id="6" name="文字方塊 29">
                <a:extLst>
                  <a:ext uri="{FF2B5EF4-FFF2-40B4-BE49-F238E27FC236}">
                    <a16:creationId xmlns:a16="http://schemas.microsoft.com/office/drawing/2014/main" id="{30AEF5F4-97B7-85D3-9D6D-4E1577EBFB7D}"/>
                  </a:ext>
                </a:extLst>
              </p:cNvPr>
              <p:cNvSpPr txBox="1">
                <a:spLocks noRot="1" noChangeAspect="1" noMove="1" noResize="1" noEditPoints="1" noAdjustHandles="1" noChangeArrowheads="1" noChangeShapeType="1" noTextEdit="1"/>
              </p:cNvSpPr>
              <p:nvPr/>
            </p:nvSpPr>
            <p:spPr bwMode="auto">
              <a:xfrm>
                <a:off x="882361" y="3707748"/>
                <a:ext cx="5789725" cy="764505"/>
              </a:xfrm>
              <a:prstGeom prst="rect">
                <a:avLst/>
              </a:prstGeom>
              <a:blipFill>
                <a:blip r:embed="rId2"/>
                <a:stretch>
                  <a:fillRect l="-6783" t="-119355" r="-2845" b="-16774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D154CCF-1B1D-9C13-8593-C50DB6C7F0A8}"/>
                  </a:ext>
                </a:extLst>
              </p:cNvPr>
              <p:cNvSpPr txBox="1"/>
              <p:nvPr/>
            </p:nvSpPr>
            <p:spPr bwMode="auto">
              <a:xfrm>
                <a:off x="926847" y="5661248"/>
                <a:ext cx="785425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這是第一階</a:t>
                </a:r>
                <a14:m>
                  <m:oMath xmlns:m="http://schemas.openxmlformats.org/officeDocument/2006/math">
                    <m:sSup>
                      <m:sSupPr>
                        <m:ctrlPr>
                          <a:rPr lang="en-TW" i="1" smtClean="0">
                            <a:latin typeface="Cambria Math" panose="02040503050406030204" pitchFamily="18" charset="0"/>
                            <a:cs typeface="Times New Roman" pitchFamily="18" charset="0"/>
                          </a:rPr>
                        </m:ctrlPr>
                      </m:sSupPr>
                      <m:e>
                        <m:r>
                          <a:rPr lang="en-TW" i="1" smtClean="0">
                            <a:latin typeface="Cambria Math" panose="02040503050406030204" pitchFamily="18" charset="0"/>
                            <a:ea typeface="Cambria Math" panose="02040503050406030204" pitchFamily="18" charset="0"/>
                            <a:cs typeface="Times New Roman" pitchFamily="18" charset="0"/>
                          </a:rPr>
                          <m:t>𝜆</m:t>
                        </m:r>
                      </m:e>
                      <m:sup>
                        <m:r>
                          <a:rPr lang="en-US" b="0" i="1" smtClean="0">
                            <a:latin typeface="Cambria Math" panose="02040503050406030204" pitchFamily="18" charset="0"/>
                            <a:cs typeface="Times New Roman" pitchFamily="18" charset="0"/>
                          </a:rPr>
                          <m:t>1</m:t>
                        </m:r>
                      </m:sup>
                    </m:sSup>
                  </m:oMath>
                </a14:m>
                <a:r>
                  <a:rPr lang="en-TW" dirty="0">
                    <a:latin typeface="Times New Roman" pitchFamily="18" charset="0"/>
                    <a:cs typeface="Times New Roman" pitchFamily="18" charset="0"/>
                  </a:rPr>
                  <a:t>的本徵態方程式，意思是完整方程式、精確到</a:t>
                </a:r>
                <a14:m>
                  <m:oMath xmlns:m="http://schemas.openxmlformats.org/officeDocument/2006/math">
                    <m:sSup>
                      <m:sSupPr>
                        <m:ctrlPr>
                          <a:rPr lang="en-TW" i="1">
                            <a:latin typeface="Cambria Math" panose="02040503050406030204" pitchFamily="18" charset="0"/>
                            <a:cs typeface="Times New Roman" pitchFamily="18" charset="0"/>
                          </a:rPr>
                        </m:ctrlPr>
                      </m:sSupPr>
                      <m:e>
                        <m:r>
                          <a:rPr lang="en-TW" i="1">
                            <a:latin typeface="Cambria Math" panose="02040503050406030204" pitchFamily="18" charset="0"/>
                            <a:ea typeface="Cambria Math" panose="02040503050406030204" pitchFamily="18" charset="0"/>
                            <a:cs typeface="Times New Roman" pitchFamily="18" charset="0"/>
                          </a:rPr>
                          <m:t>𝜆</m:t>
                        </m:r>
                      </m:e>
                      <m:sup>
                        <m:r>
                          <a:rPr lang="en-US" i="1">
                            <a:latin typeface="Cambria Math" panose="02040503050406030204" pitchFamily="18" charset="0"/>
                            <a:cs typeface="Times New Roman" pitchFamily="18" charset="0"/>
                          </a:rPr>
                          <m:t>1</m:t>
                        </m:r>
                      </m:sup>
                    </m:sSup>
                  </m:oMath>
                </a14:m>
                <a:r>
                  <a:rPr lang="en-TW" dirty="0">
                    <a:latin typeface="Times New Roman" pitchFamily="18" charset="0"/>
                    <a:cs typeface="Times New Roman" pitchFamily="18" charset="0"/>
                  </a:rPr>
                  <a:t>的近似。</a:t>
                </a:r>
              </a:p>
            </p:txBody>
          </p:sp>
        </mc:Choice>
        <mc:Fallback xmlns="">
          <p:sp>
            <p:nvSpPr>
              <p:cNvPr id="2" name="TextBox 1">
                <a:extLst>
                  <a:ext uri="{FF2B5EF4-FFF2-40B4-BE49-F238E27FC236}">
                    <a16:creationId xmlns:a16="http://schemas.microsoft.com/office/drawing/2014/main" id="{3D154CCF-1B1D-9C13-8593-C50DB6C7F0A8}"/>
                  </a:ext>
                </a:extLst>
              </p:cNvPr>
              <p:cNvSpPr txBox="1">
                <a:spLocks noRot="1" noChangeAspect="1" noMove="1" noResize="1" noEditPoints="1" noAdjustHandles="1" noChangeArrowheads="1" noChangeShapeType="1" noTextEdit="1"/>
              </p:cNvSpPr>
              <p:nvPr/>
            </p:nvSpPr>
            <p:spPr bwMode="auto">
              <a:xfrm>
                <a:off x="926847" y="5661248"/>
                <a:ext cx="7854250" cy="369332"/>
              </a:xfrm>
              <a:prstGeom prst="rect">
                <a:avLst/>
              </a:prstGeom>
              <a:blipFill>
                <a:blip r:embed="rId3"/>
                <a:stretch>
                  <a:fillRect l="-484"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9">
                <a:extLst>
                  <a:ext uri="{FF2B5EF4-FFF2-40B4-BE49-F238E27FC236}">
                    <a16:creationId xmlns:a16="http://schemas.microsoft.com/office/drawing/2014/main" id="{A49A590B-27CB-5742-4111-2BFC6FFF5E86}"/>
                  </a:ext>
                </a:extLst>
              </p:cNvPr>
              <p:cNvSpPr txBox="1"/>
              <p:nvPr/>
            </p:nvSpPr>
            <p:spPr bwMode="auto">
              <a:xfrm>
                <a:off x="882361" y="531289"/>
                <a:ext cx="5939118" cy="830548"/>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𝜆</m:t>
                          </m:r>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𝐻</m:t>
                              </m:r>
                            </m:e>
                            <m:sub>
                              <m:r>
                                <a:rPr lang="en-US" altLang="zh-TW" b="0" i="1" smtClean="0">
                                  <a:latin typeface="Cambria Math" panose="02040503050406030204" pitchFamily="18" charset="0"/>
                                  <a:ea typeface="Cambria Math" panose="02040503050406030204" pitchFamily="18" charset="0"/>
                                </a:rPr>
                                <m:t>1</m:t>
                              </m:r>
                            </m:sub>
                          </m:sSub>
                        </m:e>
                      </m:d>
                      <m:d>
                        <m:dPr>
                          <m:begChr m:val="{"/>
                          <m:endChr m:val="}"/>
                          <m:ctrlPr>
                            <a:rPr lang="en-US" altLang="zh-TW" b="0" i="1" smtClean="0">
                              <a:latin typeface="Cambria Math" panose="02040503050406030204" pitchFamily="18" charset="0"/>
                              <a:ea typeface="Cambria Math" panose="02040503050406030204" pitchFamily="18" charset="0"/>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i="1">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e>
                      </m:d>
                    </m:oMath>
                  </m:oMathPara>
                </a14:m>
                <a:endParaRPr lang="zh-TW" altLang="en-US" dirty="0"/>
              </a:p>
            </p:txBody>
          </p:sp>
        </mc:Choice>
        <mc:Fallback xmlns="">
          <p:sp>
            <p:nvSpPr>
              <p:cNvPr id="3" name="文字方塊 29">
                <a:extLst>
                  <a:ext uri="{FF2B5EF4-FFF2-40B4-BE49-F238E27FC236}">
                    <a16:creationId xmlns:a16="http://schemas.microsoft.com/office/drawing/2014/main" id="{A49A590B-27CB-5742-4111-2BFC6FFF5E86}"/>
                  </a:ext>
                </a:extLst>
              </p:cNvPr>
              <p:cNvSpPr txBox="1">
                <a:spLocks noRot="1" noChangeAspect="1" noMove="1" noResize="1" noEditPoints="1" noAdjustHandles="1" noChangeArrowheads="1" noChangeShapeType="1" noTextEdit="1"/>
              </p:cNvSpPr>
              <p:nvPr/>
            </p:nvSpPr>
            <p:spPr bwMode="auto">
              <a:xfrm>
                <a:off x="882361" y="531289"/>
                <a:ext cx="5939118" cy="830548"/>
              </a:xfrm>
              <a:prstGeom prst="rect">
                <a:avLst/>
              </a:prstGeom>
              <a:blipFill>
                <a:blip r:embed="rId4"/>
                <a:stretch>
                  <a:fillRect t="-101493" b="-155224"/>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29">
                <a:extLst>
                  <a:ext uri="{FF2B5EF4-FFF2-40B4-BE49-F238E27FC236}">
                    <a16:creationId xmlns:a16="http://schemas.microsoft.com/office/drawing/2014/main" id="{5728EA0D-BC1C-3703-6869-F9941AC719E0}"/>
                  </a:ext>
                </a:extLst>
              </p:cNvPr>
              <p:cNvSpPr txBox="1"/>
              <p:nvPr/>
            </p:nvSpPr>
            <p:spPr bwMode="auto">
              <a:xfrm>
                <a:off x="911446" y="1464463"/>
                <a:ext cx="7854250" cy="830548"/>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m:t>
                      </m:r>
                      <m:d>
                        <m:dPr>
                          <m:ctrlPr>
                            <a:rPr lang="en-US" altLang="zh-TW" i="1" smtClean="0">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e>
                      </m:d>
                      <m:d>
                        <m:dPr>
                          <m:begChr m:val="{"/>
                          <m:endChr m:val="}"/>
                          <m:ctrlPr>
                            <a:rPr lang="en-US" altLang="zh-TW" b="0" i="1" smtClean="0">
                              <a:latin typeface="Cambria Math" panose="02040503050406030204" pitchFamily="18" charset="0"/>
                              <a:ea typeface="Cambria Math" panose="02040503050406030204" pitchFamily="18" charset="0"/>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i="1">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e>
                      </m:d>
                    </m:oMath>
                  </m:oMathPara>
                </a14:m>
                <a:endParaRPr lang="zh-TW" altLang="en-US" dirty="0"/>
              </a:p>
            </p:txBody>
          </p:sp>
        </mc:Choice>
        <mc:Fallback xmlns="">
          <p:sp>
            <p:nvSpPr>
              <p:cNvPr id="4" name="文字方塊 29">
                <a:extLst>
                  <a:ext uri="{FF2B5EF4-FFF2-40B4-BE49-F238E27FC236}">
                    <a16:creationId xmlns:a16="http://schemas.microsoft.com/office/drawing/2014/main" id="{5728EA0D-BC1C-3703-6869-F9941AC719E0}"/>
                  </a:ext>
                </a:extLst>
              </p:cNvPr>
              <p:cNvSpPr txBox="1">
                <a:spLocks noRot="1" noChangeAspect="1" noMove="1" noResize="1" noEditPoints="1" noAdjustHandles="1" noChangeArrowheads="1" noChangeShapeType="1" noTextEdit="1"/>
              </p:cNvSpPr>
              <p:nvPr/>
            </p:nvSpPr>
            <p:spPr bwMode="auto">
              <a:xfrm>
                <a:off x="911446" y="1464463"/>
                <a:ext cx="7854250" cy="830548"/>
              </a:xfrm>
              <a:prstGeom prst="rect">
                <a:avLst/>
              </a:prstGeom>
              <a:blipFill>
                <a:blip r:embed="rId5"/>
                <a:stretch>
                  <a:fillRect t="-104545" b="-159091"/>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文字方塊 29">
                <a:extLst>
                  <a:ext uri="{FF2B5EF4-FFF2-40B4-BE49-F238E27FC236}">
                    <a16:creationId xmlns:a16="http://schemas.microsoft.com/office/drawing/2014/main" id="{FDC4CDAF-93AC-C673-728C-F000461989F6}"/>
                  </a:ext>
                </a:extLst>
              </p:cNvPr>
              <p:cNvSpPr txBox="1"/>
              <p:nvPr/>
            </p:nvSpPr>
            <p:spPr bwMode="auto">
              <a:xfrm>
                <a:off x="1031754" y="3695867"/>
                <a:ext cx="5789725" cy="764505"/>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sSub>
                            <m:sSubPr>
                              <m:ctrlPr>
                                <a:rPr lang="en-US" altLang="zh-TW" i="1">
                                  <a:latin typeface="Cambria Math" panose="02040503050406030204" pitchFamily="18" charset="0"/>
                                </a:rPr>
                              </m:ctrlPr>
                            </m:sSubPr>
                            <m:e>
                              <m:r>
                                <a:rPr lang="en-US" altLang="zh-TW" i="1">
                                  <a:latin typeface="Cambria Math" panose="02040503050406030204" pitchFamily="18" charset="0"/>
                                </a:rPr>
                                <m:t>𝐻</m:t>
                              </m:r>
                            </m:e>
                            <m:sub>
                              <m:r>
                                <a:rPr lang="en-US" altLang="zh-TW" i="1">
                                  <a:latin typeface="Cambria Math" panose="02040503050406030204" pitchFamily="18" charset="0"/>
                                </a:rPr>
                                <m:t>0</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b="0"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b="0" i="1" smtClean="0">
                          <a:latin typeface="Cambria Math" panose="02040503050406030204" pitchFamily="18" charset="0"/>
                          <a:ea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m:oMathPara>
                </a14:m>
                <a:endParaRPr lang="zh-TW" altLang="en-US" dirty="0"/>
              </a:p>
            </p:txBody>
          </p:sp>
        </mc:Choice>
        <mc:Fallback xmlns="">
          <p:sp>
            <p:nvSpPr>
              <p:cNvPr id="8" name="文字方塊 29">
                <a:extLst>
                  <a:ext uri="{FF2B5EF4-FFF2-40B4-BE49-F238E27FC236}">
                    <a16:creationId xmlns:a16="http://schemas.microsoft.com/office/drawing/2014/main" id="{FDC4CDAF-93AC-C673-728C-F000461989F6}"/>
                  </a:ext>
                </a:extLst>
              </p:cNvPr>
              <p:cNvSpPr txBox="1">
                <a:spLocks noRot="1" noChangeAspect="1" noMove="1" noResize="1" noEditPoints="1" noAdjustHandles="1" noChangeArrowheads="1" noChangeShapeType="1" noTextEdit="1"/>
              </p:cNvSpPr>
              <p:nvPr/>
            </p:nvSpPr>
            <p:spPr bwMode="auto">
              <a:xfrm>
                <a:off x="1031754" y="3695867"/>
                <a:ext cx="5789725" cy="764505"/>
              </a:xfrm>
              <a:prstGeom prst="rect">
                <a:avLst/>
              </a:prstGeom>
              <a:blipFill>
                <a:blip r:embed="rId6"/>
                <a:stretch>
                  <a:fillRect l="-11597" t="-119355" r="-2407" b="-16774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29">
                <a:extLst>
                  <a:ext uri="{FF2B5EF4-FFF2-40B4-BE49-F238E27FC236}">
                    <a16:creationId xmlns:a16="http://schemas.microsoft.com/office/drawing/2014/main" id="{F03B377A-8E91-FF57-8D0F-D4A0D19B5CF7}"/>
                  </a:ext>
                </a:extLst>
              </p:cNvPr>
              <p:cNvSpPr txBox="1"/>
              <p:nvPr/>
            </p:nvSpPr>
            <p:spPr bwMode="auto">
              <a:xfrm>
                <a:off x="900253" y="2875354"/>
                <a:ext cx="6221774" cy="764505"/>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𝜆</m:t>
                          </m:r>
                          <m:r>
                            <a:rPr lang="en-US" altLang="zh-TW" i="1">
                              <a:latin typeface="Cambria Math" panose="02040503050406030204" pitchFamily="18" charset="0"/>
                            </a:rPr>
                            <m:t>𝐻</m:t>
                          </m:r>
                        </m:e>
                        <m:sub>
                          <m:r>
                            <a:rPr lang="en-US" altLang="zh-TW" i="1">
                              <a:latin typeface="Cambria Math" panose="02040503050406030204" pitchFamily="18" charset="0"/>
                            </a:rPr>
                            <m:t>0</m:t>
                          </m:r>
                        </m:sub>
                      </m:sSub>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𝜆</m:t>
                          </m:r>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m:oMathPara>
                </a14:m>
                <a:endParaRPr lang="zh-TW" altLang="en-US" dirty="0"/>
              </a:p>
            </p:txBody>
          </p:sp>
        </mc:Choice>
        <mc:Fallback xmlns="">
          <p:sp>
            <p:nvSpPr>
              <p:cNvPr id="5" name="文字方塊 29">
                <a:extLst>
                  <a:ext uri="{FF2B5EF4-FFF2-40B4-BE49-F238E27FC236}">
                    <a16:creationId xmlns:a16="http://schemas.microsoft.com/office/drawing/2014/main" id="{F03B377A-8E91-FF57-8D0F-D4A0D19B5CF7}"/>
                  </a:ext>
                </a:extLst>
              </p:cNvPr>
              <p:cNvSpPr txBox="1">
                <a:spLocks noRot="1" noChangeAspect="1" noMove="1" noResize="1" noEditPoints="1" noAdjustHandles="1" noChangeArrowheads="1" noChangeShapeType="1" noTextEdit="1"/>
              </p:cNvSpPr>
              <p:nvPr/>
            </p:nvSpPr>
            <p:spPr bwMode="auto">
              <a:xfrm>
                <a:off x="900253" y="2875354"/>
                <a:ext cx="6221774" cy="764505"/>
              </a:xfrm>
              <a:prstGeom prst="rect">
                <a:avLst/>
              </a:prstGeom>
              <a:blipFill>
                <a:blip r:embed="rId7"/>
                <a:stretch>
                  <a:fillRect l="-4898" t="-122951" r="-3061" b="-17049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29">
                <a:extLst>
                  <a:ext uri="{FF2B5EF4-FFF2-40B4-BE49-F238E27FC236}">
                    <a16:creationId xmlns:a16="http://schemas.microsoft.com/office/drawing/2014/main" id="{AE85C47A-7D8A-1B92-76CB-A807CA68C741}"/>
                  </a:ext>
                </a:extLst>
              </p:cNvPr>
              <p:cNvSpPr txBox="1"/>
              <p:nvPr/>
            </p:nvSpPr>
            <p:spPr bwMode="auto">
              <a:xfrm>
                <a:off x="1181147" y="3719629"/>
                <a:ext cx="5789725" cy="764505"/>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nary>
                        <m:naryPr>
                          <m:chr m:val="∑"/>
                          <m:supHide m:val="on"/>
                          <m:ctrlPr>
                            <a:rPr lang="en-US" altLang="zh-TW" i="1" smtClean="0">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b="0"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b="0" i="1" smtClean="0">
                          <a:latin typeface="Cambria Math" panose="02040503050406030204" pitchFamily="18" charset="0"/>
                          <a:ea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m:oMathPara>
                </a14:m>
                <a:endParaRPr lang="zh-TW" altLang="en-US" dirty="0"/>
              </a:p>
            </p:txBody>
          </p:sp>
        </mc:Choice>
        <mc:Fallback xmlns="">
          <p:sp>
            <p:nvSpPr>
              <p:cNvPr id="7" name="文字方塊 29">
                <a:extLst>
                  <a:ext uri="{FF2B5EF4-FFF2-40B4-BE49-F238E27FC236}">
                    <a16:creationId xmlns:a16="http://schemas.microsoft.com/office/drawing/2014/main" id="{AE85C47A-7D8A-1B92-76CB-A807CA68C741}"/>
                  </a:ext>
                </a:extLst>
              </p:cNvPr>
              <p:cNvSpPr txBox="1">
                <a:spLocks noRot="1" noChangeAspect="1" noMove="1" noResize="1" noEditPoints="1" noAdjustHandles="1" noChangeArrowheads="1" noChangeShapeType="1" noTextEdit="1"/>
              </p:cNvSpPr>
              <p:nvPr/>
            </p:nvSpPr>
            <p:spPr bwMode="auto">
              <a:xfrm>
                <a:off x="1181147" y="3719629"/>
                <a:ext cx="5789725" cy="764505"/>
              </a:xfrm>
              <a:prstGeom prst="rect">
                <a:avLst/>
              </a:prstGeom>
              <a:blipFill>
                <a:blip r:embed="rId8"/>
                <a:stretch>
                  <a:fillRect l="-5689" t="-119355" r="-3939" b="-166129"/>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29">
                <a:extLst>
                  <a:ext uri="{FF2B5EF4-FFF2-40B4-BE49-F238E27FC236}">
                    <a16:creationId xmlns:a16="http://schemas.microsoft.com/office/drawing/2014/main" id="{6098F278-93F4-4A17-51D6-DCDBD73D25E2}"/>
                  </a:ext>
                </a:extLst>
              </p:cNvPr>
              <p:cNvSpPr txBox="1"/>
              <p:nvPr/>
            </p:nvSpPr>
            <p:spPr bwMode="auto">
              <a:xfrm>
                <a:off x="1181147" y="3718779"/>
                <a:ext cx="5789725" cy="764505"/>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nary>
                        <m:naryPr>
                          <m:chr m:val="∑"/>
                          <m:supHide m:val="on"/>
                          <m:ctrlPr>
                            <a:rPr lang="en-US" altLang="zh-TW" i="1" smtClean="0">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b="0"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b="0" i="1" smtClean="0">
                          <a:latin typeface="Cambria Math" panose="02040503050406030204" pitchFamily="18" charset="0"/>
                          <a:ea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m:oMathPara>
                </a14:m>
                <a:endParaRPr lang="zh-TW" altLang="en-US" dirty="0"/>
              </a:p>
            </p:txBody>
          </p:sp>
        </mc:Choice>
        <mc:Fallback xmlns="">
          <p:sp>
            <p:nvSpPr>
              <p:cNvPr id="9" name="文字方塊 29">
                <a:extLst>
                  <a:ext uri="{FF2B5EF4-FFF2-40B4-BE49-F238E27FC236}">
                    <a16:creationId xmlns:a16="http://schemas.microsoft.com/office/drawing/2014/main" id="{6098F278-93F4-4A17-51D6-DCDBD73D25E2}"/>
                  </a:ext>
                </a:extLst>
              </p:cNvPr>
              <p:cNvSpPr txBox="1">
                <a:spLocks noRot="1" noChangeAspect="1" noMove="1" noResize="1" noEditPoints="1" noAdjustHandles="1" noChangeArrowheads="1" noChangeShapeType="1" noTextEdit="1"/>
              </p:cNvSpPr>
              <p:nvPr/>
            </p:nvSpPr>
            <p:spPr bwMode="auto">
              <a:xfrm>
                <a:off x="1181147" y="3718779"/>
                <a:ext cx="5789725" cy="764505"/>
              </a:xfrm>
              <a:prstGeom prst="rect">
                <a:avLst/>
              </a:prstGeom>
              <a:blipFill>
                <a:blip r:embed="rId9"/>
                <a:stretch>
                  <a:fillRect l="-5689" t="-121311" r="-3939" b="-17049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29">
                <a:extLst>
                  <a:ext uri="{FF2B5EF4-FFF2-40B4-BE49-F238E27FC236}">
                    <a16:creationId xmlns:a16="http://schemas.microsoft.com/office/drawing/2014/main" id="{67E5798F-187D-F134-B3C1-BF1E31C657CC}"/>
                  </a:ext>
                </a:extLst>
              </p:cNvPr>
              <p:cNvSpPr txBox="1"/>
              <p:nvPr/>
            </p:nvSpPr>
            <p:spPr bwMode="auto">
              <a:xfrm>
                <a:off x="882361" y="4776831"/>
                <a:ext cx="4841767" cy="764505"/>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d>
                        <m:dPr>
                          <m:ctrlPr>
                            <a:rPr lang="en-US" altLang="zh-TW" b="0" i="1" smtClean="0">
                              <a:latin typeface="Cambria Math" panose="02040503050406030204" pitchFamily="18" charset="0"/>
                              <a:ea typeface="Cambria Math"/>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oMath>
                  </m:oMathPara>
                </a14:m>
                <a:endParaRPr lang="zh-TW" altLang="en-US" dirty="0"/>
              </a:p>
            </p:txBody>
          </p:sp>
        </mc:Choice>
        <mc:Fallback xmlns="">
          <p:sp>
            <p:nvSpPr>
              <p:cNvPr id="10" name="文字方塊 29">
                <a:extLst>
                  <a:ext uri="{FF2B5EF4-FFF2-40B4-BE49-F238E27FC236}">
                    <a16:creationId xmlns:a16="http://schemas.microsoft.com/office/drawing/2014/main" id="{67E5798F-187D-F134-B3C1-BF1E31C657CC}"/>
                  </a:ext>
                </a:extLst>
              </p:cNvPr>
              <p:cNvSpPr txBox="1">
                <a:spLocks noRot="1" noChangeAspect="1" noMove="1" noResize="1" noEditPoints="1" noAdjustHandles="1" noChangeArrowheads="1" noChangeShapeType="1" noTextEdit="1"/>
              </p:cNvSpPr>
              <p:nvPr/>
            </p:nvSpPr>
            <p:spPr bwMode="auto">
              <a:xfrm>
                <a:off x="882361" y="4776831"/>
                <a:ext cx="4841767" cy="764505"/>
              </a:xfrm>
              <a:prstGeom prst="rect">
                <a:avLst/>
              </a:prstGeom>
              <a:blipFill>
                <a:blip r:embed="rId10"/>
                <a:stretch>
                  <a:fillRect t="-122951" r="-4188" b="-16885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CAAD459-727F-66EE-38B0-B7436E4A8439}"/>
                  </a:ext>
                </a:extLst>
              </p:cNvPr>
              <p:cNvSpPr txBox="1"/>
              <p:nvPr/>
            </p:nvSpPr>
            <p:spPr bwMode="auto">
              <a:xfrm>
                <a:off x="926847" y="2418597"/>
                <a:ext cx="336066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現在收集到第一階，</a:t>
                </a:r>
                <a14:m>
                  <m:oMath xmlns:m="http://schemas.openxmlformats.org/officeDocument/2006/math">
                    <m:sSup>
                      <m:sSupPr>
                        <m:ctrlPr>
                          <a:rPr lang="en-TW" i="1" smtClean="0">
                            <a:latin typeface="Cambria Math" panose="02040503050406030204" pitchFamily="18" charset="0"/>
                            <a:cs typeface="Times New Roman" pitchFamily="18" charset="0"/>
                          </a:rPr>
                        </m:ctrlPr>
                      </m:sSupPr>
                      <m:e>
                        <m:r>
                          <a:rPr lang="en-TW" i="1" smtClean="0">
                            <a:latin typeface="Cambria Math" panose="02040503050406030204" pitchFamily="18" charset="0"/>
                            <a:ea typeface="Cambria Math" panose="02040503050406030204" pitchFamily="18" charset="0"/>
                            <a:cs typeface="Times New Roman" pitchFamily="18" charset="0"/>
                          </a:rPr>
                          <m:t>𝜆</m:t>
                        </m:r>
                      </m:e>
                      <m:sup>
                        <m:r>
                          <a:rPr lang="en-US" b="0" i="1" smtClean="0">
                            <a:latin typeface="Cambria Math" panose="02040503050406030204" pitchFamily="18" charset="0"/>
                            <a:cs typeface="Times New Roman" pitchFamily="18" charset="0"/>
                          </a:rPr>
                          <m:t>1</m:t>
                        </m:r>
                      </m:sup>
                    </m:sSup>
                  </m:oMath>
                </a14:m>
                <a:r>
                  <a:rPr lang="en-TW" dirty="0">
                    <a:latin typeface="Times New Roman" pitchFamily="18" charset="0"/>
                    <a:cs typeface="Times New Roman" pitchFamily="18" charset="0"/>
                  </a:rPr>
                  <a:t>：</a:t>
                </a:r>
              </a:p>
            </p:txBody>
          </p:sp>
        </mc:Choice>
        <mc:Fallback xmlns="">
          <p:sp>
            <p:nvSpPr>
              <p:cNvPr id="11" name="TextBox 10">
                <a:extLst>
                  <a:ext uri="{FF2B5EF4-FFF2-40B4-BE49-F238E27FC236}">
                    <a16:creationId xmlns:a16="http://schemas.microsoft.com/office/drawing/2014/main" id="{3CAAD459-727F-66EE-38B0-B7436E4A8439}"/>
                  </a:ext>
                </a:extLst>
              </p:cNvPr>
              <p:cNvSpPr txBox="1">
                <a:spLocks noRot="1" noChangeAspect="1" noMove="1" noResize="1" noEditPoints="1" noAdjustHandles="1" noChangeArrowheads="1" noChangeShapeType="1" noTextEdit="1"/>
              </p:cNvSpPr>
              <p:nvPr/>
            </p:nvSpPr>
            <p:spPr bwMode="auto">
              <a:xfrm>
                <a:off x="926847" y="2418597"/>
                <a:ext cx="3360665" cy="369332"/>
              </a:xfrm>
              <a:prstGeom prst="rect">
                <a:avLst/>
              </a:prstGeom>
              <a:blipFill>
                <a:blip r:embed="rId11"/>
                <a:stretch>
                  <a:fillRect l="-1128"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F2555D9-CE7C-EF1A-3D2F-1292D805F723}"/>
                  </a:ext>
                </a:extLst>
              </p:cNvPr>
              <p:cNvSpPr txBox="1"/>
              <p:nvPr/>
            </p:nvSpPr>
            <p:spPr bwMode="auto">
              <a:xfrm>
                <a:off x="926847" y="6124310"/>
                <a:ext cx="604402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第一階</a:t>
                </a:r>
                <a14:m>
                  <m:oMath xmlns:m="http://schemas.openxmlformats.org/officeDocument/2006/math">
                    <m:sSup>
                      <m:sSupPr>
                        <m:ctrlPr>
                          <a:rPr lang="en-TW" i="1" smtClean="0">
                            <a:latin typeface="Cambria Math" panose="02040503050406030204" pitchFamily="18" charset="0"/>
                            <a:cs typeface="Times New Roman" pitchFamily="18" charset="0"/>
                          </a:rPr>
                        </m:ctrlPr>
                      </m:sSupPr>
                      <m:e>
                        <m:r>
                          <a:rPr lang="en-TW" i="1" smtClean="0">
                            <a:latin typeface="Cambria Math" panose="02040503050406030204" pitchFamily="18" charset="0"/>
                            <a:ea typeface="Cambria Math" panose="02040503050406030204" pitchFamily="18" charset="0"/>
                            <a:cs typeface="Times New Roman" pitchFamily="18" charset="0"/>
                          </a:rPr>
                          <m:t>𝜆</m:t>
                        </m:r>
                      </m:e>
                      <m:sup>
                        <m:r>
                          <a:rPr lang="en-US" b="0" i="1" smtClean="0">
                            <a:latin typeface="Cambria Math" panose="02040503050406030204" pitchFamily="18" charset="0"/>
                            <a:cs typeface="Times New Roman" pitchFamily="18" charset="0"/>
                          </a:rPr>
                          <m:t>1</m:t>
                        </m:r>
                      </m:sup>
                    </m:sSup>
                  </m:oMath>
                </a14:m>
                <a:r>
                  <a:rPr lang="en-TW" dirty="0">
                    <a:latin typeface="Times New Roman" pitchFamily="18" charset="0"/>
                    <a:cs typeface="Times New Roman" pitchFamily="18" charset="0"/>
                  </a:rPr>
                  <a:t>的方程式的解，就是真實解的近似、精確到</a:t>
                </a:r>
                <a14:m>
                  <m:oMath xmlns:m="http://schemas.openxmlformats.org/officeDocument/2006/math">
                    <m:sSup>
                      <m:sSupPr>
                        <m:ctrlPr>
                          <a:rPr lang="en-TW" i="1">
                            <a:latin typeface="Cambria Math" panose="02040503050406030204" pitchFamily="18" charset="0"/>
                            <a:cs typeface="Times New Roman" pitchFamily="18" charset="0"/>
                          </a:rPr>
                        </m:ctrlPr>
                      </m:sSupPr>
                      <m:e>
                        <m:r>
                          <a:rPr lang="en-TW" i="1">
                            <a:latin typeface="Cambria Math" panose="02040503050406030204" pitchFamily="18" charset="0"/>
                            <a:ea typeface="Cambria Math" panose="02040503050406030204" pitchFamily="18" charset="0"/>
                            <a:cs typeface="Times New Roman" pitchFamily="18" charset="0"/>
                          </a:rPr>
                          <m:t>𝜆</m:t>
                        </m:r>
                      </m:e>
                      <m:sup>
                        <m:r>
                          <a:rPr lang="en-US" i="1">
                            <a:latin typeface="Cambria Math" panose="02040503050406030204" pitchFamily="18" charset="0"/>
                            <a:cs typeface="Times New Roman" pitchFamily="18" charset="0"/>
                          </a:rPr>
                          <m:t>1</m:t>
                        </m:r>
                      </m:sup>
                    </m:sSup>
                  </m:oMath>
                </a14:m>
                <a:r>
                  <a:rPr lang="en-TW" dirty="0">
                    <a:latin typeface="Times New Roman" pitchFamily="18" charset="0"/>
                    <a:cs typeface="Times New Roman" pitchFamily="18" charset="0"/>
                  </a:rPr>
                  <a:t>。</a:t>
                </a:r>
              </a:p>
            </p:txBody>
          </p:sp>
        </mc:Choice>
        <mc:Fallback xmlns="">
          <p:sp>
            <p:nvSpPr>
              <p:cNvPr id="12" name="TextBox 11">
                <a:extLst>
                  <a:ext uri="{FF2B5EF4-FFF2-40B4-BE49-F238E27FC236}">
                    <a16:creationId xmlns:a16="http://schemas.microsoft.com/office/drawing/2014/main" id="{AF2555D9-CE7C-EF1A-3D2F-1292D805F723}"/>
                  </a:ext>
                </a:extLst>
              </p:cNvPr>
              <p:cNvSpPr txBox="1">
                <a:spLocks noRot="1" noChangeAspect="1" noMove="1" noResize="1" noEditPoints="1" noAdjustHandles="1" noChangeArrowheads="1" noChangeShapeType="1" noTextEdit="1"/>
              </p:cNvSpPr>
              <p:nvPr/>
            </p:nvSpPr>
            <p:spPr bwMode="auto">
              <a:xfrm>
                <a:off x="926847" y="6124310"/>
                <a:ext cx="6044025" cy="369332"/>
              </a:xfrm>
              <a:prstGeom prst="rect">
                <a:avLst/>
              </a:prstGeom>
              <a:blipFill>
                <a:blip r:embed="rId12"/>
                <a:stretch>
                  <a:fillRect l="-628" t="-6667" b="-20000"/>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402437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7" grpId="0" animBg="1"/>
      <p:bldP spid="9" grpId="0" animBg="1"/>
      <p:bldP spid="10" grpId="0" animBg="1"/>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29">
                <a:extLst>
                  <a:ext uri="{FF2B5EF4-FFF2-40B4-BE49-F238E27FC236}">
                    <a16:creationId xmlns:a16="http://schemas.microsoft.com/office/drawing/2014/main" id="{C1C17491-6B89-F5E8-4459-4619F56C9132}"/>
                  </a:ext>
                </a:extLst>
              </p:cNvPr>
              <p:cNvSpPr txBox="1"/>
              <p:nvPr/>
            </p:nvSpPr>
            <p:spPr bwMode="auto">
              <a:xfrm>
                <a:off x="834966" y="810052"/>
                <a:ext cx="4922060" cy="764505"/>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d>
                                <m:dPr>
                                  <m:ctrlPr>
                                    <a:rPr lang="en-US" altLang="zh-TW" i="1">
                                      <a:latin typeface="Cambria Math" panose="02040503050406030204" pitchFamily="18" charset="0"/>
                                      <a:ea typeface="Cambria Math"/>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oMath>
                  </m:oMathPara>
                </a14:m>
                <a:endParaRPr lang="zh-TW" altLang="en-US" dirty="0"/>
              </a:p>
            </p:txBody>
          </p:sp>
        </mc:Choice>
        <mc:Fallback xmlns="">
          <p:sp>
            <p:nvSpPr>
              <p:cNvPr id="2" name="文字方塊 29">
                <a:extLst>
                  <a:ext uri="{FF2B5EF4-FFF2-40B4-BE49-F238E27FC236}">
                    <a16:creationId xmlns:a16="http://schemas.microsoft.com/office/drawing/2014/main" id="{C1C17491-6B89-F5E8-4459-4619F56C9132}"/>
                  </a:ext>
                </a:extLst>
              </p:cNvPr>
              <p:cNvSpPr txBox="1">
                <a:spLocks noRot="1" noChangeAspect="1" noMove="1" noResize="1" noEditPoints="1" noAdjustHandles="1" noChangeArrowheads="1" noChangeShapeType="1" noTextEdit="1"/>
              </p:cNvSpPr>
              <p:nvPr/>
            </p:nvSpPr>
            <p:spPr bwMode="auto">
              <a:xfrm>
                <a:off x="834966" y="810052"/>
                <a:ext cx="4922060" cy="764505"/>
              </a:xfrm>
              <a:prstGeom prst="rect">
                <a:avLst/>
              </a:prstGeom>
              <a:blipFill>
                <a:blip r:embed="rId2"/>
                <a:stretch>
                  <a:fillRect t="-122951" r="-3342" b="-17049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972FBE0-E81D-63A0-EBB5-64CB6DD6B03C}"/>
                  </a:ext>
                </a:extLst>
              </p:cNvPr>
              <p:cNvSpPr txBox="1"/>
              <p:nvPr/>
            </p:nvSpPr>
            <p:spPr bwMode="auto">
              <a:xfrm>
                <a:off x="834966" y="1674148"/>
                <a:ext cx="410445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取此式與</a:t>
                </a:r>
                <a14:m>
                  <m:oMath xmlns:m="http://schemas.openxmlformats.org/officeDocument/2006/math">
                    <m:d>
                      <m:dPr>
                        <m:begChr m:val="⟨"/>
                        <m:endChr m:val=""/>
                        <m:ctrlPr>
                          <a:rPr lang="en-TW" i="1">
                            <a:latin typeface="Cambria Math" panose="02040503050406030204" pitchFamily="18" charset="0"/>
                            <a:cs typeface="Times New Roman" pitchFamily="18" charset="0"/>
                          </a:rPr>
                        </m:ctrlPr>
                      </m:dPr>
                      <m:e>
                        <m:d>
                          <m:dPr>
                            <m:begChr m:val=""/>
                            <m:endChr m:val="|"/>
                            <m:ctrlPr>
                              <a:rPr lang="en-TW" i="1">
                                <a:latin typeface="Cambria Math" panose="02040503050406030204" pitchFamily="18" charset="0"/>
                                <a:cs typeface="Times New Roman"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oMath>
                </a14:m>
                <a:r>
                  <a:rPr lang="en-TW" dirty="0">
                    <a:latin typeface="Times New Roman" pitchFamily="18" charset="0"/>
                    <a:cs typeface="Times New Roman" pitchFamily="18" charset="0"/>
                  </a:rPr>
                  <a:t>的內積，代入正交關係：</a:t>
                </a:r>
              </a:p>
            </p:txBody>
          </p:sp>
        </mc:Choice>
        <mc:Fallback xmlns="">
          <p:sp>
            <p:nvSpPr>
              <p:cNvPr id="3" name="TextBox 2">
                <a:extLst>
                  <a:ext uri="{FF2B5EF4-FFF2-40B4-BE49-F238E27FC236}">
                    <a16:creationId xmlns:a16="http://schemas.microsoft.com/office/drawing/2014/main" id="{9972FBE0-E81D-63A0-EBB5-64CB6DD6B03C}"/>
                  </a:ext>
                </a:extLst>
              </p:cNvPr>
              <p:cNvSpPr txBox="1">
                <a:spLocks noRot="1" noChangeAspect="1" noMove="1" noResize="1" noEditPoints="1" noAdjustHandles="1" noChangeArrowheads="1" noChangeShapeType="1" noTextEdit="1"/>
              </p:cNvSpPr>
              <p:nvPr/>
            </p:nvSpPr>
            <p:spPr bwMode="auto">
              <a:xfrm>
                <a:off x="834966" y="1674148"/>
                <a:ext cx="4104456" cy="369332"/>
              </a:xfrm>
              <a:prstGeom prst="rect">
                <a:avLst/>
              </a:prstGeom>
              <a:blipFill>
                <a:blip r:embed="rId3"/>
                <a:stretch>
                  <a:fillRect l="-1235" t="-117241" b="-17241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矩形 20">
                <a:extLst>
                  <a:ext uri="{FF2B5EF4-FFF2-40B4-BE49-F238E27FC236}">
                    <a16:creationId xmlns:a16="http://schemas.microsoft.com/office/drawing/2014/main" id="{2FAE1DED-40E0-D5E4-299F-90956C119125}"/>
                  </a:ext>
                </a:extLst>
              </p:cNvPr>
              <p:cNvSpPr/>
              <p:nvPr/>
            </p:nvSpPr>
            <p:spPr>
              <a:xfrm>
                <a:off x="4915515" y="1674148"/>
                <a:ext cx="1771447" cy="369332"/>
              </a:xfrm>
              <a:prstGeom prst="rect">
                <a:avLst/>
              </a:prstGeom>
              <a:solidFill>
                <a:srgbClr val="FFFF99"/>
              </a:solidFill>
            </p:spPr>
            <p:txBody>
              <a:bodyPr wrap="none">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kumimoji="0" lang="en-US" altLang="zh-TW" sz="1800" b="0" i="1" smtClean="0">
                              <a:solidFill>
                                <a:srgbClr val="000000"/>
                              </a:solidFill>
                              <a:latin typeface="Cambria Math" panose="02040503050406030204" pitchFamily="18" charset="0"/>
                              <a:ea typeface="Cambria Math"/>
                            </a:rPr>
                          </m:ctrlPr>
                        </m:dPr>
                        <m:e>
                          <m:sSub>
                            <m:sSubPr>
                              <m:ctrlPr>
                                <a:rPr lang="en-US" altLang="zh-TW" sz="1800"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a:rPr>
                                <m:t>𝑚</m:t>
                              </m:r>
                            </m:sub>
                          </m:sSub>
                        </m:e>
                        <m:e>
                          <m:sSub>
                            <m:sSubPr>
                              <m:ctrlPr>
                                <a:rPr lang="en-US" altLang="zh-TW" sz="1800"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a:rPr>
                                <m:t>𝑛</m:t>
                              </m:r>
                            </m:sub>
                          </m:sSub>
                        </m:e>
                      </m:d>
                      <m:r>
                        <a:rPr lang="en-US" altLang="zh-TW" sz="1800" b="0" i="1" smtClean="0">
                          <a:latin typeface="Cambria Math"/>
                          <a:ea typeface="Cambria Math"/>
                        </a:rPr>
                        <m:t>=</m:t>
                      </m:r>
                      <m:sSub>
                        <m:sSubPr>
                          <m:ctrlPr>
                            <a:rPr lang="en-US" altLang="zh-TW" sz="1800" b="0" i="1" smtClean="0">
                              <a:latin typeface="Cambria Math" panose="02040503050406030204" pitchFamily="18" charset="0"/>
                              <a:ea typeface="Cambria Math"/>
                            </a:rPr>
                          </m:ctrlPr>
                        </m:sSubPr>
                        <m:e>
                          <m:r>
                            <a:rPr lang="zh-TW" altLang="en-US" sz="1800" b="0" i="1" smtClean="0">
                              <a:latin typeface="Cambria Math"/>
                              <a:ea typeface="Cambria Math"/>
                            </a:rPr>
                            <m:t>𝛿</m:t>
                          </m:r>
                        </m:e>
                        <m:sub>
                          <m:r>
                            <a:rPr lang="en-US" altLang="zh-TW" sz="1800" b="0" i="1" smtClean="0">
                              <a:latin typeface="Cambria Math" panose="02040503050406030204" pitchFamily="18" charset="0"/>
                              <a:ea typeface="Cambria Math"/>
                            </a:rPr>
                            <m:t>𝑚𝑛</m:t>
                          </m:r>
                        </m:sub>
                      </m:sSub>
                    </m:oMath>
                  </m:oMathPara>
                </a14:m>
                <a:endParaRPr lang="zh-TW" altLang="en-US" sz="1800" dirty="0"/>
              </a:p>
            </p:txBody>
          </p:sp>
        </mc:Choice>
        <mc:Fallback xmlns="">
          <p:sp>
            <p:nvSpPr>
              <p:cNvPr id="4" name="矩形 20">
                <a:extLst>
                  <a:ext uri="{FF2B5EF4-FFF2-40B4-BE49-F238E27FC236}">
                    <a16:creationId xmlns:a16="http://schemas.microsoft.com/office/drawing/2014/main" id="{2FAE1DED-40E0-D5E4-299F-90956C119125}"/>
                  </a:ext>
                </a:extLst>
              </p:cNvPr>
              <p:cNvSpPr>
                <a:spLocks noRot="1" noChangeAspect="1" noMove="1" noResize="1" noEditPoints="1" noAdjustHandles="1" noChangeArrowheads="1" noChangeShapeType="1" noTextEdit="1"/>
              </p:cNvSpPr>
              <p:nvPr/>
            </p:nvSpPr>
            <p:spPr>
              <a:xfrm>
                <a:off x="4915515" y="1674148"/>
                <a:ext cx="1771447" cy="369332"/>
              </a:xfrm>
              <a:prstGeom prst="rect">
                <a:avLst/>
              </a:prstGeom>
              <a:blipFill>
                <a:blip r:embed="rId4"/>
                <a:stretch>
                  <a:fillRect b="-1724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29">
                <a:extLst>
                  <a:ext uri="{FF2B5EF4-FFF2-40B4-BE49-F238E27FC236}">
                    <a16:creationId xmlns:a16="http://schemas.microsoft.com/office/drawing/2014/main" id="{DA40F3D2-D3FD-7D20-2CAE-404B489EB8ED}"/>
                  </a:ext>
                </a:extLst>
              </p:cNvPr>
              <p:cNvSpPr txBox="1"/>
              <p:nvPr/>
            </p:nvSpPr>
            <p:spPr bwMode="auto">
              <a:xfrm>
                <a:off x="819079" y="2312928"/>
                <a:ext cx="6136567" cy="764505"/>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kumimoji="0" lang="en-US" altLang="zh-TW" i="1">
                              <a:solidFill>
                                <a:srgbClr val="000000"/>
                              </a:solidFill>
                              <a:latin typeface="Cambria Math" panose="02040503050406030204" pitchFamily="18" charset="0"/>
                              <a:ea typeface="Cambria Math"/>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d>
                            <m:dPr>
                              <m:ctrlPr>
                                <a:rPr lang="en-US" altLang="zh-TW" i="1">
                                  <a:latin typeface="Cambria Math" panose="02040503050406030204" pitchFamily="18" charset="0"/>
                                  <a:ea typeface="Cambria Math"/>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kumimoji="0" lang="en-US" altLang="zh-TW" i="1">
                                  <a:solidFill>
                                    <a:srgbClr val="000000"/>
                                  </a:solidFill>
                                  <a:latin typeface="Cambria Math" panose="02040503050406030204" pitchFamily="18" charset="0"/>
                                  <a:ea typeface="Cambria Math"/>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Sub>
                            </m:e>
                          </m:d>
                        </m:e>
                      </m:nary>
                    </m:oMath>
                  </m:oMathPara>
                </a14:m>
                <a:endParaRPr lang="zh-TW" altLang="en-US" dirty="0"/>
              </a:p>
            </p:txBody>
          </p:sp>
        </mc:Choice>
        <mc:Fallback xmlns="">
          <p:sp>
            <p:nvSpPr>
              <p:cNvPr id="5" name="文字方塊 29">
                <a:extLst>
                  <a:ext uri="{FF2B5EF4-FFF2-40B4-BE49-F238E27FC236}">
                    <a16:creationId xmlns:a16="http://schemas.microsoft.com/office/drawing/2014/main" id="{DA40F3D2-D3FD-7D20-2CAE-404B489EB8ED}"/>
                  </a:ext>
                </a:extLst>
              </p:cNvPr>
              <p:cNvSpPr txBox="1">
                <a:spLocks noRot="1" noChangeAspect="1" noMove="1" noResize="1" noEditPoints="1" noAdjustHandles="1" noChangeArrowheads="1" noChangeShapeType="1" noTextEdit="1"/>
              </p:cNvSpPr>
              <p:nvPr/>
            </p:nvSpPr>
            <p:spPr bwMode="auto">
              <a:xfrm>
                <a:off x="819079" y="2312928"/>
                <a:ext cx="6136567" cy="764505"/>
              </a:xfrm>
              <a:prstGeom prst="rect">
                <a:avLst/>
              </a:prstGeom>
              <a:blipFill>
                <a:blip r:embed="rId5"/>
                <a:stretch>
                  <a:fillRect t="-119355" b="-16774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29">
                <a:extLst>
                  <a:ext uri="{FF2B5EF4-FFF2-40B4-BE49-F238E27FC236}">
                    <a16:creationId xmlns:a16="http://schemas.microsoft.com/office/drawing/2014/main" id="{C96929BC-D93E-A645-D31F-2FD4D93F2071}"/>
                  </a:ext>
                </a:extLst>
              </p:cNvPr>
              <p:cNvSpPr txBox="1"/>
              <p:nvPr/>
            </p:nvSpPr>
            <p:spPr bwMode="auto">
              <a:xfrm>
                <a:off x="834966" y="3429747"/>
                <a:ext cx="2083098" cy="425181"/>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m:oMathPara>
                </a14:m>
                <a:endParaRPr lang="zh-TW" altLang="en-US" dirty="0"/>
              </a:p>
            </p:txBody>
          </p:sp>
        </mc:Choice>
        <mc:Fallback xmlns="">
          <p:sp>
            <p:nvSpPr>
              <p:cNvPr id="6" name="文字方塊 29">
                <a:extLst>
                  <a:ext uri="{FF2B5EF4-FFF2-40B4-BE49-F238E27FC236}">
                    <a16:creationId xmlns:a16="http://schemas.microsoft.com/office/drawing/2014/main" id="{C96929BC-D93E-A645-D31F-2FD4D93F2071}"/>
                  </a:ext>
                </a:extLst>
              </p:cNvPr>
              <p:cNvSpPr txBox="1">
                <a:spLocks noRot="1" noChangeAspect="1" noMove="1" noResize="1" noEditPoints="1" noAdjustHandles="1" noChangeArrowheads="1" noChangeShapeType="1" noTextEdit="1"/>
              </p:cNvSpPr>
              <p:nvPr/>
            </p:nvSpPr>
            <p:spPr bwMode="auto">
              <a:xfrm>
                <a:off x="834966" y="3429747"/>
                <a:ext cx="2083098" cy="425181"/>
              </a:xfrm>
              <a:prstGeom prst="rect">
                <a:avLst/>
              </a:prstGeom>
              <a:blipFill>
                <a:blip r:embed="rId6"/>
                <a:stretch>
                  <a:fillRect t="-85294" r="-9091" b="-150000"/>
                </a:stretch>
              </a:blipFill>
              <a:ln>
                <a:noFill/>
              </a:ln>
            </p:spPr>
            <p:txBody>
              <a:bodyPr/>
              <a:lstStyle/>
              <a:p>
                <a:r>
                  <a:rPr lang="en-TW">
                    <a:noFill/>
                  </a:rPr>
                  <a:t> </a:t>
                </a:r>
              </a:p>
            </p:txBody>
          </p:sp>
        </mc:Fallback>
      </mc:AlternateContent>
      <p:sp>
        <p:nvSpPr>
          <p:cNvPr id="7" name="Oval 6">
            <a:extLst>
              <a:ext uri="{FF2B5EF4-FFF2-40B4-BE49-F238E27FC236}">
                <a16:creationId xmlns:a16="http://schemas.microsoft.com/office/drawing/2014/main" id="{429CFD7D-159B-F610-E9F3-792EE23E2BE9}"/>
              </a:ext>
            </a:extLst>
          </p:cNvPr>
          <p:cNvSpPr/>
          <p:nvPr/>
        </p:nvSpPr>
        <p:spPr>
          <a:xfrm>
            <a:off x="3715286" y="2802811"/>
            <a:ext cx="573784" cy="4044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5F459C1-44EF-A204-BBAE-0E5135D7297A}"/>
                  </a:ext>
                </a:extLst>
              </p:cNvPr>
              <p:cNvSpPr txBox="1"/>
              <p:nvPr/>
            </p:nvSpPr>
            <p:spPr bwMode="auto">
              <a:xfrm>
                <a:off x="824653" y="4067780"/>
                <a:ext cx="6655826"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這是第一階</a:t>
                </a:r>
                <a14:m>
                  <m:oMath xmlns:m="http://schemas.openxmlformats.org/officeDocument/2006/math">
                    <m:sSup>
                      <m:sSupPr>
                        <m:ctrlPr>
                          <a:rPr lang="en-TW" i="1" smtClean="0">
                            <a:solidFill>
                              <a:srgbClr val="FF0000"/>
                            </a:solidFill>
                            <a:latin typeface="Cambria Math" panose="02040503050406030204" pitchFamily="18" charset="0"/>
                            <a:cs typeface="Times New Roman" pitchFamily="18" charset="0"/>
                          </a:rPr>
                        </m:ctrlPr>
                      </m:sSupPr>
                      <m:e>
                        <m:r>
                          <a:rPr lang="en-TW" i="1" smtClean="0">
                            <a:solidFill>
                              <a:srgbClr val="FF0000"/>
                            </a:solidFill>
                            <a:latin typeface="Cambria Math" panose="02040503050406030204" pitchFamily="18" charset="0"/>
                            <a:ea typeface="Cambria Math" panose="02040503050406030204" pitchFamily="18" charset="0"/>
                            <a:cs typeface="Times New Roman" pitchFamily="18" charset="0"/>
                          </a:rPr>
                          <m:t>𝜆</m:t>
                        </m:r>
                      </m:e>
                      <m:sup>
                        <m:r>
                          <a:rPr lang="en-US" b="0" i="1" smtClean="0">
                            <a:solidFill>
                              <a:srgbClr val="FF0000"/>
                            </a:solidFill>
                            <a:latin typeface="Cambria Math" panose="02040503050406030204" pitchFamily="18" charset="0"/>
                            <a:cs typeface="Times New Roman" pitchFamily="18" charset="0"/>
                          </a:rPr>
                          <m:t>1</m:t>
                        </m:r>
                      </m:sup>
                    </m:sSup>
                  </m:oMath>
                </a14:m>
                <a:r>
                  <a:rPr lang="en-TW" dirty="0">
                    <a:solidFill>
                      <a:srgbClr val="FF0000"/>
                    </a:solidFill>
                    <a:latin typeface="Times New Roman" pitchFamily="18" charset="0"/>
                    <a:cs typeface="Times New Roman" pitchFamily="18" charset="0"/>
                  </a:rPr>
                  <a:t>對本徵值的修正</a:t>
                </a:r>
                <a:r>
                  <a:rPr lang="zh-TW" altLang="en-US" dirty="0">
                    <a:solidFill>
                      <a:srgbClr val="FF0000"/>
                    </a:solidFill>
                    <a:latin typeface="Times New Roman" pitchFamily="18" charset="0"/>
                    <a:cs typeface="Times New Roman" pitchFamily="18" charset="0"/>
                  </a:rPr>
                  <a:t> </a:t>
                </a:r>
                <a:r>
                  <a:rPr lang="en-US" altLang="zh-TW" dirty="0">
                    <a:solidFill>
                      <a:srgbClr val="FF0000"/>
                    </a:solidFill>
                    <a:latin typeface="Times New Roman" pitchFamily="18" charset="0"/>
                    <a:cs typeface="Times New Roman" pitchFamily="18" charset="0"/>
                  </a:rPr>
                  <a:t>correction to energy to order of </a:t>
                </a:r>
                <a14:m>
                  <m:oMath xmlns:m="http://schemas.openxmlformats.org/officeDocument/2006/math">
                    <m:sSup>
                      <m:sSupPr>
                        <m:ctrlPr>
                          <a:rPr lang="en-TW" i="1">
                            <a:solidFill>
                              <a:srgbClr val="FF0000"/>
                            </a:solidFill>
                            <a:latin typeface="Cambria Math" panose="02040503050406030204" pitchFamily="18" charset="0"/>
                            <a:cs typeface="Times New Roman" pitchFamily="18" charset="0"/>
                          </a:rPr>
                        </m:ctrlPr>
                      </m:sSupPr>
                      <m:e>
                        <m:r>
                          <a:rPr lang="en-TW" i="1">
                            <a:solidFill>
                              <a:srgbClr val="FF0000"/>
                            </a:solidFill>
                            <a:latin typeface="Cambria Math" panose="02040503050406030204" pitchFamily="18" charset="0"/>
                            <a:ea typeface="Cambria Math" panose="02040503050406030204" pitchFamily="18" charset="0"/>
                            <a:cs typeface="Times New Roman" pitchFamily="18" charset="0"/>
                          </a:rPr>
                          <m:t>𝜆</m:t>
                        </m:r>
                      </m:e>
                      <m:sup>
                        <m:r>
                          <a:rPr lang="en-US" i="1">
                            <a:solidFill>
                              <a:srgbClr val="FF0000"/>
                            </a:solidFill>
                            <a:latin typeface="Cambria Math" panose="02040503050406030204" pitchFamily="18" charset="0"/>
                            <a:cs typeface="Times New Roman" pitchFamily="18" charset="0"/>
                          </a:rPr>
                          <m:t>1</m:t>
                        </m:r>
                      </m:sup>
                    </m:sSup>
                  </m:oMath>
                </a14:m>
                <a:r>
                  <a:rPr lang="en-TW" dirty="0">
                    <a:solidFill>
                      <a:srgbClr val="FF0000"/>
                    </a:solidFill>
                    <a:latin typeface="Times New Roman" pitchFamily="18" charset="0"/>
                    <a:cs typeface="Times New Roman" pitchFamily="18" charset="0"/>
                  </a:rPr>
                  <a:t>。</a:t>
                </a:r>
              </a:p>
            </p:txBody>
          </p:sp>
        </mc:Choice>
        <mc:Fallback xmlns="">
          <p:sp>
            <p:nvSpPr>
              <p:cNvPr id="8" name="TextBox 7">
                <a:extLst>
                  <a:ext uri="{FF2B5EF4-FFF2-40B4-BE49-F238E27FC236}">
                    <a16:creationId xmlns:a16="http://schemas.microsoft.com/office/drawing/2014/main" id="{25F459C1-44EF-A204-BBAE-0E5135D7297A}"/>
                  </a:ext>
                </a:extLst>
              </p:cNvPr>
              <p:cNvSpPr txBox="1">
                <a:spLocks noRot="1" noChangeAspect="1" noMove="1" noResize="1" noEditPoints="1" noAdjustHandles="1" noChangeArrowheads="1" noChangeShapeType="1" noTextEdit="1"/>
              </p:cNvSpPr>
              <p:nvPr/>
            </p:nvSpPr>
            <p:spPr bwMode="auto">
              <a:xfrm>
                <a:off x="824653" y="4067780"/>
                <a:ext cx="6655826" cy="369332"/>
              </a:xfrm>
              <a:prstGeom prst="rect">
                <a:avLst/>
              </a:prstGeom>
              <a:blipFill>
                <a:blip r:embed="rId7"/>
                <a:stretch>
                  <a:fillRect l="-762"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7D37A04-A4C2-0D24-8735-41D68200B0E3}"/>
                  </a:ext>
                </a:extLst>
              </p:cNvPr>
              <p:cNvSpPr txBox="1"/>
              <p:nvPr/>
            </p:nvSpPr>
            <p:spPr bwMode="auto">
              <a:xfrm>
                <a:off x="834966" y="4395848"/>
                <a:ext cx="7709263" cy="425181"/>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對一未微擾定態</a:t>
                </a:r>
                <a14:m>
                  <m:oMath xmlns:m="http://schemas.openxmlformats.org/officeDocument/2006/math">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i="1">
                                    <a:solidFill>
                                      <a:srgbClr val="FF0000"/>
                                    </a:solidFill>
                                    <a:latin typeface="Cambria Math" panose="02040503050406030204" pitchFamily="18" charset="0"/>
                                    <a:ea typeface="Cambria Math"/>
                                  </a:rPr>
                                  <m:t>𝑛</m:t>
                                </m:r>
                              </m:sub>
                            </m:sSub>
                          </m:e>
                        </m:d>
                      </m:e>
                    </m:d>
                  </m:oMath>
                </a14:m>
                <a:r>
                  <a:rPr lang="en-TW" dirty="0">
                    <a:solidFill>
                      <a:srgbClr val="FF0000"/>
                    </a:solidFill>
                    <a:latin typeface="Times New Roman" pitchFamily="18" charset="0"/>
                    <a:cs typeface="Times New Roman" pitchFamily="18" charset="0"/>
                  </a:rPr>
                  <a:t>之能量的修正</a:t>
                </a:r>
                <a14:m>
                  <m:oMath xmlns:m="http://schemas.openxmlformats.org/officeDocument/2006/math">
                    <m:sSubSup>
                      <m:sSubSupPr>
                        <m:ctrlPr>
                          <a:rPr lang="en-US" altLang="zh-TW" i="1" smtClean="0">
                            <a:solidFill>
                              <a:srgbClr val="FF0000"/>
                            </a:solidFill>
                            <a:latin typeface="Cambria Math" panose="02040503050406030204" pitchFamily="18" charset="0"/>
                          </a:rPr>
                        </m:ctrlPr>
                      </m:sSubSupPr>
                      <m:e>
                        <m:r>
                          <a:rPr lang="en-US" altLang="zh-TW" i="1">
                            <a:solidFill>
                              <a:srgbClr val="FF0000"/>
                            </a:solidFill>
                            <a:latin typeface="Cambria Math" panose="02040503050406030204" pitchFamily="18" charset="0"/>
                          </a:rPr>
                          <m:t>𝐸</m:t>
                        </m:r>
                      </m:e>
                      <m:sub>
                        <m:r>
                          <a:rPr lang="en-US" altLang="zh-TW" i="1">
                            <a:solidFill>
                              <a:srgbClr val="FF0000"/>
                            </a:solidFill>
                            <a:latin typeface="Cambria Math" panose="02040503050406030204" pitchFamily="18" charset="0"/>
                          </a:rPr>
                          <m:t>𝑛</m:t>
                        </m:r>
                      </m:sub>
                      <m:sup>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1</m:t>
                            </m:r>
                          </m:e>
                        </m:d>
                      </m:sup>
                    </m:sSubSup>
                  </m:oMath>
                </a14:m>
                <a:r>
                  <a:rPr lang="en-TW" dirty="0">
                    <a:solidFill>
                      <a:srgbClr val="FF0000"/>
                    </a:solidFill>
                    <a:latin typeface="Times New Roman" pitchFamily="18" charset="0"/>
                    <a:cs typeface="Times New Roman" pitchFamily="18" charset="0"/>
                  </a:rPr>
                  <a:t>等於能量微擾</a:t>
                </a:r>
                <a14:m>
                  <m:oMath xmlns:m="http://schemas.openxmlformats.org/officeDocument/2006/math">
                    <m:sSub>
                      <m:sSubPr>
                        <m:ctrlPr>
                          <a:rPr lang="en-US" altLang="zh-TW" i="1">
                            <a:solidFill>
                              <a:srgbClr val="FF0000"/>
                            </a:solidFill>
                            <a:latin typeface="Cambria Math" panose="02040503050406030204" pitchFamily="18" charset="0"/>
                            <a:ea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𝐻</m:t>
                        </m:r>
                      </m:e>
                      <m:sub>
                        <m:r>
                          <a:rPr lang="en-US" altLang="zh-TW" i="1">
                            <a:solidFill>
                              <a:srgbClr val="FF0000"/>
                            </a:solidFill>
                            <a:latin typeface="Cambria Math" panose="02040503050406030204" pitchFamily="18" charset="0"/>
                            <a:ea typeface="Cambria Math" panose="02040503050406030204" pitchFamily="18" charset="0"/>
                          </a:rPr>
                          <m:t>1</m:t>
                        </m:r>
                      </m:sub>
                    </m:sSub>
                  </m:oMath>
                </a14:m>
                <a:r>
                  <a:rPr lang="en-TW" dirty="0">
                    <a:solidFill>
                      <a:srgbClr val="FF0000"/>
                    </a:solidFill>
                    <a:latin typeface="Times New Roman" pitchFamily="18" charset="0"/>
                    <a:cs typeface="Times New Roman" pitchFamily="18" charset="0"/>
                  </a:rPr>
                  <a:t>對該定態的期望值。</a:t>
                </a:r>
              </a:p>
            </p:txBody>
          </p:sp>
        </mc:Choice>
        <mc:Fallback xmlns="">
          <p:sp>
            <p:nvSpPr>
              <p:cNvPr id="9" name="TextBox 8">
                <a:extLst>
                  <a:ext uri="{FF2B5EF4-FFF2-40B4-BE49-F238E27FC236}">
                    <a16:creationId xmlns:a16="http://schemas.microsoft.com/office/drawing/2014/main" id="{F7D37A04-A4C2-0D24-8735-41D68200B0E3}"/>
                  </a:ext>
                </a:extLst>
              </p:cNvPr>
              <p:cNvSpPr txBox="1">
                <a:spLocks noRot="1" noChangeAspect="1" noMove="1" noResize="1" noEditPoints="1" noAdjustHandles="1" noChangeArrowheads="1" noChangeShapeType="1" noTextEdit="1"/>
              </p:cNvSpPr>
              <p:nvPr/>
            </p:nvSpPr>
            <p:spPr bwMode="auto">
              <a:xfrm>
                <a:off x="834966" y="4395848"/>
                <a:ext cx="7709263" cy="425181"/>
              </a:xfrm>
              <a:prstGeom prst="rect">
                <a:avLst/>
              </a:prstGeom>
              <a:blipFill>
                <a:blip r:embed="rId8"/>
                <a:stretch>
                  <a:fillRect l="-658" t="-85294" b="-150000"/>
                </a:stretch>
              </a:blipFill>
              <a:ln w="9525">
                <a:noFill/>
                <a:miter lim="800000"/>
                <a:headEnd/>
                <a:tailEnd/>
              </a:ln>
            </p:spPr>
            <p:txBody>
              <a:bodyPr/>
              <a:lstStyle/>
              <a:p>
                <a:r>
                  <a:rPr lang="en-TW">
                    <a:noFill/>
                  </a:rPr>
                  <a:t> </a:t>
                </a:r>
              </a:p>
            </p:txBody>
          </p:sp>
        </mc:Fallback>
      </mc:AlternateContent>
      <p:sp>
        <p:nvSpPr>
          <p:cNvPr id="10" name="TextBox 9">
            <a:extLst>
              <a:ext uri="{FF2B5EF4-FFF2-40B4-BE49-F238E27FC236}">
                <a16:creationId xmlns:a16="http://schemas.microsoft.com/office/drawing/2014/main" id="{D3BE8371-AA04-8C51-EEA3-4C06845F3507}"/>
              </a:ext>
            </a:extLst>
          </p:cNvPr>
          <p:cNvSpPr txBox="1"/>
          <p:nvPr/>
        </p:nvSpPr>
        <p:spPr bwMode="auto">
          <a:xfrm>
            <a:off x="819079" y="4895523"/>
            <a:ext cx="633670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如果狀態可以用波函數表示，此修正可以簡單寫成：</a:t>
            </a:r>
          </a:p>
        </p:txBody>
      </p:sp>
      <mc:AlternateContent xmlns:mc="http://schemas.openxmlformats.org/markup-compatibility/2006" xmlns:a14="http://schemas.microsoft.com/office/drawing/2010/main">
        <mc:Choice Requires="a14">
          <p:sp>
            <p:nvSpPr>
              <p:cNvPr id="12" name="文字方塊 29">
                <a:extLst>
                  <a:ext uri="{FF2B5EF4-FFF2-40B4-BE49-F238E27FC236}">
                    <a16:creationId xmlns:a16="http://schemas.microsoft.com/office/drawing/2014/main" id="{F4122B16-6AB6-87B6-58A1-0A4879FDB655}"/>
                  </a:ext>
                </a:extLst>
              </p:cNvPr>
              <p:cNvSpPr txBox="1"/>
              <p:nvPr/>
            </p:nvSpPr>
            <p:spPr bwMode="auto">
              <a:xfrm>
                <a:off x="834966" y="5427736"/>
                <a:ext cx="5753258" cy="90191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e>
                      </m:d>
                      <m:r>
                        <a:rPr lang="en-US" altLang="zh-TW" b="0" i="1" smtClean="0">
                          <a:latin typeface="Cambria Math" panose="02040503050406030204" pitchFamily="18" charset="0"/>
                        </a:rPr>
                        <m:t>=</m:t>
                      </m:r>
                      <m:nary>
                        <m:naryPr>
                          <m:limLoc m:val="undOvr"/>
                          <m:ctrlPr>
                            <a:rPr lang="en-US" altLang="zh-TW" i="1">
                              <a:latin typeface="Cambria Math" panose="02040503050406030204" pitchFamily="18" charset="0"/>
                            </a:rPr>
                          </m:ctrlPr>
                        </m:naryPr>
                        <m:sub>
                          <m:r>
                            <m:rPr>
                              <m:brk m:alnAt="24"/>
                            </m:rPr>
                            <a:rPr lang="en-US" altLang="zh-TW" i="1">
                              <a:latin typeface="Cambria Math"/>
                            </a:rPr>
                            <m:t>−</m:t>
                          </m:r>
                          <m:r>
                            <a:rPr lang="en-US" altLang="zh-TW" i="1">
                              <a:latin typeface="Cambria Math"/>
                              <a:ea typeface="Cambria Math"/>
                            </a:rPr>
                            <m:t>∞</m:t>
                          </m:r>
                        </m:sub>
                        <m:sup>
                          <m:r>
                            <a:rPr lang="en-US" altLang="zh-TW" i="1">
                              <a:latin typeface="Cambria Math"/>
                              <a:ea typeface="Cambria Math"/>
                            </a:rPr>
                            <m:t>∞</m:t>
                          </m:r>
                        </m:sup>
                        <m:e>
                          <m:r>
                            <a:rPr lang="en-US" altLang="zh-TW" b="0" i="1" smtClean="0">
                              <a:latin typeface="Cambria Math" panose="02040503050406030204" pitchFamily="18" charset="0"/>
                              <a:ea typeface="Cambria Math"/>
                            </a:rPr>
                            <m:t>𝑑𝑥</m:t>
                          </m:r>
                        </m:e>
                      </m:nary>
                      <m:r>
                        <a:rPr lang="en-US" altLang="zh-TW" i="1" smtClean="0">
                          <a:latin typeface="Cambria Math" panose="02040503050406030204" pitchFamily="18" charset="0"/>
                          <a:ea typeface="Cambria Math" panose="02040503050406030204" pitchFamily="18" charset="0"/>
                        </a:rPr>
                        <m:t>∙</m:t>
                      </m:r>
                      <m:sSubSup>
                        <m:sSubSupPr>
                          <m:ctrlPr>
                            <a:rPr lang="en-US" altLang="zh-TW" i="1" smtClean="0">
                              <a:latin typeface="Cambria Math" panose="02040503050406030204" pitchFamily="18" charset="0"/>
                            </a:rPr>
                          </m:ctrlPr>
                        </m:sSubSupPr>
                        <m:e>
                          <m:r>
                            <a:rPr lang="en-US" altLang="zh-TW" i="1" smtClean="0">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rPr>
                            <m:t>𝑛</m:t>
                          </m:r>
                        </m:sub>
                        <m:sup>
                          <m:r>
                            <a:rPr lang="en-US" altLang="zh-TW" i="1" smtClean="0">
                              <a:latin typeface="Cambria Math" panose="02040503050406030204" pitchFamily="18" charset="0"/>
                              <a:ea typeface="Cambria Math" panose="02040503050406030204" pitchFamily="18" charset="0"/>
                            </a:rPr>
                            <m:t>∗</m:t>
                          </m:r>
                        </m:sup>
                      </m:sSubSup>
                      <m:d>
                        <m:dPr>
                          <m:ctrlPr>
                            <a:rPr lang="en-US" altLang="zh-TW" i="1">
                              <a:latin typeface="Cambria Math" panose="02040503050406030204" pitchFamily="18" charset="0"/>
                            </a:rPr>
                          </m:ctrlPr>
                        </m:dPr>
                        <m:e>
                          <m:r>
                            <a:rPr lang="en-US" altLang="zh-TW" i="1">
                              <a:latin typeface="Cambria Math"/>
                            </a:rPr>
                            <m:t>𝑥</m:t>
                          </m:r>
                        </m:e>
                      </m:d>
                      <m:sSub>
                        <m:sSubPr>
                          <m:ctrlPr>
                            <a:rPr lang="en-US" altLang="zh-TW" i="1" smtClean="0">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𝐻</m:t>
                              </m:r>
                            </m:e>
                          </m:acc>
                        </m:e>
                        <m:sub>
                          <m:r>
                            <a:rPr lang="en-US" altLang="zh-TW" b="0" i="1" smtClean="0">
                              <a:latin typeface="Cambria Math" panose="02040503050406030204" pitchFamily="18" charset="0"/>
                              <a:ea typeface="Cambria Math"/>
                            </a:rPr>
                            <m:t>1</m:t>
                          </m:r>
                        </m:sub>
                      </m:sSub>
                      <m:d>
                        <m:dPr>
                          <m:ctrlPr>
                            <a:rPr lang="en-US" altLang="zh-TW" i="1" smtClean="0">
                              <a:latin typeface="Cambria Math" panose="02040503050406030204" pitchFamily="18" charset="0"/>
                              <a:ea typeface="Cambria Math"/>
                            </a:rPr>
                          </m:ctrlPr>
                        </m:dPr>
                        <m:e>
                          <m:r>
                            <a:rPr lang="en-US" altLang="zh-TW" b="0" i="1" smtClean="0">
                              <a:latin typeface="Cambria Math" panose="02040503050406030204" pitchFamily="18" charset="0"/>
                              <a:ea typeface="Cambria Math"/>
                            </a:rPr>
                            <m:t>𝑥</m:t>
                          </m:r>
                        </m:e>
                      </m:d>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d>
                        <m:dPr>
                          <m:ctrlPr>
                            <a:rPr lang="el-GR" altLang="zh-TW" i="1">
                              <a:latin typeface="Cambria Math" panose="02040503050406030204" pitchFamily="18" charset="0"/>
                              <a:ea typeface="Cambria Math"/>
                            </a:rPr>
                          </m:ctrlPr>
                        </m:dPr>
                        <m:e>
                          <m:r>
                            <a:rPr lang="en-US" altLang="zh-TW" i="1">
                              <a:latin typeface="Cambria Math"/>
                              <a:ea typeface="Cambria Math"/>
                            </a:rPr>
                            <m:t>𝑥</m:t>
                          </m:r>
                        </m:e>
                      </m:d>
                    </m:oMath>
                  </m:oMathPara>
                </a14:m>
                <a:endParaRPr lang="zh-TW" altLang="en-US" dirty="0"/>
              </a:p>
            </p:txBody>
          </p:sp>
        </mc:Choice>
        <mc:Fallback xmlns="">
          <p:sp>
            <p:nvSpPr>
              <p:cNvPr id="12" name="文字方塊 29">
                <a:extLst>
                  <a:ext uri="{FF2B5EF4-FFF2-40B4-BE49-F238E27FC236}">
                    <a16:creationId xmlns:a16="http://schemas.microsoft.com/office/drawing/2014/main" id="{F4122B16-6AB6-87B6-58A1-0A4879FDB655}"/>
                  </a:ext>
                </a:extLst>
              </p:cNvPr>
              <p:cNvSpPr txBox="1">
                <a:spLocks noRot="1" noChangeAspect="1" noMove="1" noResize="1" noEditPoints="1" noAdjustHandles="1" noChangeArrowheads="1" noChangeShapeType="1" noTextEdit="1"/>
              </p:cNvSpPr>
              <p:nvPr/>
            </p:nvSpPr>
            <p:spPr bwMode="auto">
              <a:xfrm>
                <a:off x="834966" y="5427736"/>
                <a:ext cx="5753258" cy="901914"/>
              </a:xfrm>
              <a:prstGeom prst="rect">
                <a:avLst/>
              </a:prstGeom>
              <a:blipFill>
                <a:blip r:embed="rId9"/>
                <a:stretch>
                  <a:fillRect t="-111111" b="-170833"/>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129211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29">
                <a:extLst>
                  <a:ext uri="{FF2B5EF4-FFF2-40B4-BE49-F238E27FC236}">
                    <a16:creationId xmlns:a16="http://schemas.microsoft.com/office/drawing/2014/main" id="{C1C17491-6B89-F5E8-4459-4619F56C9132}"/>
                  </a:ext>
                </a:extLst>
              </p:cNvPr>
              <p:cNvSpPr txBox="1"/>
              <p:nvPr/>
            </p:nvSpPr>
            <p:spPr bwMode="auto">
              <a:xfrm>
                <a:off x="1547664" y="692696"/>
                <a:ext cx="4922060" cy="764505"/>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d>
                            <m:dPr>
                              <m:ctrlPr>
                                <a:rPr lang="en-US" altLang="zh-TW" i="1">
                                  <a:latin typeface="Cambria Math" panose="02040503050406030204" pitchFamily="18" charset="0"/>
                                  <a:ea typeface="Cambria Math"/>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oMath>
                  </m:oMathPara>
                </a14:m>
                <a:endParaRPr lang="zh-TW" altLang="en-US" dirty="0"/>
              </a:p>
            </p:txBody>
          </p:sp>
        </mc:Choice>
        <mc:Fallback xmlns="">
          <p:sp>
            <p:nvSpPr>
              <p:cNvPr id="2" name="文字方塊 29">
                <a:extLst>
                  <a:ext uri="{FF2B5EF4-FFF2-40B4-BE49-F238E27FC236}">
                    <a16:creationId xmlns:a16="http://schemas.microsoft.com/office/drawing/2014/main" id="{C1C17491-6B89-F5E8-4459-4619F56C9132}"/>
                  </a:ext>
                </a:extLst>
              </p:cNvPr>
              <p:cNvSpPr txBox="1">
                <a:spLocks noRot="1" noChangeAspect="1" noMove="1" noResize="1" noEditPoints="1" noAdjustHandles="1" noChangeArrowheads="1" noChangeShapeType="1" noTextEdit="1"/>
              </p:cNvSpPr>
              <p:nvPr/>
            </p:nvSpPr>
            <p:spPr bwMode="auto">
              <a:xfrm>
                <a:off x="1547664" y="692696"/>
                <a:ext cx="4922060" cy="764505"/>
              </a:xfrm>
              <a:prstGeom prst="rect">
                <a:avLst/>
              </a:prstGeom>
              <a:blipFill>
                <a:blip r:embed="rId2"/>
                <a:stretch>
                  <a:fillRect t="-122951" r="-3342" b="-17049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972FBE0-E81D-63A0-EBB5-64CB6DD6B03C}"/>
                  </a:ext>
                </a:extLst>
              </p:cNvPr>
              <p:cNvSpPr txBox="1"/>
              <p:nvPr/>
            </p:nvSpPr>
            <p:spPr bwMode="auto">
              <a:xfrm>
                <a:off x="1547664" y="1556792"/>
                <a:ext cx="554461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現在取此式與</a:t>
                </a:r>
                <a14:m>
                  <m:oMath xmlns:m="http://schemas.openxmlformats.org/officeDocument/2006/math">
                    <m:d>
                      <m:dPr>
                        <m:begChr m:val="⟨"/>
                        <m:endChr m:val=""/>
                        <m:ctrlPr>
                          <a:rPr lang="en-TW" i="1">
                            <a:latin typeface="Cambria Math" panose="02040503050406030204" pitchFamily="18" charset="0"/>
                            <a:cs typeface="Times New Roman" pitchFamily="18" charset="0"/>
                          </a:rPr>
                        </m:ctrlPr>
                      </m:dPr>
                      <m:e>
                        <m:d>
                          <m:dPr>
                            <m:begChr m:val=""/>
                            <m:endChr m:val="|"/>
                            <m:ctrlPr>
                              <a:rPr lang="en-TW" i="1">
                                <a:latin typeface="Cambria Math" panose="02040503050406030204" pitchFamily="18" charset="0"/>
                                <a:cs typeface="Times New Roman"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𝑚</m:t>
                                </m:r>
                              </m:sub>
                            </m:sSub>
                          </m:e>
                        </m:d>
                      </m:e>
                    </m:d>
                    <m:r>
                      <a:rPr lang="en-US" altLang="zh-TW" b="0" i="1" smtClean="0">
                        <a:latin typeface="Cambria Math" panose="02040503050406030204" pitchFamily="18" charset="0"/>
                        <a:ea typeface="Cambria Math" panose="02040503050406030204" pitchFamily="18" charset="0"/>
                      </a:rPr>
                      <m:t>, </m:t>
                    </m:r>
                    <m:r>
                      <a:rPr lang="en-US" altLang="zh-TW" b="0" i="1" smtClean="0">
                        <a:latin typeface="Cambria Math" panose="02040503050406030204" pitchFamily="18" charset="0"/>
                        <a:ea typeface="Cambria Math" panose="02040503050406030204" pitchFamily="18" charset="0"/>
                      </a:rPr>
                      <m:t>𝑚</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𝑛</m:t>
                    </m:r>
                  </m:oMath>
                </a14:m>
                <a:r>
                  <a:rPr lang="en-TW" dirty="0">
                    <a:latin typeface="Times New Roman" pitchFamily="18" charset="0"/>
                    <a:cs typeface="Times New Roman" pitchFamily="18" charset="0"/>
                  </a:rPr>
                  <a:t>的內積，代入正交關係：</a:t>
                </a:r>
              </a:p>
            </p:txBody>
          </p:sp>
        </mc:Choice>
        <mc:Fallback xmlns="">
          <p:sp>
            <p:nvSpPr>
              <p:cNvPr id="3" name="TextBox 2">
                <a:extLst>
                  <a:ext uri="{FF2B5EF4-FFF2-40B4-BE49-F238E27FC236}">
                    <a16:creationId xmlns:a16="http://schemas.microsoft.com/office/drawing/2014/main" id="{9972FBE0-E81D-63A0-EBB5-64CB6DD6B03C}"/>
                  </a:ext>
                </a:extLst>
              </p:cNvPr>
              <p:cNvSpPr txBox="1">
                <a:spLocks noRot="1" noChangeAspect="1" noMove="1" noResize="1" noEditPoints="1" noAdjustHandles="1" noChangeArrowheads="1" noChangeShapeType="1" noTextEdit="1"/>
              </p:cNvSpPr>
              <p:nvPr/>
            </p:nvSpPr>
            <p:spPr bwMode="auto">
              <a:xfrm>
                <a:off x="1547664" y="1556792"/>
                <a:ext cx="5544616" cy="369332"/>
              </a:xfrm>
              <a:prstGeom prst="rect">
                <a:avLst/>
              </a:prstGeom>
              <a:blipFill>
                <a:blip r:embed="rId3"/>
                <a:stretch>
                  <a:fillRect l="-913" t="-110000" b="-16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矩形 20">
                <a:extLst>
                  <a:ext uri="{FF2B5EF4-FFF2-40B4-BE49-F238E27FC236}">
                    <a16:creationId xmlns:a16="http://schemas.microsoft.com/office/drawing/2014/main" id="{2FAE1DED-40E0-D5E4-299F-90956C119125}"/>
                  </a:ext>
                </a:extLst>
              </p:cNvPr>
              <p:cNvSpPr/>
              <p:nvPr/>
            </p:nvSpPr>
            <p:spPr>
              <a:xfrm>
                <a:off x="6782620" y="1562856"/>
                <a:ext cx="1504451" cy="369332"/>
              </a:xfrm>
              <a:prstGeom prst="rect">
                <a:avLst/>
              </a:prstGeom>
              <a:solidFill>
                <a:srgbClr val="FFFF99"/>
              </a:solidFill>
            </p:spPr>
            <p:txBody>
              <a:bodyPr wrap="none">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kumimoji="0" lang="en-US" altLang="zh-TW" sz="1800" b="0" i="1" smtClean="0">
                              <a:solidFill>
                                <a:srgbClr val="000000"/>
                              </a:solidFill>
                              <a:latin typeface="Cambria Math" panose="02040503050406030204" pitchFamily="18" charset="0"/>
                              <a:ea typeface="Cambria Math"/>
                            </a:rPr>
                          </m:ctrlPr>
                        </m:dPr>
                        <m:e>
                          <m:sSub>
                            <m:sSubPr>
                              <m:ctrlPr>
                                <a:rPr lang="en-US" altLang="zh-TW" sz="1800"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a:rPr>
                                <m:t>𝑚</m:t>
                              </m:r>
                            </m:sub>
                          </m:sSub>
                        </m:e>
                        <m:e>
                          <m:sSub>
                            <m:sSubPr>
                              <m:ctrlPr>
                                <a:rPr lang="en-US" altLang="zh-TW" sz="1800"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a:rPr>
                                <m:t>𝑛</m:t>
                              </m:r>
                            </m:sub>
                          </m:sSub>
                        </m:e>
                      </m:d>
                      <m:r>
                        <a:rPr lang="en-US" altLang="zh-TW" sz="1800" b="0" i="1" smtClean="0">
                          <a:latin typeface="Cambria Math"/>
                          <a:ea typeface="Cambria Math"/>
                        </a:rPr>
                        <m:t>=</m:t>
                      </m:r>
                      <m:r>
                        <a:rPr lang="en-US" altLang="zh-TW" sz="1800" b="0" i="1" smtClean="0">
                          <a:latin typeface="Cambria Math" panose="02040503050406030204" pitchFamily="18" charset="0"/>
                          <a:ea typeface="Cambria Math"/>
                        </a:rPr>
                        <m:t>0</m:t>
                      </m:r>
                    </m:oMath>
                  </m:oMathPara>
                </a14:m>
                <a:endParaRPr lang="zh-TW" altLang="en-US" sz="1800" dirty="0"/>
              </a:p>
            </p:txBody>
          </p:sp>
        </mc:Choice>
        <mc:Fallback xmlns="">
          <p:sp>
            <p:nvSpPr>
              <p:cNvPr id="4" name="矩形 20">
                <a:extLst>
                  <a:ext uri="{FF2B5EF4-FFF2-40B4-BE49-F238E27FC236}">
                    <a16:creationId xmlns:a16="http://schemas.microsoft.com/office/drawing/2014/main" id="{2FAE1DED-40E0-D5E4-299F-90956C119125}"/>
                  </a:ext>
                </a:extLst>
              </p:cNvPr>
              <p:cNvSpPr>
                <a:spLocks noRot="1" noChangeAspect="1" noMove="1" noResize="1" noEditPoints="1" noAdjustHandles="1" noChangeArrowheads="1" noChangeShapeType="1" noTextEdit="1"/>
              </p:cNvSpPr>
              <p:nvPr/>
            </p:nvSpPr>
            <p:spPr>
              <a:xfrm>
                <a:off x="6782620" y="1562856"/>
                <a:ext cx="1504451" cy="369332"/>
              </a:xfrm>
              <a:prstGeom prst="rect">
                <a:avLst/>
              </a:prstGeom>
              <a:blipFill>
                <a:blip r:embed="rId4"/>
                <a:stretch>
                  <a:fillRect b="-1290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29">
                <a:extLst>
                  <a:ext uri="{FF2B5EF4-FFF2-40B4-BE49-F238E27FC236}">
                    <a16:creationId xmlns:a16="http://schemas.microsoft.com/office/drawing/2014/main" id="{DA40F3D2-D3FD-7D20-2CAE-404B489EB8ED}"/>
                  </a:ext>
                </a:extLst>
              </p:cNvPr>
              <p:cNvSpPr txBox="1"/>
              <p:nvPr/>
            </p:nvSpPr>
            <p:spPr bwMode="auto">
              <a:xfrm>
                <a:off x="1531777" y="2195572"/>
                <a:ext cx="6136567" cy="764505"/>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kumimoji="0" lang="en-US" altLang="zh-TW" i="1">
                              <a:solidFill>
                                <a:srgbClr val="000000"/>
                              </a:solidFill>
                              <a:latin typeface="Cambria Math" panose="02040503050406030204" pitchFamily="18" charset="0"/>
                              <a:ea typeface="Cambria Math"/>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𝑚</m:t>
                              </m:r>
                            </m:sub>
                          </m:sSub>
                        </m:e>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𝑚</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d>
                            <m:dPr>
                              <m:ctrlPr>
                                <a:rPr lang="en-US" altLang="zh-TW" i="1">
                                  <a:latin typeface="Cambria Math" panose="02040503050406030204" pitchFamily="18" charset="0"/>
                                  <a:ea typeface="Cambria Math"/>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b="0" i="1" smtClean="0">
                                  <a:latin typeface="Cambria Math" panose="02040503050406030204" pitchFamily="18" charset="0"/>
                                </a:rPr>
                                <m:t>𝑛</m:t>
                              </m:r>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kumimoji="0" lang="en-US" altLang="zh-TW" i="1">
                                  <a:solidFill>
                                    <a:srgbClr val="000000"/>
                                  </a:solidFill>
                                  <a:latin typeface="Cambria Math" panose="02040503050406030204" pitchFamily="18" charset="0"/>
                                  <a:ea typeface="Cambria Math"/>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𝑚</m:t>
                                  </m:r>
                                </m:sub>
                              </m:sSub>
                            </m:e>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Sub>
                            </m:e>
                          </m:d>
                        </m:e>
                      </m:nary>
                    </m:oMath>
                  </m:oMathPara>
                </a14:m>
                <a:endParaRPr lang="zh-TW" altLang="en-US" dirty="0"/>
              </a:p>
            </p:txBody>
          </p:sp>
        </mc:Choice>
        <mc:Fallback xmlns="">
          <p:sp>
            <p:nvSpPr>
              <p:cNvPr id="5" name="文字方塊 29">
                <a:extLst>
                  <a:ext uri="{FF2B5EF4-FFF2-40B4-BE49-F238E27FC236}">
                    <a16:creationId xmlns:a16="http://schemas.microsoft.com/office/drawing/2014/main" id="{DA40F3D2-D3FD-7D20-2CAE-404B489EB8ED}"/>
                  </a:ext>
                </a:extLst>
              </p:cNvPr>
              <p:cNvSpPr txBox="1">
                <a:spLocks noRot="1" noChangeAspect="1" noMove="1" noResize="1" noEditPoints="1" noAdjustHandles="1" noChangeArrowheads="1" noChangeShapeType="1" noTextEdit="1"/>
              </p:cNvSpPr>
              <p:nvPr/>
            </p:nvSpPr>
            <p:spPr bwMode="auto">
              <a:xfrm>
                <a:off x="1531777" y="2195572"/>
                <a:ext cx="6136567" cy="764505"/>
              </a:xfrm>
              <a:prstGeom prst="rect">
                <a:avLst/>
              </a:prstGeom>
              <a:blipFill>
                <a:blip r:embed="rId5"/>
                <a:stretch>
                  <a:fillRect t="-119355" b="-166129"/>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29">
                <a:extLst>
                  <a:ext uri="{FF2B5EF4-FFF2-40B4-BE49-F238E27FC236}">
                    <a16:creationId xmlns:a16="http://schemas.microsoft.com/office/drawing/2014/main" id="{C96929BC-D93E-A645-D31F-2FD4D93F2071}"/>
                  </a:ext>
                </a:extLst>
              </p:cNvPr>
              <p:cNvSpPr txBox="1"/>
              <p:nvPr/>
            </p:nvSpPr>
            <p:spPr bwMode="auto">
              <a:xfrm>
                <a:off x="1567318" y="4025644"/>
                <a:ext cx="2083098" cy="771750"/>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𝑛𝑚</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f>
                        <m:fPr>
                          <m:ctrlPr>
                            <a:rPr lang="en-US" altLang="zh-TW" b="0" i="1" smtClean="0">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𝑚</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𝑚</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oMath>
                  </m:oMathPara>
                </a14:m>
                <a:endParaRPr lang="zh-TW" altLang="en-US" dirty="0"/>
              </a:p>
            </p:txBody>
          </p:sp>
        </mc:Choice>
        <mc:Fallback xmlns="">
          <p:sp>
            <p:nvSpPr>
              <p:cNvPr id="6" name="文字方塊 29">
                <a:extLst>
                  <a:ext uri="{FF2B5EF4-FFF2-40B4-BE49-F238E27FC236}">
                    <a16:creationId xmlns:a16="http://schemas.microsoft.com/office/drawing/2014/main" id="{C96929BC-D93E-A645-D31F-2FD4D93F2071}"/>
                  </a:ext>
                </a:extLst>
              </p:cNvPr>
              <p:cNvSpPr txBox="1">
                <a:spLocks noRot="1" noChangeAspect="1" noMove="1" noResize="1" noEditPoints="1" noAdjustHandles="1" noChangeArrowheads="1" noChangeShapeType="1" noTextEdit="1"/>
              </p:cNvSpPr>
              <p:nvPr/>
            </p:nvSpPr>
            <p:spPr bwMode="auto">
              <a:xfrm>
                <a:off x="1567318" y="4025644"/>
                <a:ext cx="2083098" cy="771750"/>
              </a:xfrm>
              <a:prstGeom prst="rect">
                <a:avLst/>
              </a:prstGeom>
              <a:blipFill>
                <a:blip r:embed="rId6"/>
                <a:stretch>
                  <a:fillRect t="-53226" r="-9697" b="-2903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5F459C1-44EF-A204-BBAE-0E5135D7297A}"/>
                  </a:ext>
                </a:extLst>
              </p:cNvPr>
              <p:cNvSpPr txBox="1"/>
              <p:nvPr/>
            </p:nvSpPr>
            <p:spPr bwMode="auto">
              <a:xfrm>
                <a:off x="1502494" y="4925812"/>
                <a:ext cx="6655826"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這是第一階</a:t>
                </a:r>
                <a14:m>
                  <m:oMath xmlns:m="http://schemas.openxmlformats.org/officeDocument/2006/math">
                    <m:sSup>
                      <m:sSupPr>
                        <m:ctrlPr>
                          <a:rPr lang="en-TW" i="1" smtClean="0">
                            <a:solidFill>
                              <a:srgbClr val="FF0000"/>
                            </a:solidFill>
                            <a:latin typeface="Cambria Math" panose="02040503050406030204" pitchFamily="18" charset="0"/>
                            <a:cs typeface="Times New Roman" pitchFamily="18" charset="0"/>
                          </a:rPr>
                        </m:ctrlPr>
                      </m:sSupPr>
                      <m:e>
                        <m:r>
                          <a:rPr lang="en-TW" i="1" smtClean="0">
                            <a:solidFill>
                              <a:srgbClr val="FF0000"/>
                            </a:solidFill>
                            <a:latin typeface="Cambria Math" panose="02040503050406030204" pitchFamily="18" charset="0"/>
                            <a:ea typeface="Cambria Math" panose="02040503050406030204" pitchFamily="18" charset="0"/>
                            <a:cs typeface="Times New Roman" pitchFamily="18" charset="0"/>
                          </a:rPr>
                          <m:t>𝜆</m:t>
                        </m:r>
                      </m:e>
                      <m:sup>
                        <m:r>
                          <a:rPr lang="en-US" b="0" i="1" smtClean="0">
                            <a:solidFill>
                              <a:srgbClr val="FF0000"/>
                            </a:solidFill>
                            <a:latin typeface="Cambria Math" panose="02040503050406030204" pitchFamily="18" charset="0"/>
                            <a:cs typeface="Times New Roman" pitchFamily="18" charset="0"/>
                          </a:rPr>
                          <m:t>1</m:t>
                        </m:r>
                      </m:sup>
                    </m:sSup>
                  </m:oMath>
                </a14:m>
                <a:r>
                  <a:rPr lang="en-TW" dirty="0">
                    <a:solidFill>
                      <a:srgbClr val="FF0000"/>
                    </a:solidFill>
                    <a:latin typeface="Times New Roman" pitchFamily="18" charset="0"/>
                    <a:cs typeface="Times New Roman" pitchFamily="18" charset="0"/>
                  </a:rPr>
                  <a:t>對本徵態的修正。</a:t>
                </a:r>
              </a:p>
            </p:txBody>
          </p:sp>
        </mc:Choice>
        <mc:Fallback xmlns="">
          <p:sp>
            <p:nvSpPr>
              <p:cNvPr id="8" name="TextBox 7">
                <a:extLst>
                  <a:ext uri="{FF2B5EF4-FFF2-40B4-BE49-F238E27FC236}">
                    <a16:creationId xmlns:a16="http://schemas.microsoft.com/office/drawing/2014/main" id="{25F459C1-44EF-A204-BBAE-0E5135D7297A}"/>
                  </a:ext>
                </a:extLst>
              </p:cNvPr>
              <p:cNvSpPr txBox="1">
                <a:spLocks noRot="1" noChangeAspect="1" noMove="1" noResize="1" noEditPoints="1" noAdjustHandles="1" noChangeArrowheads="1" noChangeShapeType="1" noTextEdit="1"/>
              </p:cNvSpPr>
              <p:nvPr/>
            </p:nvSpPr>
            <p:spPr bwMode="auto">
              <a:xfrm>
                <a:off x="1502494" y="4925812"/>
                <a:ext cx="6655826" cy="369332"/>
              </a:xfrm>
              <a:prstGeom prst="rect">
                <a:avLst/>
              </a:prstGeom>
              <a:blipFill>
                <a:blip r:embed="rId7"/>
                <a:stretch>
                  <a:fillRect l="-762"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29">
                <a:extLst>
                  <a:ext uri="{FF2B5EF4-FFF2-40B4-BE49-F238E27FC236}">
                    <a16:creationId xmlns:a16="http://schemas.microsoft.com/office/drawing/2014/main" id="{2584F4D2-4AE7-3644-7D4F-756183DCFF1E}"/>
                  </a:ext>
                </a:extLst>
              </p:cNvPr>
              <p:cNvSpPr txBox="1"/>
              <p:nvPr/>
            </p:nvSpPr>
            <p:spPr bwMode="auto">
              <a:xfrm>
                <a:off x="1531777" y="3178193"/>
                <a:ext cx="4048335" cy="506870"/>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a:rPr>
                        <m:t>0=</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𝑚</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d>
                        <m:dPr>
                          <m:ctrlPr>
                            <a:rPr lang="en-US" altLang="zh-TW" b="0" i="1" smtClean="0">
                              <a:latin typeface="Cambria Math" panose="02040503050406030204" pitchFamily="18" charset="0"/>
                              <a:ea typeface="Cambria Math"/>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𝑚</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b="0" i="1" smtClean="0">
                              <a:latin typeface="Cambria Math" panose="02040503050406030204" pitchFamily="18" charset="0"/>
                            </a:rPr>
                            <m:t>𝑛𝑚</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oMath>
                  </m:oMathPara>
                </a14:m>
                <a:endParaRPr lang="zh-TW" altLang="en-US" dirty="0"/>
              </a:p>
            </p:txBody>
          </p:sp>
        </mc:Choice>
        <mc:Fallback xmlns="">
          <p:sp>
            <p:nvSpPr>
              <p:cNvPr id="9" name="文字方塊 29">
                <a:extLst>
                  <a:ext uri="{FF2B5EF4-FFF2-40B4-BE49-F238E27FC236}">
                    <a16:creationId xmlns:a16="http://schemas.microsoft.com/office/drawing/2014/main" id="{2584F4D2-4AE7-3644-7D4F-756183DCFF1E}"/>
                  </a:ext>
                </a:extLst>
              </p:cNvPr>
              <p:cNvSpPr txBox="1">
                <a:spLocks noRot="1" noChangeAspect="1" noMove="1" noResize="1" noEditPoints="1" noAdjustHandles="1" noChangeArrowheads="1" noChangeShapeType="1" noTextEdit="1"/>
              </p:cNvSpPr>
              <p:nvPr/>
            </p:nvSpPr>
            <p:spPr bwMode="auto">
              <a:xfrm>
                <a:off x="1531777" y="3178193"/>
                <a:ext cx="4048335" cy="506870"/>
              </a:xfrm>
              <a:prstGeom prst="rect">
                <a:avLst/>
              </a:prstGeom>
              <a:blipFill>
                <a:blip r:embed="rId8"/>
                <a:stretch>
                  <a:fillRect t="-68293" b="-109756"/>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29">
                <a:extLst>
                  <a:ext uri="{FF2B5EF4-FFF2-40B4-BE49-F238E27FC236}">
                    <a16:creationId xmlns:a16="http://schemas.microsoft.com/office/drawing/2014/main" id="{3C10D781-E567-F4F7-63F2-4A35ACCA15BB}"/>
                  </a:ext>
                </a:extLst>
              </p:cNvPr>
              <p:cNvSpPr txBox="1"/>
              <p:nvPr/>
            </p:nvSpPr>
            <p:spPr bwMode="auto">
              <a:xfrm>
                <a:off x="4008694" y="4033586"/>
                <a:ext cx="3690168" cy="771750"/>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oMath>
                  </m:oMathPara>
                </a14:m>
                <a:endParaRPr lang="zh-TW" altLang="en-US" dirty="0"/>
              </a:p>
            </p:txBody>
          </p:sp>
        </mc:Choice>
        <mc:Fallback xmlns="">
          <p:sp>
            <p:nvSpPr>
              <p:cNvPr id="11" name="文字方塊 29">
                <a:extLst>
                  <a:ext uri="{FF2B5EF4-FFF2-40B4-BE49-F238E27FC236}">
                    <a16:creationId xmlns:a16="http://schemas.microsoft.com/office/drawing/2014/main" id="{3C10D781-E567-F4F7-63F2-4A35ACCA15BB}"/>
                  </a:ext>
                </a:extLst>
              </p:cNvPr>
              <p:cNvSpPr txBox="1">
                <a:spLocks noRot="1" noChangeAspect="1" noMove="1" noResize="1" noEditPoints="1" noAdjustHandles="1" noChangeArrowheads="1" noChangeShapeType="1" noTextEdit="1"/>
              </p:cNvSpPr>
              <p:nvPr/>
            </p:nvSpPr>
            <p:spPr bwMode="auto">
              <a:xfrm>
                <a:off x="4008694" y="4033586"/>
                <a:ext cx="3690168" cy="771750"/>
              </a:xfrm>
              <a:prstGeom prst="rect">
                <a:avLst/>
              </a:prstGeom>
              <a:blipFill>
                <a:blip r:embed="rId9"/>
                <a:stretch>
                  <a:fillRect l="-6849" t="-119355" r="-4795" b="-167742"/>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50146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文字方塊 29">
                <a:extLst>
                  <a:ext uri="{FF2B5EF4-FFF2-40B4-BE49-F238E27FC236}">
                    <a16:creationId xmlns:a16="http://schemas.microsoft.com/office/drawing/2014/main" id="{A49A590B-27CB-5742-4111-2BFC6FFF5E86}"/>
                  </a:ext>
                </a:extLst>
              </p:cNvPr>
              <p:cNvSpPr txBox="1"/>
              <p:nvPr/>
            </p:nvSpPr>
            <p:spPr bwMode="auto">
              <a:xfrm>
                <a:off x="568637" y="567799"/>
                <a:ext cx="5939118" cy="830548"/>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𝜆</m:t>
                          </m:r>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𝐻</m:t>
                              </m:r>
                            </m:e>
                            <m:sub>
                              <m:r>
                                <a:rPr lang="en-US" altLang="zh-TW" b="0" i="1" smtClean="0">
                                  <a:latin typeface="Cambria Math" panose="02040503050406030204" pitchFamily="18" charset="0"/>
                                  <a:ea typeface="Cambria Math" panose="02040503050406030204" pitchFamily="18" charset="0"/>
                                </a:rPr>
                                <m:t>1</m:t>
                              </m:r>
                            </m:sub>
                          </m:sSub>
                        </m:e>
                      </m:d>
                      <m:d>
                        <m:dPr>
                          <m:begChr m:val="{"/>
                          <m:endChr m:val="}"/>
                          <m:ctrlPr>
                            <a:rPr lang="en-US" altLang="zh-TW" b="0" i="1" smtClean="0">
                              <a:latin typeface="Cambria Math" panose="02040503050406030204" pitchFamily="18" charset="0"/>
                              <a:ea typeface="Cambria Math" panose="02040503050406030204" pitchFamily="18" charset="0"/>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i="1">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e>
                      </m:d>
                    </m:oMath>
                  </m:oMathPara>
                </a14:m>
                <a:endParaRPr lang="zh-TW" altLang="en-US" dirty="0"/>
              </a:p>
            </p:txBody>
          </p:sp>
        </mc:Choice>
        <mc:Fallback xmlns="">
          <p:sp>
            <p:nvSpPr>
              <p:cNvPr id="3" name="文字方塊 29">
                <a:extLst>
                  <a:ext uri="{FF2B5EF4-FFF2-40B4-BE49-F238E27FC236}">
                    <a16:creationId xmlns:a16="http://schemas.microsoft.com/office/drawing/2014/main" id="{A49A590B-27CB-5742-4111-2BFC6FFF5E86}"/>
                  </a:ext>
                </a:extLst>
              </p:cNvPr>
              <p:cNvSpPr txBox="1">
                <a:spLocks noRot="1" noChangeAspect="1" noMove="1" noResize="1" noEditPoints="1" noAdjustHandles="1" noChangeArrowheads="1" noChangeShapeType="1" noTextEdit="1"/>
              </p:cNvSpPr>
              <p:nvPr/>
            </p:nvSpPr>
            <p:spPr bwMode="auto">
              <a:xfrm>
                <a:off x="568637" y="567799"/>
                <a:ext cx="5939118" cy="830548"/>
              </a:xfrm>
              <a:prstGeom prst="rect">
                <a:avLst/>
              </a:prstGeom>
              <a:blipFill>
                <a:blip r:embed="rId2"/>
                <a:stretch>
                  <a:fillRect t="-103030" b="-159091"/>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29">
                <a:extLst>
                  <a:ext uri="{FF2B5EF4-FFF2-40B4-BE49-F238E27FC236}">
                    <a16:creationId xmlns:a16="http://schemas.microsoft.com/office/drawing/2014/main" id="{5728EA0D-BC1C-3703-6869-F9941AC719E0}"/>
                  </a:ext>
                </a:extLst>
              </p:cNvPr>
              <p:cNvSpPr txBox="1"/>
              <p:nvPr/>
            </p:nvSpPr>
            <p:spPr bwMode="auto">
              <a:xfrm>
                <a:off x="568637" y="1430052"/>
                <a:ext cx="7854250" cy="830548"/>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m:t>
                      </m:r>
                      <m:d>
                        <m:dPr>
                          <m:ctrlPr>
                            <a:rPr lang="en-US" altLang="zh-TW" i="1" smtClean="0">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e>
                      </m:d>
                      <m:d>
                        <m:dPr>
                          <m:begChr m:val="{"/>
                          <m:endChr m:val="}"/>
                          <m:ctrlPr>
                            <a:rPr lang="en-US" altLang="zh-TW" b="0" i="1" smtClean="0">
                              <a:latin typeface="Cambria Math" panose="02040503050406030204" pitchFamily="18" charset="0"/>
                              <a:ea typeface="Cambria Math" panose="02040503050406030204" pitchFamily="18" charset="0"/>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i="1">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e>
                      </m:d>
                    </m:oMath>
                  </m:oMathPara>
                </a14:m>
                <a:endParaRPr lang="zh-TW" altLang="en-US" dirty="0"/>
              </a:p>
            </p:txBody>
          </p:sp>
        </mc:Choice>
        <mc:Fallback xmlns="">
          <p:sp>
            <p:nvSpPr>
              <p:cNvPr id="4" name="文字方塊 29">
                <a:extLst>
                  <a:ext uri="{FF2B5EF4-FFF2-40B4-BE49-F238E27FC236}">
                    <a16:creationId xmlns:a16="http://schemas.microsoft.com/office/drawing/2014/main" id="{5728EA0D-BC1C-3703-6869-F9941AC719E0}"/>
                  </a:ext>
                </a:extLst>
              </p:cNvPr>
              <p:cNvSpPr txBox="1">
                <a:spLocks noRot="1" noChangeAspect="1" noMove="1" noResize="1" noEditPoints="1" noAdjustHandles="1" noChangeArrowheads="1" noChangeShapeType="1" noTextEdit="1"/>
              </p:cNvSpPr>
              <p:nvPr/>
            </p:nvSpPr>
            <p:spPr bwMode="auto">
              <a:xfrm>
                <a:off x="568637" y="1430052"/>
                <a:ext cx="7854250" cy="830548"/>
              </a:xfrm>
              <a:prstGeom prst="rect">
                <a:avLst/>
              </a:prstGeom>
              <a:blipFill>
                <a:blip r:embed="rId3"/>
                <a:stretch>
                  <a:fillRect t="-101493" b="-155224"/>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29">
                <a:extLst>
                  <a:ext uri="{FF2B5EF4-FFF2-40B4-BE49-F238E27FC236}">
                    <a16:creationId xmlns:a16="http://schemas.microsoft.com/office/drawing/2014/main" id="{F03B377A-8E91-FF57-8D0F-D4A0D19B5CF7}"/>
                  </a:ext>
                </a:extLst>
              </p:cNvPr>
              <p:cNvSpPr txBox="1"/>
              <p:nvPr/>
            </p:nvSpPr>
            <p:spPr bwMode="auto">
              <a:xfrm>
                <a:off x="170978" y="2684283"/>
                <a:ext cx="8422887" cy="764505"/>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𝐻</m:t>
                          </m:r>
                        </m:e>
                        <m:sub>
                          <m:r>
                            <a:rPr lang="en-US" altLang="zh-TW" i="1">
                              <a:latin typeface="Cambria Math" panose="02040503050406030204" pitchFamily="18" charset="0"/>
                            </a:rPr>
                            <m:t>0</m:t>
                          </m:r>
                        </m:sub>
                      </m:sSub>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b="0"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b="0" i="1" smtClean="0">
                          <a:latin typeface="Cambria Math" panose="02040503050406030204" pitchFamily="18" charset="0"/>
                          <a:ea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zh-TW" altLang="en-US" i="1">
                          <a:latin typeface="Cambria Math" panose="02040503050406030204" pitchFamily="18" charset="0"/>
                          <a:ea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m:oMathPara>
                </a14:m>
                <a:endParaRPr lang="zh-TW" altLang="en-US" dirty="0"/>
              </a:p>
            </p:txBody>
          </p:sp>
        </mc:Choice>
        <mc:Fallback xmlns="">
          <p:sp>
            <p:nvSpPr>
              <p:cNvPr id="5" name="文字方塊 29">
                <a:extLst>
                  <a:ext uri="{FF2B5EF4-FFF2-40B4-BE49-F238E27FC236}">
                    <a16:creationId xmlns:a16="http://schemas.microsoft.com/office/drawing/2014/main" id="{F03B377A-8E91-FF57-8D0F-D4A0D19B5CF7}"/>
                  </a:ext>
                </a:extLst>
              </p:cNvPr>
              <p:cNvSpPr txBox="1">
                <a:spLocks noRot="1" noChangeAspect="1" noMove="1" noResize="1" noEditPoints="1" noAdjustHandles="1" noChangeArrowheads="1" noChangeShapeType="1" noTextEdit="1"/>
              </p:cNvSpPr>
              <p:nvPr/>
            </p:nvSpPr>
            <p:spPr bwMode="auto">
              <a:xfrm>
                <a:off x="170978" y="2684283"/>
                <a:ext cx="8422887" cy="764505"/>
              </a:xfrm>
              <a:prstGeom prst="rect">
                <a:avLst/>
              </a:prstGeom>
              <a:blipFill>
                <a:blip r:embed="rId4"/>
                <a:stretch>
                  <a:fillRect l="-5120" t="-122951" r="-2410" b="-17049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CAAD459-727F-66EE-38B0-B7436E4A8439}"/>
                  </a:ext>
                </a:extLst>
              </p:cNvPr>
              <p:cNvSpPr txBox="1"/>
              <p:nvPr/>
            </p:nvSpPr>
            <p:spPr bwMode="auto">
              <a:xfrm>
                <a:off x="584037" y="2268538"/>
                <a:ext cx="336066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現在收集到第二階，</a:t>
                </a:r>
                <a14:m>
                  <m:oMath xmlns:m="http://schemas.openxmlformats.org/officeDocument/2006/math">
                    <m:sSup>
                      <m:sSupPr>
                        <m:ctrlPr>
                          <a:rPr lang="en-TW" i="1" smtClean="0">
                            <a:latin typeface="Cambria Math" panose="02040503050406030204" pitchFamily="18" charset="0"/>
                            <a:cs typeface="Times New Roman" pitchFamily="18" charset="0"/>
                          </a:rPr>
                        </m:ctrlPr>
                      </m:sSupPr>
                      <m:e>
                        <m:r>
                          <a:rPr lang="en-TW" i="1" smtClean="0">
                            <a:latin typeface="Cambria Math" panose="02040503050406030204" pitchFamily="18" charset="0"/>
                            <a:ea typeface="Cambria Math" panose="02040503050406030204" pitchFamily="18" charset="0"/>
                            <a:cs typeface="Times New Roman" pitchFamily="18" charset="0"/>
                          </a:rPr>
                          <m:t>𝜆</m:t>
                        </m:r>
                      </m:e>
                      <m:sup>
                        <m:r>
                          <a:rPr lang="en-US" b="0" i="1" smtClean="0">
                            <a:latin typeface="Cambria Math" panose="02040503050406030204" pitchFamily="18" charset="0"/>
                            <a:ea typeface="Cambria Math" panose="02040503050406030204" pitchFamily="18" charset="0"/>
                            <a:cs typeface="Times New Roman" pitchFamily="18" charset="0"/>
                          </a:rPr>
                          <m:t>2</m:t>
                        </m:r>
                      </m:sup>
                    </m:sSup>
                  </m:oMath>
                </a14:m>
                <a:r>
                  <a:rPr lang="en-TW" dirty="0">
                    <a:latin typeface="Times New Roman" pitchFamily="18" charset="0"/>
                    <a:cs typeface="Times New Roman" pitchFamily="18" charset="0"/>
                  </a:rPr>
                  <a:t>：</a:t>
                </a:r>
              </a:p>
            </p:txBody>
          </p:sp>
        </mc:Choice>
        <mc:Fallback xmlns="">
          <p:sp>
            <p:nvSpPr>
              <p:cNvPr id="11" name="TextBox 10">
                <a:extLst>
                  <a:ext uri="{FF2B5EF4-FFF2-40B4-BE49-F238E27FC236}">
                    <a16:creationId xmlns:a16="http://schemas.microsoft.com/office/drawing/2014/main" id="{3CAAD459-727F-66EE-38B0-B7436E4A8439}"/>
                  </a:ext>
                </a:extLst>
              </p:cNvPr>
              <p:cNvSpPr txBox="1">
                <a:spLocks noRot="1" noChangeAspect="1" noMove="1" noResize="1" noEditPoints="1" noAdjustHandles="1" noChangeArrowheads="1" noChangeShapeType="1" noTextEdit="1"/>
              </p:cNvSpPr>
              <p:nvPr/>
            </p:nvSpPr>
            <p:spPr bwMode="auto">
              <a:xfrm>
                <a:off x="584037" y="2268538"/>
                <a:ext cx="3360665" cy="369332"/>
              </a:xfrm>
              <a:prstGeom prst="rect">
                <a:avLst/>
              </a:prstGeom>
              <a:blipFill>
                <a:blip r:embed="rId5"/>
                <a:stretch>
                  <a:fillRect l="-1887" t="-6667" b="-23333"/>
                </a:stretch>
              </a:blipFill>
              <a:ln w="9525">
                <a:noFill/>
                <a:miter lim="800000"/>
                <a:headEnd/>
                <a:tailEnd/>
              </a:ln>
            </p:spPr>
            <p:txBody>
              <a:bodyPr/>
              <a:lstStyle/>
              <a:p>
                <a:r>
                  <a:rPr lang="en-TW">
                    <a:noFill/>
                  </a:rPr>
                  <a:t> </a:t>
                </a:r>
              </a:p>
            </p:txBody>
          </p:sp>
        </mc:Fallback>
      </mc:AlternateContent>
      <p:sp>
        <p:nvSpPr>
          <p:cNvPr id="13" name="TextBox 12">
            <a:extLst>
              <a:ext uri="{FF2B5EF4-FFF2-40B4-BE49-F238E27FC236}">
                <a16:creationId xmlns:a16="http://schemas.microsoft.com/office/drawing/2014/main" id="{53CF8C99-854C-029A-1E7A-D3ADB6754EFC}"/>
              </a:ext>
            </a:extLst>
          </p:cNvPr>
          <p:cNvSpPr txBox="1"/>
          <p:nvPr/>
        </p:nvSpPr>
        <p:spPr bwMode="auto">
          <a:xfrm>
            <a:off x="592089" y="198467"/>
            <a:ext cx="619518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讓我們再往前進一階</a:t>
            </a:r>
            <a:r>
              <a:rPr lang="en-TW">
                <a:latin typeface="Times New Roman" pitchFamily="18" charset="0"/>
                <a:cs typeface="Times New Roman" pitchFamily="18" charset="0"/>
              </a:rPr>
              <a:t>，使微擾計算的系統性更清楚</a:t>
            </a:r>
            <a:r>
              <a:rPr lang="en-TW"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14" name="文字方塊 29">
                <a:extLst>
                  <a:ext uri="{FF2B5EF4-FFF2-40B4-BE49-F238E27FC236}">
                    <a16:creationId xmlns:a16="http://schemas.microsoft.com/office/drawing/2014/main" id="{E59181C4-6E4D-C547-BE1A-2603E51703F1}"/>
                  </a:ext>
                </a:extLst>
              </p:cNvPr>
              <p:cNvSpPr txBox="1"/>
              <p:nvPr/>
            </p:nvSpPr>
            <p:spPr bwMode="auto">
              <a:xfrm>
                <a:off x="195349" y="3529075"/>
                <a:ext cx="8568952" cy="764505"/>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sup>
                          </m:sSubSup>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b="0"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en-US" altLang="zh-TW" b="0" i="1" smtClean="0">
                          <a:latin typeface="Cambria Math" panose="02040503050406030204" pitchFamily="18" charset="0"/>
                          <a:ea typeface="Cambria Math" panose="02040503050406030204" pitchFamily="18" charset="0"/>
                        </a:rPr>
                        <m:t>+</m:t>
                      </m:r>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r>
                        <a:rPr lang="zh-TW" altLang="en-US" i="1">
                          <a:latin typeface="Cambria Math" panose="02040503050406030204" pitchFamily="18" charset="0"/>
                          <a:ea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m:oMathPara>
                </a14:m>
                <a:endParaRPr lang="zh-TW" altLang="en-US" dirty="0"/>
              </a:p>
            </p:txBody>
          </p:sp>
        </mc:Choice>
        <mc:Fallback xmlns="">
          <p:sp>
            <p:nvSpPr>
              <p:cNvPr id="14" name="文字方塊 29">
                <a:extLst>
                  <a:ext uri="{FF2B5EF4-FFF2-40B4-BE49-F238E27FC236}">
                    <a16:creationId xmlns:a16="http://schemas.microsoft.com/office/drawing/2014/main" id="{E59181C4-6E4D-C547-BE1A-2603E51703F1}"/>
                  </a:ext>
                </a:extLst>
              </p:cNvPr>
              <p:cNvSpPr txBox="1">
                <a:spLocks noRot="1" noChangeAspect="1" noMove="1" noResize="1" noEditPoints="1" noAdjustHandles="1" noChangeArrowheads="1" noChangeShapeType="1" noTextEdit="1"/>
              </p:cNvSpPr>
              <p:nvPr/>
            </p:nvSpPr>
            <p:spPr bwMode="auto">
              <a:xfrm>
                <a:off x="195349" y="3529075"/>
                <a:ext cx="8568952" cy="764505"/>
              </a:xfrm>
              <a:prstGeom prst="rect">
                <a:avLst/>
              </a:prstGeom>
              <a:blipFill>
                <a:blip r:embed="rId6"/>
                <a:stretch>
                  <a:fillRect l="-8136" t="-121311" r="-2071" b="-17049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50CE4D2-A888-F1F3-8A6D-129621529522}"/>
                  </a:ext>
                </a:extLst>
              </p:cNvPr>
              <p:cNvSpPr txBox="1"/>
              <p:nvPr/>
            </p:nvSpPr>
            <p:spPr bwMode="auto">
              <a:xfrm>
                <a:off x="592089" y="4340345"/>
                <a:ext cx="830844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取此式與</a:t>
                </a:r>
                <a14:m>
                  <m:oMath xmlns:m="http://schemas.openxmlformats.org/officeDocument/2006/math">
                    <m:d>
                      <m:dPr>
                        <m:begChr m:val="⟨"/>
                        <m:endChr m:val=""/>
                        <m:ctrlPr>
                          <a:rPr lang="en-TW" i="1">
                            <a:latin typeface="Cambria Math" panose="02040503050406030204" pitchFamily="18" charset="0"/>
                            <a:cs typeface="Times New Roman" pitchFamily="18" charset="0"/>
                          </a:rPr>
                        </m:ctrlPr>
                      </m:dPr>
                      <m:e>
                        <m:d>
                          <m:dPr>
                            <m:begChr m:val=""/>
                            <m:endChr m:val="|"/>
                            <m:ctrlPr>
                              <a:rPr lang="en-TW" i="1">
                                <a:latin typeface="Cambria Math" panose="02040503050406030204" pitchFamily="18" charset="0"/>
                                <a:cs typeface="Times New Roman"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oMath>
                </a14:m>
                <a:r>
                  <a:rPr lang="en-TW" dirty="0">
                    <a:latin typeface="Times New Roman" pitchFamily="18" charset="0"/>
                    <a:cs typeface="Times New Roman" pitchFamily="18" charset="0"/>
                  </a:rPr>
                  <a:t>的內積，並代入正交關係，只有左手第二項及右手第三項不為零：</a:t>
                </a:r>
              </a:p>
            </p:txBody>
          </p:sp>
        </mc:Choice>
        <mc:Fallback xmlns="">
          <p:sp>
            <p:nvSpPr>
              <p:cNvPr id="15" name="TextBox 14">
                <a:extLst>
                  <a:ext uri="{FF2B5EF4-FFF2-40B4-BE49-F238E27FC236}">
                    <a16:creationId xmlns:a16="http://schemas.microsoft.com/office/drawing/2014/main" id="{E50CE4D2-A888-F1F3-8A6D-129621529522}"/>
                  </a:ext>
                </a:extLst>
              </p:cNvPr>
              <p:cNvSpPr txBox="1">
                <a:spLocks noRot="1" noChangeAspect="1" noMove="1" noResize="1" noEditPoints="1" noAdjustHandles="1" noChangeArrowheads="1" noChangeShapeType="1" noTextEdit="1"/>
              </p:cNvSpPr>
              <p:nvPr/>
            </p:nvSpPr>
            <p:spPr bwMode="auto">
              <a:xfrm>
                <a:off x="592089" y="4340345"/>
                <a:ext cx="8308443" cy="369332"/>
              </a:xfrm>
              <a:prstGeom prst="rect">
                <a:avLst/>
              </a:prstGeom>
              <a:blipFill>
                <a:blip r:embed="rId7"/>
                <a:stretch>
                  <a:fillRect l="-611" t="-106452" b="-15806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29">
                <a:extLst>
                  <a:ext uri="{FF2B5EF4-FFF2-40B4-BE49-F238E27FC236}">
                    <a16:creationId xmlns:a16="http://schemas.microsoft.com/office/drawing/2014/main" id="{282A843C-A2DF-51A1-11FE-28FE06382774}"/>
                  </a:ext>
                </a:extLst>
              </p:cNvPr>
              <p:cNvSpPr txBox="1"/>
              <p:nvPr/>
            </p:nvSpPr>
            <p:spPr bwMode="auto">
              <a:xfrm>
                <a:off x="681840" y="4785360"/>
                <a:ext cx="2856356" cy="764505"/>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r>
                        <a:rPr lang="en-US" altLang="zh-TW" b="0" i="0" smtClean="0">
                          <a:latin typeface="Cambria Math" panose="02040503050406030204" pitchFamily="18" charset="0"/>
                        </a:rPr>
                        <m:t>=</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𝑛</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Sub>
                                </m:e>
                              </m:d>
                            </m:e>
                          </m:d>
                        </m:e>
                      </m:nary>
                    </m:oMath>
                  </m:oMathPara>
                </a14:m>
                <a:endParaRPr lang="zh-TW" altLang="en-US" dirty="0"/>
              </a:p>
            </p:txBody>
          </p:sp>
        </mc:Choice>
        <mc:Fallback xmlns="">
          <p:sp>
            <p:nvSpPr>
              <p:cNvPr id="17" name="文字方塊 29">
                <a:extLst>
                  <a:ext uri="{FF2B5EF4-FFF2-40B4-BE49-F238E27FC236}">
                    <a16:creationId xmlns:a16="http://schemas.microsoft.com/office/drawing/2014/main" id="{282A843C-A2DF-51A1-11FE-28FE06382774}"/>
                  </a:ext>
                </a:extLst>
              </p:cNvPr>
              <p:cNvSpPr txBox="1">
                <a:spLocks noRot="1" noChangeAspect="1" noMove="1" noResize="1" noEditPoints="1" noAdjustHandles="1" noChangeArrowheads="1" noChangeShapeType="1" noTextEdit="1"/>
              </p:cNvSpPr>
              <p:nvPr/>
            </p:nvSpPr>
            <p:spPr bwMode="auto">
              <a:xfrm>
                <a:off x="681840" y="4785360"/>
                <a:ext cx="2856356" cy="764505"/>
              </a:xfrm>
              <a:prstGeom prst="rect">
                <a:avLst/>
              </a:prstGeom>
              <a:blipFill>
                <a:blip r:embed="rId8"/>
                <a:stretch>
                  <a:fillRect l="-442" t="-121311" r="-6637" b="-17049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文字方塊 29">
                <a:extLst>
                  <a:ext uri="{FF2B5EF4-FFF2-40B4-BE49-F238E27FC236}">
                    <a16:creationId xmlns:a16="http://schemas.microsoft.com/office/drawing/2014/main" id="{3CE895BE-27C5-BA2B-E39C-238B6F8F4EE5}"/>
                  </a:ext>
                </a:extLst>
              </p:cNvPr>
              <p:cNvSpPr txBox="1"/>
              <p:nvPr/>
            </p:nvSpPr>
            <p:spPr bwMode="auto">
              <a:xfrm>
                <a:off x="6141470" y="4778115"/>
                <a:ext cx="2083098" cy="771750"/>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𝐶</m:t>
                          </m:r>
                        </m:e>
                        <m:sub>
                          <m:r>
                            <a:rPr lang="en-US" altLang="zh-TW" i="1">
                              <a:latin typeface="Cambria Math" panose="02040503050406030204" pitchFamily="18" charset="0"/>
                            </a:rPr>
                            <m:t>𝑛𝑚</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f>
                        <m:fPr>
                          <m:ctrlPr>
                            <a:rPr lang="en-US" altLang="zh-TW" b="0" i="1" smtClean="0">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oMath>
                  </m:oMathPara>
                </a14:m>
                <a:endParaRPr lang="zh-TW" altLang="en-US" dirty="0"/>
              </a:p>
            </p:txBody>
          </p:sp>
        </mc:Choice>
        <mc:Fallback xmlns="">
          <p:sp>
            <p:nvSpPr>
              <p:cNvPr id="18" name="文字方塊 29">
                <a:extLst>
                  <a:ext uri="{FF2B5EF4-FFF2-40B4-BE49-F238E27FC236}">
                    <a16:creationId xmlns:a16="http://schemas.microsoft.com/office/drawing/2014/main" id="{3CE895BE-27C5-BA2B-E39C-238B6F8F4EE5}"/>
                  </a:ext>
                </a:extLst>
              </p:cNvPr>
              <p:cNvSpPr txBox="1">
                <a:spLocks noRot="1" noChangeAspect="1" noMove="1" noResize="1" noEditPoints="1" noAdjustHandles="1" noChangeArrowheads="1" noChangeShapeType="1" noTextEdit="1"/>
              </p:cNvSpPr>
              <p:nvPr/>
            </p:nvSpPr>
            <p:spPr bwMode="auto">
              <a:xfrm>
                <a:off x="6141470" y="4778115"/>
                <a:ext cx="2083098" cy="771750"/>
              </a:xfrm>
              <a:prstGeom prst="rect">
                <a:avLst/>
              </a:prstGeom>
              <a:blipFill>
                <a:blip r:embed="rId9"/>
                <a:stretch>
                  <a:fillRect t="-55738" r="-9091" b="-29508"/>
                </a:stretch>
              </a:blipFill>
              <a:ln>
                <a:noFill/>
              </a:ln>
            </p:spPr>
            <p:txBody>
              <a:bodyPr/>
              <a:lstStyle/>
              <a:p>
                <a:r>
                  <a:rPr lang="en-TW">
                    <a:noFill/>
                  </a:rPr>
                  <a:t> </a:t>
                </a:r>
              </a:p>
            </p:txBody>
          </p:sp>
        </mc:Fallback>
      </mc:AlternateContent>
      <p:sp>
        <p:nvSpPr>
          <p:cNvPr id="19" name="TextBox 18">
            <a:extLst>
              <a:ext uri="{FF2B5EF4-FFF2-40B4-BE49-F238E27FC236}">
                <a16:creationId xmlns:a16="http://schemas.microsoft.com/office/drawing/2014/main" id="{0D2C5557-1916-9BD1-E3A3-F1A78295EB2E}"/>
              </a:ext>
            </a:extLst>
          </p:cNvPr>
          <p:cNvSpPr txBox="1"/>
          <p:nvPr/>
        </p:nvSpPr>
        <p:spPr bwMode="auto">
          <a:xfrm>
            <a:off x="3689679" y="4924782"/>
            <a:ext cx="230425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代入前一階的結果</a:t>
            </a:r>
          </a:p>
        </p:txBody>
      </p:sp>
      <mc:AlternateContent xmlns:mc="http://schemas.openxmlformats.org/markup-compatibility/2006" xmlns:a14="http://schemas.microsoft.com/office/drawing/2010/main">
        <mc:Choice Requires="a14">
          <p:sp>
            <p:nvSpPr>
              <p:cNvPr id="20" name="文字方塊 29">
                <a:extLst>
                  <a:ext uri="{FF2B5EF4-FFF2-40B4-BE49-F238E27FC236}">
                    <a16:creationId xmlns:a16="http://schemas.microsoft.com/office/drawing/2014/main" id="{33AC21F5-F48B-B0FB-ADD2-3B031058EEC4}"/>
                  </a:ext>
                </a:extLst>
              </p:cNvPr>
              <p:cNvSpPr txBox="1"/>
              <p:nvPr/>
            </p:nvSpPr>
            <p:spPr bwMode="auto">
              <a:xfrm>
                <a:off x="303461" y="5762677"/>
                <a:ext cx="8537078" cy="79528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r>
                        <a:rPr lang="en-US" altLang="zh-TW" b="0" i="0" smtClean="0">
                          <a:latin typeface="Cambria Math" panose="02040503050406030204" pitchFamily="18" charset="0"/>
                        </a:rPr>
                        <m:t>=</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𝑛</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Sub>
                                </m:e>
                              </m:d>
                            </m:e>
                          </m:d>
                          <m:r>
                            <a:rPr lang="en-US" altLang="zh-TW" b="0" i="1" smtClean="0">
                              <a:latin typeface="Cambria Math" panose="02040503050406030204" pitchFamily="18" charset="0"/>
                              <a:ea typeface="Cambria Math"/>
                            </a:rPr>
                            <m:t>=</m:t>
                          </m:r>
                        </m:e>
                      </m:nary>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f>
                            <m:fPr>
                              <m:ctrlPr>
                                <a:rPr lang="en-US" altLang="zh-TW" i="1">
                                  <a:latin typeface="Cambria Math" panose="02040503050406030204" pitchFamily="18" charset="0"/>
                                  <a:ea typeface="Cambria Math"/>
                                </a:rPr>
                              </m:ctrlPr>
                            </m:fPr>
                            <m:num>
                              <m:sSup>
                                <m:sSupPr>
                                  <m:ctrlPr>
                                    <a:rPr lang="en-US" altLang="zh-TW" i="1" smtClean="0">
                                      <a:latin typeface="Cambria Math" panose="02040503050406030204" pitchFamily="18" charset="0"/>
                                      <a:ea typeface="Cambria Math"/>
                                    </a:rPr>
                                  </m:ctrlPr>
                                </m:sSup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𝑛</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sup>
                                  <m:r>
                                    <a:rPr lang="en-US" altLang="zh-TW" i="1" smtClean="0">
                                      <a:latin typeface="Cambria Math" panose="02040503050406030204" pitchFamily="18" charset="0"/>
                                      <a:ea typeface="Cambria Math" panose="02040503050406030204" pitchFamily="18" charset="0"/>
                                    </a:rPr>
                                    <m:t>∗</m:t>
                                  </m:r>
                                </m:sup>
                              </m:sSup>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𝑛</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r>
                            <a:rPr lang="en-US" altLang="zh-TW" i="1">
                              <a:latin typeface="Cambria Math" panose="02040503050406030204" pitchFamily="18" charset="0"/>
                              <a:ea typeface="Cambria Math"/>
                            </a:rPr>
                            <m:t>=</m:t>
                          </m:r>
                        </m:e>
                      </m:nary>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f>
                            <m:fPr>
                              <m:ctrlPr>
                                <a:rPr lang="en-US" altLang="zh-TW" i="1">
                                  <a:latin typeface="Cambria Math" panose="02040503050406030204" pitchFamily="18" charset="0"/>
                                  <a:ea typeface="Cambria Math"/>
                                </a:rPr>
                              </m:ctrlPr>
                            </m:fPr>
                            <m:num>
                              <m:sSup>
                                <m:sSupPr>
                                  <m:ctrlPr>
                                    <a:rPr lang="en-US" altLang="zh-TW" i="1">
                                      <a:latin typeface="Cambria Math" panose="02040503050406030204" pitchFamily="18" charset="0"/>
                                      <a:ea typeface="Cambria Math"/>
                                    </a:rPr>
                                  </m:ctrlPr>
                                </m:sSupPr>
                                <m:e>
                                  <m:d>
                                    <m:dPr>
                                      <m:begChr m:val="|"/>
                                      <m:endChr m:val="|"/>
                                      <m:ctrlPr>
                                        <a:rPr lang="en-US" altLang="zh-TW" i="1" smtClean="0">
                                          <a:latin typeface="Cambria Math" panose="02040503050406030204" pitchFamily="18" charset="0"/>
                                          <a:ea typeface="Cambria Math"/>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𝑛</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d>
                                </m:e>
                                <m:sup>
                                  <m:r>
                                    <a:rPr lang="en-US" altLang="zh-TW" b="0" i="1" smtClean="0">
                                      <a:latin typeface="Cambria Math" panose="02040503050406030204" pitchFamily="18" charset="0"/>
                                      <a:ea typeface="Cambria Math" panose="02040503050406030204" pitchFamily="18" charset="0"/>
                                    </a:rPr>
                                    <m:t>2</m:t>
                                  </m:r>
                                </m:sup>
                              </m:sSup>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e>
                      </m:nary>
                    </m:oMath>
                  </m:oMathPara>
                </a14:m>
                <a:endParaRPr lang="zh-TW" altLang="en-US" dirty="0"/>
              </a:p>
            </p:txBody>
          </p:sp>
        </mc:Choice>
        <mc:Fallback xmlns="">
          <p:sp>
            <p:nvSpPr>
              <p:cNvPr id="20" name="文字方塊 29">
                <a:extLst>
                  <a:ext uri="{FF2B5EF4-FFF2-40B4-BE49-F238E27FC236}">
                    <a16:creationId xmlns:a16="http://schemas.microsoft.com/office/drawing/2014/main" id="{33AC21F5-F48B-B0FB-ADD2-3B031058EEC4}"/>
                  </a:ext>
                </a:extLst>
              </p:cNvPr>
              <p:cNvSpPr txBox="1">
                <a:spLocks noRot="1" noChangeAspect="1" noMove="1" noResize="1" noEditPoints="1" noAdjustHandles="1" noChangeArrowheads="1" noChangeShapeType="1" noTextEdit="1"/>
              </p:cNvSpPr>
              <p:nvPr/>
            </p:nvSpPr>
            <p:spPr bwMode="auto">
              <a:xfrm>
                <a:off x="303461" y="5762677"/>
                <a:ext cx="8537078" cy="795282"/>
              </a:xfrm>
              <a:prstGeom prst="rect">
                <a:avLst/>
              </a:prstGeom>
              <a:blipFill>
                <a:blip r:embed="rId10"/>
                <a:stretch>
                  <a:fillRect l="-446" t="-110938" r="-446" b="-1625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文字方塊 29">
                <a:extLst>
                  <a:ext uri="{FF2B5EF4-FFF2-40B4-BE49-F238E27FC236}">
                    <a16:creationId xmlns:a16="http://schemas.microsoft.com/office/drawing/2014/main" id="{2AD64255-6167-7787-F6B3-77B79B1C7679}"/>
                  </a:ext>
                </a:extLst>
              </p:cNvPr>
              <p:cNvSpPr txBox="1"/>
              <p:nvPr/>
            </p:nvSpPr>
            <p:spPr bwMode="auto">
              <a:xfrm>
                <a:off x="1760851" y="575737"/>
                <a:ext cx="2828379" cy="795282"/>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r>
                        <a:rPr lang="en-US" altLang="zh-TW" b="0" i="0" smtClean="0">
                          <a:latin typeface="Cambria Math" panose="02040503050406030204" pitchFamily="18" charset="0"/>
                        </a:rPr>
                        <m:t>=</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f>
                            <m:fPr>
                              <m:ctrlPr>
                                <a:rPr lang="en-US" altLang="zh-TW" i="1">
                                  <a:latin typeface="Cambria Math" panose="02040503050406030204" pitchFamily="18" charset="0"/>
                                  <a:ea typeface="Cambria Math"/>
                                </a:rPr>
                              </m:ctrlPr>
                            </m:fPr>
                            <m:num>
                              <m:sSup>
                                <m:sSupPr>
                                  <m:ctrlPr>
                                    <a:rPr lang="en-US" altLang="zh-TW" i="1">
                                      <a:latin typeface="Cambria Math" panose="02040503050406030204" pitchFamily="18" charset="0"/>
                                      <a:ea typeface="Cambria Math"/>
                                    </a:rPr>
                                  </m:ctrlPr>
                                </m:sSupPr>
                                <m:e>
                                  <m:d>
                                    <m:dPr>
                                      <m:begChr m:val="|"/>
                                      <m:endChr m:val="|"/>
                                      <m:ctrlPr>
                                        <a:rPr lang="en-US" altLang="zh-TW" i="1" smtClean="0">
                                          <a:latin typeface="Cambria Math" panose="02040503050406030204" pitchFamily="18" charset="0"/>
                                          <a:ea typeface="Cambria Math"/>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𝑛</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d>
                                </m:e>
                                <m:sup>
                                  <m:r>
                                    <a:rPr lang="en-US" altLang="zh-TW" b="0" i="1" smtClean="0">
                                      <a:latin typeface="Cambria Math" panose="02040503050406030204" pitchFamily="18" charset="0"/>
                                      <a:ea typeface="Cambria Math" panose="02040503050406030204" pitchFamily="18" charset="0"/>
                                    </a:rPr>
                                    <m:t>2</m:t>
                                  </m:r>
                                </m:sup>
                              </m:sSup>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e>
                      </m:nary>
                    </m:oMath>
                  </m:oMathPara>
                </a14:m>
                <a:endParaRPr lang="zh-TW" altLang="en-US" dirty="0"/>
              </a:p>
            </p:txBody>
          </p:sp>
        </mc:Choice>
        <mc:Fallback xmlns="">
          <p:sp>
            <p:nvSpPr>
              <p:cNvPr id="21" name="文字方塊 29">
                <a:extLst>
                  <a:ext uri="{FF2B5EF4-FFF2-40B4-BE49-F238E27FC236}">
                    <a16:creationId xmlns:a16="http://schemas.microsoft.com/office/drawing/2014/main" id="{2AD64255-6167-7787-F6B3-77B79B1C7679}"/>
                  </a:ext>
                </a:extLst>
              </p:cNvPr>
              <p:cNvSpPr txBox="1">
                <a:spLocks noRot="1" noChangeAspect="1" noMove="1" noResize="1" noEditPoints="1" noAdjustHandles="1" noChangeArrowheads="1" noChangeShapeType="1" noTextEdit="1"/>
              </p:cNvSpPr>
              <p:nvPr/>
            </p:nvSpPr>
            <p:spPr bwMode="auto">
              <a:xfrm>
                <a:off x="1760851" y="575737"/>
                <a:ext cx="2828379" cy="795282"/>
              </a:xfrm>
              <a:prstGeom prst="rect">
                <a:avLst/>
              </a:prstGeom>
              <a:blipFill>
                <a:blip r:embed="rId11"/>
                <a:stretch>
                  <a:fillRect t="-114063" b="-160938"/>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BE8AA76-C1D6-8FE7-A282-4F8CFAA5C3EA}"/>
                  </a:ext>
                </a:extLst>
              </p:cNvPr>
              <p:cNvSpPr txBox="1"/>
              <p:nvPr/>
            </p:nvSpPr>
            <p:spPr bwMode="auto">
              <a:xfrm>
                <a:off x="4731853" y="806816"/>
                <a:ext cx="4032448"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這是第二階</a:t>
                </a:r>
                <a14:m>
                  <m:oMath xmlns:m="http://schemas.openxmlformats.org/officeDocument/2006/math">
                    <m:sSup>
                      <m:sSupPr>
                        <m:ctrlPr>
                          <a:rPr lang="en-TW" i="1" smtClean="0">
                            <a:solidFill>
                              <a:srgbClr val="FF0000"/>
                            </a:solidFill>
                            <a:latin typeface="Cambria Math" panose="02040503050406030204" pitchFamily="18" charset="0"/>
                            <a:cs typeface="Times New Roman" pitchFamily="18" charset="0"/>
                          </a:rPr>
                        </m:ctrlPr>
                      </m:sSupPr>
                      <m:e>
                        <m:r>
                          <a:rPr lang="en-TW" i="1" smtClean="0">
                            <a:solidFill>
                              <a:srgbClr val="FF0000"/>
                            </a:solidFill>
                            <a:latin typeface="Cambria Math" panose="02040503050406030204" pitchFamily="18" charset="0"/>
                            <a:ea typeface="Cambria Math" panose="02040503050406030204" pitchFamily="18" charset="0"/>
                            <a:cs typeface="Times New Roman" pitchFamily="18" charset="0"/>
                          </a:rPr>
                          <m:t>𝜆</m:t>
                        </m:r>
                      </m:e>
                      <m:sup>
                        <m:r>
                          <a:rPr lang="en-US" b="0" i="1" smtClean="0">
                            <a:solidFill>
                              <a:srgbClr val="FF0000"/>
                            </a:solidFill>
                            <a:latin typeface="Cambria Math" panose="02040503050406030204" pitchFamily="18" charset="0"/>
                            <a:ea typeface="Cambria Math" panose="02040503050406030204" pitchFamily="18" charset="0"/>
                            <a:cs typeface="Times New Roman" pitchFamily="18" charset="0"/>
                          </a:rPr>
                          <m:t>2</m:t>
                        </m:r>
                      </m:sup>
                    </m:sSup>
                  </m:oMath>
                </a14:m>
                <a:r>
                  <a:rPr lang="en-TW" dirty="0">
                    <a:solidFill>
                      <a:srgbClr val="FF0000"/>
                    </a:solidFill>
                    <a:latin typeface="Times New Roman" pitchFamily="18" charset="0"/>
                    <a:cs typeface="Times New Roman" pitchFamily="18" charset="0"/>
                  </a:rPr>
                  <a:t>對能量本徵值的修正。</a:t>
                </a:r>
              </a:p>
            </p:txBody>
          </p:sp>
        </mc:Choice>
        <mc:Fallback xmlns="">
          <p:sp>
            <p:nvSpPr>
              <p:cNvPr id="22" name="TextBox 21">
                <a:extLst>
                  <a:ext uri="{FF2B5EF4-FFF2-40B4-BE49-F238E27FC236}">
                    <a16:creationId xmlns:a16="http://schemas.microsoft.com/office/drawing/2014/main" id="{FBE8AA76-C1D6-8FE7-A282-4F8CFAA5C3EA}"/>
                  </a:ext>
                </a:extLst>
              </p:cNvPr>
              <p:cNvSpPr txBox="1">
                <a:spLocks noRot="1" noChangeAspect="1" noMove="1" noResize="1" noEditPoints="1" noAdjustHandles="1" noChangeArrowheads="1" noChangeShapeType="1" noTextEdit="1"/>
              </p:cNvSpPr>
              <p:nvPr/>
            </p:nvSpPr>
            <p:spPr bwMode="auto">
              <a:xfrm>
                <a:off x="4731853" y="806816"/>
                <a:ext cx="4032448" cy="369332"/>
              </a:xfrm>
              <a:prstGeom prst="rect">
                <a:avLst/>
              </a:prstGeom>
              <a:blipFill>
                <a:blip r:embed="rId12"/>
                <a:stretch>
                  <a:fillRect l="-1254" t="-6667" b="-23333"/>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111412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3" presetClass="exit" presetSubtype="10" fill="hold" grpId="0" nodeType="withEffect">
                                  <p:stCondLst>
                                    <p:cond delay="0"/>
                                  </p:stCondLst>
                                  <p:childTnLst>
                                    <p:animEffect transition="out" filter="blinds(horizontal)">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3" presetClass="exit" presetSubtype="10" fill="hold" grpId="0" nodeType="withEffect">
                                  <p:stCondLst>
                                    <p:cond delay="0"/>
                                  </p:stCondLst>
                                  <p:childTnLst>
                                    <p:animEffect transition="out" filter="blinds(horizontal)">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3" presetClass="exit" presetSubtype="10" fill="hold" grpId="1" nodeType="withEffect">
                                  <p:stCondLst>
                                    <p:cond delay="0"/>
                                  </p:stCondLst>
                                  <p:childTnLst>
                                    <p:animEffect transition="out" filter="blinds(horizontal)">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ppt_x"/>
                                          </p:val>
                                        </p:tav>
                                        <p:tav tm="100000">
                                          <p:val>
                                            <p:strVal val="#ppt_x"/>
                                          </p:val>
                                        </p:tav>
                                      </p:tavLst>
                                    </p:anim>
                                    <p:anim calcmode="lin" valueType="num">
                                      <p:cBhvr additive="base">
                                        <p:cTn id="53" dur="500" fill="hold"/>
                                        <p:tgtEl>
                                          <p:spTgt spid="21"/>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par>
                                <p:cTn id="58" presetID="3" presetClass="exit" presetSubtype="10" fill="hold" grpId="1" nodeType="withEffect">
                                  <p:stCondLst>
                                    <p:cond delay="0"/>
                                  </p:stCondLst>
                                  <p:childTnLst>
                                    <p:animEffect transition="out" filter="blinds(horizontal)">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5" grpId="1" animBg="1"/>
      <p:bldP spid="14" grpId="0" animBg="1"/>
      <p:bldP spid="14" grpId="1" animBg="1"/>
      <p:bldP spid="15" grpId="0"/>
      <p:bldP spid="17" grpId="0" animBg="1"/>
      <p:bldP spid="18" grpId="0" animBg="1"/>
      <p:bldP spid="19" grpId="0"/>
      <p:bldP spid="20" grpId="0" animBg="1"/>
      <p:bldP spid="21" grpId="0" animBg="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B3B3D6-9CF4-56D8-007C-6322A50080A3}"/>
              </a:ext>
            </a:extLst>
          </p:cNvPr>
          <p:cNvPicPr>
            <a:picLocks noChangeAspect="1"/>
          </p:cNvPicPr>
          <p:nvPr/>
        </p:nvPicPr>
        <p:blipFill>
          <a:blip r:embed="rId2"/>
          <a:stretch>
            <a:fillRect/>
          </a:stretch>
        </p:blipFill>
        <p:spPr>
          <a:xfrm>
            <a:off x="107504" y="975951"/>
            <a:ext cx="6649866" cy="2858149"/>
          </a:xfrm>
          <a:prstGeom prst="rect">
            <a:avLst/>
          </a:prstGeom>
        </p:spPr>
      </p:pic>
      <p:sp>
        <p:nvSpPr>
          <p:cNvPr id="4" name="TextBox 3">
            <a:extLst>
              <a:ext uri="{FF2B5EF4-FFF2-40B4-BE49-F238E27FC236}">
                <a16:creationId xmlns:a16="http://schemas.microsoft.com/office/drawing/2014/main" id="{C38F8F29-7FCC-1148-AD00-F9CA3790D80F}"/>
              </a:ext>
            </a:extLst>
          </p:cNvPr>
          <p:cNvSpPr txBox="1"/>
          <p:nvPr/>
        </p:nvSpPr>
        <p:spPr bwMode="auto">
          <a:xfrm>
            <a:off x="1935150" y="466931"/>
            <a:ext cx="554461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我們的目標之一是描述氫原子簡併能階的細微分裂！</a:t>
            </a:r>
          </a:p>
        </p:txBody>
      </p:sp>
      <p:sp>
        <p:nvSpPr>
          <p:cNvPr id="3" name="TextBox 2">
            <a:extLst>
              <a:ext uri="{FF2B5EF4-FFF2-40B4-BE49-F238E27FC236}">
                <a16:creationId xmlns:a16="http://schemas.microsoft.com/office/drawing/2014/main" id="{17D132AC-F545-C3F0-1852-0768FE9547C1}"/>
              </a:ext>
            </a:extLst>
          </p:cNvPr>
          <p:cNvSpPr txBox="1"/>
          <p:nvPr/>
        </p:nvSpPr>
        <p:spPr bwMode="auto">
          <a:xfrm>
            <a:off x="1223626" y="3834724"/>
            <a:ext cx="707614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氫原子中運動的電子會感受到質子庫倫電場因相對論效應產生磁場。</a:t>
            </a:r>
          </a:p>
        </p:txBody>
      </p:sp>
      <mc:AlternateContent xmlns:mc="http://schemas.openxmlformats.org/markup-compatibility/2006" xmlns:a14="http://schemas.microsoft.com/office/drawing/2010/main">
        <mc:Choice Requires="a14">
          <p:sp>
            <p:nvSpPr>
              <p:cNvPr id="6" name="文字方塊 10">
                <a:extLst>
                  <a:ext uri="{FF2B5EF4-FFF2-40B4-BE49-F238E27FC236}">
                    <a16:creationId xmlns:a16="http://schemas.microsoft.com/office/drawing/2014/main" id="{D4CB841C-596B-22AD-E046-EA36937110E5}"/>
                  </a:ext>
                </a:extLst>
              </p:cNvPr>
              <p:cNvSpPr txBox="1"/>
              <p:nvPr/>
            </p:nvSpPr>
            <p:spPr bwMode="auto">
              <a:xfrm>
                <a:off x="2051720" y="5254090"/>
                <a:ext cx="2104672" cy="695190"/>
              </a:xfrm>
              <a:prstGeom prst="rect">
                <a:avLst/>
              </a:prstGeom>
              <a:solidFill>
                <a:srgbClr val="FFFF99"/>
              </a:solidFill>
              <a:ln>
                <a:noFill/>
              </a:ln>
            </p:spPr>
            <p:txBody>
              <a:bodyPr wrap="square" rtlCol="0">
                <a:spAutoFit/>
              </a:bodyPr>
              <a:lstStyle/>
              <a:p>
                <a:pPr eaLnBrk="1" hangingPunct="1"/>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r>
                        <a:rPr lang="en-US" altLang="zh-TW" sz="1800" b="0" i="1" smtClean="0">
                          <a:latin typeface="Cambria Math"/>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acc>
                                <m:accPr>
                                  <m:chr m:val="̂"/>
                                  <m:ctrlPr>
                                    <a:rPr lang="en-US" altLang="zh-TW" i="1" smtClean="0">
                                      <a:latin typeface="Cambria Math" panose="02040503050406030204" pitchFamily="18" charset="0"/>
                                    </a:rPr>
                                  </m:ctrlPr>
                                </m:accPr>
                                <m:e>
                                  <m:r>
                                    <a:rPr lang="en-US" altLang="zh-TW" b="0" i="1" smtClean="0">
                                      <a:latin typeface="Cambria Math" panose="02040503050406030204" pitchFamily="18" charset="0"/>
                                    </a:rPr>
                                    <m:t>𝑝</m:t>
                                  </m:r>
                                </m:e>
                              </m:acc>
                            </m:e>
                            <m:sup>
                              <m:r>
                                <a:rPr lang="en-US" altLang="zh-TW" i="1">
                                  <a:latin typeface="Cambria Math"/>
                                </a:rPr>
                                <m:t>2</m:t>
                              </m:r>
                            </m:sup>
                          </m:sSup>
                        </m:num>
                        <m:den>
                          <m:r>
                            <a:rPr lang="en-US" altLang="zh-TW" i="1">
                              <a:latin typeface="Cambria Math" panose="02040503050406030204" pitchFamily="18" charset="0"/>
                            </a:rPr>
                            <m:t>2</m:t>
                          </m:r>
                          <m:r>
                            <a:rPr lang="en-US" altLang="zh-TW" i="1">
                              <a:latin typeface="Cambria Math" panose="02040503050406030204" pitchFamily="18" charset="0"/>
                            </a:rPr>
                            <m:t>𝑚</m:t>
                          </m:r>
                        </m:den>
                      </m:f>
                      <m:r>
                        <a:rPr lang="en-US" altLang="zh-TW" i="1">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2</m:t>
                              </m:r>
                            </m:sup>
                          </m:sSup>
                        </m:num>
                        <m:den>
                          <m:r>
                            <a:rPr lang="en-US" altLang="zh-TW" i="1">
                              <a:latin typeface="Cambria Math" panose="02040503050406030204" pitchFamily="18" charset="0"/>
                            </a:rPr>
                            <m:t>4</m:t>
                          </m:r>
                          <m:r>
                            <a:rPr lang="en-US" altLang="zh-TW" i="1">
                              <a:latin typeface="Cambria Math" panose="02040503050406030204" pitchFamily="18" charset="0"/>
                              <a:ea typeface="Cambria Math" panose="02040503050406030204" pitchFamily="18" charset="0"/>
                            </a:rPr>
                            <m:t>𝜋</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𝜀</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a:rPr>
                            <m:t>𝑟</m:t>
                          </m:r>
                        </m:den>
                      </m:f>
                    </m:oMath>
                  </m:oMathPara>
                </a14:m>
                <a:endParaRPr lang="zh-TW" altLang="en-US" sz="1800" dirty="0"/>
              </a:p>
            </p:txBody>
          </p:sp>
        </mc:Choice>
        <mc:Fallback xmlns="">
          <p:sp>
            <p:nvSpPr>
              <p:cNvPr id="6" name="文字方塊 10">
                <a:extLst>
                  <a:ext uri="{FF2B5EF4-FFF2-40B4-BE49-F238E27FC236}">
                    <a16:creationId xmlns:a16="http://schemas.microsoft.com/office/drawing/2014/main" id="{D4CB841C-596B-22AD-E046-EA36937110E5}"/>
                  </a:ext>
                </a:extLst>
              </p:cNvPr>
              <p:cNvSpPr txBox="1">
                <a:spLocks noRot="1" noChangeAspect="1" noMove="1" noResize="1" noEditPoints="1" noAdjustHandles="1" noChangeArrowheads="1" noChangeShapeType="1" noTextEdit="1"/>
              </p:cNvSpPr>
              <p:nvPr/>
            </p:nvSpPr>
            <p:spPr bwMode="auto">
              <a:xfrm>
                <a:off x="2051720" y="5254090"/>
                <a:ext cx="2104672" cy="695190"/>
              </a:xfrm>
              <a:prstGeom prst="rect">
                <a:avLst/>
              </a:prstGeom>
              <a:blipFill>
                <a:blip r:embed="rId3"/>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29">
                <a:extLst>
                  <a:ext uri="{FF2B5EF4-FFF2-40B4-BE49-F238E27FC236}">
                    <a16:creationId xmlns:a16="http://schemas.microsoft.com/office/drawing/2014/main" id="{88D962D6-BB49-5070-373C-E4B47ADBDFF6}"/>
                  </a:ext>
                </a:extLst>
              </p:cNvPr>
              <p:cNvSpPr txBox="1"/>
              <p:nvPr/>
            </p:nvSpPr>
            <p:spPr bwMode="auto">
              <a:xfrm>
                <a:off x="4997208" y="5405753"/>
                <a:ext cx="1270450" cy="40479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ea typeface="Cambria Math" panose="02040503050406030204" pitchFamily="18" charset="0"/>
                            </a:rPr>
                            <m:t>1</m:t>
                          </m:r>
                        </m:sub>
                      </m:sSub>
                      <m:r>
                        <a:rPr lang="en-US" altLang="zh-TW" i="1" smtClean="0">
                          <a:latin typeface="Cambria Math" panose="02040503050406030204" pitchFamily="18" charset="0"/>
                          <a:ea typeface="Cambria Math" panose="02040503050406030204" pitchFamily="18" charset="0"/>
                        </a:rPr>
                        <m:t>~</m:t>
                      </m:r>
                      <m:acc>
                        <m:accPr>
                          <m:chr m:val="⃗"/>
                          <m:ctrlPr>
                            <a:rPr lang="en-US" altLang="zh-TW" b="0"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𝐿</m:t>
                          </m:r>
                        </m:e>
                      </m:acc>
                      <m:r>
                        <a:rPr lang="en-US" altLang="zh-TW" i="1" smtClean="0">
                          <a:latin typeface="Cambria Math" panose="02040503050406030204" pitchFamily="18" charset="0"/>
                          <a:ea typeface="Cambria Math" panose="02040503050406030204" pitchFamily="18" charset="0"/>
                        </a:rPr>
                        <m:t>∙</m:t>
                      </m:r>
                      <m:acc>
                        <m:accPr>
                          <m:chr m:val="⃗"/>
                          <m:ctrlPr>
                            <a:rPr lang="en-US" altLang="zh-TW"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𝑆</m:t>
                          </m:r>
                        </m:e>
                      </m:acc>
                    </m:oMath>
                  </m:oMathPara>
                </a14:m>
                <a:endParaRPr lang="zh-TW" altLang="en-US" dirty="0"/>
              </a:p>
            </p:txBody>
          </p:sp>
        </mc:Choice>
        <mc:Fallback xmlns="">
          <p:sp>
            <p:nvSpPr>
              <p:cNvPr id="7" name="文字方塊 29">
                <a:extLst>
                  <a:ext uri="{FF2B5EF4-FFF2-40B4-BE49-F238E27FC236}">
                    <a16:creationId xmlns:a16="http://schemas.microsoft.com/office/drawing/2014/main" id="{88D962D6-BB49-5070-373C-E4B47ADBDFF6}"/>
                  </a:ext>
                </a:extLst>
              </p:cNvPr>
              <p:cNvSpPr txBox="1">
                <a:spLocks noRot="1" noChangeAspect="1" noMove="1" noResize="1" noEditPoints="1" noAdjustHandles="1" noChangeArrowheads="1" noChangeShapeType="1" noTextEdit="1"/>
              </p:cNvSpPr>
              <p:nvPr/>
            </p:nvSpPr>
            <p:spPr bwMode="auto">
              <a:xfrm>
                <a:off x="4997208" y="5405753"/>
                <a:ext cx="1270450" cy="404791"/>
              </a:xfrm>
              <a:prstGeom prst="rect">
                <a:avLst/>
              </a:prstGeom>
              <a:blipFill>
                <a:blip r:embed="rId4"/>
                <a:stretch>
                  <a:fillRect t="-12121"/>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E7B2DE1-8039-14B8-67D2-592F35FFC7C4}"/>
                  </a:ext>
                </a:extLst>
              </p:cNvPr>
              <p:cNvSpPr txBox="1"/>
              <p:nvPr/>
            </p:nvSpPr>
            <p:spPr bwMode="auto">
              <a:xfrm>
                <a:off x="1223626" y="6076599"/>
                <a:ext cx="752483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未微擾</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0</m:t>
                        </m:r>
                      </m:sub>
                    </m:sSub>
                  </m:oMath>
                </a14:m>
                <a:r>
                  <a:rPr lang="en-TW" dirty="0">
                    <a:latin typeface="Times New Roman" pitchFamily="18" charset="0"/>
                    <a:cs typeface="Times New Roman" pitchFamily="18" charset="0"/>
                  </a:rPr>
                  <a:t>就是一般氫原子的電子能量。微擾項則是</a:t>
                </a:r>
                <a:r>
                  <a:rPr lang="en-TW" dirty="0">
                    <a:solidFill>
                      <a:srgbClr val="FF0000"/>
                    </a:solidFill>
                    <a:latin typeface="Times New Roman" pitchFamily="18" charset="0"/>
                    <a:cs typeface="Times New Roman" pitchFamily="18" charset="0"/>
                  </a:rPr>
                  <a:t>Spin-Orbit Coupling</a:t>
                </a:r>
                <a:r>
                  <a:rPr lang="en-TW" dirty="0">
                    <a:latin typeface="Times New Roman" pitchFamily="18" charset="0"/>
                    <a:cs typeface="Times New Roman" pitchFamily="18" charset="0"/>
                  </a:rPr>
                  <a:t>。</a:t>
                </a:r>
              </a:p>
            </p:txBody>
          </p:sp>
        </mc:Choice>
        <mc:Fallback xmlns="">
          <p:sp>
            <p:nvSpPr>
              <p:cNvPr id="8" name="TextBox 7">
                <a:extLst>
                  <a:ext uri="{FF2B5EF4-FFF2-40B4-BE49-F238E27FC236}">
                    <a16:creationId xmlns:a16="http://schemas.microsoft.com/office/drawing/2014/main" id="{6E7B2DE1-8039-14B8-67D2-592F35FFC7C4}"/>
                  </a:ext>
                </a:extLst>
              </p:cNvPr>
              <p:cNvSpPr txBox="1">
                <a:spLocks noRot="1" noChangeAspect="1" noMove="1" noResize="1" noEditPoints="1" noAdjustHandles="1" noChangeArrowheads="1" noChangeShapeType="1" noTextEdit="1"/>
              </p:cNvSpPr>
              <p:nvPr/>
            </p:nvSpPr>
            <p:spPr bwMode="auto">
              <a:xfrm>
                <a:off x="1223626" y="6076599"/>
                <a:ext cx="7524838" cy="369332"/>
              </a:xfrm>
              <a:prstGeom prst="rect">
                <a:avLst/>
              </a:prstGeom>
              <a:blipFill>
                <a:blip r:embed="rId5"/>
                <a:stretch>
                  <a:fillRect l="-675" t="-6667" b="-23333"/>
                </a:stretch>
              </a:blipFill>
              <a:ln w="9525">
                <a:noFill/>
                <a:miter lim="800000"/>
                <a:headEnd/>
                <a:tailEnd/>
              </a:ln>
            </p:spPr>
            <p:txBody>
              <a:bodyPr/>
              <a:lstStyle/>
              <a:p>
                <a:r>
                  <a:rPr lang="en-TW">
                    <a:noFill/>
                  </a:rPr>
                  <a:t> </a:t>
                </a:r>
              </a:p>
            </p:txBody>
          </p:sp>
        </mc:Fallback>
      </mc:AlternateContent>
      <p:sp>
        <p:nvSpPr>
          <p:cNvPr id="9" name="TextBox 8">
            <a:extLst>
              <a:ext uri="{FF2B5EF4-FFF2-40B4-BE49-F238E27FC236}">
                <a16:creationId xmlns:a16="http://schemas.microsoft.com/office/drawing/2014/main" id="{241DF611-94C6-125D-8AD4-1BA3AD298049}"/>
              </a:ext>
            </a:extLst>
          </p:cNvPr>
          <p:cNvSpPr txBox="1"/>
          <p:nvPr/>
        </p:nvSpPr>
        <p:spPr bwMode="auto">
          <a:xfrm>
            <a:off x="1223626" y="4290792"/>
            <a:ext cx="707614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電子的自旋會因此相對論性磁場而對定態的能量產生影響。</a:t>
            </a:r>
          </a:p>
        </p:txBody>
      </p:sp>
      <p:sp>
        <p:nvSpPr>
          <p:cNvPr id="11" name="TextBox 10">
            <a:extLst>
              <a:ext uri="{FF2B5EF4-FFF2-40B4-BE49-F238E27FC236}">
                <a16:creationId xmlns:a16="http://schemas.microsoft.com/office/drawing/2014/main" id="{06A60755-7BB3-422E-A5D9-7E2676D71960}"/>
              </a:ext>
            </a:extLst>
          </p:cNvPr>
          <p:cNvSpPr txBox="1"/>
          <p:nvPr/>
        </p:nvSpPr>
        <p:spPr bwMode="auto">
          <a:xfrm>
            <a:off x="1223626" y="4751592"/>
            <a:ext cx="7812870"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原來簡併的能階，精細的測量會發現細微的分裂：</a:t>
            </a:r>
            <a:r>
              <a:rPr lang="en-TW" dirty="0">
                <a:solidFill>
                  <a:srgbClr val="FF0000"/>
                </a:solidFill>
                <a:latin typeface="Times New Roman" pitchFamily="18" charset="0"/>
                <a:cs typeface="Times New Roman" pitchFamily="18" charset="0"/>
              </a:rPr>
              <a:t>精細結構</a:t>
            </a:r>
            <a:r>
              <a:rPr lang="zh-TW" altLang="en-US" dirty="0">
                <a:latin typeface="Times New Roman" pitchFamily="18" charset="0"/>
                <a:cs typeface="Times New Roman" pitchFamily="18" charset="0"/>
              </a:rPr>
              <a:t> </a:t>
            </a:r>
            <a:r>
              <a:rPr lang="en-TW" dirty="0">
                <a:solidFill>
                  <a:srgbClr val="FF0000"/>
                </a:solidFill>
                <a:latin typeface="Times New Roman" pitchFamily="18" charset="0"/>
                <a:cs typeface="Times New Roman" pitchFamily="18" charset="0"/>
              </a:rPr>
              <a:t>Fine Structure</a:t>
            </a:r>
            <a:r>
              <a:rPr lang="en-TW" dirty="0">
                <a:latin typeface="Times New Roman" pitchFamily="18" charset="0"/>
                <a:cs typeface="Times New Roman" pitchFamily="18" charset="0"/>
              </a:rPr>
              <a:t>。</a:t>
            </a:r>
            <a:endParaRPr lang="en-TW" dirty="0"/>
          </a:p>
        </p:txBody>
      </p:sp>
      <p:pic>
        <p:nvPicPr>
          <p:cNvPr id="12" name="Picture 11">
            <a:extLst>
              <a:ext uri="{FF2B5EF4-FFF2-40B4-BE49-F238E27FC236}">
                <a16:creationId xmlns:a16="http://schemas.microsoft.com/office/drawing/2014/main" id="{43CA3BF1-B9B9-2D6D-7A86-B29B1F850F2D}"/>
              </a:ext>
            </a:extLst>
          </p:cNvPr>
          <p:cNvPicPr>
            <a:picLocks noChangeAspect="1"/>
          </p:cNvPicPr>
          <p:nvPr/>
        </p:nvPicPr>
        <p:blipFill>
          <a:blip r:embed="rId6"/>
          <a:stretch>
            <a:fillRect/>
          </a:stretch>
        </p:blipFill>
        <p:spPr>
          <a:xfrm>
            <a:off x="6843345" y="975951"/>
            <a:ext cx="2273300" cy="274320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B2F8573-76EA-5927-ED9D-254E532CFDBE}"/>
                  </a:ext>
                </a:extLst>
              </p:cNvPr>
              <p:cNvSpPr txBox="1"/>
              <p:nvPr/>
            </p:nvSpPr>
            <p:spPr bwMode="auto">
              <a:xfrm>
                <a:off x="143506" y="1479192"/>
                <a:ext cx="2160240" cy="307777"/>
              </a:xfrm>
              <a:prstGeom prst="rect">
                <a:avLst/>
              </a:prstGeom>
              <a:solidFill>
                <a:schemeClr val="bg1"/>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cs typeface="Times New Roman" pitchFamily="18" charset="0"/>
                        </a:rPr>
                        <m:t>𝑛</m:t>
                      </m:r>
                      <m:r>
                        <a:rPr lang="en-US" sz="1400" b="0" i="1" smtClean="0">
                          <a:latin typeface="Cambria Math" panose="02040503050406030204" pitchFamily="18" charset="0"/>
                          <a:cs typeface="Times New Roman" pitchFamily="18" charset="0"/>
                        </a:rPr>
                        <m:t>=2,</m:t>
                      </m:r>
                      <m:r>
                        <a:rPr lang="en-US" sz="1400" b="0" i="1" smtClean="0">
                          <a:latin typeface="Cambria Math" panose="02040503050406030204" pitchFamily="18" charset="0"/>
                          <a:cs typeface="Times New Roman" pitchFamily="18" charset="0"/>
                        </a:rPr>
                        <m:t>𝑙</m:t>
                      </m:r>
                      <m:r>
                        <a:rPr lang="en-US" sz="1400" b="0" i="1" smtClean="0">
                          <a:latin typeface="Cambria Math" panose="02040503050406030204" pitchFamily="18" charset="0"/>
                          <a:cs typeface="Times New Roman" pitchFamily="18" charset="0"/>
                        </a:rPr>
                        <m:t>=0,1,</m:t>
                      </m:r>
                      <m:r>
                        <a:rPr lang="en-US" sz="1400" b="0" i="1" smtClean="0">
                          <a:latin typeface="Cambria Math" panose="02040503050406030204" pitchFamily="18" charset="0"/>
                          <a:cs typeface="Times New Roman" pitchFamily="18" charset="0"/>
                        </a:rPr>
                        <m:t>𝑠</m:t>
                      </m:r>
                      <m:r>
                        <a:rPr lang="en-US" sz="1400" b="0" i="1" smtClean="0">
                          <a:latin typeface="Cambria Math" panose="02040503050406030204" pitchFamily="18" charset="0"/>
                          <a:cs typeface="Times New Roman" pitchFamily="18" charset="0"/>
                        </a:rPr>
                        <m:t>=1/2</m:t>
                      </m:r>
                    </m:oMath>
                  </m:oMathPara>
                </a14:m>
                <a:endParaRPr lang="en-TW" sz="1400"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CB2F8573-76EA-5927-ED9D-254E532CFDBE}"/>
                  </a:ext>
                </a:extLst>
              </p:cNvPr>
              <p:cNvSpPr txBox="1">
                <a:spLocks noRot="1" noChangeAspect="1" noMove="1" noResize="1" noEditPoints="1" noAdjustHandles="1" noChangeArrowheads="1" noChangeShapeType="1" noTextEdit="1"/>
              </p:cNvSpPr>
              <p:nvPr/>
            </p:nvSpPr>
            <p:spPr bwMode="auto">
              <a:xfrm>
                <a:off x="143506" y="1479192"/>
                <a:ext cx="2160240" cy="307777"/>
              </a:xfrm>
              <a:prstGeom prst="rect">
                <a:avLst/>
              </a:prstGeom>
              <a:blipFill>
                <a:blip r:embed="rId7"/>
                <a:stretch>
                  <a:fillRect b="-12000"/>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352332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p:bldP spid="9"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C70C65-6193-ECAA-8F0B-727F55150458}"/>
              </a:ext>
            </a:extLst>
          </p:cNvPr>
          <p:cNvSpPr txBox="1"/>
          <p:nvPr/>
        </p:nvSpPr>
        <p:spPr bwMode="auto">
          <a:xfrm>
            <a:off x="685427" y="452122"/>
            <a:ext cx="6595128"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例二：Stark Effect </a:t>
            </a:r>
            <a:r>
              <a:rPr lang="en-TW" dirty="0">
                <a:latin typeface="Times New Roman" pitchFamily="18" charset="0"/>
                <a:cs typeface="Times New Roman" pitchFamily="18" charset="0"/>
              </a:rPr>
              <a:t>在氫原子上加上一個常數電場沿z方向，</a:t>
            </a:r>
          </a:p>
        </p:txBody>
      </p:sp>
      <mc:AlternateContent xmlns:mc="http://schemas.openxmlformats.org/markup-compatibility/2006" xmlns:a14="http://schemas.microsoft.com/office/drawing/2010/main">
        <mc:Choice Requires="a14">
          <p:sp>
            <p:nvSpPr>
              <p:cNvPr id="8" name="文字方塊 10">
                <a:extLst>
                  <a:ext uri="{FF2B5EF4-FFF2-40B4-BE49-F238E27FC236}">
                    <a16:creationId xmlns:a16="http://schemas.microsoft.com/office/drawing/2014/main" id="{B086D8CA-4C69-9B0F-D6A3-A85338A88B4B}"/>
                  </a:ext>
                </a:extLst>
              </p:cNvPr>
              <p:cNvSpPr txBox="1"/>
              <p:nvPr/>
            </p:nvSpPr>
            <p:spPr bwMode="auto">
              <a:xfrm>
                <a:off x="755576" y="903855"/>
                <a:ext cx="2104672" cy="695190"/>
              </a:xfrm>
              <a:prstGeom prst="rect">
                <a:avLst/>
              </a:prstGeom>
              <a:solidFill>
                <a:srgbClr val="FFFF99"/>
              </a:solidFill>
              <a:ln>
                <a:noFill/>
              </a:ln>
            </p:spPr>
            <p:txBody>
              <a:bodyPr wrap="square" rtlCol="0">
                <a:spAutoFit/>
              </a:bodyPr>
              <a:lstStyle/>
              <a:p>
                <a:pPr eaLnBrk="1" hangingPunct="1"/>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r>
                        <a:rPr lang="en-US" altLang="zh-TW" sz="1800" b="0" i="1" smtClean="0">
                          <a:latin typeface="Cambria Math"/>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acc>
                                <m:accPr>
                                  <m:chr m:val="̂"/>
                                  <m:ctrlPr>
                                    <a:rPr lang="en-US" altLang="zh-TW" i="1" smtClean="0">
                                      <a:latin typeface="Cambria Math" panose="02040503050406030204" pitchFamily="18" charset="0"/>
                                    </a:rPr>
                                  </m:ctrlPr>
                                </m:accPr>
                                <m:e>
                                  <m:r>
                                    <a:rPr lang="en-US" altLang="zh-TW" b="0" i="1" smtClean="0">
                                      <a:latin typeface="Cambria Math" panose="02040503050406030204" pitchFamily="18" charset="0"/>
                                    </a:rPr>
                                    <m:t>𝑝</m:t>
                                  </m:r>
                                </m:e>
                              </m:acc>
                            </m:e>
                            <m:sup>
                              <m:r>
                                <a:rPr lang="en-US" altLang="zh-TW" i="1">
                                  <a:latin typeface="Cambria Math"/>
                                </a:rPr>
                                <m:t>2</m:t>
                              </m:r>
                            </m:sup>
                          </m:sSup>
                        </m:num>
                        <m:den>
                          <m:r>
                            <a:rPr lang="en-US" altLang="zh-TW" i="1">
                              <a:latin typeface="Cambria Math" panose="02040503050406030204" pitchFamily="18" charset="0"/>
                            </a:rPr>
                            <m:t>2</m:t>
                          </m:r>
                          <m:r>
                            <a:rPr lang="en-US" altLang="zh-TW" i="1">
                              <a:latin typeface="Cambria Math" panose="02040503050406030204" pitchFamily="18" charset="0"/>
                            </a:rPr>
                            <m:t>𝑚</m:t>
                          </m:r>
                        </m:den>
                      </m:f>
                      <m:r>
                        <a:rPr lang="en-US" altLang="zh-TW" i="1">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2</m:t>
                              </m:r>
                            </m:sup>
                          </m:sSup>
                        </m:num>
                        <m:den>
                          <m:r>
                            <a:rPr lang="en-US" altLang="zh-TW" i="1">
                              <a:latin typeface="Cambria Math" panose="02040503050406030204" pitchFamily="18" charset="0"/>
                            </a:rPr>
                            <m:t>4</m:t>
                          </m:r>
                          <m:r>
                            <a:rPr lang="en-US" altLang="zh-TW" i="1">
                              <a:latin typeface="Cambria Math" panose="02040503050406030204" pitchFamily="18" charset="0"/>
                              <a:ea typeface="Cambria Math" panose="02040503050406030204" pitchFamily="18" charset="0"/>
                            </a:rPr>
                            <m:t>𝜋</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𝜀</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a:rPr>
                            <m:t>𝑟</m:t>
                          </m:r>
                        </m:den>
                      </m:f>
                    </m:oMath>
                  </m:oMathPara>
                </a14:m>
                <a:endParaRPr lang="zh-TW" altLang="en-US" sz="1800" dirty="0"/>
              </a:p>
            </p:txBody>
          </p:sp>
        </mc:Choice>
        <mc:Fallback xmlns="">
          <p:sp>
            <p:nvSpPr>
              <p:cNvPr id="8" name="文字方塊 10">
                <a:extLst>
                  <a:ext uri="{FF2B5EF4-FFF2-40B4-BE49-F238E27FC236}">
                    <a16:creationId xmlns:a16="http://schemas.microsoft.com/office/drawing/2014/main" id="{B086D8CA-4C69-9B0F-D6A3-A85338A88B4B}"/>
                  </a:ext>
                </a:extLst>
              </p:cNvPr>
              <p:cNvSpPr txBox="1">
                <a:spLocks noRot="1" noChangeAspect="1" noMove="1" noResize="1" noEditPoints="1" noAdjustHandles="1" noChangeArrowheads="1" noChangeShapeType="1" noTextEdit="1"/>
              </p:cNvSpPr>
              <p:nvPr/>
            </p:nvSpPr>
            <p:spPr bwMode="auto">
              <a:xfrm>
                <a:off x="755576" y="903855"/>
                <a:ext cx="2104672" cy="695190"/>
              </a:xfrm>
              <a:prstGeom prst="rect">
                <a:avLst/>
              </a:prstGeom>
              <a:blipFill>
                <a:blip r:embed="rId2"/>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29">
                <a:extLst>
                  <a:ext uri="{FF2B5EF4-FFF2-40B4-BE49-F238E27FC236}">
                    <a16:creationId xmlns:a16="http://schemas.microsoft.com/office/drawing/2014/main" id="{5C61920F-7004-1007-4DC2-71B060F48DF5}"/>
                  </a:ext>
                </a:extLst>
              </p:cNvPr>
              <p:cNvSpPr txBox="1"/>
              <p:nvPr/>
            </p:nvSpPr>
            <p:spPr bwMode="auto">
              <a:xfrm>
                <a:off x="3052159" y="1002115"/>
                <a:ext cx="2160477" cy="40293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ea typeface="Cambria Math" panose="02040503050406030204" pitchFamily="18" charset="0"/>
                            </a:rPr>
                            <m:t>1</m:t>
                          </m:r>
                        </m:sub>
                      </m:sSub>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𝑒</m:t>
                      </m:r>
                      <m:acc>
                        <m:accPr>
                          <m:chr m:val="⃗"/>
                          <m:ctrlPr>
                            <a:rPr lang="en-US" altLang="zh-TW" b="0"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𝑟</m:t>
                          </m:r>
                        </m:e>
                      </m:acc>
                      <m:r>
                        <a:rPr lang="en-US" altLang="zh-TW" i="1" smtClean="0">
                          <a:latin typeface="Cambria Math" panose="02040503050406030204" pitchFamily="18" charset="0"/>
                          <a:ea typeface="Cambria Math" panose="02040503050406030204" pitchFamily="18" charset="0"/>
                        </a:rPr>
                        <m:t>∙</m:t>
                      </m:r>
                      <m:acc>
                        <m:accPr>
                          <m:chr m:val="⃗"/>
                          <m:ctrlPr>
                            <a:rPr lang="en-US" altLang="zh-TW"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𝐸</m:t>
                          </m:r>
                        </m:e>
                      </m:acc>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𝑒𝐸</m:t>
                      </m:r>
                      <m:acc>
                        <m:accPr>
                          <m:chr m:val="̂"/>
                          <m:ctrlPr>
                            <a:rPr lang="en-US" altLang="zh-TW"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𝑧</m:t>
                          </m:r>
                        </m:e>
                      </m:acc>
                    </m:oMath>
                  </m:oMathPara>
                </a14:m>
                <a:endParaRPr lang="zh-TW" altLang="en-US" dirty="0"/>
              </a:p>
            </p:txBody>
          </p:sp>
        </mc:Choice>
        <mc:Fallback xmlns="">
          <p:sp>
            <p:nvSpPr>
              <p:cNvPr id="9" name="文字方塊 29">
                <a:extLst>
                  <a:ext uri="{FF2B5EF4-FFF2-40B4-BE49-F238E27FC236}">
                    <a16:creationId xmlns:a16="http://schemas.microsoft.com/office/drawing/2014/main" id="{5C61920F-7004-1007-4DC2-71B060F48DF5}"/>
                  </a:ext>
                </a:extLst>
              </p:cNvPr>
              <p:cNvSpPr txBox="1">
                <a:spLocks noRot="1" noChangeAspect="1" noMove="1" noResize="1" noEditPoints="1" noAdjustHandles="1" noChangeArrowheads="1" noChangeShapeType="1" noTextEdit="1"/>
              </p:cNvSpPr>
              <p:nvPr/>
            </p:nvSpPr>
            <p:spPr bwMode="auto">
              <a:xfrm>
                <a:off x="3052159" y="1002115"/>
                <a:ext cx="2160477" cy="402931"/>
              </a:xfrm>
              <a:prstGeom prst="rect">
                <a:avLst/>
              </a:prstGeom>
              <a:blipFill>
                <a:blip r:embed="rId3"/>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AD94642-E82A-67F8-BBB3-FC5C837026DD}"/>
                  </a:ext>
                </a:extLst>
              </p:cNvPr>
              <p:cNvSpPr txBox="1"/>
              <p:nvPr/>
            </p:nvSpPr>
            <p:spPr bwMode="auto">
              <a:xfrm>
                <a:off x="677966" y="1695008"/>
                <a:ext cx="4748387" cy="376770"/>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未微擾</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0</m:t>
                        </m:r>
                      </m:sub>
                    </m:sSub>
                  </m:oMath>
                </a14:m>
                <a:r>
                  <a:rPr lang="en-TW" dirty="0">
                    <a:latin typeface="Times New Roman" pitchFamily="18" charset="0"/>
                    <a:cs typeface="Times New Roman" pitchFamily="18" charset="0"/>
                  </a:rPr>
                  <a:t>就是一般氫原子能階計算。</a:t>
                </a:r>
              </a:p>
            </p:txBody>
          </p:sp>
        </mc:Choice>
        <mc:Fallback xmlns="">
          <p:sp>
            <p:nvSpPr>
              <p:cNvPr id="10" name="TextBox 9">
                <a:extLst>
                  <a:ext uri="{FF2B5EF4-FFF2-40B4-BE49-F238E27FC236}">
                    <a16:creationId xmlns:a16="http://schemas.microsoft.com/office/drawing/2014/main" id="{9AD94642-E82A-67F8-BBB3-FC5C837026DD}"/>
                  </a:ext>
                </a:extLst>
              </p:cNvPr>
              <p:cNvSpPr txBox="1">
                <a:spLocks noRot="1" noChangeAspect="1" noMove="1" noResize="1" noEditPoints="1" noAdjustHandles="1" noChangeArrowheads="1" noChangeShapeType="1" noTextEdit="1"/>
              </p:cNvSpPr>
              <p:nvPr/>
            </p:nvSpPr>
            <p:spPr bwMode="auto">
              <a:xfrm>
                <a:off x="677966" y="1695008"/>
                <a:ext cx="4748387" cy="376770"/>
              </a:xfrm>
              <a:prstGeom prst="rect">
                <a:avLst/>
              </a:prstGeom>
              <a:blipFill>
                <a:blip r:embed="rId4"/>
                <a:stretch>
                  <a:fillRect l="-1067"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 Box 17">
                <a:extLst>
                  <a:ext uri="{FF2B5EF4-FFF2-40B4-BE49-F238E27FC236}">
                    <a16:creationId xmlns:a16="http://schemas.microsoft.com/office/drawing/2014/main" id="{A24B96A6-145B-9073-4771-C90580553EF5}"/>
                  </a:ext>
                </a:extLst>
              </p:cNvPr>
              <p:cNvSpPr txBox="1">
                <a:spLocks noChangeArrowheads="1"/>
              </p:cNvSpPr>
              <p:nvPr/>
            </p:nvSpPr>
            <p:spPr bwMode="auto">
              <a:xfrm>
                <a:off x="713176" y="2114632"/>
                <a:ext cx="2701094" cy="37677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50000"/>
                  </a:spcBef>
                </a:pPr>
                <a14:m>
                  <m:oMath xmlns:m="http://schemas.openxmlformats.org/officeDocument/2006/math">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oMath>
                </a14:m>
                <a:r>
                  <a:rPr lang="zh-TW" altLang="en-US" dirty="0"/>
                  <a:t>的本徵值與本徵態：</a:t>
                </a:r>
              </a:p>
            </p:txBody>
          </p:sp>
        </mc:Choice>
        <mc:Fallback xmlns="">
          <p:sp>
            <p:nvSpPr>
              <p:cNvPr id="3" name="Text Box 17">
                <a:extLst>
                  <a:ext uri="{FF2B5EF4-FFF2-40B4-BE49-F238E27FC236}">
                    <a16:creationId xmlns:a16="http://schemas.microsoft.com/office/drawing/2014/main" id="{A24B96A6-145B-9073-4771-C90580553EF5}"/>
                  </a:ext>
                </a:extLst>
              </p:cNvPr>
              <p:cNvSpPr txBox="1">
                <a:spLocks noRot="1" noChangeAspect="1" noMove="1" noResize="1" noEditPoints="1" noAdjustHandles="1" noChangeArrowheads="1" noChangeShapeType="1" noTextEdit="1"/>
              </p:cNvSpPr>
              <p:nvPr/>
            </p:nvSpPr>
            <p:spPr bwMode="auto">
              <a:xfrm>
                <a:off x="713176" y="2114632"/>
                <a:ext cx="2701094" cy="376770"/>
              </a:xfrm>
              <a:prstGeom prst="rect">
                <a:avLst/>
              </a:prstGeom>
              <a:blipFill>
                <a:blip r:embed="rId5"/>
                <a:stretch>
                  <a:fillRect t="-3226" b="-2258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6">
                <a:extLst>
                  <a:ext uri="{FF2B5EF4-FFF2-40B4-BE49-F238E27FC236}">
                    <a16:creationId xmlns:a16="http://schemas.microsoft.com/office/drawing/2014/main" id="{A06C1D6D-7A1B-9CAB-D009-4C74F2E09FEA}"/>
                  </a:ext>
                </a:extLst>
              </p:cNvPr>
              <p:cNvSpPr txBox="1"/>
              <p:nvPr/>
            </p:nvSpPr>
            <p:spPr bwMode="auto">
              <a:xfrm>
                <a:off x="3270254" y="2668395"/>
                <a:ext cx="3448188"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𝜙</m:t>
                          </m:r>
                        </m:e>
                        <m:sub>
                          <m:r>
                            <a:rPr lang="en-US" altLang="zh-TW" i="1">
                              <a:latin typeface="Cambria Math"/>
                            </a:rPr>
                            <m:t>𝑛𝑙𝑚</m:t>
                          </m:r>
                        </m:sub>
                      </m:sSub>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a:rPr>
                            <m:t>𝑅</m:t>
                          </m:r>
                        </m:e>
                        <m:sub>
                          <m:r>
                            <a:rPr lang="en-US" altLang="zh-TW" b="0" i="1" smtClean="0">
                              <a:latin typeface="Cambria Math"/>
                            </a:rPr>
                            <m:t>𝑛𝑙</m:t>
                          </m:r>
                        </m:sub>
                      </m:sSub>
                      <m:d>
                        <m:dPr>
                          <m:ctrlPr>
                            <a:rPr lang="en-US" altLang="zh-TW" b="0" i="1" smtClean="0">
                              <a:latin typeface="Cambria Math" panose="02040503050406030204" pitchFamily="18" charset="0"/>
                            </a:rPr>
                          </m:ctrlPr>
                        </m:dPr>
                        <m:e>
                          <m:r>
                            <a:rPr lang="en-US" altLang="zh-TW" b="0" i="1" smtClean="0">
                              <a:latin typeface="Cambria Math"/>
                            </a:rPr>
                            <m:t>𝑟</m:t>
                          </m:r>
                        </m:e>
                      </m:d>
                      <m:r>
                        <a:rPr lang="en-US" altLang="zh-TW" b="0" i="1" smtClean="0">
                          <a:latin typeface="Cambria Math"/>
                          <a:ea typeface="Cambria Math"/>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𝑃</m:t>
                          </m:r>
                        </m:e>
                        <m:sub>
                          <m:r>
                            <a:rPr lang="en-US" altLang="zh-TW" b="0" i="1" smtClean="0">
                              <a:latin typeface="Cambria Math"/>
                            </a:rPr>
                            <m:t>𝑙𝑚</m:t>
                          </m:r>
                        </m:sub>
                      </m:sSub>
                      <m:d>
                        <m:dPr>
                          <m:ctrlPr>
                            <a:rPr lang="el-GR" altLang="zh-TW" b="0" i="1" smtClean="0">
                              <a:latin typeface="Cambria Math" panose="02040503050406030204" pitchFamily="18" charset="0"/>
                              <a:ea typeface="Cambria Math"/>
                            </a:rPr>
                          </m:ctrlPr>
                        </m:dPr>
                        <m:e>
                          <m:r>
                            <a:rPr lang="zh-TW" altLang="el-GR" b="0" i="1" smtClean="0">
                              <a:latin typeface="Cambria Math"/>
                              <a:ea typeface="Cambria Math"/>
                            </a:rPr>
                            <m:t>𝜃</m:t>
                          </m:r>
                        </m:e>
                      </m:d>
                      <m:r>
                        <a:rPr lang="el-GR" altLang="zh-TW" b="0" i="1" smtClean="0">
                          <a:latin typeface="Cambria Math"/>
                          <a:ea typeface="Cambria Math"/>
                        </a:rPr>
                        <m:t>∙</m:t>
                      </m:r>
                      <m:sSub>
                        <m:sSubPr>
                          <m:ctrlPr>
                            <a:rPr lang="el-GR"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𝑚</m:t>
                          </m:r>
                        </m:sub>
                      </m:sSub>
                      <m:d>
                        <m:dPr>
                          <m:ctrlPr>
                            <a:rPr lang="el-GR" altLang="zh-TW" b="0" i="1" smtClean="0">
                              <a:latin typeface="Cambria Math" panose="02040503050406030204" pitchFamily="18" charset="0"/>
                              <a:ea typeface="Cambria Math"/>
                            </a:rPr>
                          </m:ctrlPr>
                        </m:dPr>
                        <m:e>
                          <m:r>
                            <a:rPr lang="zh-TW" altLang="el-GR" b="0" i="1" smtClean="0">
                              <a:latin typeface="Cambria Math"/>
                              <a:ea typeface="Cambria Math"/>
                            </a:rPr>
                            <m:t>𝜙</m:t>
                          </m:r>
                        </m:e>
                      </m:d>
                    </m:oMath>
                  </m:oMathPara>
                </a14:m>
                <a:endParaRPr lang="zh-TW" altLang="en-US" sz="1800" dirty="0"/>
              </a:p>
            </p:txBody>
          </p:sp>
        </mc:Choice>
        <mc:Fallback xmlns="">
          <p:sp>
            <p:nvSpPr>
              <p:cNvPr id="5" name="文字方塊 6">
                <a:extLst>
                  <a:ext uri="{FF2B5EF4-FFF2-40B4-BE49-F238E27FC236}">
                    <a16:creationId xmlns:a16="http://schemas.microsoft.com/office/drawing/2014/main" id="{A06C1D6D-7A1B-9CAB-D009-4C74F2E09FEA}"/>
                  </a:ext>
                </a:extLst>
              </p:cNvPr>
              <p:cNvSpPr txBox="1">
                <a:spLocks noRot="1" noChangeAspect="1" noMove="1" noResize="1" noEditPoints="1" noAdjustHandles="1" noChangeArrowheads="1" noChangeShapeType="1" noTextEdit="1"/>
              </p:cNvSpPr>
              <p:nvPr/>
            </p:nvSpPr>
            <p:spPr bwMode="auto">
              <a:xfrm>
                <a:off x="3270254" y="2668395"/>
                <a:ext cx="3448188" cy="369332"/>
              </a:xfrm>
              <a:prstGeom prst="rect">
                <a:avLst/>
              </a:prstGeom>
              <a:blipFill>
                <a:blip r:embed="rId6"/>
                <a:stretch>
                  <a:fillRect b="-13333"/>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9">
                <a:extLst>
                  <a:ext uri="{FF2B5EF4-FFF2-40B4-BE49-F238E27FC236}">
                    <a16:creationId xmlns:a16="http://schemas.microsoft.com/office/drawing/2014/main" id="{A7B16CD2-DDF9-5DBF-4677-D986107A261A}"/>
                  </a:ext>
                </a:extLst>
              </p:cNvPr>
              <p:cNvSpPr txBox="1"/>
              <p:nvPr/>
            </p:nvSpPr>
            <p:spPr>
              <a:xfrm>
                <a:off x="713176" y="2543746"/>
                <a:ext cx="2418606" cy="618631"/>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a:rPr>
                            <m:t>𝐸</m:t>
                          </m:r>
                        </m:e>
                        <m:sub>
                          <m:r>
                            <a:rPr lang="en-US" altLang="zh-TW" sz="1800" b="0" i="1" smtClean="0">
                              <a:latin typeface="Cambria Math" panose="02040503050406030204" pitchFamily="18" charset="0"/>
                              <a:ea typeface="Cambria Math"/>
                            </a:rPr>
                            <m:t>𝑛</m:t>
                          </m:r>
                        </m:sub>
                      </m:sSub>
                      <m:r>
                        <a:rPr lang="en-US" altLang="zh-TW" sz="1800" b="0" i="1" smtClean="0">
                          <a:latin typeface="Cambria Math" panose="02040503050406030204" pitchFamily="18" charset="0"/>
                          <a:ea typeface="Cambria Math"/>
                        </a:rPr>
                        <m:t>=</m:t>
                      </m:r>
                      <m:d>
                        <m:dPr>
                          <m:ctrlPr>
                            <a:rPr lang="en-US" altLang="zh-TW" sz="1800" b="0" i="1" smtClean="0">
                              <a:latin typeface="Cambria Math" panose="02040503050406030204" pitchFamily="18" charset="0"/>
                              <a:ea typeface="Cambria Math"/>
                            </a:rPr>
                          </m:ctrlPr>
                        </m:dPr>
                        <m:e>
                          <m:r>
                            <a:rPr lang="en-US" altLang="zh-TW" sz="1800" b="0" i="1" smtClean="0">
                              <a:latin typeface="Cambria Math" panose="02040503050406030204" pitchFamily="18" charset="0"/>
                              <a:ea typeface="Cambria Math"/>
                            </a:rPr>
                            <m:t>−13.6</m:t>
                          </m:r>
                          <m:r>
                            <m:rPr>
                              <m:nor/>
                            </m:rPr>
                            <a:rPr lang="en-US" altLang="zh-TW" sz="1800" b="0" i="0" smtClean="0">
                              <a:latin typeface="Cambria Math" panose="02040503050406030204" pitchFamily="18" charset="0"/>
                              <a:ea typeface="Cambria Math"/>
                            </a:rPr>
                            <m:t>eV</m:t>
                          </m:r>
                        </m:e>
                      </m:d>
                      <m:d>
                        <m:dPr>
                          <m:ctrlPr>
                            <a:rPr lang="en-US" altLang="zh-TW" sz="1800" i="1">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en-US" altLang="zh-TW" sz="1800" i="1">
                                  <a:latin typeface="Cambria Math" panose="02040503050406030204" pitchFamily="18" charset="0"/>
                                  <a:ea typeface="Cambria Math"/>
                                </a:rPr>
                                <m:t>1</m:t>
                              </m:r>
                            </m:num>
                            <m:den>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𝑛</m:t>
                                  </m:r>
                                </m:e>
                                <m:sup>
                                  <m:r>
                                    <a:rPr lang="en-US" altLang="zh-TW" sz="1800" i="1">
                                      <a:latin typeface="Cambria Math"/>
                                      <a:ea typeface="Cambria Math"/>
                                    </a:rPr>
                                    <m:t>2</m:t>
                                  </m:r>
                                </m:sup>
                              </m:sSup>
                            </m:den>
                          </m:f>
                        </m:e>
                      </m:d>
                    </m:oMath>
                  </m:oMathPara>
                </a14:m>
                <a:endParaRPr lang="en-US" altLang="zh-TW" sz="1800" b="0" dirty="0">
                  <a:ea typeface="Cambria Math"/>
                </a:endParaRPr>
              </a:p>
            </p:txBody>
          </p:sp>
        </mc:Choice>
        <mc:Fallback xmlns="">
          <p:sp>
            <p:nvSpPr>
              <p:cNvPr id="6" name="文字方塊 9">
                <a:extLst>
                  <a:ext uri="{FF2B5EF4-FFF2-40B4-BE49-F238E27FC236}">
                    <a16:creationId xmlns:a16="http://schemas.microsoft.com/office/drawing/2014/main" id="{A7B16CD2-DDF9-5DBF-4677-D986107A261A}"/>
                  </a:ext>
                </a:extLst>
              </p:cNvPr>
              <p:cNvSpPr txBox="1">
                <a:spLocks noRot="1" noChangeAspect="1" noMove="1" noResize="1" noEditPoints="1" noAdjustHandles="1" noChangeArrowheads="1" noChangeShapeType="1" noTextEdit="1"/>
              </p:cNvSpPr>
              <p:nvPr/>
            </p:nvSpPr>
            <p:spPr>
              <a:xfrm>
                <a:off x="713176" y="2543746"/>
                <a:ext cx="2418606" cy="618631"/>
              </a:xfrm>
              <a:prstGeom prst="rect">
                <a:avLst/>
              </a:prstGeom>
              <a:blipFill>
                <a:blip r:embed="rId7"/>
                <a:stretch>
                  <a:fillRect/>
                </a:stretch>
              </a:blipFill>
            </p:spPr>
            <p:txBody>
              <a:bodyPr/>
              <a:lstStyle/>
              <a:p>
                <a:r>
                  <a:rPr lang="en-TW">
                    <a:noFill/>
                  </a:rPr>
                  <a:t> </a:t>
                </a:r>
              </a:p>
            </p:txBody>
          </p:sp>
        </mc:Fallback>
      </mc:AlternateContent>
      <p:pic>
        <p:nvPicPr>
          <p:cNvPr id="7" name="Picture 18" descr="F39_18">
            <a:extLst>
              <a:ext uri="{FF2B5EF4-FFF2-40B4-BE49-F238E27FC236}">
                <a16:creationId xmlns:a16="http://schemas.microsoft.com/office/drawing/2014/main" id="{72B6B6CB-EF87-4D72-3012-A1A7360524A0}"/>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934466" y="291562"/>
            <a:ext cx="1967563" cy="250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1" name="文字方塊 29">
                <a:extLst>
                  <a:ext uri="{FF2B5EF4-FFF2-40B4-BE49-F238E27FC236}">
                    <a16:creationId xmlns:a16="http://schemas.microsoft.com/office/drawing/2014/main" id="{1AF3D12F-6131-F906-942C-A2BE89B77139}"/>
                  </a:ext>
                </a:extLst>
              </p:cNvPr>
              <p:cNvSpPr txBox="1"/>
              <p:nvPr/>
            </p:nvSpPr>
            <p:spPr bwMode="auto">
              <a:xfrm>
                <a:off x="748140" y="3820274"/>
                <a:ext cx="4602910" cy="42518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𝜆</m:t>
                      </m:r>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𝜆</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100</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100</m:t>
                                  </m:r>
                                </m:sub>
                              </m:sSub>
                            </m:e>
                          </m:d>
                        </m:e>
                      </m:d>
                      <m:r>
                        <a:rPr lang="en-US" altLang="zh-TW" b="0" i="1" smtClean="0">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𝑒</m:t>
                      </m:r>
                      <m:r>
                        <a:rPr lang="en-US" altLang="zh-TW" b="0" i="1" smtClean="0">
                          <a:latin typeface="Cambria Math" panose="02040503050406030204" pitchFamily="18" charset="0"/>
                          <a:ea typeface="Cambria Math" panose="02040503050406030204" pitchFamily="18" charset="0"/>
                        </a:rPr>
                        <m:t>𝐸</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100</m:t>
                                  </m:r>
                                </m:sub>
                              </m:sSub>
                            </m:e>
                          </m:d>
                        </m:e>
                      </m:d>
                      <m:r>
                        <a:rPr lang="en-US" altLang="zh-TW" b="0" i="1" smtClean="0">
                          <a:latin typeface="Cambria Math" panose="02040503050406030204" pitchFamily="18" charset="0"/>
                          <a:ea typeface="Cambria Math" panose="02040503050406030204" pitchFamily="18" charset="0"/>
                        </a:rPr>
                        <m:t>𝑧</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100</m:t>
                                  </m:r>
                                </m:sub>
                              </m:sSub>
                            </m:e>
                          </m:d>
                        </m:e>
                      </m:d>
                    </m:oMath>
                  </m:oMathPara>
                </a14:m>
                <a:endParaRPr lang="zh-TW" altLang="en-US" dirty="0"/>
              </a:p>
            </p:txBody>
          </p:sp>
        </mc:Choice>
        <mc:Fallback xmlns="">
          <p:sp>
            <p:nvSpPr>
              <p:cNvPr id="11" name="文字方塊 29">
                <a:extLst>
                  <a:ext uri="{FF2B5EF4-FFF2-40B4-BE49-F238E27FC236}">
                    <a16:creationId xmlns:a16="http://schemas.microsoft.com/office/drawing/2014/main" id="{1AF3D12F-6131-F906-942C-A2BE89B77139}"/>
                  </a:ext>
                </a:extLst>
              </p:cNvPr>
              <p:cNvSpPr txBox="1">
                <a:spLocks noRot="1" noChangeAspect="1" noMove="1" noResize="1" noEditPoints="1" noAdjustHandles="1" noChangeArrowheads="1" noChangeShapeType="1" noTextEdit="1"/>
              </p:cNvSpPr>
              <p:nvPr/>
            </p:nvSpPr>
            <p:spPr bwMode="auto">
              <a:xfrm>
                <a:off x="748140" y="3820274"/>
                <a:ext cx="4602910" cy="425181"/>
              </a:xfrm>
              <a:prstGeom prst="rect">
                <a:avLst/>
              </a:prstGeom>
              <a:blipFill>
                <a:blip r:embed="rId9"/>
                <a:stretch>
                  <a:fillRect t="-80000" r="-3581" b="-142857"/>
                </a:stretch>
              </a:blipFill>
              <a:ln>
                <a:noFill/>
              </a:ln>
            </p:spPr>
            <p:txBody>
              <a:bodyPr/>
              <a:lstStyle/>
              <a:p>
                <a:r>
                  <a:rPr lang="en-TW">
                    <a:noFill/>
                  </a:rPr>
                  <a:t> </a:t>
                </a:r>
              </a:p>
            </p:txBody>
          </p:sp>
        </mc:Fallback>
      </mc:AlternateContent>
      <p:sp>
        <p:nvSpPr>
          <p:cNvPr id="12" name="Text Box 17">
            <a:extLst>
              <a:ext uri="{FF2B5EF4-FFF2-40B4-BE49-F238E27FC236}">
                <a16:creationId xmlns:a16="http://schemas.microsoft.com/office/drawing/2014/main" id="{94FCD32C-D3F7-F2D0-4975-19790217A678}"/>
              </a:ext>
            </a:extLst>
          </p:cNvPr>
          <p:cNvSpPr txBox="1">
            <a:spLocks noChangeArrowheads="1"/>
          </p:cNvSpPr>
          <p:nvPr/>
        </p:nvSpPr>
        <p:spPr bwMode="auto">
          <a:xfrm>
            <a:off x="712814" y="3420434"/>
            <a:ext cx="38813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50000"/>
              </a:spcBef>
            </a:pPr>
            <a:r>
              <a:rPr lang="zh-TW" altLang="en-US" dirty="0"/>
              <a:t>計算基態本徵值的第一階修正：</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99FF21E-F66F-C1C9-DE84-34EDD94E6BC9}"/>
                  </a:ext>
                </a:extLst>
              </p:cNvPr>
              <p:cNvSpPr txBox="1"/>
              <p:nvPr/>
            </p:nvSpPr>
            <p:spPr bwMode="auto">
              <a:xfrm>
                <a:off x="748140" y="4296254"/>
                <a:ext cx="4602910" cy="901914"/>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𝑒𝐸</m:t>
                      </m:r>
                      <m:nary>
                        <m:naryPr>
                          <m:limLoc m:val="undOvr"/>
                          <m:ctrlPr>
                            <a:rPr lang="en-US" altLang="zh-TW" i="1" smtClean="0">
                              <a:latin typeface="Cambria Math" panose="02040503050406030204" pitchFamily="18" charset="0"/>
                            </a:rPr>
                          </m:ctrlPr>
                        </m:naryPr>
                        <m:sub>
                          <m:r>
                            <m:rPr>
                              <m:brk m:alnAt="24"/>
                            </m:rPr>
                            <a:rPr lang="en-US" altLang="zh-TW" i="1">
                              <a:latin typeface="Cambria Math"/>
                            </a:rPr>
                            <m:t>−</m:t>
                          </m:r>
                          <m:r>
                            <a:rPr lang="en-US" altLang="zh-TW" i="1">
                              <a:latin typeface="Cambria Math"/>
                              <a:ea typeface="Cambria Math"/>
                            </a:rPr>
                            <m:t>∞</m:t>
                          </m:r>
                        </m:sub>
                        <m:sup>
                          <m:r>
                            <a:rPr lang="en-US" altLang="zh-TW" i="1">
                              <a:latin typeface="Cambria Math"/>
                              <a:ea typeface="Cambria Math"/>
                            </a:rPr>
                            <m:t>∞</m:t>
                          </m:r>
                        </m:sup>
                        <m:e>
                          <m:r>
                            <a:rPr lang="en-US" altLang="zh-TW" b="0" i="1" smtClean="0">
                              <a:latin typeface="Cambria Math" panose="02040503050406030204" pitchFamily="18" charset="0"/>
                              <a:ea typeface="Cambria Math"/>
                            </a:rPr>
                            <m:t>𝑑</m:t>
                          </m:r>
                          <m:sSup>
                            <m:sSupPr>
                              <m:ctrlPr>
                                <a:rPr lang="en-US" altLang="zh-TW" b="0" i="1" smtClean="0">
                                  <a:latin typeface="Cambria Math" panose="02040503050406030204" pitchFamily="18" charset="0"/>
                                  <a:ea typeface="Cambria Math"/>
                                </a:rPr>
                              </m:ctrlPr>
                            </m:sSupPr>
                            <m:e>
                              <m:acc>
                                <m:accPr>
                                  <m:chr m:val="⃗"/>
                                  <m:ctrlPr>
                                    <a:rPr lang="el-GR"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𝑟</m:t>
                                  </m:r>
                                </m:e>
                              </m:acc>
                            </m:e>
                            <m:sup>
                              <m:r>
                                <a:rPr lang="en-US" altLang="zh-TW" b="0" i="1" smtClean="0">
                                  <a:latin typeface="Cambria Math" panose="02040503050406030204" pitchFamily="18" charset="0"/>
                                  <a:ea typeface="Cambria Math"/>
                                </a:rPr>
                                <m:t>3</m:t>
                              </m:r>
                            </m:sup>
                          </m:sSup>
                        </m:e>
                      </m:nary>
                      <m:r>
                        <a:rPr lang="en-US" altLang="zh-TW" i="1" smtClean="0">
                          <a:latin typeface="Cambria Math" panose="02040503050406030204" pitchFamily="18" charset="0"/>
                          <a:ea typeface="Cambria Math" panose="02040503050406030204" pitchFamily="18" charset="0"/>
                        </a:rPr>
                        <m:t>∙</m:t>
                      </m:r>
                      <m:sSubSup>
                        <m:sSubSupPr>
                          <m:ctrlPr>
                            <a:rPr lang="en-US" altLang="zh-TW" i="1" smtClean="0">
                              <a:latin typeface="Cambria Math" panose="02040503050406030204" pitchFamily="18" charset="0"/>
                            </a:rPr>
                          </m:ctrlPr>
                        </m:sSubSupPr>
                        <m:e>
                          <m:r>
                            <a:rPr lang="en-US" altLang="zh-TW" i="1" smtClean="0">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100</m:t>
                          </m:r>
                        </m:sub>
                        <m:sup>
                          <m:r>
                            <a:rPr lang="en-US" altLang="zh-TW" i="1" smtClean="0">
                              <a:latin typeface="Cambria Math" panose="02040503050406030204" pitchFamily="18" charset="0"/>
                              <a:ea typeface="Cambria Math" panose="02040503050406030204" pitchFamily="18" charset="0"/>
                            </a:rPr>
                            <m:t>∗</m:t>
                          </m:r>
                        </m:sup>
                      </m:sSubSup>
                      <m:d>
                        <m:dPr>
                          <m:ctrlPr>
                            <a:rPr lang="en-US" altLang="zh-TW" i="1">
                              <a:latin typeface="Cambria Math" panose="02040503050406030204" pitchFamily="18" charset="0"/>
                            </a:rPr>
                          </m:ctrlPr>
                        </m:dPr>
                        <m:e>
                          <m:acc>
                            <m:accPr>
                              <m:chr m:val="⃗"/>
                              <m:ctrlPr>
                                <a:rPr lang="el-GR"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𝑟</m:t>
                              </m:r>
                            </m:e>
                          </m:acc>
                        </m:e>
                      </m:d>
                      <m:r>
                        <a:rPr lang="en-US" altLang="zh-TW" i="1" smtClean="0">
                          <a:latin typeface="Cambria Math" panose="02040503050406030204" pitchFamily="18" charset="0"/>
                          <a:ea typeface="Cambria Math"/>
                        </a:rPr>
                        <m:t>𝑧</m:t>
                      </m:r>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100</m:t>
                          </m:r>
                        </m:sub>
                      </m:sSub>
                      <m:d>
                        <m:dPr>
                          <m:ctrlPr>
                            <a:rPr lang="el-GR" altLang="zh-TW" i="1">
                              <a:latin typeface="Cambria Math" panose="02040503050406030204" pitchFamily="18" charset="0"/>
                              <a:ea typeface="Cambria Math"/>
                            </a:rPr>
                          </m:ctrlPr>
                        </m:dPr>
                        <m:e>
                          <m:acc>
                            <m:accPr>
                              <m:chr m:val="⃗"/>
                              <m:ctrlPr>
                                <a:rPr lang="el-GR" altLang="zh-TW" b="0" i="1" smtClean="0">
                                  <a:latin typeface="Cambria Math" panose="02040503050406030204" pitchFamily="18" charset="0"/>
                                  <a:ea typeface="Cambria Math"/>
                                </a:rPr>
                              </m:ctrlPr>
                            </m:accPr>
                            <m:e>
                              <m:r>
                                <a:rPr lang="en-US" altLang="zh-TW" b="0" i="1" smtClean="0">
                                  <a:latin typeface="Cambria Math" panose="02040503050406030204" pitchFamily="18" charset="0"/>
                                  <a:ea typeface="Cambria Math"/>
                                </a:rPr>
                                <m:t>𝑟</m:t>
                              </m:r>
                            </m:e>
                          </m:acc>
                        </m:e>
                      </m:d>
                      <m:r>
                        <a:rPr lang="en-US" altLang="zh-TW" b="0" i="1" smtClean="0">
                          <a:latin typeface="Cambria Math" panose="02040503050406030204" pitchFamily="18" charset="0"/>
                          <a:ea typeface="Cambria Math"/>
                        </a:rPr>
                        <m:t>=</m:t>
                      </m:r>
                      <m:r>
                        <a:rPr lang="en-US" altLang="zh-TW" i="1">
                          <a:latin typeface="Cambria Math" panose="02040503050406030204" pitchFamily="18" charset="0"/>
                        </a:rPr>
                        <m:t>𝑒𝐸</m:t>
                      </m:r>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𝑧</m:t>
                          </m:r>
                        </m:e>
                      </m:d>
                      <m:r>
                        <a:rPr lang="en-US" altLang="zh-TW" b="0" i="1" smtClean="0">
                          <a:latin typeface="Cambria Math" panose="02040503050406030204" pitchFamily="18" charset="0"/>
                        </a:rPr>
                        <m:t>=0</m:t>
                      </m:r>
                    </m:oMath>
                  </m:oMathPara>
                </a14:m>
                <a:endParaRPr lang="en-TW" dirty="0"/>
              </a:p>
            </p:txBody>
          </p:sp>
        </mc:Choice>
        <mc:Fallback xmlns="">
          <p:sp>
            <p:nvSpPr>
              <p:cNvPr id="14" name="TextBox 13">
                <a:extLst>
                  <a:ext uri="{FF2B5EF4-FFF2-40B4-BE49-F238E27FC236}">
                    <a16:creationId xmlns:a16="http://schemas.microsoft.com/office/drawing/2014/main" id="{699FF21E-F66F-C1C9-DE84-34EDD94E6BC9}"/>
                  </a:ext>
                </a:extLst>
              </p:cNvPr>
              <p:cNvSpPr txBox="1">
                <a:spLocks noRot="1" noChangeAspect="1" noMove="1" noResize="1" noEditPoints="1" noAdjustHandles="1" noChangeArrowheads="1" noChangeShapeType="1" noTextEdit="1"/>
              </p:cNvSpPr>
              <p:nvPr/>
            </p:nvSpPr>
            <p:spPr bwMode="auto">
              <a:xfrm>
                <a:off x="748140" y="4296254"/>
                <a:ext cx="4602910" cy="901914"/>
              </a:xfrm>
              <a:prstGeom prst="rect">
                <a:avLst/>
              </a:prstGeom>
              <a:blipFill>
                <a:blip r:embed="rId10"/>
                <a:stretch>
                  <a:fillRect l="-4683" t="-111111" b="-170833"/>
                </a:stretch>
              </a:blipFill>
              <a:ln w="9525">
                <a:noFill/>
                <a:miter lim="800000"/>
                <a:headEnd/>
                <a:tailEnd/>
              </a:ln>
            </p:spPr>
            <p:txBody>
              <a:bodyPr/>
              <a:lstStyle/>
              <a:p>
                <a:r>
                  <a:rPr lang="en-TW">
                    <a:noFill/>
                  </a:rPr>
                  <a:t> </a:t>
                </a:r>
              </a:p>
            </p:txBody>
          </p:sp>
        </mc:Fallback>
      </mc:AlternateContent>
      <p:sp>
        <p:nvSpPr>
          <p:cNvPr id="15" name="TextBox 14">
            <a:extLst>
              <a:ext uri="{FF2B5EF4-FFF2-40B4-BE49-F238E27FC236}">
                <a16:creationId xmlns:a16="http://schemas.microsoft.com/office/drawing/2014/main" id="{A87AD5D2-4AED-3C4D-7C46-DE3F9A64AAB2}"/>
              </a:ext>
            </a:extLst>
          </p:cNvPr>
          <p:cNvSpPr txBox="1"/>
          <p:nvPr/>
        </p:nvSpPr>
        <p:spPr bwMode="auto">
          <a:xfrm>
            <a:off x="5417946" y="4573101"/>
            <a:ext cx="3162750"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基態的z座標期望值為零</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6" name="文字方塊 29">
                <a:extLst>
                  <a:ext uri="{FF2B5EF4-FFF2-40B4-BE49-F238E27FC236}">
                    <a16:creationId xmlns:a16="http://schemas.microsoft.com/office/drawing/2014/main" id="{98A110A3-64CF-81D2-18CB-3B926C7B5138}"/>
                  </a:ext>
                </a:extLst>
              </p:cNvPr>
              <p:cNvSpPr txBox="1"/>
              <p:nvPr/>
            </p:nvSpPr>
            <p:spPr bwMode="auto">
              <a:xfrm>
                <a:off x="748140" y="5771847"/>
                <a:ext cx="3144287" cy="808876"/>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r>
                        <a:rPr lang="en-US" altLang="zh-TW" b="0" i="0" smtClean="0">
                          <a:latin typeface="Cambria Math" panose="02040503050406030204" pitchFamily="18" charset="0"/>
                        </a:rPr>
                        <m:t>=</m:t>
                      </m:r>
                      <m:nary>
                        <m:naryPr>
                          <m:chr m:val="∑"/>
                          <m:supHide m:val="on"/>
                          <m:ctrlPr>
                            <a:rPr lang="en-US" altLang="zh-TW" i="1">
                              <a:latin typeface="Cambria Math" panose="02040503050406030204" pitchFamily="18" charset="0"/>
                              <a:ea typeface="Cambria Math"/>
                            </a:rPr>
                          </m:ctrlPr>
                        </m:naryPr>
                        <m:sub>
                          <m:r>
                            <a:rPr lang="en-US" altLang="zh-TW" b="0" i="1" smtClean="0">
                              <a:latin typeface="Cambria Math" panose="02040503050406030204" pitchFamily="18" charset="0"/>
                              <a:ea typeface="Cambria Math"/>
                            </a:rPr>
                            <m:t>𝑙𝑚</m:t>
                          </m:r>
                          <m:r>
                            <a:rPr lang="en-US" altLang="zh-TW" b="0" i="1" smtClean="0">
                              <a:latin typeface="Cambria Math" panose="02040503050406030204" pitchFamily="18" charset="0"/>
                              <a:ea typeface="Cambria Math"/>
                            </a:rPr>
                            <m:t>,</m:t>
                          </m:r>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1</m:t>
                          </m:r>
                        </m:sub>
                        <m:sup/>
                        <m:e>
                          <m:f>
                            <m:fPr>
                              <m:ctrlPr>
                                <a:rPr lang="en-US" altLang="zh-TW" i="1">
                                  <a:latin typeface="Cambria Math" panose="02040503050406030204" pitchFamily="18" charset="0"/>
                                  <a:ea typeface="Cambria Math"/>
                                </a:rPr>
                              </m:ctrlPr>
                            </m:fPr>
                            <m:num>
                              <m:sSup>
                                <m:sSupPr>
                                  <m:ctrlPr>
                                    <a:rPr lang="en-US" altLang="zh-TW" i="1">
                                      <a:latin typeface="Cambria Math" panose="02040503050406030204" pitchFamily="18" charset="0"/>
                                      <a:ea typeface="Cambria Math"/>
                                    </a:rPr>
                                  </m:ctrlPr>
                                </m:sSupPr>
                                <m:e>
                                  <m:d>
                                    <m:dPr>
                                      <m:begChr m:val="|"/>
                                      <m:endChr m:val="|"/>
                                      <m:ctrlPr>
                                        <a:rPr lang="en-US" altLang="zh-TW" i="1" smtClean="0">
                                          <a:latin typeface="Cambria Math" panose="02040503050406030204" pitchFamily="18" charset="0"/>
                                          <a:ea typeface="Cambria Math"/>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100</m:t>
                                                  </m:r>
                                                </m:sub>
                                              </m:sSub>
                                            </m:e>
                                          </m:d>
                                        </m:e>
                                      </m:d>
                                      <m:r>
                                        <a:rPr lang="en-US" altLang="zh-TW" b="0" i="1" smtClean="0">
                                          <a:latin typeface="Cambria Math" panose="02040503050406030204" pitchFamily="18" charset="0"/>
                                          <a:ea typeface="Cambria Math" panose="02040503050406030204" pitchFamily="18" charset="0"/>
                                        </a:rPr>
                                        <m:t>𝑧</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𝑘𝑙𝑚</m:t>
                                                  </m:r>
                                                </m:sub>
                                              </m:sSub>
                                            </m:e>
                                          </m:d>
                                        </m:e>
                                      </m:d>
                                    </m:e>
                                  </m:d>
                                </m:e>
                                <m:sup>
                                  <m:r>
                                    <a:rPr lang="en-US" altLang="zh-TW" b="0" i="1" smtClean="0">
                                      <a:latin typeface="Cambria Math" panose="02040503050406030204" pitchFamily="18" charset="0"/>
                                      <a:ea typeface="Cambria Math" panose="02040503050406030204" pitchFamily="18" charset="0"/>
                                    </a:rPr>
                                    <m:t>2</m:t>
                                  </m:r>
                                </m:sup>
                              </m:sSup>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e>
                      </m:nary>
                    </m:oMath>
                  </m:oMathPara>
                </a14:m>
                <a:endParaRPr lang="zh-TW" altLang="en-US" dirty="0"/>
              </a:p>
            </p:txBody>
          </p:sp>
        </mc:Choice>
        <mc:Fallback xmlns="">
          <p:sp>
            <p:nvSpPr>
              <p:cNvPr id="16" name="文字方塊 29">
                <a:extLst>
                  <a:ext uri="{FF2B5EF4-FFF2-40B4-BE49-F238E27FC236}">
                    <a16:creationId xmlns:a16="http://schemas.microsoft.com/office/drawing/2014/main" id="{98A110A3-64CF-81D2-18CB-3B926C7B5138}"/>
                  </a:ext>
                </a:extLst>
              </p:cNvPr>
              <p:cNvSpPr txBox="1">
                <a:spLocks noRot="1" noChangeAspect="1" noMove="1" noResize="1" noEditPoints="1" noAdjustHandles="1" noChangeArrowheads="1" noChangeShapeType="1" noTextEdit="1"/>
              </p:cNvSpPr>
              <p:nvPr/>
            </p:nvSpPr>
            <p:spPr bwMode="auto">
              <a:xfrm>
                <a:off x="748140" y="5771847"/>
                <a:ext cx="3144287" cy="808876"/>
              </a:xfrm>
              <a:prstGeom prst="rect">
                <a:avLst/>
              </a:prstGeom>
              <a:blipFill>
                <a:blip r:embed="rId11"/>
                <a:stretch>
                  <a:fillRect t="-110769" r="-1210" b="-156923"/>
                </a:stretch>
              </a:blipFill>
              <a:ln>
                <a:noFill/>
              </a:ln>
            </p:spPr>
            <p:txBody>
              <a:bodyPr/>
              <a:lstStyle/>
              <a:p>
                <a:r>
                  <a:rPr lang="en-TW">
                    <a:noFill/>
                  </a:rPr>
                  <a:t> </a:t>
                </a:r>
              </a:p>
            </p:txBody>
          </p:sp>
        </mc:Fallback>
      </mc:AlternateContent>
      <p:sp>
        <p:nvSpPr>
          <p:cNvPr id="17" name="Text Box 17">
            <a:extLst>
              <a:ext uri="{FF2B5EF4-FFF2-40B4-BE49-F238E27FC236}">
                <a16:creationId xmlns:a16="http://schemas.microsoft.com/office/drawing/2014/main" id="{4222E9F3-A57B-4466-553D-4B36D51BDCDA}"/>
              </a:ext>
            </a:extLst>
          </p:cNvPr>
          <p:cNvSpPr txBox="1">
            <a:spLocks noChangeArrowheads="1"/>
          </p:cNvSpPr>
          <p:nvPr/>
        </p:nvSpPr>
        <p:spPr bwMode="auto">
          <a:xfrm>
            <a:off x="729649" y="5316158"/>
            <a:ext cx="38813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50000"/>
              </a:spcBef>
            </a:pPr>
            <a:r>
              <a:rPr lang="zh-TW" altLang="en-US" dirty="0"/>
              <a:t>必須計算基態本徵值的第二階修正：</a:t>
            </a:r>
          </a:p>
        </p:txBody>
      </p:sp>
      <p:sp>
        <p:nvSpPr>
          <p:cNvPr id="13" name="TextBox 12">
            <a:extLst>
              <a:ext uri="{FF2B5EF4-FFF2-40B4-BE49-F238E27FC236}">
                <a16:creationId xmlns:a16="http://schemas.microsoft.com/office/drawing/2014/main" id="{0DB441BE-BEC3-61DE-EE20-75BDA9012D0A}"/>
              </a:ext>
            </a:extLst>
          </p:cNvPr>
          <p:cNvSpPr txBox="1"/>
          <p:nvPr/>
        </p:nvSpPr>
        <p:spPr bwMode="auto">
          <a:xfrm>
            <a:off x="4204524" y="5772948"/>
            <a:ext cx="4032448"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能量差距越大的態，越不重要</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sp>
        <p:nvSpPr>
          <p:cNvPr id="18" name="TextBox 17">
            <a:extLst>
              <a:ext uri="{FF2B5EF4-FFF2-40B4-BE49-F238E27FC236}">
                <a16:creationId xmlns:a16="http://schemas.microsoft.com/office/drawing/2014/main" id="{E0851F06-E28D-FE0B-4D11-FFDE927CC128}"/>
              </a:ext>
            </a:extLst>
          </p:cNvPr>
          <p:cNvSpPr txBox="1"/>
          <p:nvPr/>
        </p:nvSpPr>
        <p:spPr bwMode="auto">
          <a:xfrm>
            <a:off x="4204524" y="6137464"/>
            <a:ext cx="4474045"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而且波函數的重疊少，矩陣元也較小</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spTree>
    <p:extLst>
      <p:ext uri="{BB962C8B-B14F-4D97-AF65-F5344CB8AC3E}">
        <p14:creationId xmlns:p14="http://schemas.microsoft.com/office/powerpoint/2010/main" val="257643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P spid="15" grpId="0"/>
      <p:bldP spid="16" grpId="0" animBg="1"/>
      <p:bldP spid="17" grpId="0"/>
      <p:bldP spid="13"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文字方塊 29">
                <a:extLst>
                  <a:ext uri="{FF2B5EF4-FFF2-40B4-BE49-F238E27FC236}">
                    <a16:creationId xmlns:a16="http://schemas.microsoft.com/office/drawing/2014/main" id="{9FFF965B-E2B6-9541-1CBA-F786C41809FB}"/>
                  </a:ext>
                </a:extLst>
              </p:cNvPr>
              <p:cNvSpPr txBox="1"/>
              <p:nvPr/>
            </p:nvSpPr>
            <p:spPr bwMode="auto">
              <a:xfrm>
                <a:off x="652503" y="568723"/>
                <a:ext cx="7272808" cy="808876"/>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r>
                        <a:rPr lang="en-US" altLang="zh-TW" b="0" i="0" smtClean="0">
                          <a:latin typeface="Cambria Math" panose="02040503050406030204" pitchFamily="18" charset="0"/>
                        </a:rPr>
                        <m:t>=</m:t>
                      </m:r>
                      <m:nary>
                        <m:naryPr>
                          <m:chr m:val="∑"/>
                          <m:supHide m:val="on"/>
                          <m:ctrlPr>
                            <a:rPr lang="en-US" altLang="zh-TW" i="1">
                              <a:latin typeface="Cambria Math" panose="02040503050406030204" pitchFamily="18" charset="0"/>
                              <a:ea typeface="Cambria Math"/>
                            </a:rPr>
                          </m:ctrlPr>
                        </m:naryPr>
                        <m:sub>
                          <m:r>
                            <a:rPr lang="en-US" altLang="zh-TW" b="0" i="1" smtClean="0">
                              <a:latin typeface="Cambria Math" panose="02040503050406030204" pitchFamily="18" charset="0"/>
                              <a:ea typeface="Cambria Math"/>
                            </a:rPr>
                            <m:t>𝑙𝑚</m:t>
                          </m:r>
                          <m:r>
                            <a:rPr lang="en-US" altLang="zh-TW" b="0" i="1" smtClean="0">
                              <a:latin typeface="Cambria Math" panose="02040503050406030204" pitchFamily="18" charset="0"/>
                              <a:ea typeface="Cambria Math"/>
                            </a:rPr>
                            <m:t>,</m:t>
                          </m:r>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1</m:t>
                          </m:r>
                        </m:sub>
                        <m:sup/>
                        <m:e>
                          <m:f>
                            <m:fPr>
                              <m:ctrlPr>
                                <a:rPr lang="en-US" altLang="zh-TW" i="1">
                                  <a:latin typeface="Cambria Math" panose="02040503050406030204" pitchFamily="18" charset="0"/>
                                  <a:ea typeface="Cambria Math"/>
                                </a:rPr>
                              </m:ctrlPr>
                            </m:fPr>
                            <m:num>
                              <m:sSup>
                                <m:sSupPr>
                                  <m:ctrlPr>
                                    <a:rPr lang="en-US" altLang="zh-TW" i="1">
                                      <a:latin typeface="Cambria Math" panose="02040503050406030204" pitchFamily="18" charset="0"/>
                                      <a:ea typeface="Cambria Math"/>
                                    </a:rPr>
                                  </m:ctrlPr>
                                </m:sSupPr>
                                <m:e>
                                  <m:d>
                                    <m:dPr>
                                      <m:begChr m:val="|"/>
                                      <m:endChr m:val="|"/>
                                      <m:ctrlPr>
                                        <a:rPr lang="en-US" altLang="zh-TW" i="1" smtClean="0">
                                          <a:latin typeface="Cambria Math" panose="02040503050406030204" pitchFamily="18" charset="0"/>
                                          <a:ea typeface="Cambria Math"/>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100</m:t>
                                                  </m:r>
                                                </m:sub>
                                              </m:sSub>
                                            </m:e>
                                          </m:d>
                                        </m:e>
                                      </m:d>
                                      <m:r>
                                        <a:rPr lang="en-US" altLang="zh-TW" b="0" i="1" smtClean="0">
                                          <a:latin typeface="Cambria Math" panose="02040503050406030204" pitchFamily="18" charset="0"/>
                                          <a:ea typeface="Cambria Math" panose="02040503050406030204" pitchFamily="18" charset="0"/>
                                        </a:rPr>
                                        <m:t>𝑧</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𝑘𝑙𝑚</m:t>
                                                  </m:r>
                                                </m:sub>
                                              </m:sSub>
                                            </m:e>
                                          </m:d>
                                        </m:e>
                                      </m:d>
                                    </m:e>
                                  </m:d>
                                </m:e>
                                <m:sup>
                                  <m:r>
                                    <a:rPr lang="en-US" altLang="zh-TW" b="0" i="1" smtClean="0">
                                      <a:latin typeface="Cambria Math" panose="02040503050406030204" pitchFamily="18" charset="0"/>
                                      <a:ea typeface="Cambria Math" panose="02040503050406030204" pitchFamily="18" charset="0"/>
                                    </a:rPr>
                                    <m:t>2</m:t>
                                  </m:r>
                                </m:sup>
                              </m:sSup>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e>
                      </m:nary>
                      <m:r>
                        <a:rPr lang="en-US" altLang="zh-TW" b="0" i="1" smtClean="0">
                          <a:latin typeface="Cambria Math" panose="02040503050406030204" pitchFamily="18" charset="0"/>
                        </a:rPr>
                        <m:t>&lt;</m:t>
                      </m:r>
                      <m:f>
                        <m:fPr>
                          <m:ctrlPr>
                            <a:rPr lang="en-US" altLang="zh-TW" i="1">
                              <a:latin typeface="Cambria Math" panose="02040503050406030204" pitchFamily="18" charset="0"/>
                              <a:ea typeface="Cambria Math"/>
                            </a:rPr>
                          </m:ctrlPr>
                        </m:fPr>
                        <m:num>
                          <m:r>
                            <a:rPr lang="en-US" altLang="zh-TW" b="0" i="1" smtClean="0">
                              <a:latin typeface="Cambria Math" panose="02040503050406030204" pitchFamily="18" charset="0"/>
                              <a:ea typeface="Cambria Math"/>
                            </a:rPr>
                            <m:t>1</m:t>
                          </m:r>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nary>
                        <m:naryPr>
                          <m:chr m:val="∑"/>
                          <m:supHide m:val="on"/>
                          <m:ctrlPr>
                            <a:rPr lang="en-US" altLang="zh-TW" i="1">
                              <a:latin typeface="Cambria Math" panose="02040503050406030204" pitchFamily="18" charset="0"/>
                              <a:ea typeface="Cambria Math"/>
                            </a:rPr>
                          </m:ctrlPr>
                        </m:naryPr>
                        <m:sub>
                          <m:r>
                            <a:rPr lang="en-US" altLang="zh-TW" i="1">
                              <a:latin typeface="Cambria Math" panose="02040503050406030204" pitchFamily="18" charset="0"/>
                              <a:ea typeface="Cambria Math"/>
                            </a:rPr>
                            <m:t>𝑙𝑚</m:t>
                          </m:r>
                          <m:r>
                            <a:rPr lang="en-US" altLang="zh-TW" i="1">
                              <a:latin typeface="Cambria Math" panose="02040503050406030204" pitchFamily="18" charset="0"/>
                              <a:ea typeface="Cambria Math"/>
                            </a:rPr>
                            <m:t>,</m:t>
                          </m:r>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1</m:t>
                          </m:r>
                        </m:sub>
                        <m:sup/>
                        <m:e>
                          <m:sSup>
                            <m:sSupPr>
                              <m:ctrlPr>
                                <a:rPr lang="en-US" altLang="zh-TW" i="1">
                                  <a:latin typeface="Cambria Math" panose="02040503050406030204" pitchFamily="18" charset="0"/>
                                  <a:ea typeface="Cambria Math"/>
                                </a:rPr>
                              </m:ctrlPr>
                            </m:sSupPr>
                            <m:e>
                              <m:d>
                                <m:dPr>
                                  <m:begChr m:val="|"/>
                                  <m:endChr m:val="|"/>
                                  <m:ctrlPr>
                                    <a:rPr lang="en-US" altLang="zh-TW" i="1">
                                      <a:latin typeface="Cambria Math" panose="02040503050406030204" pitchFamily="18" charset="0"/>
                                      <a:ea typeface="Cambria Math"/>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100</m:t>
                                              </m:r>
                                            </m:sub>
                                          </m:sSub>
                                        </m:e>
                                      </m:d>
                                    </m:e>
                                  </m:d>
                                  <m:r>
                                    <a:rPr lang="en-US" altLang="zh-TW" i="1">
                                      <a:latin typeface="Cambria Math" panose="02040503050406030204" pitchFamily="18" charset="0"/>
                                      <a:ea typeface="Cambria Math" panose="02040503050406030204" pitchFamily="18" charset="0"/>
                                    </a:rPr>
                                    <m:t>𝑧</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𝑘𝑙𝑚</m:t>
                                              </m:r>
                                            </m:sub>
                                          </m:sSub>
                                        </m:e>
                                      </m:d>
                                    </m:e>
                                  </m:d>
                                </m:e>
                              </m:d>
                            </m:e>
                            <m:sup>
                              <m:r>
                                <a:rPr lang="en-US" altLang="zh-TW" i="1">
                                  <a:latin typeface="Cambria Math" panose="02040503050406030204" pitchFamily="18" charset="0"/>
                                  <a:ea typeface="Cambria Math" panose="02040503050406030204" pitchFamily="18" charset="0"/>
                                </a:rPr>
                                <m:t>2</m:t>
                              </m:r>
                            </m:sup>
                          </m:sSup>
                        </m:e>
                      </m:nary>
                    </m:oMath>
                  </m:oMathPara>
                </a14:m>
                <a:endParaRPr lang="zh-TW" altLang="en-US" dirty="0"/>
              </a:p>
            </p:txBody>
          </p:sp>
        </mc:Choice>
        <mc:Fallback xmlns="">
          <p:sp>
            <p:nvSpPr>
              <p:cNvPr id="3" name="文字方塊 29">
                <a:extLst>
                  <a:ext uri="{FF2B5EF4-FFF2-40B4-BE49-F238E27FC236}">
                    <a16:creationId xmlns:a16="http://schemas.microsoft.com/office/drawing/2014/main" id="{9FFF965B-E2B6-9541-1CBA-F786C41809FB}"/>
                  </a:ext>
                </a:extLst>
              </p:cNvPr>
              <p:cNvSpPr txBox="1">
                <a:spLocks noRot="1" noChangeAspect="1" noMove="1" noResize="1" noEditPoints="1" noAdjustHandles="1" noChangeArrowheads="1" noChangeShapeType="1" noTextEdit="1"/>
              </p:cNvSpPr>
              <p:nvPr/>
            </p:nvSpPr>
            <p:spPr bwMode="auto">
              <a:xfrm>
                <a:off x="652503" y="568723"/>
                <a:ext cx="7272808" cy="808876"/>
              </a:xfrm>
              <a:prstGeom prst="rect">
                <a:avLst/>
              </a:prstGeom>
              <a:blipFill>
                <a:blip r:embed="rId2"/>
                <a:stretch>
                  <a:fillRect t="-110769" b="-156923"/>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29">
                <a:extLst>
                  <a:ext uri="{FF2B5EF4-FFF2-40B4-BE49-F238E27FC236}">
                    <a16:creationId xmlns:a16="http://schemas.microsoft.com/office/drawing/2014/main" id="{7C07F395-E19E-3EE6-F154-54ECD20DD9F9}"/>
                  </a:ext>
                </a:extLst>
              </p:cNvPr>
              <p:cNvSpPr txBox="1"/>
              <p:nvPr/>
            </p:nvSpPr>
            <p:spPr bwMode="auto">
              <a:xfrm>
                <a:off x="640789" y="1442404"/>
                <a:ext cx="7524836" cy="764505"/>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m:t>
                      </m:r>
                      <m:f>
                        <m:fPr>
                          <m:ctrlPr>
                            <a:rPr lang="en-US" altLang="zh-TW" i="1">
                              <a:latin typeface="Cambria Math" panose="02040503050406030204" pitchFamily="18" charset="0"/>
                              <a:ea typeface="Cambria Math"/>
                            </a:rPr>
                          </m:ctrlPr>
                        </m:fPr>
                        <m:num>
                          <m:r>
                            <a:rPr lang="en-US" altLang="zh-TW" b="0" i="1" smtClean="0">
                              <a:latin typeface="Cambria Math" panose="02040503050406030204" pitchFamily="18" charset="0"/>
                              <a:ea typeface="Cambria Math"/>
                            </a:rPr>
                            <m:t>1</m:t>
                          </m:r>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nary>
                        <m:naryPr>
                          <m:chr m:val="∑"/>
                          <m:supHide m:val="on"/>
                          <m:ctrlPr>
                            <a:rPr lang="en-US" altLang="zh-TW" i="1">
                              <a:latin typeface="Cambria Math" panose="02040503050406030204" pitchFamily="18" charset="0"/>
                              <a:ea typeface="Cambria Math"/>
                            </a:rPr>
                          </m:ctrlPr>
                        </m:naryPr>
                        <m:sub>
                          <m:r>
                            <a:rPr lang="en-US" altLang="zh-TW" i="1">
                              <a:latin typeface="Cambria Math" panose="02040503050406030204" pitchFamily="18" charset="0"/>
                              <a:ea typeface="Cambria Math"/>
                            </a:rPr>
                            <m:t>𝑙𝑚</m:t>
                          </m:r>
                          <m:r>
                            <a:rPr lang="en-US" altLang="zh-TW" b="0" i="1" smtClean="0">
                              <a:latin typeface="Cambria Math" panose="02040503050406030204" pitchFamily="18" charset="0"/>
                              <a:ea typeface="Cambria Math"/>
                            </a:rPr>
                            <m:t>𝑘</m:t>
                          </m:r>
                        </m:sub>
                        <m:sup/>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100</m:t>
                                      </m:r>
                                    </m:sub>
                                  </m:sSub>
                                </m:e>
                              </m:d>
                            </m:e>
                          </m:d>
                          <m:r>
                            <a:rPr lang="en-US" altLang="zh-TW" i="1">
                              <a:latin typeface="Cambria Math" panose="02040503050406030204" pitchFamily="18" charset="0"/>
                              <a:ea typeface="Cambria Math" panose="02040503050406030204" pitchFamily="18" charset="0"/>
                            </a:rPr>
                            <m:t>𝑧</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𝑘𝑙𝑚</m:t>
                                      </m:r>
                                    </m:sub>
                                  </m:sSub>
                                </m:e>
                              </m:d>
                            </m:e>
                          </m:d>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𝑘𝑙𝑚</m:t>
                                      </m:r>
                                    </m:sub>
                                  </m:sSub>
                                </m:e>
                              </m:d>
                            </m:e>
                          </m:d>
                          <m:r>
                            <a:rPr lang="en-US" altLang="zh-TW" i="1">
                              <a:latin typeface="Cambria Math" panose="02040503050406030204" pitchFamily="18" charset="0"/>
                              <a:ea typeface="Cambria Math" panose="02040503050406030204" pitchFamily="18" charset="0"/>
                            </a:rPr>
                            <m:t>𝑧</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100</m:t>
                                      </m:r>
                                    </m:sub>
                                  </m:sSub>
                                </m:e>
                              </m:d>
                            </m:e>
                          </m:d>
                        </m:e>
                      </m:nary>
                      <m:r>
                        <a:rPr lang="en-US" altLang="zh-TW" i="1">
                          <a:latin typeface="Cambria Math" panose="02040503050406030204" pitchFamily="18" charset="0"/>
                        </a:rPr>
                        <m:t>=</m:t>
                      </m:r>
                      <m:f>
                        <m:fPr>
                          <m:ctrlPr>
                            <a:rPr lang="en-US" altLang="zh-TW" i="1">
                              <a:latin typeface="Cambria Math" panose="02040503050406030204" pitchFamily="18" charset="0"/>
                              <a:ea typeface="Cambria Math"/>
                            </a:rPr>
                          </m:ctrlPr>
                        </m:fPr>
                        <m:num>
                          <m:r>
                            <a:rPr lang="en-US" altLang="zh-TW" i="1">
                              <a:latin typeface="Cambria Math" panose="02040503050406030204" pitchFamily="18" charset="0"/>
                              <a:ea typeface="Cambria Math"/>
                            </a:rPr>
                            <m:t>1</m:t>
                          </m:r>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100</m:t>
                                  </m:r>
                                </m:sub>
                              </m:sSub>
                            </m:e>
                          </m:d>
                        </m:e>
                      </m:d>
                      <m:sSup>
                        <m:sSupPr>
                          <m:ctrlPr>
                            <a:rPr lang="en-US" altLang="zh-TW"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𝑧</m:t>
                          </m:r>
                        </m:e>
                        <m:sup>
                          <m:r>
                            <a:rPr lang="en-US" altLang="zh-TW" b="0" i="1" smtClean="0">
                              <a:latin typeface="Cambria Math" panose="02040503050406030204" pitchFamily="18" charset="0"/>
                              <a:ea typeface="Cambria Math" panose="02040503050406030204" pitchFamily="18" charset="0"/>
                            </a:rPr>
                            <m:t>2</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100</m:t>
                                  </m:r>
                                </m:sub>
                              </m:sSub>
                            </m:e>
                          </m:d>
                        </m:e>
                      </m:d>
                    </m:oMath>
                  </m:oMathPara>
                </a14:m>
                <a:endParaRPr lang="zh-TW" altLang="en-US" dirty="0"/>
              </a:p>
            </p:txBody>
          </p:sp>
        </mc:Choice>
        <mc:Fallback xmlns="">
          <p:sp>
            <p:nvSpPr>
              <p:cNvPr id="4" name="文字方塊 29">
                <a:extLst>
                  <a:ext uri="{FF2B5EF4-FFF2-40B4-BE49-F238E27FC236}">
                    <a16:creationId xmlns:a16="http://schemas.microsoft.com/office/drawing/2014/main" id="{7C07F395-E19E-3EE6-F154-54ECD20DD9F9}"/>
                  </a:ext>
                </a:extLst>
              </p:cNvPr>
              <p:cNvSpPr txBox="1">
                <a:spLocks noRot="1" noChangeAspect="1" noMove="1" noResize="1" noEditPoints="1" noAdjustHandles="1" noChangeArrowheads="1" noChangeShapeType="1" noTextEdit="1"/>
              </p:cNvSpPr>
              <p:nvPr/>
            </p:nvSpPr>
            <p:spPr bwMode="auto">
              <a:xfrm>
                <a:off x="640789" y="1442404"/>
                <a:ext cx="7524836" cy="764505"/>
              </a:xfrm>
              <a:prstGeom prst="rect">
                <a:avLst/>
              </a:prstGeom>
              <a:blipFill>
                <a:blip r:embed="rId3"/>
                <a:stretch>
                  <a:fillRect t="-122951" r="-2189" b="-17049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DB20F37-4BA5-6193-C81B-C9F7FB16A24D}"/>
                  </a:ext>
                </a:extLst>
              </p:cNvPr>
              <p:cNvSpPr txBox="1"/>
              <p:nvPr/>
            </p:nvSpPr>
            <p:spPr bwMode="auto">
              <a:xfrm>
                <a:off x="684214" y="164776"/>
                <a:ext cx="4572000" cy="434671"/>
              </a:xfrm>
              <a:prstGeom prst="rect">
                <a:avLst/>
              </a:prstGeom>
              <a:noFill/>
              <a:ln w="9525">
                <a:noFill/>
                <a:miter lim="800000"/>
                <a:headEnd/>
                <a:tailEnd/>
              </a:ln>
            </p:spPr>
            <p:txBody>
              <a:bodyPr wrap="square">
                <a:spAutoFit/>
              </a:bodyPr>
              <a:lstStyle/>
              <a:p>
                <a:r>
                  <a:rPr lang="zh-TW" altLang="en-US" dirty="0"/>
                  <a:t>我們可以得到</a:t>
                </a:r>
                <a14:m>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oMath>
                </a14:m>
                <a:r>
                  <a:rPr lang="en-TW" dirty="0"/>
                  <a:t>的上限：</a:t>
                </a:r>
              </a:p>
            </p:txBody>
          </p:sp>
        </mc:Choice>
        <mc:Fallback xmlns="">
          <p:sp>
            <p:nvSpPr>
              <p:cNvPr id="6" name="TextBox 5">
                <a:extLst>
                  <a:ext uri="{FF2B5EF4-FFF2-40B4-BE49-F238E27FC236}">
                    <a16:creationId xmlns:a16="http://schemas.microsoft.com/office/drawing/2014/main" id="{1DB20F37-4BA5-6193-C81B-C9F7FB16A24D}"/>
                  </a:ext>
                </a:extLst>
              </p:cNvPr>
              <p:cNvSpPr txBox="1">
                <a:spLocks noRot="1" noChangeAspect="1" noMove="1" noResize="1" noEditPoints="1" noAdjustHandles="1" noChangeArrowheads="1" noChangeShapeType="1" noTextEdit="1"/>
              </p:cNvSpPr>
              <p:nvPr/>
            </p:nvSpPr>
            <p:spPr bwMode="auto">
              <a:xfrm>
                <a:off x="684214" y="164776"/>
                <a:ext cx="4572000" cy="434671"/>
              </a:xfrm>
              <a:prstGeom prst="rect">
                <a:avLst/>
              </a:prstGeom>
              <a:blipFill>
                <a:blip r:embed="rId4"/>
                <a:stretch>
                  <a:fillRect l="-1108" b="-16667"/>
                </a:stretch>
              </a:blipFill>
              <a:ln w="9525">
                <a:noFill/>
                <a:miter lim="800000"/>
                <a:headEnd/>
                <a:tailEnd/>
              </a:ln>
            </p:spPr>
            <p:txBody>
              <a:bodyPr/>
              <a:lstStyle/>
              <a:p>
                <a:r>
                  <a:rPr lang="en-TW">
                    <a:noFill/>
                  </a:rPr>
                  <a:t> </a:t>
                </a:r>
              </a:p>
            </p:txBody>
          </p:sp>
        </mc:Fallback>
      </mc:AlternateContent>
      <p:pic>
        <p:nvPicPr>
          <p:cNvPr id="2" name="Picture 1">
            <a:extLst>
              <a:ext uri="{FF2B5EF4-FFF2-40B4-BE49-F238E27FC236}">
                <a16:creationId xmlns:a16="http://schemas.microsoft.com/office/drawing/2014/main" id="{DDA91ACA-EE86-789B-42BF-39E6D32360A9}"/>
              </a:ext>
            </a:extLst>
          </p:cNvPr>
          <p:cNvPicPr>
            <a:picLocks noChangeAspect="1"/>
          </p:cNvPicPr>
          <p:nvPr/>
        </p:nvPicPr>
        <p:blipFill rotWithShape="1">
          <a:blip r:embed="rId5"/>
          <a:srcRect t="79223"/>
          <a:stretch/>
        </p:blipFill>
        <p:spPr>
          <a:xfrm>
            <a:off x="666259" y="2268230"/>
            <a:ext cx="7511080" cy="1080120"/>
          </a:xfrm>
          <a:prstGeom prst="rect">
            <a:avLst/>
          </a:prstGeom>
        </p:spPr>
      </p:pic>
      <p:pic>
        <p:nvPicPr>
          <p:cNvPr id="5" name="Picture 4">
            <a:extLst>
              <a:ext uri="{FF2B5EF4-FFF2-40B4-BE49-F238E27FC236}">
                <a16:creationId xmlns:a16="http://schemas.microsoft.com/office/drawing/2014/main" id="{B7586A66-251C-7F6F-C5AB-F484A2A0FAE0}"/>
              </a:ext>
            </a:extLst>
          </p:cNvPr>
          <p:cNvPicPr>
            <a:picLocks noChangeAspect="1"/>
          </p:cNvPicPr>
          <p:nvPr/>
        </p:nvPicPr>
        <p:blipFill>
          <a:blip r:embed="rId6"/>
          <a:stretch>
            <a:fillRect/>
          </a:stretch>
        </p:blipFill>
        <p:spPr>
          <a:xfrm>
            <a:off x="684214" y="3301114"/>
            <a:ext cx="7511079" cy="3243859"/>
          </a:xfrm>
          <a:prstGeom prst="rect">
            <a:avLst/>
          </a:prstGeom>
        </p:spPr>
      </p:pic>
    </p:spTree>
    <p:extLst>
      <p:ext uri="{BB962C8B-B14F-4D97-AF65-F5344CB8AC3E}">
        <p14:creationId xmlns:p14="http://schemas.microsoft.com/office/powerpoint/2010/main" val="19284694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 Box 17">
                <a:extLst>
                  <a:ext uri="{FF2B5EF4-FFF2-40B4-BE49-F238E27FC236}">
                    <a16:creationId xmlns:a16="http://schemas.microsoft.com/office/drawing/2014/main" id="{7F968DBD-AEBD-E5AE-D827-E4A06E10099D}"/>
                  </a:ext>
                </a:extLst>
              </p:cNvPr>
              <p:cNvSpPr txBox="1">
                <a:spLocks noChangeArrowheads="1"/>
              </p:cNvSpPr>
              <p:nvPr/>
            </p:nvSpPr>
            <p:spPr bwMode="auto">
              <a:xfrm>
                <a:off x="1178878" y="794079"/>
                <a:ext cx="504930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50000"/>
                  </a:spcBef>
                </a:pPr>
                <a:r>
                  <a:rPr lang="en-US" altLang="zh-TW" dirty="0">
                    <a:latin typeface="Times New Roman" panose="02020603050405020304" pitchFamily="18" charset="0"/>
                    <a:cs typeface="Times New Roman" panose="02020603050405020304" pitchFamily="18" charset="0"/>
                  </a:rPr>
                  <a:t>Stark Effect </a:t>
                </a:r>
                <a:r>
                  <a:rPr lang="zh-TW" altLang="en-US" dirty="0"/>
                  <a:t>計算外加電場對激發態</a:t>
                </a:r>
                <a14:m>
                  <m:oMath xmlns:m="http://schemas.openxmlformats.org/officeDocument/2006/math">
                    <m:r>
                      <a:rPr lang="en-US" altLang="zh-TW" b="0" i="1" dirty="0" smtClean="0">
                        <a:latin typeface="Cambria Math" panose="02040503050406030204" pitchFamily="18" charset="0"/>
                      </a:rPr>
                      <m:t>2</m:t>
                    </m:r>
                    <m:r>
                      <m:rPr>
                        <m:sty m:val="p"/>
                      </m:rPr>
                      <a:rPr lang="en-US" altLang="zh-TW" b="0" i="0" dirty="0" smtClean="0">
                        <a:latin typeface="Cambria Math" panose="02040503050406030204" pitchFamily="18" charset="0"/>
                      </a:rPr>
                      <m:t>s</m:t>
                    </m:r>
                  </m:oMath>
                </a14:m>
                <a:r>
                  <a:rPr lang="zh-TW" altLang="en-US" dirty="0"/>
                  <a:t>的能量修正，</a:t>
                </a:r>
              </a:p>
            </p:txBody>
          </p:sp>
        </mc:Choice>
        <mc:Fallback xmlns="">
          <p:sp>
            <p:nvSpPr>
              <p:cNvPr id="5" name="Text Box 17">
                <a:extLst>
                  <a:ext uri="{FF2B5EF4-FFF2-40B4-BE49-F238E27FC236}">
                    <a16:creationId xmlns:a16="http://schemas.microsoft.com/office/drawing/2014/main" id="{7F968DBD-AEBD-E5AE-D827-E4A06E10099D}"/>
                  </a:ext>
                </a:extLst>
              </p:cNvPr>
              <p:cNvSpPr txBox="1">
                <a:spLocks noRot="1" noChangeAspect="1" noMove="1" noResize="1" noEditPoints="1" noAdjustHandles="1" noChangeArrowheads="1" noChangeShapeType="1" noTextEdit="1"/>
              </p:cNvSpPr>
              <p:nvPr/>
            </p:nvSpPr>
            <p:spPr bwMode="auto">
              <a:xfrm>
                <a:off x="1178878" y="794079"/>
                <a:ext cx="5049306" cy="369332"/>
              </a:xfrm>
              <a:prstGeom prst="rect">
                <a:avLst/>
              </a:prstGeom>
              <a:blipFill>
                <a:blip r:embed="rId2"/>
                <a:stretch>
                  <a:fillRect l="-1003" t="-6667" r="-5514"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29">
                <a:extLst>
                  <a:ext uri="{FF2B5EF4-FFF2-40B4-BE49-F238E27FC236}">
                    <a16:creationId xmlns:a16="http://schemas.microsoft.com/office/drawing/2014/main" id="{A05AD095-932F-77EE-3AA8-823878557C7A}"/>
                  </a:ext>
                </a:extLst>
              </p:cNvPr>
              <p:cNvSpPr txBox="1"/>
              <p:nvPr/>
            </p:nvSpPr>
            <p:spPr bwMode="auto">
              <a:xfrm>
                <a:off x="6444208" y="757625"/>
                <a:ext cx="1447833" cy="376770"/>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ea typeface="Cambria Math" panose="02040503050406030204" pitchFamily="18" charset="0"/>
                            </a:rPr>
                            <m:t>1</m:t>
                          </m:r>
                        </m:sub>
                      </m:sSub>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𝑒</m:t>
                      </m:r>
                      <m:r>
                        <a:rPr lang="en-US" altLang="zh-TW" b="0" i="1" smtClean="0">
                          <a:latin typeface="Cambria Math" panose="02040503050406030204" pitchFamily="18" charset="0"/>
                          <a:ea typeface="Cambria Math" panose="02040503050406030204" pitchFamily="18" charset="0"/>
                        </a:rPr>
                        <m:t>𝑧</m:t>
                      </m:r>
                      <m:r>
                        <a:rPr lang="en-US" altLang="zh-TW" i="1">
                          <a:latin typeface="Cambria Math" panose="02040503050406030204" pitchFamily="18" charset="0"/>
                          <a:ea typeface="Cambria Math" panose="02040503050406030204" pitchFamily="18" charset="0"/>
                        </a:rPr>
                        <m:t>𝐸</m:t>
                      </m:r>
                    </m:oMath>
                  </m:oMathPara>
                </a14:m>
                <a:endParaRPr lang="zh-TW" altLang="en-US" dirty="0"/>
              </a:p>
            </p:txBody>
          </p:sp>
        </mc:Choice>
        <mc:Fallback xmlns="">
          <p:sp>
            <p:nvSpPr>
              <p:cNvPr id="6" name="文字方塊 29">
                <a:extLst>
                  <a:ext uri="{FF2B5EF4-FFF2-40B4-BE49-F238E27FC236}">
                    <a16:creationId xmlns:a16="http://schemas.microsoft.com/office/drawing/2014/main" id="{A05AD095-932F-77EE-3AA8-823878557C7A}"/>
                  </a:ext>
                </a:extLst>
              </p:cNvPr>
              <p:cNvSpPr txBox="1">
                <a:spLocks noRot="1" noChangeAspect="1" noMove="1" noResize="1" noEditPoints="1" noAdjustHandles="1" noChangeArrowheads="1" noChangeShapeType="1" noTextEdit="1"/>
              </p:cNvSpPr>
              <p:nvPr/>
            </p:nvSpPr>
            <p:spPr bwMode="auto">
              <a:xfrm>
                <a:off x="6444208" y="757625"/>
                <a:ext cx="1447833" cy="376770"/>
              </a:xfrm>
              <a:prstGeom prst="rect">
                <a:avLst/>
              </a:prstGeom>
              <a:blipFill>
                <a:blip r:embed="rId3"/>
                <a:stretch>
                  <a:fillRect t="-3226"/>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C1228FE-CC73-E095-D5EE-B358BC6D080B}"/>
                  </a:ext>
                </a:extLst>
              </p:cNvPr>
              <p:cNvSpPr txBox="1"/>
              <p:nvPr/>
            </p:nvSpPr>
            <p:spPr bwMode="auto">
              <a:xfrm>
                <a:off x="1178878" y="1193062"/>
                <a:ext cx="4572000" cy="369332"/>
              </a:xfrm>
              <a:prstGeom prst="rect">
                <a:avLst/>
              </a:prstGeom>
              <a:noFill/>
              <a:ln w="9525">
                <a:noFill/>
                <a:miter lim="800000"/>
                <a:headEnd/>
                <a:tailEnd/>
              </a:ln>
            </p:spPr>
            <p:txBody>
              <a:bodyPr wrap="square">
                <a:spAutoFit/>
              </a:bodyPr>
              <a:lstStyle/>
              <a:p>
                <a:r>
                  <a:rPr lang="zh-TW" altLang="en-US" dirty="0"/>
                  <a:t>我們發現</a:t>
                </a:r>
                <a14:m>
                  <m:oMath xmlns:m="http://schemas.openxmlformats.org/officeDocument/2006/math">
                    <m:r>
                      <a:rPr lang="en-US" altLang="zh-TW" i="1" dirty="0">
                        <a:latin typeface="Cambria Math" panose="02040503050406030204" pitchFamily="18" charset="0"/>
                      </a:rPr>
                      <m:t>𝑛</m:t>
                    </m:r>
                    <m:r>
                      <a:rPr lang="en-US" altLang="zh-TW" i="1" dirty="0">
                        <a:latin typeface="Cambria Math" panose="02040503050406030204" pitchFamily="18" charset="0"/>
                      </a:rPr>
                      <m:t>=2</m:t>
                    </m:r>
                  </m:oMath>
                </a14:m>
                <a:r>
                  <a:rPr lang="zh-TW" altLang="en-US" dirty="0"/>
                  <a:t>有四個本徵值相等的簡併態：</a:t>
                </a:r>
                <a:endParaRPr lang="en-TW" dirty="0"/>
              </a:p>
            </p:txBody>
          </p:sp>
        </mc:Choice>
        <mc:Fallback xmlns="">
          <p:sp>
            <p:nvSpPr>
              <p:cNvPr id="12" name="TextBox 11">
                <a:extLst>
                  <a:ext uri="{FF2B5EF4-FFF2-40B4-BE49-F238E27FC236}">
                    <a16:creationId xmlns:a16="http://schemas.microsoft.com/office/drawing/2014/main" id="{CC1228FE-CC73-E095-D5EE-B358BC6D080B}"/>
                  </a:ext>
                </a:extLst>
              </p:cNvPr>
              <p:cNvSpPr txBox="1">
                <a:spLocks noRot="1" noChangeAspect="1" noMove="1" noResize="1" noEditPoints="1" noAdjustHandles="1" noChangeArrowheads="1" noChangeShapeType="1" noTextEdit="1"/>
              </p:cNvSpPr>
              <p:nvPr/>
            </p:nvSpPr>
            <p:spPr bwMode="auto">
              <a:xfrm>
                <a:off x="1178878" y="1193062"/>
                <a:ext cx="4572000" cy="369332"/>
              </a:xfrm>
              <a:prstGeom prst="rect">
                <a:avLst/>
              </a:prstGeom>
              <a:blipFill>
                <a:blip r:embed="rId4"/>
                <a:stretch>
                  <a:fillRect l="-1108" t="-10345" r="-6094" b="-2413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6">
                <a:extLst>
                  <a:ext uri="{FF2B5EF4-FFF2-40B4-BE49-F238E27FC236}">
                    <a16:creationId xmlns:a16="http://schemas.microsoft.com/office/drawing/2014/main" id="{8589583E-1F81-9FC9-4143-A10A2A268750}"/>
                  </a:ext>
                </a:extLst>
              </p:cNvPr>
              <p:cNvSpPr txBox="1"/>
              <p:nvPr/>
            </p:nvSpPr>
            <p:spPr bwMode="auto">
              <a:xfrm>
                <a:off x="1196486" y="1683860"/>
                <a:ext cx="3364383"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rPr>
                            <m:t>200</m:t>
                          </m:r>
                        </m:sub>
                      </m:sSub>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2</m:t>
                          </m:r>
                          <m:r>
                            <a:rPr lang="en-US" altLang="zh-TW" b="0" i="1" smtClean="0">
                              <a:latin typeface="Cambria Math" panose="02040503050406030204" pitchFamily="18" charset="0"/>
                            </a:rPr>
                            <m:t>𝑠</m:t>
                          </m:r>
                        </m:e>
                      </m:d>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m:t>
                          </m:r>
                          <m:r>
                            <a:rPr lang="en-US" altLang="zh-TW" b="0" i="1" smtClean="0">
                              <a:latin typeface="Cambria Math" panose="02040503050406030204" pitchFamily="18" charset="0"/>
                            </a:rPr>
                            <m:t>10</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211</m:t>
                          </m:r>
                        </m:sub>
                      </m:sSub>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21</m:t>
                          </m:r>
                          <m:r>
                            <a:rPr lang="en-US" altLang="zh-TW" b="0" i="1" smtClean="0">
                              <a:latin typeface="Cambria Math" panose="02040503050406030204" pitchFamily="18" charset="0"/>
                            </a:rPr>
                            <m:t>−1</m:t>
                          </m:r>
                        </m:sub>
                      </m:sSub>
                      <m:d>
                        <m:dPr>
                          <m:ctrlPr>
                            <a:rPr lang="en-US" altLang="zh-TW" i="1">
                              <a:latin typeface="Cambria Math" panose="02040503050406030204" pitchFamily="18" charset="0"/>
                            </a:rPr>
                          </m:ctrlPr>
                        </m:dPr>
                        <m:e>
                          <m:r>
                            <a:rPr lang="en-US" altLang="zh-TW" i="1">
                              <a:latin typeface="Cambria Math" panose="02040503050406030204" pitchFamily="18" charset="0"/>
                            </a:rPr>
                            <m:t>2</m:t>
                          </m:r>
                          <m:r>
                            <a:rPr lang="en-US" altLang="zh-TW" b="0" i="1" smtClean="0">
                              <a:latin typeface="Cambria Math" panose="02040503050406030204" pitchFamily="18" charset="0"/>
                            </a:rPr>
                            <m:t>𝑝</m:t>
                          </m:r>
                        </m:e>
                      </m:d>
                    </m:oMath>
                  </m:oMathPara>
                </a14:m>
                <a:endParaRPr lang="zh-TW" altLang="en-US" sz="1800" dirty="0"/>
              </a:p>
            </p:txBody>
          </p:sp>
        </mc:Choice>
        <mc:Fallback xmlns="">
          <p:sp>
            <p:nvSpPr>
              <p:cNvPr id="13" name="文字方塊 6">
                <a:extLst>
                  <a:ext uri="{FF2B5EF4-FFF2-40B4-BE49-F238E27FC236}">
                    <a16:creationId xmlns:a16="http://schemas.microsoft.com/office/drawing/2014/main" id="{8589583E-1F81-9FC9-4143-A10A2A268750}"/>
                  </a:ext>
                </a:extLst>
              </p:cNvPr>
              <p:cNvSpPr txBox="1">
                <a:spLocks noRot="1" noChangeAspect="1" noMove="1" noResize="1" noEditPoints="1" noAdjustHandles="1" noChangeArrowheads="1" noChangeShapeType="1" noTextEdit="1"/>
              </p:cNvSpPr>
              <p:nvPr/>
            </p:nvSpPr>
            <p:spPr bwMode="auto">
              <a:xfrm>
                <a:off x="1196486" y="1683860"/>
                <a:ext cx="3364383" cy="369332"/>
              </a:xfrm>
              <a:prstGeom prst="rect">
                <a:avLst/>
              </a:prstGeom>
              <a:blipFill>
                <a:blip r:embed="rId5"/>
                <a:stretch>
                  <a:fillRect b="-1666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661870D-452A-1F51-A717-066278FF0055}"/>
                  </a:ext>
                </a:extLst>
              </p:cNvPr>
              <p:cNvSpPr txBox="1"/>
              <p:nvPr/>
            </p:nvSpPr>
            <p:spPr bwMode="auto">
              <a:xfrm>
                <a:off x="1189951" y="2144698"/>
                <a:ext cx="7702529" cy="369332"/>
              </a:xfrm>
              <a:prstGeom prst="rect">
                <a:avLst/>
              </a:prstGeom>
              <a:noFill/>
              <a:ln w="9525">
                <a:noFill/>
                <a:miter lim="800000"/>
                <a:headEnd/>
                <a:tailEnd/>
              </a:ln>
            </p:spPr>
            <p:txBody>
              <a:bodyPr wrap="square" rtlCol="0">
                <a:spAutoFit/>
              </a:bodyPr>
              <a:lstStyle/>
              <a:p>
                <a14:m>
                  <m:oMath xmlns:m="http://schemas.openxmlformats.org/officeDocument/2006/math">
                    <m:d>
                      <m:dPr>
                        <m:begChr m:val="⟨"/>
                        <m:endChr m:val=""/>
                        <m:ctrlPr>
                          <a:rPr lang="en-US" altLang="zh-TW" i="1" smtClean="0">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b="0" i="1" smtClean="0">
                                    <a:solidFill>
                                      <a:srgbClr val="FF0000"/>
                                    </a:solidFill>
                                    <a:latin typeface="Cambria Math" panose="02040503050406030204" pitchFamily="18" charset="0"/>
                                    <a:ea typeface="Cambria Math" panose="02040503050406030204" pitchFamily="18" charset="0"/>
                                  </a:rPr>
                                  <m:t>𝑘</m:t>
                                </m:r>
                              </m:sub>
                            </m:sSub>
                          </m:e>
                        </m:d>
                      </m:e>
                    </m:d>
                    <m:sSub>
                      <m:sSubPr>
                        <m:ctrlPr>
                          <a:rPr lang="en-US" altLang="zh-TW" i="1">
                            <a:solidFill>
                              <a:srgbClr val="FF0000"/>
                            </a:solidFill>
                            <a:latin typeface="Cambria Math" panose="02040503050406030204" pitchFamily="18" charset="0"/>
                            <a:ea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𝐻</m:t>
                        </m:r>
                      </m:e>
                      <m:sub>
                        <m:r>
                          <a:rPr lang="en-US" altLang="zh-TW" i="1">
                            <a:solidFill>
                              <a:srgbClr val="FF0000"/>
                            </a:solidFill>
                            <a:latin typeface="Cambria Math" panose="02040503050406030204" pitchFamily="18" charset="0"/>
                            <a:ea typeface="Cambria Math" panose="02040503050406030204" pitchFamily="18" charset="0"/>
                          </a:rPr>
                          <m:t>1</m:t>
                        </m:r>
                      </m:sub>
                    </m:sSub>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i="1">
                                    <a:solidFill>
                                      <a:srgbClr val="FF0000"/>
                                    </a:solidFill>
                                    <a:latin typeface="Cambria Math" panose="02040503050406030204" pitchFamily="18" charset="0"/>
                                    <a:ea typeface="Cambria Math"/>
                                  </a:rPr>
                                  <m:t>𝑛</m:t>
                                </m:r>
                              </m:sub>
                            </m:sSub>
                            <m:r>
                              <a:rPr lang="en-US" altLang="zh-TW" b="0" i="1" smtClean="0">
                                <a:solidFill>
                                  <a:srgbClr val="FF0000"/>
                                </a:solidFill>
                                <a:latin typeface="Cambria Math" panose="02040503050406030204" pitchFamily="18" charset="0"/>
                                <a:ea typeface="Cambria Math"/>
                              </a:rPr>
                              <m:t>=200</m:t>
                            </m:r>
                          </m:e>
                        </m:d>
                      </m:e>
                    </m:d>
                  </m:oMath>
                </a14:m>
                <a:r>
                  <a:rPr lang="en-TW" dirty="0">
                    <a:solidFill>
                      <a:srgbClr val="FF0000"/>
                    </a:solidFill>
                    <a:latin typeface="Times New Roman" pitchFamily="18" charset="0"/>
                    <a:cs typeface="Times New Roman" pitchFamily="18" charset="0"/>
                  </a:rPr>
                  <a:t>若不為零，電場微擾位能就會在</a:t>
                </a:r>
                <a14:m>
                  <m:oMath xmlns:m="http://schemas.openxmlformats.org/officeDocument/2006/math">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i="1">
                                    <a:solidFill>
                                      <a:srgbClr val="FF0000"/>
                                    </a:solidFill>
                                    <a:latin typeface="Cambria Math" panose="02040503050406030204" pitchFamily="18" charset="0"/>
                                    <a:ea typeface="Cambria Math"/>
                                  </a:rPr>
                                  <m:t>𝑛</m:t>
                                </m:r>
                              </m:sub>
                            </m:sSub>
                            <m:r>
                              <a:rPr lang="en-US" altLang="zh-TW" i="1">
                                <a:solidFill>
                                  <a:srgbClr val="FF0000"/>
                                </a:solidFill>
                                <a:latin typeface="Cambria Math" panose="02040503050406030204" pitchFamily="18" charset="0"/>
                                <a:ea typeface="Cambria Math"/>
                              </a:rPr>
                              <m:t>=200</m:t>
                            </m:r>
                          </m:e>
                        </m:d>
                      </m:e>
                    </m:d>
                  </m:oMath>
                </a14:m>
                <a:r>
                  <a:rPr lang="en-TW" dirty="0">
                    <a:solidFill>
                      <a:srgbClr val="FF0000"/>
                    </a:solidFill>
                    <a:latin typeface="Times New Roman" pitchFamily="18" charset="0"/>
                    <a:cs typeface="Times New Roman" pitchFamily="18" charset="0"/>
                  </a:rPr>
                  <a:t>，混雜</a:t>
                </a:r>
                <a14:m>
                  <m:oMath xmlns:m="http://schemas.openxmlformats.org/officeDocument/2006/math">
                    <m:d>
                      <m:dPr>
                        <m:begChr m:val="|"/>
                        <m:endChr m:val=""/>
                        <m:ctrlPr>
                          <a:rPr lang="en-US" altLang="zh-TW" i="1" smtClean="0">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i="1">
                                    <a:solidFill>
                                      <a:srgbClr val="FF0000"/>
                                    </a:solidFill>
                                    <a:latin typeface="Cambria Math" panose="02040503050406030204" pitchFamily="18" charset="0"/>
                                    <a:ea typeface="Cambria Math" panose="02040503050406030204" pitchFamily="18" charset="0"/>
                                  </a:rPr>
                                  <m:t>𝑘</m:t>
                                </m:r>
                              </m:sub>
                            </m:sSub>
                          </m:e>
                        </m:d>
                      </m:e>
                    </m:d>
                  </m:oMath>
                </a14:m>
                <a:r>
                  <a:rPr lang="en-TW" dirty="0">
                    <a:solidFill>
                      <a:srgbClr val="FF0000"/>
                    </a:solidFill>
                    <a:latin typeface="Times New Roman" pitchFamily="18" charset="0"/>
                    <a:cs typeface="Times New Roman" pitchFamily="18" charset="0"/>
                  </a:rPr>
                  <a:t>！</a:t>
                </a:r>
              </a:p>
            </p:txBody>
          </p:sp>
        </mc:Choice>
        <mc:Fallback xmlns="">
          <p:sp>
            <p:nvSpPr>
              <p:cNvPr id="14" name="TextBox 13">
                <a:extLst>
                  <a:ext uri="{FF2B5EF4-FFF2-40B4-BE49-F238E27FC236}">
                    <a16:creationId xmlns:a16="http://schemas.microsoft.com/office/drawing/2014/main" id="{0661870D-452A-1F51-A717-066278FF0055}"/>
                  </a:ext>
                </a:extLst>
              </p:cNvPr>
              <p:cNvSpPr txBox="1">
                <a:spLocks noRot="1" noChangeAspect="1" noMove="1" noResize="1" noEditPoints="1" noAdjustHandles="1" noChangeArrowheads="1" noChangeShapeType="1" noTextEdit="1"/>
              </p:cNvSpPr>
              <p:nvPr/>
            </p:nvSpPr>
            <p:spPr bwMode="auto">
              <a:xfrm>
                <a:off x="1189951" y="2144698"/>
                <a:ext cx="7702529" cy="369332"/>
              </a:xfrm>
              <a:prstGeom prst="rect">
                <a:avLst/>
              </a:prstGeom>
              <a:blipFill>
                <a:blip r:embed="rId6"/>
                <a:stretch>
                  <a:fillRect l="-4112" t="-110000" b="-17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6D52F73-7432-9DAA-FC3D-A837039F8634}"/>
                  </a:ext>
                </a:extLst>
              </p:cNvPr>
              <p:cNvSpPr txBox="1"/>
              <p:nvPr/>
            </p:nvSpPr>
            <p:spPr bwMode="auto">
              <a:xfrm>
                <a:off x="1191536" y="3284140"/>
                <a:ext cx="3606885"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m:t>
                                  </m:r>
                                  <m:r>
                                    <a:rPr lang="en-US" altLang="zh-TW" b="0" i="1" smtClean="0">
                                      <a:latin typeface="Cambria Math" panose="02040503050406030204" pitchFamily="18" charset="0"/>
                                    </a:rPr>
                                    <m:t>11</m:t>
                                  </m:r>
                                </m:sub>
                              </m:sSub>
                            </m:e>
                          </m:d>
                        </m:e>
                      </m:d>
                      <m:r>
                        <a:rPr lang="en-US" altLang="zh-TW" i="1">
                          <a:latin typeface="Cambria Math" panose="02040503050406030204" pitchFamily="18" charset="0"/>
                          <a:ea typeface="Cambria Math" panose="02040503050406030204" pitchFamily="18" charset="0"/>
                        </a:rPr>
                        <m:t>𝑧</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200</m:t>
                                  </m:r>
                                </m:sub>
                              </m:sSub>
                            </m:e>
                          </m:d>
                        </m:e>
                      </m:d>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21</m:t>
                                  </m:r>
                                  <m:r>
                                    <a:rPr lang="en-US" altLang="zh-TW" b="0" i="1" smtClean="0">
                                      <a:latin typeface="Cambria Math" panose="02040503050406030204" pitchFamily="18" charset="0"/>
                                    </a:rPr>
                                    <m:t>−1</m:t>
                                  </m:r>
                                </m:sub>
                              </m:sSub>
                            </m:e>
                          </m:d>
                        </m:e>
                      </m:d>
                      <m:r>
                        <a:rPr lang="en-US" altLang="zh-TW" i="1">
                          <a:latin typeface="Cambria Math" panose="02040503050406030204" pitchFamily="18" charset="0"/>
                          <a:ea typeface="Cambria Math" panose="02040503050406030204" pitchFamily="18" charset="0"/>
                        </a:rPr>
                        <m:t>𝑧</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m:t>
                                  </m:r>
                                  <m:r>
                                    <a:rPr lang="en-US" altLang="zh-TW" b="0" i="1" smtClean="0">
                                      <a:latin typeface="Cambria Math" panose="02040503050406030204" pitchFamily="18" charset="0"/>
                                    </a:rPr>
                                    <m:t>0</m:t>
                                  </m:r>
                                  <m:r>
                                    <a:rPr lang="en-US" altLang="zh-TW" i="1">
                                      <a:latin typeface="Cambria Math" panose="02040503050406030204" pitchFamily="18" charset="0"/>
                                    </a:rPr>
                                    <m:t>0</m:t>
                                  </m:r>
                                </m:sub>
                              </m:sSub>
                            </m:e>
                          </m:d>
                        </m:e>
                      </m:d>
                      <m:r>
                        <a:rPr lang="en-US"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rPr>
                        <m:t>0</m:t>
                      </m:r>
                    </m:oMath>
                  </m:oMathPara>
                </a14:m>
                <a:endParaRPr lang="en-TW" dirty="0">
                  <a:latin typeface="Times New Roman" pitchFamily="18" charset="0"/>
                  <a:cs typeface="Times New Roman" pitchFamily="18" charset="0"/>
                </a:endParaRPr>
              </a:p>
            </p:txBody>
          </p:sp>
        </mc:Choice>
        <mc:Fallback xmlns="">
          <p:sp>
            <p:nvSpPr>
              <p:cNvPr id="15" name="TextBox 14">
                <a:extLst>
                  <a:ext uri="{FF2B5EF4-FFF2-40B4-BE49-F238E27FC236}">
                    <a16:creationId xmlns:a16="http://schemas.microsoft.com/office/drawing/2014/main" id="{46D52F73-7432-9DAA-FC3D-A837039F8634}"/>
                  </a:ext>
                </a:extLst>
              </p:cNvPr>
              <p:cNvSpPr txBox="1">
                <a:spLocks noRot="1" noChangeAspect="1" noMove="1" noResize="1" noEditPoints="1" noAdjustHandles="1" noChangeArrowheads="1" noChangeShapeType="1" noTextEdit="1"/>
              </p:cNvSpPr>
              <p:nvPr/>
            </p:nvSpPr>
            <p:spPr bwMode="auto">
              <a:xfrm>
                <a:off x="1191536" y="3284140"/>
                <a:ext cx="3606885" cy="276999"/>
              </a:xfrm>
              <a:prstGeom prst="rect">
                <a:avLst/>
              </a:prstGeom>
              <a:blipFill>
                <a:blip r:embed="rId7"/>
                <a:stretch>
                  <a:fillRect l="-9825" t="-160870" r="-1053" b="-23478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FC198DA-9293-06D8-E088-F95F7892146E}"/>
                  </a:ext>
                </a:extLst>
              </p:cNvPr>
              <p:cNvSpPr txBox="1"/>
              <p:nvPr/>
            </p:nvSpPr>
            <p:spPr bwMode="auto">
              <a:xfrm>
                <a:off x="1178878" y="2846671"/>
                <a:ext cx="4560926" cy="375616"/>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可以證明</a:t>
                </a:r>
                <a:r>
                  <a:rPr lang="en-GB" dirty="0">
                    <a:latin typeface="Times New Roman" pitchFamily="18" charset="0"/>
                    <a:cs typeface="Times New Roman" pitchFamily="18" charset="0"/>
                  </a:rPr>
                  <a:t>：</a:t>
                </a:r>
                <a14:m>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200</m:t>
                        </m:r>
                      </m:sub>
                    </m:sSub>
                  </m:oMath>
                </a14:m>
                <a:r>
                  <a:rPr lang="zh-TW" altLang="en-US" dirty="0"/>
                  <a:t>不會與</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m:t>
                        </m:r>
                        <m:r>
                          <a:rPr lang="en-US" altLang="zh-TW" b="0" i="1" smtClean="0">
                            <a:latin typeface="Cambria Math" panose="02040503050406030204" pitchFamily="18" charset="0"/>
                          </a:rPr>
                          <m:t>1</m:t>
                        </m:r>
                        <m:r>
                          <a:rPr lang="en-US" altLang="zh-TW" b="0" i="1" smtClean="0">
                            <a:latin typeface="Cambria Math" panose="02040503050406030204" pitchFamily="18" charset="0"/>
                            <a:ea typeface="Cambria Math" panose="02040503050406030204" pitchFamily="18" charset="0"/>
                          </a:rPr>
                          <m:t>±1</m:t>
                        </m:r>
                      </m:sub>
                    </m:sSub>
                  </m:oMath>
                </a14:m>
                <a:r>
                  <a:rPr lang="zh-TW" altLang="en-US" sz="1800" dirty="0"/>
                  <a:t>混雜！</a:t>
                </a:r>
                <a:endParaRPr lang="en-TW" dirty="0">
                  <a:latin typeface="Times New Roman" pitchFamily="18" charset="0"/>
                  <a:cs typeface="Times New Roman" pitchFamily="18" charset="0"/>
                </a:endParaRPr>
              </a:p>
            </p:txBody>
          </p:sp>
        </mc:Choice>
        <mc:Fallback xmlns="">
          <p:sp>
            <p:nvSpPr>
              <p:cNvPr id="16" name="TextBox 15">
                <a:extLst>
                  <a:ext uri="{FF2B5EF4-FFF2-40B4-BE49-F238E27FC236}">
                    <a16:creationId xmlns:a16="http://schemas.microsoft.com/office/drawing/2014/main" id="{6FC198DA-9293-06D8-E088-F95F7892146E}"/>
                  </a:ext>
                </a:extLst>
              </p:cNvPr>
              <p:cNvSpPr txBox="1">
                <a:spLocks noRot="1" noChangeAspect="1" noMove="1" noResize="1" noEditPoints="1" noAdjustHandles="1" noChangeArrowheads="1" noChangeShapeType="1" noTextEdit="1"/>
              </p:cNvSpPr>
              <p:nvPr/>
            </p:nvSpPr>
            <p:spPr bwMode="auto">
              <a:xfrm>
                <a:off x="1178878" y="2846671"/>
                <a:ext cx="4560926" cy="375616"/>
              </a:xfrm>
              <a:prstGeom prst="rect">
                <a:avLst/>
              </a:prstGeom>
              <a:blipFill>
                <a:blip r:embed="rId8"/>
                <a:stretch>
                  <a:fillRect l="-1108"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6">
                <a:extLst>
                  <a:ext uri="{FF2B5EF4-FFF2-40B4-BE49-F238E27FC236}">
                    <a16:creationId xmlns:a16="http://schemas.microsoft.com/office/drawing/2014/main" id="{CA988A46-EA96-5028-A49A-56E09308A12B}"/>
                  </a:ext>
                </a:extLst>
              </p:cNvPr>
              <p:cNvSpPr txBox="1"/>
              <p:nvPr/>
            </p:nvSpPr>
            <p:spPr bwMode="auto">
              <a:xfrm>
                <a:off x="1167262" y="5937400"/>
                <a:ext cx="3372526" cy="369332"/>
              </a:xfrm>
              <a:prstGeom prst="rect">
                <a:avLst/>
              </a:prstGeom>
              <a:noFill/>
              <a:ln>
                <a:noFill/>
              </a:ln>
            </p:spPr>
            <p:txBody>
              <a:bodyPr wrap="none" rtlCol="0">
                <a:spAutoFit/>
              </a:bodyPr>
              <a:lstStyle/>
              <a:p>
                <a:pPr eaLnBrk="1" hangingPunct="1"/>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200</m:t>
                        </m:r>
                      </m:sub>
                    </m:sSub>
                    <m:d>
                      <m:dPr>
                        <m:ctrlPr>
                          <a:rPr lang="en-US" altLang="zh-TW" i="1">
                            <a:latin typeface="Cambria Math" panose="02040503050406030204" pitchFamily="18" charset="0"/>
                          </a:rPr>
                        </m:ctrlPr>
                      </m:dPr>
                      <m:e>
                        <m:r>
                          <a:rPr lang="en-US" altLang="zh-TW" i="1">
                            <a:latin typeface="Cambria Math" panose="02040503050406030204" pitchFamily="18" charset="0"/>
                          </a:rPr>
                          <m:t>2</m:t>
                        </m:r>
                        <m:r>
                          <a:rPr lang="en-US" altLang="zh-TW" i="1">
                            <a:latin typeface="Cambria Math" panose="02040503050406030204" pitchFamily="18" charset="0"/>
                          </a:rPr>
                          <m:t>𝑠</m:t>
                        </m:r>
                      </m:e>
                    </m:d>
                  </m:oMath>
                </a14:m>
                <a:r>
                  <a:rPr lang="zh-TW" altLang="en-US" dirty="0"/>
                  <a:t>只會與</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m:t>
                        </m:r>
                        <m:r>
                          <a:rPr lang="en-US" altLang="zh-TW" b="0" i="1" smtClean="0">
                            <a:latin typeface="Cambria Math" panose="02040503050406030204" pitchFamily="18" charset="0"/>
                          </a:rPr>
                          <m:t>10</m:t>
                        </m:r>
                      </m:sub>
                    </m:sSub>
                    <m:d>
                      <m:dPr>
                        <m:ctrlPr>
                          <a:rPr lang="en-US" altLang="zh-TW" i="1">
                            <a:latin typeface="Cambria Math" panose="02040503050406030204" pitchFamily="18" charset="0"/>
                          </a:rPr>
                        </m:ctrlPr>
                      </m:dPr>
                      <m:e>
                        <m:r>
                          <a:rPr lang="en-US" altLang="zh-TW" i="1">
                            <a:latin typeface="Cambria Math" panose="02040503050406030204" pitchFamily="18" charset="0"/>
                          </a:rPr>
                          <m:t>2</m:t>
                        </m:r>
                        <m:r>
                          <a:rPr lang="en-US" altLang="zh-TW" b="0" i="1" smtClean="0">
                            <a:latin typeface="Cambria Math" panose="02040503050406030204" pitchFamily="18" charset="0"/>
                          </a:rPr>
                          <m:t>𝑝</m:t>
                        </m:r>
                      </m:e>
                    </m:d>
                  </m:oMath>
                </a14:m>
                <a:r>
                  <a:rPr lang="zh-TW" altLang="en-US" sz="1800" dirty="0"/>
                  <a:t>混雜！</a:t>
                </a:r>
              </a:p>
            </p:txBody>
          </p:sp>
        </mc:Choice>
        <mc:Fallback xmlns="">
          <p:sp>
            <p:nvSpPr>
              <p:cNvPr id="17" name="文字方塊 6">
                <a:extLst>
                  <a:ext uri="{FF2B5EF4-FFF2-40B4-BE49-F238E27FC236}">
                    <a16:creationId xmlns:a16="http://schemas.microsoft.com/office/drawing/2014/main" id="{CA988A46-EA96-5028-A49A-56E09308A12B}"/>
                  </a:ext>
                </a:extLst>
              </p:cNvPr>
              <p:cNvSpPr txBox="1">
                <a:spLocks noRot="1" noChangeAspect="1" noMove="1" noResize="1" noEditPoints="1" noAdjustHandles="1" noChangeArrowheads="1" noChangeShapeType="1" noTextEdit="1"/>
              </p:cNvSpPr>
              <p:nvPr/>
            </p:nvSpPr>
            <p:spPr bwMode="auto">
              <a:xfrm>
                <a:off x="1167262" y="5937400"/>
                <a:ext cx="3372526" cy="369332"/>
              </a:xfrm>
              <a:prstGeom prst="rect">
                <a:avLst/>
              </a:prstGeom>
              <a:blipFill>
                <a:blip r:embed="rId9"/>
                <a:stretch>
                  <a:fillRect l="-375" t="-6667" r="-749" b="-23333"/>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FCAF193-876F-5770-C620-31640603073B}"/>
                  </a:ext>
                </a:extLst>
              </p:cNvPr>
              <p:cNvSpPr txBox="1"/>
              <p:nvPr/>
            </p:nvSpPr>
            <p:spPr bwMode="auto">
              <a:xfrm>
                <a:off x="1178878" y="3710751"/>
                <a:ext cx="5653406" cy="726481"/>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m:t>
                                  </m:r>
                                  <m:r>
                                    <a:rPr lang="en-US" altLang="zh-TW" b="0" i="1" smtClean="0">
                                      <a:latin typeface="Cambria Math" panose="02040503050406030204" pitchFamily="18" charset="0"/>
                                    </a:rPr>
                                    <m:t>11</m:t>
                                  </m:r>
                                </m:sub>
                              </m:sSub>
                            </m:e>
                          </m:d>
                        </m:e>
                      </m:d>
                      <m:r>
                        <a:rPr lang="en-US" altLang="zh-TW" i="1">
                          <a:latin typeface="Cambria Math" panose="02040503050406030204" pitchFamily="18" charset="0"/>
                          <a:ea typeface="Cambria Math" panose="02040503050406030204" pitchFamily="18" charset="0"/>
                        </a:rPr>
                        <m:t>𝑧</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200</m:t>
                                  </m:r>
                                </m:sub>
                              </m:sSub>
                            </m:e>
                          </m:d>
                        </m:e>
                      </m:d>
                      <m:r>
                        <a:rPr lang="en-US" altLang="zh-TW" b="0" i="1" smtClean="0">
                          <a:latin typeface="Cambria Math" panose="02040503050406030204" pitchFamily="18" charset="0"/>
                        </a:rPr>
                        <m:t>=</m:t>
                      </m:r>
                      <m:nary>
                        <m:naryPr>
                          <m:limLoc m:val="undOvr"/>
                          <m:subHide m:val="on"/>
                          <m:supHide m:val="on"/>
                          <m:ctrlPr>
                            <a:rPr lang="en-US" altLang="zh-TW" i="1">
                              <a:latin typeface="Cambria Math" panose="02040503050406030204" pitchFamily="18" charset="0"/>
                              <a:ea typeface="Cambria Math"/>
                            </a:rPr>
                          </m:ctrlPr>
                        </m:naryPr>
                        <m:sub/>
                        <m:sup/>
                        <m:e>
                          <m:sSup>
                            <m:sSupPr>
                              <m:ctrlPr>
                                <a:rPr lang="en-US" altLang="zh-TW" i="1" smtClean="0">
                                  <a:latin typeface="Cambria Math" panose="02040503050406030204" pitchFamily="18" charset="0"/>
                                  <a:ea typeface="Cambria Math"/>
                                </a:rPr>
                              </m:ctrlPr>
                            </m:sSupPr>
                            <m:e>
                              <m:r>
                                <a:rPr lang="en-US" altLang="zh-TW" b="0" i="1" smtClean="0">
                                  <a:latin typeface="Cambria Math" panose="02040503050406030204" pitchFamily="18" charset="0"/>
                                  <a:ea typeface="Cambria Math"/>
                                </a:rPr>
                                <m:t>𝑟</m:t>
                              </m:r>
                            </m:e>
                            <m:sup>
                              <m:r>
                                <a:rPr lang="en-US" altLang="zh-TW" b="0" i="1" smtClean="0">
                                  <a:latin typeface="Cambria Math" panose="02040503050406030204" pitchFamily="18" charset="0"/>
                                  <a:ea typeface="Cambria Math"/>
                                </a:rPr>
                                <m:t>2</m:t>
                              </m:r>
                            </m:sup>
                          </m:sSup>
                          <m:func>
                            <m:funcPr>
                              <m:ctrlPr>
                                <a:rPr lang="en-US" altLang="zh-TW" i="1" smtClean="0">
                                  <a:latin typeface="Cambria Math" panose="02040503050406030204" pitchFamily="18" charset="0"/>
                                  <a:ea typeface="Cambria Math"/>
                                </a:rPr>
                              </m:ctrlPr>
                            </m:funcPr>
                            <m:fName>
                              <m:r>
                                <m:rPr>
                                  <m:sty m:val="p"/>
                                </m:rPr>
                                <a:rPr lang="en-US" altLang="zh-TW" i="0" smtClean="0">
                                  <a:latin typeface="Cambria Math" panose="02040503050406030204" pitchFamily="18" charset="0"/>
                                  <a:ea typeface="Cambria Math"/>
                                </a:rPr>
                                <m:t>cos</m:t>
                              </m:r>
                            </m:fName>
                            <m:e>
                              <m:r>
                                <a:rPr lang="en-US" altLang="zh-TW" i="1" smtClean="0">
                                  <a:latin typeface="Cambria Math" panose="02040503050406030204" pitchFamily="18" charset="0"/>
                                  <a:ea typeface="Cambria Math" panose="02040503050406030204" pitchFamily="18" charset="0"/>
                                </a:rPr>
                                <m:t>𝜃</m:t>
                              </m:r>
                            </m:e>
                          </m:func>
                          <m:r>
                            <a:rPr lang="en-US" altLang="zh-TW" b="0" i="1" smtClean="0">
                              <a:latin typeface="Cambria Math" panose="02040503050406030204" pitchFamily="18" charset="0"/>
                              <a:ea typeface="Cambria Math"/>
                            </a:rPr>
                            <m:t>𝑑𝑟𝑑</m:t>
                          </m:r>
                          <m:r>
                            <a:rPr lang="en-US" altLang="zh-TW" b="0" i="1" smtClean="0">
                              <a:latin typeface="Cambria Math" panose="02040503050406030204" pitchFamily="18" charset="0"/>
                              <a:ea typeface="Cambria Math" panose="02040503050406030204" pitchFamily="18" charset="0"/>
                            </a:rPr>
                            <m:t>𝜃</m:t>
                          </m:r>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𝜙</m:t>
                          </m:r>
                          <m:r>
                            <a:rPr lang="en-US" altLang="zh-TW" b="0" i="1" smtClean="0">
                              <a:latin typeface="Cambria Math" panose="02040503050406030204" pitchFamily="18" charset="0"/>
                              <a:ea typeface="Cambria Math" panose="02040503050406030204" pitchFamily="18" charset="0"/>
                            </a:rPr>
                            <m:t>∙ </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1</m:t>
                              </m:r>
                              <m:r>
                                <a:rPr lang="en-US" altLang="zh-TW" i="1">
                                  <a:latin typeface="Cambria Math" panose="02040503050406030204" pitchFamily="18" charset="0"/>
                                  <a:ea typeface="Cambria Math" panose="02040503050406030204" pitchFamily="18" charset="0"/>
                                </a:rPr>
                                <m:t>1</m:t>
                              </m:r>
                            </m:sub>
                            <m:sup>
                              <m:r>
                                <a:rPr lang="en-US" altLang="zh-TW" i="1">
                                  <a:latin typeface="Cambria Math" panose="02040503050406030204" pitchFamily="18" charset="0"/>
                                  <a:ea typeface="Cambria Math" panose="02040503050406030204" pitchFamily="18" charset="0"/>
                                </a:rPr>
                                <m:t>∗</m:t>
                              </m:r>
                            </m:sup>
                          </m:sSubSup>
                          <m:r>
                            <a:rPr lang="en-US"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𝑟</m:t>
                          </m:r>
                          <m:func>
                            <m:funcPr>
                              <m:ctrlPr>
                                <a:rPr lang="en-US" altLang="zh-TW" b="0" i="1" smtClean="0">
                                  <a:latin typeface="Cambria Math" panose="02040503050406030204" pitchFamily="18" charset="0"/>
                                  <a:ea typeface="Cambria Math" panose="02040503050406030204" pitchFamily="18" charset="0"/>
                                </a:rPr>
                              </m:ctrlPr>
                            </m:funcPr>
                            <m:fName>
                              <m:r>
                                <m:rPr>
                                  <m:sty m:val="p"/>
                                </m:rPr>
                                <a:rPr lang="en-US" altLang="zh-TW" b="0" i="0" smtClean="0">
                                  <a:latin typeface="Cambria Math" panose="02040503050406030204" pitchFamily="18" charset="0"/>
                                  <a:ea typeface="Cambria Math" panose="02040503050406030204" pitchFamily="18" charset="0"/>
                                </a:rPr>
                                <m:t>cos</m:t>
                              </m:r>
                            </m:fName>
                            <m:e>
                              <m:r>
                                <a:rPr lang="en-US" altLang="zh-TW" b="0" i="1" smtClean="0">
                                  <a:latin typeface="Cambria Math" panose="02040503050406030204" pitchFamily="18" charset="0"/>
                                  <a:ea typeface="Cambria Math" panose="02040503050406030204" pitchFamily="18" charset="0"/>
                                </a:rPr>
                                <m:t>𝜃</m:t>
                              </m:r>
                            </m:e>
                          </m:func>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200</m:t>
                              </m:r>
                            </m:sub>
                          </m:sSub>
                        </m:e>
                      </m:nary>
                    </m:oMath>
                  </m:oMathPara>
                </a14:m>
                <a:endParaRPr lang="en-US" altLang="zh-TW" i="1" dirty="0">
                  <a:latin typeface="Cambria Math" panose="02040503050406030204" pitchFamily="18" charset="0"/>
                  <a:ea typeface="Cambria Math"/>
                </a:endParaRPr>
              </a:p>
            </p:txBody>
          </p:sp>
        </mc:Choice>
        <mc:Fallback xmlns="">
          <p:sp>
            <p:nvSpPr>
              <p:cNvPr id="18" name="TextBox 17">
                <a:extLst>
                  <a:ext uri="{FF2B5EF4-FFF2-40B4-BE49-F238E27FC236}">
                    <a16:creationId xmlns:a16="http://schemas.microsoft.com/office/drawing/2014/main" id="{8FCAF193-876F-5770-C620-31640603073B}"/>
                  </a:ext>
                </a:extLst>
              </p:cNvPr>
              <p:cNvSpPr txBox="1">
                <a:spLocks noRot="1" noChangeAspect="1" noMove="1" noResize="1" noEditPoints="1" noAdjustHandles="1" noChangeArrowheads="1" noChangeShapeType="1" noTextEdit="1"/>
              </p:cNvSpPr>
              <p:nvPr/>
            </p:nvSpPr>
            <p:spPr bwMode="auto">
              <a:xfrm>
                <a:off x="1178878" y="3710751"/>
                <a:ext cx="5653406" cy="726481"/>
              </a:xfrm>
              <a:prstGeom prst="rect">
                <a:avLst/>
              </a:prstGeom>
              <a:blipFill>
                <a:blip r:embed="rId10"/>
                <a:stretch>
                  <a:fillRect l="-6264" t="-153448" b="-21896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00FE7F1-2563-0862-8DAD-05E7DFA8482A}"/>
                  </a:ext>
                </a:extLst>
              </p:cNvPr>
              <p:cNvSpPr txBox="1"/>
              <p:nvPr/>
            </p:nvSpPr>
            <p:spPr bwMode="auto">
              <a:xfrm>
                <a:off x="1167803" y="5264836"/>
                <a:ext cx="7857618" cy="369332"/>
              </a:xfrm>
              <a:prstGeom prst="rect">
                <a:avLst/>
              </a:prstGeom>
              <a:noFill/>
              <a:ln w="9525">
                <a:noFill/>
                <a:miter lim="800000"/>
                <a:headEnd/>
                <a:tailEnd/>
              </a:ln>
            </p:spPr>
            <p:txBody>
              <a:bodyPr wrap="square" rtlCol="0">
                <a:spAutoFit/>
              </a:bodyPr>
              <a:lstStyle/>
              <a:p>
                <a14:m>
                  <m:oMath xmlns:m="http://schemas.openxmlformats.org/officeDocument/2006/math">
                    <m:r>
                      <a:rPr lang="en-US" altLang="zh-TW" i="1" smtClean="0">
                        <a:solidFill>
                          <a:srgbClr val="FF0000"/>
                        </a:solidFill>
                        <a:latin typeface="Cambria Math" panose="02040503050406030204" pitchFamily="18" charset="0"/>
                        <a:ea typeface="Cambria Math" panose="02040503050406030204" pitchFamily="18" charset="0"/>
                      </a:rPr>
                      <m:t>𝑧</m:t>
                    </m:r>
                  </m:oMath>
                </a14:m>
                <a:r>
                  <a:rPr lang="en-TW" dirty="0">
                    <a:solidFill>
                      <a:srgbClr val="FF0000"/>
                    </a:solidFill>
                    <a:latin typeface="Times New Roman" pitchFamily="18" charset="0"/>
                    <a:cs typeface="Times New Roman" pitchFamily="18" charset="0"/>
                  </a:rPr>
                  <a:t>與</a:t>
                </a:r>
                <a14:m>
                  <m:oMath xmlns:m="http://schemas.openxmlformats.org/officeDocument/2006/math">
                    <m:r>
                      <a:rPr lang="en-US" altLang="zh-TW" i="1">
                        <a:solidFill>
                          <a:srgbClr val="FF0000"/>
                        </a:solidFill>
                        <a:latin typeface="Cambria Math" panose="02040503050406030204" pitchFamily="18" charset="0"/>
                        <a:ea typeface="Cambria Math" panose="02040503050406030204" pitchFamily="18" charset="0"/>
                      </a:rPr>
                      <m:t>𝜙</m:t>
                    </m:r>
                  </m:oMath>
                </a14:m>
                <a:r>
                  <a:rPr lang="en-TW" dirty="0">
                    <a:solidFill>
                      <a:srgbClr val="FF0000"/>
                    </a:solidFill>
                    <a:latin typeface="Times New Roman" pitchFamily="18" charset="0"/>
                    <a:cs typeface="Times New Roman" pitchFamily="18" charset="0"/>
                  </a:rPr>
                  <a:t>角無關，以上結果可推廣到任意兩個</a:t>
                </a:r>
                <a14:m>
                  <m:oMath xmlns:m="http://schemas.openxmlformats.org/officeDocument/2006/math">
                    <m:sSub>
                      <m:sSubPr>
                        <m:ctrlPr>
                          <a:rPr lang="en-TW" i="1" smtClean="0">
                            <a:solidFill>
                              <a:srgbClr val="FF0000"/>
                            </a:solidFill>
                            <a:latin typeface="Cambria Math" panose="02040503050406030204" pitchFamily="18" charset="0"/>
                            <a:cs typeface="Times New Roman" pitchFamily="18" charset="0"/>
                          </a:rPr>
                        </m:ctrlPr>
                      </m:sSubPr>
                      <m:e>
                        <m:r>
                          <a:rPr lang="en-US" altLang="zh-TW" b="0" i="1" smtClean="0">
                            <a:solidFill>
                              <a:srgbClr val="FF0000"/>
                            </a:solidFill>
                            <a:latin typeface="Cambria Math" panose="02040503050406030204" pitchFamily="18" charset="0"/>
                            <a:cs typeface="Times New Roman" pitchFamily="18" charset="0"/>
                          </a:rPr>
                          <m:t>𝑚</m:t>
                        </m:r>
                      </m:e>
                      <m:sub>
                        <m:r>
                          <a:rPr lang="en-US" b="0" i="1" smtClean="0">
                            <a:solidFill>
                              <a:srgbClr val="FF0000"/>
                            </a:solidFill>
                            <a:latin typeface="Cambria Math" panose="02040503050406030204" pitchFamily="18" charset="0"/>
                            <a:cs typeface="Times New Roman" pitchFamily="18" charset="0"/>
                          </a:rPr>
                          <m:t>𝑧</m:t>
                        </m:r>
                      </m:sub>
                    </m:sSub>
                  </m:oMath>
                </a14:m>
                <a:r>
                  <a:rPr lang="en-TW" dirty="0">
                    <a:solidFill>
                      <a:srgbClr val="FF0000"/>
                    </a:solidFill>
                    <a:latin typeface="Times New Roman" pitchFamily="18" charset="0"/>
                    <a:cs typeface="Times New Roman" pitchFamily="18" charset="0"/>
                  </a:rPr>
                  <a:t>不相等的態，在此是不混雜的</a:t>
                </a:r>
                <a:r>
                  <a:rPr lang="en-TW" dirty="0">
                    <a:latin typeface="Times New Roman" pitchFamily="18" charset="0"/>
                    <a:cs typeface="Times New Roman" pitchFamily="18" charset="0"/>
                  </a:rPr>
                  <a:t>。</a:t>
                </a:r>
              </a:p>
            </p:txBody>
          </p:sp>
        </mc:Choice>
        <mc:Fallback xmlns="">
          <p:sp>
            <p:nvSpPr>
              <p:cNvPr id="20" name="TextBox 19">
                <a:extLst>
                  <a:ext uri="{FF2B5EF4-FFF2-40B4-BE49-F238E27FC236}">
                    <a16:creationId xmlns:a16="http://schemas.microsoft.com/office/drawing/2014/main" id="{C00FE7F1-2563-0862-8DAD-05E7DFA8482A}"/>
                  </a:ext>
                </a:extLst>
              </p:cNvPr>
              <p:cNvSpPr txBox="1">
                <a:spLocks noRot="1" noChangeAspect="1" noMove="1" noResize="1" noEditPoints="1" noAdjustHandles="1" noChangeArrowheads="1" noChangeShapeType="1" noTextEdit="1"/>
              </p:cNvSpPr>
              <p:nvPr/>
            </p:nvSpPr>
            <p:spPr bwMode="auto">
              <a:xfrm>
                <a:off x="1167803" y="5264836"/>
                <a:ext cx="7857618" cy="369332"/>
              </a:xfrm>
              <a:prstGeom prst="rect">
                <a:avLst/>
              </a:prstGeom>
              <a:blipFill>
                <a:blip r:embed="rId11"/>
                <a:stretch>
                  <a:fillRect t="-6667" r="-485"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0DF0611-17C6-F89E-1293-9B1F5A1CB0B4}"/>
                  </a:ext>
                </a:extLst>
              </p:cNvPr>
              <p:cNvSpPr txBox="1"/>
              <p:nvPr/>
            </p:nvSpPr>
            <p:spPr bwMode="auto">
              <a:xfrm>
                <a:off x="2604301" y="4488299"/>
                <a:ext cx="3982372" cy="726481"/>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m:t>
                      </m:r>
                      <m:nary>
                        <m:naryPr>
                          <m:limLoc m:val="undOvr"/>
                          <m:subHide m:val="on"/>
                          <m:supHide m:val="on"/>
                          <m:ctrlPr>
                            <a:rPr lang="en-US" altLang="zh-TW" i="1">
                              <a:latin typeface="Cambria Math" panose="02040503050406030204" pitchFamily="18" charset="0"/>
                              <a:ea typeface="Cambria Math"/>
                            </a:rPr>
                          </m:ctrlPr>
                        </m:naryPr>
                        <m:sub/>
                        <m:sup/>
                        <m:e>
                          <m:r>
                            <a:rPr lang="en-US" altLang="zh-TW" i="1">
                              <a:latin typeface="Cambria Math" panose="02040503050406030204" pitchFamily="18" charset="0"/>
                              <a:ea typeface="Cambria Math" panose="02040503050406030204" pitchFamily="18" charset="0"/>
                            </a:rPr>
                            <m:t>𝑑</m:t>
                          </m:r>
                          <m:r>
                            <a:rPr lang="en-US" altLang="zh-TW" i="1">
                              <a:latin typeface="Cambria Math" panose="02040503050406030204" pitchFamily="18" charset="0"/>
                              <a:ea typeface="Cambria Math" panose="02040503050406030204" pitchFamily="18" charset="0"/>
                            </a:rPr>
                            <m:t>𝜙</m:t>
                          </m:r>
                          <m:r>
                            <a:rPr lang="en-US" altLang="zh-TW" i="1">
                              <a:latin typeface="Cambria Math" panose="02040503050406030204" pitchFamily="18" charset="0"/>
                              <a:ea typeface="Cambria Math" panose="02040503050406030204" pitchFamily="18" charset="0"/>
                            </a:rPr>
                            <m:t>∙ </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1</m:t>
                              </m:r>
                              <m:r>
                                <a:rPr lang="en-US" altLang="zh-TW" i="1">
                                  <a:latin typeface="Cambria Math" panose="02040503050406030204" pitchFamily="18" charset="0"/>
                                  <a:ea typeface="Cambria Math" panose="02040503050406030204" pitchFamily="18" charset="0"/>
                                </a:rPr>
                                <m:t>1</m:t>
                              </m:r>
                            </m:sub>
                            <m:sup>
                              <m:r>
                                <a:rPr lang="en-US" altLang="zh-TW" i="1">
                                  <a:latin typeface="Cambria Math" panose="02040503050406030204" pitchFamily="18" charset="0"/>
                                  <a:ea typeface="Cambria Math" panose="02040503050406030204" pitchFamily="18" charset="0"/>
                                </a:rPr>
                                <m:t>∗</m:t>
                              </m:r>
                            </m:sup>
                          </m:sSub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200</m:t>
                              </m:r>
                            </m:sub>
                          </m:sSub>
                        </m:e>
                      </m:nary>
                      <m:r>
                        <a:rPr lang="en-US" altLang="zh-TW" i="1" smtClean="0">
                          <a:latin typeface="Cambria Math" panose="02040503050406030204" pitchFamily="18" charset="0"/>
                          <a:ea typeface="Cambria Math" panose="02040503050406030204" pitchFamily="18" charset="0"/>
                        </a:rPr>
                        <m:t>~</m:t>
                      </m:r>
                      <m:nary>
                        <m:naryPr>
                          <m:limLoc m:val="undOvr"/>
                          <m:subHide m:val="on"/>
                          <m:supHide m:val="on"/>
                          <m:ctrlPr>
                            <a:rPr lang="en-US" altLang="zh-TW" i="1">
                              <a:latin typeface="Cambria Math" panose="02040503050406030204" pitchFamily="18" charset="0"/>
                              <a:ea typeface="Cambria Math"/>
                            </a:rPr>
                          </m:ctrlPr>
                        </m:naryPr>
                        <m:sub/>
                        <m:sup/>
                        <m:e>
                          <m:r>
                            <a:rPr lang="en-US" altLang="zh-TW" i="1">
                              <a:latin typeface="Cambria Math" panose="02040503050406030204" pitchFamily="18" charset="0"/>
                              <a:ea typeface="Cambria Math" panose="02040503050406030204" pitchFamily="18" charset="0"/>
                            </a:rPr>
                            <m:t>𝑑</m:t>
                          </m:r>
                          <m:r>
                            <a:rPr lang="en-US" altLang="zh-TW" i="1">
                              <a:latin typeface="Cambria Math" panose="02040503050406030204" pitchFamily="18" charset="0"/>
                              <a:ea typeface="Cambria Math" panose="02040503050406030204" pitchFamily="18" charset="0"/>
                            </a:rPr>
                            <m:t>𝜙</m:t>
                          </m:r>
                          <m:r>
                            <a:rPr lang="en-US" altLang="zh-TW" i="1">
                              <a:latin typeface="Cambria Math" panose="02040503050406030204" pitchFamily="18" charset="0"/>
                              <a:ea typeface="Cambria Math" panose="02040503050406030204" pitchFamily="18" charset="0"/>
                            </a:rPr>
                            <m:t>∙ </m:t>
                          </m:r>
                          <m:sSup>
                            <m:sSupPr>
                              <m:ctrlPr>
                                <a:rPr lang="en-US" altLang="zh-TW"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𝑒</m:t>
                              </m:r>
                            </m:e>
                            <m:sup>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𝑖</m:t>
                              </m:r>
                              <m:r>
                                <a:rPr lang="en-US" altLang="zh-TW" b="0" i="1" smtClean="0">
                                  <a:latin typeface="Cambria Math" panose="02040503050406030204" pitchFamily="18" charset="0"/>
                                  <a:ea typeface="Cambria Math" panose="02040503050406030204" pitchFamily="18" charset="0"/>
                                </a:rPr>
                                <m:t>𝜙</m:t>
                              </m:r>
                            </m:sup>
                          </m:sSup>
                        </m:e>
                      </m:nary>
                      <m:r>
                        <a:rPr lang="en-US" altLang="zh-TW" b="0" i="1" smtClean="0">
                          <a:latin typeface="Cambria Math" panose="02040503050406030204" pitchFamily="18" charset="0"/>
                          <a:ea typeface="Cambria Math" panose="02040503050406030204" pitchFamily="18" charset="0"/>
                        </a:rPr>
                        <m:t>=0</m:t>
                      </m:r>
                    </m:oMath>
                  </m:oMathPara>
                </a14:m>
                <a:endParaRPr lang="en-TW" dirty="0">
                  <a:latin typeface="Times New Roman" pitchFamily="18" charset="0"/>
                  <a:cs typeface="Times New Roman" pitchFamily="18" charset="0"/>
                </a:endParaRPr>
              </a:p>
            </p:txBody>
          </p:sp>
        </mc:Choice>
        <mc:Fallback xmlns="">
          <p:sp>
            <p:nvSpPr>
              <p:cNvPr id="2" name="TextBox 1">
                <a:extLst>
                  <a:ext uri="{FF2B5EF4-FFF2-40B4-BE49-F238E27FC236}">
                    <a16:creationId xmlns:a16="http://schemas.microsoft.com/office/drawing/2014/main" id="{40DF0611-17C6-F89E-1293-9B1F5A1CB0B4}"/>
                  </a:ext>
                </a:extLst>
              </p:cNvPr>
              <p:cNvSpPr txBox="1">
                <a:spLocks noRot="1" noChangeAspect="1" noMove="1" noResize="1" noEditPoints="1" noAdjustHandles="1" noChangeArrowheads="1" noChangeShapeType="1" noTextEdit="1"/>
              </p:cNvSpPr>
              <p:nvPr/>
            </p:nvSpPr>
            <p:spPr bwMode="auto">
              <a:xfrm>
                <a:off x="2604301" y="4488299"/>
                <a:ext cx="3982372" cy="726481"/>
              </a:xfrm>
              <a:prstGeom prst="rect">
                <a:avLst/>
              </a:prstGeom>
              <a:blipFill>
                <a:blip r:embed="rId12"/>
                <a:stretch>
                  <a:fillRect l="-17460" t="-153448" r="-952" b="-21896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13">
                <a:extLst>
                  <a:ext uri="{FF2B5EF4-FFF2-40B4-BE49-F238E27FC236}">
                    <a16:creationId xmlns:a16="http://schemas.microsoft.com/office/drawing/2014/main" id="{09E9B265-8779-F285-3DE5-C53D7D131C58}"/>
                  </a:ext>
                </a:extLst>
              </p:cNvPr>
              <p:cNvSpPr txBox="1"/>
              <p:nvPr/>
            </p:nvSpPr>
            <p:spPr bwMode="auto">
              <a:xfrm>
                <a:off x="6782012" y="4519236"/>
                <a:ext cx="2243409" cy="664606"/>
              </a:xfrm>
              <a:prstGeom prst="rect">
                <a:avLst/>
              </a:prstGeom>
              <a:solidFill>
                <a:srgbClr val="FFFF99"/>
              </a:solidFill>
              <a:ln>
                <a:noFill/>
              </a:ln>
            </p:spPr>
            <p:txBody>
              <a:bodyPr wrap="square" rtlCol="0">
                <a:spAutoFit/>
              </a:bodyPr>
              <a:lstStyle/>
              <a:p>
                <a:pPr eaLnBrk="1" hangingPunct="1"/>
                <a14:m>
                  <m:oMathPara xmlns:m="http://schemas.openxmlformats.org/officeDocument/2006/math">
                    <m:oMathParaPr>
                      <m:jc m:val="centerGroup"/>
                    </m:oMathParaPr>
                    <m:oMath xmlns:m="http://schemas.openxmlformats.org/officeDocument/2006/math">
                      <m:sSub>
                        <m:sSubPr>
                          <m:ctrlPr>
                            <a:rPr lang="el-GR"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𝑚</m:t>
                          </m:r>
                        </m:sub>
                      </m:sSub>
                      <m:d>
                        <m:dPr>
                          <m:ctrlPr>
                            <a:rPr lang="el-GR" altLang="zh-TW" b="0" i="1" smtClean="0">
                              <a:latin typeface="Cambria Math" panose="02040503050406030204" pitchFamily="18" charset="0"/>
                              <a:ea typeface="Cambria Math"/>
                            </a:rPr>
                          </m:ctrlPr>
                        </m:dPr>
                        <m:e>
                          <m:r>
                            <a:rPr lang="zh-TW" altLang="el-GR" b="0" i="1" smtClean="0">
                              <a:latin typeface="Cambria Math"/>
                              <a:ea typeface="Cambria Math"/>
                            </a:rPr>
                            <m:t>𝜙</m:t>
                          </m:r>
                        </m:e>
                      </m:d>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1</m:t>
                          </m:r>
                        </m:num>
                        <m:den>
                          <m:rad>
                            <m:radPr>
                              <m:degHide m:val="on"/>
                              <m:ctrlPr>
                                <a:rPr lang="en-US" altLang="zh-TW" b="0" i="1" smtClean="0">
                                  <a:latin typeface="Cambria Math" panose="02040503050406030204" pitchFamily="18" charset="0"/>
                                  <a:ea typeface="Cambria Math"/>
                                </a:rPr>
                              </m:ctrlPr>
                            </m:radPr>
                            <m:deg/>
                            <m:e>
                              <m:r>
                                <a:rPr lang="en-US" altLang="zh-TW" b="0" i="1" smtClean="0">
                                  <a:latin typeface="Cambria Math"/>
                                  <a:ea typeface="Cambria Math"/>
                                </a:rPr>
                                <m:t>2</m:t>
                              </m:r>
                              <m:r>
                                <a:rPr lang="zh-TW" altLang="en-US" b="0" i="1" smtClean="0">
                                  <a:latin typeface="Cambria Math"/>
                                  <a:ea typeface="Cambria Math"/>
                                </a:rPr>
                                <m:t>𝜋</m:t>
                              </m:r>
                            </m:e>
                          </m:rad>
                        </m:den>
                      </m:f>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𝑒</m:t>
                          </m:r>
                        </m:e>
                        <m:sup>
                          <m:r>
                            <a:rPr lang="en-US" altLang="zh-TW" b="0" i="1" smtClean="0">
                              <a:latin typeface="Cambria Math"/>
                              <a:ea typeface="Cambria Math"/>
                            </a:rPr>
                            <m:t>𝑖𝑚</m:t>
                          </m:r>
                          <m:r>
                            <a:rPr lang="zh-TW" altLang="en-US" b="0" i="1" smtClean="0">
                              <a:latin typeface="Cambria Math"/>
                              <a:ea typeface="Cambria Math"/>
                            </a:rPr>
                            <m:t>𝜙</m:t>
                          </m:r>
                        </m:sup>
                      </m:sSup>
                    </m:oMath>
                  </m:oMathPara>
                </a14:m>
                <a:endParaRPr lang="zh-TW" altLang="en-US" sz="1800" dirty="0"/>
              </a:p>
            </p:txBody>
          </p:sp>
        </mc:Choice>
        <mc:Fallback xmlns="">
          <p:sp>
            <p:nvSpPr>
              <p:cNvPr id="3" name="文字方塊 13">
                <a:extLst>
                  <a:ext uri="{FF2B5EF4-FFF2-40B4-BE49-F238E27FC236}">
                    <a16:creationId xmlns:a16="http://schemas.microsoft.com/office/drawing/2014/main" id="{09E9B265-8779-F285-3DE5-C53D7D131C58}"/>
                  </a:ext>
                </a:extLst>
              </p:cNvPr>
              <p:cNvSpPr txBox="1">
                <a:spLocks noRot="1" noChangeAspect="1" noMove="1" noResize="1" noEditPoints="1" noAdjustHandles="1" noChangeArrowheads="1" noChangeShapeType="1" noTextEdit="1"/>
              </p:cNvSpPr>
              <p:nvPr/>
            </p:nvSpPr>
            <p:spPr bwMode="auto">
              <a:xfrm>
                <a:off x="6782012" y="4519236"/>
                <a:ext cx="2243409" cy="664606"/>
              </a:xfrm>
              <a:prstGeom prst="rect">
                <a:avLst/>
              </a:prstGeom>
              <a:blipFill>
                <a:blip r:embed="rId13"/>
                <a:stretch>
                  <a:fillRect/>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201063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par>
                                <p:cTn id="25" presetID="2" presetClass="entr" presetSubtype="4" fill="hold" grpId="1"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animBg="1"/>
      <p:bldP spid="20" grpId="0"/>
      <p:bldP spid="2" grpId="0" animBg="1"/>
      <p:bldP spid="3"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文字方塊 29">
                <a:extLst>
                  <a:ext uri="{FF2B5EF4-FFF2-40B4-BE49-F238E27FC236}">
                    <a16:creationId xmlns:a16="http://schemas.microsoft.com/office/drawing/2014/main" id="{F6ABBBF8-E491-2F4B-F7C1-63C8772CCF16}"/>
                  </a:ext>
                </a:extLst>
              </p:cNvPr>
              <p:cNvSpPr txBox="1"/>
              <p:nvPr/>
            </p:nvSpPr>
            <p:spPr bwMode="auto">
              <a:xfrm>
                <a:off x="1183835" y="3779595"/>
                <a:ext cx="2664296" cy="780983"/>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a:rPr>
                          </m:ctrlPr>
                        </m:fPr>
                        <m:num>
                          <m:sSup>
                            <m:sSupPr>
                              <m:ctrlPr>
                                <a:rPr lang="en-US" altLang="zh-TW" i="1">
                                  <a:latin typeface="Cambria Math" panose="02040503050406030204" pitchFamily="18" charset="0"/>
                                  <a:ea typeface="Cambria Math"/>
                                </a:rPr>
                              </m:ctrlPr>
                            </m:sSupPr>
                            <m:e>
                              <m:d>
                                <m:dPr>
                                  <m:begChr m:val="|"/>
                                  <m:endChr m:val="|"/>
                                  <m:ctrlPr>
                                    <a:rPr lang="en-US" altLang="zh-TW" i="1">
                                      <a:latin typeface="Cambria Math" panose="02040503050406030204" pitchFamily="18" charset="0"/>
                                      <a:ea typeface="Cambria Math"/>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210</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200</m:t>
                                              </m:r>
                                            </m:sub>
                                          </m:sSub>
                                        </m:e>
                                      </m:d>
                                    </m:e>
                                  </m:d>
                                </m:e>
                              </m:d>
                            </m:e>
                            <m:sup>
                              <m:r>
                                <a:rPr lang="en-US" altLang="zh-TW" i="1">
                                  <a:latin typeface="Cambria Math" panose="02040503050406030204" pitchFamily="18" charset="0"/>
                                  <a:ea typeface="Cambria Math" panose="02040503050406030204" pitchFamily="18" charset="0"/>
                                </a:rPr>
                                <m:t>2</m:t>
                              </m:r>
                            </m:sup>
                          </m:sSup>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200</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210</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oMath>
                  </m:oMathPara>
                </a14:m>
                <a:endParaRPr lang="zh-TW" altLang="en-US" dirty="0"/>
              </a:p>
            </p:txBody>
          </p:sp>
        </mc:Choice>
        <mc:Fallback xmlns="">
          <p:sp>
            <p:nvSpPr>
              <p:cNvPr id="6" name="文字方塊 29">
                <a:extLst>
                  <a:ext uri="{FF2B5EF4-FFF2-40B4-BE49-F238E27FC236}">
                    <a16:creationId xmlns:a16="http://schemas.microsoft.com/office/drawing/2014/main" id="{F6ABBBF8-E491-2F4B-F7C1-63C8772CCF16}"/>
                  </a:ext>
                </a:extLst>
              </p:cNvPr>
              <p:cNvSpPr txBox="1">
                <a:spLocks noRot="1" noChangeAspect="1" noMove="1" noResize="1" noEditPoints="1" noAdjustHandles="1" noChangeArrowheads="1" noChangeShapeType="1" noTextEdit="1"/>
              </p:cNvSpPr>
              <p:nvPr/>
            </p:nvSpPr>
            <p:spPr bwMode="auto">
              <a:xfrm>
                <a:off x="1183835" y="3779595"/>
                <a:ext cx="2664296" cy="780983"/>
              </a:xfrm>
              <a:prstGeom prst="rect">
                <a:avLst/>
              </a:prstGeom>
              <a:blipFill>
                <a:blip r:embed="rId2"/>
                <a:stretch>
                  <a:fillRect t="-52381" r="-1429" b="-28571"/>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84B5688-5ED5-5833-89C6-E7F850E67FE8}"/>
                  </a:ext>
                </a:extLst>
              </p:cNvPr>
              <p:cNvSpPr txBox="1"/>
              <p:nvPr/>
            </p:nvSpPr>
            <p:spPr bwMode="auto">
              <a:xfrm>
                <a:off x="1129659" y="3280529"/>
                <a:ext cx="5032353" cy="425181"/>
              </a:xfrm>
              <a:prstGeom prst="rect">
                <a:avLst/>
              </a:prstGeom>
              <a:noFill/>
              <a:ln w="9525">
                <a:noFill/>
                <a:miter lim="800000"/>
                <a:headEnd/>
                <a:tailEnd/>
              </a:ln>
            </p:spPr>
            <p:txBody>
              <a:bodyPr wrap="square">
                <a:spAutoFit/>
              </a:bodyPr>
              <a:lstStyle/>
              <a:p>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210</m:t>
                                </m:r>
                              </m:sub>
                            </m:sSub>
                          </m:e>
                        </m:d>
                      </m:e>
                    </m:d>
                  </m:oMath>
                </a14:m>
                <a:r>
                  <a:rPr lang="en-TW" dirty="0">
                    <a:latin typeface="Times New Roman" pitchFamily="18" charset="0"/>
                    <a:cs typeface="Times New Roman" pitchFamily="18" charset="0"/>
                  </a:rPr>
                  <a:t>對二階能量修正</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oMath>
                </a14:m>
                <a:r>
                  <a:rPr lang="en-TW" dirty="0">
                    <a:latin typeface="Times New Roman" pitchFamily="18" charset="0"/>
                    <a:cs typeface="Times New Roman" pitchFamily="18" charset="0"/>
                  </a:rPr>
                  <a:t>的貢獻也是無限大！</a:t>
                </a:r>
                <a:endParaRPr lang="en-TW" dirty="0"/>
              </a:p>
            </p:txBody>
          </p:sp>
        </mc:Choice>
        <mc:Fallback xmlns="">
          <p:sp>
            <p:nvSpPr>
              <p:cNvPr id="8" name="TextBox 7">
                <a:extLst>
                  <a:ext uri="{FF2B5EF4-FFF2-40B4-BE49-F238E27FC236}">
                    <a16:creationId xmlns:a16="http://schemas.microsoft.com/office/drawing/2014/main" id="{584B5688-5ED5-5833-89C6-E7F850E67FE8}"/>
                  </a:ext>
                </a:extLst>
              </p:cNvPr>
              <p:cNvSpPr txBox="1">
                <a:spLocks noRot="1" noChangeAspect="1" noMove="1" noResize="1" noEditPoints="1" noAdjustHandles="1" noChangeArrowheads="1" noChangeShapeType="1" noTextEdit="1"/>
              </p:cNvSpPr>
              <p:nvPr/>
            </p:nvSpPr>
            <p:spPr bwMode="auto">
              <a:xfrm>
                <a:off x="1129659" y="3280529"/>
                <a:ext cx="5032353" cy="425181"/>
              </a:xfrm>
              <a:prstGeom prst="rect">
                <a:avLst/>
              </a:prstGeom>
              <a:blipFill>
                <a:blip r:embed="rId3"/>
                <a:stretch>
                  <a:fillRect l="-6281" t="-85294" b="-150000"/>
                </a:stretch>
              </a:blipFill>
              <a:ln w="9525">
                <a:noFill/>
                <a:miter lim="800000"/>
                <a:headEnd/>
                <a:tailEnd/>
              </a:ln>
            </p:spPr>
            <p:txBody>
              <a:bodyPr/>
              <a:lstStyle/>
              <a:p>
                <a:r>
                  <a:rPr lang="en-TW">
                    <a:noFill/>
                  </a:rPr>
                  <a:t> </a:t>
                </a:r>
              </a:p>
            </p:txBody>
          </p:sp>
        </mc:Fallback>
      </mc:AlternateContent>
      <p:sp>
        <p:nvSpPr>
          <p:cNvPr id="9" name="TextBox 8">
            <a:extLst>
              <a:ext uri="{FF2B5EF4-FFF2-40B4-BE49-F238E27FC236}">
                <a16:creationId xmlns:a16="http://schemas.microsoft.com/office/drawing/2014/main" id="{6E9A594C-37F7-3CDD-192C-50DBC7A62EFF}"/>
              </a:ext>
            </a:extLst>
          </p:cNvPr>
          <p:cNvSpPr txBox="1"/>
          <p:nvPr/>
        </p:nvSpPr>
        <p:spPr bwMode="auto">
          <a:xfrm>
            <a:off x="1126992" y="5072539"/>
            <a:ext cx="734659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簡併</a:t>
            </a:r>
            <a:r>
              <a:rPr lang="en-US" dirty="0" err="1">
                <a:latin typeface="Times New Roman" pitchFamily="18" charset="0"/>
                <a:cs typeface="Times New Roman" pitchFamily="18" charset="0"/>
              </a:rPr>
              <a:t>微擾計算必須對簡併態有前置處理，再放入正常的微擾計算</a:t>
            </a:r>
            <a:r>
              <a:rPr lang="en-US"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0" name="文字方塊 29">
                <a:extLst>
                  <a:ext uri="{FF2B5EF4-FFF2-40B4-BE49-F238E27FC236}">
                    <a16:creationId xmlns:a16="http://schemas.microsoft.com/office/drawing/2014/main" id="{2A27C5C5-60B1-D37A-7715-4A678EC63BB7}"/>
                  </a:ext>
                </a:extLst>
              </p:cNvPr>
              <p:cNvSpPr txBox="1"/>
              <p:nvPr/>
            </p:nvSpPr>
            <p:spPr bwMode="auto">
              <a:xfrm>
                <a:off x="1175605" y="2395591"/>
                <a:ext cx="3036355" cy="767903"/>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210</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m:t>
                                      </m:r>
                                      <m:r>
                                        <a:rPr lang="en-US" altLang="zh-TW" b="0" i="1" smtClean="0">
                                          <a:latin typeface="Cambria Math" panose="02040503050406030204" pitchFamily="18" charset="0"/>
                                        </a:rPr>
                                        <m:t>0</m:t>
                                      </m:r>
                                      <m:r>
                                        <a:rPr lang="en-US" altLang="zh-TW" i="1">
                                          <a:latin typeface="Cambria Math" panose="02040503050406030204" pitchFamily="18" charset="0"/>
                                        </a:rPr>
                                        <m:t>0</m:t>
                                      </m:r>
                                    </m:sub>
                                  </m:sSub>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200</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210</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210</m:t>
                                  </m:r>
                                </m:sub>
                              </m:sSub>
                            </m:e>
                          </m:d>
                        </m:e>
                      </m:d>
                      <m:r>
                        <a:rPr lang="en-US" altLang="zh-TW" i="1" smtClean="0">
                          <a:latin typeface="Cambria Math" panose="02040503050406030204" pitchFamily="18" charset="0"/>
                          <a:ea typeface="Cambria Math" panose="02040503050406030204" pitchFamily="18" charset="0"/>
                        </a:rPr>
                        <m:t>→∞</m:t>
                      </m:r>
                    </m:oMath>
                  </m:oMathPara>
                </a14:m>
                <a:endParaRPr lang="zh-TW" altLang="en-US" dirty="0"/>
              </a:p>
            </p:txBody>
          </p:sp>
        </mc:Choice>
        <mc:Fallback xmlns="">
          <p:sp>
            <p:nvSpPr>
              <p:cNvPr id="10" name="文字方塊 29">
                <a:extLst>
                  <a:ext uri="{FF2B5EF4-FFF2-40B4-BE49-F238E27FC236}">
                    <a16:creationId xmlns:a16="http://schemas.microsoft.com/office/drawing/2014/main" id="{2A27C5C5-60B1-D37A-7715-4A678EC63BB7}"/>
                  </a:ext>
                </a:extLst>
              </p:cNvPr>
              <p:cNvSpPr txBox="1">
                <a:spLocks noRot="1" noChangeAspect="1" noMove="1" noResize="1" noEditPoints="1" noAdjustHandles="1" noChangeArrowheads="1" noChangeShapeType="1" noTextEdit="1"/>
              </p:cNvSpPr>
              <p:nvPr/>
            </p:nvSpPr>
            <p:spPr bwMode="auto">
              <a:xfrm>
                <a:off x="1175605" y="2395591"/>
                <a:ext cx="3036355" cy="767903"/>
              </a:xfrm>
              <a:prstGeom prst="rect">
                <a:avLst/>
              </a:prstGeom>
              <a:blipFill>
                <a:blip r:embed="rId4"/>
                <a:stretch>
                  <a:fillRect l="-6667" t="-54839" b="-50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9161213-10DD-2A4E-B7A0-52785F0304AB}"/>
                  </a:ext>
                </a:extLst>
              </p:cNvPr>
              <p:cNvSpPr txBox="1"/>
              <p:nvPr/>
            </p:nvSpPr>
            <p:spPr bwMode="auto">
              <a:xfrm>
                <a:off x="1129659" y="1401119"/>
                <a:ext cx="5032352" cy="436723"/>
              </a:xfrm>
              <a:prstGeom prst="rect">
                <a:avLst/>
              </a:prstGeom>
              <a:noFill/>
              <a:ln w="9525">
                <a:noFill/>
                <a:miter lim="800000"/>
                <a:headEnd/>
                <a:tailEnd/>
              </a:ln>
            </p:spPr>
            <p:txBody>
              <a:bodyPr wrap="square">
                <a:spAutoFit/>
              </a:bodyPr>
              <a:lstStyle/>
              <a:p>
                <a:r>
                  <a:rPr lang="zh-TW" altLang="en-US" dirty="0"/>
                  <a:t>但因為分母能量差</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200</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210</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a14:m>
                <a:r>
                  <a:rPr lang="zh-TW" altLang="en-US" dirty="0"/>
                  <a:t>為零，</a:t>
                </a:r>
                <a:endParaRPr lang="en-TW" dirty="0"/>
              </a:p>
            </p:txBody>
          </p:sp>
        </mc:Choice>
        <mc:Fallback xmlns="">
          <p:sp>
            <p:nvSpPr>
              <p:cNvPr id="11" name="TextBox 10">
                <a:extLst>
                  <a:ext uri="{FF2B5EF4-FFF2-40B4-BE49-F238E27FC236}">
                    <a16:creationId xmlns:a16="http://schemas.microsoft.com/office/drawing/2014/main" id="{B9161213-10DD-2A4E-B7A0-52785F0304AB}"/>
                  </a:ext>
                </a:extLst>
              </p:cNvPr>
              <p:cNvSpPr txBox="1">
                <a:spLocks noRot="1" noChangeAspect="1" noMove="1" noResize="1" noEditPoints="1" noAdjustHandles="1" noChangeArrowheads="1" noChangeShapeType="1" noTextEdit="1"/>
              </p:cNvSpPr>
              <p:nvPr/>
            </p:nvSpPr>
            <p:spPr bwMode="auto">
              <a:xfrm>
                <a:off x="1129659" y="1401119"/>
                <a:ext cx="5032352" cy="436723"/>
              </a:xfrm>
              <a:prstGeom prst="rect">
                <a:avLst/>
              </a:prstGeom>
              <a:blipFill>
                <a:blip r:embed="rId5"/>
                <a:stretch>
                  <a:fillRect l="-1005"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B5CF1A6-44A0-21A3-8A2A-44CD5B0FCD0C}"/>
                  </a:ext>
                </a:extLst>
              </p:cNvPr>
              <p:cNvSpPr txBox="1"/>
              <p:nvPr/>
            </p:nvSpPr>
            <p:spPr bwMode="auto">
              <a:xfrm>
                <a:off x="1129659" y="1851939"/>
                <a:ext cx="5930610" cy="369332"/>
              </a:xfrm>
              <a:prstGeom prst="rect">
                <a:avLst/>
              </a:prstGeom>
              <a:noFill/>
              <a:ln w="9525">
                <a:noFill/>
                <a:miter lim="800000"/>
                <a:headEnd/>
                <a:tailEnd/>
              </a:ln>
            </p:spPr>
            <p:txBody>
              <a:bodyPr wrap="square">
                <a:spAutoFit/>
              </a:bodyPr>
              <a:lstStyle/>
              <a:p>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210</m:t>
                                </m:r>
                              </m:sub>
                            </m:sSub>
                          </m:e>
                        </m:d>
                      </m:e>
                    </m:d>
                  </m:oMath>
                </a14:m>
                <a:r>
                  <a:rPr lang="en-TW" dirty="0">
                    <a:latin typeface="Times New Roman" pitchFamily="18" charset="0"/>
                    <a:cs typeface="Times New Roman" pitchFamily="18" charset="0"/>
                  </a:rPr>
                  <a:t>對本徵態</a:t>
                </a:r>
                <a14:m>
                  <m:oMath xmlns:m="http://schemas.openxmlformats.org/officeDocument/2006/math">
                    <m:r>
                      <a:rPr lang="en-US" altLang="zh-TW" i="1" dirty="0">
                        <a:latin typeface="Cambria Math" panose="02040503050406030204" pitchFamily="18" charset="0"/>
                      </a:rPr>
                      <m:t>2</m:t>
                    </m:r>
                    <m:r>
                      <m:rPr>
                        <m:sty m:val="p"/>
                      </m:rPr>
                      <a:rPr lang="en-US" altLang="zh-TW" dirty="0">
                        <a:latin typeface="Cambria Math" panose="02040503050406030204" pitchFamily="18" charset="0"/>
                      </a:rPr>
                      <m:t>s</m:t>
                    </m:r>
                  </m:oMath>
                </a14:m>
                <a:r>
                  <a:rPr lang="zh-TW" altLang="en-US" dirty="0"/>
                  <a:t>的</a:t>
                </a:r>
                <a:r>
                  <a:rPr lang="en-TW" dirty="0">
                    <a:latin typeface="Times New Roman" pitchFamily="18" charset="0"/>
                    <a:cs typeface="Times New Roman" pitchFamily="18" charset="0"/>
                  </a:rPr>
                  <a:t>一階修正的貢獻會是無限大！</a:t>
                </a:r>
                <a:endParaRPr lang="en-TW" dirty="0"/>
              </a:p>
            </p:txBody>
          </p:sp>
        </mc:Choice>
        <mc:Fallback xmlns="">
          <p:sp>
            <p:nvSpPr>
              <p:cNvPr id="13" name="TextBox 12">
                <a:extLst>
                  <a:ext uri="{FF2B5EF4-FFF2-40B4-BE49-F238E27FC236}">
                    <a16:creationId xmlns:a16="http://schemas.microsoft.com/office/drawing/2014/main" id="{FB5CF1A6-44A0-21A3-8A2A-44CD5B0FCD0C}"/>
                  </a:ext>
                </a:extLst>
              </p:cNvPr>
              <p:cNvSpPr txBox="1">
                <a:spLocks noRot="1" noChangeAspect="1" noMove="1" noResize="1" noEditPoints="1" noAdjustHandles="1" noChangeArrowheads="1" noChangeShapeType="1" noTextEdit="1"/>
              </p:cNvSpPr>
              <p:nvPr/>
            </p:nvSpPr>
            <p:spPr bwMode="auto">
              <a:xfrm>
                <a:off x="1129659" y="1851939"/>
                <a:ext cx="5930610" cy="369332"/>
              </a:xfrm>
              <a:prstGeom prst="rect">
                <a:avLst/>
              </a:prstGeom>
              <a:blipFill>
                <a:blip r:embed="rId6"/>
                <a:stretch>
                  <a:fillRect l="-5342" t="-110000" b="-17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6">
                <a:extLst>
                  <a:ext uri="{FF2B5EF4-FFF2-40B4-BE49-F238E27FC236}">
                    <a16:creationId xmlns:a16="http://schemas.microsoft.com/office/drawing/2014/main" id="{E1549B45-7AD8-FB70-2F8A-6935A7ABA2D6}"/>
                  </a:ext>
                </a:extLst>
              </p:cNvPr>
              <p:cNvSpPr txBox="1"/>
              <p:nvPr/>
            </p:nvSpPr>
            <p:spPr bwMode="auto">
              <a:xfrm>
                <a:off x="1129659" y="879418"/>
                <a:ext cx="3372526" cy="369332"/>
              </a:xfrm>
              <a:prstGeom prst="rect">
                <a:avLst/>
              </a:prstGeom>
              <a:noFill/>
              <a:ln>
                <a:noFill/>
              </a:ln>
            </p:spPr>
            <p:txBody>
              <a:bodyPr wrap="none" rtlCol="0">
                <a:spAutoFit/>
              </a:bodyPr>
              <a:lstStyle/>
              <a:p>
                <a:pPr eaLnBrk="1" hangingPunct="1"/>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200</m:t>
                        </m:r>
                      </m:sub>
                    </m:sSub>
                    <m:d>
                      <m:dPr>
                        <m:ctrlPr>
                          <a:rPr lang="en-US" altLang="zh-TW" i="1">
                            <a:latin typeface="Cambria Math" panose="02040503050406030204" pitchFamily="18" charset="0"/>
                          </a:rPr>
                        </m:ctrlPr>
                      </m:dPr>
                      <m:e>
                        <m:r>
                          <a:rPr lang="en-US" altLang="zh-TW" i="1">
                            <a:latin typeface="Cambria Math" panose="02040503050406030204" pitchFamily="18" charset="0"/>
                          </a:rPr>
                          <m:t>2</m:t>
                        </m:r>
                        <m:r>
                          <a:rPr lang="en-US" altLang="zh-TW" i="1">
                            <a:latin typeface="Cambria Math" panose="02040503050406030204" pitchFamily="18" charset="0"/>
                          </a:rPr>
                          <m:t>𝑠</m:t>
                        </m:r>
                      </m:e>
                    </m:d>
                  </m:oMath>
                </a14:m>
                <a:r>
                  <a:rPr lang="zh-TW" altLang="en-US" dirty="0"/>
                  <a:t>只會與</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m:t>
                        </m:r>
                        <m:r>
                          <a:rPr lang="en-US" altLang="zh-TW" b="0" i="1" smtClean="0">
                            <a:latin typeface="Cambria Math" panose="02040503050406030204" pitchFamily="18" charset="0"/>
                          </a:rPr>
                          <m:t>10</m:t>
                        </m:r>
                      </m:sub>
                    </m:sSub>
                    <m:d>
                      <m:dPr>
                        <m:ctrlPr>
                          <a:rPr lang="en-US" altLang="zh-TW" i="1">
                            <a:latin typeface="Cambria Math" panose="02040503050406030204" pitchFamily="18" charset="0"/>
                          </a:rPr>
                        </m:ctrlPr>
                      </m:dPr>
                      <m:e>
                        <m:r>
                          <a:rPr lang="en-US" altLang="zh-TW" i="1">
                            <a:latin typeface="Cambria Math" panose="02040503050406030204" pitchFamily="18" charset="0"/>
                          </a:rPr>
                          <m:t>2</m:t>
                        </m:r>
                        <m:r>
                          <a:rPr lang="en-US" altLang="zh-TW" b="0" i="1" smtClean="0">
                            <a:latin typeface="Cambria Math" panose="02040503050406030204" pitchFamily="18" charset="0"/>
                          </a:rPr>
                          <m:t>𝑝</m:t>
                        </m:r>
                      </m:e>
                    </m:d>
                  </m:oMath>
                </a14:m>
                <a:r>
                  <a:rPr lang="zh-TW" altLang="en-US" sz="1800" dirty="0"/>
                  <a:t>混雜！</a:t>
                </a:r>
              </a:p>
            </p:txBody>
          </p:sp>
        </mc:Choice>
        <mc:Fallback xmlns="">
          <p:sp>
            <p:nvSpPr>
              <p:cNvPr id="4" name="文字方塊 6">
                <a:extLst>
                  <a:ext uri="{FF2B5EF4-FFF2-40B4-BE49-F238E27FC236}">
                    <a16:creationId xmlns:a16="http://schemas.microsoft.com/office/drawing/2014/main" id="{E1549B45-7AD8-FB70-2F8A-6935A7ABA2D6}"/>
                  </a:ext>
                </a:extLst>
              </p:cNvPr>
              <p:cNvSpPr txBox="1">
                <a:spLocks noRot="1" noChangeAspect="1" noMove="1" noResize="1" noEditPoints="1" noAdjustHandles="1" noChangeArrowheads="1" noChangeShapeType="1" noTextEdit="1"/>
              </p:cNvSpPr>
              <p:nvPr/>
            </p:nvSpPr>
            <p:spPr bwMode="auto">
              <a:xfrm>
                <a:off x="1129659" y="879418"/>
                <a:ext cx="3372526" cy="369332"/>
              </a:xfrm>
              <a:prstGeom prst="rect">
                <a:avLst/>
              </a:prstGeom>
              <a:blipFill>
                <a:blip r:embed="rId7"/>
                <a:stretch>
                  <a:fillRect l="-375" t="-6667" r="-749" b="-23333"/>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252586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8B3EBD-C996-5474-6141-690671DB4E59}"/>
              </a:ext>
            </a:extLst>
          </p:cNvPr>
          <p:cNvPicPr>
            <a:picLocks noChangeAspect="1"/>
          </p:cNvPicPr>
          <p:nvPr/>
        </p:nvPicPr>
        <p:blipFill rotWithShape="1">
          <a:blip r:embed="rId2"/>
          <a:srcRect t="81836"/>
          <a:stretch/>
        </p:blipFill>
        <p:spPr>
          <a:xfrm>
            <a:off x="1403648" y="1589673"/>
            <a:ext cx="6667500" cy="554254"/>
          </a:xfrm>
          <a:prstGeom prst="rect">
            <a:avLst/>
          </a:prstGeom>
        </p:spPr>
      </p:pic>
      <mc:AlternateContent xmlns:mc="http://schemas.openxmlformats.org/markup-compatibility/2006" xmlns:a14="http://schemas.microsoft.com/office/drawing/2010/main">
        <mc:Choice Requires="a14">
          <p:sp>
            <p:nvSpPr>
              <p:cNvPr id="4" name="文字方塊 10">
                <a:extLst>
                  <a:ext uri="{FF2B5EF4-FFF2-40B4-BE49-F238E27FC236}">
                    <a16:creationId xmlns:a16="http://schemas.microsoft.com/office/drawing/2014/main" id="{A1FCD637-393A-9B46-BA83-BD0F0A492DF5}"/>
                  </a:ext>
                </a:extLst>
              </p:cNvPr>
              <p:cNvSpPr txBox="1"/>
              <p:nvPr/>
            </p:nvSpPr>
            <p:spPr bwMode="auto">
              <a:xfrm>
                <a:off x="2281606" y="2202296"/>
                <a:ext cx="1584176" cy="554254"/>
              </a:xfrm>
              <a:prstGeom prst="rect">
                <a:avLst/>
              </a:prstGeom>
              <a:solidFill>
                <a:srgbClr val="FFFF99"/>
              </a:solidFill>
              <a:ln>
                <a:noFill/>
              </a:ln>
            </p:spPr>
            <p:txBody>
              <a:bodyPr wrap="square" rtlCol="0">
                <a:spAutoFit/>
              </a:bodyPr>
              <a:lstStyle/>
              <a:p>
                <a:pPr eaLnBrk="1" hangingPunct="1"/>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r>
                        <a:rPr lang="en-US" altLang="zh-TW" sz="1800" b="0" i="1" smtClean="0">
                          <a:latin typeface="Cambria Math"/>
                        </a:rPr>
                        <m:t>=</m:t>
                      </m:r>
                      <m:d>
                        <m:dPr>
                          <m:ctrlPr>
                            <a:rPr lang="en-US" altLang="zh-TW" sz="1800" b="0" i="1" smtClean="0">
                              <a:latin typeface="Cambria Math" panose="02040503050406030204" pitchFamily="18" charset="0"/>
                            </a:rPr>
                          </m:ctrlPr>
                        </m:dPr>
                        <m:e>
                          <m:m>
                            <m:mPr>
                              <m:mcs>
                                <m:mc>
                                  <m:mcPr>
                                    <m:count m:val="2"/>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1</m:t>
                                </m:r>
                              </m:e>
                              <m:e>
                                <m:r>
                                  <a:rPr lang="en-US" altLang="zh-TW" sz="1800" b="0" i="1" smtClean="0">
                                    <a:latin typeface="Cambria Math" panose="02040503050406030204" pitchFamily="18" charset="0"/>
                                  </a:rPr>
                                  <m:t>0</m:t>
                                </m:r>
                              </m:e>
                            </m:mr>
                            <m:mr>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1</m:t>
                                </m:r>
                              </m:e>
                            </m:mr>
                          </m:m>
                        </m:e>
                      </m:d>
                    </m:oMath>
                  </m:oMathPara>
                </a14:m>
                <a:endParaRPr lang="zh-TW" altLang="en-US" sz="1800" dirty="0"/>
              </a:p>
            </p:txBody>
          </p:sp>
        </mc:Choice>
        <mc:Fallback xmlns="">
          <p:sp>
            <p:nvSpPr>
              <p:cNvPr id="4" name="文字方塊 10">
                <a:extLst>
                  <a:ext uri="{FF2B5EF4-FFF2-40B4-BE49-F238E27FC236}">
                    <a16:creationId xmlns:a16="http://schemas.microsoft.com/office/drawing/2014/main" id="{A1FCD637-393A-9B46-BA83-BD0F0A492DF5}"/>
                  </a:ext>
                </a:extLst>
              </p:cNvPr>
              <p:cNvSpPr txBox="1">
                <a:spLocks noRot="1" noChangeAspect="1" noMove="1" noResize="1" noEditPoints="1" noAdjustHandles="1" noChangeArrowheads="1" noChangeShapeType="1" noTextEdit="1"/>
              </p:cNvSpPr>
              <p:nvPr/>
            </p:nvSpPr>
            <p:spPr bwMode="auto">
              <a:xfrm>
                <a:off x="2281606" y="2202296"/>
                <a:ext cx="1584176" cy="554254"/>
              </a:xfrm>
              <a:prstGeom prst="rect">
                <a:avLst/>
              </a:prstGeom>
              <a:blipFill>
                <a:blip r:embed="rId3"/>
                <a:stretch>
                  <a:fillRect b="-6818"/>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29">
                <a:extLst>
                  <a:ext uri="{FF2B5EF4-FFF2-40B4-BE49-F238E27FC236}">
                    <a16:creationId xmlns:a16="http://schemas.microsoft.com/office/drawing/2014/main" id="{14FF01B0-58F4-4517-5A66-A464AAEBE86D}"/>
                  </a:ext>
                </a:extLst>
              </p:cNvPr>
              <p:cNvSpPr txBox="1"/>
              <p:nvPr/>
            </p:nvSpPr>
            <p:spPr bwMode="auto">
              <a:xfrm>
                <a:off x="2107303" y="4772671"/>
                <a:ext cx="2448272" cy="55425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ea typeface="Cambria Math" panose="02040503050406030204" pitchFamily="18" charset="0"/>
                            </a:rPr>
                            <m:t>1</m:t>
                          </m:r>
                        </m:sub>
                      </m:sSub>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𝜎</m:t>
                          </m:r>
                        </m:e>
                        <m:sub>
                          <m:r>
                            <a:rPr lang="en-US" i="1">
                              <a:latin typeface="Cambria Math" panose="02040503050406030204" pitchFamily="18" charset="0"/>
                              <a:cs typeface="Times New Roman" pitchFamily="18" charset="0"/>
                            </a:rPr>
                            <m:t>𝑥</m:t>
                          </m:r>
                        </m:sub>
                      </m:sSub>
                      <m:r>
                        <a:rPr lang="en-US" b="0" i="1" smtClean="0">
                          <a:latin typeface="Cambria Math" panose="02040503050406030204" pitchFamily="18" charset="0"/>
                          <a:cs typeface="Times New Roman" pitchFamily="18" charset="0"/>
                        </a:rPr>
                        <m:t>=</m:t>
                      </m:r>
                      <m:r>
                        <a:rPr lang="en-US" altLang="zh-TW" i="1">
                          <a:latin typeface="Cambria Math" panose="02040503050406030204" pitchFamily="18" charset="0"/>
                          <a:ea typeface="Cambria Math" panose="02040503050406030204" pitchFamily="18" charset="0"/>
                        </a:rPr>
                        <m:t>𝜆</m:t>
                      </m:r>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b="0" i="1" smtClean="0">
                                    <a:latin typeface="Cambria Math" panose="02040503050406030204" pitchFamily="18" charset="0"/>
                                  </a:rPr>
                                  <m:t>0</m:t>
                                </m:r>
                              </m:e>
                              <m:e>
                                <m:r>
                                  <a:rPr lang="en-US" altLang="zh-TW" b="0" i="1" smtClean="0">
                                    <a:latin typeface="Cambria Math" panose="02040503050406030204" pitchFamily="18" charset="0"/>
                                  </a:rPr>
                                  <m:t>1</m:t>
                                </m:r>
                              </m:e>
                            </m:mr>
                            <m:mr>
                              <m:e>
                                <m:r>
                                  <a:rPr lang="en-US" altLang="zh-TW" b="0" i="1" smtClean="0">
                                    <a:latin typeface="Cambria Math" panose="02040503050406030204" pitchFamily="18" charset="0"/>
                                  </a:rPr>
                                  <m:t>1</m:t>
                                </m:r>
                              </m:e>
                              <m:e>
                                <m:r>
                                  <a:rPr lang="en-US" altLang="zh-TW" b="0" i="1" smtClean="0">
                                    <a:latin typeface="Cambria Math" panose="02040503050406030204" pitchFamily="18" charset="0"/>
                                  </a:rPr>
                                  <m:t>0</m:t>
                                </m:r>
                              </m:e>
                            </m:mr>
                          </m:m>
                        </m:e>
                      </m:d>
                    </m:oMath>
                  </m:oMathPara>
                </a14:m>
                <a:endParaRPr lang="zh-TW" altLang="en-US" dirty="0"/>
              </a:p>
            </p:txBody>
          </p:sp>
        </mc:Choice>
        <mc:Fallback xmlns="">
          <p:sp>
            <p:nvSpPr>
              <p:cNvPr id="5" name="文字方塊 29">
                <a:extLst>
                  <a:ext uri="{FF2B5EF4-FFF2-40B4-BE49-F238E27FC236}">
                    <a16:creationId xmlns:a16="http://schemas.microsoft.com/office/drawing/2014/main" id="{14FF01B0-58F4-4517-5A66-A464AAEBE86D}"/>
                  </a:ext>
                </a:extLst>
              </p:cNvPr>
              <p:cNvSpPr txBox="1">
                <a:spLocks noRot="1" noChangeAspect="1" noMove="1" noResize="1" noEditPoints="1" noAdjustHandles="1" noChangeArrowheads="1" noChangeShapeType="1" noTextEdit="1"/>
              </p:cNvSpPr>
              <p:nvPr/>
            </p:nvSpPr>
            <p:spPr bwMode="auto">
              <a:xfrm>
                <a:off x="2107303" y="4772671"/>
                <a:ext cx="2448272" cy="554254"/>
              </a:xfrm>
              <a:prstGeom prst="rect">
                <a:avLst/>
              </a:prstGeom>
              <a:blipFill>
                <a:blip r:embed="rId4"/>
                <a:stretch>
                  <a:fillRect b="-4444"/>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10">
                <a:extLst>
                  <a:ext uri="{FF2B5EF4-FFF2-40B4-BE49-F238E27FC236}">
                    <a16:creationId xmlns:a16="http://schemas.microsoft.com/office/drawing/2014/main" id="{B2C7A685-610D-ED42-64B5-773E1433B718}"/>
                  </a:ext>
                </a:extLst>
              </p:cNvPr>
              <p:cNvSpPr txBox="1"/>
              <p:nvPr/>
            </p:nvSpPr>
            <p:spPr bwMode="auto">
              <a:xfrm>
                <a:off x="2107303" y="5393302"/>
                <a:ext cx="2608713" cy="559897"/>
              </a:xfrm>
              <a:prstGeom prst="rect">
                <a:avLst/>
              </a:prstGeom>
              <a:solidFill>
                <a:srgbClr val="FFFF99"/>
              </a:solidFill>
              <a:ln>
                <a:noFill/>
              </a:ln>
            </p:spPr>
            <p:txBody>
              <a:bodyPr wrap="square" rtlCol="0">
                <a:spAutoFit/>
              </a:bodyPr>
              <a:lstStyle/>
              <a:p>
                <a:pPr eaLnBrk="1" hangingPunct="1"/>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a:rPr lang="en-US" altLang="zh-TW" i="1">
                              <a:latin typeface="Cambria Math" panose="02040503050406030204" pitchFamily="18" charset="0"/>
                            </a:rPr>
                            <m:t>𝐻</m:t>
                          </m:r>
                        </m:e>
                      </m:acc>
                      <m:r>
                        <a:rPr lang="en-US" altLang="zh-TW" sz="1800" b="0" i="1" smtClean="0">
                          <a:latin typeface="Cambria Math"/>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r>
                        <a:rPr lang="en-US" altLang="zh-TW" b="0" i="1" smtClean="0">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ea typeface="Cambria Math" panose="02040503050406030204" pitchFamily="18" charset="0"/>
                            </a:rPr>
                            <m:t>1</m:t>
                          </m:r>
                        </m:sub>
                      </m:sSub>
                      <m:r>
                        <a:rPr lang="en-US" altLang="zh-TW" b="0" i="1" smtClean="0">
                          <a:latin typeface="Cambria Math" panose="02040503050406030204" pitchFamily="18" charset="0"/>
                          <a:ea typeface="Cambria Math" panose="02040503050406030204" pitchFamily="18" charset="0"/>
                        </a:rPr>
                        <m:t>=</m:t>
                      </m:r>
                      <m:d>
                        <m:dPr>
                          <m:ctrlPr>
                            <a:rPr lang="en-US" altLang="zh-TW" sz="1800" b="0" i="1" smtClean="0">
                              <a:latin typeface="Cambria Math" panose="02040503050406030204" pitchFamily="18" charset="0"/>
                            </a:rPr>
                          </m:ctrlPr>
                        </m:dPr>
                        <m:e>
                          <m:m>
                            <m:mPr>
                              <m:mcs>
                                <m:mc>
                                  <m:mcPr>
                                    <m:count m:val="2"/>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1</m:t>
                                </m:r>
                              </m:e>
                              <m:e>
                                <m:r>
                                  <a:rPr lang="en-US" altLang="zh-TW" i="1">
                                    <a:latin typeface="Cambria Math" panose="02040503050406030204" pitchFamily="18" charset="0"/>
                                    <a:ea typeface="Cambria Math" panose="02040503050406030204" pitchFamily="18" charset="0"/>
                                  </a:rPr>
                                  <m:t>𝜆</m:t>
                                </m:r>
                              </m:e>
                            </m:mr>
                            <m:mr>
                              <m:e>
                                <m:r>
                                  <a:rPr lang="en-US" altLang="zh-TW" i="1">
                                    <a:latin typeface="Cambria Math" panose="02040503050406030204" pitchFamily="18" charset="0"/>
                                    <a:ea typeface="Cambria Math" panose="02040503050406030204" pitchFamily="18" charset="0"/>
                                  </a:rPr>
                                  <m:t>𝜆</m:t>
                                </m:r>
                              </m:e>
                              <m:e>
                                <m:r>
                                  <a:rPr lang="en-US" altLang="zh-TW" sz="1800" b="0" i="1" smtClean="0">
                                    <a:latin typeface="Cambria Math" panose="02040503050406030204" pitchFamily="18" charset="0"/>
                                  </a:rPr>
                                  <m:t>1</m:t>
                                </m:r>
                              </m:e>
                            </m:mr>
                          </m:m>
                        </m:e>
                      </m:d>
                    </m:oMath>
                  </m:oMathPara>
                </a14:m>
                <a:endParaRPr lang="zh-TW" altLang="en-US" sz="1800" dirty="0"/>
              </a:p>
            </p:txBody>
          </p:sp>
        </mc:Choice>
        <mc:Fallback xmlns="">
          <p:sp>
            <p:nvSpPr>
              <p:cNvPr id="6" name="文字方塊 10">
                <a:extLst>
                  <a:ext uri="{FF2B5EF4-FFF2-40B4-BE49-F238E27FC236}">
                    <a16:creationId xmlns:a16="http://schemas.microsoft.com/office/drawing/2014/main" id="{B2C7A685-610D-ED42-64B5-773E1433B718}"/>
                  </a:ext>
                </a:extLst>
              </p:cNvPr>
              <p:cNvSpPr txBox="1">
                <a:spLocks noRot="1" noChangeAspect="1" noMove="1" noResize="1" noEditPoints="1" noAdjustHandles="1" noChangeArrowheads="1" noChangeShapeType="1" noTextEdit="1"/>
              </p:cNvSpPr>
              <p:nvPr/>
            </p:nvSpPr>
            <p:spPr bwMode="auto">
              <a:xfrm>
                <a:off x="2107303" y="5393302"/>
                <a:ext cx="2608713" cy="559897"/>
              </a:xfrm>
              <a:prstGeom prst="rect">
                <a:avLst/>
              </a:prstGeom>
              <a:blipFill>
                <a:blip r:embed="rId5"/>
                <a:stretch>
                  <a:fillRect b="-8889"/>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矩形 1">
                <a:extLst>
                  <a:ext uri="{FF2B5EF4-FFF2-40B4-BE49-F238E27FC236}">
                    <a16:creationId xmlns:a16="http://schemas.microsoft.com/office/drawing/2014/main" id="{99E877D9-840E-BDF1-0971-148F20D4822E}"/>
                  </a:ext>
                </a:extLst>
              </p:cNvPr>
              <p:cNvSpPr/>
              <p:nvPr/>
            </p:nvSpPr>
            <p:spPr>
              <a:xfrm>
                <a:off x="2107303" y="3328011"/>
                <a:ext cx="624591" cy="554254"/>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sz="1800" b="0" i="1" smtClean="0">
                              <a:latin typeface="Cambria Math" panose="02040503050406030204" pitchFamily="18" charset="0"/>
                              <a:ea typeface="Cambria Math"/>
                            </a:rPr>
                          </m:ctrlPr>
                        </m:dPr>
                        <m:e>
                          <m:m>
                            <m:mPr>
                              <m:mcs>
                                <m:mc>
                                  <m:mcPr>
                                    <m:count m:val="1"/>
                                    <m:mcJc m:val="center"/>
                                  </m:mcPr>
                                </m:mc>
                              </m:mcs>
                              <m:ctrlPr>
                                <a:rPr lang="en-US" altLang="zh-TW" sz="1800" b="0" i="1" smtClean="0">
                                  <a:latin typeface="Cambria Math" panose="02040503050406030204" pitchFamily="18" charset="0"/>
                                  <a:ea typeface="Cambria Math"/>
                                </a:rPr>
                              </m:ctrlPr>
                            </m:mPr>
                            <m:mr>
                              <m:e>
                                <m:r>
                                  <m:rPr>
                                    <m:brk m:alnAt="7"/>
                                  </m:rPr>
                                  <a:rPr lang="en-US" altLang="zh-TW" sz="1800" b="0" i="1" smtClean="0">
                                    <a:latin typeface="Cambria Math" panose="02040503050406030204" pitchFamily="18" charset="0"/>
                                    <a:ea typeface="Cambria Math"/>
                                  </a:rPr>
                                  <m:t>1</m:t>
                                </m:r>
                              </m:e>
                            </m:mr>
                            <m:mr>
                              <m:e>
                                <m:r>
                                  <a:rPr lang="en-US" altLang="zh-TW" sz="1800" b="0" i="1" smtClean="0">
                                    <a:latin typeface="Cambria Math" panose="02040503050406030204" pitchFamily="18" charset="0"/>
                                    <a:ea typeface="Cambria Math"/>
                                  </a:rPr>
                                  <m:t>0</m:t>
                                </m:r>
                              </m:e>
                            </m:mr>
                          </m:m>
                        </m:e>
                      </m:d>
                    </m:oMath>
                  </m:oMathPara>
                </a14:m>
                <a:endParaRPr lang="zh-TW" altLang="en-US" sz="1800" dirty="0"/>
              </a:p>
            </p:txBody>
          </p:sp>
        </mc:Choice>
        <mc:Fallback xmlns="">
          <p:sp>
            <p:nvSpPr>
              <p:cNvPr id="7" name="矩形 1">
                <a:extLst>
                  <a:ext uri="{FF2B5EF4-FFF2-40B4-BE49-F238E27FC236}">
                    <a16:creationId xmlns:a16="http://schemas.microsoft.com/office/drawing/2014/main" id="{99E877D9-840E-BDF1-0971-148F20D4822E}"/>
                  </a:ext>
                </a:extLst>
              </p:cNvPr>
              <p:cNvSpPr>
                <a:spLocks noRot="1" noChangeAspect="1" noMove="1" noResize="1" noEditPoints="1" noAdjustHandles="1" noChangeArrowheads="1" noChangeShapeType="1" noTextEdit="1"/>
              </p:cNvSpPr>
              <p:nvPr/>
            </p:nvSpPr>
            <p:spPr>
              <a:xfrm>
                <a:off x="2107303" y="3328011"/>
                <a:ext cx="624591" cy="554254"/>
              </a:xfrm>
              <a:prstGeom prst="rect">
                <a:avLst/>
              </a:prstGeom>
              <a:blipFill>
                <a:blip r:embed="rId6"/>
                <a:stretch>
                  <a:fillRect b="-454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矩形 1">
                <a:extLst>
                  <a:ext uri="{FF2B5EF4-FFF2-40B4-BE49-F238E27FC236}">
                    <a16:creationId xmlns:a16="http://schemas.microsoft.com/office/drawing/2014/main" id="{0EDC7C5E-642C-FA71-108B-DF7262E759EA}"/>
                  </a:ext>
                </a:extLst>
              </p:cNvPr>
              <p:cNvSpPr/>
              <p:nvPr/>
            </p:nvSpPr>
            <p:spPr>
              <a:xfrm>
                <a:off x="2831683" y="3328011"/>
                <a:ext cx="557902" cy="552459"/>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sz="1800" b="0" i="1" smtClean="0">
                              <a:latin typeface="Cambria Math" panose="02040503050406030204" pitchFamily="18" charset="0"/>
                              <a:ea typeface="Cambria Math"/>
                            </a:rPr>
                          </m:ctrlPr>
                        </m:dPr>
                        <m:e>
                          <m:m>
                            <m:mPr>
                              <m:mcs>
                                <m:mc>
                                  <m:mcPr>
                                    <m:count m:val="1"/>
                                    <m:mcJc m:val="center"/>
                                  </m:mcPr>
                                </m:mc>
                              </m:mcs>
                              <m:ctrlPr>
                                <a:rPr lang="en-US" altLang="zh-TW" sz="1800" b="0" i="1" smtClean="0">
                                  <a:latin typeface="Cambria Math" panose="02040503050406030204" pitchFamily="18" charset="0"/>
                                  <a:ea typeface="Cambria Math"/>
                                </a:rPr>
                              </m:ctrlPr>
                            </m:mPr>
                            <m:mr>
                              <m:e>
                                <m:r>
                                  <m:rPr>
                                    <m:brk m:alnAt="7"/>
                                  </m:rPr>
                                  <a:rPr lang="en-US" altLang="zh-TW" sz="1800" b="0" i="1" smtClean="0">
                                    <a:latin typeface="Cambria Math" panose="02040503050406030204" pitchFamily="18" charset="0"/>
                                    <a:ea typeface="Cambria Math"/>
                                  </a:rPr>
                                  <m:t>0</m:t>
                                </m:r>
                              </m:e>
                            </m:mr>
                            <m:mr>
                              <m:e>
                                <m:r>
                                  <a:rPr lang="en-US" altLang="zh-TW" sz="1800" b="0" i="1" smtClean="0">
                                    <a:latin typeface="Cambria Math" panose="02040503050406030204" pitchFamily="18" charset="0"/>
                                    <a:ea typeface="Cambria Math"/>
                                  </a:rPr>
                                  <m:t>1</m:t>
                                </m:r>
                              </m:e>
                            </m:mr>
                          </m:m>
                        </m:e>
                      </m:d>
                    </m:oMath>
                  </m:oMathPara>
                </a14:m>
                <a:endParaRPr lang="zh-TW" altLang="en-US" sz="1800" dirty="0"/>
              </a:p>
            </p:txBody>
          </p:sp>
        </mc:Choice>
        <mc:Fallback xmlns="">
          <p:sp>
            <p:nvSpPr>
              <p:cNvPr id="8" name="矩形 1">
                <a:extLst>
                  <a:ext uri="{FF2B5EF4-FFF2-40B4-BE49-F238E27FC236}">
                    <a16:creationId xmlns:a16="http://schemas.microsoft.com/office/drawing/2014/main" id="{0EDC7C5E-642C-FA71-108B-DF7262E759EA}"/>
                  </a:ext>
                </a:extLst>
              </p:cNvPr>
              <p:cNvSpPr>
                <a:spLocks noRot="1" noChangeAspect="1" noMove="1" noResize="1" noEditPoints="1" noAdjustHandles="1" noChangeArrowheads="1" noChangeShapeType="1" noTextEdit="1"/>
              </p:cNvSpPr>
              <p:nvPr/>
            </p:nvSpPr>
            <p:spPr>
              <a:xfrm>
                <a:off x="2831683" y="3328011"/>
                <a:ext cx="557902" cy="552459"/>
              </a:xfrm>
              <a:prstGeom prst="rect">
                <a:avLst/>
              </a:prstGeom>
              <a:blipFill>
                <a:blip r:embed="rId7"/>
                <a:stretch>
                  <a:fillRect b="-454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29">
                <a:extLst>
                  <a:ext uri="{FF2B5EF4-FFF2-40B4-BE49-F238E27FC236}">
                    <a16:creationId xmlns:a16="http://schemas.microsoft.com/office/drawing/2014/main" id="{00CF57D0-067A-410A-1873-A2615E5E1147}"/>
                  </a:ext>
                </a:extLst>
              </p:cNvPr>
              <p:cNvSpPr txBox="1"/>
              <p:nvPr/>
            </p:nvSpPr>
            <p:spPr bwMode="auto">
              <a:xfrm>
                <a:off x="3793016" y="3401451"/>
                <a:ext cx="1734393" cy="447238"/>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b="0" i="1" smtClean="0">
                          <a:latin typeface="Cambria Math" panose="02040503050406030204" pitchFamily="18" charset="0"/>
                        </a:rPr>
                        <m:t>=1</m:t>
                      </m:r>
                    </m:oMath>
                  </m:oMathPara>
                </a14:m>
                <a:endParaRPr lang="zh-TW" altLang="en-US" dirty="0"/>
              </a:p>
            </p:txBody>
          </p:sp>
        </mc:Choice>
        <mc:Fallback xmlns="">
          <p:sp>
            <p:nvSpPr>
              <p:cNvPr id="9" name="文字方塊 29">
                <a:extLst>
                  <a:ext uri="{FF2B5EF4-FFF2-40B4-BE49-F238E27FC236}">
                    <a16:creationId xmlns:a16="http://schemas.microsoft.com/office/drawing/2014/main" id="{00CF57D0-067A-410A-1873-A2615E5E1147}"/>
                  </a:ext>
                </a:extLst>
              </p:cNvPr>
              <p:cNvSpPr txBox="1">
                <a:spLocks noRot="1" noChangeAspect="1" noMove="1" noResize="1" noEditPoints="1" noAdjustHandles="1" noChangeArrowheads="1" noChangeShapeType="1" noTextEdit="1"/>
              </p:cNvSpPr>
              <p:nvPr/>
            </p:nvSpPr>
            <p:spPr bwMode="auto">
              <a:xfrm>
                <a:off x="3793016" y="3401451"/>
                <a:ext cx="1734393" cy="447238"/>
              </a:xfrm>
              <a:prstGeom prst="rect">
                <a:avLst/>
              </a:prstGeom>
              <a:blipFill>
                <a:blip r:embed="rId8"/>
                <a:stretch>
                  <a:fillRect b="-2778"/>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BFF6ECB-989D-1044-21B9-98B9CA0F568E}"/>
                  </a:ext>
                </a:extLst>
              </p:cNvPr>
              <p:cNvSpPr txBox="1"/>
              <p:nvPr/>
            </p:nvSpPr>
            <p:spPr bwMode="auto">
              <a:xfrm>
                <a:off x="1403649" y="2929256"/>
                <a:ext cx="7272807" cy="376770"/>
              </a:xfrm>
              <a:prstGeom prst="rect">
                <a:avLst/>
              </a:prstGeom>
              <a:noFill/>
              <a:ln w="9525">
                <a:noFill/>
                <a:miter lim="800000"/>
                <a:headEnd/>
                <a:tailEnd/>
              </a:ln>
            </p:spPr>
            <p:txBody>
              <a:bodyPr wrap="square" rtlCol="0">
                <a:spAutoFit/>
              </a:bodyPr>
              <a:lstStyle/>
              <a:p>
                <a14:m>
                  <m:oMath xmlns:m="http://schemas.openxmlformats.org/officeDocument/2006/math">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oMath>
                </a14:m>
                <a:r>
                  <a:rPr lang="en-TW" dirty="0">
                    <a:latin typeface="Times New Roman" pitchFamily="18" charset="0"/>
                    <a:cs typeface="Times New Roman" pitchFamily="18" charset="0"/>
                  </a:rPr>
                  <a:t>是對角矩陣，自然基底的兩個態就是</a:t>
                </a:r>
                <a14:m>
                  <m:oMath xmlns:m="http://schemas.openxmlformats.org/officeDocument/2006/math">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oMath>
                </a14:m>
                <a:r>
                  <a:rPr lang="en-TW" dirty="0">
                    <a:latin typeface="Times New Roman" pitchFamily="18" charset="0"/>
                    <a:cs typeface="Times New Roman" pitchFamily="18" charset="0"/>
                  </a:rPr>
                  <a:t>的本徵態，兩者能量簡併。</a:t>
                </a:r>
              </a:p>
            </p:txBody>
          </p:sp>
        </mc:Choice>
        <mc:Fallback xmlns="">
          <p:sp>
            <p:nvSpPr>
              <p:cNvPr id="10" name="TextBox 9">
                <a:extLst>
                  <a:ext uri="{FF2B5EF4-FFF2-40B4-BE49-F238E27FC236}">
                    <a16:creationId xmlns:a16="http://schemas.microsoft.com/office/drawing/2014/main" id="{1BFF6ECB-989D-1044-21B9-98B9CA0F568E}"/>
                  </a:ext>
                </a:extLst>
              </p:cNvPr>
              <p:cNvSpPr txBox="1">
                <a:spLocks noRot="1" noChangeAspect="1" noMove="1" noResize="1" noEditPoints="1" noAdjustHandles="1" noChangeArrowheads="1" noChangeShapeType="1" noTextEdit="1"/>
              </p:cNvSpPr>
              <p:nvPr/>
            </p:nvSpPr>
            <p:spPr bwMode="auto">
              <a:xfrm>
                <a:off x="1403649" y="2929256"/>
                <a:ext cx="7272807" cy="376770"/>
              </a:xfrm>
              <a:prstGeom prst="rect">
                <a:avLst/>
              </a:prstGeom>
              <a:blipFill>
                <a:blip r:embed="rId9"/>
                <a:stretch>
                  <a:fillRect t="-3226" b="-22581"/>
                </a:stretch>
              </a:blipFill>
              <a:ln w="9525">
                <a:noFill/>
                <a:miter lim="800000"/>
                <a:headEnd/>
                <a:tailEnd/>
              </a:ln>
            </p:spPr>
            <p:txBody>
              <a:bodyPr/>
              <a:lstStyle/>
              <a:p>
                <a:r>
                  <a:rPr lang="en-TW">
                    <a:noFill/>
                  </a:rPr>
                  <a:t> </a:t>
                </a:r>
              </a:p>
            </p:txBody>
          </p:sp>
        </mc:Fallback>
      </mc:AlternateContent>
      <p:sp>
        <p:nvSpPr>
          <p:cNvPr id="12" name="TextBox 11">
            <a:extLst>
              <a:ext uri="{FF2B5EF4-FFF2-40B4-BE49-F238E27FC236}">
                <a16:creationId xmlns:a16="http://schemas.microsoft.com/office/drawing/2014/main" id="{FBD8371C-2EC7-4645-2F15-5E5548F9EC8D}"/>
              </a:ext>
            </a:extLst>
          </p:cNvPr>
          <p:cNvSpPr txBox="1"/>
          <p:nvPr/>
        </p:nvSpPr>
        <p:spPr bwMode="auto">
          <a:xfrm>
            <a:off x="2584393" y="713012"/>
            <a:ext cx="3600400"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Degenerate Perturbation Theory</a:t>
            </a:r>
          </a:p>
        </p:txBody>
      </p:sp>
      <p:sp>
        <p:nvSpPr>
          <p:cNvPr id="11" name="TextBox 10">
            <a:extLst>
              <a:ext uri="{FF2B5EF4-FFF2-40B4-BE49-F238E27FC236}">
                <a16:creationId xmlns:a16="http://schemas.microsoft.com/office/drawing/2014/main" id="{26178FBC-02D1-FACE-E175-E230E9BAD1B5}"/>
              </a:ext>
            </a:extLst>
          </p:cNvPr>
          <p:cNvSpPr txBox="1"/>
          <p:nvPr/>
        </p:nvSpPr>
        <p:spPr bwMode="auto">
          <a:xfrm>
            <a:off x="1403648" y="1082344"/>
            <a:ext cx="3888432"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從一個兩態系統的玩具模型開始</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DAD7B47-DB5A-CE6A-3B91-A449B38E0473}"/>
                  </a:ext>
                </a:extLst>
              </p:cNvPr>
              <p:cNvSpPr txBox="1"/>
              <p:nvPr/>
            </p:nvSpPr>
            <p:spPr bwMode="auto">
              <a:xfrm>
                <a:off x="1403648" y="4336760"/>
                <a:ext cx="396044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假設加上一微擾項，正比於</a:t>
                </a:r>
                <a14:m>
                  <m:oMath xmlns:m="http://schemas.openxmlformats.org/officeDocument/2006/math">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𝜎</m:t>
                        </m:r>
                      </m:e>
                      <m:sub>
                        <m:r>
                          <a:rPr lang="en-US" i="1">
                            <a:latin typeface="Cambria Math" panose="02040503050406030204" pitchFamily="18" charset="0"/>
                            <a:cs typeface="Times New Roman" pitchFamily="18" charset="0"/>
                          </a:rPr>
                          <m:t>𝑥</m:t>
                        </m:r>
                      </m:sub>
                    </m:sSub>
                  </m:oMath>
                </a14:m>
                <a:r>
                  <a:rPr lang="en-TW" dirty="0">
                    <a:latin typeface="Times New Roman" pitchFamily="18" charset="0"/>
                    <a:cs typeface="Times New Roman" pitchFamily="18" charset="0"/>
                  </a:rPr>
                  <a:t>：</a:t>
                </a:r>
              </a:p>
            </p:txBody>
          </p:sp>
        </mc:Choice>
        <mc:Fallback xmlns="">
          <p:sp>
            <p:nvSpPr>
              <p:cNvPr id="13" name="TextBox 12">
                <a:extLst>
                  <a:ext uri="{FF2B5EF4-FFF2-40B4-BE49-F238E27FC236}">
                    <a16:creationId xmlns:a16="http://schemas.microsoft.com/office/drawing/2014/main" id="{CDAD7B47-DB5A-CE6A-3B91-A449B38E0473}"/>
                  </a:ext>
                </a:extLst>
              </p:cNvPr>
              <p:cNvSpPr txBox="1">
                <a:spLocks noRot="1" noChangeAspect="1" noMove="1" noResize="1" noEditPoints="1" noAdjustHandles="1" noChangeArrowheads="1" noChangeShapeType="1" noTextEdit="1"/>
              </p:cNvSpPr>
              <p:nvPr/>
            </p:nvSpPr>
            <p:spPr bwMode="auto">
              <a:xfrm>
                <a:off x="1403648" y="4336760"/>
                <a:ext cx="3960440" cy="369332"/>
              </a:xfrm>
              <a:prstGeom prst="rect">
                <a:avLst/>
              </a:prstGeom>
              <a:blipFill>
                <a:blip r:embed="rId10"/>
                <a:stretch>
                  <a:fillRect l="-1278"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4A4AA5B-21D7-F743-D2BD-8C11DD4BC24B}"/>
                  </a:ext>
                </a:extLst>
              </p:cNvPr>
              <p:cNvSpPr txBox="1"/>
              <p:nvPr/>
            </p:nvSpPr>
            <p:spPr bwMode="auto">
              <a:xfrm>
                <a:off x="1403714" y="6020413"/>
                <a:ext cx="583264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這可以理解為來自一個沿</a:t>
                </a:r>
                <a14:m>
                  <m:oMath xmlns:m="http://schemas.openxmlformats.org/officeDocument/2006/math">
                    <m:r>
                      <a:rPr lang="en-US" i="1">
                        <a:latin typeface="Cambria Math" panose="02040503050406030204" pitchFamily="18" charset="0"/>
                        <a:cs typeface="Times New Roman" pitchFamily="18" charset="0"/>
                      </a:rPr>
                      <m:t>𝑥</m:t>
                    </m:r>
                  </m:oMath>
                </a14:m>
                <a:r>
                  <a:rPr lang="en-TW" dirty="0">
                    <a:latin typeface="Times New Roman" pitchFamily="18" charset="0"/>
                    <a:cs typeface="Times New Roman" pitchFamily="18" charset="0"/>
                  </a:rPr>
                  <a:t>方向的磁場。</a:t>
                </a:r>
              </a:p>
            </p:txBody>
          </p:sp>
        </mc:Choice>
        <mc:Fallback xmlns="">
          <p:sp>
            <p:nvSpPr>
              <p:cNvPr id="3" name="TextBox 2">
                <a:extLst>
                  <a:ext uri="{FF2B5EF4-FFF2-40B4-BE49-F238E27FC236}">
                    <a16:creationId xmlns:a16="http://schemas.microsoft.com/office/drawing/2014/main" id="{44A4AA5B-21D7-F743-D2BD-8C11DD4BC24B}"/>
                  </a:ext>
                </a:extLst>
              </p:cNvPr>
              <p:cNvSpPr txBox="1">
                <a:spLocks noRot="1" noChangeAspect="1" noMove="1" noResize="1" noEditPoints="1" noAdjustHandles="1" noChangeArrowheads="1" noChangeShapeType="1" noTextEdit="1"/>
              </p:cNvSpPr>
              <p:nvPr/>
            </p:nvSpPr>
            <p:spPr bwMode="auto">
              <a:xfrm>
                <a:off x="1403714" y="6020413"/>
                <a:ext cx="5832648" cy="369332"/>
              </a:xfrm>
              <a:prstGeom prst="rect">
                <a:avLst/>
              </a:prstGeom>
              <a:blipFill>
                <a:blip r:embed="rId11"/>
                <a:stretch>
                  <a:fillRect l="-870" t="-10000" b="-20000"/>
                </a:stretch>
              </a:blipFill>
              <a:ln w="9525">
                <a:noFill/>
                <a:miter lim="800000"/>
                <a:headEnd/>
                <a:tailEnd/>
              </a:ln>
            </p:spPr>
            <p:txBody>
              <a:bodyPr/>
              <a:lstStyle/>
              <a:p>
                <a:r>
                  <a:rPr lang="en-TW">
                    <a:noFill/>
                  </a:rPr>
                  <a:t> </a:t>
                </a:r>
              </a:p>
            </p:txBody>
          </p:sp>
        </mc:Fallback>
      </mc:AlternateContent>
      <p:sp>
        <p:nvSpPr>
          <p:cNvPr id="14" name="TextBox 13">
            <a:extLst>
              <a:ext uri="{FF2B5EF4-FFF2-40B4-BE49-F238E27FC236}">
                <a16:creationId xmlns:a16="http://schemas.microsoft.com/office/drawing/2014/main" id="{94186686-4D7A-6FE0-5137-3FD151A4CC28}"/>
              </a:ext>
            </a:extLst>
          </p:cNvPr>
          <p:cNvSpPr txBox="1"/>
          <p:nvPr/>
        </p:nvSpPr>
        <p:spPr bwMode="auto">
          <a:xfrm>
            <a:off x="1403648" y="3946847"/>
            <a:ext cx="748883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這可以理解為來自一個常數的電位能。當然這實質上等於沒有電位。</a:t>
            </a:r>
          </a:p>
        </p:txBody>
      </p:sp>
    </p:spTree>
    <p:extLst>
      <p:ext uri="{BB962C8B-B14F-4D97-AF65-F5344CB8AC3E}">
        <p14:creationId xmlns:p14="http://schemas.microsoft.com/office/powerpoint/2010/main" val="4892392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文字方塊 29">
                <a:extLst>
                  <a:ext uri="{FF2B5EF4-FFF2-40B4-BE49-F238E27FC236}">
                    <a16:creationId xmlns:a16="http://schemas.microsoft.com/office/drawing/2014/main" id="{B67783A9-BC1D-3E81-05FD-C532ADEF7935}"/>
                  </a:ext>
                </a:extLst>
              </p:cNvPr>
              <p:cNvSpPr txBox="1"/>
              <p:nvPr/>
            </p:nvSpPr>
            <p:spPr bwMode="auto">
              <a:xfrm>
                <a:off x="792385" y="948858"/>
                <a:ext cx="4859735" cy="57631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a:rPr>
                                <m:t>𝐻</m:t>
                              </m:r>
                            </m:e>
                            <m:sub>
                              <m:r>
                                <a:rPr lang="en-US" altLang="zh-TW" i="1">
                                  <a:latin typeface="Cambria Math" panose="02040503050406030204" pitchFamily="18" charset="0"/>
                                  <a:ea typeface="Cambria Math"/>
                                </a:rPr>
                                <m:t>1</m:t>
                              </m:r>
                            </m:sub>
                          </m:sSub>
                        </m:e>
                      </m:d>
                      <m:r>
                        <a:rPr lang="en-US" altLang="zh-TW" i="1">
                          <a:latin typeface="Cambria Math" panose="02040503050406030204" pitchFamily="18" charset="0"/>
                          <a:ea typeface="Cambria Math"/>
                        </a:rPr>
                        <m:t>=</m:t>
                      </m:r>
                      <m:d>
                        <m:dPr>
                          <m:ctrlPr>
                            <a:rPr lang="en-US" altLang="zh-TW" b="0" i="1" smtClean="0">
                              <a:latin typeface="Cambria Math" panose="02040503050406030204" pitchFamily="18" charset="0"/>
                              <a:ea typeface="Cambria Math"/>
                            </a:rPr>
                          </m:ctrlPr>
                        </m:dPr>
                        <m:e>
                          <m:r>
                            <a:rPr lang="en-US" altLang="zh-TW" b="0" i="1" smtClean="0">
                              <a:latin typeface="Cambria Math" panose="02040503050406030204" pitchFamily="18" charset="0"/>
                              <a:ea typeface="Cambria Math"/>
                            </a:rPr>
                            <m:t>1,0</m:t>
                          </m:r>
                        </m:e>
                      </m:d>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i="1">
                                    <a:latin typeface="Cambria Math" panose="02040503050406030204" pitchFamily="18" charset="0"/>
                                  </a:rPr>
                                  <m:t>0</m:t>
                                </m:r>
                              </m:e>
                              <m:e>
                                <m:r>
                                  <a:rPr lang="en-US" altLang="zh-TW" i="1">
                                    <a:latin typeface="Cambria Math" panose="02040503050406030204" pitchFamily="18" charset="0"/>
                                  </a:rPr>
                                  <m:t>1</m:t>
                                </m:r>
                              </m:e>
                            </m:mr>
                            <m:mr>
                              <m:e>
                                <m:r>
                                  <a:rPr lang="en-US" altLang="zh-TW" i="1">
                                    <a:latin typeface="Cambria Math" panose="02040503050406030204" pitchFamily="18" charset="0"/>
                                  </a:rPr>
                                  <m:t>1</m:t>
                                </m:r>
                              </m:e>
                              <m:e>
                                <m:r>
                                  <a:rPr lang="en-US" altLang="zh-TW" i="1">
                                    <a:latin typeface="Cambria Math" panose="02040503050406030204" pitchFamily="18" charset="0"/>
                                  </a:rPr>
                                  <m:t>0</m:t>
                                </m:r>
                              </m:e>
                            </m:mr>
                          </m:m>
                        </m:e>
                      </m:d>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1</m:t>
                                </m:r>
                              </m:e>
                            </m:mr>
                            <m:mr>
                              <m:e>
                                <m:r>
                                  <a:rPr lang="en-US" altLang="zh-TW" i="1">
                                    <a:latin typeface="Cambria Math" panose="02040503050406030204" pitchFamily="18" charset="0"/>
                                    <a:ea typeface="Cambria Math"/>
                                  </a:rPr>
                                  <m:t>0</m:t>
                                </m:r>
                              </m:e>
                            </m:mr>
                          </m:m>
                        </m:e>
                      </m:d>
                      <m:r>
                        <a:rPr lang="zh-TW" altLang="en-US" i="1">
                          <a:latin typeface="Cambria Math" panose="02040503050406030204" pitchFamily="18" charset="0"/>
                          <a:ea typeface="Cambria Math"/>
                        </a:rPr>
                        <m:t>＝</m:t>
                      </m:r>
                      <m:d>
                        <m:dPr>
                          <m:ctrlPr>
                            <a:rPr lang="en-US" altLang="zh-TW" i="1">
                              <a:latin typeface="Cambria Math" panose="02040503050406030204" pitchFamily="18" charset="0"/>
                              <a:ea typeface="Cambria Math"/>
                            </a:rPr>
                          </m:ctrlPr>
                        </m:dPr>
                        <m:e>
                          <m:r>
                            <a:rPr lang="en-US" altLang="zh-TW" i="1">
                              <a:latin typeface="Cambria Math" panose="02040503050406030204" pitchFamily="18" charset="0"/>
                              <a:ea typeface="Cambria Math"/>
                            </a:rPr>
                            <m:t>1,0</m:t>
                          </m:r>
                        </m:e>
                      </m:d>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b="0" i="1" smtClean="0">
                                    <a:latin typeface="Cambria Math" panose="02040503050406030204" pitchFamily="18" charset="0"/>
                                    <a:ea typeface="Cambria Math"/>
                                  </a:rPr>
                                  <m:t>0</m:t>
                                </m:r>
                              </m:e>
                            </m:mr>
                            <m:mr>
                              <m:e>
                                <m:r>
                                  <a:rPr lang="en-US" altLang="zh-TW" b="0" i="1" smtClean="0">
                                    <a:latin typeface="Cambria Math" panose="02040503050406030204" pitchFamily="18" charset="0"/>
                                    <a:ea typeface="Cambria Math"/>
                                  </a:rPr>
                                  <m:t>1</m:t>
                                </m:r>
                              </m:e>
                            </m:mr>
                          </m:m>
                        </m:e>
                      </m:d>
                      <m:r>
                        <a:rPr lang="en-US" altLang="zh-TW" b="0" i="1" smtClean="0">
                          <a:latin typeface="Cambria Math" panose="02040503050406030204" pitchFamily="18" charset="0"/>
                          <a:ea typeface="Cambria Math"/>
                        </a:rPr>
                        <m:t>=0</m:t>
                      </m:r>
                    </m:oMath>
                  </m:oMathPara>
                </a14:m>
                <a:endParaRPr lang="zh-TW" altLang="en-US" dirty="0"/>
              </a:p>
            </p:txBody>
          </p:sp>
        </mc:Choice>
        <mc:Fallback xmlns="">
          <p:sp>
            <p:nvSpPr>
              <p:cNvPr id="3" name="文字方塊 29">
                <a:extLst>
                  <a:ext uri="{FF2B5EF4-FFF2-40B4-BE49-F238E27FC236}">
                    <a16:creationId xmlns:a16="http://schemas.microsoft.com/office/drawing/2014/main" id="{B67783A9-BC1D-3E81-05FD-C532ADEF7935}"/>
                  </a:ext>
                </a:extLst>
              </p:cNvPr>
              <p:cNvSpPr txBox="1">
                <a:spLocks noRot="1" noChangeAspect="1" noMove="1" noResize="1" noEditPoints="1" noAdjustHandles="1" noChangeArrowheads="1" noChangeShapeType="1" noTextEdit="1"/>
              </p:cNvSpPr>
              <p:nvPr/>
            </p:nvSpPr>
            <p:spPr bwMode="auto">
              <a:xfrm>
                <a:off x="792385" y="948858"/>
                <a:ext cx="4859735" cy="576312"/>
              </a:xfrm>
              <a:prstGeom prst="rect">
                <a:avLst/>
              </a:prstGeom>
              <a:blipFill>
                <a:blip r:embed="rId2"/>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29">
                <a:extLst>
                  <a:ext uri="{FF2B5EF4-FFF2-40B4-BE49-F238E27FC236}">
                    <a16:creationId xmlns:a16="http://schemas.microsoft.com/office/drawing/2014/main" id="{F496D5E1-8CAE-FB81-7E56-E83AD6BE9811}"/>
                  </a:ext>
                </a:extLst>
              </p:cNvPr>
              <p:cNvSpPr txBox="1"/>
              <p:nvPr/>
            </p:nvSpPr>
            <p:spPr bwMode="auto">
              <a:xfrm>
                <a:off x="5882312" y="954863"/>
                <a:ext cx="2952328" cy="55425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d>
                        <m:dPr>
                          <m:ctrlPr>
                            <a:rPr lang="en-US" altLang="zh-TW" i="1">
                              <a:latin typeface="Cambria Math" panose="02040503050406030204" pitchFamily="18" charset="0"/>
                              <a:ea typeface="Cambria Math"/>
                            </a:rPr>
                          </m:ctrlPr>
                        </m:dPr>
                        <m:e>
                          <m:r>
                            <a:rPr lang="en-US" altLang="zh-TW" b="0" i="1" smtClean="0">
                              <a:latin typeface="Cambria Math" panose="02040503050406030204" pitchFamily="18" charset="0"/>
                              <a:ea typeface="Cambria Math"/>
                            </a:rPr>
                            <m:t>0</m:t>
                          </m:r>
                          <m:r>
                            <a:rPr lang="en-US" altLang="zh-TW" i="1">
                              <a:latin typeface="Cambria Math" panose="02040503050406030204" pitchFamily="18" charset="0"/>
                              <a:ea typeface="Cambria Math"/>
                            </a:rPr>
                            <m:t>,</m:t>
                          </m:r>
                          <m:r>
                            <a:rPr lang="en-US" altLang="zh-TW" b="0" i="1" smtClean="0">
                              <a:latin typeface="Cambria Math" panose="02040503050406030204" pitchFamily="18" charset="0"/>
                              <a:ea typeface="Cambria Math"/>
                            </a:rPr>
                            <m:t>1</m:t>
                          </m:r>
                        </m:e>
                      </m:d>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i="1">
                                    <a:latin typeface="Cambria Math" panose="02040503050406030204" pitchFamily="18" charset="0"/>
                                  </a:rPr>
                                  <m:t>0</m:t>
                                </m:r>
                              </m:e>
                              <m:e>
                                <m:r>
                                  <a:rPr lang="en-US" altLang="zh-TW" i="1">
                                    <a:latin typeface="Cambria Math" panose="02040503050406030204" pitchFamily="18" charset="0"/>
                                  </a:rPr>
                                  <m:t>1</m:t>
                                </m:r>
                              </m:e>
                            </m:mr>
                            <m:mr>
                              <m:e>
                                <m:r>
                                  <a:rPr lang="en-US" altLang="zh-TW" i="1">
                                    <a:latin typeface="Cambria Math" panose="02040503050406030204" pitchFamily="18" charset="0"/>
                                  </a:rPr>
                                  <m:t>1</m:t>
                                </m:r>
                              </m:e>
                              <m:e>
                                <m:r>
                                  <a:rPr lang="en-US" altLang="zh-TW" i="1">
                                    <a:latin typeface="Cambria Math" panose="02040503050406030204" pitchFamily="18" charset="0"/>
                                  </a:rPr>
                                  <m:t>0</m:t>
                                </m:r>
                              </m:e>
                            </m:mr>
                          </m:m>
                        </m:e>
                      </m:d>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b="0" i="1" smtClean="0">
                                    <a:latin typeface="Cambria Math" panose="02040503050406030204" pitchFamily="18" charset="0"/>
                                    <a:ea typeface="Cambria Math"/>
                                  </a:rPr>
                                  <m:t>0</m:t>
                                </m:r>
                              </m:e>
                            </m:mr>
                            <m:mr>
                              <m:e>
                                <m:r>
                                  <a:rPr lang="en-US" altLang="zh-TW" b="0" i="1" smtClean="0">
                                    <a:latin typeface="Cambria Math" panose="02040503050406030204" pitchFamily="18" charset="0"/>
                                    <a:ea typeface="Cambria Math"/>
                                  </a:rPr>
                                  <m:t>1</m:t>
                                </m:r>
                              </m:e>
                            </m:mr>
                          </m:m>
                        </m:e>
                      </m:d>
                      <m:r>
                        <a:rPr lang="en-US" altLang="zh-TW" b="0" i="1" smtClean="0">
                          <a:latin typeface="Cambria Math" panose="02040503050406030204" pitchFamily="18" charset="0"/>
                          <a:ea typeface="Cambria Math"/>
                        </a:rPr>
                        <m:t>=0</m:t>
                      </m:r>
                    </m:oMath>
                  </m:oMathPara>
                </a14:m>
                <a:endParaRPr lang="zh-TW" altLang="en-US" dirty="0"/>
              </a:p>
            </p:txBody>
          </p:sp>
        </mc:Choice>
        <mc:Fallback xmlns="">
          <p:sp>
            <p:nvSpPr>
              <p:cNvPr id="4" name="文字方塊 29">
                <a:extLst>
                  <a:ext uri="{FF2B5EF4-FFF2-40B4-BE49-F238E27FC236}">
                    <a16:creationId xmlns:a16="http://schemas.microsoft.com/office/drawing/2014/main" id="{F496D5E1-8CAE-FB81-7E56-E83AD6BE9811}"/>
                  </a:ext>
                </a:extLst>
              </p:cNvPr>
              <p:cNvSpPr txBox="1">
                <a:spLocks noRot="1" noChangeAspect="1" noMove="1" noResize="1" noEditPoints="1" noAdjustHandles="1" noChangeArrowheads="1" noChangeShapeType="1" noTextEdit="1"/>
              </p:cNvSpPr>
              <p:nvPr/>
            </p:nvSpPr>
            <p:spPr bwMode="auto">
              <a:xfrm>
                <a:off x="5882312" y="954863"/>
                <a:ext cx="2952328" cy="554254"/>
              </a:xfrm>
              <a:prstGeom prst="rect">
                <a:avLst/>
              </a:prstGeom>
              <a:blipFill>
                <a:blip r:embed="rId3"/>
                <a:stretch>
                  <a:fillRect b="-222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42665F0-78D8-7B04-74BF-E0AFF3B8A834}"/>
                  </a:ext>
                </a:extLst>
              </p:cNvPr>
              <p:cNvSpPr txBox="1"/>
              <p:nvPr/>
            </p:nvSpPr>
            <p:spPr bwMode="auto">
              <a:xfrm>
                <a:off x="686348" y="1694439"/>
                <a:ext cx="7704856" cy="559897"/>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但這個模型是可以直接解出</a:t>
                </a:r>
                <a14:m>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r>
                      <a:rPr lang="en-US" altLang="zh-TW" sz="1800" b="0" i="1" smtClean="0">
                        <a:latin typeface="Cambria Math"/>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ea typeface="Cambria Math" panose="02040503050406030204" pitchFamily="18" charset="0"/>
                          </a:rPr>
                          <m:t>1</m:t>
                        </m:r>
                      </m:sub>
                    </m:sSub>
                    <m:r>
                      <a:rPr lang="en-US" altLang="zh-TW" i="1">
                        <a:latin typeface="Cambria Math" panose="02040503050406030204" pitchFamily="18" charset="0"/>
                        <a:ea typeface="Cambria Math" panose="02040503050406030204" pitchFamily="18" charset="0"/>
                      </a:rPr>
                      <m:t>=</m:t>
                    </m:r>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i="1">
                                  <a:latin typeface="Cambria Math" panose="02040503050406030204" pitchFamily="18" charset="0"/>
                                </a:rPr>
                                <m:t>1</m:t>
                              </m:r>
                            </m:e>
                            <m:e>
                              <m:r>
                                <a:rPr lang="en-US" altLang="zh-TW" i="1">
                                  <a:latin typeface="Cambria Math" panose="02040503050406030204" pitchFamily="18" charset="0"/>
                                </a:rPr>
                                <m:t>0</m:t>
                              </m:r>
                            </m:e>
                          </m:mr>
                          <m:mr>
                            <m:e>
                              <m:r>
                                <a:rPr lang="en-US" altLang="zh-TW" i="1">
                                  <a:latin typeface="Cambria Math" panose="02040503050406030204" pitchFamily="18" charset="0"/>
                                </a:rPr>
                                <m:t>0</m:t>
                              </m:r>
                            </m:e>
                            <m:e>
                              <m:r>
                                <a:rPr lang="en-US" altLang="zh-TW" i="1">
                                  <a:latin typeface="Cambria Math" panose="02040503050406030204" pitchFamily="18" charset="0"/>
                                </a:rPr>
                                <m:t>1</m:t>
                              </m:r>
                            </m:e>
                          </m:mr>
                        </m:m>
                      </m:e>
                    </m:d>
                    <m:r>
                      <a:rPr lang="en-US" altLang="zh-TW" b="0" i="1" smtClean="0">
                        <a:latin typeface="Cambria Math" panose="02040503050406030204" pitchFamily="18" charset="0"/>
                      </a:rPr>
                      <m:t>+</m:t>
                    </m:r>
                    <m:d>
                      <m:dPr>
                        <m:ctrlPr>
                          <a:rPr lang="en-US" altLang="zh-TW" sz="1800" b="0" i="1" smtClean="0">
                            <a:latin typeface="Cambria Math" panose="02040503050406030204" pitchFamily="18" charset="0"/>
                          </a:rPr>
                        </m:ctrlPr>
                      </m:dPr>
                      <m:e>
                        <m:m>
                          <m:mPr>
                            <m:mcs>
                              <m:mc>
                                <m:mcPr>
                                  <m:count m:val="2"/>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0</m:t>
                              </m:r>
                            </m:e>
                            <m:e>
                              <m:r>
                                <a:rPr lang="en-US" altLang="zh-TW" i="1">
                                  <a:latin typeface="Cambria Math" panose="02040503050406030204" pitchFamily="18" charset="0"/>
                                  <a:ea typeface="Cambria Math" panose="02040503050406030204" pitchFamily="18" charset="0"/>
                                </a:rPr>
                                <m:t>𝜆</m:t>
                              </m:r>
                            </m:e>
                          </m:mr>
                          <m:mr>
                            <m:e>
                              <m:r>
                                <a:rPr lang="en-US" altLang="zh-TW" i="1">
                                  <a:latin typeface="Cambria Math" panose="02040503050406030204" pitchFamily="18" charset="0"/>
                                  <a:ea typeface="Cambria Math" panose="02040503050406030204" pitchFamily="18" charset="0"/>
                                </a:rPr>
                                <m:t>𝜆</m:t>
                              </m:r>
                            </m:e>
                            <m:e>
                              <m:r>
                                <a:rPr lang="en-US" altLang="zh-TW" b="0" i="1" smtClean="0">
                                  <a:latin typeface="Cambria Math" panose="02040503050406030204" pitchFamily="18" charset="0"/>
                                  <a:ea typeface="Cambria Math" panose="02040503050406030204" pitchFamily="18" charset="0"/>
                                </a:rPr>
                                <m:t>0</m:t>
                              </m:r>
                            </m:e>
                          </m:mr>
                        </m:m>
                      </m:e>
                    </m:d>
                    <m:r>
                      <a:rPr lang="en-US" altLang="zh-TW" sz="1800" b="0" i="1" smtClean="0">
                        <a:latin typeface="Cambria Math" panose="02040503050406030204" pitchFamily="18" charset="0"/>
                      </a:rPr>
                      <m:t> </m:t>
                    </m:r>
                  </m:oMath>
                </a14:m>
                <a:r>
                  <a:rPr lang="en-TW" dirty="0">
                    <a:latin typeface="Times New Roman" pitchFamily="18" charset="0"/>
                    <a:cs typeface="Times New Roman" pitchFamily="18" charset="0"/>
                  </a:rPr>
                  <a:t>的本徵值：</a:t>
                </a:r>
              </a:p>
            </p:txBody>
          </p:sp>
        </mc:Choice>
        <mc:Fallback xmlns="">
          <p:sp>
            <p:nvSpPr>
              <p:cNvPr id="8" name="TextBox 7">
                <a:extLst>
                  <a:ext uri="{FF2B5EF4-FFF2-40B4-BE49-F238E27FC236}">
                    <a16:creationId xmlns:a16="http://schemas.microsoft.com/office/drawing/2014/main" id="{B42665F0-78D8-7B04-74BF-E0AFF3B8A834}"/>
                  </a:ext>
                </a:extLst>
              </p:cNvPr>
              <p:cNvSpPr txBox="1">
                <a:spLocks noRot="1" noChangeAspect="1" noMove="1" noResize="1" noEditPoints="1" noAdjustHandles="1" noChangeArrowheads="1" noChangeShapeType="1" noTextEdit="1"/>
              </p:cNvSpPr>
              <p:nvPr/>
            </p:nvSpPr>
            <p:spPr bwMode="auto">
              <a:xfrm>
                <a:off x="686348" y="1694439"/>
                <a:ext cx="7704856" cy="559897"/>
              </a:xfrm>
              <a:prstGeom prst="rect">
                <a:avLst/>
              </a:prstGeom>
              <a:blipFill>
                <a:blip r:embed="rId4"/>
                <a:stretch>
                  <a:fillRect l="-824" b="-8889"/>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976B9C1-AEB2-F568-E4FD-1C66A71881DA}"/>
                  </a:ext>
                </a:extLst>
              </p:cNvPr>
              <p:cNvSpPr txBox="1"/>
              <p:nvPr/>
            </p:nvSpPr>
            <p:spPr bwMode="auto">
              <a:xfrm>
                <a:off x="3810589" y="4259032"/>
                <a:ext cx="1040541"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dirty="0" smtClean="0">
                          <a:latin typeface="Cambria Math" panose="02040503050406030204" pitchFamily="18" charset="0"/>
                          <a:cs typeface="Times New Roman" pitchFamily="18" charset="0"/>
                        </a:rPr>
                        <m:t>𝐸</m:t>
                      </m:r>
                      <m:r>
                        <a:rPr lang="en-TW" i="1" dirty="0" smtClean="0">
                          <a:latin typeface="Cambria Math" panose="02040503050406030204" pitchFamily="18" charset="0"/>
                          <a:cs typeface="Times New Roman" pitchFamily="18" charset="0"/>
                        </a:rPr>
                        <m:t>=</m:t>
                      </m:r>
                      <m:r>
                        <a:rPr lang="en-US" b="0" i="1" dirty="0" smtClean="0">
                          <a:latin typeface="Cambria Math" panose="02040503050406030204" pitchFamily="18" charset="0"/>
                          <a:cs typeface="Times New Roman" pitchFamily="18" charset="0"/>
                        </a:rPr>
                        <m:t>1</m:t>
                      </m:r>
                      <m:r>
                        <a:rPr lang="en-US" b="0" i="1" dirty="0" smtClean="0">
                          <a:latin typeface="Cambria Math" panose="02040503050406030204" pitchFamily="18" charset="0"/>
                          <a:ea typeface="Cambria Math" panose="02040503050406030204" pitchFamily="18" charset="0"/>
                          <a:cs typeface="Times New Roman" pitchFamily="18" charset="0"/>
                        </a:rPr>
                        <m:t>±</m:t>
                      </m:r>
                      <m:r>
                        <a:rPr lang="en-US" b="0" i="1" dirty="0" smtClean="0">
                          <a:latin typeface="Cambria Math" panose="02040503050406030204" pitchFamily="18" charset="0"/>
                          <a:ea typeface="Cambria Math" panose="02040503050406030204" pitchFamily="18" charset="0"/>
                          <a:cs typeface="Times New Roman" pitchFamily="18" charset="0"/>
                        </a:rPr>
                        <m:t>𝜆</m:t>
                      </m:r>
                    </m:oMath>
                  </m:oMathPara>
                </a14:m>
                <a:endParaRPr lang="en-TW" dirty="0">
                  <a:latin typeface="Times New Roman" pitchFamily="18" charset="0"/>
                  <a:cs typeface="Times New Roman" pitchFamily="18" charset="0"/>
                </a:endParaRPr>
              </a:p>
            </p:txBody>
          </p:sp>
        </mc:Choice>
        <mc:Fallback xmlns="">
          <p:sp>
            <p:nvSpPr>
              <p:cNvPr id="9" name="TextBox 8">
                <a:extLst>
                  <a:ext uri="{FF2B5EF4-FFF2-40B4-BE49-F238E27FC236}">
                    <a16:creationId xmlns:a16="http://schemas.microsoft.com/office/drawing/2014/main" id="{B976B9C1-AEB2-F568-E4FD-1C66A71881DA}"/>
                  </a:ext>
                </a:extLst>
              </p:cNvPr>
              <p:cNvSpPr txBox="1">
                <a:spLocks noRot="1" noChangeAspect="1" noMove="1" noResize="1" noEditPoints="1" noAdjustHandles="1" noChangeArrowheads="1" noChangeShapeType="1" noTextEdit="1"/>
              </p:cNvSpPr>
              <p:nvPr/>
            </p:nvSpPr>
            <p:spPr bwMode="auto">
              <a:xfrm>
                <a:off x="3810589" y="4259032"/>
                <a:ext cx="1040541" cy="276999"/>
              </a:xfrm>
              <a:prstGeom prst="rect">
                <a:avLst/>
              </a:prstGeom>
              <a:blipFill>
                <a:blip r:embed="rId5"/>
                <a:stretch>
                  <a:fillRect l="-4819" r="-3614" b="-1739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4DC5E56-0721-D1BB-4831-25C21AD487A4}"/>
                  </a:ext>
                </a:extLst>
              </p:cNvPr>
              <p:cNvSpPr txBox="1"/>
              <p:nvPr/>
            </p:nvSpPr>
            <p:spPr bwMode="auto">
              <a:xfrm>
                <a:off x="683568" y="2260433"/>
                <a:ext cx="7704856" cy="559897"/>
              </a:xfrm>
              <a:prstGeom prst="rect">
                <a:avLst/>
              </a:prstGeom>
              <a:noFill/>
              <a:ln w="9525">
                <a:noFill/>
                <a:miter lim="800000"/>
                <a:headEnd/>
                <a:tailEnd/>
              </a:ln>
            </p:spPr>
            <p:txBody>
              <a:bodyPr wrap="square" rtlCol="0">
                <a:spAutoFit/>
              </a:bodyPr>
              <a:lstStyle/>
              <a:p>
                <a:r>
                  <a:rPr lang="zh-TW" altLang="en-US" dirty="0"/>
                  <a:t>注意：</a:t>
                </a:r>
                <a14:m>
                  <m:oMath xmlns:m="http://schemas.openxmlformats.org/officeDocument/2006/math">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r>
                      <a:rPr lang="en-US" altLang="zh-TW" b="0" i="1" smtClean="0">
                        <a:latin typeface="Cambria Math" panose="02040503050406030204" pitchFamily="18" charset="0"/>
                      </a:rPr>
                      <m:t>=</m:t>
                    </m:r>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i="1">
                                  <a:latin typeface="Cambria Math" panose="02040503050406030204" pitchFamily="18" charset="0"/>
                                </a:rPr>
                                <m:t>1</m:t>
                              </m:r>
                            </m:e>
                            <m:e>
                              <m:r>
                                <a:rPr lang="en-US" altLang="zh-TW" i="1">
                                  <a:latin typeface="Cambria Math" panose="02040503050406030204" pitchFamily="18" charset="0"/>
                                </a:rPr>
                                <m:t>0</m:t>
                              </m:r>
                            </m:e>
                          </m:mr>
                          <m:mr>
                            <m:e>
                              <m:r>
                                <a:rPr lang="en-US" altLang="zh-TW" i="1">
                                  <a:latin typeface="Cambria Math" panose="02040503050406030204" pitchFamily="18" charset="0"/>
                                </a:rPr>
                                <m:t>0</m:t>
                              </m:r>
                            </m:e>
                            <m:e>
                              <m:r>
                                <a:rPr lang="en-US" altLang="zh-TW" i="1">
                                  <a:latin typeface="Cambria Math" panose="02040503050406030204" pitchFamily="18" charset="0"/>
                                </a:rPr>
                                <m:t>1</m:t>
                              </m:r>
                            </m:e>
                          </m:mr>
                        </m:m>
                      </m:e>
                    </m:d>
                  </m:oMath>
                </a14:m>
                <a:r>
                  <a:rPr lang="en-TW" dirty="0">
                    <a:latin typeface="Times New Roman" pitchFamily="18" charset="0"/>
                    <a:cs typeface="Times New Roman" pitchFamily="18" charset="0"/>
                  </a:rPr>
                  <a:t>是Identity矩陣，任何行向量，都是它的本徵向量：</a:t>
                </a:r>
              </a:p>
            </p:txBody>
          </p:sp>
        </mc:Choice>
        <mc:Fallback xmlns="">
          <p:sp>
            <p:nvSpPr>
              <p:cNvPr id="5" name="TextBox 4">
                <a:extLst>
                  <a:ext uri="{FF2B5EF4-FFF2-40B4-BE49-F238E27FC236}">
                    <a16:creationId xmlns:a16="http://schemas.microsoft.com/office/drawing/2014/main" id="{C4DC5E56-0721-D1BB-4831-25C21AD487A4}"/>
                  </a:ext>
                </a:extLst>
              </p:cNvPr>
              <p:cNvSpPr txBox="1">
                <a:spLocks noRot="1" noChangeAspect="1" noMove="1" noResize="1" noEditPoints="1" noAdjustHandles="1" noChangeArrowheads="1" noChangeShapeType="1" noTextEdit="1"/>
              </p:cNvSpPr>
              <p:nvPr/>
            </p:nvSpPr>
            <p:spPr bwMode="auto">
              <a:xfrm>
                <a:off x="683568" y="2260433"/>
                <a:ext cx="7704856" cy="559897"/>
              </a:xfrm>
              <a:prstGeom prst="rect">
                <a:avLst/>
              </a:prstGeom>
              <a:blipFill>
                <a:blip r:embed="rId6"/>
                <a:stretch>
                  <a:fillRect l="-658" b="-222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9DD8094-EE47-7BF2-07CD-1A19F36E4E1F}"/>
                  </a:ext>
                </a:extLst>
              </p:cNvPr>
              <p:cNvSpPr txBox="1"/>
              <p:nvPr/>
            </p:nvSpPr>
            <p:spPr bwMode="auto">
              <a:xfrm>
                <a:off x="678173" y="3590461"/>
                <a:ext cx="8028892" cy="552459"/>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而</a:t>
                </a:r>
                <a14:m>
                  <m:oMath xmlns:m="http://schemas.openxmlformats.org/officeDocument/2006/math">
                    <m:r>
                      <a:rPr lang="en-US" altLang="zh-TW" i="1">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ea typeface="Cambria Math" panose="02040503050406030204" pitchFamily="18" charset="0"/>
                          </a:rPr>
                          <m:t>1</m:t>
                        </m:r>
                      </m:sub>
                    </m:sSub>
                  </m:oMath>
                </a14:m>
                <a:r>
                  <a:rPr lang="en-TW" dirty="0">
                    <a:latin typeface="Times New Roman" pitchFamily="18" charset="0"/>
                    <a:cs typeface="Times New Roman" pitchFamily="18" charset="0"/>
                  </a:rPr>
                  <a:t>就是</a:t>
                </a:r>
                <a14:m>
                  <m:oMath xmlns:m="http://schemas.openxmlformats.org/officeDocument/2006/math">
                    <m:r>
                      <a:rPr lang="en-US" altLang="zh-TW" i="1">
                        <a:latin typeface="Cambria Math" panose="02040503050406030204" pitchFamily="18" charset="0"/>
                        <a:ea typeface="Cambria Math" panose="02040503050406030204" pitchFamily="18" charset="0"/>
                      </a:rPr>
                      <m:t>𝜆</m:t>
                    </m:r>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𝜎</m:t>
                        </m:r>
                      </m:e>
                      <m:sub>
                        <m:r>
                          <a:rPr lang="en-US" i="1">
                            <a:latin typeface="Cambria Math" panose="02040503050406030204" pitchFamily="18" charset="0"/>
                            <a:cs typeface="Times New Roman" pitchFamily="18" charset="0"/>
                          </a:rPr>
                          <m:t>𝑥</m:t>
                        </m:r>
                      </m:sub>
                    </m:sSub>
                  </m:oMath>
                </a14:m>
                <a:r>
                  <a:rPr lang="en-TW" dirty="0">
                    <a:latin typeface="Times New Roman" pitchFamily="18" charset="0"/>
                    <a:cs typeface="Times New Roman" pitchFamily="18" charset="0"/>
                  </a:rPr>
                  <a:t>，我們前面已經解出了它的本徵值</a:t>
                </a:r>
                <a14:m>
                  <m:oMath xmlns:m="http://schemas.openxmlformats.org/officeDocument/2006/math">
                    <m:r>
                      <a:rPr lang="en-US" altLang="zh-TW" i="1">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𝜆</m:t>
                    </m:r>
                  </m:oMath>
                </a14:m>
                <a:r>
                  <a:rPr lang="en-TW" dirty="0">
                    <a:latin typeface="Times New Roman" pitchFamily="18" charset="0"/>
                    <a:cs typeface="Times New Roman" pitchFamily="18" charset="0"/>
                  </a:rPr>
                  <a:t>與本徵態：</a:t>
                </a:r>
                <a:r>
                  <a:rPr lang="en-US" altLang="zh-TW" dirty="0">
                    <a:ea typeface="Cambria Math"/>
                  </a:rPr>
                  <a:t> </a:t>
                </a:r>
                <a14:m>
                  <m:oMath xmlns:m="http://schemas.openxmlformats.org/officeDocument/2006/math">
                    <m:f>
                      <m:fPr>
                        <m:ctrlPr>
                          <a:rPr lang="en-US" altLang="zh-TW" i="1">
                            <a:latin typeface="Cambria Math" panose="02040503050406030204" pitchFamily="18" charset="0"/>
                            <a:ea typeface="Cambria Math"/>
                          </a:rPr>
                        </m:ctrlPr>
                      </m:fPr>
                      <m:num>
                        <m:r>
                          <a:rPr lang="en-US" altLang="zh-TW" i="1">
                            <a:latin typeface="Cambria Math" panose="02040503050406030204" pitchFamily="18" charset="0"/>
                            <a:ea typeface="Cambria Math"/>
                          </a:rPr>
                          <m:t>1</m:t>
                        </m:r>
                      </m:num>
                      <m:den>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2</m:t>
                            </m:r>
                          </m:e>
                        </m:rad>
                      </m:den>
                    </m:f>
                    <m:d>
                      <m:dPr>
                        <m:ctrlPr>
                          <a:rPr kumimoji="0" lang="en-US" altLang="zh-TW" i="1">
                            <a:solidFill>
                              <a:srgbClr val="000000"/>
                            </a:solidFill>
                            <a:latin typeface="Cambria Math" panose="02040503050406030204" pitchFamily="18" charset="0"/>
                          </a:rPr>
                        </m:ctrlPr>
                      </m:dPr>
                      <m:e>
                        <m:m>
                          <m:mPr>
                            <m:mcs>
                              <m:mc>
                                <m:mcPr>
                                  <m:count m:val="1"/>
                                  <m:mcJc m:val="center"/>
                                </m:mcPr>
                              </m:mc>
                            </m:mcs>
                            <m:ctrlPr>
                              <a:rPr kumimoji="0" lang="en-US" altLang="zh-TW" i="1">
                                <a:solidFill>
                                  <a:srgbClr val="000000"/>
                                </a:solidFill>
                                <a:latin typeface="Cambria Math" panose="02040503050406030204" pitchFamily="18" charset="0"/>
                              </a:rPr>
                            </m:ctrlPr>
                          </m:mPr>
                          <m:mr>
                            <m:e>
                              <m:r>
                                <m:rPr>
                                  <m:brk m:alnAt="7"/>
                                </m:rPr>
                                <a:rPr kumimoji="0" lang="en-US" altLang="zh-TW" i="1">
                                  <a:solidFill>
                                    <a:srgbClr val="000000"/>
                                  </a:solidFill>
                                  <a:latin typeface="Cambria Math" panose="02040503050406030204" pitchFamily="18" charset="0"/>
                                </a:rPr>
                                <m:t>1</m:t>
                              </m:r>
                            </m:e>
                          </m:mr>
                          <m:mr>
                            <m:e>
                              <m:r>
                                <a:rPr kumimoji="0" lang="en-US" altLang="zh-TW" i="1">
                                  <a:solidFill>
                                    <a:srgbClr val="000000"/>
                                  </a:solidFill>
                                  <a:latin typeface="Cambria Math" panose="02040503050406030204" pitchFamily="18" charset="0"/>
                                </a:rPr>
                                <m:t>1</m:t>
                              </m:r>
                            </m:e>
                          </m:mr>
                        </m:m>
                      </m:e>
                    </m:d>
                  </m:oMath>
                </a14:m>
                <a:r>
                  <a:rPr lang="en-US" altLang="zh-TW" dirty="0">
                    <a:ea typeface="Cambria Math"/>
                  </a:rPr>
                  <a:t>, </a:t>
                </a:r>
                <a14:m>
                  <m:oMath xmlns:m="http://schemas.openxmlformats.org/officeDocument/2006/math">
                    <m:f>
                      <m:fPr>
                        <m:ctrlPr>
                          <a:rPr lang="en-US" altLang="zh-TW" i="1">
                            <a:latin typeface="Cambria Math" panose="02040503050406030204" pitchFamily="18" charset="0"/>
                            <a:ea typeface="Cambria Math"/>
                          </a:rPr>
                        </m:ctrlPr>
                      </m:fPr>
                      <m:num>
                        <m:r>
                          <a:rPr lang="en-US" altLang="zh-TW" i="1">
                            <a:latin typeface="Cambria Math" panose="02040503050406030204" pitchFamily="18" charset="0"/>
                            <a:ea typeface="Cambria Math"/>
                          </a:rPr>
                          <m:t>1</m:t>
                        </m:r>
                      </m:num>
                      <m:den>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2</m:t>
                            </m:r>
                          </m:e>
                        </m:rad>
                      </m:den>
                    </m:f>
                    <m:d>
                      <m:dPr>
                        <m:ctrlPr>
                          <a:rPr kumimoji="0" lang="en-US" altLang="zh-TW" i="1">
                            <a:solidFill>
                              <a:srgbClr val="000000"/>
                            </a:solidFill>
                            <a:latin typeface="Cambria Math" panose="02040503050406030204" pitchFamily="18" charset="0"/>
                          </a:rPr>
                        </m:ctrlPr>
                      </m:dPr>
                      <m:e>
                        <m:m>
                          <m:mPr>
                            <m:mcs>
                              <m:mc>
                                <m:mcPr>
                                  <m:count m:val="1"/>
                                  <m:mcJc m:val="center"/>
                                </m:mcPr>
                              </m:mc>
                            </m:mcs>
                            <m:ctrlPr>
                              <a:rPr kumimoji="0" lang="en-US" altLang="zh-TW" i="1">
                                <a:solidFill>
                                  <a:srgbClr val="000000"/>
                                </a:solidFill>
                                <a:latin typeface="Cambria Math" panose="02040503050406030204" pitchFamily="18" charset="0"/>
                              </a:rPr>
                            </m:ctrlPr>
                          </m:mPr>
                          <m:mr>
                            <m:e>
                              <m:r>
                                <m:rPr>
                                  <m:brk m:alnAt="7"/>
                                </m:rPr>
                                <a:rPr kumimoji="0" lang="en-US" altLang="zh-TW" i="1">
                                  <a:solidFill>
                                    <a:srgbClr val="000000"/>
                                  </a:solidFill>
                                  <a:latin typeface="Cambria Math" panose="02040503050406030204" pitchFamily="18" charset="0"/>
                                </a:rPr>
                                <m:t>1</m:t>
                              </m:r>
                            </m:e>
                          </m:mr>
                          <m:mr>
                            <m:e>
                              <m:r>
                                <a:rPr kumimoji="0" lang="en-US" altLang="zh-TW" b="0" i="1" smtClean="0">
                                  <a:solidFill>
                                    <a:srgbClr val="000000"/>
                                  </a:solidFill>
                                  <a:latin typeface="Cambria Math" panose="02040503050406030204" pitchFamily="18" charset="0"/>
                                </a:rPr>
                                <m:t>−</m:t>
                              </m:r>
                              <m:r>
                                <a:rPr kumimoji="0" lang="en-US" altLang="zh-TW" i="1">
                                  <a:solidFill>
                                    <a:srgbClr val="000000"/>
                                  </a:solidFill>
                                  <a:latin typeface="Cambria Math" panose="02040503050406030204" pitchFamily="18" charset="0"/>
                                </a:rPr>
                                <m:t>1</m:t>
                              </m:r>
                            </m:e>
                          </m:mr>
                        </m:m>
                      </m:e>
                    </m:d>
                  </m:oMath>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29DD8094-EE47-7BF2-07CD-1A19F36E4E1F}"/>
                  </a:ext>
                </a:extLst>
              </p:cNvPr>
              <p:cNvSpPr txBox="1">
                <a:spLocks noRot="1" noChangeAspect="1" noMove="1" noResize="1" noEditPoints="1" noAdjustHandles="1" noChangeArrowheads="1" noChangeShapeType="1" noTextEdit="1"/>
              </p:cNvSpPr>
              <p:nvPr/>
            </p:nvSpPr>
            <p:spPr bwMode="auto">
              <a:xfrm>
                <a:off x="678173" y="3590461"/>
                <a:ext cx="8028892" cy="552459"/>
              </a:xfrm>
              <a:prstGeom prst="rect">
                <a:avLst/>
              </a:prstGeom>
              <a:blipFill>
                <a:blip r:embed="rId7"/>
                <a:stretch>
                  <a:fillRect l="-632" b="-4444"/>
                </a:stretch>
              </a:blipFill>
              <a:ln w="9525">
                <a:noFill/>
                <a:miter lim="800000"/>
                <a:headEnd/>
                <a:tailEnd/>
              </a:ln>
            </p:spPr>
            <p:txBody>
              <a:bodyPr/>
              <a:lstStyle/>
              <a:p>
                <a:r>
                  <a:rPr lang="en-TW">
                    <a:noFill/>
                  </a:rPr>
                  <a:t> </a:t>
                </a:r>
              </a:p>
            </p:txBody>
          </p:sp>
        </mc:Fallback>
      </mc:AlternateContent>
      <p:sp>
        <p:nvSpPr>
          <p:cNvPr id="7" name="TextBox 6">
            <a:extLst>
              <a:ext uri="{FF2B5EF4-FFF2-40B4-BE49-F238E27FC236}">
                <a16:creationId xmlns:a16="http://schemas.microsoft.com/office/drawing/2014/main" id="{36EA4D8B-45BC-6F14-0842-D3546F60079C}"/>
              </a:ext>
            </a:extLst>
          </p:cNvPr>
          <p:cNvSpPr txBox="1"/>
          <p:nvPr/>
        </p:nvSpPr>
        <p:spPr bwMode="auto">
          <a:xfrm>
            <a:off x="678173" y="4212866"/>
            <a:ext cx="3556275"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因此能量的本徵值是可解的</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91A8AAA9-CFF2-8B6A-0BB4-DC5747DD8FA0}"/>
              </a:ext>
            </a:extLst>
          </p:cNvPr>
          <p:cNvSpPr txBox="1"/>
          <p:nvPr/>
        </p:nvSpPr>
        <p:spPr bwMode="auto">
          <a:xfrm>
            <a:off x="693753" y="497433"/>
            <a:ext cx="536459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使用微擾公式計算，一階能量修正為零：</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70263A3-4733-412B-0FA0-C7556AF42CD0}"/>
                  </a:ext>
                </a:extLst>
              </p:cNvPr>
              <p:cNvSpPr txBox="1"/>
              <p:nvPr/>
            </p:nvSpPr>
            <p:spPr bwMode="auto">
              <a:xfrm>
                <a:off x="678173" y="3075615"/>
                <a:ext cx="4572000" cy="559897"/>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因此只要找</a:t>
                </a:r>
                <a14:m>
                  <m:oMath xmlns:m="http://schemas.openxmlformats.org/officeDocument/2006/math">
                    <m:r>
                      <a:rPr lang="en-US" altLang="zh-TW" i="1">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ea typeface="Cambria Math" panose="02040503050406030204" pitchFamily="18" charset="0"/>
                          </a:rPr>
                          <m:t>1</m:t>
                        </m:r>
                      </m:sub>
                    </m:sSub>
                    <m:r>
                      <a:rPr lang="en-US" altLang="zh-TW" b="0" i="1" smtClean="0">
                        <a:latin typeface="Cambria Math" panose="02040503050406030204" pitchFamily="18" charset="0"/>
                        <a:ea typeface="Cambria Math" panose="02040503050406030204" pitchFamily="18" charset="0"/>
                      </a:rPr>
                      <m:t>=</m:t>
                    </m:r>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i="1">
                                  <a:latin typeface="Cambria Math" panose="02040503050406030204" pitchFamily="18" charset="0"/>
                                </a:rPr>
                                <m:t>0</m:t>
                              </m:r>
                            </m:e>
                            <m:e>
                              <m:r>
                                <a:rPr lang="en-US" altLang="zh-TW" i="1">
                                  <a:latin typeface="Cambria Math" panose="02040503050406030204" pitchFamily="18" charset="0"/>
                                  <a:ea typeface="Cambria Math" panose="02040503050406030204" pitchFamily="18" charset="0"/>
                                </a:rPr>
                                <m:t>𝜆</m:t>
                              </m:r>
                            </m:e>
                          </m:mr>
                          <m:mr>
                            <m:e>
                              <m:r>
                                <a:rPr lang="en-US" altLang="zh-TW" i="1">
                                  <a:latin typeface="Cambria Math" panose="02040503050406030204" pitchFamily="18" charset="0"/>
                                  <a:ea typeface="Cambria Math" panose="02040503050406030204" pitchFamily="18" charset="0"/>
                                </a:rPr>
                                <m:t>𝜆</m:t>
                              </m:r>
                            </m:e>
                            <m:e>
                              <m:r>
                                <a:rPr lang="en-US" altLang="zh-TW" i="1">
                                  <a:latin typeface="Cambria Math" panose="02040503050406030204" pitchFamily="18" charset="0"/>
                                  <a:ea typeface="Cambria Math" panose="02040503050406030204" pitchFamily="18" charset="0"/>
                                </a:rPr>
                                <m:t>0</m:t>
                              </m:r>
                            </m:e>
                          </m:mr>
                        </m:m>
                      </m:e>
                    </m:d>
                  </m:oMath>
                </a14:m>
                <a:r>
                  <a:rPr lang="en-TW" dirty="0">
                    <a:latin typeface="Times New Roman" pitchFamily="18" charset="0"/>
                    <a:cs typeface="Times New Roman" pitchFamily="18" charset="0"/>
                  </a:rPr>
                  <a:t>的本徵態即可。</a:t>
                </a:r>
                <a:endParaRPr lang="en-TW" dirty="0"/>
              </a:p>
            </p:txBody>
          </p:sp>
        </mc:Choice>
        <mc:Fallback xmlns="">
          <p:sp>
            <p:nvSpPr>
              <p:cNvPr id="12" name="TextBox 11">
                <a:extLst>
                  <a:ext uri="{FF2B5EF4-FFF2-40B4-BE49-F238E27FC236}">
                    <a16:creationId xmlns:a16="http://schemas.microsoft.com/office/drawing/2014/main" id="{A70263A3-4733-412B-0FA0-C7556AF42CD0}"/>
                  </a:ext>
                </a:extLst>
              </p:cNvPr>
              <p:cNvSpPr txBox="1">
                <a:spLocks noRot="1" noChangeAspect="1" noMove="1" noResize="1" noEditPoints="1" noAdjustHandles="1" noChangeArrowheads="1" noChangeShapeType="1" noTextEdit="1"/>
              </p:cNvSpPr>
              <p:nvPr/>
            </p:nvSpPr>
            <p:spPr bwMode="auto">
              <a:xfrm>
                <a:off x="678173" y="3075615"/>
                <a:ext cx="4572000" cy="559897"/>
              </a:xfrm>
              <a:prstGeom prst="rect">
                <a:avLst/>
              </a:prstGeom>
              <a:blipFill>
                <a:blip r:embed="rId8"/>
                <a:stretch>
                  <a:fillRect l="-1108" b="-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矩形 6">
                <a:extLst>
                  <a:ext uri="{FF2B5EF4-FFF2-40B4-BE49-F238E27FC236}">
                    <a16:creationId xmlns:a16="http://schemas.microsoft.com/office/drawing/2014/main" id="{679E8396-AA9B-C178-F704-9B052D6EBDA2}"/>
                  </a:ext>
                </a:extLst>
              </p:cNvPr>
              <p:cNvSpPr/>
              <p:nvPr/>
            </p:nvSpPr>
            <p:spPr>
              <a:xfrm>
                <a:off x="6347110" y="2786435"/>
                <a:ext cx="2022733" cy="554254"/>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b="0" i="1" smtClean="0">
                                    <a:latin typeface="Cambria Math" panose="02040503050406030204" pitchFamily="18" charset="0"/>
                                  </a:rPr>
                                  <m:t>1</m:t>
                                </m:r>
                              </m:e>
                              <m:e>
                                <m:r>
                                  <a:rPr lang="en-US" altLang="zh-TW" b="0" i="1" smtClean="0">
                                    <a:latin typeface="Cambria Math" panose="02040503050406030204" pitchFamily="18" charset="0"/>
                                  </a:rPr>
                                  <m:t>0</m:t>
                                </m:r>
                              </m:e>
                            </m:mr>
                            <m:mr>
                              <m:e>
                                <m:r>
                                  <a:rPr lang="en-US" altLang="zh-TW" b="0" i="1" smtClean="0">
                                    <a:latin typeface="Cambria Math" panose="02040503050406030204" pitchFamily="18" charset="0"/>
                                  </a:rPr>
                                  <m:t>0</m:t>
                                </m:r>
                              </m:e>
                              <m:e>
                                <m:r>
                                  <a:rPr lang="en-US" altLang="zh-TW" b="0" i="1" smtClean="0">
                                    <a:latin typeface="Cambria Math" panose="02040503050406030204" pitchFamily="18" charset="0"/>
                                  </a:rPr>
                                  <m:t>1</m:t>
                                </m:r>
                              </m:e>
                            </m:mr>
                          </m:m>
                        </m:e>
                      </m:d>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𝑎</m:t>
                                </m:r>
                              </m:e>
                            </m:mr>
                            <m:mr>
                              <m:e>
                                <m:r>
                                  <a:rPr lang="en-US" altLang="zh-TW" i="1">
                                    <a:latin typeface="Cambria Math" panose="02040503050406030204" pitchFamily="18" charset="0"/>
                                    <a:ea typeface="Cambria Math"/>
                                  </a:rPr>
                                  <m:t>𝑏</m:t>
                                </m:r>
                              </m:e>
                            </m:mr>
                          </m:m>
                        </m:e>
                      </m:d>
                      <m:r>
                        <a:rPr lang="en-US" altLang="zh-TW" b="0" i="1" smtClean="0">
                          <a:latin typeface="Cambria Math" panose="02040503050406030204" pitchFamily="18" charset="0"/>
                          <a:ea typeface="Cambria Math"/>
                        </a:rPr>
                        <m:t>=</m:t>
                      </m:r>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𝑎</m:t>
                                </m:r>
                              </m:e>
                            </m:mr>
                            <m:mr>
                              <m:e>
                                <m:r>
                                  <a:rPr lang="en-US" altLang="zh-TW" i="1">
                                    <a:latin typeface="Cambria Math" panose="02040503050406030204" pitchFamily="18" charset="0"/>
                                    <a:ea typeface="Cambria Math"/>
                                  </a:rPr>
                                  <m:t>𝑏</m:t>
                                </m:r>
                              </m:e>
                            </m:mr>
                          </m:m>
                        </m:e>
                      </m:d>
                    </m:oMath>
                  </m:oMathPara>
                </a14:m>
                <a:endParaRPr lang="zh-TW" altLang="en-US" sz="1800" dirty="0"/>
              </a:p>
            </p:txBody>
          </p:sp>
        </mc:Choice>
        <mc:Fallback xmlns="">
          <p:sp>
            <p:nvSpPr>
              <p:cNvPr id="13" name="矩形 6">
                <a:extLst>
                  <a:ext uri="{FF2B5EF4-FFF2-40B4-BE49-F238E27FC236}">
                    <a16:creationId xmlns:a16="http://schemas.microsoft.com/office/drawing/2014/main" id="{679E8396-AA9B-C178-F704-9B052D6EBDA2}"/>
                  </a:ext>
                </a:extLst>
              </p:cNvPr>
              <p:cNvSpPr>
                <a:spLocks noRot="1" noChangeAspect="1" noMove="1" noResize="1" noEditPoints="1" noAdjustHandles="1" noChangeArrowheads="1" noChangeShapeType="1" noTextEdit="1"/>
              </p:cNvSpPr>
              <p:nvPr/>
            </p:nvSpPr>
            <p:spPr>
              <a:xfrm>
                <a:off x="6347110" y="2786435"/>
                <a:ext cx="2022733" cy="554254"/>
              </a:xfrm>
              <a:prstGeom prst="rect">
                <a:avLst/>
              </a:prstGeom>
              <a:blipFill>
                <a:blip r:embed="rId9"/>
                <a:stretch>
                  <a:fillRect b="-222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660A78D-0D97-E5A6-9865-5E5D525C807A}"/>
                  </a:ext>
                </a:extLst>
              </p:cNvPr>
              <p:cNvSpPr txBox="1"/>
              <p:nvPr/>
            </p:nvSpPr>
            <p:spPr bwMode="auto">
              <a:xfrm>
                <a:off x="678172" y="4656937"/>
                <a:ext cx="8028891" cy="457689"/>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一階能量修正應該是</a:t>
                </a:r>
                <a14:m>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1</m:t>
                        </m:r>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rPr>
                      <m:t>=</m:t>
                    </m:r>
                    <m:r>
                      <a:rPr lang="en-TW" i="1" smtClean="0">
                        <a:latin typeface="Cambria Math" panose="02040503050406030204" pitchFamily="18" charset="0"/>
                        <a:ea typeface="Cambria Math" panose="02040503050406030204" pitchFamily="18" charset="0"/>
                        <a:cs typeface="Times New Roman" pitchFamily="18" charset="0"/>
                      </a:rPr>
                      <m:t>±</m:t>
                    </m:r>
                    <m:r>
                      <a:rPr lang="en-US" b="0" i="0" smtClean="0">
                        <a:latin typeface="Cambria Math" panose="02040503050406030204" pitchFamily="18" charset="0"/>
                        <a:ea typeface="Cambria Math" panose="02040503050406030204" pitchFamily="18" charset="0"/>
                        <a:cs typeface="Times New Roman" pitchFamily="18" charset="0"/>
                      </a:rPr>
                      <m:t>1</m:t>
                    </m:r>
                  </m:oMath>
                </a14:m>
                <a:r>
                  <a:rPr lang="en-TW" dirty="0">
                    <a:latin typeface="Times New Roman" pitchFamily="18" charset="0"/>
                    <a:cs typeface="Times New Roman" pitchFamily="18" charset="0"/>
                  </a:rPr>
                  <a:t>，單純的微擾計算得到錯誤的能量修正答案，</a:t>
                </a:r>
              </a:p>
            </p:txBody>
          </p:sp>
        </mc:Choice>
        <mc:Fallback xmlns="">
          <p:sp>
            <p:nvSpPr>
              <p:cNvPr id="14" name="TextBox 13">
                <a:extLst>
                  <a:ext uri="{FF2B5EF4-FFF2-40B4-BE49-F238E27FC236}">
                    <a16:creationId xmlns:a16="http://schemas.microsoft.com/office/drawing/2014/main" id="{F660A78D-0D97-E5A6-9865-5E5D525C807A}"/>
                  </a:ext>
                </a:extLst>
              </p:cNvPr>
              <p:cNvSpPr txBox="1">
                <a:spLocks noRot="1" noChangeAspect="1" noMove="1" noResize="1" noEditPoints="1" noAdjustHandles="1" noChangeArrowheads="1" noChangeShapeType="1" noTextEdit="1"/>
              </p:cNvSpPr>
              <p:nvPr/>
            </p:nvSpPr>
            <p:spPr bwMode="auto">
              <a:xfrm>
                <a:off x="678172" y="4656937"/>
                <a:ext cx="8028891" cy="457689"/>
              </a:xfrm>
              <a:prstGeom prst="rect">
                <a:avLst/>
              </a:prstGeom>
              <a:blipFill>
                <a:blip r:embed="rId10"/>
                <a:stretch>
                  <a:fillRect l="-632" b="-1351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29">
                <a:extLst>
                  <a:ext uri="{FF2B5EF4-FFF2-40B4-BE49-F238E27FC236}">
                    <a16:creationId xmlns:a16="http://schemas.microsoft.com/office/drawing/2014/main" id="{5E6E61A2-7F3D-5775-4532-BD9A893E46DE}"/>
                  </a:ext>
                </a:extLst>
              </p:cNvPr>
              <p:cNvSpPr txBox="1"/>
              <p:nvPr/>
            </p:nvSpPr>
            <p:spPr bwMode="auto">
              <a:xfrm>
                <a:off x="714463" y="5745302"/>
                <a:ext cx="2437996" cy="767903"/>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𝜆</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oMath>
                  </m:oMathPara>
                </a14:m>
                <a:endParaRPr lang="zh-TW" altLang="en-US" dirty="0"/>
              </a:p>
            </p:txBody>
          </p:sp>
        </mc:Choice>
        <mc:Fallback xmlns="">
          <p:sp>
            <p:nvSpPr>
              <p:cNvPr id="15" name="文字方塊 29">
                <a:extLst>
                  <a:ext uri="{FF2B5EF4-FFF2-40B4-BE49-F238E27FC236}">
                    <a16:creationId xmlns:a16="http://schemas.microsoft.com/office/drawing/2014/main" id="{5E6E61A2-7F3D-5775-4532-BD9A893E46DE}"/>
                  </a:ext>
                </a:extLst>
              </p:cNvPr>
              <p:cNvSpPr txBox="1">
                <a:spLocks noRot="1" noChangeAspect="1" noMove="1" noResize="1" noEditPoints="1" noAdjustHandles="1" noChangeArrowheads="1" noChangeShapeType="1" noTextEdit="1"/>
              </p:cNvSpPr>
              <p:nvPr/>
            </p:nvSpPr>
            <p:spPr bwMode="auto">
              <a:xfrm>
                <a:off x="714463" y="5745302"/>
                <a:ext cx="2437996" cy="767903"/>
              </a:xfrm>
              <a:prstGeom prst="rect">
                <a:avLst/>
              </a:prstGeom>
              <a:blipFill>
                <a:blip r:embed="rId11"/>
                <a:stretch>
                  <a:fillRect l="-21244" t="-121311" r="-6218" b="-172131"/>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29">
                <a:extLst>
                  <a:ext uri="{FF2B5EF4-FFF2-40B4-BE49-F238E27FC236}">
                    <a16:creationId xmlns:a16="http://schemas.microsoft.com/office/drawing/2014/main" id="{C5FE8CE8-7966-1A27-744C-67F04C577C4A}"/>
                  </a:ext>
                </a:extLst>
              </p:cNvPr>
              <p:cNvSpPr txBox="1"/>
              <p:nvPr/>
            </p:nvSpPr>
            <p:spPr bwMode="auto">
              <a:xfrm>
                <a:off x="3385602" y="5745302"/>
                <a:ext cx="4077333" cy="800219"/>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r>
                                <a:rPr lang="en-US" altLang="zh-TW" b="0" i="1" smtClean="0">
                                  <a:latin typeface="Cambria Math" panose="02040503050406030204" pitchFamily="18" charset="0"/>
                                </a:rPr>
                                <m:t>1</m:t>
                              </m:r>
                            </m:e>
                          </m:d>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a:rPr>
                                    <m:t>1</m:t>
                                  </m:r>
                                </m:e>
                                <m:sup>
                                  <m:d>
                                    <m:dPr>
                                      <m:ctrlPr>
                                        <a:rPr lang="en-US" altLang="zh-TW" i="1">
                                          <a:latin typeface="Cambria Math" panose="02040503050406030204" pitchFamily="18" charset="0"/>
                                          <a:ea typeface="Cambria Math"/>
                                        </a:rPr>
                                      </m:ctrlPr>
                                    </m:dPr>
                                    <m:e>
                                      <m:r>
                                        <a:rPr lang="en-US" altLang="zh-TW" i="1">
                                          <a:latin typeface="Cambria Math" panose="02040503050406030204" pitchFamily="18" charset="0"/>
                                          <a:ea typeface="Cambria Math"/>
                                        </a:rPr>
                                        <m:t>0</m:t>
                                      </m:r>
                                    </m:e>
                                  </m:d>
                                </m:sup>
                              </m:sSup>
                            </m:e>
                          </m:d>
                        </m:e>
                      </m:d>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p>
                                    <m:sSupPr>
                                      <m:ctrlPr>
                                        <a:rPr lang="en-US" altLang="zh-TW" i="1">
                                          <a:latin typeface="Cambria Math" panose="02040503050406030204" pitchFamily="18" charset="0"/>
                                          <a:ea typeface="Cambria Math"/>
                                        </a:rPr>
                                      </m:ctrlPr>
                                    </m:sSupPr>
                                    <m:e>
                                      <m:r>
                                        <a:rPr lang="en-US" altLang="zh-TW" b="0" i="1" smtClean="0">
                                          <a:latin typeface="Cambria Math" panose="02040503050406030204" pitchFamily="18" charset="0"/>
                                          <a:ea typeface="Cambria Math"/>
                                        </a:rPr>
                                        <m:t>2</m:t>
                                      </m:r>
                                    </m:e>
                                    <m:sup>
                                      <m:d>
                                        <m:dPr>
                                          <m:ctrlPr>
                                            <a:rPr lang="en-US" altLang="zh-TW" i="1">
                                              <a:latin typeface="Cambria Math" panose="02040503050406030204" pitchFamily="18" charset="0"/>
                                              <a:ea typeface="Cambria Math"/>
                                            </a:rPr>
                                          </m:ctrlPr>
                                        </m:dPr>
                                        <m:e>
                                          <m:r>
                                            <a:rPr lang="en-US" altLang="zh-TW" i="1">
                                              <a:latin typeface="Cambria Math" panose="02040503050406030204" pitchFamily="18" charset="0"/>
                                              <a:ea typeface="Cambria Math"/>
                                            </a:rPr>
                                            <m:t>0</m:t>
                                          </m:r>
                                        </m:e>
                                      </m:d>
                                    </m:sup>
                                  </m:sSup>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a:rPr>
                                        <m:t>1</m:t>
                                      </m:r>
                                    </m:e>
                                    <m:sup>
                                      <m:d>
                                        <m:dPr>
                                          <m:ctrlPr>
                                            <a:rPr lang="en-US" altLang="zh-TW" i="1">
                                              <a:latin typeface="Cambria Math" panose="02040503050406030204" pitchFamily="18" charset="0"/>
                                              <a:ea typeface="Cambria Math"/>
                                            </a:rPr>
                                          </m:ctrlPr>
                                        </m:dPr>
                                        <m:e>
                                          <m:r>
                                            <a:rPr lang="en-US" altLang="zh-TW" i="1">
                                              <a:latin typeface="Cambria Math" panose="02040503050406030204" pitchFamily="18" charset="0"/>
                                              <a:ea typeface="Cambria Math"/>
                                            </a:rPr>
                                            <m:t>0</m:t>
                                          </m:r>
                                        </m:e>
                                      </m:d>
                                    </m:sup>
                                  </m:sSup>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p>
                                <m:sSupPr>
                                  <m:ctrlPr>
                                    <a:rPr lang="en-US" altLang="zh-TW" i="1">
                                      <a:latin typeface="Cambria Math" panose="02040503050406030204" pitchFamily="18" charset="0"/>
                                      <a:ea typeface="Cambria Math"/>
                                    </a:rPr>
                                  </m:ctrlPr>
                                </m:sSupPr>
                                <m:e>
                                  <m:r>
                                    <a:rPr lang="en-US" altLang="zh-TW" b="0" i="1" smtClean="0">
                                      <a:latin typeface="Cambria Math" panose="02040503050406030204" pitchFamily="18" charset="0"/>
                                      <a:ea typeface="Cambria Math"/>
                                    </a:rPr>
                                    <m:t>2</m:t>
                                  </m:r>
                                </m:e>
                                <m:sup>
                                  <m:d>
                                    <m:dPr>
                                      <m:ctrlPr>
                                        <a:rPr lang="en-US" altLang="zh-TW" i="1">
                                          <a:latin typeface="Cambria Math" panose="02040503050406030204" pitchFamily="18" charset="0"/>
                                          <a:ea typeface="Cambria Math"/>
                                        </a:rPr>
                                      </m:ctrlPr>
                                    </m:dPr>
                                    <m:e>
                                      <m:r>
                                        <a:rPr lang="en-US" altLang="zh-TW" i="1">
                                          <a:latin typeface="Cambria Math" panose="02040503050406030204" pitchFamily="18" charset="0"/>
                                          <a:ea typeface="Cambria Math"/>
                                        </a:rPr>
                                        <m:t>0</m:t>
                                      </m:r>
                                    </m:e>
                                  </m:d>
                                </m:sup>
                              </m:sSup>
                            </m:e>
                          </m:d>
                        </m:e>
                      </m:d>
                      <m:r>
                        <a:rPr lang="en-US" altLang="zh-TW" i="1" smtClean="0">
                          <a:latin typeface="Cambria Math" panose="02040503050406030204" pitchFamily="18" charset="0"/>
                          <a:ea typeface="Cambria Math" panose="02040503050406030204" pitchFamily="18" charset="0"/>
                        </a:rPr>
                        <m:t>→∞</m:t>
                      </m:r>
                    </m:oMath>
                  </m:oMathPara>
                </a14:m>
                <a:endParaRPr lang="zh-TW" altLang="en-US" dirty="0"/>
              </a:p>
            </p:txBody>
          </p:sp>
        </mc:Choice>
        <mc:Fallback xmlns="">
          <p:sp>
            <p:nvSpPr>
              <p:cNvPr id="16" name="文字方塊 29">
                <a:extLst>
                  <a:ext uri="{FF2B5EF4-FFF2-40B4-BE49-F238E27FC236}">
                    <a16:creationId xmlns:a16="http://schemas.microsoft.com/office/drawing/2014/main" id="{C5FE8CE8-7966-1A27-744C-67F04C577C4A}"/>
                  </a:ext>
                </a:extLst>
              </p:cNvPr>
              <p:cNvSpPr txBox="1">
                <a:spLocks noRot="1" noChangeAspect="1" noMove="1" noResize="1" noEditPoints="1" noAdjustHandles="1" noChangeArrowheads="1" noChangeShapeType="1" noTextEdit="1"/>
              </p:cNvSpPr>
              <p:nvPr/>
            </p:nvSpPr>
            <p:spPr bwMode="auto">
              <a:xfrm>
                <a:off x="3385602" y="5745302"/>
                <a:ext cx="4077333" cy="800219"/>
              </a:xfrm>
              <a:prstGeom prst="rect">
                <a:avLst/>
              </a:prstGeom>
              <a:blipFill>
                <a:blip r:embed="rId12"/>
                <a:stretch>
                  <a:fillRect l="-6522" t="-75000" b="-89063"/>
                </a:stretch>
              </a:blipFill>
              <a:ln>
                <a:noFill/>
              </a:ln>
            </p:spPr>
            <p:txBody>
              <a:bodyPr/>
              <a:lstStyle/>
              <a:p>
                <a:r>
                  <a:rPr lang="en-TW">
                    <a:noFill/>
                  </a:rPr>
                  <a:t> </a:t>
                </a:r>
              </a:p>
            </p:txBody>
          </p:sp>
        </mc:Fallback>
      </mc:AlternateContent>
      <p:sp>
        <p:nvSpPr>
          <p:cNvPr id="18" name="TextBox 17">
            <a:extLst>
              <a:ext uri="{FF2B5EF4-FFF2-40B4-BE49-F238E27FC236}">
                <a16:creationId xmlns:a16="http://schemas.microsoft.com/office/drawing/2014/main" id="{CD224BEB-D723-D92E-AB92-A41F3C45B85F}"/>
              </a:ext>
            </a:extLst>
          </p:cNvPr>
          <p:cNvSpPr txBox="1"/>
          <p:nvPr/>
        </p:nvSpPr>
        <p:spPr bwMode="auto">
          <a:xfrm>
            <a:off x="686348" y="5280042"/>
            <a:ext cx="5963974"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如果進一步算狀態修正，微擾公式甚至會發散！</a:t>
            </a:r>
            <a:endParaRPr lang="en-TW" dirty="0"/>
          </a:p>
        </p:txBody>
      </p:sp>
    </p:spTree>
    <p:extLst>
      <p:ext uri="{BB962C8B-B14F-4D97-AF65-F5344CB8AC3E}">
        <p14:creationId xmlns:p14="http://schemas.microsoft.com/office/powerpoint/2010/main" val="333866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5" grpId="0"/>
      <p:bldP spid="6" grpId="0"/>
      <p:bldP spid="7" grpId="0"/>
      <p:bldP spid="12" grpId="0"/>
      <p:bldP spid="13" grpId="0" animBg="1"/>
      <p:bldP spid="14" grpId="0"/>
      <p:bldP spid="15" grpId="0" animBg="1"/>
      <p:bldP spid="16" grpId="0" animBg="1"/>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6">
                <a:extLst>
                  <a:ext uri="{FF2B5EF4-FFF2-40B4-BE49-F238E27FC236}">
                    <a16:creationId xmlns:a16="http://schemas.microsoft.com/office/drawing/2014/main" id="{AEDBA52E-D536-4463-95E1-21B9A5AFC798}"/>
                  </a:ext>
                </a:extLst>
              </p:cNvPr>
              <p:cNvSpPr/>
              <p:nvPr/>
            </p:nvSpPr>
            <p:spPr>
              <a:xfrm>
                <a:off x="944022" y="584971"/>
                <a:ext cx="962443" cy="559897"/>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b="0" i="1" smtClean="0">
                                    <a:latin typeface="Cambria Math" panose="02040503050406030204" pitchFamily="18" charset="0"/>
                                  </a:rPr>
                                  <m:t>0</m:t>
                                </m:r>
                              </m:e>
                              <m:e>
                                <m:r>
                                  <a:rPr lang="en-US" altLang="zh-TW" i="1">
                                    <a:latin typeface="Cambria Math" panose="02040503050406030204" pitchFamily="18" charset="0"/>
                                    <a:ea typeface="Cambria Math" panose="02040503050406030204" pitchFamily="18" charset="0"/>
                                  </a:rPr>
                                  <m:t>𝜆</m:t>
                                </m:r>
                              </m:e>
                            </m:mr>
                            <m:mr>
                              <m:e>
                                <m:r>
                                  <a:rPr lang="en-US" altLang="zh-TW" i="1">
                                    <a:latin typeface="Cambria Math" panose="02040503050406030204" pitchFamily="18" charset="0"/>
                                    <a:ea typeface="Cambria Math" panose="02040503050406030204" pitchFamily="18" charset="0"/>
                                  </a:rPr>
                                  <m:t>𝜆</m:t>
                                </m:r>
                              </m:e>
                              <m:e>
                                <m:r>
                                  <a:rPr lang="en-US" altLang="zh-TW" b="0" i="1" smtClean="0">
                                    <a:latin typeface="Cambria Math" panose="02040503050406030204" pitchFamily="18" charset="0"/>
                                    <a:ea typeface="Cambria Math" panose="02040503050406030204" pitchFamily="18" charset="0"/>
                                  </a:rPr>
                                  <m:t>0</m:t>
                                </m:r>
                              </m:e>
                            </m:mr>
                          </m:m>
                        </m:e>
                      </m:d>
                    </m:oMath>
                  </m:oMathPara>
                </a14:m>
                <a:endParaRPr lang="zh-TW" altLang="en-US" sz="1800" dirty="0"/>
              </a:p>
            </p:txBody>
          </p:sp>
        </mc:Choice>
        <mc:Fallback xmlns="">
          <p:sp>
            <p:nvSpPr>
              <p:cNvPr id="2" name="矩形 6">
                <a:extLst>
                  <a:ext uri="{FF2B5EF4-FFF2-40B4-BE49-F238E27FC236}">
                    <a16:creationId xmlns:a16="http://schemas.microsoft.com/office/drawing/2014/main" id="{AEDBA52E-D536-4463-95E1-21B9A5AFC798}"/>
                  </a:ext>
                </a:extLst>
              </p:cNvPr>
              <p:cNvSpPr>
                <a:spLocks noRot="1" noChangeAspect="1" noMove="1" noResize="1" noEditPoints="1" noAdjustHandles="1" noChangeArrowheads="1" noChangeShapeType="1" noTextEdit="1"/>
              </p:cNvSpPr>
              <p:nvPr/>
            </p:nvSpPr>
            <p:spPr>
              <a:xfrm>
                <a:off x="944022" y="584971"/>
                <a:ext cx="962443" cy="559897"/>
              </a:xfrm>
              <a:prstGeom prst="rect">
                <a:avLst/>
              </a:prstGeom>
              <a:blipFill>
                <a:blip r:embed="rId2"/>
                <a:stretch>
                  <a:fillRect b="-888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矩形 6">
                <a:extLst>
                  <a:ext uri="{FF2B5EF4-FFF2-40B4-BE49-F238E27FC236}">
                    <a16:creationId xmlns:a16="http://schemas.microsoft.com/office/drawing/2014/main" id="{B155477C-9463-E867-711D-71DDFF672A75}"/>
                  </a:ext>
                </a:extLst>
              </p:cNvPr>
              <p:cNvSpPr/>
              <p:nvPr/>
            </p:nvSpPr>
            <p:spPr>
              <a:xfrm>
                <a:off x="933992" y="1280072"/>
                <a:ext cx="2257669" cy="57817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b="0" i="1" smtClean="0">
                                    <a:latin typeface="Cambria Math" panose="02040503050406030204" pitchFamily="18" charset="0"/>
                                  </a:rPr>
                                  <m:t>0</m:t>
                                </m:r>
                              </m:e>
                              <m:e>
                                <m:r>
                                  <a:rPr lang="en-US" altLang="zh-TW" i="1">
                                    <a:latin typeface="Cambria Math" panose="02040503050406030204" pitchFamily="18" charset="0"/>
                                    <a:ea typeface="Cambria Math" panose="02040503050406030204" pitchFamily="18" charset="0"/>
                                  </a:rPr>
                                  <m:t>𝜆</m:t>
                                </m:r>
                              </m:e>
                            </m:mr>
                            <m:mr>
                              <m:e>
                                <m:r>
                                  <a:rPr lang="en-US" altLang="zh-TW" i="1">
                                    <a:latin typeface="Cambria Math" panose="02040503050406030204" pitchFamily="18" charset="0"/>
                                    <a:ea typeface="Cambria Math" panose="02040503050406030204" pitchFamily="18" charset="0"/>
                                  </a:rPr>
                                  <m:t>𝜆</m:t>
                                </m:r>
                              </m:e>
                              <m:e>
                                <m:r>
                                  <a:rPr lang="en-US" altLang="zh-TW" b="0" i="1" smtClean="0">
                                    <a:latin typeface="Cambria Math" panose="02040503050406030204" pitchFamily="18" charset="0"/>
                                    <a:ea typeface="Cambria Math" panose="02040503050406030204" pitchFamily="18" charset="0"/>
                                  </a:rPr>
                                  <m:t>0</m:t>
                                </m:r>
                              </m:e>
                            </m:mr>
                          </m:m>
                        </m:e>
                      </m:d>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𝑎</m:t>
                                </m:r>
                              </m:e>
                            </m:mr>
                            <m:mr>
                              <m:e>
                                <m:r>
                                  <a:rPr lang="en-US" altLang="zh-TW" i="1">
                                    <a:latin typeface="Cambria Math" panose="02040503050406030204" pitchFamily="18" charset="0"/>
                                    <a:ea typeface="Cambria Math"/>
                                  </a:rPr>
                                  <m:t>𝑏</m:t>
                                </m:r>
                              </m:e>
                            </m:mr>
                          </m:m>
                        </m:e>
                      </m:d>
                      <m:r>
                        <a:rPr lang="en-US" altLang="zh-TW" b="0" i="0" smtClean="0">
                          <a:latin typeface="Cambria Math" panose="02040503050406030204" pitchFamily="18" charset="0"/>
                          <a:ea typeface="Cambria Math"/>
                        </a:rPr>
                        <m:t>=</m:t>
                      </m:r>
                      <m:r>
                        <a:rPr lang="en-US" altLang="zh-TW" b="0" i="1" smtClean="0">
                          <a:latin typeface="Cambria Math" panose="02040503050406030204" pitchFamily="18" charset="0"/>
                          <a:ea typeface="Cambria Math"/>
                        </a:rPr>
                        <m:t>𝑐</m:t>
                      </m:r>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𝑎</m:t>
                                </m:r>
                              </m:e>
                            </m:mr>
                            <m:mr>
                              <m:e>
                                <m:r>
                                  <a:rPr lang="en-US" altLang="zh-TW" i="1">
                                    <a:latin typeface="Cambria Math" panose="02040503050406030204" pitchFamily="18" charset="0"/>
                                    <a:ea typeface="Cambria Math"/>
                                  </a:rPr>
                                  <m:t>𝑏</m:t>
                                </m:r>
                              </m:e>
                            </m:mr>
                          </m:m>
                        </m:e>
                      </m:d>
                    </m:oMath>
                  </m:oMathPara>
                </a14:m>
                <a:endParaRPr lang="zh-TW" altLang="en-US" sz="1800" dirty="0"/>
              </a:p>
            </p:txBody>
          </p:sp>
        </mc:Choice>
        <mc:Fallback xmlns="">
          <p:sp>
            <p:nvSpPr>
              <p:cNvPr id="6" name="矩形 6">
                <a:extLst>
                  <a:ext uri="{FF2B5EF4-FFF2-40B4-BE49-F238E27FC236}">
                    <a16:creationId xmlns:a16="http://schemas.microsoft.com/office/drawing/2014/main" id="{B155477C-9463-E867-711D-71DDFF672A75}"/>
                  </a:ext>
                </a:extLst>
              </p:cNvPr>
              <p:cNvSpPr>
                <a:spLocks noRot="1" noChangeAspect="1" noMove="1" noResize="1" noEditPoints="1" noAdjustHandles="1" noChangeArrowheads="1" noChangeShapeType="1" noTextEdit="1"/>
              </p:cNvSpPr>
              <p:nvPr/>
            </p:nvSpPr>
            <p:spPr>
              <a:xfrm>
                <a:off x="933992" y="1280072"/>
                <a:ext cx="2257669" cy="578172"/>
              </a:xfrm>
              <a:prstGeom prst="rect">
                <a:avLst/>
              </a:prstGeom>
              <a:blipFill>
                <a:blip r:embed="rId3"/>
                <a:stretch>
                  <a:fillRect b="-42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77E95E89-C4A8-5D27-D66A-0886B74647CE}"/>
                  </a:ext>
                </a:extLst>
              </p:cNvPr>
              <p:cNvSpPr/>
              <p:nvPr/>
            </p:nvSpPr>
            <p:spPr>
              <a:xfrm>
                <a:off x="3575628" y="1278077"/>
                <a:ext cx="5060103" cy="559897"/>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b="0" i="1" smtClean="0">
                                    <a:latin typeface="Cambria Math" panose="02040503050406030204" pitchFamily="18" charset="0"/>
                                  </a:rPr>
                                  <m:t>0</m:t>
                                </m:r>
                              </m:e>
                              <m:e>
                                <m:r>
                                  <a:rPr lang="en-US" altLang="zh-TW" i="1">
                                    <a:latin typeface="Cambria Math" panose="02040503050406030204" pitchFamily="18" charset="0"/>
                                    <a:ea typeface="Cambria Math" panose="02040503050406030204" pitchFamily="18" charset="0"/>
                                  </a:rPr>
                                  <m:t>𝜆</m:t>
                                </m:r>
                              </m:e>
                            </m:mr>
                            <m:mr>
                              <m:e>
                                <m:r>
                                  <a:rPr lang="en-US" altLang="zh-TW" i="1">
                                    <a:latin typeface="Cambria Math" panose="02040503050406030204" pitchFamily="18" charset="0"/>
                                    <a:ea typeface="Cambria Math" panose="02040503050406030204" pitchFamily="18" charset="0"/>
                                  </a:rPr>
                                  <m:t>𝜆</m:t>
                                </m:r>
                              </m:e>
                              <m:e>
                                <m:r>
                                  <a:rPr lang="en-US" altLang="zh-TW" b="0" i="1" smtClean="0">
                                    <a:latin typeface="Cambria Math" panose="02040503050406030204" pitchFamily="18" charset="0"/>
                                    <a:ea typeface="Cambria Math" panose="02040503050406030204" pitchFamily="18" charset="0"/>
                                  </a:rPr>
                                  <m:t>0</m:t>
                                </m:r>
                              </m:e>
                            </m:mr>
                          </m:m>
                        </m:e>
                      </m:d>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𝑎</m:t>
                                </m:r>
                              </m:e>
                            </m:mr>
                            <m:mr>
                              <m:e>
                                <m:r>
                                  <a:rPr lang="en-US" altLang="zh-TW" i="1">
                                    <a:latin typeface="Cambria Math" panose="02040503050406030204" pitchFamily="18" charset="0"/>
                                    <a:ea typeface="Cambria Math"/>
                                  </a:rPr>
                                  <m:t>𝑏</m:t>
                                </m:r>
                              </m:e>
                            </m:mr>
                          </m:m>
                        </m:e>
                      </m:d>
                      <m:r>
                        <a:rPr lang="en-US" altLang="zh-TW" b="0" i="0" smtClean="0">
                          <a:latin typeface="Cambria Math" panose="02040503050406030204" pitchFamily="18" charset="0"/>
                          <a:ea typeface="Cambria Math"/>
                        </a:rPr>
                        <m:t>−</m:t>
                      </m:r>
                      <m:r>
                        <a:rPr lang="en-US" altLang="zh-TW" i="1">
                          <a:latin typeface="Cambria Math" panose="02040503050406030204" pitchFamily="18" charset="0"/>
                          <a:ea typeface="Cambria Math"/>
                        </a:rPr>
                        <m:t>𝑐</m:t>
                      </m:r>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b="0" i="1" smtClean="0">
                                    <a:latin typeface="Cambria Math" panose="02040503050406030204" pitchFamily="18" charset="0"/>
                                  </a:rPr>
                                  <m:t>1</m:t>
                                </m:r>
                              </m:e>
                              <m:e>
                                <m:r>
                                  <a:rPr lang="en-US" altLang="zh-TW" b="0" i="1" smtClean="0">
                                    <a:latin typeface="Cambria Math" panose="02040503050406030204" pitchFamily="18" charset="0"/>
                                  </a:rPr>
                                  <m:t>0</m:t>
                                </m:r>
                              </m:e>
                            </m:mr>
                            <m:mr>
                              <m:e>
                                <m:r>
                                  <a:rPr lang="en-US" altLang="zh-TW" b="0" i="1" smtClean="0">
                                    <a:latin typeface="Cambria Math" panose="02040503050406030204" pitchFamily="18" charset="0"/>
                                  </a:rPr>
                                  <m:t>0</m:t>
                                </m:r>
                              </m:e>
                              <m:e>
                                <m:r>
                                  <a:rPr lang="en-US" altLang="zh-TW" b="0" i="1" smtClean="0">
                                    <a:latin typeface="Cambria Math" panose="02040503050406030204" pitchFamily="18" charset="0"/>
                                  </a:rPr>
                                  <m:t>1</m:t>
                                </m:r>
                              </m:e>
                            </m:mr>
                          </m:m>
                        </m:e>
                      </m:d>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𝑎</m:t>
                                </m:r>
                              </m:e>
                            </m:mr>
                            <m:mr>
                              <m:e>
                                <m:r>
                                  <a:rPr lang="en-US" altLang="zh-TW" i="1">
                                    <a:latin typeface="Cambria Math" panose="02040503050406030204" pitchFamily="18" charset="0"/>
                                    <a:ea typeface="Cambria Math"/>
                                  </a:rPr>
                                  <m:t>𝑏</m:t>
                                </m:r>
                              </m:e>
                            </m:mr>
                          </m:m>
                        </m:e>
                      </m:d>
                      <m:r>
                        <a:rPr lang="en-US" altLang="zh-TW" b="0" i="1" smtClean="0">
                          <a:latin typeface="Cambria Math" panose="02040503050406030204" pitchFamily="18" charset="0"/>
                          <a:ea typeface="Cambria Math"/>
                        </a:rPr>
                        <m:t>=</m:t>
                      </m:r>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a:rPr lang="en-US" altLang="zh-TW" b="0" i="1" smtClean="0">
                                    <a:latin typeface="Cambria Math" panose="02040503050406030204" pitchFamily="18" charset="0"/>
                                  </a:rPr>
                                  <m:t>−</m:t>
                                </m:r>
                                <m:r>
                                  <a:rPr lang="en-US" altLang="zh-TW" b="0" i="1" smtClean="0">
                                    <a:latin typeface="Cambria Math" panose="02040503050406030204" pitchFamily="18" charset="0"/>
                                  </a:rPr>
                                  <m:t>𝑐</m:t>
                                </m:r>
                              </m:e>
                              <m:e>
                                <m:r>
                                  <a:rPr lang="en-US" altLang="zh-TW" i="1">
                                    <a:latin typeface="Cambria Math" panose="02040503050406030204" pitchFamily="18" charset="0"/>
                                    <a:ea typeface="Cambria Math" panose="02040503050406030204" pitchFamily="18" charset="0"/>
                                  </a:rPr>
                                  <m:t>𝜆</m:t>
                                </m:r>
                              </m:e>
                            </m:mr>
                            <m:mr>
                              <m:e>
                                <m:r>
                                  <a:rPr lang="en-US" altLang="zh-TW" i="1">
                                    <a:latin typeface="Cambria Math" panose="02040503050406030204" pitchFamily="18" charset="0"/>
                                    <a:ea typeface="Cambria Math" panose="02040503050406030204" pitchFamily="18" charset="0"/>
                                  </a:rPr>
                                  <m:t>𝜆</m:t>
                                </m:r>
                              </m:e>
                              <m:e>
                                <m:r>
                                  <a:rPr lang="en-US" altLang="zh-TW" b="0" i="1" smtClean="0">
                                    <a:latin typeface="Cambria Math" panose="02040503050406030204" pitchFamily="18" charset="0"/>
                                  </a:rPr>
                                  <m:t>−</m:t>
                                </m:r>
                                <m:r>
                                  <a:rPr lang="en-US" altLang="zh-TW" b="0" i="1" smtClean="0">
                                    <a:latin typeface="Cambria Math" panose="02040503050406030204" pitchFamily="18" charset="0"/>
                                  </a:rPr>
                                  <m:t>𝑐</m:t>
                                </m:r>
                              </m:e>
                            </m:mr>
                          </m:m>
                        </m:e>
                      </m:d>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𝑎</m:t>
                                </m:r>
                              </m:e>
                            </m:mr>
                            <m:mr>
                              <m:e>
                                <m:r>
                                  <a:rPr lang="en-US" altLang="zh-TW" i="1">
                                    <a:latin typeface="Cambria Math" panose="02040503050406030204" pitchFamily="18" charset="0"/>
                                    <a:ea typeface="Cambria Math"/>
                                  </a:rPr>
                                  <m:t>𝑏</m:t>
                                </m:r>
                              </m:e>
                            </m:mr>
                          </m:m>
                        </m:e>
                      </m:d>
                      <m:r>
                        <a:rPr lang="en-US" altLang="zh-TW" b="0" i="1" smtClean="0">
                          <a:latin typeface="Cambria Math" panose="02040503050406030204" pitchFamily="18" charset="0"/>
                          <a:ea typeface="Cambria Math"/>
                        </a:rPr>
                        <m:t>=0</m:t>
                      </m:r>
                    </m:oMath>
                  </m:oMathPara>
                </a14:m>
                <a:endParaRPr lang="zh-TW" altLang="en-US" sz="1800" dirty="0"/>
              </a:p>
            </p:txBody>
          </p:sp>
        </mc:Choice>
        <mc:Fallback xmlns="">
          <p:sp>
            <p:nvSpPr>
              <p:cNvPr id="7" name="矩形 6">
                <a:extLst>
                  <a:ext uri="{FF2B5EF4-FFF2-40B4-BE49-F238E27FC236}">
                    <a16:creationId xmlns:a16="http://schemas.microsoft.com/office/drawing/2014/main" id="{77E95E89-C4A8-5D27-D66A-0886B74647CE}"/>
                  </a:ext>
                </a:extLst>
              </p:cNvPr>
              <p:cNvSpPr>
                <a:spLocks noRot="1" noChangeAspect="1" noMove="1" noResize="1" noEditPoints="1" noAdjustHandles="1" noChangeArrowheads="1" noChangeShapeType="1" noTextEdit="1"/>
              </p:cNvSpPr>
              <p:nvPr/>
            </p:nvSpPr>
            <p:spPr>
              <a:xfrm>
                <a:off x="3575628" y="1278077"/>
                <a:ext cx="5060103" cy="559897"/>
              </a:xfrm>
              <a:prstGeom prst="rect">
                <a:avLst/>
              </a:prstGeom>
              <a:blipFill>
                <a:blip r:embed="rId4"/>
                <a:stretch>
                  <a:fillRect b="-888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矩形 6">
                <a:extLst>
                  <a:ext uri="{FF2B5EF4-FFF2-40B4-BE49-F238E27FC236}">
                    <a16:creationId xmlns:a16="http://schemas.microsoft.com/office/drawing/2014/main" id="{331BFDF6-5220-6B8C-6216-548B73EF7275}"/>
                  </a:ext>
                </a:extLst>
              </p:cNvPr>
              <p:cNvSpPr/>
              <p:nvPr/>
            </p:nvSpPr>
            <p:spPr>
              <a:xfrm>
                <a:off x="885268" y="2682925"/>
                <a:ext cx="1629805" cy="559897"/>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b="0" i="1" smtClean="0">
                              <a:latin typeface="Cambria Math" panose="02040503050406030204" pitchFamily="18" charset="0"/>
                              <a:ea typeface="Cambria Math"/>
                            </a:rPr>
                          </m:ctrlPr>
                        </m:dPr>
                        <m:e>
                          <m:m>
                            <m:mPr>
                              <m:mcs>
                                <m:mc>
                                  <m:mcPr>
                                    <m:count m:val="2"/>
                                    <m:mcJc m:val="center"/>
                                  </m:mcPr>
                                </m:mc>
                              </m:mcs>
                              <m:ctrlPr>
                                <a:rPr lang="en-US" altLang="zh-TW" i="1">
                                  <a:latin typeface="Cambria Math" panose="02040503050406030204" pitchFamily="18" charset="0"/>
                                </a:rPr>
                              </m:ctrlPr>
                            </m:mPr>
                            <m:mr>
                              <m:e>
                                <m:r>
                                  <a:rPr lang="en-US" altLang="zh-TW" i="1">
                                    <a:latin typeface="Cambria Math" panose="02040503050406030204" pitchFamily="18" charset="0"/>
                                  </a:rPr>
                                  <m:t>−</m:t>
                                </m:r>
                                <m:r>
                                  <a:rPr lang="en-US" altLang="zh-TW" i="1">
                                    <a:latin typeface="Cambria Math" panose="02040503050406030204" pitchFamily="18" charset="0"/>
                                  </a:rPr>
                                  <m:t>𝑐</m:t>
                                </m:r>
                              </m:e>
                              <m:e>
                                <m:r>
                                  <a:rPr lang="en-US" altLang="zh-TW" i="1">
                                    <a:latin typeface="Cambria Math" panose="02040503050406030204" pitchFamily="18" charset="0"/>
                                    <a:ea typeface="Cambria Math" panose="02040503050406030204" pitchFamily="18" charset="0"/>
                                  </a:rPr>
                                  <m:t>𝜆</m:t>
                                </m:r>
                              </m:e>
                            </m:mr>
                            <m:mr>
                              <m:e>
                                <m:r>
                                  <a:rPr lang="en-US" altLang="zh-TW" i="1">
                                    <a:latin typeface="Cambria Math" panose="02040503050406030204" pitchFamily="18" charset="0"/>
                                    <a:ea typeface="Cambria Math" panose="02040503050406030204" pitchFamily="18" charset="0"/>
                                  </a:rPr>
                                  <m:t>𝜆</m:t>
                                </m:r>
                              </m:e>
                              <m:e>
                                <m:r>
                                  <a:rPr lang="en-US" altLang="zh-TW" i="1">
                                    <a:latin typeface="Cambria Math" panose="02040503050406030204" pitchFamily="18" charset="0"/>
                                  </a:rPr>
                                  <m:t>−</m:t>
                                </m:r>
                                <m:r>
                                  <a:rPr lang="en-US" altLang="zh-TW" i="1">
                                    <a:latin typeface="Cambria Math" panose="02040503050406030204" pitchFamily="18" charset="0"/>
                                  </a:rPr>
                                  <m:t>𝑐</m:t>
                                </m:r>
                              </m:e>
                            </m:mr>
                          </m:m>
                        </m:e>
                      </m:d>
                      <m:r>
                        <a:rPr lang="en-US" altLang="zh-TW" b="0" i="1" smtClean="0">
                          <a:latin typeface="Cambria Math" panose="02040503050406030204" pitchFamily="18" charset="0"/>
                          <a:ea typeface="Cambria Math"/>
                        </a:rPr>
                        <m:t>=0</m:t>
                      </m:r>
                    </m:oMath>
                  </m:oMathPara>
                </a14:m>
                <a:endParaRPr lang="zh-TW" altLang="en-US" sz="1800" dirty="0"/>
              </a:p>
            </p:txBody>
          </p:sp>
        </mc:Choice>
        <mc:Fallback xmlns="">
          <p:sp>
            <p:nvSpPr>
              <p:cNvPr id="8" name="矩形 6">
                <a:extLst>
                  <a:ext uri="{FF2B5EF4-FFF2-40B4-BE49-F238E27FC236}">
                    <a16:creationId xmlns:a16="http://schemas.microsoft.com/office/drawing/2014/main" id="{331BFDF6-5220-6B8C-6216-548B73EF7275}"/>
                  </a:ext>
                </a:extLst>
              </p:cNvPr>
              <p:cNvSpPr>
                <a:spLocks noRot="1" noChangeAspect="1" noMove="1" noResize="1" noEditPoints="1" noAdjustHandles="1" noChangeArrowheads="1" noChangeShapeType="1" noTextEdit="1"/>
              </p:cNvSpPr>
              <p:nvPr/>
            </p:nvSpPr>
            <p:spPr>
              <a:xfrm>
                <a:off x="885268" y="2682925"/>
                <a:ext cx="1629805" cy="559897"/>
              </a:xfrm>
              <a:prstGeom prst="rect">
                <a:avLst/>
              </a:prstGeom>
              <a:blipFill>
                <a:blip r:embed="rId5"/>
                <a:stretch>
                  <a:fillRect b="-888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矩形 6">
                <a:extLst>
                  <a:ext uri="{FF2B5EF4-FFF2-40B4-BE49-F238E27FC236}">
                    <a16:creationId xmlns:a16="http://schemas.microsoft.com/office/drawing/2014/main" id="{34FF701C-D993-E46F-BBE4-FD78326EF97F}"/>
                  </a:ext>
                </a:extLst>
              </p:cNvPr>
              <p:cNvSpPr/>
              <p:nvPr/>
            </p:nvSpPr>
            <p:spPr>
              <a:xfrm>
                <a:off x="4301918" y="2782318"/>
                <a:ext cx="960583"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a:rPr>
                        <m:t>𝑐</m:t>
                      </m:r>
                      <m:r>
                        <a:rPr lang="en-US" altLang="zh-TW" b="0" i="1" smtClean="0">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𝜆</m:t>
                      </m:r>
                    </m:oMath>
                  </m:oMathPara>
                </a14:m>
                <a:endParaRPr lang="zh-TW" altLang="en-US" sz="1800" dirty="0"/>
              </a:p>
            </p:txBody>
          </p:sp>
        </mc:Choice>
        <mc:Fallback xmlns="">
          <p:sp>
            <p:nvSpPr>
              <p:cNvPr id="9" name="矩形 6">
                <a:extLst>
                  <a:ext uri="{FF2B5EF4-FFF2-40B4-BE49-F238E27FC236}">
                    <a16:creationId xmlns:a16="http://schemas.microsoft.com/office/drawing/2014/main" id="{34FF701C-D993-E46F-BBE4-FD78326EF97F}"/>
                  </a:ext>
                </a:extLst>
              </p:cNvPr>
              <p:cNvSpPr>
                <a:spLocks noRot="1" noChangeAspect="1" noMove="1" noResize="1" noEditPoints="1" noAdjustHandles="1" noChangeArrowheads="1" noChangeShapeType="1" noTextEdit="1"/>
              </p:cNvSpPr>
              <p:nvPr/>
            </p:nvSpPr>
            <p:spPr>
              <a:xfrm>
                <a:off x="4301918" y="2782318"/>
                <a:ext cx="960583" cy="369332"/>
              </a:xfrm>
              <a:prstGeom prst="rect">
                <a:avLst/>
              </a:prstGeom>
              <a:blipFill>
                <a:blip r:embed="rId6"/>
                <a:stretch>
                  <a:fillRect b="-645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矩形 6">
                <a:extLst>
                  <a:ext uri="{FF2B5EF4-FFF2-40B4-BE49-F238E27FC236}">
                    <a16:creationId xmlns:a16="http://schemas.microsoft.com/office/drawing/2014/main" id="{0CBD062F-EA5F-4684-6704-16C30A3A65EA}"/>
                  </a:ext>
                </a:extLst>
              </p:cNvPr>
              <p:cNvSpPr/>
              <p:nvPr/>
            </p:nvSpPr>
            <p:spPr>
              <a:xfrm>
                <a:off x="961852" y="3754492"/>
                <a:ext cx="787459"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a:rPr>
                        <m:t>𝑐</m:t>
                      </m:r>
                      <m:r>
                        <a:rPr lang="en-US" altLang="zh-TW" b="0" i="1" smtClean="0">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𝜆</m:t>
                      </m:r>
                    </m:oMath>
                  </m:oMathPara>
                </a14:m>
                <a:endParaRPr lang="zh-TW" altLang="en-US" sz="1800" dirty="0"/>
              </a:p>
            </p:txBody>
          </p:sp>
        </mc:Choice>
        <mc:Fallback xmlns="">
          <p:sp>
            <p:nvSpPr>
              <p:cNvPr id="10" name="矩形 6">
                <a:extLst>
                  <a:ext uri="{FF2B5EF4-FFF2-40B4-BE49-F238E27FC236}">
                    <a16:creationId xmlns:a16="http://schemas.microsoft.com/office/drawing/2014/main" id="{0CBD062F-EA5F-4684-6704-16C30A3A65EA}"/>
                  </a:ext>
                </a:extLst>
              </p:cNvPr>
              <p:cNvSpPr>
                <a:spLocks noRot="1" noChangeAspect="1" noMove="1" noResize="1" noEditPoints="1" noAdjustHandles="1" noChangeArrowheads="1" noChangeShapeType="1" noTextEdit="1"/>
              </p:cNvSpPr>
              <p:nvPr/>
            </p:nvSpPr>
            <p:spPr>
              <a:xfrm>
                <a:off x="961852" y="3754492"/>
                <a:ext cx="787459" cy="369332"/>
              </a:xfrm>
              <a:prstGeom prst="rect">
                <a:avLst/>
              </a:prstGeom>
              <a:blipFill>
                <a:blip r:embed="rId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矩形 6">
                <a:extLst>
                  <a:ext uri="{FF2B5EF4-FFF2-40B4-BE49-F238E27FC236}">
                    <a16:creationId xmlns:a16="http://schemas.microsoft.com/office/drawing/2014/main" id="{3EFC0FEC-E673-C697-5D53-4C45362C1ADC}"/>
                  </a:ext>
                </a:extLst>
              </p:cNvPr>
              <p:cNvSpPr/>
              <p:nvPr/>
            </p:nvSpPr>
            <p:spPr>
              <a:xfrm>
                <a:off x="2392575" y="3662232"/>
                <a:ext cx="2299667" cy="552459"/>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𝜆</m:t>
                      </m:r>
                      <m:d>
                        <m:dPr>
                          <m:ctrlPr>
                            <a:rPr lang="en-US" altLang="zh-TW" sz="1800" i="1" smtClean="0">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r>
                                  <m:rPr>
                                    <m:brk m:alnAt="7"/>
                                  </m:rPr>
                                  <a:rPr lang="en-US" altLang="zh-TW" sz="1800" b="0" i="1" smtClean="0">
                                    <a:latin typeface="Cambria Math" panose="02040503050406030204" pitchFamily="18" charset="0"/>
                                  </a:rPr>
                                  <m:t>−</m:t>
                                </m:r>
                                <m:r>
                                  <a:rPr lang="en-US" altLang="zh-TW" sz="1800" b="0" i="1" smtClean="0">
                                    <a:latin typeface="Cambria Math" panose="02040503050406030204" pitchFamily="18" charset="0"/>
                                  </a:rPr>
                                  <m:t>1</m:t>
                                </m:r>
                              </m:e>
                              <m:e>
                                <m:r>
                                  <a:rPr lang="en-US" altLang="zh-TW" b="0" i="1" smtClean="0">
                                    <a:latin typeface="Cambria Math" panose="02040503050406030204" pitchFamily="18" charset="0"/>
                                  </a:rPr>
                                  <m:t>1</m:t>
                                </m:r>
                              </m:e>
                            </m:mr>
                            <m:mr>
                              <m:e>
                                <m:r>
                                  <a:rPr lang="en-US" altLang="zh-TW" b="0" i="1" smtClean="0">
                                    <a:latin typeface="Cambria Math" panose="02040503050406030204" pitchFamily="18" charset="0"/>
                                  </a:rPr>
                                  <m:t>1</m:t>
                                </m:r>
                              </m:e>
                              <m:e>
                                <m:r>
                                  <a:rPr lang="en-US" altLang="zh-TW" sz="1800" b="0" i="1" smtClean="0">
                                    <a:latin typeface="Cambria Math" panose="02040503050406030204" pitchFamily="18" charset="0"/>
                                  </a:rPr>
                                  <m:t>−1</m:t>
                                </m:r>
                              </m:e>
                            </m:mr>
                          </m:m>
                        </m:e>
                      </m:d>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𝑎</m:t>
                                </m:r>
                              </m:e>
                            </m:mr>
                            <m:mr>
                              <m:e>
                                <m:r>
                                  <a:rPr lang="en-US" altLang="zh-TW" i="1">
                                    <a:latin typeface="Cambria Math" panose="02040503050406030204" pitchFamily="18" charset="0"/>
                                    <a:ea typeface="Cambria Math"/>
                                  </a:rPr>
                                  <m:t>𝑏</m:t>
                                </m:r>
                              </m:e>
                            </m:mr>
                          </m:m>
                        </m:e>
                      </m:d>
                      <m:r>
                        <a:rPr lang="en-US" altLang="zh-TW" b="0" i="1" smtClean="0">
                          <a:latin typeface="Cambria Math" panose="02040503050406030204" pitchFamily="18" charset="0"/>
                          <a:ea typeface="Cambria Math"/>
                        </a:rPr>
                        <m:t>=0</m:t>
                      </m:r>
                    </m:oMath>
                  </m:oMathPara>
                </a14:m>
                <a:endParaRPr lang="zh-TW" altLang="en-US" sz="1800" dirty="0"/>
              </a:p>
            </p:txBody>
          </p:sp>
        </mc:Choice>
        <mc:Fallback xmlns="">
          <p:sp>
            <p:nvSpPr>
              <p:cNvPr id="11" name="矩形 6">
                <a:extLst>
                  <a:ext uri="{FF2B5EF4-FFF2-40B4-BE49-F238E27FC236}">
                    <a16:creationId xmlns:a16="http://schemas.microsoft.com/office/drawing/2014/main" id="{3EFC0FEC-E673-C697-5D53-4C45362C1ADC}"/>
                  </a:ext>
                </a:extLst>
              </p:cNvPr>
              <p:cNvSpPr>
                <a:spLocks noRot="1" noChangeAspect="1" noMove="1" noResize="1" noEditPoints="1" noAdjustHandles="1" noChangeArrowheads="1" noChangeShapeType="1" noTextEdit="1"/>
              </p:cNvSpPr>
              <p:nvPr/>
            </p:nvSpPr>
            <p:spPr>
              <a:xfrm>
                <a:off x="2392575" y="3662232"/>
                <a:ext cx="2299667" cy="552459"/>
              </a:xfrm>
              <a:prstGeom prst="rect">
                <a:avLst/>
              </a:prstGeom>
              <a:blipFill>
                <a:blip r:embed="rId8"/>
                <a:stretch>
                  <a:fillRect b="-6818"/>
                </a:stretch>
              </a:blipFill>
            </p:spPr>
            <p:txBody>
              <a:bodyPr/>
              <a:lstStyle/>
              <a:p>
                <a:r>
                  <a:rPr lang="en-TW">
                    <a:noFill/>
                  </a:rPr>
                  <a:t> </a:t>
                </a:r>
              </a:p>
            </p:txBody>
          </p:sp>
        </mc:Fallback>
      </mc:AlternateContent>
      <p:sp>
        <p:nvSpPr>
          <p:cNvPr id="4" name="Right Arrow 3">
            <a:extLst>
              <a:ext uri="{FF2B5EF4-FFF2-40B4-BE49-F238E27FC236}">
                <a16:creationId xmlns:a16="http://schemas.microsoft.com/office/drawing/2014/main" id="{A977EC77-DA97-C93A-F648-B5F75EC6BA9F}"/>
              </a:ext>
            </a:extLst>
          </p:cNvPr>
          <p:cNvSpPr/>
          <p:nvPr/>
        </p:nvSpPr>
        <p:spPr>
          <a:xfrm>
            <a:off x="3199553" y="1455084"/>
            <a:ext cx="411510" cy="245435"/>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2" name="TextBox 11">
            <a:extLst>
              <a:ext uri="{FF2B5EF4-FFF2-40B4-BE49-F238E27FC236}">
                <a16:creationId xmlns:a16="http://schemas.microsoft.com/office/drawing/2014/main" id="{8A370011-45FB-6C02-FC0F-467FADF98010}"/>
              </a:ext>
            </a:extLst>
          </p:cNvPr>
          <p:cNvSpPr txBox="1"/>
          <p:nvPr/>
        </p:nvSpPr>
        <p:spPr bwMode="auto">
          <a:xfrm>
            <a:off x="3131840" y="2771266"/>
            <a:ext cx="129614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本徵值，</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0B53D63-86E0-79C6-FE62-BF0F7B88B6DC}"/>
                  </a:ext>
                </a:extLst>
              </p:cNvPr>
              <p:cNvSpPr txBox="1"/>
              <p:nvPr/>
            </p:nvSpPr>
            <p:spPr bwMode="auto">
              <a:xfrm>
                <a:off x="3779912" y="586413"/>
                <a:ext cx="1860053" cy="508216"/>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本徵態：</a:t>
                </a:r>
                <a14:m>
                  <m:oMath xmlns:m="http://schemas.openxmlformats.org/officeDocument/2006/math">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𝑎</m:t>
                              </m:r>
                            </m:e>
                          </m:mr>
                          <m:mr>
                            <m:e>
                              <m:r>
                                <a:rPr lang="en-US" altLang="zh-TW" i="1">
                                  <a:latin typeface="Cambria Math" panose="02040503050406030204" pitchFamily="18" charset="0"/>
                                  <a:ea typeface="Cambria Math"/>
                                </a:rPr>
                                <m:t>𝑏</m:t>
                              </m:r>
                            </m:e>
                          </m:mr>
                        </m:m>
                      </m:e>
                    </m:d>
                  </m:oMath>
                </a14:m>
                <a:endParaRPr lang="en-TW" dirty="0">
                  <a:latin typeface="Times New Roman" pitchFamily="18" charset="0"/>
                  <a:cs typeface="Times New Roman" pitchFamily="18" charset="0"/>
                </a:endParaRPr>
              </a:p>
            </p:txBody>
          </p:sp>
        </mc:Choice>
        <mc:Fallback xmlns="">
          <p:sp>
            <p:nvSpPr>
              <p:cNvPr id="18" name="TextBox 17">
                <a:extLst>
                  <a:ext uri="{FF2B5EF4-FFF2-40B4-BE49-F238E27FC236}">
                    <a16:creationId xmlns:a16="http://schemas.microsoft.com/office/drawing/2014/main" id="{C0B53D63-86E0-79C6-FE62-BF0F7B88B6DC}"/>
                  </a:ext>
                </a:extLst>
              </p:cNvPr>
              <p:cNvSpPr txBox="1">
                <a:spLocks noRot="1" noChangeAspect="1" noMove="1" noResize="1" noEditPoints="1" noAdjustHandles="1" noChangeArrowheads="1" noChangeShapeType="1" noTextEdit="1"/>
              </p:cNvSpPr>
              <p:nvPr/>
            </p:nvSpPr>
            <p:spPr bwMode="auto">
              <a:xfrm>
                <a:off x="3779912" y="586413"/>
                <a:ext cx="1860053" cy="508216"/>
              </a:xfrm>
              <a:prstGeom prst="rect">
                <a:avLst/>
              </a:prstGeom>
              <a:blipFill>
                <a:blip r:embed="rId9"/>
                <a:stretch>
                  <a:fillRect l="-2703" b="-975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FDC5CCD-3D2F-F253-2F83-3D438F022681}"/>
                  </a:ext>
                </a:extLst>
              </p:cNvPr>
              <p:cNvSpPr txBox="1"/>
              <p:nvPr/>
            </p:nvSpPr>
            <p:spPr bwMode="auto">
              <a:xfrm>
                <a:off x="945353" y="4432674"/>
                <a:ext cx="1196674"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0" lang="en-US" altLang="zh-TW" b="0" i="0" smtClean="0">
                          <a:solidFill>
                            <a:srgbClr val="000000"/>
                          </a:solidFill>
                          <a:latin typeface="Cambria Math" panose="02040503050406030204" pitchFamily="18" charset="0"/>
                        </a:rPr>
                        <m:t>−</m:t>
                      </m:r>
                      <m:r>
                        <a:rPr kumimoji="0" lang="en-US" altLang="zh-TW" b="0" i="1" smtClean="0">
                          <a:solidFill>
                            <a:srgbClr val="000000"/>
                          </a:solidFill>
                          <a:latin typeface="Cambria Math" panose="02040503050406030204" pitchFamily="18" charset="0"/>
                        </a:rPr>
                        <m:t>𝑎</m:t>
                      </m:r>
                      <m:r>
                        <a:rPr kumimoji="0" lang="en-US" altLang="zh-TW" b="0" i="1" smtClean="0">
                          <a:solidFill>
                            <a:srgbClr val="000000"/>
                          </a:solidFill>
                          <a:latin typeface="Cambria Math" panose="02040503050406030204" pitchFamily="18" charset="0"/>
                        </a:rPr>
                        <m:t>+</m:t>
                      </m:r>
                      <m:r>
                        <a:rPr kumimoji="0" lang="en-US" altLang="zh-TW" b="0" i="1" smtClean="0">
                          <a:solidFill>
                            <a:srgbClr val="000000"/>
                          </a:solidFill>
                          <a:latin typeface="Cambria Math" panose="02040503050406030204" pitchFamily="18" charset="0"/>
                        </a:rPr>
                        <m:t>𝑏</m:t>
                      </m:r>
                      <m:r>
                        <a:rPr kumimoji="0" lang="en-US" altLang="zh-TW" b="0" i="0" smtClean="0">
                          <a:solidFill>
                            <a:srgbClr val="000000"/>
                          </a:solidFill>
                          <a:latin typeface="Cambria Math" panose="02040503050406030204" pitchFamily="18" charset="0"/>
                        </a:rPr>
                        <m:t>=</m:t>
                      </m:r>
                      <m:r>
                        <a:rPr kumimoji="0" lang="en-US" altLang="zh-TW" b="0" i="1" smtClean="0">
                          <a:solidFill>
                            <a:srgbClr val="000000"/>
                          </a:solidFill>
                          <a:latin typeface="Cambria Math" panose="02040503050406030204" pitchFamily="18" charset="0"/>
                        </a:rPr>
                        <m:t>0</m:t>
                      </m:r>
                    </m:oMath>
                  </m:oMathPara>
                </a14:m>
                <a:endParaRPr lang="en-TW" dirty="0">
                  <a:latin typeface="Times New Roman" pitchFamily="18" charset="0"/>
                  <a:cs typeface="Times New Roman" pitchFamily="18" charset="0"/>
                </a:endParaRPr>
              </a:p>
            </p:txBody>
          </p:sp>
        </mc:Choice>
        <mc:Fallback xmlns="">
          <p:sp>
            <p:nvSpPr>
              <p:cNvPr id="29" name="TextBox 28">
                <a:extLst>
                  <a:ext uri="{FF2B5EF4-FFF2-40B4-BE49-F238E27FC236}">
                    <a16:creationId xmlns:a16="http://schemas.microsoft.com/office/drawing/2014/main" id="{CFDC5CCD-3D2F-F253-2F83-3D438F022681}"/>
                  </a:ext>
                </a:extLst>
              </p:cNvPr>
              <p:cNvSpPr txBox="1">
                <a:spLocks noRot="1" noChangeAspect="1" noMove="1" noResize="1" noEditPoints="1" noAdjustHandles="1" noChangeArrowheads="1" noChangeShapeType="1" noTextEdit="1"/>
              </p:cNvSpPr>
              <p:nvPr/>
            </p:nvSpPr>
            <p:spPr bwMode="auto">
              <a:xfrm>
                <a:off x="945353" y="4432674"/>
                <a:ext cx="1196674" cy="276999"/>
              </a:xfrm>
              <a:prstGeom prst="rect">
                <a:avLst/>
              </a:prstGeom>
              <a:blipFill>
                <a:blip r:embed="rId12"/>
                <a:stretch>
                  <a:fillRect l="-1053" r="-4211" b="-41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1683CDD-F6B0-FBA7-CF06-1F5022C788BE}"/>
                  </a:ext>
                </a:extLst>
              </p:cNvPr>
              <p:cNvSpPr txBox="1"/>
              <p:nvPr/>
            </p:nvSpPr>
            <p:spPr bwMode="auto">
              <a:xfrm>
                <a:off x="2392575" y="4313726"/>
                <a:ext cx="2391744"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a:rPr>
                        <m:t>𝑎</m:t>
                      </m:r>
                      <m:d>
                        <m:dPr>
                          <m:ctrlPr>
                            <a:rPr kumimoji="0" lang="en-US" altLang="zh-TW" i="1" smtClean="0">
                              <a:solidFill>
                                <a:srgbClr val="000000"/>
                              </a:solidFill>
                              <a:latin typeface="Cambria Math" panose="02040503050406030204" pitchFamily="18" charset="0"/>
                            </a:rPr>
                          </m:ctrlPr>
                        </m:dPr>
                        <m:e>
                          <m:m>
                            <m:mPr>
                              <m:mcs>
                                <m:mc>
                                  <m:mcPr>
                                    <m:count m:val="1"/>
                                    <m:mcJc m:val="center"/>
                                  </m:mcPr>
                                </m:mc>
                              </m:mcs>
                              <m:ctrlPr>
                                <a:rPr kumimoji="0" lang="en-US" altLang="zh-TW" i="1">
                                  <a:solidFill>
                                    <a:srgbClr val="000000"/>
                                  </a:solidFill>
                                  <a:latin typeface="Cambria Math" panose="02040503050406030204" pitchFamily="18" charset="0"/>
                                </a:rPr>
                              </m:ctrlPr>
                            </m:mPr>
                            <m:mr>
                              <m:e>
                                <m:r>
                                  <m:rPr>
                                    <m:brk m:alnAt="7"/>
                                  </m:rPr>
                                  <a:rPr kumimoji="0" lang="en-US" altLang="zh-TW" b="0" i="1" smtClean="0">
                                    <a:solidFill>
                                      <a:srgbClr val="000000"/>
                                    </a:solidFill>
                                    <a:latin typeface="Cambria Math" panose="02040503050406030204" pitchFamily="18" charset="0"/>
                                  </a:rPr>
                                  <m:t>1</m:t>
                                </m:r>
                              </m:e>
                            </m:mr>
                            <m:mr>
                              <m:e>
                                <m:r>
                                  <a:rPr kumimoji="0" lang="en-US" altLang="zh-TW" b="0" i="1" smtClean="0">
                                    <a:solidFill>
                                      <a:srgbClr val="000000"/>
                                    </a:solidFill>
                                    <a:latin typeface="Cambria Math" panose="02040503050406030204" pitchFamily="18" charset="0"/>
                                  </a:rPr>
                                  <m:t>1</m:t>
                                </m:r>
                              </m:e>
                            </m:mr>
                          </m:m>
                        </m:e>
                      </m:d>
                      <m:r>
                        <a:rPr kumimoji="0" lang="en-US" altLang="zh-TW" b="0" i="1" smtClean="0">
                          <a:solidFill>
                            <a:srgbClr val="000000"/>
                          </a:solidFill>
                          <a:latin typeface="Cambria Math" panose="02040503050406030204" pitchFamily="18" charset="0"/>
                        </a:rPr>
                        <m:t>=</m:t>
                      </m:r>
                      <m:f>
                        <m:fPr>
                          <m:ctrlPr>
                            <a:rPr lang="en-US" altLang="zh-TW" i="1">
                              <a:latin typeface="Cambria Math" panose="02040503050406030204" pitchFamily="18" charset="0"/>
                              <a:ea typeface="Cambria Math"/>
                            </a:rPr>
                          </m:ctrlPr>
                        </m:fPr>
                        <m:num>
                          <m:r>
                            <a:rPr lang="en-US" altLang="zh-TW" i="1">
                              <a:latin typeface="Cambria Math" panose="02040503050406030204" pitchFamily="18" charset="0"/>
                              <a:ea typeface="Cambria Math"/>
                            </a:rPr>
                            <m:t>1</m:t>
                          </m:r>
                        </m:num>
                        <m:den>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2</m:t>
                              </m:r>
                            </m:e>
                          </m:rad>
                        </m:den>
                      </m:f>
                      <m:d>
                        <m:dPr>
                          <m:ctrlPr>
                            <a:rPr kumimoji="0" lang="en-US" altLang="zh-TW" i="1">
                              <a:solidFill>
                                <a:srgbClr val="000000"/>
                              </a:solidFill>
                              <a:latin typeface="Cambria Math" panose="02040503050406030204" pitchFamily="18" charset="0"/>
                            </a:rPr>
                          </m:ctrlPr>
                        </m:dPr>
                        <m:e>
                          <m:m>
                            <m:mPr>
                              <m:mcs>
                                <m:mc>
                                  <m:mcPr>
                                    <m:count m:val="1"/>
                                    <m:mcJc m:val="center"/>
                                  </m:mcPr>
                                </m:mc>
                              </m:mcs>
                              <m:ctrlPr>
                                <a:rPr kumimoji="0" lang="en-US" altLang="zh-TW" i="1">
                                  <a:solidFill>
                                    <a:srgbClr val="000000"/>
                                  </a:solidFill>
                                  <a:latin typeface="Cambria Math" panose="02040503050406030204" pitchFamily="18" charset="0"/>
                                </a:rPr>
                              </m:ctrlPr>
                            </m:mPr>
                            <m:mr>
                              <m:e>
                                <m:r>
                                  <m:rPr>
                                    <m:brk m:alnAt="7"/>
                                  </m:rPr>
                                  <a:rPr kumimoji="0" lang="en-US" altLang="zh-TW" i="1">
                                    <a:solidFill>
                                      <a:srgbClr val="000000"/>
                                    </a:solidFill>
                                    <a:latin typeface="Cambria Math" panose="02040503050406030204" pitchFamily="18" charset="0"/>
                                  </a:rPr>
                                  <m:t>1</m:t>
                                </m:r>
                              </m:e>
                            </m:mr>
                            <m:mr>
                              <m:e>
                                <m:r>
                                  <a:rPr kumimoji="0" lang="en-US" altLang="zh-TW" i="1">
                                    <a:solidFill>
                                      <a:srgbClr val="000000"/>
                                    </a:solidFill>
                                    <a:latin typeface="Cambria Math" panose="02040503050406030204" pitchFamily="18" charset="0"/>
                                  </a:rPr>
                                  <m:t>1</m:t>
                                </m:r>
                              </m:e>
                            </m:mr>
                          </m:m>
                        </m:e>
                      </m:d>
                      <m:r>
                        <a:rPr kumimoji="0" lang="en-US" altLang="zh-TW" i="1" smtClean="0">
                          <a:solidFill>
                            <a:srgbClr val="000000"/>
                          </a:solidFill>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ea typeface="Cambria Math"/>
                            </a:rPr>
                          </m:ctrlPr>
                        </m:dPr>
                        <m:e>
                          <m:d>
                            <m:dPr>
                              <m:begChr m:val=""/>
                              <m:endChr m:val="⟩"/>
                              <m:ctrlPr>
                                <a:rPr lang="en-US" altLang="zh-TW" i="1">
                                  <a:latin typeface="Cambria Math" panose="02040503050406030204" pitchFamily="18" charset="0"/>
                                  <a:ea typeface="Cambria Math"/>
                                </a:rPr>
                              </m:ctrlPr>
                            </m:dPr>
                            <m:e>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a:rPr>
                                    <m:t>1</m:t>
                                  </m:r>
                                </m:e>
                                <m:sup>
                                  <m:d>
                                    <m:dPr>
                                      <m:ctrlPr>
                                        <a:rPr lang="en-US" altLang="zh-TW" i="1">
                                          <a:latin typeface="Cambria Math" panose="02040503050406030204" pitchFamily="18" charset="0"/>
                                          <a:ea typeface="Cambria Math"/>
                                        </a:rPr>
                                      </m:ctrlPr>
                                    </m:dPr>
                                    <m:e>
                                      <m:r>
                                        <a:rPr lang="en-US" altLang="zh-TW" i="1">
                                          <a:latin typeface="Cambria Math" panose="02040503050406030204" pitchFamily="18" charset="0"/>
                                          <a:ea typeface="Cambria Math"/>
                                        </a:rPr>
                                        <m:t>0</m:t>
                                      </m:r>
                                    </m:e>
                                  </m:d>
                                </m:sup>
                              </m:sSup>
                            </m:e>
                          </m:d>
                        </m:e>
                      </m:d>
                    </m:oMath>
                  </m:oMathPara>
                </a14:m>
                <a:endParaRPr lang="en-TW" dirty="0">
                  <a:latin typeface="Times New Roman" pitchFamily="18" charset="0"/>
                  <a:cs typeface="Times New Roman" pitchFamily="18" charset="0"/>
                </a:endParaRPr>
              </a:p>
            </p:txBody>
          </p:sp>
        </mc:Choice>
        <mc:Fallback xmlns="">
          <p:sp>
            <p:nvSpPr>
              <p:cNvPr id="30" name="TextBox 29">
                <a:extLst>
                  <a:ext uri="{FF2B5EF4-FFF2-40B4-BE49-F238E27FC236}">
                    <a16:creationId xmlns:a16="http://schemas.microsoft.com/office/drawing/2014/main" id="{31683CDD-F6B0-FBA7-CF06-1F5022C788BE}"/>
                  </a:ext>
                </a:extLst>
              </p:cNvPr>
              <p:cNvSpPr txBox="1">
                <a:spLocks noRot="1" noChangeAspect="1" noMove="1" noResize="1" noEditPoints="1" noAdjustHandles="1" noChangeArrowheads="1" noChangeShapeType="1" noTextEdit="1"/>
              </p:cNvSpPr>
              <p:nvPr/>
            </p:nvSpPr>
            <p:spPr bwMode="auto">
              <a:xfrm>
                <a:off x="2392575" y="4313726"/>
                <a:ext cx="2391744" cy="572273"/>
              </a:xfrm>
              <a:prstGeom prst="rect">
                <a:avLst/>
              </a:prstGeom>
              <a:blipFill>
                <a:blip r:embed="rId13"/>
                <a:stretch>
                  <a:fillRect l="-1058" t="-93478" r="-18519" b="-143478"/>
                </a:stretch>
              </a:blipFill>
              <a:ln w="9525">
                <a:noFill/>
                <a:miter lim="800000"/>
                <a:headEnd/>
                <a:tailEnd/>
              </a:ln>
            </p:spPr>
            <p:txBody>
              <a:bodyPr/>
              <a:lstStyle/>
              <a:p>
                <a:r>
                  <a:rPr lang="en-TW">
                    <a:noFill/>
                  </a:rPr>
                  <a:t> </a:t>
                </a:r>
              </a:p>
            </p:txBody>
          </p:sp>
        </mc:Fallback>
      </mc:AlternateContent>
      <p:sp>
        <p:nvSpPr>
          <p:cNvPr id="5" name="TextBox 4">
            <a:extLst>
              <a:ext uri="{FF2B5EF4-FFF2-40B4-BE49-F238E27FC236}">
                <a16:creationId xmlns:a16="http://schemas.microsoft.com/office/drawing/2014/main" id="{222044DE-4F5E-AEBC-28D1-1D3007C33593}"/>
              </a:ext>
            </a:extLst>
          </p:cNvPr>
          <p:cNvSpPr txBox="1"/>
          <p:nvPr/>
        </p:nvSpPr>
        <p:spPr bwMode="auto">
          <a:xfrm>
            <a:off x="840571" y="1975430"/>
            <a:ext cx="465276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此式要有非零解，矩陣的行列式必須為零！</a:t>
            </a:r>
          </a:p>
        </p:txBody>
      </p:sp>
      <p:sp>
        <p:nvSpPr>
          <p:cNvPr id="19" name="TextBox 18">
            <a:extLst>
              <a:ext uri="{FF2B5EF4-FFF2-40B4-BE49-F238E27FC236}">
                <a16:creationId xmlns:a16="http://schemas.microsoft.com/office/drawing/2014/main" id="{AAF53182-DE4C-ECAA-9F0A-ADD9EDF6AF43}"/>
              </a:ext>
            </a:extLst>
          </p:cNvPr>
          <p:cNvSpPr txBox="1"/>
          <p:nvPr/>
        </p:nvSpPr>
        <p:spPr bwMode="auto">
          <a:xfrm>
            <a:off x="520522" y="3754492"/>
            <a:ext cx="51523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當</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315BD43-8D88-CF9E-878A-DD8B86D7683E}"/>
                  </a:ext>
                </a:extLst>
              </p:cNvPr>
              <p:cNvSpPr txBox="1"/>
              <p:nvPr/>
            </p:nvSpPr>
            <p:spPr bwMode="auto">
              <a:xfrm>
                <a:off x="2145748" y="659870"/>
                <a:ext cx="1860053" cy="369332"/>
              </a:xfrm>
              <a:prstGeom prst="rect">
                <a:avLst/>
              </a:prstGeom>
              <a:noFill/>
              <a:ln w="9525">
                <a:noFill/>
                <a:miter lim="800000"/>
                <a:headEnd/>
                <a:tailEnd/>
              </a:ln>
            </p:spPr>
            <p:txBody>
              <a:bodyPr wrap="square">
                <a:spAutoFit/>
              </a:bodyPr>
              <a:lstStyle/>
              <a:p>
                <a:r>
                  <a:rPr lang="zh-TW" altLang="en-US" b="0" dirty="0">
                    <a:latin typeface="+mj-ea"/>
                    <a:ea typeface="+mj-ea"/>
                  </a:rPr>
                  <a:t>設本徵值為</a:t>
                </a:r>
                <a14:m>
                  <m:oMath xmlns:m="http://schemas.openxmlformats.org/officeDocument/2006/math">
                    <m:r>
                      <a:rPr lang="en-US" altLang="zh-TW" b="0" i="1" smtClean="0">
                        <a:latin typeface="Cambria Math" panose="02040503050406030204" pitchFamily="18" charset="0"/>
                        <a:ea typeface="Cambria Math"/>
                      </a:rPr>
                      <m:t>𝑐</m:t>
                    </m:r>
                  </m:oMath>
                </a14:m>
                <a:r>
                  <a:rPr lang="en-TW" dirty="0"/>
                  <a:t>：</a:t>
                </a:r>
              </a:p>
            </p:txBody>
          </p:sp>
        </mc:Choice>
        <mc:Fallback xmlns="">
          <p:sp>
            <p:nvSpPr>
              <p:cNvPr id="15" name="TextBox 14">
                <a:extLst>
                  <a:ext uri="{FF2B5EF4-FFF2-40B4-BE49-F238E27FC236}">
                    <a16:creationId xmlns:a16="http://schemas.microsoft.com/office/drawing/2014/main" id="{4315BD43-8D88-CF9E-878A-DD8B86D7683E}"/>
                  </a:ext>
                </a:extLst>
              </p:cNvPr>
              <p:cNvSpPr txBox="1">
                <a:spLocks noRot="1" noChangeAspect="1" noMove="1" noResize="1" noEditPoints="1" noAdjustHandles="1" noChangeArrowheads="1" noChangeShapeType="1" noTextEdit="1"/>
              </p:cNvSpPr>
              <p:nvPr/>
            </p:nvSpPr>
            <p:spPr bwMode="auto">
              <a:xfrm>
                <a:off x="2145748" y="659870"/>
                <a:ext cx="1860053" cy="369332"/>
              </a:xfrm>
              <a:prstGeom prst="rect">
                <a:avLst/>
              </a:prstGeom>
              <a:blipFill>
                <a:blip r:embed="rId14"/>
                <a:stretch>
                  <a:fillRect l="-2027"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矩形 6">
                <a:extLst>
                  <a:ext uri="{FF2B5EF4-FFF2-40B4-BE49-F238E27FC236}">
                    <a16:creationId xmlns:a16="http://schemas.microsoft.com/office/drawing/2014/main" id="{4CE4D5B5-27E3-9682-53DF-C20B693BAA5B}"/>
                  </a:ext>
                </a:extLst>
              </p:cNvPr>
              <p:cNvSpPr/>
              <p:nvPr/>
            </p:nvSpPr>
            <p:spPr>
              <a:xfrm>
                <a:off x="961852" y="5287109"/>
                <a:ext cx="960583"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a:rPr>
                        <m:t>𝑐</m:t>
                      </m:r>
                      <m:r>
                        <a:rPr lang="en-US" altLang="zh-TW" b="0" i="1" smtClean="0">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𝜆</m:t>
                      </m:r>
                    </m:oMath>
                  </m:oMathPara>
                </a14:m>
                <a:endParaRPr lang="zh-TW" altLang="en-US" sz="1800" dirty="0"/>
              </a:p>
            </p:txBody>
          </p:sp>
        </mc:Choice>
        <mc:Fallback xmlns="">
          <p:sp>
            <p:nvSpPr>
              <p:cNvPr id="22" name="矩形 6">
                <a:extLst>
                  <a:ext uri="{FF2B5EF4-FFF2-40B4-BE49-F238E27FC236}">
                    <a16:creationId xmlns:a16="http://schemas.microsoft.com/office/drawing/2014/main" id="{4CE4D5B5-27E3-9682-53DF-C20B693BAA5B}"/>
                  </a:ext>
                </a:extLst>
              </p:cNvPr>
              <p:cNvSpPr>
                <a:spLocks noRot="1" noChangeAspect="1" noMove="1" noResize="1" noEditPoints="1" noAdjustHandles="1" noChangeArrowheads="1" noChangeShapeType="1" noTextEdit="1"/>
              </p:cNvSpPr>
              <p:nvPr/>
            </p:nvSpPr>
            <p:spPr>
              <a:xfrm>
                <a:off x="961852" y="5287109"/>
                <a:ext cx="960583" cy="369332"/>
              </a:xfrm>
              <a:prstGeom prst="rect">
                <a:avLst/>
              </a:prstGeom>
              <a:blipFill>
                <a:blip r:embed="rId1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矩形 6">
                <a:extLst>
                  <a:ext uri="{FF2B5EF4-FFF2-40B4-BE49-F238E27FC236}">
                    <a16:creationId xmlns:a16="http://schemas.microsoft.com/office/drawing/2014/main" id="{8F28FA20-1FAC-F1E3-26A2-24C97B53C6EF}"/>
                  </a:ext>
                </a:extLst>
              </p:cNvPr>
              <p:cNvSpPr/>
              <p:nvPr/>
            </p:nvSpPr>
            <p:spPr>
              <a:xfrm>
                <a:off x="2392575" y="5194849"/>
                <a:ext cx="1953419" cy="552459"/>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𝜆</m:t>
                      </m:r>
                      <m:d>
                        <m:dPr>
                          <m:ctrlPr>
                            <a:rPr lang="en-US" altLang="zh-TW" sz="1800" i="1" smtClean="0">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r>
                                  <m:rPr>
                                    <m:brk m:alnAt="7"/>
                                  </m:rPr>
                                  <a:rPr lang="en-US" altLang="zh-TW" sz="1800" b="0" i="1" smtClean="0">
                                    <a:latin typeface="Cambria Math" panose="02040503050406030204" pitchFamily="18" charset="0"/>
                                  </a:rPr>
                                  <m:t>1</m:t>
                                </m:r>
                              </m:e>
                              <m:e>
                                <m:r>
                                  <a:rPr lang="en-US" altLang="zh-TW" b="0" i="1" smtClean="0">
                                    <a:latin typeface="Cambria Math" panose="02040503050406030204" pitchFamily="18" charset="0"/>
                                  </a:rPr>
                                  <m:t>1</m:t>
                                </m:r>
                              </m:e>
                            </m:mr>
                            <m:mr>
                              <m:e>
                                <m:r>
                                  <a:rPr lang="en-US" altLang="zh-TW" b="0" i="1" smtClean="0">
                                    <a:latin typeface="Cambria Math" panose="02040503050406030204" pitchFamily="18" charset="0"/>
                                  </a:rPr>
                                  <m:t>1</m:t>
                                </m:r>
                              </m:e>
                              <m:e>
                                <m:r>
                                  <a:rPr lang="en-US" altLang="zh-TW" sz="1800" b="0" i="1" smtClean="0">
                                    <a:latin typeface="Cambria Math" panose="02040503050406030204" pitchFamily="18" charset="0"/>
                                  </a:rPr>
                                  <m:t>1</m:t>
                                </m:r>
                              </m:e>
                            </m:mr>
                          </m:m>
                        </m:e>
                      </m:d>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𝑎</m:t>
                                </m:r>
                              </m:e>
                            </m:mr>
                            <m:mr>
                              <m:e>
                                <m:r>
                                  <a:rPr lang="en-US" altLang="zh-TW" i="1">
                                    <a:latin typeface="Cambria Math" panose="02040503050406030204" pitchFamily="18" charset="0"/>
                                    <a:ea typeface="Cambria Math"/>
                                  </a:rPr>
                                  <m:t>𝑏</m:t>
                                </m:r>
                              </m:e>
                            </m:mr>
                          </m:m>
                        </m:e>
                      </m:d>
                      <m:r>
                        <a:rPr lang="en-US" altLang="zh-TW" b="0" i="1" smtClean="0">
                          <a:latin typeface="Cambria Math" panose="02040503050406030204" pitchFamily="18" charset="0"/>
                          <a:ea typeface="Cambria Math"/>
                        </a:rPr>
                        <m:t>=0</m:t>
                      </m:r>
                    </m:oMath>
                  </m:oMathPara>
                </a14:m>
                <a:endParaRPr lang="zh-TW" altLang="en-US" sz="1800" dirty="0"/>
              </a:p>
            </p:txBody>
          </p:sp>
        </mc:Choice>
        <mc:Fallback xmlns="">
          <p:sp>
            <p:nvSpPr>
              <p:cNvPr id="23" name="矩形 6">
                <a:extLst>
                  <a:ext uri="{FF2B5EF4-FFF2-40B4-BE49-F238E27FC236}">
                    <a16:creationId xmlns:a16="http://schemas.microsoft.com/office/drawing/2014/main" id="{8F28FA20-1FAC-F1E3-26A2-24C97B53C6EF}"/>
                  </a:ext>
                </a:extLst>
              </p:cNvPr>
              <p:cNvSpPr>
                <a:spLocks noRot="1" noChangeAspect="1" noMove="1" noResize="1" noEditPoints="1" noAdjustHandles="1" noChangeArrowheads="1" noChangeShapeType="1" noTextEdit="1"/>
              </p:cNvSpPr>
              <p:nvPr/>
            </p:nvSpPr>
            <p:spPr>
              <a:xfrm>
                <a:off x="2392575" y="5194849"/>
                <a:ext cx="1953419" cy="552459"/>
              </a:xfrm>
              <a:prstGeom prst="rect">
                <a:avLst/>
              </a:prstGeom>
              <a:blipFill>
                <a:blip r:embed="rId16"/>
                <a:stretch>
                  <a:fillRect b="-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D21C82B-FD97-4A67-BBD0-64315CEF9470}"/>
                  </a:ext>
                </a:extLst>
              </p:cNvPr>
              <p:cNvSpPr txBox="1"/>
              <p:nvPr/>
            </p:nvSpPr>
            <p:spPr bwMode="auto">
              <a:xfrm>
                <a:off x="945353" y="5965291"/>
                <a:ext cx="1027012"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0" lang="en-US" altLang="zh-TW" b="0" i="1" smtClean="0">
                          <a:solidFill>
                            <a:srgbClr val="000000"/>
                          </a:solidFill>
                          <a:latin typeface="Cambria Math" panose="02040503050406030204" pitchFamily="18" charset="0"/>
                        </a:rPr>
                        <m:t>𝑎</m:t>
                      </m:r>
                      <m:r>
                        <a:rPr kumimoji="0" lang="en-US" altLang="zh-TW" b="0" i="1" smtClean="0">
                          <a:solidFill>
                            <a:srgbClr val="000000"/>
                          </a:solidFill>
                          <a:latin typeface="Cambria Math" panose="02040503050406030204" pitchFamily="18" charset="0"/>
                        </a:rPr>
                        <m:t>+</m:t>
                      </m:r>
                      <m:r>
                        <a:rPr kumimoji="0" lang="en-US" altLang="zh-TW" b="0" i="1" smtClean="0">
                          <a:solidFill>
                            <a:srgbClr val="000000"/>
                          </a:solidFill>
                          <a:latin typeface="Cambria Math" panose="02040503050406030204" pitchFamily="18" charset="0"/>
                        </a:rPr>
                        <m:t>𝑏</m:t>
                      </m:r>
                      <m:r>
                        <a:rPr kumimoji="0" lang="en-US" altLang="zh-TW" b="0" i="0" smtClean="0">
                          <a:solidFill>
                            <a:srgbClr val="000000"/>
                          </a:solidFill>
                          <a:latin typeface="Cambria Math" panose="02040503050406030204" pitchFamily="18" charset="0"/>
                        </a:rPr>
                        <m:t>=</m:t>
                      </m:r>
                      <m:r>
                        <a:rPr kumimoji="0" lang="en-US" altLang="zh-TW" b="0" i="1" smtClean="0">
                          <a:solidFill>
                            <a:srgbClr val="000000"/>
                          </a:solidFill>
                          <a:latin typeface="Cambria Math" panose="02040503050406030204" pitchFamily="18" charset="0"/>
                        </a:rPr>
                        <m:t>0</m:t>
                      </m:r>
                    </m:oMath>
                  </m:oMathPara>
                </a14:m>
                <a:endParaRPr lang="en-TW" dirty="0">
                  <a:latin typeface="Times New Roman" pitchFamily="18" charset="0"/>
                  <a:cs typeface="Times New Roman" pitchFamily="18" charset="0"/>
                </a:endParaRPr>
              </a:p>
            </p:txBody>
          </p:sp>
        </mc:Choice>
        <mc:Fallback xmlns="">
          <p:sp>
            <p:nvSpPr>
              <p:cNvPr id="24" name="TextBox 23">
                <a:extLst>
                  <a:ext uri="{FF2B5EF4-FFF2-40B4-BE49-F238E27FC236}">
                    <a16:creationId xmlns:a16="http://schemas.microsoft.com/office/drawing/2014/main" id="{FD21C82B-FD97-4A67-BBD0-64315CEF9470}"/>
                  </a:ext>
                </a:extLst>
              </p:cNvPr>
              <p:cNvSpPr txBox="1">
                <a:spLocks noRot="1" noChangeAspect="1" noMove="1" noResize="1" noEditPoints="1" noAdjustHandles="1" noChangeArrowheads="1" noChangeShapeType="1" noTextEdit="1"/>
              </p:cNvSpPr>
              <p:nvPr/>
            </p:nvSpPr>
            <p:spPr bwMode="auto">
              <a:xfrm>
                <a:off x="945353" y="5965291"/>
                <a:ext cx="1027012" cy="276999"/>
              </a:xfrm>
              <a:prstGeom prst="rect">
                <a:avLst/>
              </a:prstGeom>
              <a:blipFill>
                <a:blip r:embed="rId17"/>
                <a:stretch>
                  <a:fillRect l="-2439" r="-3659" b="-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41A782E-A0D8-FBA0-0AE2-A5FB44E296D8}"/>
                  </a:ext>
                </a:extLst>
              </p:cNvPr>
              <p:cNvSpPr txBox="1"/>
              <p:nvPr/>
            </p:nvSpPr>
            <p:spPr bwMode="auto">
              <a:xfrm>
                <a:off x="2392575" y="5846343"/>
                <a:ext cx="2822376"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a:rPr>
                        <m:t>𝑎</m:t>
                      </m:r>
                      <m:d>
                        <m:dPr>
                          <m:ctrlPr>
                            <a:rPr kumimoji="0" lang="en-US" altLang="zh-TW" i="1" smtClean="0">
                              <a:solidFill>
                                <a:srgbClr val="000000"/>
                              </a:solidFill>
                              <a:latin typeface="Cambria Math" panose="02040503050406030204" pitchFamily="18" charset="0"/>
                            </a:rPr>
                          </m:ctrlPr>
                        </m:dPr>
                        <m:e>
                          <m:m>
                            <m:mPr>
                              <m:mcs>
                                <m:mc>
                                  <m:mcPr>
                                    <m:count m:val="1"/>
                                    <m:mcJc m:val="center"/>
                                  </m:mcPr>
                                </m:mc>
                              </m:mcs>
                              <m:ctrlPr>
                                <a:rPr kumimoji="0" lang="en-US" altLang="zh-TW" i="1">
                                  <a:solidFill>
                                    <a:srgbClr val="000000"/>
                                  </a:solidFill>
                                  <a:latin typeface="Cambria Math" panose="02040503050406030204" pitchFamily="18" charset="0"/>
                                </a:rPr>
                              </m:ctrlPr>
                            </m:mPr>
                            <m:mr>
                              <m:e>
                                <m:r>
                                  <m:rPr>
                                    <m:brk m:alnAt="7"/>
                                  </m:rPr>
                                  <a:rPr kumimoji="0" lang="en-US" altLang="zh-TW" b="0" i="1" smtClean="0">
                                    <a:solidFill>
                                      <a:srgbClr val="000000"/>
                                    </a:solidFill>
                                    <a:latin typeface="Cambria Math" panose="02040503050406030204" pitchFamily="18" charset="0"/>
                                  </a:rPr>
                                  <m:t>1</m:t>
                                </m:r>
                              </m:e>
                            </m:mr>
                            <m:mr>
                              <m:e>
                                <m:r>
                                  <a:rPr kumimoji="0" lang="en-US" altLang="zh-TW" b="0" i="1" smtClean="0">
                                    <a:solidFill>
                                      <a:srgbClr val="000000"/>
                                    </a:solidFill>
                                    <a:latin typeface="Cambria Math" panose="02040503050406030204" pitchFamily="18" charset="0"/>
                                  </a:rPr>
                                  <m:t>−1</m:t>
                                </m:r>
                              </m:e>
                            </m:mr>
                          </m:m>
                        </m:e>
                      </m:d>
                      <m:r>
                        <a:rPr kumimoji="0" lang="en-US" altLang="zh-TW" b="0" i="1" smtClean="0">
                          <a:solidFill>
                            <a:srgbClr val="000000"/>
                          </a:solidFill>
                          <a:latin typeface="Cambria Math" panose="02040503050406030204" pitchFamily="18" charset="0"/>
                        </a:rPr>
                        <m:t>=</m:t>
                      </m:r>
                      <m:f>
                        <m:fPr>
                          <m:ctrlPr>
                            <a:rPr lang="en-US" altLang="zh-TW" i="1">
                              <a:latin typeface="Cambria Math" panose="02040503050406030204" pitchFamily="18" charset="0"/>
                              <a:ea typeface="Cambria Math"/>
                            </a:rPr>
                          </m:ctrlPr>
                        </m:fPr>
                        <m:num>
                          <m:r>
                            <a:rPr lang="en-US" altLang="zh-TW" i="1">
                              <a:latin typeface="Cambria Math" panose="02040503050406030204" pitchFamily="18" charset="0"/>
                              <a:ea typeface="Cambria Math"/>
                            </a:rPr>
                            <m:t>1</m:t>
                          </m:r>
                        </m:num>
                        <m:den>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2</m:t>
                              </m:r>
                            </m:e>
                          </m:rad>
                        </m:den>
                      </m:f>
                      <m:d>
                        <m:dPr>
                          <m:ctrlPr>
                            <a:rPr kumimoji="0" lang="en-US" altLang="zh-TW" i="1">
                              <a:solidFill>
                                <a:srgbClr val="000000"/>
                              </a:solidFill>
                              <a:latin typeface="Cambria Math" panose="02040503050406030204" pitchFamily="18" charset="0"/>
                            </a:rPr>
                          </m:ctrlPr>
                        </m:dPr>
                        <m:e>
                          <m:m>
                            <m:mPr>
                              <m:mcs>
                                <m:mc>
                                  <m:mcPr>
                                    <m:count m:val="1"/>
                                    <m:mcJc m:val="center"/>
                                  </m:mcPr>
                                </m:mc>
                              </m:mcs>
                              <m:ctrlPr>
                                <a:rPr kumimoji="0" lang="en-US" altLang="zh-TW" i="1">
                                  <a:solidFill>
                                    <a:srgbClr val="000000"/>
                                  </a:solidFill>
                                  <a:latin typeface="Cambria Math" panose="02040503050406030204" pitchFamily="18" charset="0"/>
                                </a:rPr>
                              </m:ctrlPr>
                            </m:mPr>
                            <m:mr>
                              <m:e>
                                <m:r>
                                  <m:rPr>
                                    <m:brk m:alnAt="7"/>
                                  </m:rPr>
                                  <a:rPr kumimoji="0" lang="en-US" altLang="zh-TW" i="1">
                                    <a:solidFill>
                                      <a:srgbClr val="000000"/>
                                    </a:solidFill>
                                    <a:latin typeface="Cambria Math" panose="02040503050406030204" pitchFamily="18" charset="0"/>
                                  </a:rPr>
                                  <m:t>1</m:t>
                                </m:r>
                              </m:e>
                            </m:mr>
                            <m:mr>
                              <m:e>
                                <m:r>
                                  <a:rPr kumimoji="0" lang="en-US" altLang="zh-TW" b="0" i="1" smtClean="0">
                                    <a:solidFill>
                                      <a:srgbClr val="000000"/>
                                    </a:solidFill>
                                    <a:latin typeface="Cambria Math" panose="02040503050406030204" pitchFamily="18" charset="0"/>
                                  </a:rPr>
                                  <m:t>−</m:t>
                                </m:r>
                                <m:r>
                                  <a:rPr kumimoji="0" lang="en-US" altLang="zh-TW" i="1">
                                    <a:solidFill>
                                      <a:srgbClr val="000000"/>
                                    </a:solidFill>
                                    <a:latin typeface="Cambria Math" panose="02040503050406030204" pitchFamily="18" charset="0"/>
                                  </a:rPr>
                                  <m:t>1</m:t>
                                </m:r>
                              </m:e>
                            </m:mr>
                          </m:m>
                        </m:e>
                      </m:d>
                      <m:r>
                        <a:rPr kumimoji="0" lang="en-US" altLang="zh-TW" i="1">
                          <a:solidFill>
                            <a:srgbClr val="000000"/>
                          </a:solidFill>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ea typeface="Cambria Math"/>
                            </a:rPr>
                          </m:ctrlPr>
                        </m:dPr>
                        <m:e>
                          <m:d>
                            <m:dPr>
                              <m:begChr m:val=""/>
                              <m:endChr m:val="⟩"/>
                              <m:ctrlPr>
                                <a:rPr lang="en-US" altLang="zh-TW" i="1">
                                  <a:latin typeface="Cambria Math" panose="02040503050406030204" pitchFamily="18" charset="0"/>
                                  <a:ea typeface="Cambria Math"/>
                                </a:rPr>
                              </m:ctrlPr>
                            </m:dPr>
                            <m:e>
                              <m:sSup>
                                <m:sSupPr>
                                  <m:ctrlPr>
                                    <a:rPr lang="en-US" altLang="zh-TW" i="1">
                                      <a:latin typeface="Cambria Math" panose="02040503050406030204" pitchFamily="18" charset="0"/>
                                      <a:ea typeface="Cambria Math"/>
                                    </a:rPr>
                                  </m:ctrlPr>
                                </m:sSupPr>
                                <m:e>
                                  <m:r>
                                    <a:rPr lang="en-US" altLang="zh-TW" b="0" i="1" smtClean="0">
                                      <a:latin typeface="Cambria Math" panose="02040503050406030204" pitchFamily="18" charset="0"/>
                                      <a:ea typeface="Cambria Math"/>
                                    </a:rPr>
                                    <m:t>2</m:t>
                                  </m:r>
                                </m:e>
                                <m:sup>
                                  <m:d>
                                    <m:dPr>
                                      <m:ctrlPr>
                                        <a:rPr lang="en-US" altLang="zh-TW" i="1">
                                          <a:latin typeface="Cambria Math" panose="02040503050406030204" pitchFamily="18" charset="0"/>
                                          <a:ea typeface="Cambria Math"/>
                                        </a:rPr>
                                      </m:ctrlPr>
                                    </m:dPr>
                                    <m:e>
                                      <m:r>
                                        <a:rPr lang="en-US" altLang="zh-TW" i="1">
                                          <a:latin typeface="Cambria Math" panose="02040503050406030204" pitchFamily="18" charset="0"/>
                                          <a:ea typeface="Cambria Math"/>
                                        </a:rPr>
                                        <m:t>0</m:t>
                                      </m:r>
                                    </m:e>
                                  </m:d>
                                </m:sup>
                              </m:sSup>
                            </m:e>
                          </m:d>
                        </m:e>
                      </m:d>
                    </m:oMath>
                  </m:oMathPara>
                </a14:m>
                <a:endParaRPr lang="en-TW" dirty="0">
                  <a:latin typeface="Times New Roman" pitchFamily="18" charset="0"/>
                  <a:cs typeface="Times New Roman" pitchFamily="18" charset="0"/>
                </a:endParaRPr>
              </a:p>
            </p:txBody>
          </p:sp>
        </mc:Choice>
        <mc:Fallback xmlns="">
          <p:sp>
            <p:nvSpPr>
              <p:cNvPr id="25" name="TextBox 24">
                <a:extLst>
                  <a:ext uri="{FF2B5EF4-FFF2-40B4-BE49-F238E27FC236}">
                    <a16:creationId xmlns:a16="http://schemas.microsoft.com/office/drawing/2014/main" id="{341A782E-A0D8-FBA0-0AE2-A5FB44E296D8}"/>
                  </a:ext>
                </a:extLst>
              </p:cNvPr>
              <p:cNvSpPr txBox="1">
                <a:spLocks noRot="1" noChangeAspect="1" noMove="1" noResize="1" noEditPoints="1" noAdjustHandles="1" noChangeArrowheads="1" noChangeShapeType="1" noTextEdit="1"/>
              </p:cNvSpPr>
              <p:nvPr/>
            </p:nvSpPr>
            <p:spPr bwMode="auto">
              <a:xfrm>
                <a:off x="2392575" y="5846343"/>
                <a:ext cx="2822376" cy="572273"/>
              </a:xfrm>
              <a:prstGeom prst="rect">
                <a:avLst/>
              </a:prstGeom>
              <a:blipFill>
                <a:blip r:embed="rId18"/>
                <a:stretch>
                  <a:fillRect t="-93478" r="-13901" b="-143478"/>
                </a:stretch>
              </a:blipFill>
              <a:ln w="9525">
                <a:noFill/>
                <a:miter lim="800000"/>
                <a:headEnd/>
                <a:tailEnd/>
              </a:ln>
            </p:spPr>
            <p:txBody>
              <a:bodyPr/>
              <a:lstStyle/>
              <a:p>
                <a:r>
                  <a:rPr lang="en-TW">
                    <a:noFill/>
                  </a:rPr>
                  <a:t> </a:t>
                </a:r>
              </a:p>
            </p:txBody>
          </p:sp>
        </mc:Fallback>
      </mc:AlternateContent>
      <p:sp>
        <p:nvSpPr>
          <p:cNvPr id="26" name="TextBox 25">
            <a:extLst>
              <a:ext uri="{FF2B5EF4-FFF2-40B4-BE49-F238E27FC236}">
                <a16:creationId xmlns:a16="http://schemas.microsoft.com/office/drawing/2014/main" id="{6DDD4C2B-9313-646B-A64A-03388A5C1A5E}"/>
              </a:ext>
            </a:extLst>
          </p:cNvPr>
          <p:cNvSpPr txBox="1"/>
          <p:nvPr/>
        </p:nvSpPr>
        <p:spPr bwMode="auto">
          <a:xfrm>
            <a:off x="520522" y="5287109"/>
            <a:ext cx="51523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當</a:t>
            </a:r>
          </a:p>
        </p:txBody>
      </p:sp>
    </p:spTree>
    <p:extLst>
      <p:ext uri="{BB962C8B-B14F-4D97-AF65-F5344CB8AC3E}">
        <p14:creationId xmlns:p14="http://schemas.microsoft.com/office/powerpoint/2010/main" val="56519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ppt_x"/>
                                          </p:val>
                                        </p:tav>
                                        <p:tav tm="100000">
                                          <p:val>
                                            <p:strVal val="#ppt_x"/>
                                          </p:val>
                                        </p:tav>
                                      </p:tavLst>
                                    </p:anim>
                                    <p:anim calcmode="lin" valueType="num">
                                      <p:cBhvr additive="base">
                                        <p:cTn id="4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9" grpId="0" animBg="1"/>
      <p:bldP spid="30" grpId="0" animBg="1"/>
      <p:bldP spid="19" grpId="0"/>
      <p:bldP spid="22" grpId="0" animBg="1"/>
      <p:bldP spid="23" grpId="0" animBg="1"/>
      <p:bldP spid="24" grpId="0" animBg="1"/>
      <p:bldP spid="25" grpId="0" animBg="1"/>
      <p:bldP spid="2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11B383-EE18-471E-DB97-7E77D5123FE5}"/>
              </a:ext>
            </a:extLst>
          </p:cNvPr>
          <p:cNvPicPr>
            <a:picLocks noChangeAspect="1"/>
          </p:cNvPicPr>
          <p:nvPr/>
        </p:nvPicPr>
        <p:blipFill rotWithShape="1">
          <a:blip r:embed="rId2"/>
          <a:srcRect t="28364"/>
          <a:stretch/>
        </p:blipFill>
        <p:spPr>
          <a:xfrm>
            <a:off x="688564" y="2996952"/>
            <a:ext cx="7766871" cy="3426463"/>
          </a:xfrm>
          <a:prstGeom prst="rect">
            <a:avLst/>
          </a:prstGeom>
        </p:spPr>
      </p:pic>
      <p:sp>
        <p:nvSpPr>
          <p:cNvPr id="3" name="Rectangle 2">
            <a:extLst>
              <a:ext uri="{FF2B5EF4-FFF2-40B4-BE49-F238E27FC236}">
                <a16:creationId xmlns:a16="http://schemas.microsoft.com/office/drawing/2014/main" id="{8B82D856-F364-05B5-36F7-0E8BC5747B11}"/>
              </a:ext>
            </a:extLst>
          </p:cNvPr>
          <p:cNvSpPr/>
          <p:nvPr/>
        </p:nvSpPr>
        <p:spPr>
          <a:xfrm>
            <a:off x="719279" y="4710183"/>
            <a:ext cx="7627852" cy="17588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8428867-C2E2-A83B-D159-C168BDDDE46A}"/>
                  </a:ext>
                </a:extLst>
              </p:cNvPr>
              <p:cNvSpPr txBox="1"/>
              <p:nvPr/>
            </p:nvSpPr>
            <p:spPr bwMode="auto">
              <a:xfrm>
                <a:off x="902504" y="1131973"/>
                <a:ext cx="777395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注意這兩個本徵態完全與</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𝜆</m:t>
                    </m:r>
                  </m:oMath>
                </a14:m>
                <a:r>
                  <a:rPr lang="en-TW" dirty="0">
                    <a:latin typeface="Times New Roman" pitchFamily="18" charset="0"/>
                    <a:cs typeface="Times New Roman" pitchFamily="18" charset="0"/>
                  </a:rPr>
                  <a:t>無關，且適用於任何</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𝜆</m:t>
                    </m:r>
                  </m:oMath>
                </a14:m>
                <a:r>
                  <a:rPr lang="en-TW" dirty="0">
                    <a:latin typeface="Times New Roman" pitchFamily="18" charset="0"/>
                    <a:cs typeface="Times New Roman" pitchFamily="18" charset="0"/>
                  </a:rPr>
                  <a:t>，因此即使</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𝜆</m:t>
                    </m:r>
                    <m:r>
                      <a:rPr lang="en-TW"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0</m:t>
                    </m:r>
                  </m:oMath>
                </a14:m>
                <a:r>
                  <a:rPr lang="en-TW" dirty="0">
                    <a:latin typeface="Times New Roman" pitchFamily="18" charset="0"/>
                    <a:cs typeface="Times New Roman" pitchFamily="18" charset="0"/>
                  </a:rPr>
                  <a:t>都成立！</a:t>
                </a:r>
              </a:p>
            </p:txBody>
          </p:sp>
        </mc:Choice>
        <mc:Fallback xmlns="">
          <p:sp>
            <p:nvSpPr>
              <p:cNvPr id="6" name="TextBox 5">
                <a:extLst>
                  <a:ext uri="{FF2B5EF4-FFF2-40B4-BE49-F238E27FC236}">
                    <a16:creationId xmlns:a16="http://schemas.microsoft.com/office/drawing/2014/main" id="{58428867-C2E2-A83B-D159-C168BDDDE46A}"/>
                  </a:ext>
                </a:extLst>
              </p:cNvPr>
              <p:cNvSpPr txBox="1">
                <a:spLocks noRot="1" noChangeAspect="1" noMove="1" noResize="1" noEditPoints="1" noAdjustHandles="1" noChangeArrowheads="1" noChangeShapeType="1" noTextEdit="1"/>
              </p:cNvSpPr>
              <p:nvPr/>
            </p:nvSpPr>
            <p:spPr bwMode="auto">
              <a:xfrm>
                <a:off x="902504" y="1131973"/>
                <a:ext cx="7773952" cy="369332"/>
              </a:xfrm>
              <a:prstGeom prst="rect">
                <a:avLst/>
              </a:prstGeom>
              <a:blipFill>
                <a:blip r:embed="rId3"/>
                <a:stretch>
                  <a:fillRect l="-653" t="-10000" b="-20000"/>
                </a:stretch>
              </a:blipFill>
              <a:ln w="9525">
                <a:noFill/>
                <a:miter lim="800000"/>
                <a:headEnd/>
                <a:tailEnd/>
              </a:ln>
            </p:spPr>
            <p:txBody>
              <a:bodyPr/>
              <a:lstStyle/>
              <a:p>
                <a:r>
                  <a:rPr lang="en-TW">
                    <a:noFill/>
                  </a:rPr>
                  <a:t> </a:t>
                </a:r>
              </a:p>
            </p:txBody>
          </p:sp>
        </mc:Fallback>
      </mc:AlternateContent>
      <p:sp>
        <p:nvSpPr>
          <p:cNvPr id="7" name="TextBox 6">
            <a:extLst>
              <a:ext uri="{FF2B5EF4-FFF2-40B4-BE49-F238E27FC236}">
                <a16:creationId xmlns:a16="http://schemas.microsoft.com/office/drawing/2014/main" id="{A0F895F3-0FBA-009F-A8A1-F891CA885773}"/>
              </a:ext>
            </a:extLst>
          </p:cNvPr>
          <p:cNvSpPr txBox="1"/>
          <p:nvPr/>
        </p:nvSpPr>
        <p:spPr bwMode="auto">
          <a:xfrm>
            <a:off x="888162" y="2564905"/>
            <a:ext cx="6912768"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可見我們在簡併情況下，對零次解的選擇必須顧慮到微擾項！</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0902701-7239-2D4E-6B1B-EC4C0AE7829F}"/>
                  </a:ext>
                </a:extLst>
              </p:cNvPr>
              <p:cNvSpPr txBox="1"/>
              <p:nvPr/>
            </p:nvSpPr>
            <p:spPr bwMode="auto">
              <a:xfrm>
                <a:off x="903411" y="1508073"/>
                <a:ext cx="8240589" cy="554254"/>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所以原來的零次解</a:t>
                </a:r>
                <a:r>
                  <a:rPr lang="en-US" altLang="zh-TW" sz="1800" b="0" dirty="0">
                    <a:ea typeface="Cambria Math"/>
                  </a:rPr>
                  <a:t> </a:t>
                </a:r>
                <a14:m>
                  <m:oMath xmlns:m="http://schemas.openxmlformats.org/officeDocument/2006/math">
                    <m:d>
                      <m:dPr>
                        <m:ctrlPr>
                          <a:rPr lang="en-US" altLang="zh-TW" sz="1800" b="0" i="1" smtClean="0">
                            <a:latin typeface="Cambria Math" panose="02040503050406030204" pitchFamily="18" charset="0"/>
                            <a:ea typeface="Cambria Math"/>
                          </a:rPr>
                        </m:ctrlPr>
                      </m:dPr>
                      <m:e>
                        <m:m>
                          <m:mPr>
                            <m:mcs>
                              <m:mc>
                                <m:mcPr>
                                  <m:count m:val="1"/>
                                  <m:mcJc m:val="center"/>
                                </m:mcPr>
                              </m:mc>
                            </m:mcs>
                            <m:ctrlPr>
                              <a:rPr lang="en-US" altLang="zh-TW" sz="1800" b="0" i="1" smtClean="0">
                                <a:latin typeface="Cambria Math" panose="02040503050406030204" pitchFamily="18" charset="0"/>
                                <a:ea typeface="Cambria Math"/>
                              </a:rPr>
                            </m:ctrlPr>
                          </m:mPr>
                          <m:mr>
                            <m:e>
                              <m:r>
                                <m:rPr>
                                  <m:brk m:alnAt="7"/>
                                </m:rPr>
                                <a:rPr lang="en-US" altLang="zh-TW" sz="1800" b="0" i="1" smtClean="0">
                                  <a:latin typeface="Cambria Math" panose="02040503050406030204" pitchFamily="18" charset="0"/>
                                  <a:ea typeface="Cambria Math"/>
                                </a:rPr>
                                <m:t>1</m:t>
                              </m:r>
                            </m:e>
                          </m:mr>
                          <m:mr>
                            <m:e>
                              <m:r>
                                <a:rPr lang="en-US" altLang="zh-TW" sz="1800" b="0" i="1" smtClean="0">
                                  <a:latin typeface="Cambria Math" panose="02040503050406030204" pitchFamily="18" charset="0"/>
                                  <a:ea typeface="Cambria Math"/>
                                </a:rPr>
                                <m:t>0</m:t>
                              </m:r>
                            </m:e>
                          </m:mr>
                        </m:m>
                      </m:e>
                    </m:d>
                    <m:r>
                      <a:rPr lang="en-US" altLang="zh-TW" sz="1800" b="0" i="1" smtClean="0">
                        <a:latin typeface="Cambria Math" panose="02040503050406030204" pitchFamily="18" charset="0"/>
                        <a:ea typeface="Cambria Math"/>
                      </a:rPr>
                      <m:t> </m:t>
                    </m:r>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b="0" i="1" smtClean="0">
                                  <a:latin typeface="Cambria Math" panose="02040503050406030204" pitchFamily="18" charset="0"/>
                                  <a:ea typeface="Cambria Math"/>
                                </a:rPr>
                                <m:t>0</m:t>
                              </m:r>
                            </m:e>
                          </m:mr>
                          <m:mr>
                            <m:e>
                              <m:r>
                                <a:rPr lang="en-US" altLang="zh-TW" b="0" i="1" smtClean="0">
                                  <a:latin typeface="Cambria Math" panose="02040503050406030204" pitchFamily="18" charset="0"/>
                                  <a:ea typeface="Cambria Math"/>
                                </a:rPr>
                                <m:t>1</m:t>
                              </m:r>
                            </m:e>
                          </m:mr>
                        </m:m>
                      </m:e>
                    </m:d>
                    <m:r>
                      <a:rPr lang="en-US" altLang="zh-TW" i="1">
                        <a:latin typeface="Cambria Math" panose="02040503050406030204" pitchFamily="18" charset="0"/>
                        <a:ea typeface="Cambria Math"/>
                      </a:rPr>
                      <m:t> </m:t>
                    </m:r>
                  </m:oMath>
                </a14:m>
                <a:r>
                  <a:rPr lang="en-TW" dirty="0">
                    <a:latin typeface="Times New Roman" pitchFamily="18" charset="0"/>
                    <a:cs typeface="Times New Roman" pitchFamily="18" charset="0"/>
                  </a:rPr>
                  <a:t>並不是好的選擇！</a:t>
                </a:r>
              </a:p>
            </p:txBody>
          </p:sp>
        </mc:Choice>
        <mc:Fallback xmlns="">
          <p:sp>
            <p:nvSpPr>
              <p:cNvPr id="8" name="TextBox 7">
                <a:extLst>
                  <a:ext uri="{FF2B5EF4-FFF2-40B4-BE49-F238E27FC236}">
                    <a16:creationId xmlns:a16="http://schemas.microsoft.com/office/drawing/2014/main" id="{90902701-7239-2D4E-6B1B-EC4C0AE7829F}"/>
                  </a:ext>
                </a:extLst>
              </p:cNvPr>
              <p:cNvSpPr txBox="1">
                <a:spLocks noRot="1" noChangeAspect="1" noMove="1" noResize="1" noEditPoints="1" noAdjustHandles="1" noChangeArrowheads="1" noChangeShapeType="1" noTextEdit="1"/>
              </p:cNvSpPr>
              <p:nvPr/>
            </p:nvSpPr>
            <p:spPr bwMode="auto">
              <a:xfrm>
                <a:off x="903411" y="1508073"/>
                <a:ext cx="8240589" cy="554254"/>
              </a:xfrm>
              <a:prstGeom prst="rect">
                <a:avLst/>
              </a:prstGeom>
              <a:blipFill>
                <a:blip r:embed="rId4"/>
                <a:stretch>
                  <a:fillRect l="-616" b="-4444"/>
                </a:stretch>
              </a:blipFill>
              <a:ln w="9525">
                <a:noFill/>
                <a:miter lim="800000"/>
                <a:headEnd/>
                <a:tailEnd/>
              </a:ln>
            </p:spPr>
            <p:txBody>
              <a:bodyPr/>
              <a:lstStyle/>
              <a:p>
                <a:r>
                  <a:rPr lang="en-TW">
                    <a:noFill/>
                  </a:rPr>
                  <a:t> </a:t>
                </a:r>
              </a:p>
            </p:txBody>
          </p:sp>
        </mc:Fallback>
      </mc:AlternateContent>
      <p:cxnSp>
        <p:nvCxnSpPr>
          <p:cNvPr id="11" name="Straight Connector 10">
            <a:extLst>
              <a:ext uri="{FF2B5EF4-FFF2-40B4-BE49-F238E27FC236}">
                <a16:creationId xmlns:a16="http://schemas.microsoft.com/office/drawing/2014/main" id="{167774F4-345A-92A3-E1B8-EDCCEB67D8B6}"/>
              </a:ext>
            </a:extLst>
          </p:cNvPr>
          <p:cNvCxnSpPr/>
          <p:nvPr/>
        </p:nvCxnSpPr>
        <p:spPr>
          <a:xfrm flipH="1">
            <a:off x="2919813" y="1593610"/>
            <a:ext cx="576064" cy="4547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29477FD-D37D-294C-3C37-DF0223F5B3A1}"/>
              </a:ext>
            </a:extLst>
          </p:cNvPr>
          <p:cNvCxnSpPr>
            <a:cxnSpLocks/>
          </p:cNvCxnSpPr>
          <p:nvPr/>
        </p:nvCxnSpPr>
        <p:spPr>
          <a:xfrm>
            <a:off x="2930337" y="1593610"/>
            <a:ext cx="647938" cy="4234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矩形 1">
                <a:extLst>
                  <a:ext uri="{FF2B5EF4-FFF2-40B4-BE49-F238E27FC236}">
                    <a16:creationId xmlns:a16="http://schemas.microsoft.com/office/drawing/2014/main" id="{C2A02190-2986-3446-3B8B-E83B7475CB00}"/>
                  </a:ext>
                </a:extLst>
              </p:cNvPr>
              <p:cNvSpPr/>
              <p:nvPr/>
            </p:nvSpPr>
            <p:spPr>
              <a:xfrm>
                <a:off x="3810843" y="347671"/>
                <a:ext cx="1031083" cy="688458"/>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1</m:t>
                          </m:r>
                        </m:num>
                        <m:den>
                          <m:rad>
                            <m:radPr>
                              <m:degHide m:val="on"/>
                              <m:ctrlPr>
                                <a:rPr lang="en-US" altLang="zh-TW" sz="1800" b="0" i="1" smtClean="0">
                                  <a:latin typeface="Cambria Math" panose="02040503050406030204" pitchFamily="18" charset="0"/>
                                  <a:ea typeface="Cambria Math"/>
                                </a:rPr>
                              </m:ctrlPr>
                            </m:radPr>
                            <m:deg/>
                            <m:e>
                              <m:r>
                                <a:rPr lang="en-US" altLang="zh-TW" sz="1800" b="0" i="1" smtClean="0">
                                  <a:latin typeface="Cambria Math" panose="02040503050406030204" pitchFamily="18" charset="0"/>
                                  <a:ea typeface="Cambria Math"/>
                                </a:rPr>
                                <m:t>2</m:t>
                              </m:r>
                            </m:e>
                          </m:rad>
                        </m:den>
                      </m:f>
                      <m:d>
                        <m:dPr>
                          <m:ctrlPr>
                            <a:rPr lang="en-US" altLang="zh-TW" sz="1800" b="0" i="1" smtClean="0">
                              <a:latin typeface="Cambria Math" panose="02040503050406030204" pitchFamily="18" charset="0"/>
                              <a:ea typeface="Cambria Math"/>
                            </a:rPr>
                          </m:ctrlPr>
                        </m:dPr>
                        <m:e>
                          <m:m>
                            <m:mPr>
                              <m:mcs>
                                <m:mc>
                                  <m:mcPr>
                                    <m:count m:val="1"/>
                                    <m:mcJc m:val="center"/>
                                  </m:mcPr>
                                </m:mc>
                              </m:mcs>
                              <m:ctrlPr>
                                <a:rPr lang="en-US" altLang="zh-TW" sz="1800" b="0" i="1" smtClean="0">
                                  <a:latin typeface="Cambria Math" panose="02040503050406030204" pitchFamily="18" charset="0"/>
                                  <a:ea typeface="Cambria Math"/>
                                </a:rPr>
                              </m:ctrlPr>
                            </m:mPr>
                            <m:mr>
                              <m:e>
                                <m:r>
                                  <m:rPr>
                                    <m:brk m:alnAt="7"/>
                                  </m:rPr>
                                  <a:rPr lang="en-US" altLang="zh-TW" sz="1800" b="0" i="1" smtClean="0">
                                    <a:latin typeface="Cambria Math" panose="02040503050406030204" pitchFamily="18" charset="0"/>
                                    <a:ea typeface="Cambria Math"/>
                                  </a:rPr>
                                  <m:t>1</m:t>
                                </m:r>
                              </m:e>
                            </m:mr>
                            <m:mr>
                              <m:e>
                                <m:r>
                                  <a:rPr lang="en-US" altLang="zh-TW" sz="1800" b="0" i="1" smtClean="0">
                                    <a:latin typeface="Cambria Math" panose="02040503050406030204" pitchFamily="18" charset="0"/>
                                    <a:ea typeface="Cambria Math"/>
                                  </a:rPr>
                                  <m:t>1</m:t>
                                </m:r>
                              </m:e>
                            </m:mr>
                          </m:m>
                        </m:e>
                      </m:d>
                    </m:oMath>
                  </m:oMathPara>
                </a14:m>
                <a:endParaRPr lang="zh-TW" altLang="en-US" sz="1800" dirty="0"/>
              </a:p>
            </p:txBody>
          </p:sp>
        </mc:Choice>
        <mc:Fallback xmlns="">
          <p:sp>
            <p:nvSpPr>
              <p:cNvPr id="16" name="矩形 1">
                <a:extLst>
                  <a:ext uri="{FF2B5EF4-FFF2-40B4-BE49-F238E27FC236}">
                    <a16:creationId xmlns:a16="http://schemas.microsoft.com/office/drawing/2014/main" id="{C2A02190-2986-3446-3B8B-E83B7475CB00}"/>
                  </a:ext>
                </a:extLst>
              </p:cNvPr>
              <p:cNvSpPr>
                <a:spLocks noRot="1" noChangeAspect="1" noMove="1" noResize="1" noEditPoints="1" noAdjustHandles="1" noChangeArrowheads="1" noChangeShapeType="1" noTextEdit="1"/>
              </p:cNvSpPr>
              <p:nvPr/>
            </p:nvSpPr>
            <p:spPr>
              <a:xfrm>
                <a:off x="3810843" y="347671"/>
                <a:ext cx="1031083" cy="688458"/>
              </a:xfrm>
              <a:prstGeom prst="rect">
                <a:avLst/>
              </a:prstGeom>
              <a:blipFill>
                <a:blip r:embed="rId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矩形 1">
                <a:extLst>
                  <a:ext uri="{FF2B5EF4-FFF2-40B4-BE49-F238E27FC236}">
                    <a16:creationId xmlns:a16="http://schemas.microsoft.com/office/drawing/2014/main" id="{1E84F4D5-34FD-9E8B-50E1-222DF7557E73}"/>
                  </a:ext>
                </a:extLst>
              </p:cNvPr>
              <p:cNvSpPr/>
              <p:nvPr/>
            </p:nvSpPr>
            <p:spPr>
              <a:xfrm>
                <a:off x="4957335" y="347671"/>
                <a:ext cx="1031083" cy="688458"/>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1</m:t>
                          </m:r>
                        </m:num>
                        <m:den>
                          <m:rad>
                            <m:radPr>
                              <m:degHide m:val="on"/>
                              <m:ctrlPr>
                                <a:rPr lang="en-US" altLang="zh-TW" sz="1800" b="0" i="1" smtClean="0">
                                  <a:latin typeface="Cambria Math" panose="02040503050406030204" pitchFamily="18" charset="0"/>
                                  <a:ea typeface="Cambria Math"/>
                                </a:rPr>
                              </m:ctrlPr>
                            </m:radPr>
                            <m:deg/>
                            <m:e>
                              <m:r>
                                <a:rPr lang="en-US" altLang="zh-TW" sz="1800" b="0" i="1" smtClean="0">
                                  <a:latin typeface="Cambria Math" panose="02040503050406030204" pitchFamily="18" charset="0"/>
                                  <a:ea typeface="Cambria Math"/>
                                </a:rPr>
                                <m:t>2</m:t>
                              </m:r>
                            </m:e>
                          </m:rad>
                        </m:den>
                      </m:f>
                      <m:d>
                        <m:dPr>
                          <m:ctrlPr>
                            <a:rPr lang="en-US" altLang="zh-TW" sz="1800" b="0" i="1" smtClean="0">
                              <a:latin typeface="Cambria Math" panose="02040503050406030204" pitchFamily="18" charset="0"/>
                              <a:ea typeface="Cambria Math"/>
                            </a:rPr>
                          </m:ctrlPr>
                        </m:dPr>
                        <m:e>
                          <m:m>
                            <m:mPr>
                              <m:mcs>
                                <m:mc>
                                  <m:mcPr>
                                    <m:count m:val="1"/>
                                    <m:mcJc m:val="center"/>
                                  </m:mcPr>
                                </m:mc>
                              </m:mcs>
                              <m:ctrlPr>
                                <a:rPr lang="en-US" altLang="zh-TW" sz="1800" b="0" i="1" smtClean="0">
                                  <a:latin typeface="Cambria Math" panose="02040503050406030204" pitchFamily="18" charset="0"/>
                                  <a:ea typeface="Cambria Math"/>
                                </a:rPr>
                              </m:ctrlPr>
                            </m:mPr>
                            <m:mr>
                              <m:e>
                                <m:r>
                                  <m:rPr>
                                    <m:brk m:alnAt="7"/>
                                  </m:rPr>
                                  <a:rPr lang="en-US" altLang="zh-TW" sz="1800" b="0" i="1" smtClean="0">
                                    <a:latin typeface="Cambria Math" panose="02040503050406030204" pitchFamily="18" charset="0"/>
                                    <a:ea typeface="Cambria Math"/>
                                  </a:rPr>
                                  <m:t>1</m:t>
                                </m:r>
                              </m:e>
                            </m:mr>
                            <m:mr>
                              <m:e>
                                <m:r>
                                  <a:rPr lang="en-US" altLang="zh-TW" sz="1800" b="0" i="1" smtClean="0">
                                    <a:latin typeface="Cambria Math" panose="02040503050406030204" pitchFamily="18" charset="0"/>
                                    <a:ea typeface="Cambria Math"/>
                                  </a:rPr>
                                  <m:t>−1</m:t>
                                </m:r>
                              </m:e>
                            </m:mr>
                          </m:m>
                        </m:e>
                      </m:d>
                    </m:oMath>
                  </m:oMathPara>
                </a14:m>
                <a:endParaRPr lang="zh-TW" altLang="en-US" sz="1800" dirty="0"/>
              </a:p>
            </p:txBody>
          </p:sp>
        </mc:Choice>
        <mc:Fallback xmlns="">
          <p:sp>
            <p:nvSpPr>
              <p:cNvPr id="17" name="矩形 1">
                <a:extLst>
                  <a:ext uri="{FF2B5EF4-FFF2-40B4-BE49-F238E27FC236}">
                    <a16:creationId xmlns:a16="http://schemas.microsoft.com/office/drawing/2014/main" id="{1E84F4D5-34FD-9E8B-50E1-222DF7557E73}"/>
                  </a:ext>
                </a:extLst>
              </p:cNvPr>
              <p:cNvSpPr>
                <a:spLocks noRot="1" noChangeAspect="1" noMove="1" noResize="1" noEditPoints="1" noAdjustHandles="1" noChangeArrowheads="1" noChangeShapeType="1" noTextEdit="1"/>
              </p:cNvSpPr>
              <p:nvPr/>
            </p:nvSpPr>
            <p:spPr>
              <a:xfrm>
                <a:off x="4957335" y="347671"/>
                <a:ext cx="1031083" cy="688458"/>
              </a:xfrm>
              <a:prstGeom prst="rect">
                <a:avLst/>
              </a:prstGeom>
              <a:blipFill>
                <a:blip r:embed="rId6"/>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D995747-2724-8C7A-F31A-8CF2E1D6C02C}"/>
                  </a:ext>
                </a:extLst>
              </p:cNvPr>
              <p:cNvSpPr txBox="1"/>
              <p:nvPr/>
            </p:nvSpPr>
            <p:spPr bwMode="auto">
              <a:xfrm>
                <a:off x="6159935" y="481115"/>
                <a:ext cx="1640995" cy="369332"/>
              </a:xfrm>
              <a:prstGeom prst="rect">
                <a:avLst/>
              </a:prstGeom>
              <a:solidFill>
                <a:schemeClr val="bg1"/>
              </a:solidFill>
              <a:ln w="9525">
                <a:noFill/>
                <a:miter lim="800000"/>
                <a:headEnd/>
                <a:tailEnd/>
              </a:ln>
            </p:spPr>
            <p:txBody>
              <a:bodyPr wrap="square">
                <a:spAutoFit/>
              </a:bodyPr>
              <a:lstStyle/>
              <a:p>
                <a14:m>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𝜎</m:t>
                        </m:r>
                      </m:e>
                      <m:sub>
                        <m:r>
                          <a:rPr lang="en-US" i="1">
                            <a:latin typeface="Cambria Math" panose="02040503050406030204" pitchFamily="18" charset="0"/>
                            <a:cs typeface="Times New Roman" pitchFamily="18" charset="0"/>
                          </a:rPr>
                          <m:t>𝑥</m:t>
                        </m:r>
                      </m:sub>
                    </m:sSub>
                  </m:oMath>
                </a14:m>
                <a:r>
                  <a:rPr lang="en-TW" dirty="0"/>
                  <a:t>的本徵態！</a:t>
                </a:r>
              </a:p>
            </p:txBody>
          </p:sp>
        </mc:Choice>
        <mc:Fallback xmlns="">
          <p:sp>
            <p:nvSpPr>
              <p:cNvPr id="19" name="TextBox 18">
                <a:extLst>
                  <a:ext uri="{FF2B5EF4-FFF2-40B4-BE49-F238E27FC236}">
                    <a16:creationId xmlns:a16="http://schemas.microsoft.com/office/drawing/2014/main" id="{7D995747-2724-8C7A-F31A-8CF2E1D6C02C}"/>
                  </a:ext>
                </a:extLst>
              </p:cNvPr>
              <p:cNvSpPr txBox="1">
                <a:spLocks noRot="1" noChangeAspect="1" noMove="1" noResize="1" noEditPoints="1" noAdjustHandles="1" noChangeArrowheads="1" noChangeShapeType="1" noTextEdit="1"/>
              </p:cNvSpPr>
              <p:nvPr/>
            </p:nvSpPr>
            <p:spPr bwMode="auto">
              <a:xfrm>
                <a:off x="6159935" y="481115"/>
                <a:ext cx="1640995" cy="369332"/>
              </a:xfrm>
              <a:prstGeom prst="rect">
                <a:avLst/>
              </a:prstGeom>
              <a:blipFill>
                <a:blip r:embed="rId7"/>
                <a:stretch>
                  <a:fillRect t="-6452" b="-19355"/>
                </a:stretch>
              </a:blipFill>
              <a:ln w="9525">
                <a:noFill/>
                <a:miter lim="800000"/>
                <a:headEnd/>
                <a:tailEnd/>
              </a:ln>
            </p:spPr>
            <p:txBody>
              <a:bodyPr/>
              <a:lstStyle/>
              <a:p>
                <a:r>
                  <a:rPr lang="en-TW">
                    <a:noFill/>
                  </a:rPr>
                  <a:t> </a:t>
                </a:r>
              </a:p>
            </p:txBody>
          </p:sp>
        </mc:Fallback>
      </mc:AlternateContent>
      <p:sp>
        <p:nvSpPr>
          <p:cNvPr id="10" name="TextBox 9">
            <a:extLst>
              <a:ext uri="{FF2B5EF4-FFF2-40B4-BE49-F238E27FC236}">
                <a16:creationId xmlns:a16="http://schemas.microsoft.com/office/drawing/2014/main" id="{DA11833F-3678-021F-0382-24CF4013F2DE}"/>
              </a:ext>
            </a:extLst>
          </p:cNvPr>
          <p:cNvSpPr txBox="1"/>
          <p:nvPr/>
        </p:nvSpPr>
        <p:spPr bwMode="auto">
          <a:xfrm>
            <a:off x="902504" y="481115"/>
            <a:ext cx="309343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直接解得到的兩個本徵態：</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EED5159-FB1A-D678-4D54-79CFF094A7D8}"/>
                  </a:ext>
                </a:extLst>
              </p:cNvPr>
              <p:cNvSpPr txBox="1"/>
              <p:nvPr/>
            </p:nvSpPr>
            <p:spPr bwMode="auto">
              <a:xfrm>
                <a:off x="902503" y="1996678"/>
                <a:ext cx="7766871" cy="575414"/>
              </a:xfrm>
              <a:prstGeom prst="rect">
                <a:avLst/>
              </a:prstGeom>
              <a:noFill/>
              <a:ln w="9525">
                <a:noFill/>
                <a:miter lim="800000"/>
                <a:headEnd/>
                <a:tailEnd/>
              </a:ln>
            </p:spPr>
            <p:txBody>
              <a:bodyPr wrap="square">
                <a:spAutoFit/>
              </a:bodyPr>
              <a:lstStyle/>
              <a:p>
                <a:r>
                  <a:rPr lang="en-TW" dirty="0">
                    <a:solidFill>
                      <a:srgbClr val="FF0000"/>
                    </a:solidFill>
                    <a:latin typeface="Times New Roman" pitchFamily="18" charset="0"/>
                    <a:cs typeface="Times New Roman" pitchFamily="18" charset="0"/>
                  </a:rPr>
                  <a:t>因為真實本徵態在微擾消失後不會趨近這個選擇</a:t>
                </a:r>
                <a14:m>
                  <m:oMath xmlns:m="http://schemas.openxmlformats.org/officeDocument/2006/math">
                    <m:d>
                      <m:dPr>
                        <m:ctrlPr>
                          <a:rPr lang="en-US" altLang="zh-TW" sz="1800" b="0" i="1" smtClean="0">
                            <a:solidFill>
                              <a:srgbClr val="FF0000"/>
                            </a:solidFill>
                            <a:latin typeface="Cambria Math" panose="02040503050406030204" pitchFamily="18" charset="0"/>
                            <a:ea typeface="Cambria Math"/>
                          </a:rPr>
                        </m:ctrlPr>
                      </m:dPr>
                      <m:e>
                        <m:m>
                          <m:mPr>
                            <m:mcs>
                              <m:mc>
                                <m:mcPr>
                                  <m:count m:val="1"/>
                                  <m:mcJc m:val="center"/>
                                </m:mcPr>
                              </m:mc>
                            </m:mcs>
                            <m:ctrlPr>
                              <a:rPr lang="en-US" altLang="zh-TW" sz="1800" b="0" i="1" smtClean="0">
                                <a:solidFill>
                                  <a:srgbClr val="FF0000"/>
                                </a:solidFill>
                                <a:latin typeface="Cambria Math" panose="02040503050406030204" pitchFamily="18" charset="0"/>
                                <a:ea typeface="Cambria Math"/>
                              </a:rPr>
                            </m:ctrlPr>
                          </m:mPr>
                          <m:mr>
                            <m:e>
                              <m:r>
                                <m:rPr>
                                  <m:brk m:alnAt="7"/>
                                </m:rPr>
                                <a:rPr lang="en-US" altLang="zh-TW" sz="1800" b="0" i="1" smtClean="0">
                                  <a:solidFill>
                                    <a:srgbClr val="FF0000"/>
                                  </a:solidFill>
                                  <a:latin typeface="Cambria Math" panose="02040503050406030204" pitchFamily="18" charset="0"/>
                                  <a:ea typeface="Cambria Math"/>
                                </a:rPr>
                                <m:t>1</m:t>
                              </m:r>
                            </m:e>
                          </m:mr>
                          <m:mr>
                            <m:e>
                              <m:r>
                                <a:rPr lang="en-US" altLang="zh-TW" sz="1800" b="0" i="1" smtClean="0">
                                  <a:solidFill>
                                    <a:srgbClr val="FF0000"/>
                                  </a:solidFill>
                                  <a:latin typeface="Cambria Math" panose="02040503050406030204" pitchFamily="18" charset="0"/>
                                  <a:ea typeface="Cambria Math"/>
                                </a:rPr>
                                <m:t>0</m:t>
                              </m:r>
                            </m:e>
                          </m:mr>
                        </m:m>
                      </m:e>
                    </m:d>
                    <m:r>
                      <a:rPr lang="en-US" altLang="zh-TW" sz="1800" b="0" i="1" smtClean="0">
                        <a:solidFill>
                          <a:srgbClr val="FF0000"/>
                        </a:solidFill>
                        <a:latin typeface="Cambria Math" panose="02040503050406030204" pitchFamily="18" charset="0"/>
                        <a:ea typeface="Cambria Math"/>
                      </a:rPr>
                      <m:t> </m:t>
                    </m:r>
                    <m:d>
                      <m:dPr>
                        <m:ctrlPr>
                          <a:rPr lang="en-US" altLang="zh-TW" i="1">
                            <a:solidFill>
                              <a:srgbClr val="FF0000"/>
                            </a:solidFill>
                            <a:latin typeface="Cambria Math" panose="02040503050406030204" pitchFamily="18" charset="0"/>
                            <a:ea typeface="Cambria Math"/>
                          </a:rPr>
                        </m:ctrlPr>
                      </m:dPr>
                      <m:e>
                        <m:m>
                          <m:mPr>
                            <m:mcs>
                              <m:mc>
                                <m:mcPr>
                                  <m:count m:val="1"/>
                                  <m:mcJc m:val="center"/>
                                </m:mcPr>
                              </m:mc>
                            </m:mcs>
                            <m:ctrlPr>
                              <a:rPr lang="en-US" altLang="zh-TW" i="1">
                                <a:solidFill>
                                  <a:srgbClr val="FF0000"/>
                                </a:solidFill>
                                <a:latin typeface="Cambria Math" panose="02040503050406030204" pitchFamily="18" charset="0"/>
                                <a:ea typeface="Cambria Math"/>
                              </a:rPr>
                            </m:ctrlPr>
                          </m:mPr>
                          <m:mr>
                            <m:e>
                              <m:r>
                                <m:rPr>
                                  <m:brk m:alnAt="7"/>
                                </m:rPr>
                                <a:rPr lang="en-US" altLang="zh-TW" b="0" i="1" smtClean="0">
                                  <a:solidFill>
                                    <a:srgbClr val="FF0000"/>
                                  </a:solidFill>
                                  <a:latin typeface="Cambria Math" panose="02040503050406030204" pitchFamily="18" charset="0"/>
                                  <a:ea typeface="Cambria Math"/>
                                </a:rPr>
                                <m:t>0</m:t>
                              </m:r>
                            </m:e>
                          </m:mr>
                          <m:mr>
                            <m:e>
                              <m:r>
                                <a:rPr lang="en-US" altLang="zh-TW" b="0" i="1" smtClean="0">
                                  <a:solidFill>
                                    <a:srgbClr val="FF0000"/>
                                  </a:solidFill>
                                  <a:latin typeface="Cambria Math" panose="02040503050406030204" pitchFamily="18" charset="0"/>
                                  <a:ea typeface="Cambria Math"/>
                                </a:rPr>
                                <m:t>1</m:t>
                              </m:r>
                            </m:e>
                          </m:mr>
                        </m:m>
                      </m:e>
                    </m:d>
                    <m:r>
                      <a:rPr lang="en-US" altLang="zh-TW" i="1">
                        <a:latin typeface="Cambria Math" panose="02040503050406030204" pitchFamily="18" charset="0"/>
                        <a:ea typeface="Cambria Math"/>
                      </a:rPr>
                      <m:t> </m:t>
                    </m:r>
                  </m:oMath>
                </a14:m>
                <a:r>
                  <a:rPr lang="en-TW" dirty="0">
                    <a:solidFill>
                      <a:srgbClr val="FF0000"/>
                    </a:solidFill>
                    <a:latin typeface="Times New Roman" pitchFamily="18" charset="0"/>
                    <a:cs typeface="Times New Roman" pitchFamily="18" charset="0"/>
                  </a:rPr>
                  <a:t>！而是</a:t>
                </a:r>
                <a:r>
                  <a:rPr lang="en-US" altLang="zh-TW" dirty="0">
                    <a:solidFill>
                      <a:srgbClr val="FF0000"/>
                    </a:solidFill>
                    <a:ea typeface="Cambria Math"/>
                  </a:rPr>
                  <a:t> </a:t>
                </a:r>
                <a14:m>
                  <m:oMath xmlns:m="http://schemas.openxmlformats.org/officeDocument/2006/math">
                    <m:f>
                      <m:fPr>
                        <m:ctrlPr>
                          <a:rPr lang="en-US" altLang="zh-TW" i="1">
                            <a:solidFill>
                              <a:srgbClr val="FF0000"/>
                            </a:solidFill>
                            <a:latin typeface="Cambria Math" panose="02040503050406030204" pitchFamily="18" charset="0"/>
                            <a:ea typeface="Cambria Math"/>
                          </a:rPr>
                        </m:ctrlPr>
                      </m:fPr>
                      <m:num>
                        <m:r>
                          <a:rPr lang="en-US" altLang="zh-TW" i="1">
                            <a:solidFill>
                              <a:srgbClr val="FF0000"/>
                            </a:solidFill>
                            <a:latin typeface="Cambria Math" panose="02040503050406030204" pitchFamily="18" charset="0"/>
                            <a:ea typeface="Cambria Math"/>
                          </a:rPr>
                          <m:t>1</m:t>
                        </m:r>
                      </m:num>
                      <m:den>
                        <m:rad>
                          <m:radPr>
                            <m:degHide m:val="on"/>
                            <m:ctrlPr>
                              <a:rPr lang="en-US" altLang="zh-TW" i="1">
                                <a:solidFill>
                                  <a:srgbClr val="FF0000"/>
                                </a:solidFill>
                                <a:latin typeface="Cambria Math" panose="02040503050406030204" pitchFamily="18" charset="0"/>
                                <a:ea typeface="Cambria Math"/>
                              </a:rPr>
                            </m:ctrlPr>
                          </m:radPr>
                          <m:deg/>
                          <m:e>
                            <m:r>
                              <a:rPr lang="en-US" altLang="zh-TW" i="1">
                                <a:solidFill>
                                  <a:srgbClr val="FF0000"/>
                                </a:solidFill>
                                <a:latin typeface="Cambria Math" panose="02040503050406030204" pitchFamily="18" charset="0"/>
                                <a:ea typeface="Cambria Math"/>
                              </a:rPr>
                              <m:t>2</m:t>
                            </m:r>
                          </m:e>
                        </m:rad>
                      </m:den>
                    </m:f>
                    <m:d>
                      <m:dPr>
                        <m:ctrlPr>
                          <a:rPr lang="en-US" altLang="zh-TW" i="1">
                            <a:solidFill>
                              <a:srgbClr val="FF0000"/>
                            </a:solidFill>
                            <a:latin typeface="Cambria Math" panose="02040503050406030204" pitchFamily="18" charset="0"/>
                            <a:ea typeface="Cambria Math"/>
                          </a:rPr>
                        </m:ctrlPr>
                      </m:dPr>
                      <m:e>
                        <m:m>
                          <m:mPr>
                            <m:mcs>
                              <m:mc>
                                <m:mcPr>
                                  <m:count m:val="1"/>
                                  <m:mcJc m:val="center"/>
                                </m:mcPr>
                              </m:mc>
                            </m:mcs>
                            <m:ctrlPr>
                              <a:rPr lang="en-US" altLang="zh-TW" i="1">
                                <a:solidFill>
                                  <a:srgbClr val="FF0000"/>
                                </a:solidFill>
                                <a:latin typeface="Cambria Math" panose="02040503050406030204" pitchFamily="18" charset="0"/>
                                <a:ea typeface="Cambria Math"/>
                              </a:rPr>
                            </m:ctrlPr>
                          </m:mPr>
                          <m:mr>
                            <m:e>
                              <m:r>
                                <m:rPr>
                                  <m:brk m:alnAt="7"/>
                                </m:rPr>
                                <a:rPr lang="en-US" altLang="zh-TW" i="1">
                                  <a:solidFill>
                                    <a:srgbClr val="FF0000"/>
                                  </a:solidFill>
                                  <a:latin typeface="Cambria Math" panose="02040503050406030204" pitchFamily="18" charset="0"/>
                                  <a:ea typeface="Cambria Math"/>
                                </a:rPr>
                                <m:t>1</m:t>
                              </m:r>
                            </m:e>
                          </m:mr>
                          <m:mr>
                            <m:e>
                              <m:r>
                                <a:rPr lang="en-US" altLang="zh-TW" i="1" smtClean="0">
                                  <a:solidFill>
                                    <a:srgbClr val="FF0000"/>
                                  </a:solidFill>
                                  <a:latin typeface="Cambria Math" panose="02040503050406030204" pitchFamily="18" charset="0"/>
                                  <a:ea typeface="Cambria Math" panose="02040503050406030204" pitchFamily="18" charset="0"/>
                                </a:rPr>
                                <m:t>±</m:t>
                              </m:r>
                              <m:r>
                                <a:rPr lang="en-US" altLang="zh-TW" i="1">
                                  <a:solidFill>
                                    <a:srgbClr val="FF0000"/>
                                  </a:solidFill>
                                  <a:latin typeface="Cambria Math" panose="02040503050406030204" pitchFamily="18" charset="0"/>
                                  <a:ea typeface="Cambria Math"/>
                                </a:rPr>
                                <m:t>1</m:t>
                              </m:r>
                            </m:e>
                          </m:mr>
                        </m:m>
                      </m:e>
                    </m:d>
                  </m:oMath>
                </a14:m>
                <a:r>
                  <a:rPr lang="en-TW" dirty="0">
                    <a:solidFill>
                      <a:srgbClr val="FF0000"/>
                    </a:solidFill>
                  </a:rPr>
                  <a:t>。</a:t>
                </a:r>
              </a:p>
            </p:txBody>
          </p:sp>
        </mc:Choice>
        <mc:Fallback xmlns="">
          <p:sp>
            <p:nvSpPr>
              <p:cNvPr id="12" name="TextBox 11">
                <a:extLst>
                  <a:ext uri="{FF2B5EF4-FFF2-40B4-BE49-F238E27FC236}">
                    <a16:creationId xmlns:a16="http://schemas.microsoft.com/office/drawing/2014/main" id="{FEED5159-FB1A-D678-4D54-79CFF094A7D8}"/>
                  </a:ext>
                </a:extLst>
              </p:cNvPr>
              <p:cNvSpPr txBox="1">
                <a:spLocks noRot="1" noChangeAspect="1" noMove="1" noResize="1" noEditPoints="1" noAdjustHandles="1" noChangeArrowheads="1" noChangeShapeType="1" noTextEdit="1"/>
              </p:cNvSpPr>
              <p:nvPr/>
            </p:nvSpPr>
            <p:spPr bwMode="auto">
              <a:xfrm>
                <a:off x="902503" y="1996678"/>
                <a:ext cx="7766871" cy="575414"/>
              </a:xfrm>
              <a:prstGeom prst="rect">
                <a:avLst/>
              </a:prstGeom>
              <a:blipFill>
                <a:blip r:embed="rId8"/>
                <a:stretch>
                  <a:fillRect l="-654" b="-4348"/>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51895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29">
                <a:extLst>
                  <a:ext uri="{FF2B5EF4-FFF2-40B4-BE49-F238E27FC236}">
                    <a16:creationId xmlns:a16="http://schemas.microsoft.com/office/drawing/2014/main" id="{99899D36-3BDC-03DB-85A0-469E1E02C683}"/>
                  </a:ext>
                </a:extLst>
              </p:cNvPr>
              <p:cNvSpPr txBox="1"/>
              <p:nvPr/>
            </p:nvSpPr>
            <p:spPr bwMode="auto">
              <a:xfrm>
                <a:off x="2086142" y="770145"/>
                <a:ext cx="3888432" cy="610936"/>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d>
                        <m:dPr>
                          <m:begChr m:val="⟨"/>
                          <m:endChr m:val="⟩"/>
                          <m:ctrlPr>
                            <a:rPr lang="en-US" altLang="zh-TW" b="0" i="1" smtClean="0">
                              <a:latin typeface="Cambria Math" panose="02040503050406030204" pitchFamily="18" charset="0"/>
                              <a:ea typeface="Cambria Math"/>
                            </a:rPr>
                          </m:ctrlPr>
                        </m:dPr>
                        <m:e>
                          <m:sSub>
                            <m:sSubPr>
                              <m:ctrlPr>
                                <a:rPr lang="en-US" altLang="zh-TW" b="0" i="1" smtClean="0">
                                  <a:latin typeface="Cambria Math" panose="02040503050406030204" pitchFamily="18" charset="0"/>
                                  <a:ea typeface="Cambria Math"/>
                                </a:rPr>
                              </m:ctrlPr>
                            </m:sSubPr>
                            <m:e>
                              <m:r>
                                <a:rPr lang="en-US" altLang="zh-TW" b="0" i="1" smtClean="0">
                                  <a:latin typeface="Cambria Math" panose="02040503050406030204" pitchFamily="18" charset="0"/>
                                  <a:ea typeface="Cambria Math"/>
                                </a:rPr>
                                <m:t>𝐻</m:t>
                              </m:r>
                            </m:e>
                            <m:sub>
                              <m:r>
                                <a:rPr lang="en-US" altLang="zh-TW" b="0" i="1" smtClean="0">
                                  <a:latin typeface="Cambria Math" panose="02040503050406030204" pitchFamily="18" charset="0"/>
                                  <a:ea typeface="Cambria Math"/>
                                </a:rPr>
                                <m:t>1</m:t>
                              </m:r>
                            </m:sub>
                          </m:sSub>
                        </m:e>
                      </m:d>
                      <m:r>
                        <a:rPr lang="en-US" altLang="zh-TW" b="0" i="1" smtClean="0">
                          <a:latin typeface="Cambria Math" panose="02040503050406030204" pitchFamily="18" charset="0"/>
                          <a:ea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panose="02040503050406030204" pitchFamily="18" charset="0"/>
                              <a:ea typeface="Cambria Math"/>
                            </a:rPr>
                            <m:t>1</m:t>
                          </m:r>
                        </m:num>
                        <m:den>
                          <m:r>
                            <a:rPr lang="en-US" altLang="zh-TW" b="0" i="1" smtClean="0">
                              <a:latin typeface="Cambria Math" panose="02040503050406030204" pitchFamily="18" charset="0"/>
                              <a:ea typeface="Cambria Math"/>
                            </a:rPr>
                            <m:t>2</m:t>
                          </m:r>
                        </m:den>
                      </m:f>
                      <m:d>
                        <m:dPr>
                          <m:ctrlPr>
                            <a:rPr lang="en-US" altLang="zh-TW" b="0" i="1" smtClean="0">
                              <a:latin typeface="Cambria Math" panose="02040503050406030204" pitchFamily="18" charset="0"/>
                              <a:ea typeface="Cambria Math"/>
                            </a:rPr>
                          </m:ctrlPr>
                        </m:dPr>
                        <m:e>
                          <m:r>
                            <a:rPr lang="en-US" altLang="zh-TW" b="0" i="1" smtClean="0">
                              <a:latin typeface="Cambria Math" panose="02040503050406030204" pitchFamily="18" charset="0"/>
                              <a:ea typeface="Cambria Math"/>
                            </a:rPr>
                            <m:t>1,1</m:t>
                          </m:r>
                        </m:e>
                      </m:d>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i="1">
                                    <a:latin typeface="Cambria Math" panose="02040503050406030204" pitchFamily="18" charset="0"/>
                                  </a:rPr>
                                  <m:t>0</m:t>
                                </m:r>
                              </m:e>
                              <m:e>
                                <m:r>
                                  <a:rPr lang="en-US" altLang="zh-TW" i="1">
                                    <a:latin typeface="Cambria Math" panose="02040503050406030204" pitchFamily="18" charset="0"/>
                                  </a:rPr>
                                  <m:t>1</m:t>
                                </m:r>
                              </m:e>
                            </m:mr>
                            <m:mr>
                              <m:e>
                                <m:r>
                                  <a:rPr lang="en-US" altLang="zh-TW" i="1">
                                    <a:latin typeface="Cambria Math" panose="02040503050406030204" pitchFamily="18" charset="0"/>
                                  </a:rPr>
                                  <m:t>1</m:t>
                                </m:r>
                              </m:e>
                              <m:e>
                                <m:r>
                                  <a:rPr lang="en-US" altLang="zh-TW" i="1">
                                    <a:latin typeface="Cambria Math" panose="02040503050406030204" pitchFamily="18" charset="0"/>
                                  </a:rPr>
                                  <m:t>0</m:t>
                                </m:r>
                              </m:e>
                            </m:mr>
                          </m:m>
                        </m:e>
                      </m:d>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1</m:t>
                                </m:r>
                              </m:e>
                            </m:mr>
                            <m:mr>
                              <m:e>
                                <m:r>
                                  <a:rPr lang="en-US" altLang="zh-TW" b="0" i="1" smtClean="0">
                                    <a:latin typeface="Cambria Math" panose="02040503050406030204" pitchFamily="18" charset="0"/>
                                    <a:ea typeface="Cambria Math"/>
                                  </a:rPr>
                                  <m:t>1</m:t>
                                </m:r>
                              </m:e>
                            </m:mr>
                          </m:m>
                        </m:e>
                      </m:d>
                      <m:r>
                        <a:rPr lang="en-US" altLang="zh-TW" b="0" i="1" smtClean="0">
                          <a:latin typeface="Cambria Math" panose="02040503050406030204" pitchFamily="18" charset="0"/>
                          <a:ea typeface="Cambria Math"/>
                        </a:rPr>
                        <m:t>=1</m:t>
                      </m:r>
                    </m:oMath>
                  </m:oMathPara>
                </a14:m>
                <a:endParaRPr lang="zh-TW" altLang="en-US" dirty="0"/>
              </a:p>
            </p:txBody>
          </p:sp>
        </mc:Choice>
        <mc:Fallback xmlns="">
          <p:sp>
            <p:nvSpPr>
              <p:cNvPr id="2" name="文字方塊 29">
                <a:extLst>
                  <a:ext uri="{FF2B5EF4-FFF2-40B4-BE49-F238E27FC236}">
                    <a16:creationId xmlns:a16="http://schemas.microsoft.com/office/drawing/2014/main" id="{99899D36-3BDC-03DB-85A0-469E1E02C683}"/>
                  </a:ext>
                </a:extLst>
              </p:cNvPr>
              <p:cNvSpPr txBox="1">
                <a:spLocks noRot="1" noChangeAspect="1" noMove="1" noResize="1" noEditPoints="1" noAdjustHandles="1" noChangeArrowheads="1" noChangeShapeType="1" noTextEdit="1"/>
              </p:cNvSpPr>
              <p:nvPr/>
            </p:nvSpPr>
            <p:spPr bwMode="auto">
              <a:xfrm>
                <a:off x="2086142" y="770145"/>
                <a:ext cx="3888432" cy="610936"/>
              </a:xfrm>
              <a:prstGeom prst="rect">
                <a:avLst/>
              </a:prstGeom>
              <a:blipFill>
                <a:blip r:embed="rId2"/>
                <a:stretch>
                  <a:fillRect b="-408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9">
                <a:extLst>
                  <a:ext uri="{FF2B5EF4-FFF2-40B4-BE49-F238E27FC236}">
                    <a16:creationId xmlns:a16="http://schemas.microsoft.com/office/drawing/2014/main" id="{0F5AB79A-1D3E-13B3-F1DC-55ABFA558249}"/>
                  </a:ext>
                </a:extLst>
              </p:cNvPr>
              <p:cNvSpPr txBox="1"/>
              <p:nvPr/>
            </p:nvSpPr>
            <p:spPr bwMode="auto">
              <a:xfrm>
                <a:off x="2086142" y="1449248"/>
                <a:ext cx="5328592" cy="610936"/>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f>
                        <m:fPr>
                          <m:ctrlPr>
                            <a:rPr lang="en-US" altLang="zh-TW" i="1">
                              <a:latin typeface="Cambria Math" panose="02040503050406030204" pitchFamily="18" charset="0"/>
                              <a:ea typeface="Cambria Math"/>
                            </a:rPr>
                          </m:ctrlPr>
                        </m:fPr>
                        <m:num>
                          <m:r>
                            <a:rPr lang="en-US" altLang="zh-TW" i="1">
                              <a:latin typeface="Cambria Math" panose="02040503050406030204" pitchFamily="18" charset="0"/>
                              <a:ea typeface="Cambria Math"/>
                            </a:rPr>
                            <m:t>1</m:t>
                          </m:r>
                        </m:num>
                        <m:den>
                          <m:r>
                            <a:rPr lang="en-US" altLang="zh-TW" i="1">
                              <a:latin typeface="Cambria Math" panose="02040503050406030204" pitchFamily="18" charset="0"/>
                              <a:ea typeface="Cambria Math"/>
                            </a:rPr>
                            <m:t>2</m:t>
                          </m:r>
                        </m:den>
                      </m:f>
                      <m:d>
                        <m:dPr>
                          <m:ctrlPr>
                            <a:rPr lang="en-US" altLang="zh-TW" i="1">
                              <a:latin typeface="Cambria Math" panose="02040503050406030204" pitchFamily="18" charset="0"/>
                              <a:ea typeface="Cambria Math"/>
                            </a:rPr>
                          </m:ctrlPr>
                        </m:dPr>
                        <m:e>
                          <m:r>
                            <a:rPr lang="en-US" altLang="zh-TW" b="0" i="1" smtClean="0">
                              <a:latin typeface="Cambria Math" panose="02040503050406030204" pitchFamily="18" charset="0"/>
                              <a:ea typeface="Cambria Math"/>
                            </a:rPr>
                            <m:t>1</m:t>
                          </m:r>
                          <m:r>
                            <a:rPr lang="en-US" altLang="zh-TW" i="1">
                              <a:latin typeface="Cambria Math" panose="02040503050406030204" pitchFamily="18" charset="0"/>
                              <a:ea typeface="Cambria Math"/>
                            </a:rPr>
                            <m:t>,</m:t>
                          </m:r>
                          <m:r>
                            <a:rPr lang="en-US" altLang="zh-TW" b="0" i="1" smtClean="0">
                              <a:latin typeface="Cambria Math" panose="02040503050406030204" pitchFamily="18" charset="0"/>
                              <a:ea typeface="Cambria Math"/>
                            </a:rPr>
                            <m:t>−1</m:t>
                          </m:r>
                        </m:e>
                      </m:d>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i="1">
                                    <a:latin typeface="Cambria Math" panose="02040503050406030204" pitchFamily="18" charset="0"/>
                                  </a:rPr>
                                  <m:t>0</m:t>
                                </m:r>
                              </m:e>
                              <m:e>
                                <m:r>
                                  <a:rPr lang="en-US" altLang="zh-TW" i="1">
                                    <a:latin typeface="Cambria Math" panose="02040503050406030204" pitchFamily="18" charset="0"/>
                                  </a:rPr>
                                  <m:t>1</m:t>
                                </m:r>
                              </m:e>
                            </m:mr>
                            <m:mr>
                              <m:e>
                                <m:r>
                                  <a:rPr lang="en-US" altLang="zh-TW" i="1">
                                    <a:latin typeface="Cambria Math" panose="02040503050406030204" pitchFamily="18" charset="0"/>
                                  </a:rPr>
                                  <m:t>1</m:t>
                                </m:r>
                              </m:e>
                              <m:e>
                                <m:r>
                                  <a:rPr lang="en-US" altLang="zh-TW" i="1">
                                    <a:latin typeface="Cambria Math" panose="02040503050406030204" pitchFamily="18" charset="0"/>
                                  </a:rPr>
                                  <m:t>0</m:t>
                                </m:r>
                              </m:e>
                            </m:mr>
                          </m:m>
                        </m:e>
                      </m:d>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b="0" i="1" smtClean="0">
                                    <a:latin typeface="Cambria Math" panose="02040503050406030204" pitchFamily="18" charset="0"/>
                                    <a:ea typeface="Cambria Math"/>
                                  </a:rPr>
                                  <m:t>1</m:t>
                                </m:r>
                              </m:e>
                            </m:mr>
                            <m:mr>
                              <m:e>
                                <m:r>
                                  <a:rPr lang="en-US" altLang="zh-TW" b="0" i="1" smtClean="0">
                                    <a:latin typeface="Cambria Math" panose="02040503050406030204" pitchFamily="18" charset="0"/>
                                    <a:ea typeface="Cambria Math"/>
                                  </a:rPr>
                                  <m:t>−1</m:t>
                                </m:r>
                              </m:e>
                            </m:mr>
                          </m:m>
                        </m:e>
                      </m:d>
                      <m:r>
                        <a:rPr lang="en-US" altLang="zh-TW" b="0" i="1" smtClean="0">
                          <a:latin typeface="Cambria Math" panose="02040503050406030204" pitchFamily="18" charset="0"/>
                          <a:ea typeface="Cambria Math"/>
                        </a:rPr>
                        <m:t>=</m:t>
                      </m:r>
                      <m:f>
                        <m:fPr>
                          <m:ctrlPr>
                            <a:rPr lang="en-US" altLang="zh-TW" i="1">
                              <a:latin typeface="Cambria Math" panose="02040503050406030204" pitchFamily="18" charset="0"/>
                              <a:ea typeface="Cambria Math"/>
                            </a:rPr>
                          </m:ctrlPr>
                        </m:fPr>
                        <m:num>
                          <m:r>
                            <a:rPr lang="en-US" altLang="zh-TW" i="1">
                              <a:latin typeface="Cambria Math" panose="02040503050406030204" pitchFamily="18" charset="0"/>
                              <a:ea typeface="Cambria Math"/>
                            </a:rPr>
                            <m:t>1</m:t>
                          </m:r>
                        </m:num>
                        <m:den>
                          <m:r>
                            <a:rPr lang="en-US" altLang="zh-TW" i="1">
                              <a:latin typeface="Cambria Math" panose="02040503050406030204" pitchFamily="18" charset="0"/>
                              <a:ea typeface="Cambria Math"/>
                            </a:rPr>
                            <m:t>2</m:t>
                          </m:r>
                        </m:den>
                      </m:f>
                      <m:d>
                        <m:dPr>
                          <m:ctrlPr>
                            <a:rPr lang="en-US" altLang="zh-TW" i="1">
                              <a:latin typeface="Cambria Math" panose="02040503050406030204" pitchFamily="18" charset="0"/>
                              <a:ea typeface="Cambria Math"/>
                            </a:rPr>
                          </m:ctrlPr>
                        </m:dPr>
                        <m:e>
                          <m:r>
                            <a:rPr lang="en-US" altLang="zh-TW" i="1">
                              <a:latin typeface="Cambria Math" panose="02040503050406030204" pitchFamily="18" charset="0"/>
                              <a:ea typeface="Cambria Math"/>
                            </a:rPr>
                            <m:t>1,−1</m:t>
                          </m:r>
                        </m:e>
                      </m:d>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b="0" i="1" smtClean="0">
                                    <a:latin typeface="Cambria Math" panose="02040503050406030204" pitchFamily="18" charset="0"/>
                                    <a:ea typeface="Cambria Math"/>
                                  </a:rPr>
                                  <m:t>−</m:t>
                                </m:r>
                                <m:r>
                                  <a:rPr lang="en-US" altLang="zh-TW" i="1">
                                    <a:latin typeface="Cambria Math" panose="02040503050406030204" pitchFamily="18" charset="0"/>
                                    <a:ea typeface="Cambria Math"/>
                                  </a:rPr>
                                  <m:t>1</m:t>
                                </m:r>
                              </m:e>
                            </m:mr>
                            <m:mr>
                              <m:e>
                                <m:r>
                                  <a:rPr lang="en-US" altLang="zh-TW" i="1">
                                    <a:latin typeface="Cambria Math" panose="02040503050406030204" pitchFamily="18" charset="0"/>
                                    <a:ea typeface="Cambria Math"/>
                                  </a:rPr>
                                  <m:t>1</m:t>
                                </m:r>
                              </m:e>
                            </m:mr>
                          </m:m>
                        </m:e>
                      </m:d>
                      <m:r>
                        <a:rPr lang="en-US" altLang="zh-TW" b="0" i="1" smtClean="0">
                          <a:latin typeface="Cambria Math" panose="02040503050406030204" pitchFamily="18" charset="0"/>
                          <a:ea typeface="Cambria Math"/>
                        </a:rPr>
                        <m:t>=1</m:t>
                      </m:r>
                    </m:oMath>
                  </m:oMathPara>
                </a14:m>
                <a:endParaRPr lang="zh-TW" altLang="en-US" dirty="0"/>
              </a:p>
            </p:txBody>
          </p:sp>
        </mc:Choice>
        <mc:Fallback xmlns="">
          <p:sp>
            <p:nvSpPr>
              <p:cNvPr id="3" name="文字方塊 29">
                <a:extLst>
                  <a:ext uri="{FF2B5EF4-FFF2-40B4-BE49-F238E27FC236}">
                    <a16:creationId xmlns:a16="http://schemas.microsoft.com/office/drawing/2014/main" id="{0F5AB79A-1D3E-13B3-F1DC-55ABFA558249}"/>
                  </a:ext>
                </a:extLst>
              </p:cNvPr>
              <p:cNvSpPr txBox="1">
                <a:spLocks noRot="1" noChangeAspect="1" noMove="1" noResize="1" noEditPoints="1" noAdjustHandles="1" noChangeArrowheads="1" noChangeShapeType="1" noTextEdit="1"/>
              </p:cNvSpPr>
              <p:nvPr/>
            </p:nvSpPr>
            <p:spPr bwMode="auto">
              <a:xfrm>
                <a:off x="2086142" y="1449248"/>
                <a:ext cx="5328592" cy="610936"/>
              </a:xfrm>
              <a:prstGeom prst="rect">
                <a:avLst/>
              </a:prstGeom>
              <a:blipFill>
                <a:blip r:embed="rId3"/>
                <a:stretch>
                  <a:fillRect b="-408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C6F73D1-64FD-FD0F-55FE-9FE20ECE3697}"/>
                  </a:ext>
                </a:extLst>
              </p:cNvPr>
              <p:cNvSpPr txBox="1"/>
              <p:nvPr/>
            </p:nvSpPr>
            <p:spPr bwMode="auto">
              <a:xfrm>
                <a:off x="1100808" y="243358"/>
                <a:ext cx="7128612" cy="575414"/>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若我們一開始就使用</a:t>
                </a:r>
                <a:r>
                  <a:rPr lang="en-US" altLang="zh-TW" dirty="0">
                    <a:ea typeface="Cambria Math"/>
                  </a:rPr>
                  <a:t> </a:t>
                </a:r>
                <a14:m>
                  <m:oMath xmlns:m="http://schemas.openxmlformats.org/officeDocument/2006/math">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1</m:t>
                              </m:r>
                            </m:e>
                          </m:mr>
                          <m:mr>
                            <m:e>
                              <m:r>
                                <a:rPr lang="en-US" altLang="zh-TW"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a:rPr>
                                <m:t>1</m:t>
                              </m:r>
                            </m:e>
                          </m:mr>
                        </m:m>
                      </m:e>
                    </m:d>
                    <m:r>
                      <a:rPr lang="en-US" altLang="zh-TW" i="1">
                        <a:latin typeface="Cambria Math" panose="02040503050406030204" pitchFamily="18" charset="0"/>
                        <a:ea typeface="Cambria Math"/>
                      </a:rPr>
                      <m:t> </m:t>
                    </m:r>
                  </m:oMath>
                </a14:m>
                <a:r>
                  <a:rPr lang="en-TW" dirty="0">
                    <a:latin typeface="Times New Roman" pitchFamily="18" charset="0"/>
                    <a:cs typeface="Times New Roman" pitchFamily="18" charset="0"/>
                  </a:rPr>
                  <a:t>作為零次項，而使用微擾計算結果：</a:t>
                </a:r>
              </a:p>
            </p:txBody>
          </p:sp>
        </mc:Choice>
        <mc:Fallback xmlns="">
          <p:sp>
            <p:nvSpPr>
              <p:cNvPr id="4" name="TextBox 3">
                <a:extLst>
                  <a:ext uri="{FF2B5EF4-FFF2-40B4-BE49-F238E27FC236}">
                    <a16:creationId xmlns:a16="http://schemas.microsoft.com/office/drawing/2014/main" id="{DC6F73D1-64FD-FD0F-55FE-9FE20ECE3697}"/>
                  </a:ext>
                </a:extLst>
              </p:cNvPr>
              <p:cNvSpPr txBox="1">
                <a:spLocks noRot="1" noChangeAspect="1" noMove="1" noResize="1" noEditPoints="1" noAdjustHandles="1" noChangeArrowheads="1" noChangeShapeType="1" noTextEdit="1"/>
              </p:cNvSpPr>
              <p:nvPr/>
            </p:nvSpPr>
            <p:spPr bwMode="auto">
              <a:xfrm>
                <a:off x="1100808" y="243358"/>
                <a:ext cx="7128612" cy="575414"/>
              </a:xfrm>
              <a:prstGeom prst="rect">
                <a:avLst/>
              </a:prstGeom>
              <a:blipFill>
                <a:blip r:embed="rId4"/>
                <a:stretch>
                  <a:fillRect l="-712" b="-652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2A0BB39-4215-A3A7-DEE3-5E3F4E805246}"/>
                  </a:ext>
                </a:extLst>
              </p:cNvPr>
              <p:cNvSpPr txBox="1"/>
              <p:nvPr/>
            </p:nvSpPr>
            <p:spPr bwMode="auto">
              <a:xfrm>
                <a:off x="2108920" y="5139010"/>
                <a:ext cx="1040541"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dirty="0" smtClean="0">
                          <a:latin typeface="Cambria Math" panose="02040503050406030204" pitchFamily="18" charset="0"/>
                          <a:cs typeface="Times New Roman" pitchFamily="18" charset="0"/>
                        </a:rPr>
                        <m:t>𝐸</m:t>
                      </m:r>
                      <m:r>
                        <a:rPr lang="en-TW" i="1" dirty="0" smtClean="0">
                          <a:latin typeface="Cambria Math" panose="02040503050406030204" pitchFamily="18" charset="0"/>
                          <a:cs typeface="Times New Roman" pitchFamily="18" charset="0"/>
                        </a:rPr>
                        <m:t>=</m:t>
                      </m:r>
                      <m:r>
                        <a:rPr lang="en-US" b="0" i="1" dirty="0" smtClean="0">
                          <a:latin typeface="Cambria Math" panose="02040503050406030204" pitchFamily="18" charset="0"/>
                          <a:cs typeface="Times New Roman" pitchFamily="18" charset="0"/>
                        </a:rPr>
                        <m:t>1</m:t>
                      </m:r>
                      <m:r>
                        <a:rPr lang="en-US" b="0" i="1" dirty="0" smtClean="0">
                          <a:latin typeface="Cambria Math" panose="02040503050406030204" pitchFamily="18" charset="0"/>
                          <a:ea typeface="Cambria Math" panose="02040503050406030204" pitchFamily="18" charset="0"/>
                          <a:cs typeface="Times New Roman" pitchFamily="18" charset="0"/>
                        </a:rPr>
                        <m:t>±</m:t>
                      </m:r>
                      <m:r>
                        <a:rPr lang="en-US" b="0" i="1" dirty="0" smtClean="0">
                          <a:latin typeface="Cambria Math" panose="02040503050406030204" pitchFamily="18" charset="0"/>
                          <a:ea typeface="Cambria Math" panose="02040503050406030204" pitchFamily="18" charset="0"/>
                          <a:cs typeface="Times New Roman" pitchFamily="18" charset="0"/>
                        </a:rPr>
                        <m:t>𝜆</m:t>
                      </m:r>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42A0BB39-4215-A3A7-DEE3-5E3F4E805246}"/>
                  </a:ext>
                </a:extLst>
              </p:cNvPr>
              <p:cNvSpPr txBox="1">
                <a:spLocks noRot="1" noChangeAspect="1" noMove="1" noResize="1" noEditPoints="1" noAdjustHandles="1" noChangeArrowheads="1" noChangeShapeType="1" noTextEdit="1"/>
              </p:cNvSpPr>
              <p:nvPr/>
            </p:nvSpPr>
            <p:spPr bwMode="auto">
              <a:xfrm>
                <a:off x="2108920" y="5139010"/>
                <a:ext cx="1040541" cy="276999"/>
              </a:xfrm>
              <a:prstGeom prst="rect">
                <a:avLst/>
              </a:prstGeom>
              <a:blipFill>
                <a:blip r:embed="rId5"/>
                <a:stretch>
                  <a:fillRect l="-4819" r="-3614" b="-21739"/>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29">
                <a:extLst>
                  <a:ext uri="{FF2B5EF4-FFF2-40B4-BE49-F238E27FC236}">
                    <a16:creationId xmlns:a16="http://schemas.microsoft.com/office/drawing/2014/main" id="{173B7C1D-6483-0A9C-B639-27F293E4F997}"/>
                  </a:ext>
                </a:extLst>
              </p:cNvPr>
              <p:cNvSpPr txBox="1"/>
              <p:nvPr/>
            </p:nvSpPr>
            <p:spPr bwMode="auto">
              <a:xfrm>
                <a:off x="2073645" y="4090611"/>
                <a:ext cx="2232248" cy="43499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𝑖</m:t>
                              </m:r>
                              <m:r>
                                <a:rPr lang="en-US" altLang="zh-TW" b="0" i="1" smtClean="0">
                                  <a:latin typeface="Cambria Math" panose="02040503050406030204" pitchFamily="18" charset="0"/>
                                </a:rPr>
                                <m:t>&gt;1</m:t>
                              </m:r>
                            </m:e>
                          </m:d>
                        </m:sup>
                      </m:sSubSup>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𝑖</m:t>
                              </m:r>
                              <m:r>
                                <a:rPr lang="en-US" altLang="zh-TW" b="0" i="1" smtClean="0">
                                  <a:latin typeface="Cambria Math" panose="02040503050406030204" pitchFamily="18" charset="0"/>
                                </a:rPr>
                                <m:t>&gt;1</m:t>
                              </m:r>
                            </m:e>
                          </m:d>
                        </m:sup>
                      </m:sSubSup>
                      <m:r>
                        <a:rPr lang="en-US" altLang="zh-TW" b="0" i="1" smtClean="0">
                          <a:latin typeface="Cambria Math" panose="02040503050406030204" pitchFamily="18" charset="0"/>
                        </a:rPr>
                        <m:t>=</m:t>
                      </m:r>
                      <m:r>
                        <a:rPr lang="en-US" altLang="zh-TW" b="0" i="1" smtClean="0">
                          <a:latin typeface="Cambria Math" panose="02040503050406030204" pitchFamily="18" charset="0"/>
                          <a:ea typeface="Cambria Math"/>
                        </a:rPr>
                        <m:t>0</m:t>
                      </m:r>
                    </m:oMath>
                  </m:oMathPara>
                </a14:m>
                <a:endParaRPr lang="zh-TW" altLang="en-US" dirty="0"/>
              </a:p>
            </p:txBody>
          </p:sp>
        </mc:Choice>
        <mc:Fallback xmlns="">
          <p:sp>
            <p:nvSpPr>
              <p:cNvPr id="7" name="文字方塊 29">
                <a:extLst>
                  <a:ext uri="{FF2B5EF4-FFF2-40B4-BE49-F238E27FC236}">
                    <a16:creationId xmlns:a16="http://schemas.microsoft.com/office/drawing/2014/main" id="{173B7C1D-6483-0A9C-B639-27F293E4F997}"/>
                  </a:ext>
                </a:extLst>
              </p:cNvPr>
              <p:cNvSpPr txBox="1">
                <a:spLocks noRot="1" noChangeAspect="1" noMove="1" noResize="1" noEditPoints="1" noAdjustHandles="1" noChangeArrowheads="1" noChangeShapeType="1" noTextEdit="1"/>
              </p:cNvSpPr>
              <p:nvPr/>
            </p:nvSpPr>
            <p:spPr bwMode="auto">
              <a:xfrm>
                <a:off x="2073645" y="4090611"/>
                <a:ext cx="2232248" cy="434991"/>
              </a:xfrm>
              <a:prstGeom prst="rect">
                <a:avLst/>
              </a:prstGeom>
              <a:blipFill>
                <a:blip r:embed="rId6"/>
                <a:stretch>
                  <a:fillRect b="-2857"/>
                </a:stretch>
              </a:blipFill>
              <a:ln>
                <a:noFill/>
              </a:ln>
            </p:spPr>
            <p:txBody>
              <a:bodyPr/>
              <a:lstStyle/>
              <a:p>
                <a:r>
                  <a:rPr lang="en-TW">
                    <a:noFill/>
                  </a:rPr>
                  <a:t> </a:t>
                </a:r>
              </a:p>
            </p:txBody>
          </p:sp>
        </mc:Fallback>
      </mc:AlternateContent>
      <p:sp>
        <p:nvSpPr>
          <p:cNvPr id="5" name="TextBox 4">
            <a:extLst>
              <a:ext uri="{FF2B5EF4-FFF2-40B4-BE49-F238E27FC236}">
                <a16:creationId xmlns:a16="http://schemas.microsoft.com/office/drawing/2014/main" id="{928B24B5-B58B-6319-4A19-421E27C2A17B}"/>
              </a:ext>
            </a:extLst>
          </p:cNvPr>
          <p:cNvSpPr txBox="1"/>
          <p:nvPr/>
        </p:nvSpPr>
        <p:spPr bwMode="auto">
          <a:xfrm>
            <a:off x="1115616" y="3666397"/>
            <a:ext cx="662406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可以推測，二次以上能量修正，以及所有狀態修正都是零：</a:t>
            </a:r>
          </a:p>
        </p:txBody>
      </p:sp>
      <p:sp>
        <p:nvSpPr>
          <p:cNvPr id="9" name="TextBox 8">
            <a:extLst>
              <a:ext uri="{FF2B5EF4-FFF2-40B4-BE49-F238E27FC236}">
                <a16:creationId xmlns:a16="http://schemas.microsoft.com/office/drawing/2014/main" id="{BDB0F2A8-AE47-8BF0-1A3E-E1B3D52B50FC}"/>
              </a:ext>
            </a:extLst>
          </p:cNvPr>
          <p:cNvSpPr txBox="1"/>
          <p:nvPr/>
        </p:nvSpPr>
        <p:spPr bwMode="auto">
          <a:xfrm>
            <a:off x="1115616" y="4649137"/>
            <a:ext cx="6912094"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可見在如此新的選擇下，微擾計算就會得到完全正確的答案。</a:t>
            </a:r>
            <a:endParaRPr lang="en-TW"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A4F3109-35E7-BFD4-792C-768D6A759471}"/>
                  </a:ext>
                </a:extLst>
              </p:cNvPr>
              <p:cNvSpPr txBox="1"/>
              <p:nvPr/>
            </p:nvSpPr>
            <p:spPr bwMode="auto">
              <a:xfrm>
                <a:off x="2058065" y="3007948"/>
                <a:ext cx="6120680" cy="610936"/>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p>
                                <m:sSupPr>
                                  <m:ctrlPr>
                                    <a:rPr lang="en-US" altLang="zh-TW" i="1">
                                      <a:latin typeface="Cambria Math" panose="02040503050406030204" pitchFamily="18" charset="0"/>
                                      <a:ea typeface="Cambria Math"/>
                                    </a:rPr>
                                  </m:ctrlPr>
                                </m:sSupPr>
                                <m:e>
                                  <m:r>
                                    <a:rPr lang="en-US" altLang="zh-TW" b="0" i="1" smtClean="0">
                                      <a:latin typeface="Cambria Math" panose="02040503050406030204" pitchFamily="18" charset="0"/>
                                      <a:ea typeface="Cambria Math"/>
                                    </a:rPr>
                                    <m:t>2</m:t>
                                  </m:r>
                                </m:e>
                                <m:sup>
                                  <m:r>
                                    <a:rPr lang="en-US" altLang="zh-TW" b="0" i="1" smtClean="0">
                                      <a:latin typeface="Cambria Math" panose="02040503050406030204" pitchFamily="18" charset="0"/>
                                      <a:ea typeface="Cambria Math"/>
                                    </a:rPr>
                                    <m:t>′</m:t>
                                  </m:r>
                                  <m:d>
                                    <m:dPr>
                                      <m:ctrlPr>
                                        <a:rPr lang="en-US" altLang="zh-TW" i="1">
                                          <a:latin typeface="Cambria Math" panose="02040503050406030204" pitchFamily="18" charset="0"/>
                                          <a:ea typeface="Cambria Math"/>
                                        </a:rPr>
                                      </m:ctrlPr>
                                    </m:dPr>
                                    <m:e>
                                      <m:r>
                                        <a:rPr lang="en-US" altLang="zh-TW" i="1">
                                          <a:latin typeface="Cambria Math" panose="02040503050406030204" pitchFamily="18" charset="0"/>
                                          <a:ea typeface="Cambria Math"/>
                                        </a:rPr>
                                        <m:t>0</m:t>
                                      </m:r>
                                    </m:e>
                                  </m:d>
                                </m:sup>
                              </m:sSup>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a:rPr>
                                    <m:t>1</m:t>
                                  </m:r>
                                </m:e>
                                <m:sup>
                                  <m:r>
                                    <a:rPr lang="en-US" altLang="zh-TW" b="0" i="1" smtClean="0">
                                      <a:latin typeface="Cambria Math" panose="02040503050406030204" pitchFamily="18" charset="0"/>
                                      <a:ea typeface="Cambria Math"/>
                                    </a:rPr>
                                    <m:t>′</m:t>
                                  </m:r>
                                  <m:d>
                                    <m:dPr>
                                      <m:ctrlPr>
                                        <a:rPr lang="en-US" altLang="zh-TW" i="1">
                                          <a:latin typeface="Cambria Math" panose="02040503050406030204" pitchFamily="18" charset="0"/>
                                          <a:ea typeface="Cambria Math"/>
                                        </a:rPr>
                                      </m:ctrlPr>
                                    </m:dPr>
                                    <m:e>
                                      <m:r>
                                        <a:rPr lang="en-US" altLang="zh-TW" i="1">
                                          <a:latin typeface="Cambria Math" panose="02040503050406030204" pitchFamily="18" charset="0"/>
                                          <a:ea typeface="Cambria Math"/>
                                        </a:rPr>
                                        <m:t>0</m:t>
                                      </m:r>
                                    </m:e>
                                  </m:d>
                                </m:sup>
                              </m:sSup>
                            </m:e>
                          </m:d>
                        </m:e>
                      </m:d>
                      <m:r>
                        <a:rPr lang="en-US" altLang="zh-TW" b="0" i="1" smtClean="0">
                          <a:latin typeface="Cambria Math" panose="02040503050406030204" pitchFamily="18" charset="0"/>
                          <a:ea typeface="Cambria Math"/>
                        </a:rPr>
                        <m:t>=</m:t>
                      </m:r>
                      <m:f>
                        <m:fPr>
                          <m:ctrlPr>
                            <a:rPr lang="en-US" altLang="zh-TW" i="1">
                              <a:latin typeface="Cambria Math" panose="02040503050406030204" pitchFamily="18" charset="0"/>
                              <a:ea typeface="Cambria Math"/>
                            </a:rPr>
                          </m:ctrlPr>
                        </m:fPr>
                        <m:num>
                          <m:r>
                            <a:rPr lang="en-US" altLang="zh-TW" i="1">
                              <a:latin typeface="Cambria Math" panose="02040503050406030204" pitchFamily="18" charset="0"/>
                              <a:ea typeface="Cambria Math"/>
                            </a:rPr>
                            <m:t>1</m:t>
                          </m:r>
                        </m:num>
                        <m:den>
                          <m:r>
                            <a:rPr lang="en-US" altLang="zh-TW" i="1">
                              <a:latin typeface="Cambria Math" panose="02040503050406030204" pitchFamily="18" charset="0"/>
                              <a:ea typeface="Cambria Math"/>
                            </a:rPr>
                            <m:t>2</m:t>
                          </m:r>
                        </m:den>
                      </m:f>
                      <m:d>
                        <m:dPr>
                          <m:ctrlPr>
                            <a:rPr lang="en-US" altLang="zh-TW" i="1">
                              <a:latin typeface="Cambria Math" panose="02040503050406030204" pitchFamily="18" charset="0"/>
                              <a:ea typeface="Cambria Math"/>
                            </a:rPr>
                          </m:ctrlPr>
                        </m:dPr>
                        <m:e>
                          <m:r>
                            <a:rPr lang="en-US" altLang="zh-TW" i="1">
                              <a:latin typeface="Cambria Math" panose="02040503050406030204" pitchFamily="18" charset="0"/>
                              <a:ea typeface="Cambria Math"/>
                            </a:rPr>
                            <m:t>1,−1</m:t>
                          </m:r>
                        </m:e>
                      </m:d>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i="1">
                                    <a:latin typeface="Cambria Math" panose="02040503050406030204" pitchFamily="18" charset="0"/>
                                  </a:rPr>
                                  <m:t>0</m:t>
                                </m:r>
                              </m:e>
                              <m:e>
                                <m:r>
                                  <a:rPr lang="en-US" altLang="zh-TW" i="1">
                                    <a:latin typeface="Cambria Math" panose="02040503050406030204" pitchFamily="18" charset="0"/>
                                  </a:rPr>
                                  <m:t>1</m:t>
                                </m:r>
                              </m:e>
                            </m:mr>
                            <m:mr>
                              <m:e>
                                <m:r>
                                  <a:rPr lang="en-US" altLang="zh-TW" i="1">
                                    <a:latin typeface="Cambria Math" panose="02040503050406030204" pitchFamily="18" charset="0"/>
                                  </a:rPr>
                                  <m:t>1</m:t>
                                </m:r>
                              </m:e>
                              <m:e>
                                <m:r>
                                  <a:rPr lang="en-US" altLang="zh-TW" i="1">
                                    <a:latin typeface="Cambria Math" panose="02040503050406030204" pitchFamily="18" charset="0"/>
                                  </a:rPr>
                                  <m:t>0</m:t>
                                </m:r>
                              </m:e>
                            </m:mr>
                          </m:m>
                        </m:e>
                      </m:d>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1</m:t>
                                </m:r>
                              </m:e>
                            </m:mr>
                            <m:mr>
                              <m:e>
                                <m:r>
                                  <a:rPr lang="en-US" altLang="zh-TW" i="1">
                                    <a:latin typeface="Cambria Math" panose="02040503050406030204" pitchFamily="18" charset="0"/>
                                    <a:ea typeface="Cambria Math"/>
                                  </a:rPr>
                                  <m:t>1</m:t>
                                </m:r>
                              </m:e>
                            </m:mr>
                          </m:m>
                        </m:e>
                      </m:d>
                      <m:r>
                        <a:rPr lang="en-US" altLang="zh-TW" i="1">
                          <a:latin typeface="Cambria Math" panose="02040503050406030204" pitchFamily="18" charset="0"/>
                          <a:ea typeface="Cambria Math"/>
                        </a:rPr>
                        <m:t>=</m:t>
                      </m:r>
                      <m:f>
                        <m:fPr>
                          <m:ctrlPr>
                            <a:rPr lang="en-US" altLang="zh-TW" i="1">
                              <a:latin typeface="Cambria Math" panose="02040503050406030204" pitchFamily="18" charset="0"/>
                              <a:ea typeface="Cambria Math"/>
                            </a:rPr>
                          </m:ctrlPr>
                        </m:fPr>
                        <m:num>
                          <m:r>
                            <a:rPr lang="en-US" altLang="zh-TW" i="1">
                              <a:latin typeface="Cambria Math" panose="02040503050406030204" pitchFamily="18" charset="0"/>
                              <a:ea typeface="Cambria Math"/>
                            </a:rPr>
                            <m:t>1</m:t>
                          </m:r>
                        </m:num>
                        <m:den>
                          <m:r>
                            <a:rPr lang="en-US" altLang="zh-TW" i="1">
                              <a:latin typeface="Cambria Math" panose="02040503050406030204" pitchFamily="18" charset="0"/>
                              <a:ea typeface="Cambria Math"/>
                            </a:rPr>
                            <m:t>2</m:t>
                          </m:r>
                        </m:den>
                      </m:f>
                      <m:d>
                        <m:dPr>
                          <m:ctrlPr>
                            <a:rPr lang="en-US" altLang="zh-TW" i="1">
                              <a:latin typeface="Cambria Math" panose="02040503050406030204" pitchFamily="18" charset="0"/>
                              <a:ea typeface="Cambria Math"/>
                            </a:rPr>
                          </m:ctrlPr>
                        </m:dPr>
                        <m:e>
                          <m:r>
                            <a:rPr lang="en-US" altLang="zh-TW" i="1">
                              <a:latin typeface="Cambria Math" panose="02040503050406030204" pitchFamily="18" charset="0"/>
                              <a:ea typeface="Cambria Math"/>
                            </a:rPr>
                            <m:t>1,−1</m:t>
                          </m:r>
                        </m:e>
                      </m:d>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a:rPr lang="en-US" altLang="zh-TW" i="1">
                                    <a:latin typeface="Cambria Math" panose="02040503050406030204" pitchFamily="18" charset="0"/>
                                    <a:ea typeface="Cambria Math"/>
                                  </a:rPr>
                                  <m:t>1</m:t>
                                </m:r>
                              </m:e>
                            </m:mr>
                            <m:mr>
                              <m:e>
                                <m:r>
                                  <a:rPr lang="en-US" altLang="zh-TW" i="1">
                                    <a:latin typeface="Cambria Math" panose="02040503050406030204" pitchFamily="18" charset="0"/>
                                    <a:ea typeface="Cambria Math"/>
                                  </a:rPr>
                                  <m:t>1</m:t>
                                </m:r>
                              </m:e>
                            </m:mr>
                          </m:m>
                        </m:e>
                      </m:d>
                      <m:r>
                        <a:rPr lang="en-US" altLang="zh-TW" b="0" i="1" smtClean="0">
                          <a:latin typeface="Cambria Math" panose="02040503050406030204" pitchFamily="18" charset="0"/>
                          <a:ea typeface="Cambria Math"/>
                        </a:rPr>
                        <m:t>=0</m:t>
                      </m:r>
                    </m:oMath>
                  </m:oMathPara>
                </a14:m>
                <a:endParaRPr lang="en-TW" dirty="0"/>
              </a:p>
            </p:txBody>
          </p:sp>
        </mc:Choice>
        <mc:Fallback xmlns="">
          <p:sp>
            <p:nvSpPr>
              <p:cNvPr id="11" name="TextBox 10">
                <a:extLst>
                  <a:ext uri="{FF2B5EF4-FFF2-40B4-BE49-F238E27FC236}">
                    <a16:creationId xmlns:a16="http://schemas.microsoft.com/office/drawing/2014/main" id="{4A4F3109-35E7-BFD4-792C-768D6A759471}"/>
                  </a:ext>
                </a:extLst>
              </p:cNvPr>
              <p:cNvSpPr txBox="1">
                <a:spLocks noRot="1" noChangeAspect="1" noMove="1" noResize="1" noEditPoints="1" noAdjustHandles="1" noChangeArrowheads="1" noChangeShapeType="1" noTextEdit="1"/>
              </p:cNvSpPr>
              <p:nvPr/>
            </p:nvSpPr>
            <p:spPr bwMode="auto">
              <a:xfrm>
                <a:off x="2058065" y="3007948"/>
                <a:ext cx="6120680" cy="610936"/>
              </a:xfrm>
              <a:prstGeom prst="rect">
                <a:avLst/>
              </a:prstGeom>
              <a:blipFill>
                <a:blip r:embed="rId7"/>
                <a:stretch>
                  <a:fillRect l="-5797" t="-78000" b="-132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B1E6006-A5E9-B9B7-A859-97DBD85BDA30}"/>
                  </a:ext>
                </a:extLst>
              </p:cNvPr>
              <p:cNvSpPr txBox="1"/>
              <p:nvPr/>
            </p:nvSpPr>
            <p:spPr bwMode="auto">
              <a:xfrm>
                <a:off x="1115616" y="2570449"/>
                <a:ext cx="7776190"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更進一步：</a:t>
                </a:r>
                <a14:m>
                  <m:oMath xmlns:m="http://schemas.openxmlformats.org/officeDocument/2006/math">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oMath>
                </a14:m>
                <a:r>
                  <a:rPr lang="en-GB" dirty="0" err="1">
                    <a:latin typeface="Times New Roman" pitchFamily="18" charset="0"/>
                    <a:cs typeface="Times New Roman" pitchFamily="18" charset="0"/>
                  </a:rPr>
                  <a:t>在兩個新的零次項間的矩陣元為零，因此兩個態不混雜</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12" name="TextBox 11">
                <a:extLst>
                  <a:ext uri="{FF2B5EF4-FFF2-40B4-BE49-F238E27FC236}">
                    <a16:creationId xmlns:a16="http://schemas.microsoft.com/office/drawing/2014/main" id="{2B1E6006-A5E9-B9B7-A859-97DBD85BDA30}"/>
                  </a:ext>
                </a:extLst>
              </p:cNvPr>
              <p:cNvSpPr txBox="1">
                <a:spLocks noRot="1" noChangeAspect="1" noMove="1" noResize="1" noEditPoints="1" noAdjustHandles="1" noChangeArrowheads="1" noChangeShapeType="1" noTextEdit="1"/>
              </p:cNvSpPr>
              <p:nvPr/>
            </p:nvSpPr>
            <p:spPr bwMode="auto">
              <a:xfrm>
                <a:off x="1115616" y="2570449"/>
                <a:ext cx="7776190" cy="369332"/>
              </a:xfrm>
              <a:prstGeom prst="rect">
                <a:avLst/>
              </a:prstGeom>
              <a:blipFill>
                <a:blip r:embed="rId8"/>
                <a:stretch>
                  <a:fillRect l="-489"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7B1927D-312D-C600-58F9-FD3319A62DF6}"/>
                  </a:ext>
                </a:extLst>
              </p:cNvPr>
              <p:cNvSpPr txBox="1"/>
              <p:nvPr/>
            </p:nvSpPr>
            <p:spPr bwMode="auto">
              <a:xfrm>
                <a:off x="3693096" y="5139010"/>
                <a:ext cx="1080120" cy="664606"/>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ea typeface="Cambria Math"/>
                            </a:rPr>
                          </m:ctrlPr>
                        </m:fPr>
                        <m:num>
                          <m:r>
                            <a:rPr lang="en-US" altLang="zh-TW" i="1">
                              <a:latin typeface="Cambria Math" panose="02040503050406030204" pitchFamily="18" charset="0"/>
                              <a:ea typeface="Cambria Math"/>
                            </a:rPr>
                            <m:t>1</m:t>
                          </m:r>
                        </m:num>
                        <m:den>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2</m:t>
                              </m:r>
                            </m:e>
                          </m:rad>
                        </m:den>
                      </m:f>
                      <m:d>
                        <m:dPr>
                          <m:ctrlPr>
                            <a:rPr lang="en-US" altLang="zh-TW" i="1" smtClean="0">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1</m:t>
                                </m:r>
                              </m:e>
                            </m:mr>
                            <m:mr>
                              <m:e>
                                <m:r>
                                  <a:rPr lang="en-US" altLang="zh-TW"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a:rPr>
                                  <m:t>1</m:t>
                                </m:r>
                              </m:e>
                            </m:mr>
                          </m:m>
                        </m:e>
                      </m:d>
                    </m:oMath>
                  </m:oMathPara>
                </a14:m>
                <a:endParaRPr lang="en-TW" dirty="0"/>
              </a:p>
            </p:txBody>
          </p:sp>
        </mc:Choice>
        <mc:Fallback xmlns="">
          <p:sp>
            <p:nvSpPr>
              <p:cNvPr id="14" name="TextBox 13">
                <a:extLst>
                  <a:ext uri="{FF2B5EF4-FFF2-40B4-BE49-F238E27FC236}">
                    <a16:creationId xmlns:a16="http://schemas.microsoft.com/office/drawing/2014/main" id="{37B1927D-312D-C600-58F9-FD3319A62DF6}"/>
                  </a:ext>
                </a:extLst>
              </p:cNvPr>
              <p:cNvSpPr txBox="1">
                <a:spLocks noRot="1" noChangeAspect="1" noMove="1" noResize="1" noEditPoints="1" noAdjustHandles="1" noChangeArrowheads="1" noChangeShapeType="1" noTextEdit="1"/>
              </p:cNvSpPr>
              <p:nvPr/>
            </p:nvSpPr>
            <p:spPr bwMode="auto">
              <a:xfrm>
                <a:off x="3693096" y="5139010"/>
                <a:ext cx="1080120" cy="664606"/>
              </a:xfrm>
              <a:prstGeom prst="rect">
                <a:avLst/>
              </a:prstGeom>
              <a:blipFill>
                <a:blip r:embed="rId9"/>
                <a:stretch>
                  <a:fillRect b="-1887"/>
                </a:stretch>
              </a:blipFill>
              <a:ln w="9525">
                <a:noFill/>
                <a:miter lim="800000"/>
                <a:headEnd/>
                <a:tailEnd/>
              </a:ln>
            </p:spPr>
            <p:txBody>
              <a:bodyPr/>
              <a:lstStyle/>
              <a:p>
                <a:r>
                  <a:rPr lang="en-TW">
                    <a:noFill/>
                  </a:rPr>
                  <a:t> </a:t>
                </a:r>
              </a:p>
            </p:txBody>
          </p:sp>
        </mc:Fallback>
      </mc:AlternateContent>
      <p:sp>
        <p:nvSpPr>
          <p:cNvPr id="8" name="TextBox 7">
            <a:extLst>
              <a:ext uri="{FF2B5EF4-FFF2-40B4-BE49-F238E27FC236}">
                <a16:creationId xmlns:a16="http://schemas.microsoft.com/office/drawing/2014/main" id="{3921CBE5-ACE0-463B-56DA-29BFEF8BA4F2}"/>
              </a:ext>
            </a:extLst>
          </p:cNvPr>
          <p:cNvSpPr txBox="1"/>
          <p:nvPr/>
        </p:nvSpPr>
        <p:spPr bwMode="auto">
          <a:xfrm>
            <a:off x="1115616" y="2132950"/>
            <a:ext cx="165551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這是正確的！</a:t>
            </a:r>
          </a:p>
        </p:txBody>
      </p:sp>
      <p:sp>
        <p:nvSpPr>
          <p:cNvPr id="10" name="TextBox 9">
            <a:extLst>
              <a:ext uri="{FF2B5EF4-FFF2-40B4-BE49-F238E27FC236}">
                <a16:creationId xmlns:a16="http://schemas.microsoft.com/office/drawing/2014/main" id="{49766D28-4116-6D34-5006-5DD8579B7CDF}"/>
              </a:ext>
            </a:extLst>
          </p:cNvPr>
          <p:cNvSpPr txBox="1"/>
          <p:nvPr/>
        </p:nvSpPr>
        <p:spPr bwMode="auto">
          <a:xfrm>
            <a:off x="1115616" y="5805264"/>
            <a:ext cx="6912768"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可見我們在簡併情況下，對零次解的選擇必須顧慮到微擾項！</a:t>
            </a:r>
          </a:p>
        </p:txBody>
      </p:sp>
      <p:sp>
        <p:nvSpPr>
          <p:cNvPr id="13" name="TextBox 12">
            <a:extLst>
              <a:ext uri="{FF2B5EF4-FFF2-40B4-BE49-F238E27FC236}">
                <a16:creationId xmlns:a16="http://schemas.microsoft.com/office/drawing/2014/main" id="{646B5A0F-253F-D8D3-BF86-34703DB7AE7F}"/>
              </a:ext>
            </a:extLst>
          </p:cNvPr>
          <p:cNvSpPr txBox="1"/>
          <p:nvPr/>
        </p:nvSpPr>
        <p:spPr bwMode="auto">
          <a:xfrm>
            <a:off x="1118474" y="6245310"/>
            <a:ext cx="6624062"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選擇的條件似乎是：零次項應該選微擾項的本徵態。</a:t>
            </a:r>
          </a:p>
        </p:txBody>
      </p:sp>
    </p:spTree>
    <p:extLst>
      <p:ext uri="{BB962C8B-B14F-4D97-AF65-F5344CB8AC3E}">
        <p14:creationId xmlns:p14="http://schemas.microsoft.com/office/powerpoint/2010/main" val="5832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5" grpId="0"/>
      <p:bldP spid="9" grpId="0"/>
      <p:bldP spid="11" grpId="0" animBg="1"/>
      <p:bldP spid="12" grpId="0"/>
      <p:bldP spid="14" grpId="0" animBg="1"/>
      <p:bldP spid="10"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A29841-677C-820F-2737-982BDED797F0}"/>
              </a:ext>
            </a:extLst>
          </p:cNvPr>
          <p:cNvSpPr txBox="1"/>
          <p:nvPr/>
        </p:nvSpPr>
        <p:spPr bwMode="auto">
          <a:xfrm>
            <a:off x="539551" y="459719"/>
            <a:ext cx="8604449"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我們可以把在玩具模型中的結論，推廣到一般簡併</a:t>
            </a:r>
            <a:r>
              <a:rPr lang="en-US" dirty="0" err="1">
                <a:latin typeface="Times New Roman" pitchFamily="18" charset="0"/>
                <a:cs typeface="Times New Roman" pitchFamily="18" charset="0"/>
              </a:rPr>
              <a:t>微擾計算Degenerate</a:t>
            </a:r>
            <a:r>
              <a:rPr lang="en-US" dirty="0">
                <a:latin typeface="Times New Roman" pitchFamily="18" charset="0"/>
                <a:cs typeface="Times New Roman" pitchFamily="18" charset="0"/>
              </a:rPr>
              <a:t> Perturbation</a:t>
            </a:r>
            <a:r>
              <a:rPr lang="en-TW"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3F31A63-5CA1-35D6-6382-705D6CECBDC8}"/>
                  </a:ext>
                </a:extLst>
              </p:cNvPr>
              <p:cNvSpPr txBox="1"/>
              <p:nvPr/>
            </p:nvSpPr>
            <p:spPr bwMode="auto">
              <a:xfrm>
                <a:off x="539551" y="2986438"/>
                <a:ext cx="7954600" cy="42518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設</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𝐻</m:t>
                        </m:r>
                      </m:e>
                      <m:sub>
                        <m:r>
                          <a:rPr lang="en-US" altLang="zh-TW" i="1">
                            <a:latin typeface="Cambria Math" panose="02040503050406030204" pitchFamily="18" charset="0"/>
                          </a:rPr>
                          <m:t>0</m:t>
                        </m:r>
                      </m:sub>
                    </m:sSub>
                  </m:oMath>
                </a14:m>
                <a:r>
                  <a:rPr lang="en-TW" dirty="0">
                    <a:latin typeface="Times New Roman" pitchFamily="18" charset="0"/>
                    <a:cs typeface="Times New Roman" pitchFamily="18" charset="0"/>
                  </a:rPr>
                  <a:t>有</a:t>
                </a:r>
                <a14:m>
                  <m:oMath xmlns:m="http://schemas.openxmlformats.org/officeDocument/2006/math">
                    <m:r>
                      <a:rPr lang="en-US" i="1" dirty="0">
                        <a:latin typeface="Cambria Math" panose="02040503050406030204" pitchFamily="18" charset="0"/>
                        <a:ea typeface="Cambria Math" panose="02040503050406030204" pitchFamily="18" charset="0"/>
                        <a:cs typeface="Times New Roman" pitchFamily="18" charset="0"/>
                      </a:rPr>
                      <m:t>𝑁</m:t>
                    </m:r>
                  </m:oMath>
                </a14:m>
                <a:r>
                  <a:rPr lang="en-TW" dirty="0">
                    <a:latin typeface="Times New Roman" pitchFamily="18" charset="0"/>
                    <a:cs typeface="Times New Roman" pitchFamily="18" charset="0"/>
                  </a:rPr>
                  <a:t>個彼此正交的簡併本徵態</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𝑛𝑖</m:t>
                                </m:r>
                              </m:sub>
                            </m:sSub>
                          </m:e>
                        </m:d>
                      </m:e>
                    </m:d>
                  </m:oMath>
                </a14:m>
                <a:r>
                  <a:rPr lang="en-US" dirty="0">
                    <a:cs typeface="Times New Roman" pitchFamily="18" charset="0"/>
                  </a:rPr>
                  <a:t> </a:t>
                </a:r>
                <a14:m>
                  <m:oMath xmlns:m="http://schemas.openxmlformats.org/officeDocument/2006/math">
                    <m:r>
                      <a:rPr lang="en-US" i="1" dirty="0">
                        <a:latin typeface="Cambria Math" panose="02040503050406030204" pitchFamily="18" charset="0"/>
                        <a:cs typeface="Times New Roman" pitchFamily="18" charset="0"/>
                      </a:rPr>
                      <m:t>𝑖</m:t>
                    </m:r>
                    <m:r>
                      <a:rPr lang="en-US" i="1" dirty="0">
                        <a:latin typeface="Cambria Math" panose="02040503050406030204" pitchFamily="18" charset="0"/>
                        <a:cs typeface="Times New Roman" pitchFamily="18" charset="0"/>
                      </a:rPr>
                      <m:t>=1,⋯</m:t>
                    </m:r>
                    <m:r>
                      <a:rPr lang="en-US" i="1" dirty="0">
                        <a:latin typeface="Cambria Math" panose="02040503050406030204" pitchFamily="18" charset="0"/>
                        <a:ea typeface="Cambria Math" panose="02040503050406030204" pitchFamily="18" charset="0"/>
                        <a:cs typeface="Times New Roman" pitchFamily="18" charset="0"/>
                      </a:rPr>
                      <m:t>𝑁</m:t>
                    </m:r>
                  </m:oMath>
                </a14:m>
                <a:r>
                  <a:rPr lang="en-TW" dirty="0">
                    <a:latin typeface="Times New Roman" pitchFamily="18" charset="0"/>
                    <a:cs typeface="Times New Roman" pitchFamily="18" charset="0"/>
                  </a:rPr>
                  <a:t>，具有相等本徵值</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a14:m>
                <a:r>
                  <a:rPr lang="en-TW" dirty="0">
                    <a:latin typeface="Times New Roman" pitchFamily="18" charset="0"/>
                    <a:cs typeface="Times New Roman" pitchFamily="18" charset="0"/>
                  </a:rPr>
                  <a:t>。</a:t>
                </a:r>
              </a:p>
            </p:txBody>
          </p:sp>
        </mc:Choice>
        <mc:Fallback xmlns="">
          <p:sp>
            <p:nvSpPr>
              <p:cNvPr id="21" name="TextBox 20">
                <a:extLst>
                  <a:ext uri="{FF2B5EF4-FFF2-40B4-BE49-F238E27FC236}">
                    <a16:creationId xmlns:a16="http://schemas.microsoft.com/office/drawing/2014/main" id="{23F31A63-5CA1-35D6-6382-705D6CECBDC8}"/>
                  </a:ext>
                </a:extLst>
              </p:cNvPr>
              <p:cNvSpPr txBox="1">
                <a:spLocks noRot="1" noChangeAspect="1" noMove="1" noResize="1" noEditPoints="1" noAdjustHandles="1" noChangeArrowheads="1" noChangeShapeType="1" noTextEdit="1"/>
              </p:cNvSpPr>
              <p:nvPr/>
            </p:nvSpPr>
            <p:spPr bwMode="auto">
              <a:xfrm>
                <a:off x="539551" y="2986438"/>
                <a:ext cx="7954600" cy="425181"/>
              </a:xfrm>
              <a:prstGeom prst="rect">
                <a:avLst/>
              </a:prstGeom>
              <a:blipFill>
                <a:blip r:embed="rId2"/>
                <a:stretch>
                  <a:fillRect l="-638" t="-85294" b="-15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 name="文字方塊 29">
                <a:extLst>
                  <a:ext uri="{FF2B5EF4-FFF2-40B4-BE49-F238E27FC236}">
                    <a16:creationId xmlns:a16="http://schemas.microsoft.com/office/drawing/2014/main" id="{DD85E1F4-DFDE-07FD-D3EA-BBF553665F60}"/>
                  </a:ext>
                </a:extLst>
              </p:cNvPr>
              <p:cNvSpPr txBox="1"/>
              <p:nvPr/>
            </p:nvSpPr>
            <p:spPr bwMode="auto">
              <a:xfrm>
                <a:off x="1969382" y="3511626"/>
                <a:ext cx="2615049" cy="425181"/>
              </a:xfrm>
              <a:prstGeom prst="rect">
                <a:avLst/>
              </a:prstGeom>
              <a:solidFill>
                <a:srgbClr val="FFFF99"/>
              </a:solidFill>
              <a:ln>
                <a:noFill/>
              </a:ln>
            </p:spPr>
            <p:txBody>
              <a:bodyPr wrap="square" rtlCol="0">
                <a:spAutoFit/>
              </a:bodyPr>
              <a:lstStyle/>
              <a:p>
                <a:pPr eaLnBrk="1" hangingPunct="1">
                  <a:spcBef>
                    <a:spcPct val="50000"/>
                  </a:spcBef>
                </a:pPr>
                <a14:m>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𝐻</m:t>
                        </m:r>
                      </m:e>
                      <m:sub>
                        <m:r>
                          <a:rPr lang="en-US" altLang="zh-TW" i="1">
                            <a:latin typeface="Cambria Math" panose="02040503050406030204" pitchFamily="18" charset="0"/>
                          </a:rPr>
                          <m:t>0</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b="0" i="1" smtClean="0">
                                    <a:latin typeface="Cambria Math" panose="02040503050406030204" pitchFamily="18" charset="0"/>
                                    <a:ea typeface="Cambria Math"/>
                                  </a:rPr>
                                  <m:t>𝑖</m:t>
                                </m:r>
                              </m:sub>
                            </m:sSub>
                          </m:e>
                        </m:d>
                      </m:e>
                    </m:d>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b="0" i="1" smtClean="0">
                                    <a:latin typeface="Cambria Math" panose="02040503050406030204" pitchFamily="18" charset="0"/>
                                    <a:ea typeface="Cambria Math"/>
                                  </a:rPr>
                                  <m:t>𝑖</m:t>
                                </m:r>
                              </m:sub>
                            </m:sSub>
                          </m:e>
                        </m:d>
                      </m:e>
                    </m:d>
                    <m:r>
                      <a:rPr lang="en-US" altLang="zh-TW" b="0" i="1" smtClean="0">
                        <a:latin typeface="Cambria Math" panose="02040503050406030204" pitchFamily="18" charset="0"/>
                        <a:ea typeface="Cambria Math"/>
                      </a:rPr>
                      <m:t>=0</m:t>
                    </m:r>
                  </m:oMath>
                </a14:m>
                <a:r>
                  <a:rPr lang="en-US" altLang="zh-TW" dirty="0"/>
                  <a:t> </a:t>
                </a:r>
                <a:endParaRPr lang="zh-TW" altLang="en-US" dirty="0"/>
              </a:p>
            </p:txBody>
          </p:sp>
        </mc:Choice>
        <mc:Fallback xmlns="">
          <p:sp>
            <p:nvSpPr>
              <p:cNvPr id="26" name="文字方塊 29">
                <a:extLst>
                  <a:ext uri="{FF2B5EF4-FFF2-40B4-BE49-F238E27FC236}">
                    <a16:creationId xmlns:a16="http://schemas.microsoft.com/office/drawing/2014/main" id="{DD85E1F4-DFDE-07FD-D3EA-BBF553665F60}"/>
                  </a:ext>
                </a:extLst>
              </p:cNvPr>
              <p:cNvSpPr txBox="1">
                <a:spLocks noRot="1" noChangeAspect="1" noMove="1" noResize="1" noEditPoints="1" noAdjustHandles="1" noChangeArrowheads="1" noChangeShapeType="1" noTextEdit="1"/>
              </p:cNvSpPr>
              <p:nvPr/>
            </p:nvSpPr>
            <p:spPr bwMode="auto">
              <a:xfrm>
                <a:off x="1969382" y="3511626"/>
                <a:ext cx="2615049" cy="425181"/>
              </a:xfrm>
              <a:prstGeom prst="rect">
                <a:avLst/>
              </a:prstGeom>
              <a:blipFill>
                <a:blip r:embed="rId3"/>
                <a:stretch>
                  <a:fillRect l="-2427" t="-80000" b="-14285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69A1BD2-DF50-1183-D8E4-AFD60F8B3271}"/>
                  </a:ext>
                </a:extLst>
              </p:cNvPr>
              <p:cNvSpPr txBox="1"/>
              <p:nvPr/>
            </p:nvSpPr>
            <p:spPr bwMode="auto">
              <a:xfrm>
                <a:off x="559121" y="3963273"/>
                <a:ext cx="8437145" cy="42518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因此：</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𝑛𝑖</m:t>
                                </m:r>
                              </m:sub>
                            </m:sSub>
                          </m:e>
                        </m:d>
                      </m:e>
                    </m:d>
                  </m:oMath>
                </a14:m>
                <a:r>
                  <a:rPr lang="en-TW" dirty="0">
                    <a:latin typeface="Times New Roman" pitchFamily="18" charset="0"/>
                    <a:cs typeface="Times New Roman" pitchFamily="18" charset="0"/>
                  </a:rPr>
                  <a:t>的任一線性組合，依舊還是滿足此式，還是本徵值為</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a14:m>
                <a:r>
                  <a:rPr lang="en-TW" dirty="0">
                    <a:latin typeface="Times New Roman" pitchFamily="18" charset="0"/>
                    <a:cs typeface="Times New Roman" pitchFamily="18" charset="0"/>
                  </a:rPr>
                  <a:t>的本徵態。</a:t>
                </a:r>
              </a:p>
            </p:txBody>
          </p:sp>
        </mc:Choice>
        <mc:Fallback xmlns="">
          <p:sp>
            <p:nvSpPr>
              <p:cNvPr id="9" name="TextBox 8">
                <a:extLst>
                  <a:ext uri="{FF2B5EF4-FFF2-40B4-BE49-F238E27FC236}">
                    <a16:creationId xmlns:a16="http://schemas.microsoft.com/office/drawing/2014/main" id="{A69A1BD2-DF50-1183-D8E4-AFD60F8B3271}"/>
                  </a:ext>
                </a:extLst>
              </p:cNvPr>
              <p:cNvSpPr txBox="1">
                <a:spLocks noRot="1" noChangeAspect="1" noMove="1" noResize="1" noEditPoints="1" noAdjustHandles="1" noChangeArrowheads="1" noChangeShapeType="1" noTextEdit="1"/>
              </p:cNvSpPr>
              <p:nvPr/>
            </p:nvSpPr>
            <p:spPr bwMode="auto">
              <a:xfrm>
                <a:off x="559121" y="3963273"/>
                <a:ext cx="8437145" cy="425181"/>
              </a:xfrm>
              <a:prstGeom prst="rect">
                <a:avLst/>
              </a:prstGeom>
              <a:blipFill>
                <a:blip r:embed="rId4"/>
                <a:stretch>
                  <a:fillRect l="-752" t="-85294" b="-147059"/>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825A355-889F-260E-664A-8F67A8CC54AD}"/>
                  </a:ext>
                </a:extLst>
              </p:cNvPr>
              <p:cNvSpPr txBox="1"/>
              <p:nvPr/>
            </p:nvSpPr>
            <p:spPr bwMode="auto">
              <a:xfrm>
                <a:off x="539552" y="4446343"/>
                <a:ext cx="8437144" cy="42518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因此所有本徵值為</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a14:m>
                <a:r>
                  <a:rPr lang="en-TW" dirty="0">
                    <a:latin typeface="Times New Roman" pitchFamily="18" charset="0"/>
                    <a:cs typeface="Times New Roman" pitchFamily="18" charset="0"/>
                  </a:rPr>
                  <a:t>的簡併本徵態集合起來，組成了一個</a:t>
                </a:r>
                <a14:m>
                  <m:oMath xmlns:m="http://schemas.openxmlformats.org/officeDocument/2006/math">
                    <m:r>
                      <a:rPr lang="en-US" i="1" dirty="0">
                        <a:latin typeface="Cambria Math" panose="02040503050406030204" pitchFamily="18" charset="0"/>
                        <a:ea typeface="Cambria Math" panose="02040503050406030204" pitchFamily="18" charset="0"/>
                        <a:cs typeface="Times New Roman" pitchFamily="18" charset="0"/>
                      </a:rPr>
                      <m:t>𝑁</m:t>
                    </m:r>
                  </m:oMath>
                </a14:m>
                <a:r>
                  <a:rPr lang="en-TW" dirty="0">
                    <a:latin typeface="Times New Roman" pitchFamily="18" charset="0"/>
                    <a:cs typeface="Times New Roman" pitchFamily="18" charset="0"/>
                  </a:rPr>
                  <a:t>維線性空間。</a:t>
                </a:r>
              </a:p>
            </p:txBody>
          </p:sp>
        </mc:Choice>
        <mc:Fallback xmlns="">
          <p:sp>
            <p:nvSpPr>
              <p:cNvPr id="11" name="TextBox 10">
                <a:extLst>
                  <a:ext uri="{FF2B5EF4-FFF2-40B4-BE49-F238E27FC236}">
                    <a16:creationId xmlns:a16="http://schemas.microsoft.com/office/drawing/2014/main" id="{C825A355-889F-260E-664A-8F67A8CC54AD}"/>
                  </a:ext>
                </a:extLst>
              </p:cNvPr>
              <p:cNvSpPr txBox="1">
                <a:spLocks noRot="1" noChangeAspect="1" noMove="1" noResize="1" noEditPoints="1" noAdjustHandles="1" noChangeArrowheads="1" noChangeShapeType="1" noTextEdit="1"/>
              </p:cNvSpPr>
              <p:nvPr/>
            </p:nvSpPr>
            <p:spPr bwMode="auto">
              <a:xfrm>
                <a:off x="539552" y="4446343"/>
                <a:ext cx="8437144" cy="425181"/>
              </a:xfrm>
              <a:prstGeom prst="rect">
                <a:avLst/>
              </a:prstGeom>
              <a:blipFill>
                <a:blip r:embed="rId5"/>
                <a:stretch>
                  <a:fillRect l="-601"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D7BB5DD-3B8A-9B58-D5E5-B3480D12574D}"/>
                  </a:ext>
                </a:extLst>
              </p:cNvPr>
              <p:cNvSpPr txBox="1"/>
              <p:nvPr/>
            </p:nvSpPr>
            <p:spPr bwMode="auto">
              <a:xfrm>
                <a:off x="562588" y="4908366"/>
                <a:ext cx="7894553" cy="472694"/>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如果選擇</a:t>
                </a:r>
                <a14:m>
                  <m:oMath xmlns:m="http://schemas.openxmlformats.org/officeDocument/2006/math">
                    <m:r>
                      <m:rPr>
                        <m:nor/>
                      </m:rPr>
                      <a:rPr lang="en-TW" dirty="0">
                        <a:latin typeface="Times New Roman" pitchFamily="18" charset="0"/>
                        <a:cs typeface="Times New Roman" pitchFamily="18" charset="0"/>
                      </a:rPr>
                      <m:t>另一組</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r>
                                  <a:rPr lang="en-US" altLang="zh-TW" b="0" i="1" smtClean="0">
                                    <a:latin typeface="Cambria Math" panose="02040503050406030204" pitchFamily="18" charset="0"/>
                                    <a:ea typeface="Cambria Math" panose="02040503050406030204" pitchFamily="18" charset="0"/>
                                  </a:rPr>
                                  <m:t>′</m:t>
                                </m:r>
                              </m:e>
                              <m:sub>
                                <m:r>
                                  <a:rPr lang="en-US" altLang="zh-TW" i="1">
                                    <a:latin typeface="Cambria Math" panose="02040503050406030204" pitchFamily="18" charset="0"/>
                                    <a:ea typeface="Cambria Math"/>
                                  </a:rPr>
                                  <m:t>𝑛𝑖</m:t>
                                </m:r>
                              </m:sub>
                            </m:sSub>
                          </m:e>
                        </m:d>
                      </m:e>
                    </m:d>
                  </m:oMath>
                </a14:m>
                <a:r>
                  <a:rPr lang="en-TW" dirty="0">
                    <a:latin typeface="Times New Roman" pitchFamily="18" charset="0"/>
                    <a:cs typeface="Times New Roman" pitchFamily="18" charset="0"/>
                  </a:rPr>
                  <a:t>基底，原本為零的分母是</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r>
                          <a:rPr lang="en-US" altLang="zh-TW" b="0" i="1" smtClean="0">
                            <a:latin typeface="Cambria Math" panose="02040503050406030204" pitchFamily="18" charset="0"/>
                          </a:rPr>
                          <m:t>𝑖</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𝑛𝑗</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a14:m>
                <a:r>
                  <a:rPr lang="en-TW" dirty="0">
                    <a:latin typeface="Times New Roman" pitchFamily="18" charset="0"/>
                    <a:cs typeface="Times New Roman" pitchFamily="18" charset="0"/>
                  </a:rPr>
                  <a:t>，</a:t>
                </a:r>
              </a:p>
            </p:txBody>
          </p:sp>
        </mc:Choice>
        <mc:Fallback xmlns="">
          <p:sp>
            <p:nvSpPr>
              <p:cNvPr id="12" name="TextBox 11">
                <a:extLst>
                  <a:ext uri="{FF2B5EF4-FFF2-40B4-BE49-F238E27FC236}">
                    <a16:creationId xmlns:a16="http://schemas.microsoft.com/office/drawing/2014/main" id="{1D7BB5DD-3B8A-9B58-D5E5-B3480D12574D}"/>
                  </a:ext>
                </a:extLst>
              </p:cNvPr>
              <p:cNvSpPr txBox="1">
                <a:spLocks noRot="1" noChangeAspect="1" noMove="1" noResize="1" noEditPoints="1" noAdjustHandles="1" noChangeArrowheads="1" noChangeShapeType="1" noTextEdit="1"/>
              </p:cNvSpPr>
              <p:nvPr/>
            </p:nvSpPr>
            <p:spPr bwMode="auto">
              <a:xfrm>
                <a:off x="562588" y="4908366"/>
                <a:ext cx="7894553" cy="472694"/>
              </a:xfrm>
              <a:prstGeom prst="rect">
                <a:avLst/>
              </a:prstGeom>
              <a:blipFill>
                <a:blip r:embed="rId6"/>
                <a:stretch>
                  <a:fillRect l="-643" t="-73684" b="-12368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29">
                <a:extLst>
                  <a:ext uri="{FF2B5EF4-FFF2-40B4-BE49-F238E27FC236}">
                    <a16:creationId xmlns:a16="http://schemas.microsoft.com/office/drawing/2014/main" id="{1367E3FE-0504-9163-F397-E872017F5DA8}"/>
                  </a:ext>
                </a:extLst>
              </p:cNvPr>
              <p:cNvSpPr txBox="1"/>
              <p:nvPr/>
            </p:nvSpPr>
            <p:spPr bwMode="auto">
              <a:xfrm>
                <a:off x="2993851" y="877363"/>
                <a:ext cx="2437996" cy="767903"/>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𝜆</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oMath>
                  </m:oMathPara>
                </a14:m>
                <a:endParaRPr lang="zh-TW" altLang="en-US" dirty="0"/>
              </a:p>
            </p:txBody>
          </p:sp>
        </mc:Choice>
        <mc:Fallback xmlns="">
          <p:sp>
            <p:nvSpPr>
              <p:cNvPr id="5" name="文字方塊 29">
                <a:extLst>
                  <a:ext uri="{FF2B5EF4-FFF2-40B4-BE49-F238E27FC236}">
                    <a16:creationId xmlns:a16="http://schemas.microsoft.com/office/drawing/2014/main" id="{1367E3FE-0504-9163-F397-E872017F5DA8}"/>
                  </a:ext>
                </a:extLst>
              </p:cNvPr>
              <p:cNvSpPr txBox="1">
                <a:spLocks noRot="1" noChangeAspect="1" noMove="1" noResize="1" noEditPoints="1" noAdjustHandles="1" noChangeArrowheads="1" noChangeShapeType="1" noTextEdit="1"/>
              </p:cNvSpPr>
              <p:nvPr/>
            </p:nvSpPr>
            <p:spPr bwMode="auto">
              <a:xfrm>
                <a:off x="2993851" y="877363"/>
                <a:ext cx="2437996" cy="767903"/>
              </a:xfrm>
              <a:prstGeom prst="rect">
                <a:avLst/>
              </a:prstGeom>
              <a:blipFill>
                <a:blip r:embed="rId7"/>
                <a:stretch>
                  <a:fillRect l="-21244" t="-121311" r="-6736" b="-17049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2E4D6B7-E9F0-2AEC-E30B-80631B0A49A4}"/>
                  </a:ext>
                </a:extLst>
              </p:cNvPr>
              <p:cNvSpPr txBox="1"/>
              <p:nvPr/>
            </p:nvSpPr>
            <p:spPr bwMode="auto">
              <a:xfrm>
                <a:off x="539551" y="1658640"/>
                <a:ext cx="446449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如果被微擾的態</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a14:m>
                <a:r>
                  <a:rPr lang="en-TW" dirty="0">
                    <a:latin typeface="Times New Roman" pitchFamily="18" charset="0"/>
                    <a:cs typeface="Times New Roman" pitchFamily="18" charset="0"/>
                  </a:rPr>
                  <a:t>有其他簡併態</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𝑚</m:t>
                                </m:r>
                              </m:sub>
                            </m:sSub>
                          </m:e>
                        </m:d>
                      </m:e>
                    </m:d>
                  </m:oMath>
                </a14:m>
                <a:r>
                  <a:rPr lang="en-TW" dirty="0">
                    <a:latin typeface="Times New Roman" pitchFamily="18" charset="0"/>
                    <a:cs typeface="Times New Roman" pitchFamily="18" charset="0"/>
                  </a:rPr>
                  <a:t>，</a:t>
                </a:r>
              </a:p>
            </p:txBody>
          </p:sp>
        </mc:Choice>
        <mc:Fallback xmlns="">
          <p:sp>
            <p:nvSpPr>
              <p:cNvPr id="6" name="TextBox 5">
                <a:extLst>
                  <a:ext uri="{FF2B5EF4-FFF2-40B4-BE49-F238E27FC236}">
                    <a16:creationId xmlns:a16="http://schemas.microsoft.com/office/drawing/2014/main" id="{F2E4D6B7-E9F0-2AEC-E30B-80631B0A49A4}"/>
                  </a:ext>
                </a:extLst>
              </p:cNvPr>
              <p:cNvSpPr txBox="1">
                <a:spLocks noRot="1" noChangeAspect="1" noMove="1" noResize="1" noEditPoints="1" noAdjustHandles="1" noChangeArrowheads="1" noChangeShapeType="1" noTextEdit="1"/>
              </p:cNvSpPr>
              <p:nvPr/>
            </p:nvSpPr>
            <p:spPr bwMode="auto">
              <a:xfrm>
                <a:off x="539551" y="1658640"/>
                <a:ext cx="4464497" cy="369332"/>
              </a:xfrm>
              <a:prstGeom prst="rect">
                <a:avLst/>
              </a:prstGeom>
              <a:blipFill>
                <a:blip r:embed="rId8"/>
                <a:stretch>
                  <a:fillRect l="-1133" t="-110000" b="-16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7889179-C14C-9CAC-F0E0-84123EC16A44}"/>
                  </a:ext>
                </a:extLst>
              </p:cNvPr>
              <p:cNvSpPr txBox="1"/>
              <p:nvPr/>
            </p:nvSpPr>
            <p:spPr bwMode="auto">
              <a:xfrm>
                <a:off x="530521" y="2000108"/>
                <a:ext cx="7922819" cy="425181"/>
              </a:xfrm>
              <a:prstGeom prst="rect">
                <a:avLst/>
              </a:prstGeom>
              <a:noFill/>
              <a:ln w="9525">
                <a:noFill/>
                <a:miter lim="800000"/>
                <a:headEnd/>
                <a:tailEnd/>
              </a:ln>
            </p:spPr>
            <p:txBody>
              <a:bodyPr wrap="square">
                <a:spAutoFit/>
              </a:bodyPr>
              <a:lstStyle/>
              <a:p>
                <a:r>
                  <a:rPr lang="zh-TW" altLang="en-US" dirty="0"/>
                  <a:t>上式分母能量差</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𝑚</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a14:m>
                <a:r>
                  <a:rPr lang="zh-TW" altLang="en-US" dirty="0"/>
                  <a:t>為零，</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𝑚</m:t>
                                </m:r>
                              </m:sub>
                            </m:sSub>
                          </m:e>
                        </m:d>
                      </m:e>
                    </m:d>
                  </m:oMath>
                </a14:m>
                <a:r>
                  <a:rPr lang="en-TW" dirty="0">
                    <a:latin typeface="Times New Roman" pitchFamily="18" charset="0"/>
                    <a:cs typeface="Times New Roman" pitchFamily="18" charset="0"/>
                  </a:rPr>
                  <a:t>對</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a14:m>
                <a:r>
                  <a:rPr lang="en-TW" dirty="0">
                    <a:latin typeface="Times New Roman" pitchFamily="18" charset="0"/>
                    <a:cs typeface="Times New Roman" pitchFamily="18" charset="0"/>
                  </a:rPr>
                  <a:t>的一階修正的貢獻會是無限大！</a:t>
                </a:r>
                <a:endParaRPr lang="en-TW" dirty="0"/>
              </a:p>
            </p:txBody>
          </p:sp>
        </mc:Choice>
        <mc:Fallback xmlns="">
          <p:sp>
            <p:nvSpPr>
              <p:cNvPr id="14" name="TextBox 13">
                <a:extLst>
                  <a:ext uri="{FF2B5EF4-FFF2-40B4-BE49-F238E27FC236}">
                    <a16:creationId xmlns:a16="http://schemas.microsoft.com/office/drawing/2014/main" id="{37889179-C14C-9CAC-F0E0-84123EC16A44}"/>
                  </a:ext>
                </a:extLst>
              </p:cNvPr>
              <p:cNvSpPr txBox="1">
                <a:spLocks noRot="1" noChangeAspect="1" noMove="1" noResize="1" noEditPoints="1" noAdjustHandles="1" noChangeArrowheads="1" noChangeShapeType="1" noTextEdit="1"/>
              </p:cNvSpPr>
              <p:nvPr/>
            </p:nvSpPr>
            <p:spPr bwMode="auto">
              <a:xfrm>
                <a:off x="530521" y="2000108"/>
                <a:ext cx="7922819" cy="425181"/>
              </a:xfrm>
              <a:prstGeom prst="rect">
                <a:avLst/>
              </a:prstGeom>
              <a:blipFill>
                <a:blip r:embed="rId9"/>
                <a:stretch>
                  <a:fillRect l="-640" t="-80000" b="-142857"/>
                </a:stretch>
              </a:blipFill>
              <a:ln w="9525">
                <a:noFill/>
                <a:miter lim="800000"/>
                <a:headEnd/>
                <a:tailEnd/>
              </a:ln>
            </p:spPr>
            <p:txBody>
              <a:bodyPr/>
              <a:lstStyle/>
              <a:p>
                <a:r>
                  <a:rPr lang="en-TW">
                    <a:noFill/>
                  </a:rPr>
                  <a:t> </a:t>
                </a:r>
              </a:p>
            </p:txBody>
          </p:sp>
        </mc:Fallback>
      </mc:AlternateContent>
      <p:sp>
        <p:nvSpPr>
          <p:cNvPr id="15" name="TextBox 14">
            <a:extLst>
              <a:ext uri="{FF2B5EF4-FFF2-40B4-BE49-F238E27FC236}">
                <a16:creationId xmlns:a16="http://schemas.microsoft.com/office/drawing/2014/main" id="{22E61722-DBF6-EE67-E3BB-7331C5DA8CDF}"/>
              </a:ext>
            </a:extLst>
          </p:cNvPr>
          <p:cNvSpPr txBox="1"/>
          <p:nvPr/>
        </p:nvSpPr>
        <p:spPr bwMode="auto">
          <a:xfrm>
            <a:off x="539551" y="2475356"/>
            <a:ext cx="7346596"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可見簡併</a:t>
            </a:r>
            <a:r>
              <a:rPr lang="en-US" dirty="0" err="1">
                <a:solidFill>
                  <a:srgbClr val="FF0000"/>
                </a:solidFill>
                <a:latin typeface="Times New Roman" pitchFamily="18" charset="0"/>
                <a:cs typeface="Times New Roman" pitchFamily="18" charset="0"/>
              </a:rPr>
              <a:t>微擾計算必須對簡併態有前置處理，再放入正常的微擾計算</a:t>
            </a:r>
            <a:r>
              <a:rPr lang="en-US" dirty="0">
                <a:solidFill>
                  <a:srgbClr val="FF0000"/>
                </a:solidFill>
                <a:latin typeface="Times New Roman" pitchFamily="18" charset="0"/>
                <a:cs typeface="Times New Roman" pitchFamily="18" charset="0"/>
              </a:rPr>
              <a:t>！</a:t>
            </a:r>
            <a:endParaRPr lang="en-TW" dirty="0">
              <a:solidFill>
                <a:srgbClr val="FF0000"/>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C97A5C9E-E9F5-9D8C-0258-22D2D87800F5}"/>
              </a:ext>
            </a:extLst>
          </p:cNvPr>
          <p:cNvSpPr txBox="1"/>
          <p:nvPr/>
        </p:nvSpPr>
        <p:spPr bwMode="auto">
          <a:xfrm>
            <a:off x="4781161" y="3567475"/>
            <a:ext cx="309634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注意這是一個線性方程式。</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ECD45ED-E3EA-CC31-C3F5-7AC7E75BC3D3}"/>
                  </a:ext>
                </a:extLst>
              </p:cNvPr>
              <p:cNvSpPr txBox="1"/>
              <p:nvPr/>
            </p:nvSpPr>
            <p:spPr bwMode="auto">
              <a:xfrm>
                <a:off x="562589" y="5349637"/>
                <a:ext cx="8437145" cy="411395"/>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在此新的基底，</a:t>
                </a:r>
                <a:r>
                  <a:rPr lang="en-US" dirty="0">
                    <a:latin typeface="Times New Roman" panose="02020603050405020304" pitchFamily="18" charset="0"/>
                    <a:cs typeface="Times New Roman" panose="02020603050405020304" pitchFamily="18" charset="0"/>
                  </a:rPr>
                  <a:t>off-diagonal elements </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r>
                                  <a:rPr lang="en-US" altLang="zh-TW" b="0" i="1" smtClean="0">
                                    <a:latin typeface="Cambria Math" panose="02040503050406030204" pitchFamily="18" charset="0"/>
                                    <a:ea typeface="Cambria Math" panose="02040503050406030204" pitchFamily="18" charset="0"/>
                                  </a:rPr>
                                  <m:t>′</m:t>
                                </m:r>
                              </m:e>
                              <m:sub>
                                <m:r>
                                  <a:rPr lang="en-US" altLang="zh-TW" i="1">
                                    <a:latin typeface="Cambria Math" panose="02040503050406030204" pitchFamily="18" charset="0"/>
                                    <a:ea typeface="Cambria Math" panose="02040503050406030204" pitchFamily="18" charset="0"/>
                                  </a:rPr>
                                  <m:t>𝑛</m:t>
                                </m:r>
                                <m:r>
                                  <a:rPr lang="en-US" altLang="zh-TW" b="0" i="1" smtClean="0">
                                    <a:latin typeface="Cambria Math" panose="02040503050406030204" pitchFamily="18" charset="0"/>
                                    <a:ea typeface="Cambria Math" panose="02040503050406030204" pitchFamily="18" charset="0"/>
                                  </a:rPr>
                                  <m:t>𝑖</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r>
                                  <a:rPr lang="en-US" altLang="zh-TW" b="0" i="1" smtClean="0">
                                    <a:latin typeface="Cambria Math" panose="02040503050406030204" pitchFamily="18" charset="0"/>
                                    <a:ea typeface="Cambria Math" panose="02040503050406030204" pitchFamily="18" charset="0"/>
                                  </a:rPr>
                                  <m:t>′</m:t>
                                </m:r>
                              </m:e>
                              <m:sub>
                                <m:r>
                                  <a:rPr lang="en-US" altLang="zh-TW" b="0" i="1" smtClean="0">
                                    <a:latin typeface="Cambria Math" panose="02040503050406030204" pitchFamily="18" charset="0"/>
                                    <a:ea typeface="Cambria Math" panose="02040503050406030204" pitchFamily="18" charset="0"/>
                                  </a:rPr>
                                  <m:t>𝑛𝑗</m:t>
                                </m:r>
                              </m:sub>
                            </m:sSub>
                          </m:e>
                        </m:d>
                      </m:e>
                    </m:d>
                  </m:oMath>
                </a14:m>
                <a:r>
                  <a:rPr lang="en-TW" dirty="0">
                    <a:latin typeface="Times New Roman" pitchFamily="18" charset="0"/>
                    <a:cs typeface="Times New Roman" pitchFamily="18" charset="0"/>
                  </a:rPr>
                  <a:t>都是零，那就可與分母抵消。</a:t>
                </a:r>
              </a:p>
            </p:txBody>
          </p:sp>
        </mc:Choice>
        <mc:Fallback xmlns="">
          <p:sp>
            <p:nvSpPr>
              <p:cNvPr id="17" name="TextBox 16">
                <a:extLst>
                  <a:ext uri="{FF2B5EF4-FFF2-40B4-BE49-F238E27FC236}">
                    <a16:creationId xmlns:a16="http://schemas.microsoft.com/office/drawing/2014/main" id="{7ECD45ED-E3EA-CC31-C3F5-7AC7E75BC3D3}"/>
                  </a:ext>
                </a:extLst>
              </p:cNvPr>
              <p:cNvSpPr txBox="1">
                <a:spLocks noRot="1" noChangeAspect="1" noMove="1" noResize="1" noEditPoints="1" noAdjustHandles="1" noChangeArrowheads="1" noChangeShapeType="1" noTextEdit="1"/>
              </p:cNvSpPr>
              <p:nvPr/>
            </p:nvSpPr>
            <p:spPr bwMode="auto">
              <a:xfrm>
                <a:off x="562589" y="5349637"/>
                <a:ext cx="8437145" cy="411395"/>
              </a:xfrm>
              <a:prstGeom prst="rect">
                <a:avLst/>
              </a:prstGeom>
              <a:blipFill>
                <a:blip r:embed="rId10"/>
                <a:stretch>
                  <a:fillRect l="-602" t="-148485" b="-22424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B1C9EA5-3CA7-7E17-2D6B-CDA2033CC1F7}"/>
                  </a:ext>
                </a:extLst>
              </p:cNvPr>
              <p:cNvSpPr txBox="1"/>
              <p:nvPr/>
            </p:nvSpPr>
            <p:spPr bwMode="auto">
              <a:xfrm>
                <a:off x="562588" y="5810228"/>
                <a:ext cx="789455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策略：</a:t>
                </a:r>
                <a:r>
                  <a:rPr lang="en-TW" dirty="0">
                    <a:solidFill>
                      <a:srgbClr val="FF0000"/>
                    </a:solidFill>
                    <a:latin typeface="Times New Roman" pitchFamily="18" charset="0"/>
                    <a:cs typeface="Times New Roman" pitchFamily="18" charset="0"/>
                  </a:rPr>
                  <a:t>選擇一新的基底，使</a:t>
                </a:r>
                <a14:m>
                  <m:oMath xmlns:m="http://schemas.openxmlformats.org/officeDocument/2006/math">
                    <m:sSub>
                      <m:sSubPr>
                        <m:ctrlPr>
                          <a:rPr lang="en-US" altLang="zh-TW" i="1">
                            <a:solidFill>
                              <a:srgbClr val="FF0000"/>
                            </a:solidFill>
                            <a:latin typeface="Cambria Math" panose="02040503050406030204" pitchFamily="18" charset="0"/>
                            <a:ea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𝐻</m:t>
                        </m:r>
                      </m:e>
                      <m:sub>
                        <m:r>
                          <a:rPr lang="en-US" altLang="zh-TW" i="1">
                            <a:solidFill>
                              <a:srgbClr val="FF0000"/>
                            </a:solidFill>
                            <a:latin typeface="Cambria Math" panose="02040503050406030204" pitchFamily="18" charset="0"/>
                            <a:ea typeface="Cambria Math" panose="02040503050406030204" pitchFamily="18" charset="0"/>
                          </a:rPr>
                          <m:t>1</m:t>
                        </m:r>
                      </m:sub>
                    </m:sSub>
                  </m:oMath>
                </a14:m>
                <a:r>
                  <a:rPr lang="en-TW" dirty="0">
                    <a:solidFill>
                      <a:srgbClr val="FF0000"/>
                    </a:solidFill>
                    <a:latin typeface="Times New Roman" pitchFamily="18" charset="0"/>
                    <a:cs typeface="Times New Roman" pitchFamily="18" charset="0"/>
                  </a:rPr>
                  <a:t>在此簡併態組成的子空間內是對角化的</a:t>
                </a:r>
                <a:r>
                  <a:rPr lang="en-TW" dirty="0">
                    <a:latin typeface="Times New Roman" pitchFamily="18" charset="0"/>
                    <a:cs typeface="Times New Roman" pitchFamily="18" charset="0"/>
                  </a:rPr>
                  <a:t>。</a:t>
                </a:r>
              </a:p>
            </p:txBody>
          </p:sp>
        </mc:Choice>
        <mc:Fallback xmlns="">
          <p:sp>
            <p:nvSpPr>
              <p:cNvPr id="18" name="TextBox 17">
                <a:extLst>
                  <a:ext uri="{FF2B5EF4-FFF2-40B4-BE49-F238E27FC236}">
                    <a16:creationId xmlns:a16="http://schemas.microsoft.com/office/drawing/2014/main" id="{4B1C9EA5-3CA7-7E17-2D6B-CDA2033CC1F7}"/>
                  </a:ext>
                </a:extLst>
              </p:cNvPr>
              <p:cNvSpPr txBox="1">
                <a:spLocks noRot="1" noChangeAspect="1" noMove="1" noResize="1" noEditPoints="1" noAdjustHandles="1" noChangeArrowheads="1" noChangeShapeType="1" noTextEdit="1"/>
              </p:cNvSpPr>
              <p:nvPr/>
            </p:nvSpPr>
            <p:spPr bwMode="auto">
              <a:xfrm>
                <a:off x="562588" y="5810228"/>
                <a:ext cx="7894553" cy="369332"/>
              </a:xfrm>
              <a:prstGeom prst="rect">
                <a:avLst/>
              </a:prstGeom>
              <a:blipFill>
                <a:blip r:embed="rId11"/>
                <a:stretch>
                  <a:fillRect l="-643" t="-6667" b="-23333"/>
                </a:stretch>
              </a:blipFill>
              <a:ln w="9525">
                <a:noFill/>
                <a:miter lim="800000"/>
                <a:headEnd/>
                <a:tailEnd/>
              </a:ln>
            </p:spPr>
            <p:txBody>
              <a:bodyPr/>
              <a:lstStyle/>
              <a:p>
                <a:r>
                  <a:rPr lang="en-TW">
                    <a:noFill/>
                  </a:rPr>
                  <a:t> </a:t>
                </a:r>
              </a:p>
            </p:txBody>
          </p:sp>
        </mc:Fallback>
      </mc:AlternateContent>
      <p:sp>
        <p:nvSpPr>
          <p:cNvPr id="2" name="TextBox 1">
            <a:extLst>
              <a:ext uri="{FF2B5EF4-FFF2-40B4-BE49-F238E27FC236}">
                <a16:creationId xmlns:a16="http://schemas.microsoft.com/office/drawing/2014/main" id="{6BE35F40-394B-2D96-463B-29A1073225FD}"/>
              </a:ext>
            </a:extLst>
          </p:cNvPr>
          <p:cNvSpPr txBox="1"/>
          <p:nvPr/>
        </p:nvSpPr>
        <p:spPr bwMode="auto">
          <a:xfrm>
            <a:off x="520585" y="3567475"/>
            <a:ext cx="157510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它們都滿足：</a:t>
            </a:r>
          </a:p>
        </p:txBody>
      </p:sp>
      <p:sp>
        <p:nvSpPr>
          <p:cNvPr id="3" name="TextBox 2">
            <a:extLst>
              <a:ext uri="{FF2B5EF4-FFF2-40B4-BE49-F238E27FC236}">
                <a16:creationId xmlns:a16="http://schemas.microsoft.com/office/drawing/2014/main" id="{627AF50B-C53B-3628-CADC-551A9933ABDC}"/>
              </a:ext>
            </a:extLst>
          </p:cNvPr>
          <p:cNvSpPr txBox="1"/>
          <p:nvPr/>
        </p:nvSpPr>
        <p:spPr bwMode="auto">
          <a:xfrm>
            <a:off x="529753" y="1045247"/>
            <a:ext cx="282052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微擾一階本徵態修正：</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B1A4B53-6A3E-9E3B-8EE7-6CC0645E75AA}"/>
                  </a:ext>
                </a:extLst>
              </p:cNvPr>
              <p:cNvSpPr txBox="1"/>
              <p:nvPr/>
            </p:nvSpPr>
            <p:spPr bwMode="auto">
              <a:xfrm>
                <a:off x="559121" y="6205242"/>
                <a:ext cx="8193234" cy="384464"/>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結果：構成新基底的向量</a:t>
                </a:r>
                <a:r>
                  <a:rPr lang="en-US" altLang="zh-TW" dirty="0">
                    <a:ea typeface="Cambria Math" panose="02040503050406030204" pitchFamily="18" charset="0"/>
                  </a:rPr>
                  <a:t> </a:t>
                </a:r>
                <a14:m>
                  <m:oMath xmlns:m="http://schemas.openxmlformats.org/officeDocument/2006/math">
                    <m:nary>
                      <m:naryPr>
                        <m:chr m:val="∑"/>
                        <m:ctrlPr>
                          <a:rPr lang="en-US" altLang="zh-TW" i="1" smtClean="0">
                            <a:solidFill>
                              <a:srgbClr val="FF0000"/>
                            </a:solidFill>
                            <a:latin typeface="Cambria Math" panose="02040503050406030204" pitchFamily="18" charset="0"/>
                            <a:ea typeface="Cambria Math" panose="02040503050406030204" pitchFamily="18" charset="0"/>
                          </a:rPr>
                        </m:ctrlPr>
                      </m:naryPr>
                      <m:sub>
                        <m:r>
                          <m:rPr>
                            <m:brk m:alnAt="23"/>
                          </m:rPr>
                          <a:rPr lang="en-US" altLang="zh-TW" i="1">
                            <a:solidFill>
                              <a:srgbClr val="FF0000"/>
                            </a:solidFill>
                            <a:latin typeface="Cambria Math" panose="02040503050406030204" pitchFamily="18" charset="0"/>
                            <a:ea typeface="Cambria Math" panose="02040503050406030204" pitchFamily="18" charset="0"/>
                          </a:rPr>
                          <m:t>𝑖</m:t>
                        </m:r>
                        <m:r>
                          <a:rPr lang="en-US" altLang="zh-TW" i="1">
                            <a:solidFill>
                              <a:srgbClr val="FF0000"/>
                            </a:solidFill>
                            <a:latin typeface="Cambria Math" panose="02040503050406030204" pitchFamily="18" charset="0"/>
                            <a:ea typeface="Cambria Math" panose="02040503050406030204" pitchFamily="18" charset="0"/>
                          </a:rPr>
                          <m:t>=1</m:t>
                        </m:r>
                      </m:sub>
                      <m:sup>
                        <m:r>
                          <a:rPr lang="en-US" altLang="zh-TW" i="1">
                            <a:solidFill>
                              <a:srgbClr val="FF0000"/>
                            </a:solidFill>
                            <a:latin typeface="Cambria Math" panose="02040503050406030204" pitchFamily="18" charset="0"/>
                            <a:ea typeface="Cambria Math" panose="02040503050406030204" pitchFamily="18" charset="0"/>
                          </a:rPr>
                          <m:t>𝑁</m:t>
                        </m:r>
                      </m:sup>
                      <m:e>
                        <m:sSub>
                          <m:sSubPr>
                            <m:ctrlPr>
                              <a:rPr lang="en-US" altLang="zh-TW" i="1">
                                <a:solidFill>
                                  <a:srgbClr val="FF0000"/>
                                </a:solidFill>
                                <a:latin typeface="Cambria Math" panose="02040503050406030204" pitchFamily="18" charset="0"/>
                                <a:ea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𝛼</m:t>
                            </m:r>
                          </m:e>
                          <m:sub>
                            <m:r>
                              <a:rPr lang="en-US" altLang="zh-TW" i="1">
                                <a:solidFill>
                                  <a:srgbClr val="FF0000"/>
                                </a:solidFill>
                                <a:latin typeface="Cambria Math" panose="02040503050406030204" pitchFamily="18" charset="0"/>
                                <a:ea typeface="Cambria Math" panose="02040503050406030204" pitchFamily="18" charset="0"/>
                              </a:rPr>
                              <m:t>𝑖</m:t>
                            </m:r>
                          </m:sub>
                        </m:sSub>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i="1">
                                        <a:solidFill>
                                          <a:srgbClr val="FF0000"/>
                                        </a:solidFill>
                                        <a:latin typeface="Cambria Math" panose="02040503050406030204" pitchFamily="18" charset="0"/>
                                        <a:ea typeface="Cambria Math"/>
                                      </a:rPr>
                                      <m:t>𝑛𝑖</m:t>
                                    </m:r>
                                  </m:sub>
                                </m:sSub>
                              </m:e>
                            </m:d>
                          </m:e>
                        </m:d>
                      </m:e>
                    </m:nary>
                    <m:r>
                      <a:rPr lang="en-US" altLang="zh-TW" i="1">
                        <a:latin typeface="Cambria Math" panose="02040503050406030204" pitchFamily="18" charset="0"/>
                        <a:ea typeface="Cambria Math"/>
                      </a:rPr>
                      <m:t> </m:t>
                    </m:r>
                  </m:oMath>
                </a14:m>
                <a:r>
                  <a:rPr lang="en-TW" dirty="0">
                    <a:solidFill>
                      <a:srgbClr val="FF0000"/>
                    </a:solidFill>
                    <a:latin typeface="Times New Roman" pitchFamily="18" charset="0"/>
                    <a:cs typeface="Times New Roman" pitchFamily="18" charset="0"/>
                  </a:rPr>
                  <a:t>，在簡併子空間內，是</a:t>
                </a:r>
                <a14:m>
                  <m:oMath xmlns:m="http://schemas.openxmlformats.org/officeDocument/2006/math">
                    <m:sSub>
                      <m:sSubPr>
                        <m:ctrlPr>
                          <a:rPr lang="en-US" altLang="zh-TW" i="1">
                            <a:solidFill>
                              <a:srgbClr val="FF0000"/>
                            </a:solidFill>
                            <a:latin typeface="Cambria Math" panose="02040503050406030204" pitchFamily="18" charset="0"/>
                            <a:ea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𝐻</m:t>
                        </m:r>
                      </m:e>
                      <m:sub>
                        <m:r>
                          <a:rPr lang="en-US" altLang="zh-TW" i="1">
                            <a:solidFill>
                              <a:srgbClr val="FF0000"/>
                            </a:solidFill>
                            <a:latin typeface="Cambria Math" panose="02040503050406030204" pitchFamily="18" charset="0"/>
                            <a:ea typeface="Cambria Math" panose="02040503050406030204" pitchFamily="18" charset="0"/>
                          </a:rPr>
                          <m:t>1</m:t>
                        </m:r>
                      </m:sub>
                    </m:sSub>
                  </m:oMath>
                </a14:m>
                <a:r>
                  <a:rPr lang="en-TW" dirty="0">
                    <a:solidFill>
                      <a:srgbClr val="FF0000"/>
                    </a:solidFill>
                    <a:latin typeface="Times New Roman" pitchFamily="18" charset="0"/>
                    <a:cs typeface="Times New Roman" pitchFamily="18" charset="0"/>
                  </a:rPr>
                  <a:t>的本徵向量。</a:t>
                </a:r>
              </a:p>
            </p:txBody>
          </p:sp>
        </mc:Choice>
        <mc:Fallback xmlns="">
          <p:sp>
            <p:nvSpPr>
              <p:cNvPr id="7" name="TextBox 6">
                <a:extLst>
                  <a:ext uri="{FF2B5EF4-FFF2-40B4-BE49-F238E27FC236}">
                    <a16:creationId xmlns:a16="http://schemas.microsoft.com/office/drawing/2014/main" id="{AB1A4B53-6A3E-9E3B-8EE7-6CC0645E75AA}"/>
                  </a:ext>
                </a:extLst>
              </p:cNvPr>
              <p:cNvSpPr txBox="1">
                <a:spLocks noRot="1" noChangeAspect="1" noMove="1" noResize="1" noEditPoints="1" noAdjustHandles="1" noChangeArrowheads="1" noChangeShapeType="1" noTextEdit="1"/>
              </p:cNvSpPr>
              <p:nvPr/>
            </p:nvSpPr>
            <p:spPr bwMode="auto">
              <a:xfrm>
                <a:off x="559121" y="6205242"/>
                <a:ext cx="8193234" cy="384464"/>
              </a:xfrm>
              <a:prstGeom prst="rect">
                <a:avLst/>
              </a:prstGeom>
              <a:blipFill>
                <a:blip r:embed="rId12"/>
                <a:stretch>
                  <a:fillRect l="-774" t="-103226" b="-161290"/>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395261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animBg="1"/>
      <p:bldP spid="9" grpId="0"/>
      <p:bldP spid="11" grpId="0"/>
      <p:bldP spid="12" grpId="0"/>
      <p:bldP spid="16" grpId="0"/>
      <p:bldP spid="17" grpId="0"/>
      <p:bldP spid="18" grpId="0"/>
      <p:bldP spid="2"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61602-61E1-21A5-74D0-BA6F1C528E10}"/>
              </a:ext>
            </a:extLst>
          </p:cNvPr>
          <p:cNvSpPr txBox="1"/>
          <p:nvPr/>
        </p:nvSpPr>
        <p:spPr bwMode="auto">
          <a:xfrm>
            <a:off x="350630" y="2630712"/>
            <a:ext cx="812641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從電子的座標系來看，質子是在移動的！</a:t>
            </a:r>
            <a:r>
              <a:rPr lang="en-GB" dirty="0" err="1">
                <a:latin typeface="Times New Roman" pitchFamily="18" charset="0"/>
                <a:cs typeface="Times New Roman" pitchFamily="18" charset="0"/>
              </a:rPr>
              <a:t>因此它的自旋會感覺到有磁場存在</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E60E8DC0-FAC1-B227-764E-DAFDB7635915}"/>
              </a:ext>
            </a:extLst>
          </p:cNvPr>
          <p:cNvPicPr>
            <a:picLocks noChangeAspect="1"/>
          </p:cNvPicPr>
          <p:nvPr/>
        </p:nvPicPr>
        <p:blipFill rotWithShape="1">
          <a:blip r:embed="rId2"/>
          <a:srcRect l="8188" t="7826"/>
          <a:stretch/>
        </p:blipFill>
        <p:spPr>
          <a:xfrm>
            <a:off x="472551" y="124280"/>
            <a:ext cx="3229868" cy="2434868"/>
          </a:xfrm>
          <a:prstGeom prst="rect">
            <a:avLst/>
          </a:prstGeom>
        </p:spPr>
      </p:pic>
      <p:pic>
        <p:nvPicPr>
          <p:cNvPr id="4" name="Picture 3">
            <a:extLst>
              <a:ext uri="{FF2B5EF4-FFF2-40B4-BE49-F238E27FC236}">
                <a16:creationId xmlns:a16="http://schemas.microsoft.com/office/drawing/2014/main" id="{DA7F1D9A-E5A6-2EC2-2D60-30781ED43BC4}"/>
              </a:ext>
            </a:extLst>
          </p:cNvPr>
          <p:cNvPicPr>
            <a:picLocks noChangeAspect="1"/>
          </p:cNvPicPr>
          <p:nvPr/>
        </p:nvPicPr>
        <p:blipFill>
          <a:blip r:embed="rId3"/>
          <a:stretch>
            <a:fillRect/>
          </a:stretch>
        </p:blipFill>
        <p:spPr>
          <a:xfrm>
            <a:off x="3702419" y="133444"/>
            <a:ext cx="4774623" cy="2434868"/>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2CE762E-028D-F73F-C78D-2C2E668800C7}"/>
                  </a:ext>
                </a:extLst>
              </p:cNvPr>
              <p:cNvSpPr txBox="1"/>
              <p:nvPr/>
            </p:nvSpPr>
            <p:spPr bwMode="auto">
              <a:xfrm>
                <a:off x="350630" y="3043276"/>
                <a:ext cx="8793370" cy="40293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這可以在相對論中嚴格推導，在靜止的電場</a:t>
                </a:r>
                <a14:m>
                  <m:oMath xmlns:m="http://schemas.openxmlformats.org/officeDocument/2006/math">
                    <m:acc>
                      <m:accPr>
                        <m:chr m:val="⃗"/>
                        <m:ctrlPr>
                          <a:rPr lang="en-TW" i="1" smtClean="0">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𝐸</m:t>
                        </m:r>
                      </m:e>
                    </m:acc>
                  </m:oMath>
                </a14:m>
                <a:r>
                  <a:rPr lang="en-TW" dirty="0">
                    <a:latin typeface="Times New Roman" pitchFamily="18" charset="0"/>
                    <a:cs typeface="Times New Roman" pitchFamily="18" charset="0"/>
                  </a:rPr>
                  <a:t>中移動的電荷（電子）會感覺到磁場</a:t>
                </a:r>
                <a14:m>
                  <m:oMath xmlns:m="http://schemas.openxmlformats.org/officeDocument/2006/math">
                    <m:acc>
                      <m:accPr>
                        <m:chr m:val="⃗"/>
                        <m:ctrlPr>
                          <a:rPr lang="en-TW" i="1">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𝐵</m:t>
                        </m:r>
                      </m:e>
                    </m:acc>
                  </m:oMath>
                </a14:m>
                <a:r>
                  <a:rPr lang="en-TW" dirty="0">
                    <a:latin typeface="Times New Roman" pitchFamily="18" charset="0"/>
                    <a:cs typeface="Times New Roman" pitchFamily="18" charset="0"/>
                  </a:rPr>
                  <a:t>：</a:t>
                </a:r>
              </a:p>
            </p:txBody>
          </p:sp>
        </mc:Choice>
        <mc:Fallback xmlns="">
          <p:sp>
            <p:nvSpPr>
              <p:cNvPr id="6" name="TextBox 5">
                <a:extLst>
                  <a:ext uri="{FF2B5EF4-FFF2-40B4-BE49-F238E27FC236}">
                    <a16:creationId xmlns:a16="http://schemas.microsoft.com/office/drawing/2014/main" id="{D2CE762E-028D-F73F-C78D-2C2E668800C7}"/>
                  </a:ext>
                </a:extLst>
              </p:cNvPr>
              <p:cNvSpPr txBox="1">
                <a:spLocks noRot="1" noChangeAspect="1" noMove="1" noResize="1" noEditPoints="1" noAdjustHandles="1" noChangeArrowheads="1" noChangeShapeType="1" noTextEdit="1"/>
              </p:cNvSpPr>
              <p:nvPr/>
            </p:nvSpPr>
            <p:spPr bwMode="auto">
              <a:xfrm>
                <a:off x="350630" y="3043276"/>
                <a:ext cx="8793370" cy="402931"/>
              </a:xfrm>
              <a:prstGeom prst="rect">
                <a:avLst/>
              </a:prstGeom>
              <a:blipFill>
                <a:blip r:embed="rId4"/>
                <a:stretch>
                  <a:fillRect l="-577" b="-2121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8496272-264A-15C3-90EC-5369FD7F8830}"/>
                  </a:ext>
                </a:extLst>
              </p:cNvPr>
              <p:cNvSpPr txBox="1"/>
              <p:nvPr/>
            </p:nvSpPr>
            <p:spPr bwMode="auto">
              <a:xfrm>
                <a:off x="3702419" y="3476092"/>
                <a:ext cx="1675932" cy="637034"/>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𝐵</m:t>
                          </m:r>
                        </m:e>
                      </m:acc>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acc>
                            <m:accPr>
                              <m:chr m:val="⃗"/>
                              <m:ctrlPr>
                                <a:rPr lang="en-US" b="0" i="1" smtClean="0">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𝑣</m:t>
                              </m:r>
                            </m:e>
                          </m:acc>
                        </m:num>
                        <m:den>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i="1">
                                  <a:latin typeface="Cambria Math" panose="02040503050406030204" pitchFamily="18" charset="0"/>
                                  <a:cs typeface="Times New Roman" pitchFamily="18" charset="0"/>
                                </a:rPr>
                                <m:t>2</m:t>
                              </m:r>
                            </m:sup>
                          </m:sSup>
                        </m:den>
                      </m:f>
                      <m:r>
                        <a:rPr lang="en-US" b="0" i="1" smtClean="0">
                          <a:latin typeface="Cambria Math" panose="02040503050406030204" pitchFamily="18" charset="0"/>
                          <a:ea typeface="Cambria Math" panose="02040503050406030204" pitchFamily="18" charset="0"/>
                          <a:cs typeface="Times New Roman" pitchFamily="18" charset="0"/>
                        </a:rPr>
                        <m:t>×</m:t>
                      </m:r>
                      <m:acc>
                        <m:accPr>
                          <m:chr m:val="⃗"/>
                          <m:ctrlPr>
                            <a:rPr lang="en-TW" i="1">
                              <a:latin typeface="Cambria Math" panose="02040503050406030204" pitchFamily="18" charset="0"/>
                              <a:cs typeface="Times New Roman" pitchFamily="18" charset="0"/>
                            </a:rPr>
                          </m:ctrlPr>
                        </m:accPr>
                        <m:e>
                          <m:r>
                            <a:rPr lang="en-US" i="1">
                              <a:latin typeface="Cambria Math" panose="02040503050406030204" pitchFamily="18" charset="0"/>
                              <a:cs typeface="Times New Roman" pitchFamily="18" charset="0"/>
                            </a:rPr>
                            <m:t>𝐸</m:t>
                          </m:r>
                        </m:e>
                      </m:acc>
                    </m:oMath>
                  </m:oMathPara>
                </a14:m>
                <a:endParaRPr lang="en-TW" dirty="0"/>
              </a:p>
            </p:txBody>
          </p:sp>
        </mc:Choice>
        <mc:Fallback xmlns="">
          <p:sp>
            <p:nvSpPr>
              <p:cNvPr id="8" name="TextBox 7">
                <a:extLst>
                  <a:ext uri="{FF2B5EF4-FFF2-40B4-BE49-F238E27FC236}">
                    <a16:creationId xmlns:a16="http://schemas.microsoft.com/office/drawing/2014/main" id="{F8496272-264A-15C3-90EC-5369FD7F8830}"/>
                  </a:ext>
                </a:extLst>
              </p:cNvPr>
              <p:cNvSpPr txBox="1">
                <a:spLocks noRot="1" noChangeAspect="1" noMove="1" noResize="1" noEditPoints="1" noAdjustHandles="1" noChangeArrowheads="1" noChangeShapeType="1" noTextEdit="1"/>
              </p:cNvSpPr>
              <p:nvPr/>
            </p:nvSpPr>
            <p:spPr bwMode="auto">
              <a:xfrm>
                <a:off x="3702419" y="3476092"/>
                <a:ext cx="1675932" cy="637034"/>
              </a:xfrm>
              <a:prstGeom prst="rect">
                <a:avLst/>
              </a:prstGeom>
              <a:blipFill>
                <a:blip r:embed="rId5"/>
                <a:stretch>
                  <a:fillRect t="-784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116A53E-8B7C-2051-405F-1EB0F3974C22}"/>
                  </a:ext>
                </a:extLst>
              </p:cNvPr>
              <p:cNvSpPr txBox="1"/>
              <p:nvPr/>
            </p:nvSpPr>
            <p:spPr bwMode="auto">
              <a:xfrm>
                <a:off x="356586" y="4077072"/>
                <a:ext cx="7744278" cy="410049"/>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此磁場</a:t>
                </a:r>
                <a14:m>
                  <m:oMath xmlns:m="http://schemas.openxmlformats.org/officeDocument/2006/math">
                    <m:acc>
                      <m:accPr>
                        <m:chr m:val="⃗"/>
                        <m:ctrlPr>
                          <a:rPr lang="en-TW" i="1">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𝐵</m:t>
                        </m:r>
                      </m:e>
                    </m:acc>
                  </m:oMath>
                </a14:m>
                <a:r>
                  <a:rPr lang="en-TW" dirty="0">
                    <a:latin typeface="Times New Roman" pitchFamily="18" charset="0"/>
                    <a:cs typeface="Times New Roman" pitchFamily="18" charset="0"/>
                  </a:rPr>
                  <a:t>大小</a:t>
                </a:r>
                <a14:m>
                  <m:oMath xmlns:m="http://schemas.openxmlformats.org/officeDocument/2006/math">
                    <m:r>
                      <a:rPr lang="en-TW" i="1" dirty="0" smtClean="0">
                        <a:latin typeface="Cambria Math" panose="02040503050406030204" pitchFamily="18" charset="0"/>
                        <a:ea typeface="Cambria Math" panose="02040503050406030204" pitchFamily="18" charset="0"/>
                        <a:cs typeface="Times New Roman" pitchFamily="18" charset="0"/>
                      </a:rPr>
                      <m:t>~</m:t>
                    </m:r>
                    <m:r>
                      <a:rPr lang="en-US" b="0" i="1" dirty="0" smtClean="0">
                        <a:latin typeface="Cambria Math" panose="02040503050406030204" pitchFamily="18" charset="0"/>
                        <a:ea typeface="Cambria Math" panose="02040503050406030204" pitchFamily="18" charset="0"/>
                        <a:cs typeface="Times New Roman" pitchFamily="18" charset="0"/>
                      </a:rPr>
                      <m:t>𝑣</m:t>
                    </m:r>
                    <m:r>
                      <a:rPr lang="en-US" b="0" i="1" dirty="0" smtClean="0">
                        <a:latin typeface="Cambria Math" panose="02040503050406030204" pitchFamily="18" charset="0"/>
                        <a:ea typeface="Cambria Math" panose="02040503050406030204" pitchFamily="18" charset="0"/>
                        <a:cs typeface="Times New Roman" pitchFamily="18" charset="0"/>
                      </a:rPr>
                      <m:t>/</m:t>
                    </m:r>
                    <m:r>
                      <a:rPr lang="en-US" b="0" i="1" dirty="0" smtClean="0">
                        <a:latin typeface="Cambria Math" panose="02040503050406030204" pitchFamily="18" charset="0"/>
                        <a:ea typeface="Cambria Math" panose="02040503050406030204" pitchFamily="18" charset="0"/>
                        <a:cs typeface="Times New Roman" pitchFamily="18" charset="0"/>
                      </a:rPr>
                      <m:t>𝑐</m:t>
                    </m:r>
                  </m:oMath>
                </a14:m>
                <a:r>
                  <a:rPr lang="en-TW" dirty="0">
                    <a:latin typeface="Times New Roman" pitchFamily="18" charset="0"/>
                    <a:cs typeface="Times New Roman" pitchFamily="18" charset="0"/>
                  </a:rPr>
                  <a:t>，一般來說很小，屬於相對論性修正Relativistic Effect。</a:t>
                </a:r>
              </a:p>
            </p:txBody>
          </p:sp>
        </mc:Choice>
        <mc:Fallback xmlns="">
          <p:sp>
            <p:nvSpPr>
              <p:cNvPr id="9" name="TextBox 8">
                <a:extLst>
                  <a:ext uri="{FF2B5EF4-FFF2-40B4-BE49-F238E27FC236}">
                    <a16:creationId xmlns:a16="http://schemas.microsoft.com/office/drawing/2014/main" id="{7116A53E-8B7C-2051-405F-1EB0F3974C22}"/>
                  </a:ext>
                </a:extLst>
              </p:cNvPr>
              <p:cNvSpPr txBox="1">
                <a:spLocks noRot="1" noChangeAspect="1" noMove="1" noResize="1" noEditPoints="1" noAdjustHandles="1" noChangeArrowheads="1" noChangeShapeType="1" noTextEdit="1"/>
              </p:cNvSpPr>
              <p:nvPr/>
            </p:nvSpPr>
            <p:spPr bwMode="auto">
              <a:xfrm>
                <a:off x="356586" y="4077072"/>
                <a:ext cx="7744278" cy="410049"/>
              </a:xfrm>
              <a:prstGeom prst="rect">
                <a:avLst/>
              </a:prstGeom>
              <a:blipFill>
                <a:blip r:embed="rId6"/>
                <a:stretch>
                  <a:fillRect l="-491" b="-18182"/>
                </a:stretch>
              </a:blipFill>
              <a:ln w="9525">
                <a:noFill/>
                <a:miter lim="800000"/>
                <a:headEnd/>
                <a:tailEnd/>
              </a:ln>
            </p:spPr>
            <p:txBody>
              <a:bodyPr/>
              <a:lstStyle/>
              <a:p>
                <a:r>
                  <a:rPr lang="en-TW">
                    <a:noFill/>
                  </a:rPr>
                  <a:t> </a:t>
                </a:r>
              </a:p>
            </p:txBody>
          </p:sp>
        </mc:Fallback>
      </mc:AlternateContent>
      <p:sp>
        <p:nvSpPr>
          <p:cNvPr id="10" name="TextBox 9">
            <a:extLst>
              <a:ext uri="{FF2B5EF4-FFF2-40B4-BE49-F238E27FC236}">
                <a16:creationId xmlns:a16="http://schemas.microsoft.com/office/drawing/2014/main" id="{A1AD7C5F-97C4-9DDE-D4C5-69E419588F39}"/>
              </a:ext>
            </a:extLst>
          </p:cNvPr>
          <p:cNvSpPr txBox="1"/>
          <p:nvPr/>
        </p:nvSpPr>
        <p:spPr bwMode="auto">
          <a:xfrm>
            <a:off x="356586" y="4709524"/>
            <a:ext cx="351790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自旋磁偶極會得到一個能量：</a:t>
            </a:r>
          </a:p>
        </p:txBody>
      </p:sp>
      <mc:AlternateContent xmlns:mc="http://schemas.openxmlformats.org/markup-compatibility/2006" xmlns:a14="http://schemas.microsoft.com/office/drawing/2010/main">
        <mc:Choice Requires="a14">
          <p:sp>
            <p:nvSpPr>
              <p:cNvPr id="11" name="文字方塊 29">
                <a:extLst>
                  <a:ext uri="{FF2B5EF4-FFF2-40B4-BE49-F238E27FC236}">
                    <a16:creationId xmlns:a16="http://schemas.microsoft.com/office/drawing/2014/main" id="{E02EBFB8-BF39-E4E4-469B-0A09B31D1660}"/>
                  </a:ext>
                </a:extLst>
              </p:cNvPr>
              <p:cNvSpPr txBox="1"/>
              <p:nvPr/>
            </p:nvSpPr>
            <p:spPr bwMode="auto">
              <a:xfrm>
                <a:off x="4335852" y="4536848"/>
                <a:ext cx="4679900" cy="714683"/>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ea typeface="Cambria Math" panose="02040503050406030204" pitchFamily="18" charset="0"/>
                            </a:rPr>
                            <m:t>1</m:t>
                          </m:r>
                        </m:sub>
                      </m:sSub>
                      <m:r>
                        <a:rPr lang="en-US" altLang="zh-TW" b="0" i="1" smtClean="0">
                          <a:latin typeface="Cambria Math" panose="02040503050406030204" pitchFamily="18" charset="0"/>
                          <a:ea typeface="Cambria Math" panose="02040503050406030204" pitchFamily="18" charset="0"/>
                        </a:rPr>
                        <m:t>=</m:t>
                      </m:r>
                      <m:acc>
                        <m:accPr>
                          <m:chr m:val="⃗"/>
                          <m:ctrlPr>
                            <a:rPr lang="en-US" altLang="zh-TW" b="0"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𝜇</m:t>
                          </m:r>
                        </m:e>
                      </m:acc>
                      <m:r>
                        <a:rPr lang="en-US" altLang="zh-TW" i="1" smtClean="0">
                          <a:latin typeface="Cambria Math" panose="02040503050406030204" pitchFamily="18" charset="0"/>
                          <a:ea typeface="Cambria Math" panose="02040503050406030204" pitchFamily="18" charset="0"/>
                        </a:rPr>
                        <m:t>∙</m:t>
                      </m:r>
                      <m:d>
                        <m:dPr>
                          <m:ctrlPr>
                            <a:rPr lang="en-US" altLang="zh-TW" i="1" smtClean="0">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cs typeface="Times New Roman" pitchFamily="18" charset="0"/>
                                </a:rPr>
                              </m:ctrlPr>
                            </m:fPr>
                            <m:num>
                              <m:acc>
                                <m:accPr>
                                  <m:chr m:val="⃗"/>
                                  <m:ctrlPr>
                                    <a:rPr lang="en-US" i="1">
                                      <a:latin typeface="Cambria Math" panose="02040503050406030204" pitchFamily="18" charset="0"/>
                                      <a:cs typeface="Times New Roman" pitchFamily="18" charset="0"/>
                                    </a:rPr>
                                  </m:ctrlPr>
                                </m:accPr>
                                <m:e>
                                  <m:r>
                                    <a:rPr lang="en-US" i="1">
                                      <a:latin typeface="Cambria Math" panose="02040503050406030204" pitchFamily="18" charset="0"/>
                                      <a:cs typeface="Times New Roman" pitchFamily="18" charset="0"/>
                                    </a:rPr>
                                    <m:t>𝑣</m:t>
                                  </m:r>
                                </m:e>
                              </m:acc>
                            </m:num>
                            <m:den>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i="1">
                                      <a:latin typeface="Cambria Math" panose="02040503050406030204" pitchFamily="18" charset="0"/>
                                      <a:cs typeface="Times New Roman" pitchFamily="18" charset="0"/>
                                    </a:rPr>
                                    <m:t>2</m:t>
                                  </m:r>
                                </m:sup>
                              </m:sSup>
                            </m:den>
                          </m:f>
                          <m:r>
                            <a:rPr lang="en-US" i="1">
                              <a:latin typeface="Cambria Math" panose="02040503050406030204" pitchFamily="18" charset="0"/>
                              <a:ea typeface="Cambria Math" panose="02040503050406030204" pitchFamily="18" charset="0"/>
                              <a:cs typeface="Times New Roman" pitchFamily="18" charset="0"/>
                            </a:rPr>
                            <m:t>×</m:t>
                          </m:r>
                          <m:acc>
                            <m:accPr>
                              <m:chr m:val="⃗"/>
                              <m:ctrlPr>
                                <a:rPr lang="en-TW" i="1">
                                  <a:latin typeface="Cambria Math" panose="02040503050406030204" pitchFamily="18" charset="0"/>
                                  <a:cs typeface="Times New Roman" pitchFamily="18" charset="0"/>
                                </a:rPr>
                              </m:ctrlPr>
                            </m:accPr>
                            <m:e>
                              <m:r>
                                <a:rPr lang="en-US" i="1">
                                  <a:latin typeface="Cambria Math" panose="02040503050406030204" pitchFamily="18" charset="0"/>
                                  <a:cs typeface="Times New Roman" pitchFamily="18" charset="0"/>
                                </a:rPr>
                                <m:t>𝐸</m:t>
                              </m:r>
                            </m:e>
                          </m:acc>
                        </m:e>
                      </m:d>
                      <m:r>
                        <a:rPr lang="en-US" altLang="zh-TW"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cs typeface="Times New Roman" pitchFamily="18" charset="0"/>
                            </a:rPr>
                          </m:ctrlPr>
                        </m:fPr>
                        <m:num>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𝜇</m:t>
                              </m:r>
                            </m:e>
                          </m:acc>
                        </m:num>
                        <m:den>
                          <m:r>
                            <a:rPr lang="en-US" b="0" i="1" smtClean="0">
                              <a:latin typeface="Cambria Math" panose="02040503050406030204" pitchFamily="18" charset="0"/>
                              <a:cs typeface="Times New Roman" pitchFamily="18" charset="0"/>
                            </a:rPr>
                            <m:t>𝑚</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i="1">
                                  <a:latin typeface="Cambria Math" panose="02040503050406030204" pitchFamily="18" charset="0"/>
                                  <a:cs typeface="Times New Roman" pitchFamily="18" charset="0"/>
                                </a:rPr>
                                <m:t>2</m:t>
                              </m:r>
                            </m:sup>
                          </m:sSup>
                        </m:den>
                      </m:f>
                      <m:r>
                        <a:rPr lang="en-US" i="1" smtClean="0">
                          <a:latin typeface="Cambria Math" panose="02040503050406030204" pitchFamily="18" charset="0"/>
                          <a:ea typeface="Cambria Math" panose="02040503050406030204" pitchFamily="18" charset="0"/>
                          <a:cs typeface="Times New Roman" pitchFamily="18" charset="0"/>
                        </a:rPr>
                        <m:t>∙</m:t>
                      </m:r>
                      <m:d>
                        <m:dPr>
                          <m:ctrlPr>
                            <a:rPr lang="en-US" i="1" smtClean="0">
                              <a:latin typeface="Cambria Math" panose="02040503050406030204" pitchFamily="18" charset="0"/>
                              <a:ea typeface="Cambria Math" panose="02040503050406030204" pitchFamily="18" charset="0"/>
                              <a:cs typeface="Times New Roman" pitchFamily="18" charset="0"/>
                            </a:rPr>
                          </m:ctrlPr>
                        </m:dPr>
                        <m:e>
                          <m:acc>
                            <m:accPr>
                              <m:chr m:val="⃗"/>
                              <m:ctrlPr>
                                <a:rPr lang="en-US" altLang="zh-TW" i="1" smtClean="0">
                                  <a:latin typeface="Cambria Math" panose="02040503050406030204" pitchFamily="18" charset="0"/>
                                  <a:ea typeface="Cambria Math" panose="02040503050406030204" pitchFamily="18" charset="0"/>
                                  <a:cs typeface="Times New Roman" pitchFamily="18" charset="0"/>
                                </a:rPr>
                              </m:ctrlPr>
                            </m:accPr>
                            <m:e>
                              <m:r>
                                <a:rPr lang="en-US" altLang="zh-TW" b="0" i="1" smtClean="0">
                                  <a:latin typeface="Cambria Math" panose="02040503050406030204" pitchFamily="18" charset="0"/>
                                  <a:ea typeface="Cambria Math" panose="02040503050406030204" pitchFamily="18" charset="0"/>
                                  <a:cs typeface="Times New Roman" pitchFamily="18" charset="0"/>
                                </a:rPr>
                                <m:t>𝑝</m:t>
                              </m:r>
                            </m:e>
                          </m:acc>
                          <m:r>
                            <a:rPr lang="en-US" altLang="zh-TW" i="1" smtClean="0">
                              <a:latin typeface="Cambria Math" panose="02040503050406030204" pitchFamily="18" charset="0"/>
                              <a:ea typeface="Cambria Math" panose="02040503050406030204" pitchFamily="18" charset="0"/>
                            </a:rPr>
                            <m:t>×</m:t>
                          </m:r>
                          <m:acc>
                            <m:accPr>
                              <m:chr m:val="̂"/>
                              <m:ctrlPr>
                                <a:rPr lang="en-US" altLang="zh-TW"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𝑟</m:t>
                              </m:r>
                            </m:e>
                          </m:acc>
                          <m:f>
                            <m:fPr>
                              <m:ctrlPr>
                                <a:rPr lang="en-US" altLang="zh-TW"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𝑒</m:t>
                              </m:r>
                            </m:num>
                            <m:den>
                              <m:r>
                                <a:rPr lang="en-US" altLang="zh-TW" b="0" i="1" smtClean="0">
                                  <a:latin typeface="Cambria Math" panose="02040503050406030204" pitchFamily="18" charset="0"/>
                                  <a:ea typeface="Cambria Math" panose="02040503050406030204" pitchFamily="18" charset="0"/>
                                </a:rPr>
                                <m:t>4</m:t>
                              </m:r>
                              <m:r>
                                <a:rPr lang="en-US" altLang="zh-TW" b="0" i="1" smtClean="0">
                                  <a:latin typeface="Cambria Math" panose="02040503050406030204" pitchFamily="18" charset="0"/>
                                  <a:ea typeface="Cambria Math" panose="02040503050406030204" pitchFamily="18" charset="0"/>
                                </a:rPr>
                                <m:t>𝜋</m:t>
                              </m:r>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𝜀</m:t>
                                  </m:r>
                                </m:e>
                                <m:sub>
                                  <m:r>
                                    <a:rPr lang="en-US" altLang="zh-TW" b="0" i="1" smtClean="0">
                                      <a:latin typeface="Cambria Math" panose="02040503050406030204" pitchFamily="18" charset="0"/>
                                      <a:ea typeface="Cambria Math" panose="02040503050406030204" pitchFamily="18" charset="0"/>
                                    </a:rPr>
                                    <m:t>0</m:t>
                                  </m:r>
                                </m:sub>
                              </m:sSub>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𝑟</m:t>
                                  </m:r>
                                </m:e>
                                <m:sup>
                                  <m:r>
                                    <a:rPr lang="en-US" altLang="zh-TW" b="0" i="1" smtClean="0">
                                      <a:latin typeface="Cambria Math" panose="02040503050406030204" pitchFamily="18" charset="0"/>
                                      <a:ea typeface="Cambria Math" panose="02040503050406030204" pitchFamily="18" charset="0"/>
                                    </a:rPr>
                                    <m:t>2</m:t>
                                  </m:r>
                                </m:sup>
                              </m:sSup>
                            </m:den>
                          </m:f>
                        </m:e>
                      </m:d>
                    </m:oMath>
                  </m:oMathPara>
                </a14:m>
                <a:endParaRPr lang="zh-TW" altLang="en-US" dirty="0"/>
              </a:p>
            </p:txBody>
          </p:sp>
        </mc:Choice>
        <mc:Fallback xmlns="">
          <p:sp>
            <p:nvSpPr>
              <p:cNvPr id="11" name="文字方塊 29">
                <a:extLst>
                  <a:ext uri="{FF2B5EF4-FFF2-40B4-BE49-F238E27FC236}">
                    <a16:creationId xmlns:a16="http://schemas.microsoft.com/office/drawing/2014/main" id="{E02EBFB8-BF39-E4E4-469B-0A09B31D1660}"/>
                  </a:ext>
                </a:extLst>
              </p:cNvPr>
              <p:cNvSpPr txBox="1">
                <a:spLocks noRot="1" noChangeAspect="1" noMove="1" noResize="1" noEditPoints="1" noAdjustHandles="1" noChangeArrowheads="1" noChangeShapeType="1" noTextEdit="1"/>
              </p:cNvSpPr>
              <p:nvPr/>
            </p:nvSpPr>
            <p:spPr bwMode="auto">
              <a:xfrm>
                <a:off x="4335852" y="4536848"/>
                <a:ext cx="4679900" cy="714683"/>
              </a:xfrm>
              <a:prstGeom prst="rect">
                <a:avLst/>
              </a:prstGeom>
              <a:blipFill>
                <a:blip r:embed="rId7"/>
                <a:stretch>
                  <a:fillRect t="-7018"/>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29">
                <a:extLst>
                  <a:ext uri="{FF2B5EF4-FFF2-40B4-BE49-F238E27FC236}">
                    <a16:creationId xmlns:a16="http://schemas.microsoft.com/office/drawing/2014/main" id="{62155804-822E-F1D5-58AE-888411D7E16D}"/>
                  </a:ext>
                </a:extLst>
              </p:cNvPr>
              <p:cNvSpPr txBox="1"/>
              <p:nvPr/>
            </p:nvSpPr>
            <p:spPr bwMode="auto">
              <a:xfrm>
                <a:off x="4418229" y="5288185"/>
                <a:ext cx="4515147" cy="73148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𝑒</m:t>
                          </m:r>
                        </m:num>
                        <m:den>
                          <m:r>
                            <a:rPr lang="en-US" altLang="zh-TW" i="1">
                              <a:latin typeface="Cambria Math" panose="02040503050406030204" pitchFamily="18" charset="0"/>
                              <a:ea typeface="Cambria Math" panose="02040503050406030204" pitchFamily="18" charset="0"/>
                            </a:rPr>
                            <m:t>4</m:t>
                          </m:r>
                          <m:r>
                            <a:rPr lang="en-US" altLang="zh-TW" i="1">
                              <a:latin typeface="Cambria Math" panose="02040503050406030204" pitchFamily="18" charset="0"/>
                              <a:ea typeface="Cambria Math" panose="02040503050406030204" pitchFamily="18" charset="0"/>
                            </a:rPr>
                            <m:t>𝜋</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𝜀</m:t>
                              </m:r>
                            </m:e>
                            <m:sub>
                              <m:r>
                                <a:rPr lang="en-US" altLang="zh-TW" i="1">
                                  <a:latin typeface="Cambria Math" panose="02040503050406030204" pitchFamily="18" charset="0"/>
                                  <a:ea typeface="Cambria Math" panose="02040503050406030204" pitchFamily="18" charset="0"/>
                                </a:rPr>
                                <m:t>0</m:t>
                              </m:r>
                            </m:sub>
                          </m:sSub>
                          <m:r>
                            <a:rPr lang="en-US" altLang="zh-TW" b="0" i="1" smtClean="0">
                              <a:latin typeface="Cambria Math" panose="02040503050406030204" pitchFamily="18" charset="0"/>
                              <a:ea typeface="Cambria Math" panose="02040503050406030204" pitchFamily="18" charset="0"/>
                            </a:rPr>
                            <m:t>𝑚</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i="1">
                                  <a:latin typeface="Cambria Math" panose="02040503050406030204" pitchFamily="18" charset="0"/>
                                  <a:cs typeface="Times New Roman" pitchFamily="18" charset="0"/>
                                </a:rPr>
                                <m:t>2</m:t>
                              </m:r>
                            </m:sup>
                          </m:sSup>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𝑟</m:t>
                              </m:r>
                            </m:e>
                            <m:sup>
                              <m:r>
                                <a:rPr lang="en-US" altLang="zh-TW" b="0" i="1" smtClean="0">
                                  <a:latin typeface="Cambria Math" panose="02040503050406030204" pitchFamily="18" charset="0"/>
                                  <a:ea typeface="Cambria Math" panose="02040503050406030204" pitchFamily="18" charset="0"/>
                                </a:rPr>
                                <m:t>3</m:t>
                              </m:r>
                            </m:sup>
                          </m:sSup>
                        </m:den>
                      </m:f>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𝜇</m:t>
                          </m:r>
                        </m:e>
                      </m:acc>
                      <m:r>
                        <a:rPr lang="en-US" i="1" smtClean="0">
                          <a:latin typeface="Cambria Math" panose="02040503050406030204" pitchFamily="18" charset="0"/>
                          <a:ea typeface="Cambria Math" panose="02040503050406030204" pitchFamily="18" charset="0"/>
                          <a:cs typeface="Times New Roman" pitchFamily="18" charset="0"/>
                        </a:rPr>
                        <m:t>∙</m:t>
                      </m:r>
                      <m:d>
                        <m:dPr>
                          <m:ctrlPr>
                            <a:rPr lang="en-US" i="1" smtClean="0">
                              <a:latin typeface="Cambria Math" panose="02040503050406030204" pitchFamily="18" charset="0"/>
                              <a:ea typeface="Cambria Math" panose="02040503050406030204" pitchFamily="18" charset="0"/>
                              <a:cs typeface="Times New Roman" pitchFamily="18" charset="0"/>
                            </a:rPr>
                          </m:ctrlPr>
                        </m:dPr>
                        <m:e>
                          <m:acc>
                            <m:accPr>
                              <m:chr m:val="⃗"/>
                              <m:ctrlPr>
                                <a:rPr lang="en-US" altLang="zh-TW" i="1" smtClean="0">
                                  <a:latin typeface="Cambria Math" panose="02040503050406030204" pitchFamily="18" charset="0"/>
                                  <a:ea typeface="Cambria Math" panose="02040503050406030204" pitchFamily="18" charset="0"/>
                                  <a:cs typeface="Times New Roman" pitchFamily="18" charset="0"/>
                                </a:rPr>
                              </m:ctrlPr>
                            </m:accPr>
                            <m:e>
                              <m:r>
                                <a:rPr lang="en-US" altLang="zh-TW" b="0" i="1" smtClean="0">
                                  <a:latin typeface="Cambria Math" panose="02040503050406030204" pitchFamily="18" charset="0"/>
                                  <a:ea typeface="Cambria Math" panose="02040503050406030204" pitchFamily="18" charset="0"/>
                                  <a:cs typeface="Times New Roman" pitchFamily="18" charset="0"/>
                                </a:rPr>
                                <m:t>𝑝</m:t>
                              </m:r>
                            </m:e>
                          </m:acc>
                          <m:r>
                            <a:rPr lang="en-US" altLang="zh-TW" i="1" smtClean="0">
                              <a:latin typeface="Cambria Math" panose="02040503050406030204" pitchFamily="18" charset="0"/>
                              <a:ea typeface="Cambria Math" panose="02040503050406030204" pitchFamily="18" charset="0"/>
                            </a:rPr>
                            <m:t>×</m:t>
                          </m:r>
                          <m:acc>
                            <m:accPr>
                              <m:chr m:val="⃗"/>
                              <m:ctrlPr>
                                <a:rPr lang="en-US" altLang="zh-TW"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𝑟</m:t>
                              </m:r>
                            </m:e>
                          </m:acc>
                        </m:e>
                      </m:d>
                      <m:r>
                        <a:rPr lang="en-US" b="0" i="1" smtClean="0">
                          <a:latin typeface="Cambria Math" panose="02040503050406030204" pitchFamily="18" charset="0"/>
                          <a:ea typeface="Cambria Math" panose="02040503050406030204" pitchFamily="18" charset="0"/>
                          <a:cs typeface="Times New Roman" pitchFamily="18" charset="0"/>
                        </a:rPr>
                        <m:t>=</m:t>
                      </m:r>
                      <m:f>
                        <m:fPr>
                          <m:ctrlPr>
                            <a:rPr lang="en-US" altLang="zh-TW" i="1" smtClean="0">
                              <a:latin typeface="Cambria Math" panose="02040503050406030204" pitchFamily="18" charset="0"/>
                              <a:ea typeface="Cambria Math" panose="02040503050406030204" pitchFamily="18" charset="0"/>
                            </a:rPr>
                          </m:ctrlPr>
                        </m:fPr>
                        <m:num>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𝑒</m:t>
                              </m:r>
                            </m:e>
                            <m:sup>
                              <m:r>
                                <a:rPr lang="en-US" altLang="zh-TW" i="1">
                                  <a:latin typeface="Cambria Math" panose="02040503050406030204" pitchFamily="18" charset="0"/>
                                  <a:ea typeface="Cambria Math" panose="02040503050406030204" pitchFamily="18" charset="0"/>
                                </a:rPr>
                                <m:t>2</m:t>
                              </m:r>
                            </m:sup>
                          </m:sSup>
                        </m:num>
                        <m:den>
                          <m:r>
                            <a:rPr lang="en-US" altLang="zh-TW" i="1">
                              <a:latin typeface="Cambria Math" panose="02040503050406030204" pitchFamily="18" charset="0"/>
                              <a:ea typeface="Cambria Math" panose="02040503050406030204" pitchFamily="18" charset="0"/>
                            </a:rPr>
                            <m:t>4</m:t>
                          </m:r>
                          <m:r>
                            <a:rPr lang="en-US" altLang="zh-TW" i="1">
                              <a:latin typeface="Cambria Math" panose="02040503050406030204" pitchFamily="18" charset="0"/>
                              <a:ea typeface="Cambria Math" panose="02040503050406030204" pitchFamily="18" charset="0"/>
                            </a:rPr>
                            <m:t>𝜋</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𝜀</m:t>
                              </m:r>
                            </m:e>
                            <m:sub>
                              <m:r>
                                <a:rPr lang="en-US" altLang="zh-TW" i="1">
                                  <a:latin typeface="Cambria Math" panose="02040503050406030204" pitchFamily="18" charset="0"/>
                                  <a:ea typeface="Cambria Math" panose="02040503050406030204" pitchFamily="18" charset="0"/>
                                </a:rPr>
                                <m:t>0</m:t>
                              </m:r>
                            </m:sub>
                          </m:sSub>
                        </m:den>
                      </m:f>
                      <m:f>
                        <m:fPr>
                          <m:ctrlPr>
                            <a:rPr lang="en-US" altLang="zh-TW" i="1">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𝑚</m:t>
                              </m:r>
                            </m:e>
                            <m:sup>
                              <m:r>
                                <a:rPr lang="en-US" altLang="zh-TW" i="1">
                                  <a:latin typeface="Cambria Math" panose="02040503050406030204" pitchFamily="18" charset="0"/>
                                  <a:ea typeface="Cambria Math" panose="02040503050406030204" pitchFamily="18" charset="0"/>
                                </a:rPr>
                                <m:t>2</m:t>
                              </m:r>
                            </m:sup>
                          </m:sSup>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i="1">
                                  <a:latin typeface="Cambria Math" panose="02040503050406030204" pitchFamily="18" charset="0"/>
                                  <a:cs typeface="Times New Roman" pitchFamily="18" charset="0"/>
                                </a:rPr>
                                <m:t>2</m:t>
                              </m:r>
                            </m:sup>
                          </m:sSup>
                        </m:den>
                      </m:f>
                      <m:f>
                        <m:fPr>
                          <m:ctrlPr>
                            <a:rPr lang="en-US" altLang="zh-TW" i="1">
                              <a:latin typeface="Cambria Math" panose="02040503050406030204" pitchFamily="18" charset="0"/>
                              <a:ea typeface="Cambria Math" panose="02040503050406030204" pitchFamily="18" charset="0"/>
                            </a:rPr>
                          </m:ctrlPr>
                        </m:fPr>
                        <m:num>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num>
                        <m:den>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𝑟</m:t>
                              </m:r>
                            </m:e>
                            <m:sup>
                              <m:r>
                                <a:rPr lang="en-US" altLang="zh-TW" i="1">
                                  <a:latin typeface="Cambria Math" panose="02040503050406030204" pitchFamily="18" charset="0"/>
                                  <a:ea typeface="Cambria Math" panose="02040503050406030204" pitchFamily="18" charset="0"/>
                                </a:rPr>
                                <m:t>3</m:t>
                              </m:r>
                            </m:sup>
                          </m:sSup>
                        </m:den>
                      </m:f>
                    </m:oMath>
                  </m:oMathPara>
                </a14:m>
                <a:endParaRPr lang="zh-TW" altLang="en-US" dirty="0"/>
              </a:p>
            </p:txBody>
          </p:sp>
        </mc:Choice>
        <mc:Fallback xmlns="">
          <p:sp>
            <p:nvSpPr>
              <p:cNvPr id="12" name="文字方塊 29">
                <a:extLst>
                  <a:ext uri="{FF2B5EF4-FFF2-40B4-BE49-F238E27FC236}">
                    <a16:creationId xmlns:a16="http://schemas.microsoft.com/office/drawing/2014/main" id="{62155804-822E-F1D5-58AE-888411D7E16D}"/>
                  </a:ext>
                </a:extLst>
              </p:cNvPr>
              <p:cNvSpPr txBox="1">
                <a:spLocks noRot="1" noChangeAspect="1" noMove="1" noResize="1" noEditPoints="1" noAdjustHandles="1" noChangeArrowheads="1" noChangeShapeType="1" noTextEdit="1"/>
              </p:cNvSpPr>
              <p:nvPr/>
            </p:nvSpPr>
            <p:spPr bwMode="auto">
              <a:xfrm>
                <a:off x="4418229" y="5288185"/>
                <a:ext cx="4515147" cy="731482"/>
              </a:xfrm>
              <a:prstGeom prst="rect">
                <a:avLst/>
              </a:prstGeom>
              <a:blipFill>
                <a:blip r:embed="rId8"/>
                <a:stretch>
                  <a:fillRect t="-6897"/>
                </a:stretch>
              </a:blipFill>
              <a:ln>
                <a:noFill/>
              </a:ln>
            </p:spPr>
            <p:txBody>
              <a:bodyPr/>
              <a:lstStyle/>
              <a:p>
                <a:r>
                  <a:rPr lang="en-TW">
                    <a:noFill/>
                  </a:rPr>
                  <a:t> </a:t>
                </a:r>
              </a:p>
            </p:txBody>
          </p:sp>
        </mc:Fallback>
      </mc:AlternateContent>
      <p:sp>
        <p:nvSpPr>
          <p:cNvPr id="13" name="TextBox 12">
            <a:extLst>
              <a:ext uri="{FF2B5EF4-FFF2-40B4-BE49-F238E27FC236}">
                <a16:creationId xmlns:a16="http://schemas.microsoft.com/office/drawing/2014/main" id="{11087DAE-C067-F01A-CBEE-498535EB7E6B}"/>
              </a:ext>
            </a:extLst>
          </p:cNvPr>
          <p:cNvSpPr txBox="1"/>
          <p:nvPr/>
        </p:nvSpPr>
        <p:spPr bwMode="auto">
          <a:xfrm>
            <a:off x="344267" y="5116593"/>
            <a:ext cx="316334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代入質子的庫倫電場：</a:t>
            </a:r>
          </a:p>
        </p:txBody>
      </p:sp>
      <p:sp>
        <p:nvSpPr>
          <p:cNvPr id="14" name="TextBox 13">
            <a:extLst>
              <a:ext uri="{FF2B5EF4-FFF2-40B4-BE49-F238E27FC236}">
                <a16:creationId xmlns:a16="http://schemas.microsoft.com/office/drawing/2014/main" id="{F8C4D719-93DF-437F-FE89-5CEDE9C7E82F}"/>
              </a:ext>
            </a:extLst>
          </p:cNvPr>
          <p:cNvSpPr txBox="1"/>
          <p:nvPr/>
        </p:nvSpPr>
        <p:spPr bwMode="auto">
          <a:xfrm>
            <a:off x="344267" y="5511672"/>
            <a:ext cx="427238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整理後得到軌道角動量與自旋的內積！</a:t>
            </a:r>
          </a:p>
        </p:txBody>
      </p:sp>
      <p:sp>
        <p:nvSpPr>
          <p:cNvPr id="16" name="TextBox 15">
            <a:extLst>
              <a:ext uri="{FF2B5EF4-FFF2-40B4-BE49-F238E27FC236}">
                <a16:creationId xmlns:a16="http://schemas.microsoft.com/office/drawing/2014/main" id="{D7662923-C59D-D274-F34A-E7F46425AEAC}"/>
              </a:ext>
            </a:extLst>
          </p:cNvPr>
          <p:cNvSpPr txBox="1"/>
          <p:nvPr/>
        </p:nvSpPr>
        <p:spPr bwMode="auto">
          <a:xfrm>
            <a:off x="327585" y="6325810"/>
            <a:ext cx="3833609"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此微擾項稱為Spin-Orbit Coupling。</a:t>
            </a:r>
            <a:endParaRPr lang="en-TW" dirty="0"/>
          </a:p>
        </p:txBody>
      </p:sp>
      <p:sp>
        <p:nvSpPr>
          <p:cNvPr id="17" name="TextBox 16">
            <a:extLst>
              <a:ext uri="{FF2B5EF4-FFF2-40B4-BE49-F238E27FC236}">
                <a16:creationId xmlns:a16="http://schemas.microsoft.com/office/drawing/2014/main" id="{6BDD254E-0C63-A173-672B-51BC1751CE4B}"/>
              </a:ext>
            </a:extLst>
          </p:cNvPr>
          <p:cNvSpPr txBox="1"/>
          <p:nvPr/>
        </p:nvSpPr>
        <p:spPr bwMode="auto">
          <a:xfrm>
            <a:off x="342311" y="5917657"/>
            <a:ext cx="3833609"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電子的非慣性效應會再除2，最後：</a:t>
            </a:r>
          </a:p>
        </p:txBody>
      </p:sp>
      <mc:AlternateContent xmlns:mc="http://schemas.openxmlformats.org/markup-compatibility/2006" xmlns:a14="http://schemas.microsoft.com/office/drawing/2010/main">
        <mc:Choice Requires="a14">
          <p:sp>
            <p:nvSpPr>
              <p:cNvPr id="18" name="文字方塊 29">
                <a:extLst>
                  <a:ext uri="{FF2B5EF4-FFF2-40B4-BE49-F238E27FC236}">
                    <a16:creationId xmlns:a16="http://schemas.microsoft.com/office/drawing/2014/main" id="{F00050BB-23A3-BE5C-1897-51E3F577BE15}"/>
                  </a:ext>
                </a:extLst>
              </p:cNvPr>
              <p:cNvSpPr txBox="1"/>
              <p:nvPr/>
            </p:nvSpPr>
            <p:spPr bwMode="auto">
              <a:xfrm>
                <a:off x="4413836" y="6085658"/>
                <a:ext cx="2509066" cy="731482"/>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cs typeface="Times New Roman" pitchFamily="18" charset="0"/>
                        </a:rPr>
                        <m:t>=</m:t>
                      </m:r>
                      <m:f>
                        <m:fPr>
                          <m:ctrlPr>
                            <a:rPr lang="en-US" altLang="zh-TW" i="1" smtClean="0">
                              <a:latin typeface="Cambria Math" panose="02040503050406030204" pitchFamily="18" charset="0"/>
                              <a:ea typeface="Cambria Math" panose="02040503050406030204" pitchFamily="18" charset="0"/>
                            </a:rPr>
                          </m:ctrlPr>
                        </m:fPr>
                        <m:num>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𝑒</m:t>
                              </m:r>
                            </m:e>
                            <m:sup>
                              <m:r>
                                <a:rPr lang="en-US" altLang="zh-TW" i="1">
                                  <a:latin typeface="Cambria Math" panose="02040503050406030204" pitchFamily="18" charset="0"/>
                                  <a:ea typeface="Cambria Math" panose="02040503050406030204" pitchFamily="18" charset="0"/>
                                </a:rPr>
                                <m:t>2</m:t>
                              </m:r>
                            </m:sup>
                          </m:sSup>
                        </m:num>
                        <m:den>
                          <m:r>
                            <a:rPr lang="en-US" altLang="zh-TW" i="1">
                              <a:latin typeface="Cambria Math" panose="02040503050406030204" pitchFamily="18" charset="0"/>
                              <a:ea typeface="Cambria Math" panose="02040503050406030204" pitchFamily="18" charset="0"/>
                            </a:rPr>
                            <m:t>4</m:t>
                          </m:r>
                          <m:r>
                            <a:rPr lang="en-US" altLang="zh-TW" i="1">
                              <a:latin typeface="Cambria Math" panose="02040503050406030204" pitchFamily="18" charset="0"/>
                              <a:ea typeface="Cambria Math" panose="02040503050406030204" pitchFamily="18" charset="0"/>
                            </a:rPr>
                            <m:t>𝜋</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𝜀</m:t>
                              </m:r>
                            </m:e>
                            <m:sub>
                              <m:r>
                                <a:rPr lang="en-US" altLang="zh-TW" i="1">
                                  <a:latin typeface="Cambria Math" panose="02040503050406030204" pitchFamily="18" charset="0"/>
                                  <a:ea typeface="Cambria Math" panose="02040503050406030204" pitchFamily="18" charset="0"/>
                                </a:rPr>
                                <m:t>0</m:t>
                              </m:r>
                            </m:sub>
                          </m:sSub>
                        </m:den>
                      </m:f>
                      <m:f>
                        <m:fPr>
                          <m:ctrlPr>
                            <a:rPr lang="en-US" altLang="zh-TW" i="1">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2</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𝑚</m:t>
                              </m:r>
                            </m:e>
                            <m:sup>
                              <m:r>
                                <a:rPr lang="en-US" altLang="zh-TW" i="1">
                                  <a:latin typeface="Cambria Math" panose="02040503050406030204" pitchFamily="18" charset="0"/>
                                  <a:ea typeface="Cambria Math" panose="02040503050406030204" pitchFamily="18" charset="0"/>
                                </a:rPr>
                                <m:t>2</m:t>
                              </m:r>
                            </m:sup>
                          </m:sSup>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i="1">
                                  <a:latin typeface="Cambria Math" panose="02040503050406030204" pitchFamily="18" charset="0"/>
                                  <a:cs typeface="Times New Roman" pitchFamily="18" charset="0"/>
                                </a:rPr>
                                <m:t>2</m:t>
                              </m:r>
                            </m:sup>
                          </m:sSup>
                        </m:den>
                      </m:f>
                      <m:f>
                        <m:fPr>
                          <m:ctrlPr>
                            <a:rPr lang="en-US" altLang="zh-TW" i="1">
                              <a:latin typeface="Cambria Math" panose="02040503050406030204" pitchFamily="18" charset="0"/>
                              <a:ea typeface="Cambria Math" panose="02040503050406030204" pitchFamily="18" charset="0"/>
                            </a:rPr>
                          </m:ctrlPr>
                        </m:fPr>
                        <m:num>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num>
                        <m:den>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𝑟</m:t>
                              </m:r>
                            </m:e>
                            <m:sup>
                              <m:r>
                                <a:rPr lang="en-US" altLang="zh-TW" i="1">
                                  <a:latin typeface="Cambria Math" panose="02040503050406030204" pitchFamily="18" charset="0"/>
                                  <a:ea typeface="Cambria Math" panose="02040503050406030204" pitchFamily="18" charset="0"/>
                                </a:rPr>
                                <m:t>3</m:t>
                              </m:r>
                            </m:sup>
                          </m:sSup>
                        </m:den>
                      </m:f>
                    </m:oMath>
                  </m:oMathPara>
                </a14:m>
                <a:endParaRPr lang="zh-TW" altLang="en-US" dirty="0"/>
              </a:p>
            </p:txBody>
          </p:sp>
        </mc:Choice>
        <mc:Fallback xmlns="">
          <p:sp>
            <p:nvSpPr>
              <p:cNvPr id="18" name="文字方塊 29">
                <a:extLst>
                  <a:ext uri="{FF2B5EF4-FFF2-40B4-BE49-F238E27FC236}">
                    <a16:creationId xmlns:a16="http://schemas.microsoft.com/office/drawing/2014/main" id="{F00050BB-23A3-BE5C-1897-51E3F577BE15}"/>
                  </a:ext>
                </a:extLst>
              </p:cNvPr>
              <p:cNvSpPr txBox="1">
                <a:spLocks noRot="1" noChangeAspect="1" noMove="1" noResize="1" noEditPoints="1" noAdjustHandles="1" noChangeArrowheads="1" noChangeShapeType="1" noTextEdit="1"/>
              </p:cNvSpPr>
              <p:nvPr/>
            </p:nvSpPr>
            <p:spPr bwMode="auto">
              <a:xfrm>
                <a:off x="4413836" y="6085658"/>
                <a:ext cx="2509066" cy="731482"/>
              </a:xfrm>
              <a:prstGeom prst="rect">
                <a:avLst/>
              </a:prstGeom>
              <a:blipFill>
                <a:blip r:embed="rId9"/>
                <a:stretch>
                  <a:fillRect t="-6897"/>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293923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0" grpId="0"/>
      <p:bldP spid="11" grpId="0" animBg="1"/>
      <p:bldP spid="12" grpId="0" animBg="1"/>
      <p:bldP spid="13" grpId="0"/>
      <p:bldP spid="14" grpId="0"/>
      <p:bldP spid="16" grpId="0"/>
      <p:bldP spid="17" grpId="0"/>
      <p:bldP spid="1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文字方塊 29">
                <a:extLst>
                  <a:ext uri="{FF2B5EF4-FFF2-40B4-BE49-F238E27FC236}">
                    <a16:creationId xmlns:a16="http://schemas.microsoft.com/office/drawing/2014/main" id="{58ECC2AC-1A7A-A57E-4B36-99029A44A581}"/>
                  </a:ext>
                </a:extLst>
              </p:cNvPr>
              <p:cNvSpPr txBox="1"/>
              <p:nvPr/>
            </p:nvSpPr>
            <p:spPr bwMode="auto">
              <a:xfrm>
                <a:off x="910382" y="1700206"/>
                <a:ext cx="2736304" cy="87126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nary>
                        <m:naryPr>
                          <m:chr m:val="∑"/>
                          <m:ctrlPr>
                            <a:rPr lang="en-US" altLang="zh-TW" i="1">
                              <a:latin typeface="Cambria Math" panose="02040503050406030204" pitchFamily="18" charset="0"/>
                              <a:ea typeface="Cambria Math" panose="02040503050406030204" pitchFamily="18" charset="0"/>
                            </a:rPr>
                          </m:ctrlPr>
                        </m:naryPr>
                        <m:sub>
                          <m:r>
                            <m:rPr>
                              <m:brk m:alnAt="23"/>
                            </m:rPr>
                            <a:rPr lang="en-US" altLang="zh-TW" i="1">
                              <a:latin typeface="Cambria Math" panose="02040503050406030204" pitchFamily="18" charset="0"/>
                              <a:ea typeface="Cambria Math" panose="02040503050406030204" pitchFamily="18" charset="0"/>
                            </a:rPr>
                            <m:t>𝑖</m:t>
                          </m:r>
                          <m:r>
                            <a:rPr lang="en-US" altLang="zh-TW" i="1">
                              <a:latin typeface="Cambria Math" panose="02040503050406030204" pitchFamily="18" charset="0"/>
                              <a:ea typeface="Cambria Math" panose="02040503050406030204" pitchFamily="18" charset="0"/>
                            </a:rPr>
                            <m:t>=1</m:t>
                          </m:r>
                        </m:sub>
                        <m:sup>
                          <m:r>
                            <a:rPr lang="en-US" altLang="zh-TW" i="1">
                              <a:latin typeface="Cambria Math" panose="02040503050406030204" pitchFamily="18" charset="0"/>
                              <a:ea typeface="Cambria Math" panose="02040503050406030204" pitchFamily="18" charset="0"/>
                            </a:rPr>
                            <m:t>𝑁</m:t>
                          </m:r>
                        </m:sup>
                        <m:e>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𝛼</m:t>
                              </m:r>
                            </m:e>
                            <m:sub>
                              <m:r>
                                <a:rPr lang="en-US" altLang="zh-TW" i="1">
                                  <a:latin typeface="Cambria Math" panose="02040503050406030204" pitchFamily="18" charset="0"/>
                                  <a:ea typeface="Cambria Math" panose="02040503050406030204" pitchFamily="18" charset="0"/>
                                </a:rPr>
                                <m:t>𝑖</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𝑛𝑖</m:t>
                                      </m:r>
                                    </m:sub>
                                  </m:sSub>
                                </m:e>
                              </m:d>
                            </m:e>
                          </m:d>
                        </m:e>
                      </m:nary>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𝑜</m:t>
                      </m:r>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r>
                        <a:rPr lang="en-US" altLang="zh-TW" b="0" i="1" smtClean="0">
                          <a:latin typeface="Cambria Math" panose="02040503050406030204" pitchFamily="18" charset="0"/>
                          <a:ea typeface="Cambria Math" panose="02040503050406030204" pitchFamily="18" charset="0"/>
                        </a:rPr>
                        <m:t>)</m:t>
                      </m:r>
                    </m:oMath>
                  </m:oMathPara>
                </a14:m>
                <a:endParaRPr lang="zh-TW" altLang="en-US" dirty="0"/>
              </a:p>
            </p:txBody>
          </p:sp>
        </mc:Choice>
        <mc:Fallback xmlns="">
          <p:sp>
            <p:nvSpPr>
              <p:cNvPr id="10" name="文字方塊 29">
                <a:extLst>
                  <a:ext uri="{FF2B5EF4-FFF2-40B4-BE49-F238E27FC236}">
                    <a16:creationId xmlns:a16="http://schemas.microsoft.com/office/drawing/2014/main" id="{58ECC2AC-1A7A-A57E-4B36-99029A44A581}"/>
                  </a:ext>
                </a:extLst>
              </p:cNvPr>
              <p:cNvSpPr txBox="1">
                <a:spLocks noRot="1" noChangeAspect="1" noMove="1" noResize="1" noEditPoints="1" noAdjustHandles="1" noChangeArrowheads="1" noChangeShapeType="1" noTextEdit="1"/>
              </p:cNvSpPr>
              <p:nvPr/>
            </p:nvSpPr>
            <p:spPr bwMode="auto">
              <a:xfrm>
                <a:off x="910382" y="1700206"/>
                <a:ext cx="2736304" cy="871264"/>
              </a:xfrm>
              <a:prstGeom prst="rect">
                <a:avLst/>
              </a:prstGeom>
              <a:blipFill>
                <a:blip r:embed="rId2"/>
                <a:stretch>
                  <a:fillRect l="-10138" t="-92857" b="-148571"/>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3EB594A-8095-BDF6-12F1-62FED52D429A}"/>
                  </a:ext>
                </a:extLst>
              </p:cNvPr>
              <p:cNvSpPr txBox="1"/>
              <p:nvPr/>
            </p:nvSpPr>
            <p:spPr bwMode="auto">
              <a:xfrm>
                <a:off x="843262" y="885503"/>
                <a:ext cx="7694582" cy="369332"/>
              </a:xfrm>
              <a:prstGeom prst="rect">
                <a:avLst/>
              </a:prstGeom>
              <a:noFill/>
              <a:ln w="9525">
                <a:noFill/>
                <a:miter lim="800000"/>
                <a:headEnd/>
                <a:tailEnd/>
              </a:ln>
            </p:spPr>
            <p:txBody>
              <a:bodyPr wrap="square" rtlCol="0">
                <a:spAutoFit/>
              </a:bodyPr>
              <a:lstStyle/>
              <a:p>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𝜆</m:t>
                    </m:r>
                    <m:r>
                      <a:rPr lang="en-TW" i="1" smtClean="0">
                        <a:latin typeface="Cambria Math" panose="02040503050406030204" pitchFamily="18" charset="0"/>
                        <a:ea typeface="Cambria Math" panose="02040503050406030204" pitchFamily="18" charset="0"/>
                        <a:cs typeface="Times New Roman" pitchFamily="18" charset="0"/>
                      </a:rPr>
                      <m:t>→0</m:t>
                    </m:r>
                  </m:oMath>
                </a14:m>
                <a:r>
                  <a:rPr lang="en-TW" dirty="0">
                    <a:latin typeface="Times New Roman" pitchFamily="18" charset="0"/>
                    <a:cs typeface="Times New Roman" pitchFamily="18" charset="0"/>
                  </a:rPr>
                  <a:t>時，一個真實的能量本徵態可能不會趨近於原來的選擇</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𝑛𝑖</m:t>
                                </m:r>
                              </m:sub>
                            </m:sSub>
                          </m:e>
                        </m:d>
                      </m:e>
                    </m:d>
                  </m:oMath>
                </a14:m>
                <a:r>
                  <a:rPr lang="en-TW" dirty="0">
                    <a:latin typeface="Times New Roman" pitchFamily="18" charset="0"/>
                    <a:cs typeface="Times New Roman" pitchFamily="18" charset="0"/>
                  </a:rPr>
                  <a:t>，</a:t>
                </a:r>
              </a:p>
            </p:txBody>
          </p:sp>
        </mc:Choice>
        <mc:Fallback xmlns="">
          <p:sp>
            <p:nvSpPr>
              <p:cNvPr id="19" name="TextBox 18">
                <a:extLst>
                  <a:ext uri="{FF2B5EF4-FFF2-40B4-BE49-F238E27FC236}">
                    <a16:creationId xmlns:a16="http://schemas.microsoft.com/office/drawing/2014/main" id="{83EB594A-8095-BDF6-12F1-62FED52D429A}"/>
                  </a:ext>
                </a:extLst>
              </p:cNvPr>
              <p:cNvSpPr txBox="1">
                <a:spLocks noRot="1" noChangeAspect="1" noMove="1" noResize="1" noEditPoints="1" noAdjustHandles="1" noChangeArrowheads="1" noChangeShapeType="1" noTextEdit="1"/>
              </p:cNvSpPr>
              <p:nvPr/>
            </p:nvSpPr>
            <p:spPr bwMode="auto">
              <a:xfrm>
                <a:off x="843262" y="885503"/>
                <a:ext cx="7694582" cy="369332"/>
              </a:xfrm>
              <a:prstGeom prst="rect">
                <a:avLst/>
              </a:prstGeom>
              <a:blipFill>
                <a:blip r:embed="rId3"/>
                <a:stretch>
                  <a:fillRect t="-110000" b="-16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A11CD2A-CB1C-08F7-7BDB-A66CD9E8BDCB}"/>
                  </a:ext>
                </a:extLst>
              </p:cNvPr>
              <p:cNvSpPr txBox="1"/>
              <p:nvPr/>
            </p:nvSpPr>
            <p:spPr bwMode="auto">
              <a:xfrm>
                <a:off x="843262" y="2585613"/>
                <a:ext cx="7118518"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零次項</a:t>
                </a:r>
                <a:r>
                  <a:rPr lang="en-TW" dirty="0">
                    <a:latin typeface="Times New Roman" pitchFamily="18" charset="0"/>
                    <a:cs typeface="Times New Roman" pitchFamily="18" charset="0"/>
                  </a:rPr>
                  <a:t>的數目，應該如原來的選擇</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𝑛𝑖</m:t>
                                </m:r>
                              </m:sub>
                            </m:sSub>
                          </m:e>
                        </m:d>
                      </m:e>
                    </m:d>
                  </m:oMath>
                </a14:m>
                <a:r>
                  <a:rPr lang="en-TW" dirty="0">
                    <a:latin typeface="Times New Roman" pitchFamily="18" charset="0"/>
                    <a:cs typeface="Times New Roman" pitchFamily="18" charset="0"/>
                  </a:rPr>
                  <a:t>，也是</a:t>
                </a:r>
                <a14:m>
                  <m:oMath xmlns:m="http://schemas.openxmlformats.org/officeDocument/2006/math">
                    <m:r>
                      <a:rPr lang="en-US" i="1" dirty="0">
                        <a:latin typeface="Cambria Math" panose="02040503050406030204" pitchFamily="18" charset="0"/>
                        <a:ea typeface="Cambria Math" panose="02040503050406030204" pitchFamily="18" charset="0"/>
                        <a:cs typeface="Times New Roman" pitchFamily="18" charset="0"/>
                      </a:rPr>
                      <m:t>𝑁</m:t>
                    </m:r>
                  </m:oMath>
                </a14:m>
                <a:r>
                  <a:rPr lang="en-TW" dirty="0">
                    <a:latin typeface="Times New Roman" pitchFamily="18" charset="0"/>
                    <a:cs typeface="Times New Roman" pitchFamily="18" charset="0"/>
                  </a:rPr>
                  <a:t>，而且彼此正交。</a:t>
                </a:r>
              </a:p>
            </p:txBody>
          </p:sp>
        </mc:Choice>
        <mc:Fallback xmlns="">
          <p:sp>
            <p:nvSpPr>
              <p:cNvPr id="2" name="TextBox 1">
                <a:extLst>
                  <a:ext uri="{FF2B5EF4-FFF2-40B4-BE49-F238E27FC236}">
                    <a16:creationId xmlns:a16="http://schemas.microsoft.com/office/drawing/2014/main" id="{1A11CD2A-CB1C-08F7-7BDB-A66CD9E8BDCB}"/>
                  </a:ext>
                </a:extLst>
              </p:cNvPr>
              <p:cNvSpPr txBox="1">
                <a:spLocks noRot="1" noChangeAspect="1" noMove="1" noResize="1" noEditPoints="1" noAdjustHandles="1" noChangeArrowheads="1" noChangeShapeType="1" noTextEdit="1"/>
              </p:cNvSpPr>
              <p:nvPr/>
            </p:nvSpPr>
            <p:spPr bwMode="auto">
              <a:xfrm>
                <a:off x="843262" y="2585613"/>
                <a:ext cx="7118518" cy="369332"/>
              </a:xfrm>
              <a:prstGeom prst="rect">
                <a:avLst/>
              </a:prstGeom>
              <a:blipFill>
                <a:blip r:embed="rId4"/>
                <a:stretch>
                  <a:fillRect l="-713" t="-110000" b="-16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0D02AC6-FC7D-EADC-CAAA-66A8ED2DB326}"/>
                  </a:ext>
                </a:extLst>
              </p:cNvPr>
              <p:cNvSpPr txBox="1"/>
              <p:nvPr/>
            </p:nvSpPr>
            <p:spPr bwMode="auto">
              <a:xfrm>
                <a:off x="843262" y="432945"/>
                <a:ext cx="7954600" cy="42518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另一角度思考：既然本徵值</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a14:m>
                <a:r>
                  <a:rPr lang="en-TW" dirty="0">
                    <a:latin typeface="Times New Roman" pitchFamily="18" charset="0"/>
                    <a:cs typeface="Times New Roman" pitchFamily="18" charset="0"/>
                  </a:rPr>
                  <a:t>的簡併本徵態，組成了一個</a:t>
                </a:r>
                <a14:m>
                  <m:oMath xmlns:m="http://schemas.openxmlformats.org/officeDocument/2006/math">
                    <m:r>
                      <a:rPr lang="en-US" i="1" dirty="0">
                        <a:latin typeface="Cambria Math" panose="02040503050406030204" pitchFamily="18" charset="0"/>
                        <a:ea typeface="Cambria Math" panose="02040503050406030204" pitchFamily="18" charset="0"/>
                        <a:cs typeface="Times New Roman" pitchFamily="18" charset="0"/>
                      </a:rPr>
                      <m:t>𝑁</m:t>
                    </m:r>
                  </m:oMath>
                </a14:m>
                <a:r>
                  <a:rPr lang="en-TW" dirty="0">
                    <a:latin typeface="Times New Roman" pitchFamily="18" charset="0"/>
                    <a:cs typeface="Times New Roman" pitchFamily="18" charset="0"/>
                  </a:rPr>
                  <a:t>維的線性空間。</a:t>
                </a:r>
              </a:p>
            </p:txBody>
          </p:sp>
        </mc:Choice>
        <mc:Fallback xmlns="">
          <p:sp>
            <p:nvSpPr>
              <p:cNvPr id="3" name="TextBox 2">
                <a:extLst>
                  <a:ext uri="{FF2B5EF4-FFF2-40B4-BE49-F238E27FC236}">
                    <a16:creationId xmlns:a16="http://schemas.microsoft.com/office/drawing/2014/main" id="{00D02AC6-FC7D-EADC-CAAA-66A8ED2DB326}"/>
                  </a:ext>
                </a:extLst>
              </p:cNvPr>
              <p:cNvSpPr txBox="1">
                <a:spLocks noRot="1" noChangeAspect="1" noMove="1" noResize="1" noEditPoints="1" noAdjustHandles="1" noChangeArrowheads="1" noChangeShapeType="1" noTextEdit="1"/>
              </p:cNvSpPr>
              <p:nvPr/>
            </p:nvSpPr>
            <p:spPr bwMode="auto">
              <a:xfrm>
                <a:off x="843262" y="432945"/>
                <a:ext cx="7954600" cy="425181"/>
              </a:xfrm>
              <a:prstGeom prst="rect">
                <a:avLst/>
              </a:prstGeom>
              <a:blipFill>
                <a:blip r:embed="rId5"/>
                <a:stretch>
                  <a:fillRect l="-638" b="-20588"/>
                </a:stretch>
              </a:blipFill>
              <a:ln w="9525">
                <a:noFill/>
                <a:miter lim="800000"/>
                <a:headEnd/>
                <a:tailEnd/>
              </a:ln>
            </p:spPr>
            <p:txBody>
              <a:bodyPr/>
              <a:lstStyle/>
              <a:p>
                <a:r>
                  <a:rPr lang="en-TW">
                    <a:noFill/>
                  </a:rPr>
                  <a:t> </a:t>
                </a:r>
              </a:p>
            </p:txBody>
          </p:sp>
        </mc:Fallback>
      </mc:AlternateContent>
      <p:sp>
        <p:nvSpPr>
          <p:cNvPr id="8" name="TextBox 7">
            <a:extLst>
              <a:ext uri="{FF2B5EF4-FFF2-40B4-BE49-F238E27FC236}">
                <a16:creationId xmlns:a16="http://schemas.microsoft.com/office/drawing/2014/main" id="{A9C3EADC-0373-AA55-211A-F33907B51CA7}"/>
              </a:ext>
            </a:extLst>
          </p:cNvPr>
          <p:cNvSpPr txBox="1"/>
          <p:nvPr/>
        </p:nvSpPr>
        <p:spPr bwMode="auto">
          <a:xfrm>
            <a:off x="843262" y="3036329"/>
            <a:ext cx="7833194"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因此它們就組成了一組新的基底。</a:t>
            </a:r>
            <a:endParaRPr lang="en-TW" dirty="0"/>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9C42D32-4982-1E63-E32F-A36CAC93ED57}"/>
                  </a:ext>
                </a:extLst>
              </p:cNvPr>
              <p:cNvSpPr txBox="1"/>
              <p:nvPr/>
            </p:nvSpPr>
            <p:spPr bwMode="auto">
              <a:xfrm>
                <a:off x="843262" y="1278130"/>
                <a:ext cx="6465042"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而是趨近</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𝑛𝑖</m:t>
                                </m:r>
                              </m:sub>
                            </m:sSub>
                          </m:e>
                        </m:d>
                      </m:e>
                    </m:d>
                  </m:oMath>
                </a14:m>
                <a:r>
                  <a:rPr lang="en-TW" dirty="0">
                    <a:latin typeface="Times New Roman" pitchFamily="18" charset="0"/>
                    <a:cs typeface="Times New Roman" pitchFamily="18" charset="0"/>
                  </a:rPr>
                  <a:t>的線性組合，這才是正確的零次項。</a:t>
                </a:r>
                <a:endParaRPr lang="en-TW" dirty="0"/>
              </a:p>
            </p:txBody>
          </p:sp>
        </mc:Choice>
        <mc:Fallback xmlns="">
          <p:sp>
            <p:nvSpPr>
              <p:cNvPr id="22" name="TextBox 21">
                <a:extLst>
                  <a:ext uri="{FF2B5EF4-FFF2-40B4-BE49-F238E27FC236}">
                    <a16:creationId xmlns:a16="http://schemas.microsoft.com/office/drawing/2014/main" id="{A9C42D32-4982-1E63-E32F-A36CAC93ED57}"/>
                  </a:ext>
                </a:extLst>
              </p:cNvPr>
              <p:cNvSpPr txBox="1">
                <a:spLocks noRot="1" noChangeAspect="1" noMove="1" noResize="1" noEditPoints="1" noAdjustHandles="1" noChangeArrowheads="1" noChangeShapeType="1" noTextEdit="1"/>
              </p:cNvSpPr>
              <p:nvPr/>
            </p:nvSpPr>
            <p:spPr bwMode="auto">
              <a:xfrm>
                <a:off x="843262" y="1278130"/>
                <a:ext cx="6465042" cy="369332"/>
              </a:xfrm>
              <a:prstGeom prst="rect">
                <a:avLst/>
              </a:prstGeom>
              <a:blipFill>
                <a:blip r:embed="rId6"/>
                <a:stretch>
                  <a:fillRect l="-784" t="-110000" b="-166667"/>
                </a:stretch>
              </a:blipFill>
              <a:ln w="9525">
                <a:noFill/>
                <a:miter lim="800000"/>
                <a:headEnd/>
                <a:tailEnd/>
              </a:ln>
            </p:spPr>
            <p:txBody>
              <a:bodyPr/>
              <a:lstStyle/>
              <a:p>
                <a:r>
                  <a:rPr lang="en-TW">
                    <a:noFill/>
                  </a:rPr>
                  <a:t> </a:t>
                </a:r>
              </a:p>
            </p:txBody>
          </p:sp>
        </mc:Fallback>
      </mc:AlternateContent>
      <p:pic>
        <p:nvPicPr>
          <p:cNvPr id="5" name="Picture 4">
            <a:extLst>
              <a:ext uri="{FF2B5EF4-FFF2-40B4-BE49-F238E27FC236}">
                <a16:creationId xmlns:a16="http://schemas.microsoft.com/office/drawing/2014/main" id="{9ADECC0C-1EBB-3DAC-CD41-31CB156AC64B}"/>
              </a:ext>
            </a:extLst>
          </p:cNvPr>
          <p:cNvPicPr>
            <a:picLocks noChangeAspect="1"/>
          </p:cNvPicPr>
          <p:nvPr/>
        </p:nvPicPr>
        <p:blipFill>
          <a:blip r:embed="rId7"/>
          <a:stretch>
            <a:fillRect/>
          </a:stretch>
        </p:blipFill>
        <p:spPr>
          <a:xfrm>
            <a:off x="981874" y="4381913"/>
            <a:ext cx="3014062" cy="2347731"/>
          </a:xfrm>
          <a:prstGeom prst="rect">
            <a:avLst/>
          </a:prstGeom>
        </p:spPr>
      </p:pic>
      <p:sp>
        <p:nvSpPr>
          <p:cNvPr id="6" name="TextBox 5">
            <a:extLst>
              <a:ext uri="{FF2B5EF4-FFF2-40B4-BE49-F238E27FC236}">
                <a16:creationId xmlns:a16="http://schemas.microsoft.com/office/drawing/2014/main" id="{EEC3743F-A735-7DC3-0594-5C162BEA657C}"/>
              </a:ext>
            </a:extLst>
          </p:cNvPr>
          <p:cNvSpPr txBox="1"/>
          <p:nvPr/>
        </p:nvSpPr>
        <p:spPr bwMode="auto">
          <a:xfrm>
            <a:off x="4129679" y="5371112"/>
            <a:ext cx="5014322"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找這一組好基底，就是簡併時必要的前置作業！</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DCB1646-CE6E-C9AB-FEE7-C6FD6C1E9A0F}"/>
                  </a:ext>
                </a:extLst>
              </p:cNvPr>
              <p:cNvSpPr txBox="1"/>
              <p:nvPr/>
            </p:nvSpPr>
            <p:spPr bwMode="auto">
              <a:xfrm>
                <a:off x="843262" y="3472645"/>
                <a:ext cx="804921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策略是：</a:t>
                </a:r>
                <a:r>
                  <a:rPr lang="en-TW" dirty="0">
                    <a:solidFill>
                      <a:srgbClr val="FF0000"/>
                    </a:solidFill>
                    <a:latin typeface="Times New Roman" pitchFamily="18" charset="0"/>
                    <a:cs typeface="Times New Roman" pitchFamily="18" charset="0"/>
                  </a:rPr>
                  <a:t>選擇正確零次項為基底，在此基底，</a:t>
                </a:r>
                <a14:m>
                  <m:oMath xmlns:m="http://schemas.openxmlformats.org/officeDocument/2006/math">
                    <m:sSub>
                      <m:sSubPr>
                        <m:ctrlPr>
                          <a:rPr lang="en-US" altLang="zh-TW" i="1">
                            <a:solidFill>
                              <a:srgbClr val="FF0000"/>
                            </a:solidFill>
                            <a:latin typeface="Cambria Math" panose="02040503050406030204" pitchFamily="18" charset="0"/>
                            <a:ea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𝐻</m:t>
                        </m:r>
                      </m:e>
                      <m:sub>
                        <m:r>
                          <a:rPr lang="en-US" altLang="zh-TW" i="1">
                            <a:solidFill>
                              <a:srgbClr val="FF0000"/>
                            </a:solidFill>
                            <a:latin typeface="Cambria Math" panose="02040503050406030204" pitchFamily="18" charset="0"/>
                            <a:ea typeface="Cambria Math" panose="02040503050406030204" pitchFamily="18" charset="0"/>
                          </a:rPr>
                          <m:t>1</m:t>
                        </m:r>
                      </m:sub>
                    </m:sSub>
                  </m:oMath>
                </a14:m>
                <a:r>
                  <a:rPr lang="en-TW" dirty="0">
                    <a:solidFill>
                      <a:srgbClr val="FF0000"/>
                    </a:solidFill>
                    <a:latin typeface="Times New Roman" pitchFamily="18" charset="0"/>
                    <a:cs typeface="Times New Roman" pitchFamily="18" charset="0"/>
                  </a:rPr>
                  <a:t>在簡併子空間內是對角化的</a:t>
                </a:r>
                <a:r>
                  <a:rPr lang="en-TW" dirty="0">
                    <a:latin typeface="Times New Roman" pitchFamily="18" charset="0"/>
                    <a:cs typeface="Times New Roman" pitchFamily="18" charset="0"/>
                  </a:rPr>
                  <a:t>。</a:t>
                </a:r>
              </a:p>
            </p:txBody>
          </p:sp>
        </mc:Choice>
        <mc:Fallback xmlns="">
          <p:sp>
            <p:nvSpPr>
              <p:cNvPr id="7" name="TextBox 6">
                <a:extLst>
                  <a:ext uri="{FF2B5EF4-FFF2-40B4-BE49-F238E27FC236}">
                    <a16:creationId xmlns:a16="http://schemas.microsoft.com/office/drawing/2014/main" id="{0DCB1646-CE6E-C9AB-FEE7-C6FD6C1E9A0F}"/>
                  </a:ext>
                </a:extLst>
              </p:cNvPr>
              <p:cNvSpPr txBox="1">
                <a:spLocks noRot="1" noChangeAspect="1" noMove="1" noResize="1" noEditPoints="1" noAdjustHandles="1" noChangeArrowheads="1" noChangeShapeType="1" noTextEdit="1"/>
              </p:cNvSpPr>
              <p:nvPr/>
            </p:nvSpPr>
            <p:spPr bwMode="auto">
              <a:xfrm>
                <a:off x="843262" y="3472645"/>
                <a:ext cx="8049218" cy="369332"/>
              </a:xfrm>
              <a:prstGeom prst="rect">
                <a:avLst/>
              </a:prstGeom>
              <a:blipFill>
                <a:blip r:embed="rId8"/>
                <a:stretch>
                  <a:fillRect l="-630" t="-6667" b="-23333"/>
                </a:stretch>
              </a:blipFill>
              <a:ln w="9525">
                <a:noFill/>
                <a:miter lim="800000"/>
                <a:headEnd/>
                <a:tailEnd/>
              </a:ln>
            </p:spPr>
            <p:txBody>
              <a:bodyPr/>
              <a:lstStyle/>
              <a:p>
                <a:r>
                  <a:rPr lang="en-TW">
                    <a:noFill/>
                  </a:rPr>
                  <a:t> </a:t>
                </a:r>
              </a:p>
            </p:txBody>
          </p:sp>
        </mc:Fallback>
      </mc:AlternateContent>
      <p:sp>
        <p:nvSpPr>
          <p:cNvPr id="12" name="TextBox 11">
            <a:extLst>
              <a:ext uri="{FF2B5EF4-FFF2-40B4-BE49-F238E27FC236}">
                <a16:creationId xmlns:a16="http://schemas.microsoft.com/office/drawing/2014/main" id="{93FDF6E6-0D88-E4AC-1A25-F617C14A6998}"/>
              </a:ext>
            </a:extLst>
          </p:cNvPr>
          <p:cNvSpPr txBox="1"/>
          <p:nvPr/>
        </p:nvSpPr>
        <p:spPr bwMode="auto">
          <a:xfrm>
            <a:off x="4075783" y="4914751"/>
            <a:ext cx="3628573"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這就是好基底good basis的條件！</a:t>
            </a:r>
          </a:p>
        </p:txBody>
      </p:sp>
      <mc:AlternateContent xmlns:mc="http://schemas.openxmlformats.org/markup-compatibility/2006" xmlns:a14="http://schemas.microsoft.com/office/drawing/2010/main">
        <mc:Choice Requires="a14">
          <p:sp>
            <p:nvSpPr>
              <p:cNvPr id="4" name="文字方塊 29">
                <a:extLst>
                  <a:ext uri="{FF2B5EF4-FFF2-40B4-BE49-F238E27FC236}">
                    <a16:creationId xmlns:a16="http://schemas.microsoft.com/office/drawing/2014/main" id="{CFB71DE4-49F6-A442-5044-08B091937C17}"/>
                  </a:ext>
                </a:extLst>
              </p:cNvPr>
              <p:cNvSpPr txBox="1"/>
              <p:nvPr/>
            </p:nvSpPr>
            <p:spPr bwMode="auto">
              <a:xfrm>
                <a:off x="3995936" y="1709950"/>
                <a:ext cx="4680520" cy="87126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𝜆</m:t>
                      </m:r>
                      <m:r>
                        <a:rPr lang="en-TW" i="1" smtClean="0">
                          <a:latin typeface="Cambria Math" panose="02040503050406030204" pitchFamily="18" charset="0"/>
                          <a:ea typeface="Cambria Math" panose="02040503050406030204" pitchFamily="18" charset="0"/>
                          <a:cs typeface="Times New Roman" pitchFamily="18" charset="0"/>
                        </a:rPr>
                        <m:t>→0</m:t>
                      </m:r>
                      <m:r>
                        <m:rPr>
                          <m:nor/>
                        </m:rPr>
                        <a:rPr lang="en-TW" dirty="0">
                          <a:latin typeface="Times New Roman" pitchFamily="18" charset="0"/>
                          <a:cs typeface="Times New Roman" pitchFamily="18" charset="0"/>
                        </a:rPr>
                        <m:t>時</m:t>
                      </m:r>
                      <m:r>
                        <a:rPr lang="en-US" b="0" i="1" dirty="0" smtClean="0">
                          <a:latin typeface="Cambria Math" panose="02040503050406030204" pitchFamily="18" charset="0"/>
                          <a:cs typeface="Times New Roman" pitchFamily="18" charset="0"/>
                        </a:rPr>
                        <m:t>,  </m:t>
                      </m:r>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𝑛</m:t>
                                  </m:r>
                                </m:sub>
                              </m:sSub>
                              <m:d>
                                <m:dPr>
                                  <m:ctrlPr>
                                    <a:rPr lang="en-US" altLang="zh-TW" b="0" i="1" smtClean="0">
                                      <a:latin typeface="Cambria Math" panose="02040503050406030204" pitchFamily="18" charset="0"/>
                                      <a:ea typeface="Cambria Math"/>
                                    </a:rPr>
                                  </m:ctrlPr>
                                </m:dPr>
                                <m:e>
                                  <m:r>
                                    <a:rPr lang="en-US" altLang="zh-TW" b="0" i="1" smtClean="0">
                                      <a:latin typeface="Cambria Math" panose="02040503050406030204" pitchFamily="18" charset="0"/>
                                      <a:ea typeface="Cambria Math" panose="02040503050406030204" pitchFamily="18" charset="0"/>
                                    </a:rPr>
                                    <m:t>𝜆</m:t>
                                  </m:r>
                                </m:e>
                              </m:d>
                            </m:e>
                          </m:d>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zh-TW" altLang="el-GR" i="1">
                                      <a:latin typeface="Cambria Math"/>
                                      <a:ea typeface="Cambria Math"/>
                                    </a:rPr>
                                    <m:t>𝜓</m:t>
                                  </m:r>
                                </m:e>
                                <m:sub>
                                  <m:r>
                                    <a:rPr lang="en-US" altLang="zh-TW" i="1">
                                      <a:latin typeface="Cambria Math" panose="02040503050406030204" pitchFamily="18" charset="0"/>
                                      <a:ea typeface="Cambria Math"/>
                                    </a:rPr>
                                    <m:t>𝑛</m:t>
                                  </m:r>
                                </m:sub>
                              </m:sSub>
                              <m:d>
                                <m:dPr>
                                  <m:ctrlPr>
                                    <a:rPr lang="en-US" altLang="zh-TW" i="1">
                                      <a:latin typeface="Cambria Math" panose="02040503050406030204" pitchFamily="18" charset="0"/>
                                      <a:ea typeface="Cambria Math"/>
                                    </a:rPr>
                                  </m:ctrlPr>
                                </m:dPr>
                                <m:e>
                                  <m:r>
                                    <a:rPr lang="en-US" altLang="zh-TW" b="0" i="1" smtClean="0">
                                      <a:latin typeface="Cambria Math" panose="02040503050406030204" pitchFamily="18" charset="0"/>
                                      <a:ea typeface="Cambria Math"/>
                                    </a:rPr>
                                    <m:t>0</m:t>
                                  </m:r>
                                </m:e>
                              </m:d>
                            </m:e>
                          </m:d>
                        </m:e>
                      </m:d>
                      <m:r>
                        <a:rPr lang="en-US" altLang="zh-TW" b="0" i="1" smtClean="0">
                          <a:latin typeface="Cambria Math" panose="02040503050406030204" pitchFamily="18" charset="0"/>
                          <a:ea typeface="Cambria Math" panose="02040503050406030204" pitchFamily="18" charset="0"/>
                        </a:rPr>
                        <m:t>=</m:t>
                      </m:r>
                      <m:nary>
                        <m:naryPr>
                          <m:chr m:val="∑"/>
                          <m:ctrlPr>
                            <a:rPr lang="en-US" altLang="zh-TW" i="1">
                              <a:latin typeface="Cambria Math" panose="02040503050406030204" pitchFamily="18" charset="0"/>
                              <a:ea typeface="Cambria Math" panose="02040503050406030204" pitchFamily="18" charset="0"/>
                            </a:rPr>
                          </m:ctrlPr>
                        </m:naryPr>
                        <m:sub>
                          <m:r>
                            <m:rPr>
                              <m:brk m:alnAt="23"/>
                            </m:rPr>
                            <a:rPr lang="en-US" altLang="zh-TW" i="1">
                              <a:latin typeface="Cambria Math" panose="02040503050406030204" pitchFamily="18" charset="0"/>
                              <a:ea typeface="Cambria Math" panose="02040503050406030204" pitchFamily="18" charset="0"/>
                            </a:rPr>
                            <m:t>𝑖</m:t>
                          </m:r>
                          <m:r>
                            <a:rPr lang="en-US" altLang="zh-TW" i="1">
                              <a:latin typeface="Cambria Math" panose="02040503050406030204" pitchFamily="18" charset="0"/>
                              <a:ea typeface="Cambria Math" panose="02040503050406030204" pitchFamily="18" charset="0"/>
                            </a:rPr>
                            <m:t>=1</m:t>
                          </m:r>
                        </m:sub>
                        <m:sup>
                          <m:r>
                            <a:rPr lang="en-US" altLang="zh-TW" i="1">
                              <a:latin typeface="Cambria Math" panose="02040503050406030204" pitchFamily="18" charset="0"/>
                              <a:ea typeface="Cambria Math" panose="02040503050406030204" pitchFamily="18" charset="0"/>
                            </a:rPr>
                            <m:t>𝑁</m:t>
                          </m:r>
                        </m:sup>
                        <m:e>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𝛼</m:t>
                              </m:r>
                            </m:e>
                            <m:sub>
                              <m:r>
                                <a:rPr lang="en-US" altLang="zh-TW" i="1">
                                  <a:latin typeface="Cambria Math" panose="02040503050406030204" pitchFamily="18" charset="0"/>
                                  <a:ea typeface="Cambria Math" panose="02040503050406030204" pitchFamily="18" charset="0"/>
                                </a:rPr>
                                <m:t>𝑖</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𝑛𝑖</m:t>
                                      </m:r>
                                    </m:sub>
                                  </m:sSub>
                                </m:e>
                              </m:d>
                            </m:e>
                          </m:d>
                        </m:e>
                      </m:nary>
                    </m:oMath>
                  </m:oMathPara>
                </a14:m>
                <a:endParaRPr lang="zh-TW" altLang="en-US" dirty="0"/>
              </a:p>
            </p:txBody>
          </p:sp>
        </mc:Choice>
        <mc:Fallback xmlns="">
          <p:sp>
            <p:nvSpPr>
              <p:cNvPr id="4" name="文字方塊 29">
                <a:extLst>
                  <a:ext uri="{FF2B5EF4-FFF2-40B4-BE49-F238E27FC236}">
                    <a16:creationId xmlns:a16="http://schemas.microsoft.com/office/drawing/2014/main" id="{CFB71DE4-49F6-A442-5044-08B091937C17}"/>
                  </a:ext>
                </a:extLst>
              </p:cNvPr>
              <p:cNvSpPr txBox="1">
                <a:spLocks noRot="1" noChangeAspect="1" noMove="1" noResize="1" noEditPoints="1" noAdjustHandles="1" noChangeArrowheads="1" noChangeShapeType="1" noTextEdit="1"/>
              </p:cNvSpPr>
              <p:nvPr/>
            </p:nvSpPr>
            <p:spPr bwMode="auto">
              <a:xfrm>
                <a:off x="3995936" y="1709950"/>
                <a:ext cx="4680520" cy="871264"/>
              </a:xfrm>
              <a:prstGeom prst="rect">
                <a:avLst/>
              </a:prstGeom>
              <a:blipFill>
                <a:blip r:embed="rId10"/>
                <a:stretch>
                  <a:fillRect t="-92857" r="-4324" b="-148571"/>
                </a:stretch>
              </a:blipFill>
              <a:ln>
                <a:noFill/>
              </a:ln>
            </p:spPr>
            <p:txBody>
              <a:bodyPr/>
              <a:lstStyle/>
              <a:p>
                <a:r>
                  <a:rPr lang="en-TW">
                    <a:noFill/>
                  </a:rPr>
                  <a:t> </a:t>
                </a:r>
              </a:p>
            </p:txBody>
          </p:sp>
        </mc:Fallback>
      </mc:AlternateContent>
      <p:sp>
        <p:nvSpPr>
          <p:cNvPr id="9" name="Oval 8">
            <a:extLst>
              <a:ext uri="{FF2B5EF4-FFF2-40B4-BE49-F238E27FC236}">
                <a16:creationId xmlns:a16="http://schemas.microsoft.com/office/drawing/2014/main" id="{EEB88D96-C9A1-597B-89E0-E92500A67DDE}"/>
              </a:ext>
            </a:extLst>
          </p:cNvPr>
          <p:cNvSpPr/>
          <p:nvPr/>
        </p:nvSpPr>
        <p:spPr>
          <a:xfrm>
            <a:off x="1115616" y="5322160"/>
            <a:ext cx="432048" cy="2473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1C0CD11-65A4-E55C-C85C-9010E8B9F76F}"/>
                  </a:ext>
                </a:extLst>
              </p:cNvPr>
              <p:cNvSpPr txBox="1"/>
              <p:nvPr/>
            </p:nvSpPr>
            <p:spPr bwMode="auto">
              <a:xfrm>
                <a:off x="843262" y="3889431"/>
                <a:ext cx="8193234" cy="384464"/>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結果：構成新基底的向量</a:t>
                </a:r>
                <a:r>
                  <a:rPr lang="en-US" altLang="zh-TW" dirty="0">
                    <a:ea typeface="Cambria Math" panose="02040503050406030204" pitchFamily="18" charset="0"/>
                  </a:rPr>
                  <a:t> </a:t>
                </a:r>
                <a14:m>
                  <m:oMath xmlns:m="http://schemas.openxmlformats.org/officeDocument/2006/math">
                    <m:nary>
                      <m:naryPr>
                        <m:chr m:val="∑"/>
                        <m:ctrlPr>
                          <a:rPr lang="en-US" altLang="zh-TW" i="1" smtClean="0">
                            <a:solidFill>
                              <a:srgbClr val="FF0000"/>
                            </a:solidFill>
                            <a:latin typeface="Cambria Math" panose="02040503050406030204" pitchFamily="18" charset="0"/>
                            <a:ea typeface="Cambria Math" panose="02040503050406030204" pitchFamily="18" charset="0"/>
                          </a:rPr>
                        </m:ctrlPr>
                      </m:naryPr>
                      <m:sub>
                        <m:r>
                          <m:rPr>
                            <m:brk m:alnAt="23"/>
                          </m:rPr>
                          <a:rPr lang="en-US" altLang="zh-TW" i="1">
                            <a:solidFill>
                              <a:srgbClr val="FF0000"/>
                            </a:solidFill>
                            <a:latin typeface="Cambria Math" panose="02040503050406030204" pitchFamily="18" charset="0"/>
                            <a:ea typeface="Cambria Math" panose="02040503050406030204" pitchFamily="18" charset="0"/>
                          </a:rPr>
                          <m:t>𝑖</m:t>
                        </m:r>
                        <m:r>
                          <a:rPr lang="en-US" altLang="zh-TW" i="1">
                            <a:solidFill>
                              <a:srgbClr val="FF0000"/>
                            </a:solidFill>
                            <a:latin typeface="Cambria Math" panose="02040503050406030204" pitchFamily="18" charset="0"/>
                            <a:ea typeface="Cambria Math" panose="02040503050406030204" pitchFamily="18" charset="0"/>
                          </a:rPr>
                          <m:t>=1</m:t>
                        </m:r>
                      </m:sub>
                      <m:sup>
                        <m:r>
                          <a:rPr lang="en-US" altLang="zh-TW" i="1">
                            <a:solidFill>
                              <a:srgbClr val="FF0000"/>
                            </a:solidFill>
                            <a:latin typeface="Cambria Math" panose="02040503050406030204" pitchFamily="18" charset="0"/>
                            <a:ea typeface="Cambria Math" panose="02040503050406030204" pitchFamily="18" charset="0"/>
                          </a:rPr>
                          <m:t>𝑁</m:t>
                        </m:r>
                      </m:sup>
                      <m:e>
                        <m:sSub>
                          <m:sSubPr>
                            <m:ctrlPr>
                              <a:rPr lang="en-US" altLang="zh-TW" i="1">
                                <a:solidFill>
                                  <a:srgbClr val="FF0000"/>
                                </a:solidFill>
                                <a:latin typeface="Cambria Math" panose="02040503050406030204" pitchFamily="18" charset="0"/>
                                <a:ea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𝛼</m:t>
                            </m:r>
                          </m:e>
                          <m:sub>
                            <m:r>
                              <a:rPr lang="en-US" altLang="zh-TW" i="1">
                                <a:solidFill>
                                  <a:srgbClr val="FF0000"/>
                                </a:solidFill>
                                <a:latin typeface="Cambria Math" panose="02040503050406030204" pitchFamily="18" charset="0"/>
                                <a:ea typeface="Cambria Math" panose="02040503050406030204" pitchFamily="18" charset="0"/>
                              </a:rPr>
                              <m:t>𝑖</m:t>
                            </m:r>
                          </m:sub>
                        </m:sSub>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i="1">
                                        <a:solidFill>
                                          <a:srgbClr val="FF0000"/>
                                        </a:solidFill>
                                        <a:latin typeface="Cambria Math" panose="02040503050406030204" pitchFamily="18" charset="0"/>
                                        <a:ea typeface="Cambria Math"/>
                                      </a:rPr>
                                      <m:t>𝑛𝑖</m:t>
                                    </m:r>
                                  </m:sub>
                                </m:sSub>
                              </m:e>
                            </m:d>
                          </m:e>
                        </m:d>
                      </m:e>
                    </m:nary>
                    <m:r>
                      <a:rPr lang="en-US" altLang="zh-TW" i="1">
                        <a:latin typeface="Cambria Math" panose="02040503050406030204" pitchFamily="18" charset="0"/>
                        <a:ea typeface="Cambria Math"/>
                      </a:rPr>
                      <m:t> </m:t>
                    </m:r>
                  </m:oMath>
                </a14:m>
                <a:r>
                  <a:rPr lang="en-TW" dirty="0">
                    <a:solidFill>
                      <a:srgbClr val="FF0000"/>
                    </a:solidFill>
                    <a:latin typeface="Times New Roman" pitchFamily="18" charset="0"/>
                    <a:cs typeface="Times New Roman" pitchFamily="18" charset="0"/>
                  </a:rPr>
                  <a:t>，在簡併子空間內，是</a:t>
                </a:r>
                <a14:m>
                  <m:oMath xmlns:m="http://schemas.openxmlformats.org/officeDocument/2006/math">
                    <m:sSub>
                      <m:sSubPr>
                        <m:ctrlPr>
                          <a:rPr lang="en-US" altLang="zh-TW" i="1">
                            <a:solidFill>
                              <a:srgbClr val="FF0000"/>
                            </a:solidFill>
                            <a:latin typeface="Cambria Math" panose="02040503050406030204" pitchFamily="18" charset="0"/>
                            <a:ea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𝐻</m:t>
                        </m:r>
                      </m:e>
                      <m:sub>
                        <m:r>
                          <a:rPr lang="en-US" altLang="zh-TW" i="1">
                            <a:solidFill>
                              <a:srgbClr val="FF0000"/>
                            </a:solidFill>
                            <a:latin typeface="Cambria Math" panose="02040503050406030204" pitchFamily="18" charset="0"/>
                            <a:ea typeface="Cambria Math" panose="02040503050406030204" pitchFamily="18" charset="0"/>
                          </a:rPr>
                          <m:t>1</m:t>
                        </m:r>
                      </m:sub>
                    </m:sSub>
                  </m:oMath>
                </a14:m>
                <a:r>
                  <a:rPr lang="en-TW" dirty="0">
                    <a:solidFill>
                      <a:srgbClr val="FF0000"/>
                    </a:solidFill>
                    <a:latin typeface="Times New Roman" pitchFamily="18" charset="0"/>
                    <a:cs typeface="Times New Roman" pitchFamily="18" charset="0"/>
                  </a:rPr>
                  <a:t>的本徵向量。</a:t>
                </a:r>
              </a:p>
            </p:txBody>
          </p:sp>
        </mc:Choice>
        <mc:Fallback xmlns="">
          <p:sp>
            <p:nvSpPr>
              <p:cNvPr id="13" name="TextBox 12">
                <a:extLst>
                  <a:ext uri="{FF2B5EF4-FFF2-40B4-BE49-F238E27FC236}">
                    <a16:creationId xmlns:a16="http://schemas.microsoft.com/office/drawing/2014/main" id="{11C0CD11-65A4-E55C-C85C-9010E8B9F76F}"/>
                  </a:ext>
                </a:extLst>
              </p:cNvPr>
              <p:cNvSpPr txBox="1">
                <a:spLocks noRot="1" noChangeAspect="1" noMove="1" noResize="1" noEditPoints="1" noAdjustHandles="1" noChangeArrowheads="1" noChangeShapeType="1" noTextEdit="1"/>
              </p:cNvSpPr>
              <p:nvPr/>
            </p:nvSpPr>
            <p:spPr bwMode="auto">
              <a:xfrm>
                <a:off x="843262" y="3889431"/>
                <a:ext cx="8193234" cy="384464"/>
              </a:xfrm>
              <a:prstGeom prst="rect">
                <a:avLst/>
              </a:prstGeom>
              <a:blipFill>
                <a:blip r:embed="rId11"/>
                <a:stretch>
                  <a:fillRect l="-619" t="-103226" b="-161290"/>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404629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6" grpId="0"/>
      <p:bldP spid="7" grpId="0"/>
      <p:bldP spid="12" grpId="0"/>
      <p:bldP spid="9" grpId="0" animBg="1"/>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8895B76-3E45-B791-96E0-48E55B4CC719}"/>
              </a:ext>
            </a:extLst>
          </p:cNvPr>
          <p:cNvSpPr/>
          <p:nvPr/>
        </p:nvSpPr>
        <p:spPr>
          <a:xfrm>
            <a:off x="2349132" y="3429000"/>
            <a:ext cx="839287" cy="2180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 name="Picture 1" descr="Coordinate Axes and Coordinates planes | Definition, Examples, Diagrams">
            <a:extLst>
              <a:ext uri="{FF2B5EF4-FFF2-40B4-BE49-F238E27FC236}">
                <a16:creationId xmlns:a16="http://schemas.microsoft.com/office/drawing/2014/main" id="{B2BB8F2A-1D03-E07D-A5E8-B379BB15A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8419" y="3429000"/>
            <a:ext cx="2767162" cy="218061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459B1B49-8360-EA5D-9332-96373490164D}"/>
              </a:ext>
            </a:extLst>
          </p:cNvPr>
          <p:cNvCxnSpPr>
            <a:cxnSpLocks/>
          </p:cNvCxnSpPr>
          <p:nvPr/>
        </p:nvCxnSpPr>
        <p:spPr>
          <a:xfrm flipV="1">
            <a:off x="4001991" y="4407556"/>
            <a:ext cx="685494" cy="3616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CE2F534-4B54-8A9D-0A36-0CE38D89F068}"/>
                  </a:ext>
                </a:extLst>
              </p:cNvPr>
              <p:cNvSpPr txBox="1"/>
              <p:nvPr/>
            </p:nvSpPr>
            <p:spPr bwMode="auto">
              <a:xfrm>
                <a:off x="4509369" y="4050402"/>
                <a:ext cx="839287" cy="307777"/>
              </a:xfrm>
              <a:prstGeom prst="rect">
                <a:avLst/>
              </a:prstGeom>
              <a:solidFill>
                <a:schemeClr val="bg1"/>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400" i="1" smtClean="0">
                              <a:latin typeface="Cambria Math" panose="02040503050406030204" pitchFamily="18" charset="0"/>
                            </a:rPr>
                          </m:ctrlPr>
                        </m:dPr>
                        <m:e>
                          <m:d>
                            <m:dPr>
                              <m:begChr m:val=""/>
                              <m:endChr m:val="⟩"/>
                              <m:ctrlPr>
                                <a:rPr lang="en-US" altLang="zh-TW" sz="1400" i="1">
                                  <a:latin typeface="Cambria Math" panose="02040503050406030204" pitchFamily="18" charset="0"/>
                                </a:rPr>
                              </m:ctrlPr>
                            </m:dPr>
                            <m:e>
                              <m:sSub>
                                <m:sSubPr>
                                  <m:ctrlPr>
                                    <a:rPr lang="en-US" altLang="zh-TW" sz="1400" i="1">
                                      <a:latin typeface="Cambria Math" panose="02040503050406030204" pitchFamily="18" charset="0"/>
                                    </a:rPr>
                                  </m:ctrlPr>
                                </m:sSubPr>
                                <m:e>
                                  <m:r>
                                    <a:rPr lang="zh-TW" altLang="el-GR" sz="1400" i="1">
                                      <a:latin typeface="Cambria Math"/>
                                      <a:ea typeface="Cambria Math"/>
                                    </a:rPr>
                                    <m:t>𝜓</m:t>
                                  </m:r>
                                </m:e>
                                <m:sub>
                                  <m:r>
                                    <a:rPr lang="en-US" altLang="zh-TW" sz="1400" i="1">
                                      <a:latin typeface="Cambria Math" panose="02040503050406030204" pitchFamily="18" charset="0"/>
                                      <a:ea typeface="Cambria Math"/>
                                    </a:rPr>
                                    <m:t>𝑛</m:t>
                                  </m:r>
                                  <m:r>
                                    <a:rPr lang="en-US" altLang="zh-TW" sz="1400" b="0" i="1" smtClean="0">
                                      <a:latin typeface="Cambria Math" panose="02040503050406030204" pitchFamily="18" charset="0"/>
                                      <a:ea typeface="Cambria Math"/>
                                    </a:rPr>
                                    <m:t>1</m:t>
                                  </m:r>
                                </m:sub>
                              </m:sSub>
                              <m:d>
                                <m:dPr>
                                  <m:ctrlPr>
                                    <a:rPr lang="en-US" altLang="zh-TW" sz="1400" i="1" smtClean="0">
                                      <a:latin typeface="Cambria Math" panose="02040503050406030204" pitchFamily="18" charset="0"/>
                                      <a:ea typeface="Cambria Math"/>
                                    </a:rPr>
                                  </m:ctrlPr>
                                </m:dPr>
                                <m:e>
                                  <m:r>
                                    <a:rPr lang="en-US" altLang="zh-TW" sz="1400" i="1" smtClean="0">
                                      <a:latin typeface="Cambria Math" panose="02040503050406030204" pitchFamily="18" charset="0"/>
                                      <a:ea typeface="Cambria Math" panose="02040503050406030204" pitchFamily="18" charset="0"/>
                                    </a:rPr>
                                    <m:t>𝜆</m:t>
                                  </m:r>
                                </m:e>
                              </m:d>
                            </m:e>
                          </m:d>
                        </m:e>
                      </m:d>
                    </m:oMath>
                  </m:oMathPara>
                </a14:m>
                <a:endParaRPr lang="en-TW" sz="1400" dirty="0"/>
              </a:p>
            </p:txBody>
          </p:sp>
        </mc:Choice>
        <mc:Fallback xmlns="">
          <p:sp>
            <p:nvSpPr>
              <p:cNvPr id="7" name="TextBox 6">
                <a:extLst>
                  <a:ext uri="{FF2B5EF4-FFF2-40B4-BE49-F238E27FC236}">
                    <a16:creationId xmlns:a16="http://schemas.microsoft.com/office/drawing/2014/main" id="{ECE2F534-4B54-8A9D-0A36-0CE38D89F068}"/>
                  </a:ext>
                </a:extLst>
              </p:cNvPr>
              <p:cNvSpPr txBox="1">
                <a:spLocks noRot="1" noChangeAspect="1" noMove="1" noResize="1" noEditPoints="1" noAdjustHandles="1" noChangeArrowheads="1" noChangeShapeType="1" noTextEdit="1"/>
              </p:cNvSpPr>
              <p:nvPr/>
            </p:nvSpPr>
            <p:spPr bwMode="auto">
              <a:xfrm>
                <a:off x="4509369" y="4050402"/>
                <a:ext cx="839287" cy="307777"/>
              </a:xfrm>
              <a:prstGeom prst="rect">
                <a:avLst/>
              </a:prstGeom>
              <a:blipFill>
                <a:blip r:embed="rId3"/>
                <a:stretch>
                  <a:fillRect l="-28788" t="-96154" r="-21212" b="-15769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D4E43B7-D60D-EAB7-593A-22205C879B5D}"/>
                  </a:ext>
                </a:extLst>
              </p:cNvPr>
              <p:cNvSpPr txBox="1"/>
              <p:nvPr/>
            </p:nvSpPr>
            <p:spPr bwMode="auto">
              <a:xfrm>
                <a:off x="3302155" y="3782212"/>
                <a:ext cx="663685" cy="307777"/>
              </a:xfrm>
              <a:prstGeom prst="rect">
                <a:avLst/>
              </a:prstGeom>
              <a:solidFill>
                <a:schemeClr val="bg1"/>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400" i="1" smtClean="0">
                              <a:latin typeface="Cambria Math" panose="02040503050406030204" pitchFamily="18" charset="0"/>
                            </a:rPr>
                          </m:ctrlPr>
                        </m:dPr>
                        <m:e>
                          <m:d>
                            <m:dPr>
                              <m:begChr m:val=""/>
                              <m:endChr m:val="⟩"/>
                              <m:ctrlPr>
                                <a:rPr lang="en-US" altLang="zh-TW" sz="1400" i="1">
                                  <a:latin typeface="Cambria Math" panose="02040503050406030204" pitchFamily="18" charset="0"/>
                                </a:rPr>
                              </m:ctrlPr>
                            </m:dPr>
                            <m:e>
                              <m:sSub>
                                <m:sSubPr>
                                  <m:ctrlPr>
                                    <a:rPr lang="en-US" altLang="zh-TW" sz="1400" i="1">
                                      <a:latin typeface="Cambria Math" panose="02040503050406030204" pitchFamily="18" charset="0"/>
                                    </a:rPr>
                                  </m:ctrlPr>
                                </m:sSubPr>
                                <m:e>
                                  <m:r>
                                    <a:rPr lang="en-US" altLang="zh-TW" sz="1400" i="1">
                                      <a:latin typeface="Cambria Math" panose="02040503050406030204" pitchFamily="18" charset="0"/>
                                      <a:ea typeface="Cambria Math" panose="02040503050406030204" pitchFamily="18" charset="0"/>
                                    </a:rPr>
                                    <m:t>𝜙</m:t>
                                  </m:r>
                                </m:e>
                                <m:sub>
                                  <m:r>
                                    <a:rPr lang="en-US" altLang="zh-TW" sz="1400" i="1">
                                      <a:latin typeface="Cambria Math" panose="02040503050406030204" pitchFamily="18" charset="0"/>
                                      <a:ea typeface="Cambria Math"/>
                                    </a:rPr>
                                    <m:t>𝑛</m:t>
                                  </m:r>
                                  <m:r>
                                    <a:rPr lang="en-US" altLang="zh-TW" sz="1400" b="0" i="1" smtClean="0">
                                      <a:latin typeface="Cambria Math" panose="02040503050406030204" pitchFamily="18" charset="0"/>
                                      <a:ea typeface="Cambria Math"/>
                                    </a:rPr>
                                    <m:t>2</m:t>
                                  </m:r>
                                </m:sub>
                              </m:sSub>
                            </m:e>
                          </m:d>
                        </m:e>
                      </m:d>
                    </m:oMath>
                  </m:oMathPara>
                </a14:m>
                <a:endParaRPr lang="en-TW" sz="1400" dirty="0"/>
              </a:p>
            </p:txBody>
          </p:sp>
        </mc:Choice>
        <mc:Fallback xmlns="">
          <p:sp>
            <p:nvSpPr>
              <p:cNvPr id="8" name="TextBox 7">
                <a:extLst>
                  <a:ext uri="{FF2B5EF4-FFF2-40B4-BE49-F238E27FC236}">
                    <a16:creationId xmlns:a16="http://schemas.microsoft.com/office/drawing/2014/main" id="{CD4E43B7-D60D-EAB7-593A-22205C879B5D}"/>
                  </a:ext>
                </a:extLst>
              </p:cNvPr>
              <p:cNvSpPr txBox="1">
                <a:spLocks noRot="1" noChangeAspect="1" noMove="1" noResize="1" noEditPoints="1" noAdjustHandles="1" noChangeArrowheads="1" noChangeShapeType="1" noTextEdit="1"/>
              </p:cNvSpPr>
              <p:nvPr/>
            </p:nvSpPr>
            <p:spPr bwMode="auto">
              <a:xfrm>
                <a:off x="3302155" y="3782212"/>
                <a:ext cx="663685" cy="307777"/>
              </a:xfrm>
              <a:prstGeom prst="rect">
                <a:avLst/>
              </a:prstGeom>
              <a:blipFill>
                <a:blip r:embed="rId4"/>
                <a:stretch>
                  <a:fillRect l="-32075" t="-96154" r="-20755" b="-157692"/>
                </a:stretch>
              </a:blipFill>
              <a:ln w="9525">
                <a:noFill/>
                <a:miter lim="800000"/>
                <a:headEnd/>
                <a:tailEnd/>
              </a:ln>
            </p:spPr>
            <p:txBody>
              <a:bodyPr/>
              <a:lstStyle/>
              <a:p>
                <a:r>
                  <a:rPr lang="en-TW">
                    <a:noFill/>
                  </a:rPr>
                  <a:t> </a:t>
                </a:r>
              </a:p>
            </p:txBody>
          </p:sp>
        </mc:Fallback>
      </mc:AlternateContent>
      <p:cxnSp>
        <p:nvCxnSpPr>
          <p:cNvPr id="9" name="Straight Arrow Connector 8">
            <a:extLst>
              <a:ext uri="{FF2B5EF4-FFF2-40B4-BE49-F238E27FC236}">
                <a16:creationId xmlns:a16="http://schemas.microsoft.com/office/drawing/2014/main" id="{95E6B246-25E9-4F72-8FDC-356E83E7F4A3}"/>
              </a:ext>
            </a:extLst>
          </p:cNvPr>
          <p:cNvCxnSpPr>
            <a:cxnSpLocks/>
          </p:cNvCxnSpPr>
          <p:nvPr/>
        </p:nvCxnSpPr>
        <p:spPr>
          <a:xfrm flipH="1" flipV="1">
            <a:off x="3327143" y="4426156"/>
            <a:ext cx="696657" cy="280506"/>
          </a:xfrm>
          <a:prstGeom prst="straightConnector1">
            <a:avLst/>
          </a:prstGeom>
          <a:ln w="381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283624E-9C26-FE4A-D7E0-DFCB5ECE5ADF}"/>
              </a:ext>
            </a:extLst>
          </p:cNvPr>
          <p:cNvPicPr>
            <a:picLocks noChangeAspect="1"/>
          </p:cNvPicPr>
          <p:nvPr/>
        </p:nvPicPr>
        <p:blipFill>
          <a:blip r:embed="rId5"/>
          <a:stretch>
            <a:fillRect/>
          </a:stretch>
        </p:blipFill>
        <p:spPr>
          <a:xfrm>
            <a:off x="2349132" y="109943"/>
            <a:ext cx="4095076" cy="3189760"/>
          </a:xfrm>
          <a:prstGeom prst="rect">
            <a:avLst/>
          </a:prstGeom>
        </p:spPr>
      </p:pic>
      <p:cxnSp>
        <p:nvCxnSpPr>
          <p:cNvPr id="11" name="Straight Arrow Connector 10">
            <a:extLst>
              <a:ext uri="{FF2B5EF4-FFF2-40B4-BE49-F238E27FC236}">
                <a16:creationId xmlns:a16="http://schemas.microsoft.com/office/drawing/2014/main" id="{694C6730-AFC4-BBE9-C8DD-75527F47941E}"/>
              </a:ext>
            </a:extLst>
          </p:cNvPr>
          <p:cNvCxnSpPr>
            <a:cxnSpLocks/>
          </p:cNvCxnSpPr>
          <p:nvPr/>
        </p:nvCxnSpPr>
        <p:spPr>
          <a:xfrm flipH="1">
            <a:off x="3291250" y="4706662"/>
            <a:ext cx="663685" cy="6665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770FB14-8401-9711-326B-21281A72BA1E}"/>
                  </a:ext>
                </a:extLst>
              </p:cNvPr>
              <p:cNvSpPr txBox="1"/>
              <p:nvPr/>
            </p:nvSpPr>
            <p:spPr bwMode="auto">
              <a:xfrm>
                <a:off x="3118483" y="4820963"/>
                <a:ext cx="515514" cy="307777"/>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400" i="1" smtClean="0">
                              <a:latin typeface="Cambria Math" panose="02040503050406030204" pitchFamily="18" charset="0"/>
                            </a:rPr>
                          </m:ctrlPr>
                        </m:dPr>
                        <m:e>
                          <m:d>
                            <m:dPr>
                              <m:begChr m:val=""/>
                              <m:endChr m:val="⟩"/>
                              <m:ctrlPr>
                                <a:rPr lang="en-US" altLang="zh-TW" sz="1400" i="1">
                                  <a:latin typeface="Cambria Math" panose="02040503050406030204" pitchFamily="18" charset="0"/>
                                </a:rPr>
                              </m:ctrlPr>
                            </m:dPr>
                            <m:e>
                              <m:sSub>
                                <m:sSubPr>
                                  <m:ctrlPr>
                                    <a:rPr lang="en-US" altLang="zh-TW" sz="1400" i="1">
                                      <a:latin typeface="Cambria Math" panose="02040503050406030204" pitchFamily="18" charset="0"/>
                                    </a:rPr>
                                  </m:ctrlPr>
                                </m:sSubPr>
                                <m:e>
                                  <m:r>
                                    <a:rPr lang="en-US" altLang="zh-TW" sz="1400" i="1">
                                      <a:latin typeface="Cambria Math" panose="02040503050406030204" pitchFamily="18" charset="0"/>
                                      <a:ea typeface="Cambria Math" panose="02040503050406030204" pitchFamily="18" charset="0"/>
                                    </a:rPr>
                                    <m:t>𝜙</m:t>
                                  </m:r>
                                </m:e>
                                <m:sub>
                                  <m:r>
                                    <a:rPr lang="en-US" altLang="zh-TW" sz="1400" i="1">
                                      <a:latin typeface="Cambria Math" panose="02040503050406030204" pitchFamily="18" charset="0"/>
                                      <a:ea typeface="Cambria Math"/>
                                    </a:rPr>
                                    <m:t>𝑛</m:t>
                                  </m:r>
                                  <m:r>
                                    <a:rPr lang="en-US" altLang="zh-TW" sz="1400" b="0" i="1" smtClean="0">
                                      <a:latin typeface="Cambria Math" panose="02040503050406030204" pitchFamily="18" charset="0"/>
                                      <a:ea typeface="Cambria Math"/>
                                    </a:rPr>
                                    <m:t>1</m:t>
                                  </m:r>
                                </m:sub>
                              </m:sSub>
                            </m:e>
                          </m:d>
                        </m:e>
                      </m:d>
                    </m:oMath>
                  </m:oMathPara>
                </a14:m>
                <a:endParaRPr lang="en-TW" sz="1400" dirty="0"/>
              </a:p>
            </p:txBody>
          </p:sp>
        </mc:Choice>
        <mc:Fallback xmlns="">
          <p:sp>
            <p:nvSpPr>
              <p:cNvPr id="16" name="TextBox 15">
                <a:extLst>
                  <a:ext uri="{FF2B5EF4-FFF2-40B4-BE49-F238E27FC236}">
                    <a16:creationId xmlns:a16="http://schemas.microsoft.com/office/drawing/2014/main" id="{5770FB14-8401-9711-326B-21281A72BA1E}"/>
                  </a:ext>
                </a:extLst>
              </p:cNvPr>
              <p:cNvSpPr txBox="1">
                <a:spLocks noRot="1" noChangeAspect="1" noMove="1" noResize="1" noEditPoints="1" noAdjustHandles="1" noChangeArrowheads="1" noChangeShapeType="1" noTextEdit="1"/>
              </p:cNvSpPr>
              <p:nvPr/>
            </p:nvSpPr>
            <p:spPr bwMode="auto">
              <a:xfrm>
                <a:off x="3118483" y="4820963"/>
                <a:ext cx="515514" cy="307777"/>
              </a:xfrm>
              <a:prstGeom prst="rect">
                <a:avLst/>
              </a:prstGeom>
              <a:blipFill>
                <a:blip r:embed="rId6"/>
                <a:stretch>
                  <a:fillRect l="-45238" t="-100000" r="-47619" b="-168000"/>
                </a:stretch>
              </a:blipFill>
              <a:ln w="9525">
                <a:noFill/>
                <a:miter lim="800000"/>
                <a:headEnd/>
                <a:tailEnd/>
              </a:ln>
            </p:spPr>
            <p:txBody>
              <a:bodyPr/>
              <a:lstStyle/>
              <a:p>
                <a:r>
                  <a:rPr lang="en-TW">
                    <a:noFill/>
                  </a:rPr>
                  <a:t> </a:t>
                </a:r>
              </a:p>
            </p:txBody>
          </p:sp>
        </mc:Fallback>
      </mc:AlternateContent>
      <p:cxnSp>
        <p:nvCxnSpPr>
          <p:cNvPr id="3" name="Straight Arrow Connector 2">
            <a:extLst>
              <a:ext uri="{FF2B5EF4-FFF2-40B4-BE49-F238E27FC236}">
                <a16:creationId xmlns:a16="http://schemas.microsoft.com/office/drawing/2014/main" id="{927A8EA6-55A7-F731-15AC-E623E6D8DFB1}"/>
              </a:ext>
            </a:extLst>
          </p:cNvPr>
          <p:cNvCxnSpPr>
            <a:cxnSpLocks/>
          </p:cNvCxnSpPr>
          <p:nvPr/>
        </p:nvCxnSpPr>
        <p:spPr>
          <a:xfrm flipV="1">
            <a:off x="3965840" y="3919972"/>
            <a:ext cx="0" cy="7866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322FC6A-DB32-245A-78E4-77F5210368C6}"/>
                  </a:ext>
                </a:extLst>
              </p:cNvPr>
              <p:cNvSpPr txBox="1"/>
              <p:nvPr/>
            </p:nvSpPr>
            <p:spPr bwMode="auto">
              <a:xfrm>
                <a:off x="2495665" y="4209552"/>
                <a:ext cx="839287" cy="307777"/>
              </a:xfrm>
              <a:prstGeom prst="rect">
                <a:avLst/>
              </a:prstGeom>
              <a:solidFill>
                <a:schemeClr val="bg1"/>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400" i="1" smtClean="0">
                              <a:latin typeface="Cambria Math" panose="02040503050406030204" pitchFamily="18" charset="0"/>
                            </a:rPr>
                          </m:ctrlPr>
                        </m:dPr>
                        <m:e>
                          <m:d>
                            <m:dPr>
                              <m:begChr m:val=""/>
                              <m:endChr m:val="⟩"/>
                              <m:ctrlPr>
                                <a:rPr lang="en-US" altLang="zh-TW" sz="1400" i="1">
                                  <a:latin typeface="Cambria Math" panose="02040503050406030204" pitchFamily="18" charset="0"/>
                                </a:rPr>
                              </m:ctrlPr>
                            </m:dPr>
                            <m:e>
                              <m:sSub>
                                <m:sSubPr>
                                  <m:ctrlPr>
                                    <a:rPr lang="en-US" altLang="zh-TW" sz="1400" i="1">
                                      <a:latin typeface="Cambria Math" panose="02040503050406030204" pitchFamily="18" charset="0"/>
                                    </a:rPr>
                                  </m:ctrlPr>
                                </m:sSubPr>
                                <m:e>
                                  <m:r>
                                    <a:rPr lang="zh-TW" altLang="el-GR" sz="1400" i="1">
                                      <a:latin typeface="Cambria Math"/>
                                      <a:ea typeface="Cambria Math"/>
                                    </a:rPr>
                                    <m:t>𝜓</m:t>
                                  </m:r>
                                </m:e>
                                <m:sub>
                                  <m:r>
                                    <a:rPr lang="en-US" altLang="zh-TW" sz="1400" i="1">
                                      <a:latin typeface="Cambria Math" panose="02040503050406030204" pitchFamily="18" charset="0"/>
                                      <a:ea typeface="Cambria Math"/>
                                    </a:rPr>
                                    <m:t>𝑛</m:t>
                                  </m:r>
                                  <m:r>
                                    <a:rPr lang="en-US" altLang="zh-TW" sz="1400" b="0" i="1" smtClean="0">
                                      <a:latin typeface="Cambria Math" panose="02040503050406030204" pitchFamily="18" charset="0"/>
                                      <a:ea typeface="Cambria Math"/>
                                    </a:rPr>
                                    <m:t>1</m:t>
                                  </m:r>
                                </m:sub>
                              </m:sSub>
                              <m:d>
                                <m:dPr>
                                  <m:ctrlPr>
                                    <a:rPr lang="en-US" altLang="zh-TW" sz="1400" i="1" smtClean="0">
                                      <a:latin typeface="Cambria Math" panose="02040503050406030204" pitchFamily="18" charset="0"/>
                                      <a:ea typeface="Cambria Math"/>
                                    </a:rPr>
                                  </m:ctrlPr>
                                </m:dPr>
                                <m:e>
                                  <m:r>
                                    <a:rPr lang="en-US" altLang="zh-TW" sz="1400" b="0" i="1" smtClean="0">
                                      <a:latin typeface="Cambria Math" panose="02040503050406030204" pitchFamily="18" charset="0"/>
                                      <a:ea typeface="Cambria Math"/>
                                    </a:rPr>
                                    <m:t>0</m:t>
                                  </m:r>
                                </m:e>
                              </m:d>
                            </m:e>
                          </m:d>
                        </m:e>
                      </m:d>
                    </m:oMath>
                  </m:oMathPara>
                </a14:m>
                <a:endParaRPr lang="en-TW" sz="1400" dirty="0"/>
              </a:p>
            </p:txBody>
          </p:sp>
        </mc:Choice>
        <mc:Fallback xmlns="">
          <p:sp>
            <p:nvSpPr>
              <p:cNvPr id="26" name="TextBox 25">
                <a:extLst>
                  <a:ext uri="{FF2B5EF4-FFF2-40B4-BE49-F238E27FC236}">
                    <a16:creationId xmlns:a16="http://schemas.microsoft.com/office/drawing/2014/main" id="{3322FC6A-DB32-245A-78E4-77F5210368C6}"/>
                  </a:ext>
                </a:extLst>
              </p:cNvPr>
              <p:cNvSpPr txBox="1">
                <a:spLocks noRot="1" noChangeAspect="1" noMove="1" noResize="1" noEditPoints="1" noAdjustHandles="1" noChangeArrowheads="1" noChangeShapeType="1" noTextEdit="1"/>
              </p:cNvSpPr>
              <p:nvPr/>
            </p:nvSpPr>
            <p:spPr bwMode="auto">
              <a:xfrm>
                <a:off x="2495665" y="4209552"/>
                <a:ext cx="839287" cy="307777"/>
              </a:xfrm>
              <a:prstGeom prst="rect">
                <a:avLst/>
              </a:prstGeom>
              <a:blipFill>
                <a:blip r:embed="rId7"/>
                <a:stretch>
                  <a:fillRect l="-28358" t="-100000" r="-20896" b="-168000"/>
                </a:stretch>
              </a:blipFill>
              <a:ln w="9525">
                <a:noFill/>
                <a:miter lim="800000"/>
                <a:headEnd/>
                <a:tailEnd/>
              </a:ln>
            </p:spPr>
            <p:txBody>
              <a:bodyPr/>
              <a:lstStyle/>
              <a:p>
                <a:r>
                  <a:rPr lang="en-TW">
                    <a:noFill/>
                  </a:rPr>
                  <a:t> </a:t>
                </a:r>
              </a:p>
            </p:txBody>
          </p:sp>
        </mc:Fallback>
      </mc:AlternateContent>
      <p:cxnSp>
        <p:nvCxnSpPr>
          <p:cNvPr id="29" name="Straight Arrow Connector 28">
            <a:extLst>
              <a:ext uri="{FF2B5EF4-FFF2-40B4-BE49-F238E27FC236}">
                <a16:creationId xmlns:a16="http://schemas.microsoft.com/office/drawing/2014/main" id="{B9095F77-2601-2E44-5A3B-44E219099896}"/>
              </a:ext>
            </a:extLst>
          </p:cNvPr>
          <p:cNvCxnSpPr>
            <a:cxnSpLocks/>
          </p:cNvCxnSpPr>
          <p:nvPr/>
        </p:nvCxnSpPr>
        <p:spPr>
          <a:xfrm flipH="1">
            <a:off x="4412555" y="1700808"/>
            <a:ext cx="760499" cy="28185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7F4B464-ECFE-8248-5579-D5CA5A1C0315}"/>
              </a:ext>
            </a:extLst>
          </p:cNvPr>
          <p:cNvCxnSpPr>
            <a:cxnSpLocks/>
          </p:cNvCxnSpPr>
          <p:nvPr/>
        </p:nvCxnSpPr>
        <p:spPr>
          <a:xfrm>
            <a:off x="3111632" y="1700808"/>
            <a:ext cx="220366" cy="27373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CF736B24-001E-C49F-DD61-E0A92810EDFE}"/>
                  </a:ext>
                </a:extLst>
              </p:cNvPr>
              <p:cNvSpPr txBox="1"/>
              <p:nvPr/>
            </p:nvSpPr>
            <p:spPr bwMode="auto">
              <a:xfrm>
                <a:off x="1313366" y="6150266"/>
                <a:ext cx="7507106" cy="404983"/>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一個真實本徵態</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zh-TW" altLang="el-GR" i="1">
                                    <a:latin typeface="Cambria Math"/>
                                    <a:ea typeface="Cambria Math"/>
                                  </a:rPr>
                                  <m:t>𝜓</m:t>
                                </m:r>
                              </m:e>
                              <m:sub>
                                <m:r>
                                  <a:rPr lang="en-US" altLang="zh-TW" i="1">
                                    <a:latin typeface="Cambria Math" panose="02040503050406030204" pitchFamily="18" charset="0"/>
                                    <a:ea typeface="Cambria Math"/>
                                  </a:rPr>
                                  <m:t>𝑛</m:t>
                                </m:r>
                                <m:r>
                                  <a:rPr lang="en-US" altLang="zh-TW" b="0" i="1" smtClean="0">
                                    <a:latin typeface="Cambria Math" panose="02040503050406030204" pitchFamily="18" charset="0"/>
                                    <a:ea typeface="Cambria Math"/>
                                  </a:rPr>
                                  <m:t>1,2</m:t>
                                </m:r>
                              </m:sub>
                            </m:sSub>
                            <m:d>
                              <m:dPr>
                                <m:ctrlPr>
                                  <a:rPr lang="en-US" altLang="zh-TW" i="1">
                                    <a:latin typeface="Cambria Math" panose="02040503050406030204" pitchFamily="18" charset="0"/>
                                    <a:ea typeface="Cambria Math"/>
                                  </a:rPr>
                                </m:ctrlPr>
                              </m:dPr>
                              <m:e>
                                <m:r>
                                  <a:rPr lang="en-US" altLang="zh-TW" i="1">
                                    <a:latin typeface="Cambria Math" panose="02040503050406030204" pitchFamily="18" charset="0"/>
                                    <a:ea typeface="Cambria Math" panose="02040503050406030204" pitchFamily="18" charset="0"/>
                                  </a:rPr>
                                  <m:t>𝜆</m:t>
                                </m:r>
                              </m:e>
                            </m:d>
                          </m:e>
                        </m:d>
                      </m:e>
                    </m:d>
                  </m:oMath>
                </a14:m>
                <a:r>
                  <a:rPr lang="en-TW" dirty="0">
                    <a:latin typeface="Times New Roman" pitchFamily="18" charset="0"/>
                    <a:cs typeface="Times New Roman" pitchFamily="18" charset="0"/>
                  </a:rPr>
                  <a:t>，可能趨近</a:t>
                </a:r>
                <a:r>
                  <a:rPr lang="en-US" dirty="0">
                    <a:cs typeface="Times New Roman" pitchFamily="18" charset="0"/>
                  </a:rPr>
                  <a:t> </a:t>
                </a:r>
                <a14:m>
                  <m:oMath xmlns:m="http://schemas.openxmlformats.org/officeDocument/2006/math">
                    <m:r>
                      <a:rPr lang="en-US" i="1" dirty="0">
                        <a:latin typeface="Cambria Math" panose="02040503050406030204" pitchFamily="18" charset="0"/>
                        <a:cs typeface="Times New Roman" pitchFamily="18" charset="0"/>
                      </a:rPr>
                      <m:t>𝑥𝑧</m:t>
                    </m:r>
                  </m:oMath>
                </a14:m>
                <a:r>
                  <a:rPr lang="en-TW" dirty="0">
                    <a:latin typeface="Times New Roman" pitchFamily="18" charset="0"/>
                    <a:cs typeface="Times New Roman" pitchFamily="18" charset="0"/>
                  </a:rPr>
                  <a:t>平面 上的另一狀態</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zh-TW" altLang="el-GR" i="1">
                                    <a:latin typeface="Cambria Math"/>
                                    <a:ea typeface="Cambria Math"/>
                                  </a:rPr>
                                  <m:t>𝜓</m:t>
                                </m:r>
                              </m:e>
                              <m:sub>
                                <m:r>
                                  <a:rPr lang="en-US" altLang="zh-TW" i="1">
                                    <a:latin typeface="Cambria Math" panose="02040503050406030204" pitchFamily="18" charset="0"/>
                                    <a:ea typeface="Cambria Math"/>
                                  </a:rPr>
                                  <m:t>𝑛</m:t>
                                </m:r>
                                <m:r>
                                  <a:rPr lang="en-US" altLang="zh-TW" b="0" i="1" smtClean="0">
                                    <a:latin typeface="Cambria Math" panose="02040503050406030204" pitchFamily="18" charset="0"/>
                                    <a:ea typeface="Cambria Math"/>
                                  </a:rPr>
                                  <m:t>1,2</m:t>
                                </m:r>
                              </m:sub>
                            </m:sSub>
                            <m:d>
                              <m:dPr>
                                <m:ctrlPr>
                                  <a:rPr lang="en-US" altLang="zh-TW" i="1">
                                    <a:latin typeface="Cambria Math" panose="02040503050406030204" pitchFamily="18" charset="0"/>
                                    <a:ea typeface="Cambria Math"/>
                                  </a:rPr>
                                </m:ctrlPr>
                              </m:dPr>
                              <m:e>
                                <m:r>
                                  <a:rPr lang="en-US" altLang="zh-TW" i="1">
                                    <a:latin typeface="Cambria Math" panose="02040503050406030204" pitchFamily="18" charset="0"/>
                                    <a:ea typeface="Cambria Math"/>
                                  </a:rPr>
                                  <m:t>0</m:t>
                                </m:r>
                              </m:e>
                            </m:d>
                          </m:e>
                        </m:d>
                      </m:e>
                    </m:d>
                  </m:oMath>
                </a14:m>
                <a:r>
                  <a:rPr lang="en-TW" dirty="0">
                    <a:latin typeface="Times New Roman" pitchFamily="18" charset="0"/>
                    <a:cs typeface="Times New Roman" pitchFamily="18" charset="0"/>
                  </a:rPr>
                  <a:t>。</a:t>
                </a:r>
              </a:p>
            </p:txBody>
          </p:sp>
        </mc:Choice>
        <mc:Fallback xmlns="">
          <p:sp>
            <p:nvSpPr>
              <p:cNvPr id="34" name="TextBox 33">
                <a:extLst>
                  <a:ext uri="{FF2B5EF4-FFF2-40B4-BE49-F238E27FC236}">
                    <a16:creationId xmlns:a16="http://schemas.microsoft.com/office/drawing/2014/main" id="{CF736B24-001E-C49F-DD61-E0A92810EDFE}"/>
                  </a:ext>
                </a:extLst>
              </p:cNvPr>
              <p:cNvSpPr txBox="1">
                <a:spLocks noRot="1" noChangeAspect="1" noMove="1" noResize="1" noEditPoints="1" noAdjustHandles="1" noChangeArrowheads="1" noChangeShapeType="1" noTextEdit="1"/>
              </p:cNvSpPr>
              <p:nvPr/>
            </p:nvSpPr>
            <p:spPr bwMode="auto">
              <a:xfrm>
                <a:off x="1313366" y="6150266"/>
                <a:ext cx="7507106" cy="404983"/>
              </a:xfrm>
              <a:prstGeom prst="rect">
                <a:avLst/>
              </a:prstGeom>
              <a:blipFill>
                <a:blip r:embed="rId8"/>
                <a:stretch>
                  <a:fillRect l="-676" t="-153125" b="-23125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A945349-9DE6-3065-BF7A-F614C0EBFF02}"/>
                  </a:ext>
                </a:extLst>
              </p:cNvPr>
              <p:cNvSpPr txBox="1"/>
              <p:nvPr/>
            </p:nvSpPr>
            <p:spPr bwMode="auto">
              <a:xfrm>
                <a:off x="1318596" y="5729312"/>
                <a:ext cx="7717900" cy="39126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以空間來比諭，設</a:t>
                </a:r>
                <a14:m>
                  <m:oMath xmlns:m="http://schemas.openxmlformats.org/officeDocument/2006/math">
                    <m:sSub>
                      <m:sSubPr>
                        <m:ctrlPr>
                          <a:rPr lang="en-TW" i="1" smtClean="0">
                            <a:latin typeface="Cambria Math" panose="02040503050406030204" pitchFamily="18" charset="0"/>
                            <a:cs typeface="Times New Roman" pitchFamily="18" charset="0"/>
                          </a:rPr>
                        </m:ctrlPr>
                      </m:sSubPr>
                      <m:e>
                        <m:acc>
                          <m:accPr>
                            <m:chr m:val="̂"/>
                            <m:ctrlPr>
                              <a:rPr lang="en-TW" i="1" smtClean="0">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𝑒</m:t>
                            </m:r>
                          </m:e>
                        </m:acc>
                      </m:e>
                      <m:sub>
                        <m:r>
                          <a:rPr lang="en-US" b="0" i="1" smtClean="0">
                            <a:latin typeface="Cambria Math" panose="02040503050406030204" pitchFamily="18" charset="0"/>
                            <a:cs typeface="Times New Roman" pitchFamily="18" charset="0"/>
                          </a:rPr>
                          <m:t>𝑥</m:t>
                        </m:r>
                      </m:sub>
                    </m:sSub>
                    <m:r>
                      <a:rPr lang="en-US" b="0" i="1" smtClean="0">
                        <a:latin typeface="Cambria Math" panose="02040503050406030204" pitchFamily="18" charset="0"/>
                        <a:cs typeface="Times New Roman" pitchFamily="18" charset="0"/>
                      </a:rPr>
                      <m:t>,</m:t>
                    </m:r>
                    <m:sSub>
                      <m:sSubPr>
                        <m:ctrlPr>
                          <a:rPr lang="en-TW" i="1">
                            <a:latin typeface="Cambria Math" panose="02040503050406030204" pitchFamily="18" charset="0"/>
                            <a:cs typeface="Times New Roman" pitchFamily="18" charset="0"/>
                          </a:rPr>
                        </m:ctrlPr>
                      </m:sSubPr>
                      <m:e>
                        <m:acc>
                          <m:accPr>
                            <m:chr m:val="̂"/>
                            <m:ctrlPr>
                              <a:rPr lang="en-TW" i="1">
                                <a:latin typeface="Cambria Math" panose="02040503050406030204" pitchFamily="18" charset="0"/>
                                <a:cs typeface="Times New Roman" pitchFamily="18" charset="0"/>
                              </a:rPr>
                            </m:ctrlPr>
                          </m:accPr>
                          <m:e>
                            <m:r>
                              <a:rPr lang="en-US" i="1">
                                <a:latin typeface="Cambria Math" panose="02040503050406030204" pitchFamily="18" charset="0"/>
                                <a:cs typeface="Times New Roman" pitchFamily="18" charset="0"/>
                              </a:rPr>
                              <m:t>𝑒</m:t>
                            </m:r>
                          </m:e>
                        </m:acc>
                      </m:e>
                      <m:sub>
                        <m:r>
                          <a:rPr lang="en-US" b="0" i="1" smtClean="0">
                            <a:latin typeface="Cambria Math" panose="02040503050406030204" pitchFamily="18" charset="0"/>
                            <a:cs typeface="Times New Roman" pitchFamily="18" charset="0"/>
                          </a:rPr>
                          <m:t>𝑦</m:t>
                        </m:r>
                      </m:sub>
                    </m:sSub>
                  </m:oMath>
                </a14:m>
                <a:r>
                  <a:rPr lang="en-TW" dirty="0">
                    <a:latin typeface="Times New Roman" pitchFamily="18" charset="0"/>
                    <a:cs typeface="Times New Roman" pitchFamily="18" charset="0"/>
                  </a:rPr>
                  <a:t>類比簡併態，展開的簡併態空間就是</a:t>
                </a:r>
                <a14:m>
                  <m:oMath xmlns:m="http://schemas.openxmlformats.org/officeDocument/2006/math">
                    <m:r>
                      <a:rPr lang="en-US" b="0" i="1" dirty="0" smtClean="0">
                        <a:latin typeface="Cambria Math" panose="02040503050406030204" pitchFamily="18" charset="0"/>
                        <a:cs typeface="Times New Roman" pitchFamily="18" charset="0"/>
                      </a:rPr>
                      <m:t>𝑥</m:t>
                    </m:r>
                    <m:r>
                      <a:rPr lang="en-US" b="0" i="1" dirty="0" smtClean="0">
                        <a:latin typeface="Cambria Math" panose="02040503050406030204" pitchFamily="18" charset="0"/>
                        <a:cs typeface="Times New Roman" pitchFamily="18" charset="0"/>
                      </a:rPr>
                      <m:t>−</m:t>
                    </m:r>
                    <m:r>
                      <a:rPr lang="en-US" b="0" i="1" dirty="0" smtClean="0">
                        <a:latin typeface="Cambria Math" panose="02040503050406030204" pitchFamily="18" charset="0"/>
                        <a:cs typeface="Times New Roman" pitchFamily="18" charset="0"/>
                      </a:rPr>
                      <m:t>𝑧</m:t>
                    </m:r>
                  </m:oMath>
                </a14:m>
                <a:r>
                  <a:rPr lang="en-TW" dirty="0">
                    <a:latin typeface="Times New Roman" pitchFamily="18" charset="0"/>
                    <a:cs typeface="Times New Roman" pitchFamily="18" charset="0"/>
                  </a:rPr>
                  <a:t>平面。</a:t>
                </a:r>
              </a:p>
            </p:txBody>
          </p:sp>
        </mc:Choice>
        <mc:Fallback xmlns="">
          <p:sp>
            <p:nvSpPr>
              <p:cNvPr id="35" name="TextBox 34">
                <a:extLst>
                  <a:ext uri="{FF2B5EF4-FFF2-40B4-BE49-F238E27FC236}">
                    <a16:creationId xmlns:a16="http://schemas.microsoft.com/office/drawing/2014/main" id="{3A945349-9DE6-3065-BF7A-F614C0EBFF02}"/>
                  </a:ext>
                </a:extLst>
              </p:cNvPr>
              <p:cNvSpPr txBox="1">
                <a:spLocks noRot="1" noChangeAspect="1" noMove="1" noResize="1" noEditPoints="1" noAdjustHandles="1" noChangeArrowheads="1" noChangeShapeType="1" noTextEdit="1"/>
              </p:cNvSpPr>
              <p:nvPr/>
            </p:nvSpPr>
            <p:spPr bwMode="auto">
              <a:xfrm>
                <a:off x="1318596" y="5729312"/>
                <a:ext cx="7717900" cy="391261"/>
              </a:xfrm>
              <a:prstGeom prst="rect">
                <a:avLst/>
              </a:prstGeom>
              <a:blipFill>
                <a:blip r:embed="rId9"/>
                <a:stretch>
                  <a:fillRect l="-657" t="-9677" b="-19355"/>
                </a:stretch>
              </a:blipFill>
              <a:ln w="9525">
                <a:noFill/>
                <a:miter lim="800000"/>
                <a:headEnd/>
                <a:tailEnd/>
              </a:ln>
            </p:spPr>
            <p:txBody>
              <a:bodyPr/>
              <a:lstStyle/>
              <a:p>
                <a:r>
                  <a:rPr lang="en-TW">
                    <a:noFill/>
                  </a:rPr>
                  <a:t> </a:t>
                </a:r>
              </a:p>
            </p:txBody>
          </p:sp>
        </mc:Fallback>
      </mc:AlternateContent>
      <p:cxnSp>
        <p:nvCxnSpPr>
          <p:cNvPr id="12" name="Straight Arrow Connector 11">
            <a:extLst>
              <a:ext uri="{FF2B5EF4-FFF2-40B4-BE49-F238E27FC236}">
                <a16:creationId xmlns:a16="http://schemas.microsoft.com/office/drawing/2014/main" id="{5A6413A5-8754-4AFB-0496-2ECF6AB61B78}"/>
              </a:ext>
            </a:extLst>
          </p:cNvPr>
          <p:cNvCxnSpPr>
            <a:cxnSpLocks/>
          </p:cNvCxnSpPr>
          <p:nvPr/>
        </p:nvCxnSpPr>
        <p:spPr>
          <a:xfrm flipV="1">
            <a:off x="4042627" y="3972928"/>
            <a:ext cx="213219" cy="733734"/>
          </a:xfrm>
          <a:prstGeom prst="straightConnector1">
            <a:avLst/>
          </a:prstGeom>
          <a:ln w="381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6AFEA7D-CA02-A1CA-C294-90C064CB6901}"/>
                  </a:ext>
                </a:extLst>
              </p:cNvPr>
              <p:cNvSpPr txBox="1"/>
              <p:nvPr/>
            </p:nvSpPr>
            <p:spPr bwMode="auto">
              <a:xfrm>
                <a:off x="4099330" y="3592153"/>
                <a:ext cx="839287" cy="307777"/>
              </a:xfrm>
              <a:prstGeom prst="rect">
                <a:avLst/>
              </a:prstGeom>
              <a:solidFill>
                <a:schemeClr val="bg1"/>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400" i="1" smtClean="0">
                              <a:latin typeface="Cambria Math" panose="02040503050406030204" pitchFamily="18" charset="0"/>
                            </a:rPr>
                          </m:ctrlPr>
                        </m:dPr>
                        <m:e>
                          <m:d>
                            <m:dPr>
                              <m:begChr m:val=""/>
                              <m:endChr m:val="⟩"/>
                              <m:ctrlPr>
                                <a:rPr lang="en-US" altLang="zh-TW" sz="1400" i="1">
                                  <a:latin typeface="Cambria Math" panose="02040503050406030204" pitchFamily="18" charset="0"/>
                                </a:rPr>
                              </m:ctrlPr>
                            </m:dPr>
                            <m:e>
                              <m:sSub>
                                <m:sSubPr>
                                  <m:ctrlPr>
                                    <a:rPr lang="en-US" altLang="zh-TW" sz="1400" i="1">
                                      <a:latin typeface="Cambria Math" panose="02040503050406030204" pitchFamily="18" charset="0"/>
                                    </a:rPr>
                                  </m:ctrlPr>
                                </m:sSubPr>
                                <m:e>
                                  <m:r>
                                    <a:rPr lang="zh-TW" altLang="el-GR" sz="1400" i="1">
                                      <a:latin typeface="Cambria Math"/>
                                      <a:ea typeface="Cambria Math"/>
                                    </a:rPr>
                                    <m:t>𝜓</m:t>
                                  </m:r>
                                </m:e>
                                <m:sub>
                                  <m:r>
                                    <a:rPr lang="en-US" altLang="zh-TW" sz="1400" i="1">
                                      <a:latin typeface="Cambria Math" panose="02040503050406030204" pitchFamily="18" charset="0"/>
                                      <a:ea typeface="Cambria Math"/>
                                    </a:rPr>
                                    <m:t>𝑛</m:t>
                                  </m:r>
                                  <m:r>
                                    <a:rPr lang="en-US" altLang="zh-TW" sz="1400" b="0" i="1" smtClean="0">
                                      <a:latin typeface="Cambria Math" panose="02040503050406030204" pitchFamily="18" charset="0"/>
                                      <a:ea typeface="Cambria Math"/>
                                    </a:rPr>
                                    <m:t>2</m:t>
                                  </m:r>
                                </m:sub>
                              </m:sSub>
                              <m:d>
                                <m:dPr>
                                  <m:ctrlPr>
                                    <a:rPr lang="en-US" altLang="zh-TW" sz="1400" i="1" smtClean="0">
                                      <a:latin typeface="Cambria Math" panose="02040503050406030204" pitchFamily="18" charset="0"/>
                                      <a:ea typeface="Cambria Math"/>
                                    </a:rPr>
                                  </m:ctrlPr>
                                </m:dPr>
                                <m:e>
                                  <m:r>
                                    <a:rPr lang="en-US" altLang="zh-TW" sz="1400" b="0" i="1" smtClean="0">
                                      <a:latin typeface="Cambria Math" panose="02040503050406030204" pitchFamily="18" charset="0"/>
                                      <a:ea typeface="Cambria Math"/>
                                    </a:rPr>
                                    <m:t>0</m:t>
                                  </m:r>
                                </m:e>
                              </m:d>
                            </m:e>
                          </m:d>
                        </m:e>
                      </m:d>
                    </m:oMath>
                  </m:oMathPara>
                </a14:m>
                <a:endParaRPr lang="en-TW" sz="1400" dirty="0"/>
              </a:p>
            </p:txBody>
          </p:sp>
        </mc:Choice>
        <mc:Fallback xmlns="">
          <p:sp>
            <p:nvSpPr>
              <p:cNvPr id="15" name="TextBox 14">
                <a:extLst>
                  <a:ext uri="{FF2B5EF4-FFF2-40B4-BE49-F238E27FC236}">
                    <a16:creationId xmlns:a16="http://schemas.microsoft.com/office/drawing/2014/main" id="{46AFEA7D-CA02-A1CA-C294-90C064CB6901}"/>
                  </a:ext>
                </a:extLst>
              </p:cNvPr>
              <p:cNvSpPr txBox="1">
                <a:spLocks noRot="1" noChangeAspect="1" noMove="1" noResize="1" noEditPoints="1" noAdjustHandles="1" noChangeArrowheads="1" noChangeShapeType="1" noTextEdit="1"/>
              </p:cNvSpPr>
              <p:nvPr/>
            </p:nvSpPr>
            <p:spPr bwMode="auto">
              <a:xfrm>
                <a:off x="4099330" y="3592153"/>
                <a:ext cx="839287" cy="307777"/>
              </a:xfrm>
              <a:prstGeom prst="rect">
                <a:avLst/>
              </a:prstGeom>
              <a:blipFill>
                <a:blip r:embed="rId10"/>
                <a:stretch>
                  <a:fillRect l="-28358" t="-96154" r="-22388" b="-157692"/>
                </a:stretch>
              </a:blipFill>
              <a:ln w="9525">
                <a:noFill/>
                <a:miter lim="800000"/>
                <a:headEnd/>
                <a:tailEnd/>
              </a:ln>
            </p:spPr>
            <p:txBody>
              <a:bodyPr/>
              <a:lstStyle/>
              <a:p>
                <a:r>
                  <a:rPr lang="en-TW">
                    <a:noFill/>
                  </a:rPr>
                  <a:t> </a:t>
                </a:r>
              </a:p>
            </p:txBody>
          </p:sp>
        </mc:Fallback>
      </mc:AlternateContent>
      <p:sp>
        <p:nvSpPr>
          <p:cNvPr id="5" name="Oval 4">
            <a:extLst>
              <a:ext uri="{FF2B5EF4-FFF2-40B4-BE49-F238E27FC236}">
                <a16:creationId xmlns:a16="http://schemas.microsoft.com/office/drawing/2014/main" id="{943A65D3-8FB3-4892-A9AE-F39EE5DFF5F4}"/>
              </a:ext>
            </a:extLst>
          </p:cNvPr>
          <p:cNvSpPr/>
          <p:nvPr/>
        </p:nvSpPr>
        <p:spPr>
          <a:xfrm>
            <a:off x="2495665" y="1248383"/>
            <a:ext cx="615967" cy="5964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6" name="Freeform 5">
            <a:extLst>
              <a:ext uri="{FF2B5EF4-FFF2-40B4-BE49-F238E27FC236}">
                <a16:creationId xmlns:a16="http://schemas.microsoft.com/office/drawing/2014/main" id="{CB0AA9C3-C98E-1372-1538-4C03C5331D88}"/>
              </a:ext>
            </a:extLst>
          </p:cNvPr>
          <p:cNvSpPr/>
          <p:nvPr/>
        </p:nvSpPr>
        <p:spPr>
          <a:xfrm>
            <a:off x="3414532" y="4271058"/>
            <a:ext cx="1284790" cy="138896"/>
          </a:xfrm>
          <a:custGeom>
            <a:avLst/>
            <a:gdLst>
              <a:gd name="connsiteX0" fmla="*/ 1284790 w 1284790"/>
              <a:gd name="connsiteY0" fmla="*/ 138896 h 138896"/>
              <a:gd name="connsiteX1" fmla="*/ 1134319 w 1284790"/>
              <a:gd name="connsiteY1" fmla="*/ 104172 h 138896"/>
              <a:gd name="connsiteX2" fmla="*/ 1099595 w 1284790"/>
              <a:gd name="connsiteY2" fmla="*/ 92598 h 138896"/>
              <a:gd name="connsiteX3" fmla="*/ 1030146 w 1284790"/>
              <a:gd name="connsiteY3" fmla="*/ 57874 h 138896"/>
              <a:gd name="connsiteX4" fmla="*/ 949124 w 1284790"/>
              <a:gd name="connsiteY4" fmla="*/ 23150 h 138896"/>
              <a:gd name="connsiteX5" fmla="*/ 752354 w 1284790"/>
              <a:gd name="connsiteY5" fmla="*/ 0 h 138896"/>
              <a:gd name="connsiteX6" fmla="*/ 613458 w 1284790"/>
              <a:gd name="connsiteY6" fmla="*/ 11575 h 138896"/>
              <a:gd name="connsiteX7" fmla="*/ 462987 w 1284790"/>
              <a:gd name="connsiteY7" fmla="*/ 34724 h 138896"/>
              <a:gd name="connsiteX8" fmla="*/ 393539 w 1284790"/>
              <a:gd name="connsiteY8" fmla="*/ 69448 h 138896"/>
              <a:gd name="connsiteX9" fmla="*/ 335665 w 1284790"/>
              <a:gd name="connsiteY9" fmla="*/ 115747 h 138896"/>
              <a:gd name="connsiteX10" fmla="*/ 208344 w 1284790"/>
              <a:gd name="connsiteY10" fmla="*/ 127322 h 138896"/>
              <a:gd name="connsiteX11" fmla="*/ 127321 w 1284790"/>
              <a:gd name="connsiteY11" fmla="*/ 127322 h 138896"/>
              <a:gd name="connsiteX12" fmla="*/ 0 w 1284790"/>
              <a:gd name="connsiteY12" fmla="*/ 127322 h 13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4790" h="138896">
                <a:moveTo>
                  <a:pt x="1284790" y="138896"/>
                </a:moveTo>
                <a:cubicBezTo>
                  <a:pt x="1179605" y="123871"/>
                  <a:pt x="1229654" y="135950"/>
                  <a:pt x="1134319" y="104172"/>
                </a:cubicBezTo>
                <a:lnTo>
                  <a:pt x="1099595" y="92598"/>
                </a:lnTo>
                <a:cubicBezTo>
                  <a:pt x="1032859" y="48106"/>
                  <a:pt x="1097241" y="86629"/>
                  <a:pt x="1030146" y="57874"/>
                </a:cubicBezTo>
                <a:cubicBezTo>
                  <a:pt x="992027" y="41537"/>
                  <a:pt x="986717" y="31504"/>
                  <a:pt x="949124" y="23150"/>
                </a:cubicBezTo>
                <a:cubicBezTo>
                  <a:pt x="884802" y="8856"/>
                  <a:pt x="817410" y="5914"/>
                  <a:pt x="752354" y="0"/>
                </a:cubicBezTo>
                <a:lnTo>
                  <a:pt x="613458" y="11575"/>
                </a:lnTo>
                <a:cubicBezTo>
                  <a:pt x="536510" y="18904"/>
                  <a:pt x="523586" y="17410"/>
                  <a:pt x="462987" y="34724"/>
                </a:cubicBezTo>
                <a:cubicBezTo>
                  <a:pt x="429710" y="44232"/>
                  <a:pt x="421718" y="46904"/>
                  <a:pt x="393539" y="69448"/>
                </a:cubicBezTo>
                <a:cubicBezTo>
                  <a:pt x="375827" y="83618"/>
                  <a:pt x="360000" y="110532"/>
                  <a:pt x="335665" y="115747"/>
                </a:cubicBezTo>
                <a:cubicBezTo>
                  <a:pt x="293996" y="124676"/>
                  <a:pt x="250784" y="123464"/>
                  <a:pt x="208344" y="127322"/>
                </a:cubicBezTo>
                <a:cubicBezTo>
                  <a:pt x="97284" y="99557"/>
                  <a:pt x="217727" y="120864"/>
                  <a:pt x="127321" y="127322"/>
                </a:cubicBezTo>
                <a:cubicBezTo>
                  <a:pt x="84989" y="130346"/>
                  <a:pt x="42440" y="127322"/>
                  <a:pt x="0" y="12732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3" name="Straight Arrow Connector 12">
            <a:extLst>
              <a:ext uri="{FF2B5EF4-FFF2-40B4-BE49-F238E27FC236}">
                <a16:creationId xmlns:a16="http://schemas.microsoft.com/office/drawing/2014/main" id="{3AE51C1B-C786-DEBB-B211-0D7F7E94A993}"/>
              </a:ext>
            </a:extLst>
          </p:cNvPr>
          <p:cNvCxnSpPr>
            <a:cxnSpLocks/>
          </p:cNvCxnSpPr>
          <p:nvPr/>
        </p:nvCxnSpPr>
        <p:spPr>
          <a:xfrm flipH="1">
            <a:off x="4357103" y="1857978"/>
            <a:ext cx="55451" cy="24130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219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5"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29">
                <a:extLst>
                  <a:ext uri="{FF2B5EF4-FFF2-40B4-BE49-F238E27FC236}">
                    <a16:creationId xmlns:a16="http://schemas.microsoft.com/office/drawing/2014/main" id="{07F2F707-116D-3D01-460D-509381644C49}"/>
                  </a:ext>
                </a:extLst>
              </p:cNvPr>
              <p:cNvSpPr txBox="1"/>
              <p:nvPr/>
            </p:nvSpPr>
            <p:spPr bwMode="auto">
              <a:xfrm>
                <a:off x="742941" y="3773248"/>
                <a:ext cx="4874020" cy="57214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d>
                        <m:dPr>
                          <m:begChr m:val="{"/>
                          <m:endChr m:val="}"/>
                          <m:ctrlPr>
                            <a:rPr lang="en-US" altLang="zh-TW" b="0" i="1" smtClean="0">
                              <a:latin typeface="Cambria Math" panose="02040503050406030204" pitchFamily="18" charset="0"/>
                              <a:ea typeface="Cambria Math" panose="02040503050406030204" pitchFamily="18" charset="0"/>
                            </a:rPr>
                          </m:ctrlPr>
                        </m:dPr>
                        <m:e>
                          <m:d>
                            <m:dPr>
                              <m:ctrlPr>
                                <a:rPr lang="en-US" altLang="zh-TW" b="0" i="1" smtClean="0">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𝑎</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1</m:t>
                                          </m:r>
                                        </m:sub>
                                      </m:sSub>
                                    </m:e>
                                  </m:d>
                                </m:e>
                              </m:d>
                              <m:r>
                                <a:rPr lang="en-US" altLang="zh-TW" i="1">
                                  <a:latin typeface="Cambria Math" panose="02040503050406030204" pitchFamily="18" charset="0"/>
                                  <a:ea typeface="Cambria Math"/>
                                </a:rPr>
                                <m:t>+</m:t>
                              </m:r>
                              <m:r>
                                <a:rPr lang="en-US" altLang="zh-TW" i="1">
                                  <a:latin typeface="Cambria Math" panose="02040503050406030204" pitchFamily="18" charset="0"/>
                                  <a:ea typeface="Cambria Math"/>
                                </a:rPr>
                                <m:t>𝑏</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b="0" i="1" smtClean="0">
                                              <a:latin typeface="Cambria Math" panose="02040503050406030204" pitchFamily="18" charset="0"/>
                                              <a:ea typeface="Cambria Math"/>
                                            </a:rPr>
                                            <m:t>2</m:t>
                                          </m:r>
                                        </m:sub>
                                      </m:sSub>
                                    </m:e>
                                  </m:d>
                                </m:e>
                              </m:d>
                            </m:e>
                          </m:d>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e>
                      </m:d>
                    </m:oMath>
                  </m:oMathPara>
                </a14:m>
                <a:endParaRPr lang="zh-TW" altLang="en-US" dirty="0"/>
              </a:p>
            </p:txBody>
          </p:sp>
        </mc:Choice>
        <mc:Fallback xmlns="">
          <p:sp>
            <p:nvSpPr>
              <p:cNvPr id="2" name="文字方塊 29">
                <a:extLst>
                  <a:ext uri="{FF2B5EF4-FFF2-40B4-BE49-F238E27FC236}">
                    <a16:creationId xmlns:a16="http://schemas.microsoft.com/office/drawing/2014/main" id="{07F2F707-116D-3D01-460D-509381644C49}"/>
                  </a:ext>
                </a:extLst>
              </p:cNvPr>
              <p:cNvSpPr txBox="1">
                <a:spLocks noRot="1" noChangeAspect="1" noMove="1" noResize="1" noEditPoints="1" noAdjustHandles="1" noChangeArrowheads="1" noChangeShapeType="1" noTextEdit="1"/>
              </p:cNvSpPr>
              <p:nvPr/>
            </p:nvSpPr>
            <p:spPr bwMode="auto">
              <a:xfrm>
                <a:off x="742941" y="3773248"/>
                <a:ext cx="4874020" cy="572144"/>
              </a:xfrm>
              <a:prstGeom prst="rect">
                <a:avLst/>
              </a:prstGeom>
              <a:blipFill>
                <a:blip r:embed="rId2"/>
                <a:stretch>
                  <a:fillRect t="-178261" r="-2078" b="-25652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9">
                <a:extLst>
                  <a:ext uri="{FF2B5EF4-FFF2-40B4-BE49-F238E27FC236}">
                    <a16:creationId xmlns:a16="http://schemas.microsoft.com/office/drawing/2014/main" id="{B2824570-61A7-26BC-4B86-8785D6C820F2}"/>
                  </a:ext>
                </a:extLst>
              </p:cNvPr>
              <p:cNvSpPr txBox="1"/>
              <p:nvPr/>
            </p:nvSpPr>
            <p:spPr bwMode="auto">
              <a:xfrm>
                <a:off x="742941" y="4441128"/>
                <a:ext cx="6026148" cy="57214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m:t>
                      </m:r>
                      <m:d>
                        <m:dPr>
                          <m:ctrlPr>
                            <a:rPr lang="en-US" altLang="zh-TW" i="1" smtClean="0">
                              <a:latin typeface="Cambria Math" panose="02040503050406030204" pitchFamily="18" charset="0"/>
                            </a:rPr>
                          </m:ctrlPr>
                        </m:dPr>
                        <m:e>
                          <m:r>
                            <a:rPr lang="en-US" altLang="zh-TW" b="0" i="1" smtClean="0">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e>
                      </m:d>
                      <m:d>
                        <m:dPr>
                          <m:begChr m:val="{"/>
                          <m:endChr m:val="}"/>
                          <m:ctrlPr>
                            <a:rPr lang="en-US" altLang="zh-TW" b="0" i="1" smtClean="0">
                              <a:latin typeface="Cambria Math" panose="02040503050406030204" pitchFamily="18" charset="0"/>
                              <a:ea typeface="Cambria Math" panose="02040503050406030204" pitchFamily="18" charset="0"/>
                            </a:rPr>
                          </m:ctrlPr>
                        </m:dPr>
                        <m:e>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𝑎</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1</m:t>
                                          </m:r>
                                        </m:sub>
                                      </m:sSub>
                                    </m:e>
                                  </m:d>
                                </m:e>
                              </m:d>
                              <m:r>
                                <a:rPr lang="en-US" altLang="zh-TW" i="1">
                                  <a:latin typeface="Cambria Math" panose="02040503050406030204" pitchFamily="18" charset="0"/>
                                  <a:ea typeface="Cambria Math"/>
                                </a:rPr>
                                <m:t>+</m:t>
                              </m:r>
                              <m:r>
                                <a:rPr lang="en-US" altLang="zh-TW" i="1">
                                  <a:latin typeface="Cambria Math" panose="02040503050406030204" pitchFamily="18" charset="0"/>
                                  <a:ea typeface="Cambria Math"/>
                                </a:rPr>
                                <m:t>𝑏</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2</m:t>
                                          </m:r>
                                        </m:sub>
                                      </m:sSub>
                                    </m:e>
                                  </m:d>
                                </m:e>
                              </m:d>
                            </m:e>
                          </m:d>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i="1">
                              <a:latin typeface="Cambria Math" panose="02040503050406030204" pitchFamily="18" charset="0"/>
                              <a:ea typeface="Cambria Math" panose="02040503050406030204" pitchFamily="18" charset="0"/>
                            </a:rPr>
                            <m:t>+⋯</m:t>
                          </m:r>
                        </m:e>
                      </m:d>
                    </m:oMath>
                  </m:oMathPara>
                </a14:m>
                <a:endParaRPr lang="zh-TW" altLang="en-US" dirty="0"/>
              </a:p>
            </p:txBody>
          </p:sp>
        </mc:Choice>
        <mc:Fallback xmlns="">
          <p:sp>
            <p:nvSpPr>
              <p:cNvPr id="3" name="文字方塊 29">
                <a:extLst>
                  <a:ext uri="{FF2B5EF4-FFF2-40B4-BE49-F238E27FC236}">
                    <a16:creationId xmlns:a16="http://schemas.microsoft.com/office/drawing/2014/main" id="{B2824570-61A7-26BC-4B86-8785D6C820F2}"/>
                  </a:ext>
                </a:extLst>
              </p:cNvPr>
              <p:cNvSpPr txBox="1">
                <a:spLocks noRot="1" noChangeAspect="1" noMove="1" noResize="1" noEditPoints="1" noAdjustHandles="1" noChangeArrowheads="1" noChangeShapeType="1" noTextEdit="1"/>
              </p:cNvSpPr>
              <p:nvPr/>
            </p:nvSpPr>
            <p:spPr bwMode="auto">
              <a:xfrm>
                <a:off x="742941" y="4441128"/>
                <a:ext cx="6026148" cy="572144"/>
              </a:xfrm>
              <a:prstGeom prst="rect">
                <a:avLst/>
              </a:prstGeom>
              <a:blipFill>
                <a:blip r:embed="rId3"/>
                <a:stretch>
                  <a:fillRect t="-178261" r="-1684" b="-258696"/>
                </a:stretch>
              </a:blipFill>
              <a:ln>
                <a:noFill/>
              </a:ln>
            </p:spPr>
            <p:txBody>
              <a:bodyPr/>
              <a:lstStyle/>
              <a:p>
                <a:r>
                  <a:rPr lang="en-TW">
                    <a:noFill/>
                  </a:rPr>
                  <a:t> </a:t>
                </a:r>
              </a:p>
            </p:txBody>
          </p:sp>
        </mc:Fallback>
      </mc:AlternateContent>
      <p:sp>
        <p:nvSpPr>
          <p:cNvPr id="4" name="TextBox 3">
            <a:extLst>
              <a:ext uri="{FF2B5EF4-FFF2-40B4-BE49-F238E27FC236}">
                <a16:creationId xmlns:a16="http://schemas.microsoft.com/office/drawing/2014/main" id="{4F9CFA06-FF16-7A4D-ED2B-02DADE4E920A}"/>
              </a:ext>
            </a:extLst>
          </p:cNvPr>
          <p:cNvSpPr txBox="1"/>
          <p:nvPr/>
        </p:nvSpPr>
        <p:spPr bwMode="auto">
          <a:xfrm>
            <a:off x="757703" y="5236086"/>
            <a:ext cx="348879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取到一階：</a:t>
            </a:r>
          </a:p>
        </p:txBody>
      </p:sp>
      <mc:AlternateContent xmlns:mc="http://schemas.openxmlformats.org/markup-compatibility/2006" xmlns:a14="http://schemas.microsoft.com/office/drawing/2010/main">
        <mc:Choice Requires="a14">
          <p:sp>
            <p:nvSpPr>
              <p:cNvPr id="5" name="文字方塊 29">
                <a:extLst>
                  <a:ext uri="{FF2B5EF4-FFF2-40B4-BE49-F238E27FC236}">
                    <a16:creationId xmlns:a16="http://schemas.microsoft.com/office/drawing/2014/main" id="{E646487A-149F-F337-BECC-D8E8EB954D4D}"/>
                  </a:ext>
                </a:extLst>
              </p:cNvPr>
              <p:cNvSpPr txBox="1"/>
              <p:nvPr/>
            </p:nvSpPr>
            <p:spPr bwMode="auto">
              <a:xfrm>
                <a:off x="683568" y="5661248"/>
                <a:ext cx="7632848" cy="57214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𝜆</m:t>
                      </m:r>
                      <m:d>
                        <m:dPr>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b="0" i="1" smtClean="0">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𝑎</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1</m:t>
                                      </m:r>
                                    </m:sub>
                                  </m:sSub>
                                </m:e>
                              </m:d>
                            </m:e>
                          </m:d>
                          <m:r>
                            <a:rPr lang="en-US" altLang="zh-TW" i="1">
                              <a:latin typeface="Cambria Math" panose="02040503050406030204" pitchFamily="18" charset="0"/>
                              <a:ea typeface="Cambria Math"/>
                            </a:rPr>
                            <m:t>+</m:t>
                          </m:r>
                          <m:r>
                            <a:rPr lang="en-US" altLang="zh-TW" i="1">
                              <a:latin typeface="Cambria Math" panose="02040503050406030204" pitchFamily="18" charset="0"/>
                              <a:ea typeface="Cambria Math"/>
                            </a:rPr>
                            <m:t>𝑏</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2</m:t>
                                      </m:r>
                                    </m:sub>
                                  </m:sSub>
                                </m:e>
                              </m:d>
                            </m:e>
                          </m:d>
                        </m:e>
                      </m:d>
                      <m:r>
                        <a:rPr lang="en-US" altLang="zh-TW" b="0" i="1" smtClean="0">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𝜆</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𝑎</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1</m:t>
                                      </m:r>
                                    </m:sub>
                                  </m:sSub>
                                </m:e>
                              </m:d>
                            </m:e>
                          </m:d>
                          <m:r>
                            <a:rPr lang="en-US" altLang="zh-TW" i="1">
                              <a:latin typeface="Cambria Math" panose="02040503050406030204" pitchFamily="18" charset="0"/>
                              <a:ea typeface="Cambria Math"/>
                            </a:rPr>
                            <m:t>+</m:t>
                          </m:r>
                          <m:r>
                            <a:rPr lang="en-US" altLang="zh-TW" i="1">
                              <a:latin typeface="Cambria Math" panose="02040503050406030204" pitchFamily="18" charset="0"/>
                              <a:ea typeface="Cambria Math"/>
                            </a:rPr>
                            <m:t>𝑏</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2</m:t>
                                      </m:r>
                                    </m:sub>
                                  </m:sSub>
                                </m:e>
                              </m:d>
                            </m:e>
                          </m:d>
                        </m:e>
                      </m:d>
                    </m:oMath>
                  </m:oMathPara>
                </a14:m>
                <a:endParaRPr lang="zh-TW" altLang="en-US" dirty="0"/>
              </a:p>
            </p:txBody>
          </p:sp>
        </mc:Choice>
        <mc:Fallback xmlns="">
          <p:sp>
            <p:nvSpPr>
              <p:cNvPr id="5" name="文字方塊 29">
                <a:extLst>
                  <a:ext uri="{FF2B5EF4-FFF2-40B4-BE49-F238E27FC236}">
                    <a16:creationId xmlns:a16="http://schemas.microsoft.com/office/drawing/2014/main" id="{E646487A-149F-F337-BECC-D8E8EB954D4D}"/>
                  </a:ext>
                </a:extLst>
              </p:cNvPr>
              <p:cNvSpPr txBox="1">
                <a:spLocks noRot="1" noChangeAspect="1" noMove="1" noResize="1" noEditPoints="1" noAdjustHandles="1" noChangeArrowheads="1" noChangeShapeType="1" noTextEdit="1"/>
              </p:cNvSpPr>
              <p:nvPr/>
            </p:nvSpPr>
            <p:spPr bwMode="auto">
              <a:xfrm>
                <a:off x="683568" y="5661248"/>
                <a:ext cx="7632848" cy="572144"/>
              </a:xfrm>
              <a:prstGeom prst="rect">
                <a:avLst/>
              </a:prstGeom>
              <a:blipFill>
                <a:blip r:embed="rId4"/>
                <a:stretch>
                  <a:fillRect t="-172340" b="-251064"/>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8D92E43-4B27-6023-2CA9-BED70815178B}"/>
                  </a:ext>
                </a:extLst>
              </p:cNvPr>
              <p:cNvSpPr txBox="1"/>
              <p:nvPr/>
            </p:nvSpPr>
            <p:spPr bwMode="auto">
              <a:xfrm>
                <a:off x="686790" y="981324"/>
                <a:ext cx="595414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讓我們以</a:t>
                </a:r>
                <a14:m>
                  <m:oMath xmlns:m="http://schemas.openxmlformats.org/officeDocument/2006/math">
                    <m:r>
                      <a:rPr lang="en-US" b="0" i="1" smtClean="0">
                        <a:latin typeface="Cambria Math" panose="02040503050406030204" pitchFamily="18" charset="0"/>
                        <a:cs typeface="Times New Roman" pitchFamily="18" charset="0"/>
                      </a:rPr>
                      <m:t>𝑁</m:t>
                    </m:r>
                    <m:r>
                      <a:rPr lang="en-US" b="0" i="1" smtClean="0">
                        <a:latin typeface="Cambria Math" panose="02040503050406030204" pitchFamily="18" charset="0"/>
                        <a:cs typeface="Times New Roman" pitchFamily="18" charset="0"/>
                      </a:rPr>
                      <m:t>=2</m:t>
                    </m:r>
                  </m:oMath>
                </a14:m>
                <a:r>
                  <a:rPr lang="en-TW" dirty="0">
                    <a:latin typeface="Times New Roman" pitchFamily="18" charset="0"/>
                    <a:cs typeface="Times New Roman" pitchFamily="18" charset="0"/>
                  </a:rPr>
                  <a:t>為例，比較簡單，但概念很容易推廣！</a:t>
                </a:r>
              </a:p>
            </p:txBody>
          </p:sp>
        </mc:Choice>
        <mc:Fallback xmlns="">
          <p:sp>
            <p:nvSpPr>
              <p:cNvPr id="6" name="TextBox 5">
                <a:extLst>
                  <a:ext uri="{FF2B5EF4-FFF2-40B4-BE49-F238E27FC236}">
                    <a16:creationId xmlns:a16="http://schemas.microsoft.com/office/drawing/2014/main" id="{18D92E43-4B27-6023-2CA9-BED70815178B}"/>
                  </a:ext>
                </a:extLst>
              </p:cNvPr>
              <p:cNvSpPr txBox="1">
                <a:spLocks noRot="1" noChangeAspect="1" noMove="1" noResize="1" noEditPoints="1" noAdjustHandles="1" noChangeArrowheads="1" noChangeShapeType="1" noTextEdit="1"/>
              </p:cNvSpPr>
              <p:nvPr/>
            </p:nvSpPr>
            <p:spPr bwMode="auto">
              <a:xfrm>
                <a:off x="686790" y="981324"/>
                <a:ext cx="5954140" cy="369332"/>
              </a:xfrm>
              <a:prstGeom prst="rect">
                <a:avLst/>
              </a:prstGeom>
              <a:blipFill>
                <a:blip r:embed="rId5"/>
                <a:stretch>
                  <a:fillRect l="-1066"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C5D67A6-6E62-205E-C349-D1B7C28F8A0D}"/>
                  </a:ext>
                </a:extLst>
              </p:cNvPr>
              <p:cNvSpPr txBox="1"/>
              <p:nvPr/>
            </p:nvSpPr>
            <p:spPr bwMode="auto">
              <a:xfrm>
                <a:off x="686790" y="1687924"/>
                <a:ext cx="8565730" cy="572144"/>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設</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𝜆</m:t>
                    </m:r>
                    <m:r>
                      <a:rPr lang="en-TW"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0</m:t>
                    </m:r>
                  </m:oMath>
                </a14:m>
                <a:r>
                  <a:rPr lang="en-TW" dirty="0">
                    <a:latin typeface="Times New Roman" pitchFamily="18" charset="0"/>
                    <a:cs typeface="Times New Roman" pitchFamily="18" charset="0"/>
                  </a:rPr>
                  <a:t>一真實本徵態趨近於</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e>
                    </m:d>
                    <m:r>
                      <a:rPr lang="en-US" altLang="zh-TW" i="1">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zh-TW" altLang="el-GR" i="1">
                                    <a:latin typeface="Cambria Math"/>
                                    <a:ea typeface="Cambria Math"/>
                                  </a:rPr>
                                  <m:t>𝜓</m:t>
                                </m:r>
                              </m:e>
                              <m:sub>
                                <m:r>
                                  <a:rPr lang="en-US" altLang="zh-TW" i="1">
                                    <a:latin typeface="Cambria Math" panose="02040503050406030204" pitchFamily="18" charset="0"/>
                                    <a:ea typeface="Cambria Math"/>
                                  </a:rPr>
                                  <m:t>𝑛</m:t>
                                </m:r>
                              </m:sub>
                            </m:sSub>
                            <m:d>
                              <m:dPr>
                                <m:ctrlPr>
                                  <a:rPr lang="en-US" altLang="zh-TW" i="1">
                                    <a:latin typeface="Cambria Math" panose="02040503050406030204" pitchFamily="18" charset="0"/>
                                    <a:ea typeface="Cambria Math"/>
                                  </a:rPr>
                                </m:ctrlPr>
                              </m:dPr>
                              <m:e>
                                <m:r>
                                  <a:rPr lang="en-US" altLang="zh-TW" i="1">
                                    <a:latin typeface="Cambria Math" panose="02040503050406030204" pitchFamily="18" charset="0"/>
                                    <a:ea typeface="Cambria Math" panose="02040503050406030204" pitchFamily="18" charset="0"/>
                                  </a:rPr>
                                  <m:t>𝜆</m:t>
                                </m:r>
                                <m:r>
                                  <a:rPr lang="en-US" altLang="zh-TW" i="1">
                                    <a:latin typeface="Cambria Math" panose="02040503050406030204" pitchFamily="18" charset="0"/>
                                    <a:ea typeface="Cambria Math" panose="02040503050406030204" pitchFamily="18" charset="0"/>
                                  </a:rPr>
                                  <m:t>=0</m:t>
                                </m:r>
                              </m:e>
                            </m:d>
                          </m:e>
                        </m:d>
                        <m:r>
                          <a:rPr lang="en-US" altLang="zh-TW" i="1">
                            <a:latin typeface="Cambria Math" panose="02040503050406030204" pitchFamily="18" charset="0"/>
                            <a:ea typeface="Cambria Math" panose="02040503050406030204" pitchFamily="18" charset="0"/>
                          </a:rPr>
                          <m:t>≡</m:t>
                        </m:r>
                      </m:e>
                    </m:d>
                    <m:r>
                      <a:rPr lang="en-US" altLang="zh-TW" i="1">
                        <a:latin typeface="Cambria Math" panose="02040503050406030204" pitchFamily="18" charset="0"/>
                        <a:ea typeface="Cambria Math" panose="02040503050406030204" pitchFamily="18" charset="0"/>
                      </a:rPr>
                      <m:t>𝑎</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1</m:t>
                                </m:r>
                              </m:sub>
                            </m:sSub>
                          </m:e>
                        </m:d>
                      </m:e>
                    </m:d>
                    <m:r>
                      <a:rPr lang="en-US" altLang="zh-TW" i="1">
                        <a:latin typeface="Cambria Math" panose="02040503050406030204" pitchFamily="18" charset="0"/>
                        <a:ea typeface="Cambria Math"/>
                      </a:rPr>
                      <m:t>+</m:t>
                    </m:r>
                    <m:r>
                      <a:rPr lang="en-US" altLang="zh-TW" i="1">
                        <a:latin typeface="Cambria Math" panose="02040503050406030204" pitchFamily="18" charset="0"/>
                        <a:ea typeface="Cambria Math"/>
                      </a:rPr>
                      <m:t>𝑏</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2</m:t>
                                </m:r>
                              </m:sub>
                            </m:sSub>
                          </m:e>
                        </m:d>
                      </m:e>
                    </m:d>
                  </m:oMath>
                </a14:m>
                <a:r>
                  <a:rPr lang="en-TW" dirty="0">
                    <a:latin typeface="Times New Roman" pitchFamily="18" charset="0"/>
                    <a:cs typeface="Times New Roman" pitchFamily="18" charset="0"/>
                  </a:rPr>
                  <a:t>，稱</a:t>
                </a:r>
                <a:r>
                  <a:rPr lang="zh-TW" altLang="en-US" dirty="0">
                    <a:latin typeface="+mn-ea"/>
                  </a:rPr>
                  <a:t>零階項。</a:t>
                </a:r>
                <a:endParaRPr lang="en-TW" dirty="0"/>
              </a:p>
            </p:txBody>
          </p:sp>
        </mc:Choice>
        <mc:Fallback xmlns="">
          <p:sp>
            <p:nvSpPr>
              <p:cNvPr id="8" name="TextBox 7">
                <a:extLst>
                  <a:ext uri="{FF2B5EF4-FFF2-40B4-BE49-F238E27FC236}">
                    <a16:creationId xmlns:a16="http://schemas.microsoft.com/office/drawing/2014/main" id="{4C5D67A6-6E62-205E-C349-D1B7C28F8A0D}"/>
                  </a:ext>
                </a:extLst>
              </p:cNvPr>
              <p:cNvSpPr txBox="1">
                <a:spLocks noRot="1" noChangeAspect="1" noMove="1" noResize="1" noEditPoints="1" noAdjustHandles="1" noChangeArrowheads="1" noChangeShapeType="1" noTextEdit="1"/>
              </p:cNvSpPr>
              <p:nvPr/>
            </p:nvSpPr>
            <p:spPr bwMode="auto">
              <a:xfrm>
                <a:off x="686790" y="1687924"/>
                <a:ext cx="8565730" cy="572144"/>
              </a:xfrm>
              <a:prstGeom prst="rect">
                <a:avLst/>
              </a:prstGeom>
              <a:blipFill>
                <a:blip r:embed="rId6"/>
                <a:stretch>
                  <a:fillRect l="-741" t="-172340" b="-25106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29">
                <a:extLst>
                  <a:ext uri="{FF2B5EF4-FFF2-40B4-BE49-F238E27FC236}">
                    <a16:creationId xmlns:a16="http://schemas.microsoft.com/office/drawing/2014/main" id="{5D8D1119-819D-B6F8-35A9-180FD8536102}"/>
                  </a:ext>
                </a:extLst>
              </p:cNvPr>
              <p:cNvSpPr txBox="1"/>
              <p:nvPr/>
            </p:nvSpPr>
            <p:spPr bwMode="auto">
              <a:xfrm>
                <a:off x="713148" y="2552216"/>
                <a:ext cx="4218892" cy="57214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zh-TW" altLang="el-GR" i="1">
                                      <a:latin typeface="Cambria Math"/>
                                      <a:ea typeface="Cambria Math"/>
                                    </a:rPr>
                                    <m:t>𝜓</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𝑎</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1</m:t>
                                      </m:r>
                                    </m:sub>
                                  </m:sSub>
                                </m:e>
                              </m:d>
                            </m:e>
                          </m:d>
                          <m:r>
                            <a:rPr lang="en-US" altLang="zh-TW" i="1">
                              <a:latin typeface="Cambria Math" panose="02040503050406030204" pitchFamily="18" charset="0"/>
                              <a:ea typeface="Cambria Math"/>
                            </a:rPr>
                            <m:t>+</m:t>
                          </m:r>
                          <m:r>
                            <a:rPr lang="en-US" altLang="zh-TW" i="1">
                              <a:latin typeface="Cambria Math" panose="02040503050406030204" pitchFamily="18" charset="0"/>
                              <a:ea typeface="Cambria Math"/>
                            </a:rPr>
                            <m:t>𝑏</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2</m:t>
                                      </m:r>
                                    </m:sub>
                                  </m:sSub>
                                </m:e>
                              </m:d>
                            </m:e>
                          </m:d>
                        </m:e>
                      </m:d>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oMath>
                  </m:oMathPara>
                </a14:m>
                <a:endParaRPr lang="zh-TW" altLang="en-US" dirty="0"/>
              </a:p>
            </p:txBody>
          </p:sp>
        </mc:Choice>
        <mc:Fallback xmlns="">
          <p:sp>
            <p:nvSpPr>
              <p:cNvPr id="9" name="文字方塊 29">
                <a:extLst>
                  <a:ext uri="{FF2B5EF4-FFF2-40B4-BE49-F238E27FC236}">
                    <a16:creationId xmlns:a16="http://schemas.microsoft.com/office/drawing/2014/main" id="{5D8D1119-819D-B6F8-35A9-180FD8536102}"/>
                  </a:ext>
                </a:extLst>
              </p:cNvPr>
              <p:cNvSpPr txBox="1">
                <a:spLocks noRot="1" noChangeAspect="1" noMove="1" noResize="1" noEditPoints="1" noAdjustHandles="1" noChangeArrowheads="1" noChangeShapeType="1" noTextEdit="1"/>
              </p:cNvSpPr>
              <p:nvPr/>
            </p:nvSpPr>
            <p:spPr bwMode="auto">
              <a:xfrm>
                <a:off x="713148" y="2552216"/>
                <a:ext cx="4218892" cy="572144"/>
              </a:xfrm>
              <a:prstGeom prst="rect">
                <a:avLst/>
              </a:prstGeom>
              <a:blipFill>
                <a:blip r:embed="rId7"/>
                <a:stretch>
                  <a:fillRect l="-6607" t="-178261" r="-5105" b="-256522"/>
                </a:stretch>
              </a:blipFill>
              <a:ln>
                <a:noFill/>
              </a:ln>
            </p:spPr>
            <p:txBody>
              <a:bodyPr/>
              <a:lstStyle/>
              <a:p>
                <a:r>
                  <a:rPr lang="en-TW">
                    <a:noFill/>
                  </a:rPr>
                  <a:t> </a:t>
                </a:r>
              </a:p>
            </p:txBody>
          </p:sp>
        </mc:Fallback>
      </mc:AlternateContent>
      <p:sp>
        <p:nvSpPr>
          <p:cNvPr id="10" name="TextBox 9">
            <a:extLst>
              <a:ext uri="{FF2B5EF4-FFF2-40B4-BE49-F238E27FC236}">
                <a16:creationId xmlns:a16="http://schemas.microsoft.com/office/drawing/2014/main" id="{BB128846-F42C-1B26-1EE8-57E7E091EC16}"/>
              </a:ext>
            </a:extLst>
          </p:cNvPr>
          <p:cNvSpPr txBox="1"/>
          <p:nvPr/>
        </p:nvSpPr>
        <p:spPr bwMode="auto">
          <a:xfrm>
            <a:off x="742941" y="3363779"/>
            <a:ext cx="276545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代入本徵態方程式：</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B5CAD79-289D-8D3B-99CC-F3BB544BDE4D}"/>
                  </a:ext>
                </a:extLst>
              </p:cNvPr>
              <p:cNvSpPr txBox="1"/>
              <p:nvPr/>
            </p:nvSpPr>
            <p:spPr bwMode="auto">
              <a:xfrm>
                <a:off x="711783" y="1373584"/>
                <a:ext cx="5760928" cy="369332"/>
              </a:xfrm>
              <a:prstGeom prst="rect">
                <a:avLst/>
              </a:prstGeom>
              <a:noFill/>
              <a:ln w="9525">
                <a:noFill/>
                <a:miter lim="800000"/>
                <a:headEnd/>
                <a:tailEnd/>
              </a:ln>
            </p:spPr>
            <p:txBody>
              <a:bodyPr wrap="square">
                <a:spAutoFit/>
              </a:bodyPr>
              <a:lstStyle/>
              <a:p>
                <a:r>
                  <a:rPr lang="zh-TW" altLang="en-US" dirty="0"/>
                  <a:t>設</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1</m:t>
                                </m:r>
                              </m:sub>
                            </m:sSub>
                          </m:e>
                        </m:d>
                      </m:e>
                    </m:d>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2</m:t>
                                </m:r>
                              </m:sub>
                            </m:sSub>
                          </m:e>
                        </m:d>
                      </m:e>
                    </m:d>
                  </m:oMath>
                </a14:m>
                <a:r>
                  <a:rPr lang="en-TW" dirty="0"/>
                  <a:t>為兩個簡併</a:t>
                </a:r>
                <a:r>
                  <a:rPr lang="en-TW" dirty="0">
                    <a:latin typeface="Times New Roman" panose="02020603050405020304" pitchFamily="18" charset="0"/>
                    <a:cs typeface="Times New Roman" panose="02020603050405020304" pitchFamily="18" charset="0"/>
                  </a:rPr>
                  <a:t>degenerate</a:t>
                </a:r>
                <a:r>
                  <a:rPr lang="en-TW" dirty="0"/>
                  <a:t>的本徵態。</a:t>
                </a:r>
              </a:p>
            </p:txBody>
          </p:sp>
        </mc:Choice>
        <mc:Fallback xmlns="">
          <p:sp>
            <p:nvSpPr>
              <p:cNvPr id="12" name="TextBox 11">
                <a:extLst>
                  <a:ext uri="{FF2B5EF4-FFF2-40B4-BE49-F238E27FC236}">
                    <a16:creationId xmlns:a16="http://schemas.microsoft.com/office/drawing/2014/main" id="{7B5CAD79-289D-8D3B-99CC-F3BB544BDE4D}"/>
                  </a:ext>
                </a:extLst>
              </p:cNvPr>
              <p:cNvSpPr txBox="1">
                <a:spLocks noRot="1" noChangeAspect="1" noMove="1" noResize="1" noEditPoints="1" noAdjustHandles="1" noChangeArrowheads="1" noChangeShapeType="1" noTextEdit="1"/>
              </p:cNvSpPr>
              <p:nvPr/>
            </p:nvSpPr>
            <p:spPr bwMode="auto">
              <a:xfrm>
                <a:off x="711783" y="1373584"/>
                <a:ext cx="5760928" cy="369332"/>
              </a:xfrm>
              <a:prstGeom prst="rect">
                <a:avLst/>
              </a:prstGeom>
              <a:blipFill>
                <a:blip r:embed="rId8"/>
                <a:stretch>
                  <a:fillRect l="-1762" t="-113333" b="-166667"/>
                </a:stretch>
              </a:blipFill>
              <a:ln w="9525">
                <a:noFill/>
                <a:miter lim="800000"/>
                <a:headEnd/>
                <a:tailEnd/>
              </a:ln>
            </p:spPr>
            <p:txBody>
              <a:bodyPr/>
              <a:lstStyle/>
              <a:p>
                <a:r>
                  <a:rPr lang="en-TW">
                    <a:noFill/>
                  </a:rPr>
                  <a:t> </a:t>
                </a:r>
              </a:p>
            </p:txBody>
          </p:sp>
        </mc:Fallback>
      </mc:AlternateContent>
      <p:sp>
        <p:nvSpPr>
          <p:cNvPr id="18" name="TextBox 17">
            <a:extLst>
              <a:ext uri="{FF2B5EF4-FFF2-40B4-BE49-F238E27FC236}">
                <a16:creationId xmlns:a16="http://schemas.microsoft.com/office/drawing/2014/main" id="{BAEA6431-8E7C-72ED-B5E7-F8B514BF4C38}"/>
              </a:ext>
            </a:extLst>
          </p:cNvPr>
          <p:cNvSpPr txBox="1"/>
          <p:nvPr/>
        </p:nvSpPr>
        <p:spPr bwMode="auto">
          <a:xfrm>
            <a:off x="686790" y="2169923"/>
            <a:ext cx="3312536"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那它的微擾展開應該改為：</a:t>
            </a:r>
            <a:endParaRPr lang="en-TW" dirty="0"/>
          </a:p>
        </p:txBody>
      </p:sp>
      <p:sp>
        <p:nvSpPr>
          <p:cNvPr id="7" name="TextBox 6">
            <a:extLst>
              <a:ext uri="{FF2B5EF4-FFF2-40B4-BE49-F238E27FC236}">
                <a16:creationId xmlns:a16="http://schemas.microsoft.com/office/drawing/2014/main" id="{E94B554F-BD4F-BE47-FB06-F7DF715A0B57}"/>
              </a:ext>
            </a:extLst>
          </p:cNvPr>
          <p:cNvSpPr txBox="1"/>
          <p:nvPr/>
        </p:nvSpPr>
        <p:spPr bwMode="auto">
          <a:xfrm>
            <a:off x="683568" y="557239"/>
            <a:ext cx="215811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嚴格推導：</a:t>
            </a:r>
          </a:p>
        </p:txBody>
      </p:sp>
      <p:sp>
        <p:nvSpPr>
          <p:cNvPr id="14" name="Oval 13">
            <a:extLst>
              <a:ext uri="{FF2B5EF4-FFF2-40B4-BE49-F238E27FC236}">
                <a16:creationId xmlns:a16="http://schemas.microsoft.com/office/drawing/2014/main" id="{6F207A14-AF89-0543-6BA2-3C6FC69A5FC6}"/>
              </a:ext>
            </a:extLst>
          </p:cNvPr>
          <p:cNvSpPr/>
          <p:nvPr/>
        </p:nvSpPr>
        <p:spPr>
          <a:xfrm>
            <a:off x="2123728" y="3657874"/>
            <a:ext cx="1875598" cy="7832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A17FA5E-1F3C-8CA2-34F5-E331329750E3}"/>
                  </a:ext>
                </a:extLst>
              </p:cNvPr>
              <p:cNvSpPr txBox="1"/>
              <p:nvPr/>
            </p:nvSpPr>
            <p:spPr bwMode="auto">
              <a:xfrm>
                <a:off x="3679885" y="3194508"/>
                <a:ext cx="483209"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m:oMathPara>
                </a14:m>
                <a:endParaRPr lang="en-TW" dirty="0">
                  <a:latin typeface="Times New Roman" pitchFamily="18" charset="0"/>
                  <a:cs typeface="Times New Roman" pitchFamily="18" charset="0"/>
                </a:endParaRPr>
              </a:p>
            </p:txBody>
          </p:sp>
        </mc:Choice>
        <mc:Fallback xmlns="">
          <p:sp>
            <p:nvSpPr>
              <p:cNvPr id="15" name="TextBox 14">
                <a:extLst>
                  <a:ext uri="{FF2B5EF4-FFF2-40B4-BE49-F238E27FC236}">
                    <a16:creationId xmlns:a16="http://schemas.microsoft.com/office/drawing/2014/main" id="{8A17FA5E-1F3C-8CA2-34F5-E331329750E3}"/>
                  </a:ext>
                </a:extLst>
              </p:cNvPr>
              <p:cNvSpPr txBox="1">
                <a:spLocks noRot="1" noChangeAspect="1" noMove="1" noResize="1" noEditPoints="1" noAdjustHandles="1" noChangeArrowheads="1" noChangeShapeType="1" noTextEdit="1"/>
              </p:cNvSpPr>
              <p:nvPr/>
            </p:nvSpPr>
            <p:spPr bwMode="auto">
              <a:xfrm>
                <a:off x="3679885" y="3194508"/>
                <a:ext cx="483209" cy="276999"/>
              </a:xfrm>
              <a:prstGeom prst="rect">
                <a:avLst/>
              </a:prstGeom>
              <a:blipFill>
                <a:blip r:embed="rId10"/>
                <a:stretch>
                  <a:fillRect l="-74359" t="-160870" r="-61538" b="-230435"/>
                </a:stretch>
              </a:blipFill>
              <a:ln w="9525">
                <a:noFill/>
                <a:miter lim="800000"/>
                <a:headEnd/>
                <a:tailEnd/>
              </a:ln>
            </p:spPr>
            <p:txBody>
              <a:bodyPr/>
              <a:lstStyle/>
              <a:p>
                <a:r>
                  <a:rPr lang="en-TW">
                    <a:noFill/>
                  </a:rPr>
                  <a:t> </a:t>
                </a:r>
              </a:p>
            </p:txBody>
          </p:sp>
        </mc:Fallback>
      </mc:AlternateContent>
      <p:cxnSp>
        <p:nvCxnSpPr>
          <p:cNvPr id="17" name="Straight Arrow Connector 16">
            <a:extLst>
              <a:ext uri="{FF2B5EF4-FFF2-40B4-BE49-F238E27FC236}">
                <a16:creationId xmlns:a16="http://schemas.microsoft.com/office/drawing/2014/main" id="{33DC853F-1EB3-4FE4-9600-82B140F2DFA2}"/>
              </a:ext>
            </a:extLst>
          </p:cNvPr>
          <p:cNvCxnSpPr>
            <a:cxnSpLocks/>
          </p:cNvCxnSpPr>
          <p:nvPr/>
        </p:nvCxnSpPr>
        <p:spPr>
          <a:xfrm flipH="1">
            <a:off x="3756015" y="3513425"/>
            <a:ext cx="165475" cy="21799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3D78FA7-A7C7-DBA5-8F89-43F070EBC157}"/>
              </a:ext>
            </a:extLst>
          </p:cNvPr>
          <p:cNvSpPr/>
          <p:nvPr/>
        </p:nvSpPr>
        <p:spPr>
          <a:xfrm>
            <a:off x="5750451" y="2169923"/>
            <a:ext cx="626387" cy="2180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9" name="Picture 18" descr="Coordinate Axes and Coordinates planes | Definition, Examples, Diagrams">
            <a:extLst>
              <a:ext uri="{FF2B5EF4-FFF2-40B4-BE49-F238E27FC236}">
                <a16:creationId xmlns:a16="http://schemas.microsoft.com/office/drawing/2014/main" id="{1BAEE807-8969-B90A-2C7D-2AA3725A170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3885"/>
          <a:stretch/>
        </p:blipFill>
        <p:spPr bwMode="auto">
          <a:xfrm>
            <a:off x="6376838" y="2169923"/>
            <a:ext cx="2659658" cy="2180617"/>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a:extLst>
              <a:ext uri="{FF2B5EF4-FFF2-40B4-BE49-F238E27FC236}">
                <a16:creationId xmlns:a16="http://schemas.microsoft.com/office/drawing/2014/main" id="{676FAAB1-A84C-2535-0F73-0AF3A79F03DD}"/>
              </a:ext>
            </a:extLst>
          </p:cNvPr>
          <p:cNvCxnSpPr>
            <a:cxnSpLocks/>
          </p:cNvCxnSpPr>
          <p:nvPr/>
        </p:nvCxnSpPr>
        <p:spPr>
          <a:xfrm flipV="1">
            <a:off x="7190410" y="3148479"/>
            <a:ext cx="685494" cy="3616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4E8A740-C347-5A1A-041D-6BD38C8C873D}"/>
                  </a:ext>
                </a:extLst>
              </p:cNvPr>
              <p:cNvSpPr txBox="1"/>
              <p:nvPr/>
            </p:nvSpPr>
            <p:spPr bwMode="auto">
              <a:xfrm>
                <a:off x="7697788" y="2791325"/>
                <a:ext cx="839287" cy="307777"/>
              </a:xfrm>
              <a:prstGeom prst="rect">
                <a:avLst/>
              </a:prstGeom>
              <a:solidFill>
                <a:schemeClr val="bg1"/>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400" i="1" smtClean="0">
                              <a:latin typeface="Cambria Math" panose="02040503050406030204" pitchFamily="18" charset="0"/>
                            </a:rPr>
                          </m:ctrlPr>
                        </m:dPr>
                        <m:e>
                          <m:d>
                            <m:dPr>
                              <m:begChr m:val=""/>
                              <m:endChr m:val="⟩"/>
                              <m:ctrlPr>
                                <a:rPr lang="en-US" altLang="zh-TW" sz="1400" i="1">
                                  <a:latin typeface="Cambria Math" panose="02040503050406030204" pitchFamily="18" charset="0"/>
                                </a:rPr>
                              </m:ctrlPr>
                            </m:dPr>
                            <m:e>
                              <m:sSub>
                                <m:sSubPr>
                                  <m:ctrlPr>
                                    <a:rPr lang="en-US" altLang="zh-TW" sz="1400" i="1">
                                      <a:latin typeface="Cambria Math" panose="02040503050406030204" pitchFamily="18" charset="0"/>
                                    </a:rPr>
                                  </m:ctrlPr>
                                </m:sSubPr>
                                <m:e>
                                  <m:r>
                                    <a:rPr lang="zh-TW" altLang="el-GR" sz="1400" i="1">
                                      <a:latin typeface="Cambria Math"/>
                                      <a:ea typeface="Cambria Math"/>
                                    </a:rPr>
                                    <m:t>𝜓</m:t>
                                  </m:r>
                                </m:e>
                                <m:sub>
                                  <m:r>
                                    <a:rPr lang="en-US" altLang="zh-TW" sz="1400" i="1">
                                      <a:latin typeface="Cambria Math" panose="02040503050406030204" pitchFamily="18" charset="0"/>
                                      <a:ea typeface="Cambria Math"/>
                                    </a:rPr>
                                    <m:t>𝑛</m:t>
                                  </m:r>
                                  <m:r>
                                    <a:rPr lang="en-US" altLang="zh-TW" sz="1400" b="0" i="1" smtClean="0">
                                      <a:latin typeface="Cambria Math" panose="02040503050406030204" pitchFamily="18" charset="0"/>
                                      <a:ea typeface="Cambria Math"/>
                                    </a:rPr>
                                    <m:t>1</m:t>
                                  </m:r>
                                </m:sub>
                              </m:sSub>
                              <m:d>
                                <m:dPr>
                                  <m:ctrlPr>
                                    <a:rPr lang="en-US" altLang="zh-TW" sz="1400" i="1" smtClean="0">
                                      <a:latin typeface="Cambria Math" panose="02040503050406030204" pitchFamily="18" charset="0"/>
                                      <a:ea typeface="Cambria Math"/>
                                    </a:rPr>
                                  </m:ctrlPr>
                                </m:dPr>
                                <m:e>
                                  <m:r>
                                    <a:rPr lang="en-US" altLang="zh-TW" sz="1400" i="1" smtClean="0">
                                      <a:latin typeface="Cambria Math" panose="02040503050406030204" pitchFamily="18" charset="0"/>
                                      <a:ea typeface="Cambria Math" panose="02040503050406030204" pitchFamily="18" charset="0"/>
                                    </a:rPr>
                                    <m:t>𝜆</m:t>
                                  </m:r>
                                </m:e>
                              </m:d>
                            </m:e>
                          </m:d>
                        </m:e>
                      </m:d>
                    </m:oMath>
                  </m:oMathPara>
                </a14:m>
                <a:endParaRPr lang="en-TW" sz="1400" dirty="0"/>
              </a:p>
            </p:txBody>
          </p:sp>
        </mc:Choice>
        <mc:Fallback xmlns="">
          <p:sp>
            <p:nvSpPr>
              <p:cNvPr id="21" name="TextBox 20">
                <a:extLst>
                  <a:ext uri="{FF2B5EF4-FFF2-40B4-BE49-F238E27FC236}">
                    <a16:creationId xmlns:a16="http://schemas.microsoft.com/office/drawing/2014/main" id="{94E8A740-C347-5A1A-041D-6BD38C8C873D}"/>
                  </a:ext>
                </a:extLst>
              </p:cNvPr>
              <p:cNvSpPr txBox="1">
                <a:spLocks noRot="1" noChangeAspect="1" noMove="1" noResize="1" noEditPoints="1" noAdjustHandles="1" noChangeArrowheads="1" noChangeShapeType="1" noTextEdit="1"/>
              </p:cNvSpPr>
              <p:nvPr/>
            </p:nvSpPr>
            <p:spPr bwMode="auto">
              <a:xfrm>
                <a:off x="7697788" y="2791325"/>
                <a:ext cx="839287" cy="307777"/>
              </a:xfrm>
              <a:prstGeom prst="rect">
                <a:avLst/>
              </a:prstGeom>
              <a:blipFill>
                <a:blip r:embed="rId12"/>
                <a:stretch>
                  <a:fillRect l="-28788" t="-100000" r="-22727" b="-172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41EC360-5FFD-3677-A0BD-0165FDCDB916}"/>
                  </a:ext>
                </a:extLst>
              </p:cNvPr>
              <p:cNvSpPr txBox="1"/>
              <p:nvPr/>
            </p:nvSpPr>
            <p:spPr bwMode="auto">
              <a:xfrm>
                <a:off x="6490574" y="2523135"/>
                <a:ext cx="663685" cy="307777"/>
              </a:xfrm>
              <a:prstGeom prst="rect">
                <a:avLst/>
              </a:prstGeom>
              <a:solidFill>
                <a:schemeClr val="bg1"/>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400" i="1" smtClean="0">
                              <a:latin typeface="Cambria Math" panose="02040503050406030204" pitchFamily="18" charset="0"/>
                            </a:rPr>
                          </m:ctrlPr>
                        </m:dPr>
                        <m:e>
                          <m:d>
                            <m:dPr>
                              <m:begChr m:val=""/>
                              <m:endChr m:val="⟩"/>
                              <m:ctrlPr>
                                <a:rPr lang="en-US" altLang="zh-TW" sz="1400" i="1">
                                  <a:latin typeface="Cambria Math" panose="02040503050406030204" pitchFamily="18" charset="0"/>
                                </a:rPr>
                              </m:ctrlPr>
                            </m:dPr>
                            <m:e>
                              <m:sSub>
                                <m:sSubPr>
                                  <m:ctrlPr>
                                    <a:rPr lang="en-US" altLang="zh-TW" sz="1400" i="1">
                                      <a:latin typeface="Cambria Math" panose="02040503050406030204" pitchFamily="18" charset="0"/>
                                    </a:rPr>
                                  </m:ctrlPr>
                                </m:sSubPr>
                                <m:e>
                                  <m:r>
                                    <a:rPr lang="en-US" altLang="zh-TW" sz="1400" i="1">
                                      <a:latin typeface="Cambria Math" panose="02040503050406030204" pitchFamily="18" charset="0"/>
                                      <a:ea typeface="Cambria Math" panose="02040503050406030204" pitchFamily="18" charset="0"/>
                                    </a:rPr>
                                    <m:t>𝜙</m:t>
                                  </m:r>
                                </m:e>
                                <m:sub>
                                  <m:r>
                                    <a:rPr lang="en-US" altLang="zh-TW" sz="1400" i="1">
                                      <a:latin typeface="Cambria Math" panose="02040503050406030204" pitchFamily="18" charset="0"/>
                                      <a:ea typeface="Cambria Math"/>
                                    </a:rPr>
                                    <m:t>𝑛</m:t>
                                  </m:r>
                                  <m:r>
                                    <a:rPr lang="en-US" altLang="zh-TW" sz="1400" b="0" i="1" smtClean="0">
                                      <a:latin typeface="Cambria Math" panose="02040503050406030204" pitchFamily="18" charset="0"/>
                                      <a:ea typeface="Cambria Math"/>
                                    </a:rPr>
                                    <m:t>2</m:t>
                                  </m:r>
                                </m:sub>
                              </m:sSub>
                            </m:e>
                          </m:d>
                        </m:e>
                      </m:d>
                    </m:oMath>
                  </m:oMathPara>
                </a14:m>
                <a:endParaRPr lang="en-TW" sz="1400" dirty="0"/>
              </a:p>
            </p:txBody>
          </p:sp>
        </mc:Choice>
        <mc:Fallback xmlns="">
          <p:sp>
            <p:nvSpPr>
              <p:cNvPr id="22" name="TextBox 21">
                <a:extLst>
                  <a:ext uri="{FF2B5EF4-FFF2-40B4-BE49-F238E27FC236}">
                    <a16:creationId xmlns:a16="http://schemas.microsoft.com/office/drawing/2014/main" id="{441EC360-5FFD-3677-A0BD-0165FDCDB916}"/>
                  </a:ext>
                </a:extLst>
              </p:cNvPr>
              <p:cNvSpPr txBox="1">
                <a:spLocks noRot="1" noChangeAspect="1" noMove="1" noResize="1" noEditPoints="1" noAdjustHandles="1" noChangeArrowheads="1" noChangeShapeType="1" noTextEdit="1"/>
              </p:cNvSpPr>
              <p:nvPr/>
            </p:nvSpPr>
            <p:spPr bwMode="auto">
              <a:xfrm>
                <a:off x="6490574" y="2523135"/>
                <a:ext cx="663685" cy="307777"/>
              </a:xfrm>
              <a:prstGeom prst="rect">
                <a:avLst/>
              </a:prstGeom>
              <a:blipFill>
                <a:blip r:embed="rId13"/>
                <a:stretch>
                  <a:fillRect l="-32075" t="-100000" r="-20755" b="-168000"/>
                </a:stretch>
              </a:blipFill>
              <a:ln w="9525">
                <a:noFill/>
                <a:miter lim="800000"/>
                <a:headEnd/>
                <a:tailEnd/>
              </a:ln>
            </p:spPr>
            <p:txBody>
              <a:bodyPr/>
              <a:lstStyle/>
              <a:p>
                <a:r>
                  <a:rPr lang="en-TW">
                    <a:noFill/>
                  </a:rPr>
                  <a:t> </a:t>
                </a:r>
              </a:p>
            </p:txBody>
          </p:sp>
        </mc:Fallback>
      </mc:AlternateContent>
      <p:cxnSp>
        <p:nvCxnSpPr>
          <p:cNvPr id="23" name="Straight Arrow Connector 22">
            <a:extLst>
              <a:ext uri="{FF2B5EF4-FFF2-40B4-BE49-F238E27FC236}">
                <a16:creationId xmlns:a16="http://schemas.microsoft.com/office/drawing/2014/main" id="{5E6544C7-DC27-14E4-8358-0955445C7FF2}"/>
              </a:ext>
            </a:extLst>
          </p:cNvPr>
          <p:cNvCxnSpPr>
            <a:cxnSpLocks/>
          </p:cNvCxnSpPr>
          <p:nvPr/>
        </p:nvCxnSpPr>
        <p:spPr>
          <a:xfrm flipH="1" flipV="1">
            <a:off x="6515562" y="3167079"/>
            <a:ext cx="696657" cy="280506"/>
          </a:xfrm>
          <a:prstGeom prst="straightConnector1">
            <a:avLst/>
          </a:prstGeom>
          <a:ln w="381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3D1676A-CC25-A05A-A000-A3A87B4BBA7A}"/>
              </a:ext>
            </a:extLst>
          </p:cNvPr>
          <p:cNvCxnSpPr>
            <a:cxnSpLocks/>
          </p:cNvCxnSpPr>
          <p:nvPr/>
        </p:nvCxnSpPr>
        <p:spPr>
          <a:xfrm flipH="1">
            <a:off x="6479669" y="3447585"/>
            <a:ext cx="663685" cy="6665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014B5D7-AE4D-A654-264A-8BEC42B61F3A}"/>
                  </a:ext>
                </a:extLst>
              </p:cNvPr>
              <p:cNvSpPr txBox="1"/>
              <p:nvPr/>
            </p:nvSpPr>
            <p:spPr bwMode="auto">
              <a:xfrm>
                <a:off x="6306902" y="3561886"/>
                <a:ext cx="515514" cy="307777"/>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400" i="1" smtClean="0">
                              <a:latin typeface="Cambria Math" panose="02040503050406030204" pitchFamily="18" charset="0"/>
                            </a:rPr>
                          </m:ctrlPr>
                        </m:dPr>
                        <m:e>
                          <m:d>
                            <m:dPr>
                              <m:begChr m:val=""/>
                              <m:endChr m:val="⟩"/>
                              <m:ctrlPr>
                                <a:rPr lang="en-US" altLang="zh-TW" sz="1400" i="1">
                                  <a:latin typeface="Cambria Math" panose="02040503050406030204" pitchFamily="18" charset="0"/>
                                </a:rPr>
                              </m:ctrlPr>
                            </m:dPr>
                            <m:e>
                              <m:sSub>
                                <m:sSubPr>
                                  <m:ctrlPr>
                                    <a:rPr lang="en-US" altLang="zh-TW" sz="1400" i="1">
                                      <a:latin typeface="Cambria Math" panose="02040503050406030204" pitchFamily="18" charset="0"/>
                                    </a:rPr>
                                  </m:ctrlPr>
                                </m:sSubPr>
                                <m:e>
                                  <m:r>
                                    <a:rPr lang="en-US" altLang="zh-TW" sz="1400" i="1">
                                      <a:latin typeface="Cambria Math" panose="02040503050406030204" pitchFamily="18" charset="0"/>
                                      <a:ea typeface="Cambria Math" panose="02040503050406030204" pitchFamily="18" charset="0"/>
                                    </a:rPr>
                                    <m:t>𝜙</m:t>
                                  </m:r>
                                </m:e>
                                <m:sub>
                                  <m:r>
                                    <a:rPr lang="en-US" altLang="zh-TW" sz="1400" i="1">
                                      <a:latin typeface="Cambria Math" panose="02040503050406030204" pitchFamily="18" charset="0"/>
                                      <a:ea typeface="Cambria Math"/>
                                    </a:rPr>
                                    <m:t>𝑛</m:t>
                                  </m:r>
                                  <m:r>
                                    <a:rPr lang="en-US" altLang="zh-TW" sz="1400" b="0" i="1" smtClean="0">
                                      <a:latin typeface="Cambria Math" panose="02040503050406030204" pitchFamily="18" charset="0"/>
                                      <a:ea typeface="Cambria Math"/>
                                    </a:rPr>
                                    <m:t>1</m:t>
                                  </m:r>
                                </m:sub>
                              </m:sSub>
                            </m:e>
                          </m:d>
                        </m:e>
                      </m:d>
                    </m:oMath>
                  </m:oMathPara>
                </a14:m>
                <a:endParaRPr lang="en-TW" sz="1400" dirty="0"/>
              </a:p>
            </p:txBody>
          </p:sp>
        </mc:Choice>
        <mc:Fallback xmlns="">
          <p:sp>
            <p:nvSpPr>
              <p:cNvPr id="25" name="TextBox 24">
                <a:extLst>
                  <a:ext uri="{FF2B5EF4-FFF2-40B4-BE49-F238E27FC236}">
                    <a16:creationId xmlns:a16="http://schemas.microsoft.com/office/drawing/2014/main" id="{3014B5D7-AE4D-A654-264A-8BEC42B61F3A}"/>
                  </a:ext>
                </a:extLst>
              </p:cNvPr>
              <p:cNvSpPr txBox="1">
                <a:spLocks noRot="1" noChangeAspect="1" noMove="1" noResize="1" noEditPoints="1" noAdjustHandles="1" noChangeArrowheads="1" noChangeShapeType="1" noTextEdit="1"/>
              </p:cNvSpPr>
              <p:nvPr/>
            </p:nvSpPr>
            <p:spPr bwMode="auto">
              <a:xfrm>
                <a:off x="6306902" y="3561886"/>
                <a:ext cx="515514" cy="307777"/>
              </a:xfrm>
              <a:prstGeom prst="rect">
                <a:avLst/>
              </a:prstGeom>
              <a:blipFill>
                <a:blip r:embed="rId14"/>
                <a:stretch>
                  <a:fillRect l="-45238" t="-100000" r="-47619" b="-168000"/>
                </a:stretch>
              </a:blipFill>
              <a:ln w="9525">
                <a:noFill/>
                <a:miter lim="800000"/>
                <a:headEnd/>
                <a:tailEnd/>
              </a:ln>
            </p:spPr>
            <p:txBody>
              <a:bodyPr/>
              <a:lstStyle/>
              <a:p>
                <a:r>
                  <a:rPr lang="en-TW">
                    <a:noFill/>
                  </a:rPr>
                  <a:t> </a:t>
                </a:r>
              </a:p>
            </p:txBody>
          </p:sp>
        </mc:Fallback>
      </mc:AlternateContent>
      <p:cxnSp>
        <p:nvCxnSpPr>
          <p:cNvPr id="26" name="Straight Arrow Connector 25">
            <a:extLst>
              <a:ext uri="{FF2B5EF4-FFF2-40B4-BE49-F238E27FC236}">
                <a16:creationId xmlns:a16="http://schemas.microsoft.com/office/drawing/2014/main" id="{DE314FCE-A36C-018C-2564-93077C992A67}"/>
              </a:ext>
            </a:extLst>
          </p:cNvPr>
          <p:cNvCxnSpPr>
            <a:cxnSpLocks/>
          </p:cNvCxnSpPr>
          <p:nvPr/>
        </p:nvCxnSpPr>
        <p:spPr>
          <a:xfrm flipV="1">
            <a:off x="7154259" y="2660895"/>
            <a:ext cx="0" cy="7866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4F80F2A-80AA-5456-4083-F6E965BBC5CD}"/>
                  </a:ext>
                </a:extLst>
              </p:cNvPr>
              <p:cNvSpPr txBox="1"/>
              <p:nvPr/>
            </p:nvSpPr>
            <p:spPr bwMode="auto">
              <a:xfrm>
                <a:off x="5753670" y="2971494"/>
                <a:ext cx="698854" cy="307299"/>
              </a:xfrm>
              <a:prstGeom prst="rect">
                <a:avLst/>
              </a:prstGeom>
              <a:solidFill>
                <a:schemeClr val="bg1"/>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400" i="1" smtClean="0">
                              <a:latin typeface="Cambria Math" panose="02040503050406030204" pitchFamily="18" charset="0"/>
                            </a:rPr>
                          </m:ctrlPr>
                        </m:dPr>
                        <m:e>
                          <m:d>
                            <m:dPr>
                              <m:begChr m:val=""/>
                              <m:endChr m:val="⟩"/>
                              <m:ctrlPr>
                                <a:rPr lang="en-US" altLang="zh-TW" sz="1400" i="1">
                                  <a:latin typeface="Cambria Math" panose="02040503050406030204" pitchFamily="18" charset="0"/>
                                </a:rPr>
                              </m:ctrlPr>
                            </m:dPr>
                            <m:e>
                              <m:sSub>
                                <m:sSubPr>
                                  <m:ctrlPr>
                                    <a:rPr lang="en-US" altLang="zh-TW" sz="1400" i="1">
                                      <a:latin typeface="Cambria Math" panose="02040503050406030204" pitchFamily="18" charset="0"/>
                                    </a:rPr>
                                  </m:ctrlPr>
                                </m:sSubPr>
                                <m:e>
                                  <m:r>
                                    <a:rPr lang="zh-TW" altLang="el-GR" sz="1400" i="1">
                                      <a:latin typeface="Cambria Math"/>
                                      <a:ea typeface="Cambria Math"/>
                                    </a:rPr>
                                    <m:t>𝜓</m:t>
                                  </m:r>
                                </m:e>
                                <m:sub>
                                  <m:r>
                                    <a:rPr lang="en-US" altLang="zh-TW" sz="1400" i="1">
                                      <a:latin typeface="Cambria Math" panose="02040503050406030204" pitchFamily="18" charset="0"/>
                                      <a:ea typeface="Cambria Math"/>
                                    </a:rPr>
                                    <m:t>𝑛</m:t>
                                  </m:r>
                                  <m:r>
                                    <a:rPr lang="en-US" altLang="zh-TW" sz="1400" b="0" i="1" smtClean="0">
                                      <a:latin typeface="Cambria Math" panose="02040503050406030204" pitchFamily="18" charset="0"/>
                                      <a:ea typeface="Cambria Math"/>
                                    </a:rPr>
                                    <m:t>1</m:t>
                                  </m:r>
                                </m:sub>
                              </m:sSub>
                              <m:d>
                                <m:dPr>
                                  <m:ctrlPr>
                                    <a:rPr lang="en-US" altLang="zh-TW" sz="1400" i="1" smtClean="0">
                                      <a:latin typeface="Cambria Math" panose="02040503050406030204" pitchFamily="18" charset="0"/>
                                      <a:ea typeface="Cambria Math"/>
                                    </a:rPr>
                                  </m:ctrlPr>
                                </m:dPr>
                                <m:e>
                                  <m:r>
                                    <a:rPr lang="en-US" altLang="zh-TW" sz="1400" b="0" i="1" smtClean="0">
                                      <a:latin typeface="Cambria Math" panose="02040503050406030204" pitchFamily="18" charset="0"/>
                                      <a:ea typeface="Cambria Math"/>
                                    </a:rPr>
                                    <m:t>0</m:t>
                                  </m:r>
                                </m:e>
                              </m:d>
                            </m:e>
                          </m:d>
                        </m:e>
                      </m:d>
                    </m:oMath>
                  </m:oMathPara>
                </a14:m>
                <a:endParaRPr lang="en-TW" sz="1400" dirty="0"/>
              </a:p>
            </p:txBody>
          </p:sp>
        </mc:Choice>
        <mc:Fallback xmlns="">
          <p:sp>
            <p:nvSpPr>
              <p:cNvPr id="27" name="TextBox 26">
                <a:extLst>
                  <a:ext uri="{FF2B5EF4-FFF2-40B4-BE49-F238E27FC236}">
                    <a16:creationId xmlns:a16="http://schemas.microsoft.com/office/drawing/2014/main" id="{74F80F2A-80AA-5456-4083-F6E965BBC5CD}"/>
                  </a:ext>
                </a:extLst>
              </p:cNvPr>
              <p:cNvSpPr txBox="1">
                <a:spLocks noRot="1" noChangeAspect="1" noMove="1" noResize="1" noEditPoints="1" noAdjustHandles="1" noChangeArrowheads="1" noChangeShapeType="1" noTextEdit="1"/>
              </p:cNvSpPr>
              <p:nvPr/>
            </p:nvSpPr>
            <p:spPr bwMode="auto">
              <a:xfrm>
                <a:off x="5753670" y="2971494"/>
                <a:ext cx="698854" cy="307299"/>
              </a:xfrm>
              <a:prstGeom prst="rect">
                <a:avLst/>
              </a:prstGeom>
              <a:blipFill>
                <a:blip r:embed="rId15"/>
                <a:stretch>
                  <a:fillRect l="-36364" t="-96154" r="-47273" b="-157692"/>
                </a:stretch>
              </a:blipFill>
              <a:ln w="9525">
                <a:noFill/>
                <a:miter lim="800000"/>
                <a:headEnd/>
                <a:tailEnd/>
              </a:ln>
            </p:spPr>
            <p:txBody>
              <a:bodyPr/>
              <a:lstStyle/>
              <a:p>
                <a:r>
                  <a:rPr lang="en-TW">
                    <a:noFill/>
                  </a:rPr>
                  <a:t> </a:t>
                </a:r>
              </a:p>
            </p:txBody>
          </p:sp>
        </mc:Fallback>
      </mc:AlternateContent>
      <p:cxnSp>
        <p:nvCxnSpPr>
          <p:cNvPr id="28" name="Straight Arrow Connector 27">
            <a:extLst>
              <a:ext uri="{FF2B5EF4-FFF2-40B4-BE49-F238E27FC236}">
                <a16:creationId xmlns:a16="http://schemas.microsoft.com/office/drawing/2014/main" id="{C067A42B-B2DB-9F6B-E037-0ED70F4E09C5}"/>
              </a:ext>
            </a:extLst>
          </p:cNvPr>
          <p:cNvCxnSpPr>
            <a:cxnSpLocks/>
          </p:cNvCxnSpPr>
          <p:nvPr/>
        </p:nvCxnSpPr>
        <p:spPr>
          <a:xfrm flipV="1">
            <a:off x="7231046" y="2713851"/>
            <a:ext cx="213219" cy="733734"/>
          </a:xfrm>
          <a:prstGeom prst="straightConnector1">
            <a:avLst/>
          </a:prstGeom>
          <a:ln w="381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916EAE2-2E7F-BD51-C7CA-2C2179054516}"/>
                  </a:ext>
                </a:extLst>
              </p:cNvPr>
              <p:cNvSpPr txBox="1"/>
              <p:nvPr/>
            </p:nvSpPr>
            <p:spPr bwMode="auto">
              <a:xfrm>
                <a:off x="7287749" y="2333076"/>
                <a:ext cx="839287" cy="307777"/>
              </a:xfrm>
              <a:prstGeom prst="rect">
                <a:avLst/>
              </a:prstGeom>
              <a:solidFill>
                <a:schemeClr val="bg1"/>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400" i="1" smtClean="0">
                              <a:latin typeface="Cambria Math" panose="02040503050406030204" pitchFamily="18" charset="0"/>
                            </a:rPr>
                          </m:ctrlPr>
                        </m:dPr>
                        <m:e>
                          <m:d>
                            <m:dPr>
                              <m:begChr m:val=""/>
                              <m:endChr m:val="⟩"/>
                              <m:ctrlPr>
                                <a:rPr lang="en-US" altLang="zh-TW" sz="1400" i="1">
                                  <a:latin typeface="Cambria Math" panose="02040503050406030204" pitchFamily="18" charset="0"/>
                                </a:rPr>
                              </m:ctrlPr>
                            </m:dPr>
                            <m:e>
                              <m:sSub>
                                <m:sSubPr>
                                  <m:ctrlPr>
                                    <a:rPr lang="en-US" altLang="zh-TW" sz="1400" i="1">
                                      <a:latin typeface="Cambria Math" panose="02040503050406030204" pitchFamily="18" charset="0"/>
                                    </a:rPr>
                                  </m:ctrlPr>
                                </m:sSubPr>
                                <m:e>
                                  <m:r>
                                    <a:rPr lang="zh-TW" altLang="el-GR" sz="1400" i="1">
                                      <a:latin typeface="Cambria Math"/>
                                      <a:ea typeface="Cambria Math"/>
                                    </a:rPr>
                                    <m:t>𝜓</m:t>
                                  </m:r>
                                </m:e>
                                <m:sub>
                                  <m:r>
                                    <a:rPr lang="en-US" altLang="zh-TW" sz="1400" i="1">
                                      <a:latin typeface="Cambria Math" panose="02040503050406030204" pitchFamily="18" charset="0"/>
                                      <a:ea typeface="Cambria Math"/>
                                    </a:rPr>
                                    <m:t>𝑛</m:t>
                                  </m:r>
                                  <m:r>
                                    <a:rPr lang="en-US" altLang="zh-TW" sz="1400" b="0" i="1" smtClean="0">
                                      <a:latin typeface="Cambria Math" panose="02040503050406030204" pitchFamily="18" charset="0"/>
                                      <a:ea typeface="Cambria Math"/>
                                    </a:rPr>
                                    <m:t>2</m:t>
                                  </m:r>
                                </m:sub>
                              </m:sSub>
                              <m:d>
                                <m:dPr>
                                  <m:ctrlPr>
                                    <a:rPr lang="en-US" altLang="zh-TW" sz="1400" i="1" smtClean="0">
                                      <a:latin typeface="Cambria Math" panose="02040503050406030204" pitchFamily="18" charset="0"/>
                                      <a:ea typeface="Cambria Math"/>
                                    </a:rPr>
                                  </m:ctrlPr>
                                </m:dPr>
                                <m:e>
                                  <m:r>
                                    <a:rPr lang="en-US" altLang="zh-TW" sz="1400" b="0" i="1" smtClean="0">
                                      <a:latin typeface="Cambria Math" panose="02040503050406030204" pitchFamily="18" charset="0"/>
                                      <a:ea typeface="Cambria Math"/>
                                    </a:rPr>
                                    <m:t>0</m:t>
                                  </m:r>
                                </m:e>
                              </m:d>
                            </m:e>
                          </m:d>
                        </m:e>
                      </m:d>
                    </m:oMath>
                  </m:oMathPara>
                </a14:m>
                <a:endParaRPr lang="en-TW" sz="1400" dirty="0"/>
              </a:p>
            </p:txBody>
          </p:sp>
        </mc:Choice>
        <mc:Fallback xmlns="">
          <p:sp>
            <p:nvSpPr>
              <p:cNvPr id="29" name="TextBox 28">
                <a:extLst>
                  <a:ext uri="{FF2B5EF4-FFF2-40B4-BE49-F238E27FC236}">
                    <a16:creationId xmlns:a16="http://schemas.microsoft.com/office/drawing/2014/main" id="{6916EAE2-2E7F-BD51-C7CA-2C2179054516}"/>
                  </a:ext>
                </a:extLst>
              </p:cNvPr>
              <p:cNvSpPr txBox="1">
                <a:spLocks noRot="1" noChangeAspect="1" noMove="1" noResize="1" noEditPoints="1" noAdjustHandles="1" noChangeArrowheads="1" noChangeShapeType="1" noTextEdit="1"/>
              </p:cNvSpPr>
              <p:nvPr/>
            </p:nvSpPr>
            <p:spPr bwMode="auto">
              <a:xfrm>
                <a:off x="7287749" y="2333076"/>
                <a:ext cx="839287" cy="307777"/>
              </a:xfrm>
              <a:prstGeom prst="rect">
                <a:avLst/>
              </a:prstGeom>
              <a:blipFill>
                <a:blip r:embed="rId16"/>
                <a:stretch>
                  <a:fillRect l="-28358" t="-100000" r="-22388" b="-172000"/>
                </a:stretch>
              </a:blipFill>
              <a:ln w="9525">
                <a:noFill/>
                <a:miter lim="800000"/>
                <a:headEnd/>
                <a:tailEnd/>
              </a:ln>
            </p:spPr>
            <p:txBody>
              <a:bodyPr/>
              <a:lstStyle/>
              <a:p>
                <a:r>
                  <a:rPr lang="en-TW">
                    <a:noFill/>
                  </a:rPr>
                  <a:t> </a:t>
                </a:r>
              </a:p>
            </p:txBody>
          </p:sp>
        </mc:Fallback>
      </mc:AlternateContent>
      <p:sp>
        <p:nvSpPr>
          <p:cNvPr id="30" name="Freeform 29">
            <a:extLst>
              <a:ext uri="{FF2B5EF4-FFF2-40B4-BE49-F238E27FC236}">
                <a16:creationId xmlns:a16="http://schemas.microsoft.com/office/drawing/2014/main" id="{D4194A7F-883A-8D23-C131-B466422F2C9E}"/>
              </a:ext>
            </a:extLst>
          </p:cNvPr>
          <p:cNvSpPr/>
          <p:nvPr/>
        </p:nvSpPr>
        <p:spPr>
          <a:xfrm>
            <a:off x="6602951" y="3011981"/>
            <a:ext cx="1284790" cy="138896"/>
          </a:xfrm>
          <a:custGeom>
            <a:avLst/>
            <a:gdLst>
              <a:gd name="connsiteX0" fmla="*/ 1284790 w 1284790"/>
              <a:gd name="connsiteY0" fmla="*/ 138896 h 138896"/>
              <a:gd name="connsiteX1" fmla="*/ 1134319 w 1284790"/>
              <a:gd name="connsiteY1" fmla="*/ 104172 h 138896"/>
              <a:gd name="connsiteX2" fmla="*/ 1099595 w 1284790"/>
              <a:gd name="connsiteY2" fmla="*/ 92598 h 138896"/>
              <a:gd name="connsiteX3" fmla="*/ 1030146 w 1284790"/>
              <a:gd name="connsiteY3" fmla="*/ 57874 h 138896"/>
              <a:gd name="connsiteX4" fmla="*/ 949124 w 1284790"/>
              <a:gd name="connsiteY4" fmla="*/ 23150 h 138896"/>
              <a:gd name="connsiteX5" fmla="*/ 752354 w 1284790"/>
              <a:gd name="connsiteY5" fmla="*/ 0 h 138896"/>
              <a:gd name="connsiteX6" fmla="*/ 613458 w 1284790"/>
              <a:gd name="connsiteY6" fmla="*/ 11575 h 138896"/>
              <a:gd name="connsiteX7" fmla="*/ 462987 w 1284790"/>
              <a:gd name="connsiteY7" fmla="*/ 34724 h 138896"/>
              <a:gd name="connsiteX8" fmla="*/ 393539 w 1284790"/>
              <a:gd name="connsiteY8" fmla="*/ 69448 h 138896"/>
              <a:gd name="connsiteX9" fmla="*/ 335665 w 1284790"/>
              <a:gd name="connsiteY9" fmla="*/ 115747 h 138896"/>
              <a:gd name="connsiteX10" fmla="*/ 208344 w 1284790"/>
              <a:gd name="connsiteY10" fmla="*/ 127322 h 138896"/>
              <a:gd name="connsiteX11" fmla="*/ 127321 w 1284790"/>
              <a:gd name="connsiteY11" fmla="*/ 127322 h 138896"/>
              <a:gd name="connsiteX12" fmla="*/ 0 w 1284790"/>
              <a:gd name="connsiteY12" fmla="*/ 127322 h 13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4790" h="138896">
                <a:moveTo>
                  <a:pt x="1284790" y="138896"/>
                </a:moveTo>
                <a:cubicBezTo>
                  <a:pt x="1179605" y="123871"/>
                  <a:pt x="1229654" y="135950"/>
                  <a:pt x="1134319" y="104172"/>
                </a:cubicBezTo>
                <a:lnTo>
                  <a:pt x="1099595" y="92598"/>
                </a:lnTo>
                <a:cubicBezTo>
                  <a:pt x="1032859" y="48106"/>
                  <a:pt x="1097241" y="86629"/>
                  <a:pt x="1030146" y="57874"/>
                </a:cubicBezTo>
                <a:cubicBezTo>
                  <a:pt x="992027" y="41537"/>
                  <a:pt x="986717" y="31504"/>
                  <a:pt x="949124" y="23150"/>
                </a:cubicBezTo>
                <a:cubicBezTo>
                  <a:pt x="884802" y="8856"/>
                  <a:pt x="817410" y="5914"/>
                  <a:pt x="752354" y="0"/>
                </a:cubicBezTo>
                <a:lnTo>
                  <a:pt x="613458" y="11575"/>
                </a:lnTo>
                <a:cubicBezTo>
                  <a:pt x="536510" y="18904"/>
                  <a:pt x="523586" y="17410"/>
                  <a:pt x="462987" y="34724"/>
                </a:cubicBezTo>
                <a:cubicBezTo>
                  <a:pt x="429710" y="44232"/>
                  <a:pt x="421718" y="46904"/>
                  <a:pt x="393539" y="69448"/>
                </a:cubicBezTo>
                <a:cubicBezTo>
                  <a:pt x="375827" y="83618"/>
                  <a:pt x="360000" y="110532"/>
                  <a:pt x="335665" y="115747"/>
                </a:cubicBezTo>
                <a:cubicBezTo>
                  <a:pt x="293996" y="124676"/>
                  <a:pt x="250784" y="123464"/>
                  <a:pt x="208344" y="127322"/>
                </a:cubicBezTo>
                <a:cubicBezTo>
                  <a:pt x="97284" y="99557"/>
                  <a:pt x="217727" y="120864"/>
                  <a:pt x="127321" y="127322"/>
                </a:cubicBezTo>
                <a:cubicBezTo>
                  <a:pt x="84989" y="130346"/>
                  <a:pt x="42440" y="127322"/>
                  <a:pt x="0" y="12732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250858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ppt_x"/>
                                          </p:val>
                                        </p:tav>
                                        <p:tav tm="100000">
                                          <p:val>
                                            <p:strVal val="#ppt_x"/>
                                          </p:val>
                                        </p:tav>
                                      </p:tavLst>
                                    </p:anim>
                                    <p:anim calcmode="lin" valueType="num">
                                      <p:cBhvr additive="base">
                                        <p:cTn id="6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additive="base">
                                        <p:cTn id="69" dur="500" fill="hold"/>
                                        <p:tgtEl>
                                          <p:spTgt spid="28"/>
                                        </p:tgtEl>
                                        <p:attrNameLst>
                                          <p:attrName>ppt_x</p:attrName>
                                        </p:attrNameLst>
                                      </p:cBhvr>
                                      <p:tavLst>
                                        <p:tav tm="0">
                                          <p:val>
                                            <p:strVal val="#ppt_x"/>
                                          </p:val>
                                        </p:tav>
                                        <p:tav tm="100000">
                                          <p:val>
                                            <p:strVal val="#ppt_x"/>
                                          </p:val>
                                        </p:tav>
                                      </p:tavLst>
                                    </p:anim>
                                    <p:anim calcmode="lin" valueType="num">
                                      <p:cBhvr additive="base">
                                        <p:cTn id="70" dur="500" fill="hold"/>
                                        <p:tgtEl>
                                          <p:spTgt spid="28"/>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additive="base">
                                        <p:cTn id="73" dur="500" fill="hold"/>
                                        <p:tgtEl>
                                          <p:spTgt spid="29"/>
                                        </p:tgtEl>
                                        <p:attrNameLst>
                                          <p:attrName>ppt_x</p:attrName>
                                        </p:attrNameLst>
                                      </p:cBhvr>
                                      <p:tavLst>
                                        <p:tav tm="0">
                                          <p:val>
                                            <p:strVal val="#ppt_x"/>
                                          </p:val>
                                        </p:tav>
                                        <p:tav tm="100000">
                                          <p:val>
                                            <p:strVal val="#ppt_x"/>
                                          </p:val>
                                        </p:tav>
                                      </p:tavLst>
                                    </p:anim>
                                    <p:anim calcmode="lin" valueType="num">
                                      <p:cBhvr additive="base">
                                        <p:cTn id="7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animBg="1"/>
      <p:bldP spid="9" grpId="0" animBg="1"/>
      <p:bldP spid="10" grpId="0"/>
      <p:bldP spid="18" grpId="0"/>
      <p:bldP spid="14" grpId="0" animBg="1"/>
      <p:bldP spid="15" grpId="0" animBg="1"/>
      <p:bldP spid="27" grpId="0" animBg="1"/>
      <p:bldP spid="29" grpId="0" animBg="1"/>
      <p:bldP spid="3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E8A7E33-0916-7193-8ECE-5840A59E655E}"/>
                  </a:ext>
                </a:extLst>
              </p:cNvPr>
              <p:cNvSpPr txBox="1"/>
              <p:nvPr/>
            </p:nvSpPr>
            <p:spPr bwMode="auto">
              <a:xfrm>
                <a:off x="650162" y="1207440"/>
                <a:ext cx="649066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取此式與其中一簡併態</a:t>
                </a:r>
                <a14:m>
                  <m:oMath xmlns:m="http://schemas.openxmlformats.org/officeDocument/2006/math">
                    <m:d>
                      <m:dPr>
                        <m:begChr m:val="⟨"/>
                        <m:endChr m:val=""/>
                        <m:ctrlPr>
                          <a:rPr lang="en-TW" i="1">
                            <a:latin typeface="Cambria Math" panose="02040503050406030204" pitchFamily="18" charset="0"/>
                            <a:cs typeface="Times New Roman" pitchFamily="18" charset="0"/>
                          </a:rPr>
                        </m:ctrlPr>
                      </m:dPr>
                      <m:e>
                        <m:d>
                          <m:dPr>
                            <m:begChr m:val=""/>
                            <m:endChr m:val="|"/>
                            <m:ctrlPr>
                              <a:rPr lang="en-TW" i="1">
                                <a:latin typeface="Cambria Math" panose="02040503050406030204" pitchFamily="18" charset="0"/>
                                <a:cs typeface="Times New Roman"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1</m:t>
                                </m:r>
                              </m:sub>
                            </m:sSub>
                          </m:e>
                        </m:d>
                      </m:e>
                    </m:d>
                  </m:oMath>
                </a14:m>
                <a:r>
                  <a:rPr lang="en-TW" dirty="0">
                    <a:latin typeface="Times New Roman" pitchFamily="18" charset="0"/>
                    <a:cs typeface="Times New Roman" pitchFamily="18" charset="0"/>
                  </a:rPr>
                  <a:t>的內積，左手邊依舊為零，可得：</a:t>
                </a:r>
              </a:p>
            </p:txBody>
          </p:sp>
        </mc:Choice>
        <mc:Fallback xmlns="">
          <p:sp>
            <p:nvSpPr>
              <p:cNvPr id="4" name="TextBox 3">
                <a:extLst>
                  <a:ext uri="{FF2B5EF4-FFF2-40B4-BE49-F238E27FC236}">
                    <a16:creationId xmlns:a16="http://schemas.microsoft.com/office/drawing/2014/main" id="{1E8A7E33-0916-7193-8ECE-5840A59E655E}"/>
                  </a:ext>
                </a:extLst>
              </p:cNvPr>
              <p:cNvSpPr txBox="1">
                <a:spLocks noRot="1" noChangeAspect="1" noMove="1" noResize="1" noEditPoints="1" noAdjustHandles="1" noChangeArrowheads="1" noChangeShapeType="1" noTextEdit="1"/>
              </p:cNvSpPr>
              <p:nvPr/>
            </p:nvSpPr>
            <p:spPr bwMode="auto">
              <a:xfrm>
                <a:off x="650162" y="1207440"/>
                <a:ext cx="6490664" cy="369332"/>
              </a:xfrm>
              <a:prstGeom prst="rect">
                <a:avLst/>
              </a:prstGeom>
              <a:blipFill>
                <a:blip r:embed="rId2"/>
                <a:stretch>
                  <a:fillRect l="-781" t="-113333" b="-16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29">
                <a:extLst>
                  <a:ext uri="{FF2B5EF4-FFF2-40B4-BE49-F238E27FC236}">
                    <a16:creationId xmlns:a16="http://schemas.microsoft.com/office/drawing/2014/main" id="{82F21FEF-6D38-CA4A-80C1-5B9583737628}"/>
                  </a:ext>
                </a:extLst>
              </p:cNvPr>
              <p:cNvSpPr txBox="1"/>
              <p:nvPr/>
            </p:nvSpPr>
            <p:spPr bwMode="auto">
              <a:xfrm>
                <a:off x="690732" y="1677051"/>
                <a:ext cx="4241309" cy="42518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𝑎</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1</m:t>
                                  </m:r>
                                </m:sub>
                              </m:sSub>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1</m:t>
                                  </m:r>
                                </m:sub>
                              </m:sSub>
                            </m:e>
                          </m:d>
                        </m:e>
                      </m:d>
                      <m:r>
                        <a:rPr lang="en-US" altLang="zh-TW" i="1">
                          <a:latin typeface="Cambria Math" panose="02040503050406030204" pitchFamily="18" charset="0"/>
                          <a:ea typeface="Cambria Math"/>
                        </a:rPr>
                        <m:t>+</m:t>
                      </m:r>
                      <m:r>
                        <a:rPr lang="en-US" altLang="zh-TW" i="1">
                          <a:latin typeface="Cambria Math" panose="02040503050406030204" pitchFamily="18" charset="0"/>
                          <a:ea typeface="Cambria Math"/>
                        </a:rPr>
                        <m:t>𝑏</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1</m:t>
                                  </m:r>
                                </m:sub>
                              </m:sSub>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2</m:t>
                                  </m:r>
                                </m:sub>
                              </m:sSub>
                            </m:e>
                          </m:d>
                        </m:e>
                      </m:d>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panose="02040503050406030204" pitchFamily="18" charset="0"/>
                        </a:rPr>
                        <m:t>𝑎</m:t>
                      </m:r>
                    </m:oMath>
                  </m:oMathPara>
                </a14:m>
                <a:endParaRPr lang="zh-TW" altLang="en-US" dirty="0"/>
              </a:p>
            </p:txBody>
          </p:sp>
        </mc:Choice>
        <mc:Fallback xmlns="">
          <p:sp>
            <p:nvSpPr>
              <p:cNvPr id="5" name="文字方塊 29">
                <a:extLst>
                  <a:ext uri="{FF2B5EF4-FFF2-40B4-BE49-F238E27FC236}">
                    <a16:creationId xmlns:a16="http://schemas.microsoft.com/office/drawing/2014/main" id="{82F21FEF-6D38-CA4A-80C1-5B9583737628}"/>
                  </a:ext>
                </a:extLst>
              </p:cNvPr>
              <p:cNvSpPr txBox="1">
                <a:spLocks noRot="1" noChangeAspect="1" noMove="1" noResize="1" noEditPoints="1" noAdjustHandles="1" noChangeArrowheads="1" noChangeShapeType="1" noTextEdit="1"/>
              </p:cNvSpPr>
              <p:nvPr/>
            </p:nvSpPr>
            <p:spPr bwMode="auto">
              <a:xfrm>
                <a:off x="690732" y="1677051"/>
                <a:ext cx="4241309" cy="425181"/>
              </a:xfrm>
              <a:prstGeom prst="rect">
                <a:avLst/>
              </a:prstGeom>
              <a:blipFill>
                <a:blip r:embed="rId3"/>
                <a:stretch>
                  <a:fillRect l="-3284" t="-85294" b="-150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AB82AE7-AF17-2E51-ACF0-A9804789E7D0}"/>
                  </a:ext>
                </a:extLst>
              </p:cNvPr>
              <p:cNvSpPr txBox="1"/>
              <p:nvPr/>
            </p:nvSpPr>
            <p:spPr bwMode="auto">
              <a:xfrm>
                <a:off x="660622" y="2185616"/>
                <a:ext cx="405539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與另一簡併態</a:t>
                </a:r>
                <a14:m>
                  <m:oMath xmlns:m="http://schemas.openxmlformats.org/officeDocument/2006/math">
                    <m:d>
                      <m:dPr>
                        <m:begChr m:val="⟨"/>
                        <m:endChr m:val=""/>
                        <m:ctrlPr>
                          <a:rPr lang="en-TW" i="1">
                            <a:latin typeface="Cambria Math" panose="02040503050406030204" pitchFamily="18" charset="0"/>
                            <a:cs typeface="Times New Roman" pitchFamily="18" charset="0"/>
                          </a:rPr>
                        </m:ctrlPr>
                      </m:dPr>
                      <m:e>
                        <m:d>
                          <m:dPr>
                            <m:begChr m:val=""/>
                            <m:endChr m:val="|"/>
                            <m:ctrlPr>
                              <a:rPr lang="en-TW" i="1">
                                <a:latin typeface="Cambria Math" panose="02040503050406030204" pitchFamily="18" charset="0"/>
                                <a:cs typeface="Times New Roman"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b="0" i="1" smtClean="0">
                                    <a:latin typeface="Cambria Math" panose="02040503050406030204" pitchFamily="18" charset="0"/>
                                    <a:ea typeface="Cambria Math"/>
                                  </a:rPr>
                                  <m:t>2</m:t>
                                </m:r>
                              </m:sub>
                            </m:sSub>
                          </m:e>
                        </m:d>
                      </m:e>
                    </m:d>
                  </m:oMath>
                </a14:m>
                <a:r>
                  <a:rPr lang="en-TW" dirty="0">
                    <a:latin typeface="Times New Roman" pitchFamily="18" charset="0"/>
                    <a:cs typeface="Times New Roman" pitchFamily="18" charset="0"/>
                  </a:rPr>
                  <a:t>的內積，可得 ：</a:t>
                </a:r>
              </a:p>
            </p:txBody>
          </p:sp>
        </mc:Choice>
        <mc:Fallback xmlns="">
          <p:sp>
            <p:nvSpPr>
              <p:cNvPr id="6" name="TextBox 5">
                <a:extLst>
                  <a:ext uri="{FF2B5EF4-FFF2-40B4-BE49-F238E27FC236}">
                    <a16:creationId xmlns:a16="http://schemas.microsoft.com/office/drawing/2014/main" id="{1AB82AE7-AF17-2E51-ACF0-A9804789E7D0}"/>
                  </a:ext>
                </a:extLst>
              </p:cNvPr>
              <p:cNvSpPr txBox="1">
                <a:spLocks noRot="1" noChangeAspect="1" noMove="1" noResize="1" noEditPoints="1" noAdjustHandles="1" noChangeArrowheads="1" noChangeShapeType="1" noTextEdit="1"/>
              </p:cNvSpPr>
              <p:nvPr/>
            </p:nvSpPr>
            <p:spPr bwMode="auto">
              <a:xfrm>
                <a:off x="660622" y="2185616"/>
                <a:ext cx="4055394" cy="369332"/>
              </a:xfrm>
              <a:prstGeom prst="rect">
                <a:avLst/>
              </a:prstGeom>
              <a:blipFill>
                <a:blip r:embed="rId4"/>
                <a:stretch>
                  <a:fillRect l="-935" t="-113333" b="-16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29">
                <a:extLst>
                  <a:ext uri="{FF2B5EF4-FFF2-40B4-BE49-F238E27FC236}">
                    <a16:creationId xmlns:a16="http://schemas.microsoft.com/office/drawing/2014/main" id="{EA894DE7-A1A8-83FB-A764-46F242C6EFF4}"/>
                  </a:ext>
                </a:extLst>
              </p:cNvPr>
              <p:cNvSpPr txBox="1"/>
              <p:nvPr/>
            </p:nvSpPr>
            <p:spPr bwMode="auto">
              <a:xfrm>
                <a:off x="712436" y="2652294"/>
                <a:ext cx="4219606" cy="42518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𝑎</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b="0" i="1" smtClean="0">
                                      <a:latin typeface="Cambria Math" panose="02040503050406030204" pitchFamily="18" charset="0"/>
                                      <a:ea typeface="Cambria Math"/>
                                    </a:rPr>
                                    <m:t>2</m:t>
                                  </m:r>
                                </m:sub>
                              </m:sSub>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1</m:t>
                                  </m:r>
                                </m:sub>
                              </m:sSub>
                            </m:e>
                          </m:d>
                        </m:e>
                      </m:d>
                      <m:r>
                        <a:rPr lang="en-US" altLang="zh-TW" i="1">
                          <a:latin typeface="Cambria Math" panose="02040503050406030204" pitchFamily="18" charset="0"/>
                          <a:ea typeface="Cambria Math"/>
                        </a:rPr>
                        <m:t>+</m:t>
                      </m:r>
                      <m:r>
                        <a:rPr lang="en-US" altLang="zh-TW" i="1">
                          <a:latin typeface="Cambria Math" panose="02040503050406030204" pitchFamily="18" charset="0"/>
                          <a:ea typeface="Cambria Math"/>
                        </a:rPr>
                        <m:t>𝑏</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b="0" i="1" smtClean="0">
                                      <a:latin typeface="Cambria Math" panose="02040503050406030204" pitchFamily="18" charset="0"/>
                                      <a:ea typeface="Cambria Math"/>
                                    </a:rPr>
                                    <m:t>2</m:t>
                                  </m:r>
                                </m:sub>
                              </m:sSub>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2</m:t>
                                  </m:r>
                                </m:sub>
                              </m:sSub>
                            </m:e>
                          </m:d>
                        </m:e>
                      </m:d>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rPr>
                        <m:t>𝑏</m:t>
                      </m:r>
                    </m:oMath>
                  </m:oMathPara>
                </a14:m>
                <a:endParaRPr lang="zh-TW" altLang="en-US" dirty="0"/>
              </a:p>
            </p:txBody>
          </p:sp>
        </mc:Choice>
        <mc:Fallback xmlns="">
          <p:sp>
            <p:nvSpPr>
              <p:cNvPr id="7" name="文字方塊 29">
                <a:extLst>
                  <a:ext uri="{FF2B5EF4-FFF2-40B4-BE49-F238E27FC236}">
                    <a16:creationId xmlns:a16="http://schemas.microsoft.com/office/drawing/2014/main" id="{EA894DE7-A1A8-83FB-A764-46F242C6EFF4}"/>
                  </a:ext>
                </a:extLst>
              </p:cNvPr>
              <p:cNvSpPr txBox="1">
                <a:spLocks noRot="1" noChangeAspect="1" noMove="1" noResize="1" noEditPoints="1" noAdjustHandles="1" noChangeArrowheads="1" noChangeShapeType="1" noTextEdit="1"/>
              </p:cNvSpPr>
              <p:nvPr/>
            </p:nvSpPr>
            <p:spPr bwMode="auto">
              <a:xfrm>
                <a:off x="712436" y="2652294"/>
                <a:ext cx="4219606" cy="425181"/>
              </a:xfrm>
              <a:prstGeom prst="rect">
                <a:avLst/>
              </a:prstGeom>
              <a:blipFill>
                <a:blip r:embed="rId5"/>
                <a:stretch>
                  <a:fillRect l="-3604" t="-80000" b="-14285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5916491-302D-1253-8950-913B061A6371}"/>
                  </a:ext>
                </a:extLst>
              </p:cNvPr>
              <p:cNvSpPr txBox="1"/>
              <p:nvPr/>
            </p:nvSpPr>
            <p:spPr bwMode="auto">
              <a:xfrm>
                <a:off x="640596" y="4274940"/>
                <a:ext cx="6509795" cy="622350"/>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2"/>
                                    <m:mcJc m:val="center"/>
                                  </m:mcPr>
                                </m:mc>
                              </m:mcs>
                              <m:ctrlPr>
                                <a:rPr lang="en-TW" i="1" smtClean="0">
                                  <a:latin typeface="Cambria Math" panose="02040503050406030204" pitchFamily="18" charset="0"/>
                                  <a:cs typeface="Times New Roman" pitchFamily="18" charset="0"/>
                                </a:rPr>
                              </m:ctrlPr>
                            </m:mPr>
                            <m:m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1</m:t>
                                            </m:r>
                                          </m:sub>
                                        </m:sSub>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1</m:t>
                                            </m:r>
                                          </m:sub>
                                        </m:sSub>
                                      </m:e>
                                    </m:d>
                                  </m:e>
                                </m:d>
                              </m:e>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1</m:t>
                                            </m:r>
                                          </m:sub>
                                        </m:sSub>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2</m:t>
                                            </m:r>
                                          </m:sub>
                                        </m:sSub>
                                      </m:e>
                                    </m:d>
                                  </m:e>
                                </m:d>
                              </m:e>
                            </m:mr>
                            <m:m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2</m:t>
                                            </m:r>
                                          </m:sub>
                                        </m:sSub>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1</m:t>
                                            </m:r>
                                          </m:sub>
                                        </m:sSub>
                                      </m:e>
                                    </m:d>
                                  </m:e>
                                </m:d>
                              </m:e>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2</m:t>
                                            </m:r>
                                          </m:sub>
                                        </m:sSub>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2</m:t>
                                            </m:r>
                                          </m:sub>
                                        </m:sSub>
                                      </m:e>
                                    </m:d>
                                  </m:e>
                                </m:d>
                              </m:e>
                            </m:mr>
                          </m:m>
                        </m:e>
                      </m:d>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𝑎</m:t>
                                </m:r>
                              </m:e>
                            </m:mr>
                            <m:mr>
                              <m:e>
                                <m:r>
                                  <a:rPr lang="en-US" b="0" i="1" smtClean="0">
                                    <a:latin typeface="Cambria Math" panose="02040503050406030204" pitchFamily="18" charset="0"/>
                                    <a:cs typeface="Times New Roman" pitchFamily="18" charset="0"/>
                                  </a:rPr>
                                  <m:t>𝑏</m:t>
                                </m:r>
                              </m:e>
                            </m:mr>
                          </m:m>
                        </m:e>
                      </m:d>
                      <m:r>
                        <a:rPr lang="en-US" b="0" i="1" smtClean="0">
                          <a:latin typeface="Cambria Math" panose="02040503050406030204" pitchFamily="18" charset="0"/>
                          <a:cs typeface="Times New Roman" pitchFamily="18" charset="0"/>
                        </a:rPr>
                        <m:t>=</m:t>
                      </m:r>
                      <m:d>
                        <m:dPr>
                          <m:ctrlPr>
                            <a:rPr lang="en-TW" i="1">
                              <a:latin typeface="Cambria Math" panose="02040503050406030204" pitchFamily="18" charset="0"/>
                              <a:cs typeface="Times New Roman" pitchFamily="18" charset="0"/>
                            </a:rPr>
                          </m:ctrlPr>
                        </m:dPr>
                        <m:e>
                          <m:m>
                            <m:mPr>
                              <m:mcs>
                                <m:mc>
                                  <m:mcPr>
                                    <m:count m:val="2"/>
                                    <m:mcJc m:val="center"/>
                                  </m:mcPr>
                                </m:mc>
                              </m:mcs>
                              <m:ctrlPr>
                                <a:rPr lang="en-TW" i="1">
                                  <a:latin typeface="Cambria Math" panose="02040503050406030204" pitchFamily="18" charset="0"/>
                                  <a:cs typeface="Times New Roman" pitchFamily="18" charset="0"/>
                                </a:rPr>
                              </m:ctrlPr>
                            </m:mPr>
                            <m:mr>
                              <m:e>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h</m:t>
                                    </m:r>
                                  </m:e>
                                  <m:sub>
                                    <m:r>
                                      <a:rPr lang="en-US" b="0" i="1" smtClean="0">
                                        <a:latin typeface="Cambria Math" panose="02040503050406030204" pitchFamily="18" charset="0"/>
                                        <a:cs typeface="Times New Roman" pitchFamily="18" charset="0"/>
                                      </a:rPr>
                                      <m:t>11</m:t>
                                    </m:r>
                                  </m:sub>
                                </m:sSub>
                              </m:e>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h</m:t>
                                    </m:r>
                                  </m:e>
                                  <m:sub>
                                    <m:r>
                                      <a:rPr lang="en-US" i="1">
                                        <a:latin typeface="Cambria Math" panose="02040503050406030204" pitchFamily="18" charset="0"/>
                                        <a:cs typeface="Times New Roman" pitchFamily="18" charset="0"/>
                                      </a:rPr>
                                      <m:t>1</m:t>
                                    </m:r>
                                    <m:r>
                                      <a:rPr lang="en-US" b="0" i="1" smtClean="0">
                                        <a:latin typeface="Cambria Math" panose="02040503050406030204" pitchFamily="18" charset="0"/>
                                        <a:cs typeface="Times New Roman" pitchFamily="18" charset="0"/>
                                      </a:rPr>
                                      <m:t>2</m:t>
                                    </m:r>
                                  </m:sub>
                                </m:sSub>
                              </m:e>
                            </m:m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h</m:t>
                                    </m:r>
                                  </m:e>
                                  <m:sub>
                                    <m:r>
                                      <a:rPr lang="en-US" b="0" i="1" smtClean="0">
                                        <a:latin typeface="Cambria Math" panose="02040503050406030204" pitchFamily="18" charset="0"/>
                                        <a:cs typeface="Times New Roman" pitchFamily="18" charset="0"/>
                                      </a:rPr>
                                      <m:t>2</m:t>
                                    </m:r>
                                    <m:r>
                                      <a:rPr lang="en-US" i="1">
                                        <a:latin typeface="Cambria Math" panose="02040503050406030204" pitchFamily="18" charset="0"/>
                                        <a:cs typeface="Times New Roman" pitchFamily="18" charset="0"/>
                                      </a:rPr>
                                      <m:t>1</m:t>
                                    </m:r>
                                  </m:sub>
                                </m:sSub>
                              </m:e>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h</m:t>
                                    </m:r>
                                  </m:e>
                                  <m:sub>
                                    <m:r>
                                      <a:rPr lang="en-US" b="0" i="1" smtClean="0">
                                        <a:latin typeface="Cambria Math" panose="02040503050406030204" pitchFamily="18" charset="0"/>
                                        <a:cs typeface="Times New Roman" pitchFamily="18" charset="0"/>
                                      </a:rPr>
                                      <m:t>22</m:t>
                                    </m:r>
                                  </m:sub>
                                </m:sSub>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r>
                                  <m:rPr>
                                    <m:brk m:alnAt="7"/>
                                  </m:rPr>
                                  <a:rPr lang="en-US" i="1">
                                    <a:latin typeface="Cambria Math" panose="02040503050406030204" pitchFamily="18" charset="0"/>
                                    <a:cs typeface="Times New Roman" pitchFamily="18" charset="0"/>
                                  </a:rPr>
                                  <m:t>𝑎</m:t>
                                </m:r>
                              </m:e>
                            </m:mr>
                            <m:mr>
                              <m:e>
                                <m:r>
                                  <a:rPr lang="en-US" i="1">
                                    <a:latin typeface="Cambria Math" panose="02040503050406030204" pitchFamily="18" charset="0"/>
                                    <a:cs typeface="Times New Roman" pitchFamily="18" charset="0"/>
                                  </a:rPr>
                                  <m:t>𝑏</m:t>
                                </m:r>
                              </m:e>
                            </m:mr>
                          </m:m>
                        </m:e>
                      </m:d>
                      <m:r>
                        <a:rPr lang="en-US" b="0" i="1" smtClean="0">
                          <a:latin typeface="Cambria Math" panose="02040503050406030204" pitchFamily="18" charset="0"/>
                          <a:cs typeface="Times New Roman"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r>
                                  <m:rPr>
                                    <m:brk m:alnAt="7"/>
                                  </m:rPr>
                                  <a:rPr lang="en-US" i="1">
                                    <a:latin typeface="Cambria Math" panose="02040503050406030204" pitchFamily="18" charset="0"/>
                                    <a:cs typeface="Times New Roman" pitchFamily="18" charset="0"/>
                                  </a:rPr>
                                  <m:t>𝑎</m:t>
                                </m:r>
                              </m:e>
                            </m:mr>
                            <m:mr>
                              <m:e>
                                <m:r>
                                  <a:rPr lang="en-US" i="1">
                                    <a:latin typeface="Cambria Math" panose="02040503050406030204" pitchFamily="18" charset="0"/>
                                    <a:cs typeface="Times New Roman" pitchFamily="18" charset="0"/>
                                  </a:rPr>
                                  <m:t>𝑏</m:t>
                                </m:r>
                              </m:e>
                            </m:mr>
                          </m:m>
                        </m:e>
                      </m:d>
                    </m:oMath>
                  </m:oMathPara>
                </a14:m>
                <a:endParaRPr lang="en-TW" dirty="0">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05916491-302D-1253-8950-913B061A6371}"/>
                  </a:ext>
                </a:extLst>
              </p:cNvPr>
              <p:cNvSpPr txBox="1">
                <a:spLocks noRot="1" noChangeAspect="1" noMove="1" noResize="1" noEditPoints="1" noAdjustHandles="1" noChangeArrowheads="1" noChangeShapeType="1" noTextEdit="1"/>
              </p:cNvSpPr>
              <p:nvPr/>
            </p:nvSpPr>
            <p:spPr bwMode="auto">
              <a:xfrm>
                <a:off x="640596" y="4274940"/>
                <a:ext cx="6509795" cy="622350"/>
              </a:xfrm>
              <a:prstGeom prst="rect">
                <a:avLst/>
              </a:prstGeom>
              <a:blipFill>
                <a:blip r:embed="rId6"/>
                <a:stretch>
                  <a:fillRect l="-3307" t="-70000" b="-108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5AFCD8B-C191-BA08-2CAE-6D83A4D2EC19}"/>
                  </a:ext>
                </a:extLst>
              </p:cNvPr>
              <p:cNvSpPr txBox="1"/>
              <p:nvPr/>
            </p:nvSpPr>
            <p:spPr bwMode="auto">
              <a:xfrm>
                <a:off x="632548" y="3421839"/>
                <a:ext cx="8399676" cy="411395"/>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將上兩式中的矩陣元</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b="0" i="1" smtClean="0">
                                    <a:latin typeface="Cambria Math" panose="02040503050406030204" pitchFamily="18" charset="0"/>
                                    <a:ea typeface="Cambria Math"/>
                                  </a:rPr>
                                  <m:t>𝑗</m:t>
                                </m:r>
                              </m:sub>
                            </m:sSub>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b="0" i="1" smtClean="0">
                                    <a:latin typeface="Cambria Math" panose="02040503050406030204" pitchFamily="18" charset="0"/>
                                    <a:ea typeface="Cambria Math"/>
                                  </a:rPr>
                                  <m:t>𝑖</m:t>
                                </m:r>
                              </m:sub>
                            </m:sSub>
                          </m:e>
                        </m:d>
                      </m:e>
                    </m:d>
                    <m:r>
                      <a:rPr lang="en-US" altLang="zh-TW" i="1" smtClean="0">
                        <a:latin typeface="Cambria Math" panose="02040503050406030204" pitchFamily="18" charset="0"/>
                        <a:ea typeface="Cambria Math" panose="02040503050406030204" pitchFamily="18" charset="0"/>
                      </a:rPr>
                      <m:t>≡</m:t>
                    </m:r>
                    <m:sSub>
                      <m:sSubPr>
                        <m:ctrlPr>
                          <a:rPr lang="en-US" altLang="zh-TW"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h</m:t>
                        </m:r>
                      </m:e>
                      <m:sub>
                        <m:r>
                          <a:rPr lang="en-US" altLang="zh-TW" b="0" i="1" smtClean="0">
                            <a:latin typeface="Cambria Math" panose="02040503050406030204" pitchFamily="18" charset="0"/>
                            <a:ea typeface="Cambria Math" panose="02040503050406030204" pitchFamily="18" charset="0"/>
                          </a:rPr>
                          <m:t>𝑖𝑗</m:t>
                        </m:r>
                      </m:sub>
                    </m:sSub>
                  </m:oMath>
                </a14:m>
                <a:r>
                  <a:rPr lang="en-TW" dirty="0">
                    <a:latin typeface="Times New Roman" pitchFamily="18" charset="0"/>
                    <a:cs typeface="Times New Roman" pitchFamily="18" charset="0"/>
                  </a:rPr>
                  <a:t>收集為一矩陣，係數</a:t>
                </a:r>
                <a14:m>
                  <m:oMath xmlns:m="http://schemas.openxmlformats.org/officeDocument/2006/math">
                    <m:r>
                      <a:rPr lang="en-US" altLang="zh-TW" i="1">
                        <a:latin typeface="Cambria Math" panose="02040503050406030204" pitchFamily="18" charset="0"/>
                        <a:ea typeface="Cambria Math" panose="02040503050406030204" pitchFamily="18" charset="0"/>
                      </a:rPr>
                      <m:t>𝑎</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m:t>
                    </m:r>
                  </m:oMath>
                </a14:m>
                <a:r>
                  <a:rPr lang="en-TW" dirty="0">
                    <a:latin typeface="Times New Roman" pitchFamily="18" charset="0"/>
                    <a:cs typeface="Times New Roman" pitchFamily="18" charset="0"/>
                  </a:rPr>
                  <a:t>收集為行向量後，</a:t>
                </a:r>
              </a:p>
            </p:txBody>
          </p:sp>
        </mc:Choice>
        <mc:Fallback xmlns="">
          <p:sp>
            <p:nvSpPr>
              <p:cNvPr id="9" name="TextBox 8">
                <a:extLst>
                  <a:ext uri="{FF2B5EF4-FFF2-40B4-BE49-F238E27FC236}">
                    <a16:creationId xmlns:a16="http://schemas.microsoft.com/office/drawing/2014/main" id="{05AFCD8B-C191-BA08-2CAE-6D83A4D2EC19}"/>
                  </a:ext>
                </a:extLst>
              </p:cNvPr>
              <p:cNvSpPr txBox="1">
                <a:spLocks noRot="1" noChangeAspect="1" noMove="1" noResize="1" noEditPoints="1" noAdjustHandles="1" noChangeArrowheads="1" noChangeShapeType="1" noTextEdit="1"/>
              </p:cNvSpPr>
              <p:nvPr/>
            </p:nvSpPr>
            <p:spPr bwMode="auto">
              <a:xfrm>
                <a:off x="632548" y="3421839"/>
                <a:ext cx="8399676" cy="411395"/>
              </a:xfrm>
              <a:prstGeom prst="rect">
                <a:avLst/>
              </a:prstGeom>
              <a:blipFill>
                <a:blip r:embed="rId7"/>
                <a:stretch>
                  <a:fillRect l="-603" t="-148485" b="-22424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54DE3FF-C63C-0846-ECF5-BFE1B2D9E3DF}"/>
                  </a:ext>
                </a:extLst>
              </p:cNvPr>
              <p:cNvSpPr txBox="1"/>
              <p:nvPr/>
            </p:nvSpPr>
            <p:spPr bwMode="auto">
              <a:xfrm>
                <a:off x="632548" y="5020247"/>
                <a:ext cx="7907139" cy="376770"/>
              </a:xfrm>
              <a:prstGeom prst="rect">
                <a:avLst/>
              </a:prstGeom>
              <a:noFill/>
              <a:ln w="9525">
                <a:noFill/>
                <a:miter lim="800000"/>
                <a:headEnd/>
                <a:tailEnd/>
              </a:ln>
            </p:spPr>
            <p:txBody>
              <a:bodyPr wrap="square">
                <a:spAutoFit/>
              </a:bodyPr>
              <a:lstStyle/>
              <a:p>
                <a14:m>
                  <m:oMath xmlns:m="http://schemas.openxmlformats.org/officeDocument/2006/math">
                    <m:d>
                      <m:dPr>
                        <m:begChr m:val="|"/>
                        <m:endChr m:val=""/>
                        <m:ctrlPr>
                          <a:rPr lang="en-US" altLang="zh-TW" i="1" smtClean="0">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i="1">
                                    <a:solidFill>
                                      <a:srgbClr val="FF0000"/>
                                    </a:solidFill>
                                    <a:latin typeface="Cambria Math" panose="02040503050406030204" pitchFamily="18" charset="0"/>
                                    <a:ea typeface="Cambria Math"/>
                                  </a:rPr>
                                  <m:t>𝑛</m:t>
                                </m:r>
                                <m:r>
                                  <a:rPr lang="en-US" altLang="zh-TW" i="1">
                                    <a:solidFill>
                                      <a:srgbClr val="FF0000"/>
                                    </a:solidFill>
                                    <a:latin typeface="Cambria Math" panose="02040503050406030204" pitchFamily="18" charset="0"/>
                                    <a:ea typeface="Cambria Math"/>
                                  </a:rPr>
                                  <m:t>1</m:t>
                                </m:r>
                              </m:sub>
                            </m:sSub>
                          </m:e>
                        </m:d>
                      </m:e>
                    </m:d>
                    <m:r>
                      <a:rPr lang="en-US" altLang="zh-TW" i="1">
                        <a:solidFill>
                          <a:srgbClr val="FF0000"/>
                        </a:solidFill>
                        <a:latin typeface="Cambria Math" panose="02040503050406030204" pitchFamily="18" charset="0"/>
                        <a:ea typeface="Cambria Math"/>
                      </a:rPr>
                      <m:t>,</m:t>
                    </m:r>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i="1">
                                    <a:solidFill>
                                      <a:srgbClr val="FF0000"/>
                                    </a:solidFill>
                                    <a:latin typeface="Cambria Math" panose="02040503050406030204" pitchFamily="18" charset="0"/>
                                    <a:ea typeface="Cambria Math"/>
                                  </a:rPr>
                                  <m:t>𝑛</m:t>
                                </m:r>
                                <m:r>
                                  <a:rPr lang="en-US" altLang="zh-TW" i="1">
                                    <a:solidFill>
                                      <a:srgbClr val="FF0000"/>
                                    </a:solidFill>
                                    <a:latin typeface="Cambria Math" panose="02040503050406030204" pitchFamily="18" charset="0"/>
                                    <a:ea typeface="Cambria Math"/>
                                  </a:rPr>
                                  <m:t>2</m:t>
                                </m:r>
                              </m:sub>
                            </m:sSub>
                          </m:e>
                        </m:d>
                      </m:e>
                    </m:d>
                  </m:oMath>
                </a14:m>
                <a:r>
                  <a:rPr lang="en-TW" dirty="0">
                    <a:solidFill>
                      <a:srgbClr val="FF0000"/>
                    </a:solidFill>
                    <a:cs typeface="Times New Roman" pitchFamily="18" charset="0"/>
                  </a:rPr>
                  <a:t>組成一組基底，</a:t>
                </a:r>
                <a:r>
                  <a:rPr lang="en-TW" dirty="0">
                    <a:solidFill>
                      <a:srgbClr val="FF0000"/>
                    </a:solidFill>
                  </a:rPr>
                  <a:t>這個矩陣就正是</a:t>
                </a:r>
                <a14:m>
                  <m:oMath xmlns:m="http://schemas.openxmlformats.org/officeDocument/2006/math">
                    <m:sSub>
                      <m:sSubPr>
                        <m:ctrlPr>
                          <a:rPr lang="en-US" altLang="zh-TW" i="1" smtClean="0">
                            <a:solidFill>
                              <a:srgbClr val="FF0000"/>
                            </a:solidFill>
                            <a:latin typeface="Cambria Math" panose="02040503050406030204" pitchFamily="18" charset="0"/>
                          </a:rPr>
                        </m:ctrlPr>
                      </m:sSubPr>
                      <m:e>
                        <m:acc>
                          <m:accPr>
                            <m:chr m:val="̂"/>
                            <m:ctrlPr>
                              <a:rPr lang="en-US" altLang="zh-TW" i="1">
                                <a:solidFill>
                                  <a:srgbClr val="FF0000"/>
                                </a:solidFill>
                                <a:latin typeface="Cambria Math" panose="02040503050406030204" pitchFamily="18" charset="0"/>
                              </a:rPr>
                            </m:ctrlPr>
                          </m:accPr>
                          <m:e>
                            <m:r>
                              <a:rPr lang="en-US" altLang="zh-TW" i="1">
                                <a:solidFill>
                                  <a:srgbClr val="FF0000"/>
                                </a:solidFill>
                                <a:latin typeface="Cambria Math" panose="02040503050406030204" pitchFamily="18" charset="0"/>
                              </a:rPr>
                              <m:t>𝐻</m:t>
                            </m:r>
                          </m:e>
                        </m:acc>
                      </m:e>
                      <m:sub>
                        <m:r>
                          <a:rPr lang="en-US" altLang="zh-TW" i="1">
                            <a:solidFill>
                              <a:srgbClr val="FF0000"/>
                            </a:solidFill>
                            <a:latin typeface="Cambria Math" panose="02040503050406030204" pitchFamily="18" charset="0"/>
                          </a:rPr>
                          <m:t>1</m:t>
                        </m:r>
                      </m:sub>
                    </m:sSub>
                  </m:oMath>
                </a14:m>
                <a:r>
                  <a:rPr lang="en-TW" dirty="0">
                    <a:solidFill>
                      <a:srgbClr val="FF0000"/>
                    </a:solidFill>
                    <a:latin typeface="Times New Roman" pitchFamily="18" charset="0"/>
                    <a:cs typeface="Times New Roman" pitchFamily="18" charset="0"/>
                  </a:rPr>
                  <a:t>在此二維簡併空間內的表現。</a:t>
                </a:r>
                <a:endParaRPr lang="en-TW" dirty="0">
                  <a:solidFill>
                    <a:srgbClr val="FF0000"/>
                  </a:solidFill>
                </a:endParaRPr>
              </a:p>
            </p:txBody>
          </p:sp>
        </mc:Choice>
        <mc:Fallback xmlns="">
          <p:sp>
            <p:nvSpPr>
              <p:cNvPr id="11" name="TextBox 10">
                <a:extLst>
                  <a:ext uri="{FF2B5EF4-FFF2-40B4-BE49-F238E27FC236}">
                    <a16:creationId xmlns:a16="http://schemas.microsoft.com/office/drawing/2014/main" id="{B54DE3FF-C63C-0846-ECF5-BFE1B2D9E3DF}"/>
                  </a:ext>
                </a:extLst>
              </p:cNvPr>
              <p:cNvSpPr txBox="1">
                <a:spLocks noRot="1" noChangeAspect="1" noMove="1" noResize="1" noEditPoints="1" noAdjustHandles="1" noChangeArrowheads="1" noChangeShapeType="1" noTextEdit="1"/>
              </p:cNvSpPr>
              <p:nvPr/>
            </p:nvSpPr>
            <p:spPr bwMode="auto">
              <a:xfrm>
                <a:off x="632548" y="5020247"/>
                <a:ext cx="7907139" cy="376770"/>
              </a:xfrm>
              <a:prstGeom prst="rect">
                <a:avLst/>
              </a:prstGeom>
              <a:blipFill>
                <a:blip r:embed="rId8"/>
                <a:stretch>
                  <a:fillRect l="-4006" t="-110000" b="-170000"/>
                </a:stretch>
              </a:blipFill>
              <a:ln w="9525">
                <a:noFill/>
                <a:miter lim="800000"/>
                <a:headEnd/>
                <a:tailEnd/>
              </a:ln>
            </p:spPr>
            <p:txBody>
              <a:bodyPr/>
              <a:lstStyle/>
              <a:p>
                <a:r>
                  <a:rPr lang="en-TW">
                    <a:noFill/>
                  </a:rPr>
                  <a:t> </a:t>
                </a:r>
              </a:p>
            </p:txBody>
          </p:sp>
        </mc:Fallback>
      </mc:AlternateContent>
      <p:sp>
        <p:nvSpPr>
          <p:cNvPr id="15" name="TextBox 14">
            <a:extLst>
              <a:ext uri="{FF2B5EF4-FFF2-40B4-BE49-F238E27FC236}">
                <a16:creationId xmlns:a16="http://schemas.microsoft.com/office/drawing/2014/main" id="{D136F061-2195-88E1-5D2A-DFF7EE34971C}"/>
              </a:ext>
            </a:extLst>
          </p:cNvPr>
          <p:cNvSpPr txBox="1"/>
          <p:nvPr/>
        </p:nvSpPr>
        <p:spPr bwMode="auto">
          <a:xfrm>
            <a:off x="621029" y="3869421"/>
            <a:ext cx="4572000"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這兩式可以以一個矩陣方程式表示：</a:t>
            </a:r>
            <a:endParaRPr lang="en-TW" dirty="0"/>
          </a:p>
        </p:txBody>
      </p:sp>
      <mc:AlternateContent xmlns:mc="http://schemas.openxmlformats.org/markup-compatibility/2006" xmlns:a14="http://schemas.microsoft.com/office/drawing/2010/main">
        <mc:Choice Requires="a14">
          <p:sp>
            <p:nvSpPr>
              <p:cNvPr id="20" name="文字方塊 29">
                <a:extLst>
                  <a:ext uri="{FF2B5EF4-FFF2-40B4-BE49-F238E27FC236}">
                    <a16:creationId xmlns:a16="http://schemas.microsoft.com/office/drawing/2014/main" id="{CFA8D4FA-8243-5465-DBDC-EDCA8224EDDD}"/>
                  </a:ext>
                </a:extLst>
              </p:cNvPr>
              <p:cNvSpPr txBox="1"/>
              <p:nvPr/>
            </p:nvSpPr>
            <p:spPr bwMode="auto">
              <a:xfrm>
                <a:off x="314479" y="617203"/>
                <a:ext cx="8717745" cy="57214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b="0" i="1" smtClean="0">
                          <a:latin typeface="Cambria Math" panose="02040503050406030204" pitchFamily="18" charset="0"/>
                        </a:rPr>
                        <m:t>=−</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𝑎</m:t>
                          </m:r>
                          <m:r>
                            <a:rPr lang="en-US" altLang="zh-TW"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1</m:t>
                                      </m:r>
                                    </m:sub>
                                  </m:sSub>
                                </m:e>
                              </m:d>
                            </m:e>
                          </m:d>
                          <m:r>
                            <a:rPr lang="en-US" altLang="zh-TW" i="1">
                              <a:latin typeface="Cambria Math" panose="02040503050406030204" pitchFamily="18" charset="0"/>
                              <a:ea typeface="Cambria Math"/>
                            </a:rPr>
                            <m:t>+</m:t>
                          </m:r>
                          <m:r>
                            <a:rPr lang="en-US" altLang="zh-TW" i="1">
                              <a:latin typeface="Cambria Math" panose="02040503050406030204" pitchFamily="18" charset="0"/>
                              <a:ea typeface="Cambria Math"/>
                            </a:rPr>
                            <m:t>𝑏</m:t>
                          </m:r>
                          <m:r>
                            <a:rPr lang="en-US" altLang="zh-TW"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2</m:t>
                                      </m:r>
                                    </m:sub>
                                  </m:sSub>
                                </m:e>
                              </m:d>
                            </m:e>
                          </m:d>
                        </m:e>
                      </m:d>
                      <m:r>
                        <a:rPr lang="en-US" altLang="zh-TW" b="0" i="1" smtClean="0">
                          <a:latin typeface="Cambria Math" panose="02040503050406030204" pitchFamily="18" charset="0"/>
                          <a:ea typeface="Cambria Math"/>
                        </a:rPr>
                        <m:t>+</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𝑎</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1</m:t>
                                      </m:r>
                                    </m:sub>
                                  </m:sSub>
                                </m:e>
                              </m:d>
                            </m:e>
                          </m:d>
                          <m:r>
                            <a:rPr lang="en-US" altLang="zh-TW" i="1">
                              <a:latin typeface="Cambria Math" panose="02040503050406030204" pitchFamily="18" charset="0"/>
                              <a:ea typeface="Cambria Math"/>
                            </a:rPr>
                            <m:t>+</m:t>
                          </m:r>
                          <m:r>
                            <a:rPr lang="en-US" altLang="zh-TW" i="1">
                              <a:latin typeface="Cambria Math" panose="02040503050406030204" pitchFamily="18" charset="0"/>
                              <a:ea typeface="Cambria Math"/>
                            </a:rPr>
                            <m:t>𝑏</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i="1">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2</m:t>
                                      </m:r>
                                    </m:sub>
                                  </m:sSub>
                                </m:e>
                              </m:d>
                            </m:e>
                          </m:d>
                        </m:e>
                      </m:d>
                    </m:oMath>
                  </m:oMathPara>
                </a14:m>
                <a:endParaRPr lang="zh-TW" altLang="en-US" dirty="0"/>
              </a:p>
            </p:txBody>
          </p:sp>
        </mc:Choice>
        <mc:Fallback xmlns="">
          <p:sp>
            <p:nvSpPr>
              <p:cNvPr id="20" name="文字方塊 29">
                <a:extLst>
                  <a:ext uri="{FF2B5EF4-FFF2-40B4-BE49-F238E27FC236}">
                    <a16:creationId xmlns:a16="http://schemas.microsoft.com/office/drawing/2014/main" id="{CFA8D4FA-8243-5465-DBDC-EDCA8224EDDD}"/>
                  </a:ext>
                </a:extLst>
              </p:cNvPr>
              <p:cNvSpPr txBox="1">
                <a:spLocks noRot="1" noChangeAspect="1" noMove="1" noResize="1" noEditPoints="1" noAdjustHandles="1" noChangeArrowheads="1" noChangeShapeType="1" noTextEdit="1"/>
              </p:cNvSpPr>
              <p:nvPr/>
            </p:nvSpPr>
            <p:spPr bwMode="auto">
              <a:xfrm>
                <a:off x="314479" y="617203"/>
                <a:ext cx="8717745" cy="572144"/>
              </a:xfrm>
              <a:prstGeom prst="rect">
                <a:avLst/>
              </a:prstGeom>
              <a:blipFill>
                <a:blip r:embed="rId9"/>
                <a:stretch>
                  <a:fillRect l="-3779" t="-178261" r="-872" b="-258696"/>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8708B09-9A97-1302-5083-06FBFCBEE031}"/>
                  </a:ext>
                </a:extLst>
              </p:cNvPr>
              <p:cNvSpPr txBox="1"/>
              <p:nvPr/>
            </p:nvSpPr>
            <p:spPr bwMode="auto">
              <a:xfrm>
                <a:off x="6300192" y="1644589"/>
                <a:ext cx="2564399" cy="572144"/>
              </a:xfrm>
              <a:prstGeom prst="rect">
                <a:avLst/>
              </a:prstGeom>
              <a:solidFill>
                <a:srgbClr val="FFFF99"/>
              </a:solidFill>
              <a:ln w="9525">
                <a:noFill/>
                <a:miter lim="800000"/>
                <a:headEnd/>
                <a:tailEnd/>
              </a:ln>
            </p:spPr>
            <p:txBody>
              <a:bodyPr wrap="square">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b="0" i="1" smtClean="0">
                                      <a:latin typeface="Cambria Math" panose="02040503050406030204" pitchFamily="18" charset="0"/>
                                      <a:ea typeface="Cambria Math"/>
                                    </a:rPr>
                                    <m:t>1,2</m:t>
                                  </m:r>
                                </m:sub>
                              </m:sSub>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1,2</m:t>
                                  </m:r>
                                </m:sub>
                              </m:sSub>
                            </m:e>
                          </m:d>
                        </m:e>
                      </m:d>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m:oMathPara>
                </a14:m>
                <a:endParaRPr lang="zh-TW" altLang="en-US" dirty="0"/>
              </a:p>
            </p:txBody>
          </p:sp>
        </mc:Choice>
        <mc:Fallback xmlns="">
          <p:sp>
            <p:nvSpPr>
              <p:cNvPr id="21" name="TextBox 20">
                <a:extLst>
                  <a:ext uri="{FF2B5EF4-FFF2-40B4-BE49-F238E27FC236}">
                    <a16:creationId xmlns:a16="http://schemas.microsoft.com/office/drawing/2014/main" id="{D8708B09-9A97-1302-5083-06FBFCBEE031}"/>
                  </a:ext>
                </a:extLst>
              </p:cNvPr>
              <p:cNvSpPr txBox="1">
                <a:spLocks noRot="1" noChangeAspect="1" noMove="1" noResize="1" noEditPoints="1" noAdjustHandles="1" noChangeArrowheads="1" noChangeShapeType="1" noTextEdit="1"/>
              </p:cNvSpPr>
              <p:nvPr/>
            </p:nvSpPr>
            <p:spPr bwMode="auto">
              <a:xfrm>
                <a:off x="6300192" y="1644589"/>
                <a:ext cx="2564399" cy="572144"/>
              </a:xfrm>
              <a:prstGeom prst="rect">
                <a:avLst/>
              </a:prstGeom>
              <a:blipFill>
                <a:blip r:embed="rId10"/>
                <a:stretch>
                  <a:fillRect l="-30049" t="-176087" r="-5911" b="-25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5627926-8703-BDC3-E7ED-B5E45EFC2B77}"/>
                  </a:ext>
                </a:extLst>
              </p:cNvPr>
              <p:cNvSpPr txBox="1"/>
              <p:nvPr/>
            </p:nvSpPr>
            <p:spPr bwMode="auto">
              <a:xfrm>
                <a:off x="621029" y="5425766"/>
                <a:ext cx="7872107" cy="616387"/>
              </a:xfrm>
              <a:prstGeom prst="rect">
                <a:avLst/>
              </a:prstGeom>
              <a:noFill/>
              <a:ln w="9525">
                <a:noFill/>
                <a:miter lim="800000"/>
                <a:headEnd/>
                <a:tailEnd/>
              </a:ln>
            </p:spPr>
            <p:txBody>
              <a:bodyPr wrap="square">
                <a:spAutoFit/>
              </a:bodyPr>
              <a:lstStyle/>
              <a:p>
                <a:r>
                  <a:rPr lang="en-TW" dirty="0">
                    <a:solidFill>
                      <a:srgbClr val="FF0000"/>
                    </a:solidFill>
                    <a:cs typeface="Times New Roman" pitchFamily="18" charset="0"/>
                  </a:rPr>
                  <a:t>此式即是</a:t>
                </a:r>
                <a14:m>
                  <m:oMath xmlns:m="http://schemas.openxmlformats.org/officeDocument/2006/math">
                    <m:r>
                      <m:rPr>
                        <m:nor/>
                      </m:rPr>
                      <a:rPr lang="en-TW" dirty="0">
                        <a:solidFill>
                          <a:srgbClr val="FF0000"/>
                        </a:solidFill>
                      </a:rPr>
                      <m:t>這個矩陣</m:t>
                    </m:r>
                    <m:d>
                      <m:dPr>
                        <m:ctrlPr>
                          <a:rPr lang="en-TW" i="1" smtClean="0">
                            <a:solidFill>
                              <a:srgbClr val="FF0000"/>
                            </a:solidFill>
                            <a:latin typeface="Cambria Math" panose="02040503050406030204" pitchFamily="18" charset="0"/>
                            <a:cs typeface="Times New Roman" pitchFamily="18" charset="0"/>
                          </a:rPr>
                        </m:ctrlPr>
                      </m:dPr>
                      <m:e>
                        <m:m>
                          <m:mPr>
                            <m:mcs>
                              <m:mc>
                                <m:mcPr>
                                  <m:count m:val="2"/>
                                  <m:mcJc m:val="center"/>
                                </m:mcPr>
                              </m:mc>
                            </m:mcs>
                            <m:ctrlPr>
                              <a:rPr lang="en-TW" i="1">
                                <a:solidFill>
                                  <a:srgbClr val="FF0000"/>
                                </a:solidFill>
                                <a:latin typeface="Cambria Math" panose="02040503050406030204" pitchFamily="18" charset="0"/>
                                <a:cs typeface="Times New Roman" pitchFamily="18" charset="0"/>
                              </a:rPr>
                            </m:ctrlPr>
                          </m:mPr>
                          <m:mr>
                            <m:e>
                              <m:sSub>
                                <m:sSubPr>
                                  <m:ctrlPr>
                                    <a:rPr lang="en-TW" i="1" smtClean="0">
                                      <a:solidFill>
                                        <a:srgbClr val="FF0000"/>
                                      </a:solidFill>
                                      <a:latin typeface="Cambria Math" panose="02040503050406030204" pitchFamily="18" charset="0"/>
                                      <a:cs typeface="Times New Roman" pitchFamily="18" charset="0"/>
                                    </a:rPr>
                                  </m:ctrlPr>
                                </m:sSubPr>
                                <m:e>
                                  <m:r>
                                    <a:rPr lang="en-US" b="0" i="1" smtClean="0">
                                      <a:solidFill>
                                        <a:srgbClr val="FF0000"/>
                                      </a:solidFill>
                                      <a:latin typeface="Cambria Math" panose="02040503050406030204" pitchFamily="18" charset="0"/>
                                      <a:cs typeface="Times New Roman" pitchFamily="18" charset="0"/>
                                    </a:rPr>
                                    <m:t>h</m:t>
                                  </m:r>
                                </m:e>
                                <m:sub>
                                  <m:r>
                                    <a:rPr lang="en-US" b="0" i="1" smtClean="0">
                                      <a:solidFill>
                                        <a:srgbClr val="FF0000"/>
                                      </a:solidFill>
                                      <a:latin typeface="Cambria Math" panose="02040503050406030204" pitchFamily="18" charset="0"/>
                                      <a:cs typeface="Times New Roman" pitchFamily="18" charset="0"/>
                                    </a:rPr>
                                    <m:t>11</m:t>
                                  </m:r>
                                </m:sub>
                              </m:sSub>
                            </m:e>
                            <m:e>
                              <m:sSub>
                                <m:sSubPr>
                                  <m:ctrlPr>
                                    <a:rPr lang="en-TW" i="1">
                                      <a:solidFill>
                                        <a:srgbClr val="FF0000"/>
                                      </a:solidFill>
                                      <a:latin typeface="Cambria Math" panose="02040503050406030204" pitchFamily="18" charset="0"/>
                                      <a:cs typeface="Times New Roman" pitchFamily="18" charset="0"/>
                                    </a:rPr>
                                  </m:ctrlPr>
                                </m:sSubPr>
                                <m:e>
                                  <m:r>
                                    <a:rPr lang="en-US" i="1">
                                      <a:solidFill>
                                        <a:srgbClr val="FF0000"/>
                                      </a:solidFill>
                                      <a:latin typeface="Cambria Math" panose="02040503050406030204" pitchFamily="18" charset="0"/>
                                      <a:cs typeface="Times New Roman" pitchFamily="18" charset="0"/>
                                    </a:rPr>
                                    <m:t>h</m:t>
                                  </m:r>
                                </m:e>
                                <m:sub>
                                  <m:r>
                                    <a:rPr lang="en-US" i="1">
                                      <a:solidFill>
                                        <a:srgbClr val="FF0000"/>
                                      </a:solidFill>
                                      <a:latin typeface="Cambria Math" panose="02040503050406030204" pitchFamily="18" charset="0"/>
                                      <a:cs typeface="Times New Roman" pitchFamily="18" charset="0"/>
                                    </a:rPr>
                                    <m:t>1</m:t>
                                  </m:r>
                                  <m:r>
                                    <a:rPr lang="en-US" b="0" i="1" smtClean="0">
                                      <a:solidFill>
                                        <a:srgbClr val="FF0000"/>
                                      </a:solidFill>
                                      <a:latin typeface="Cambria Math" panose="02040503050406030204" pitchFamily="18" charset="0"/>
                                      <a:cs typeface="Times New Roman" pitchFamily="18" charset="0"/>
                                    </a:rPr>
                                    <m:t>2</m:t>
                                  </m:r>
                                </m:sub>
                              </m:sSub>
                            </m:e>
                          </m:mr>
                          <m:mr>
                            <m:e>
                              <m:sSub>
                                <m:sSubPr>
                                  <m:ctrlPr>
                                    <a:rPr lang="en-TW" i="1">
                                      <a:solidFill>
                                        <a:srgbClr val="FF0000"/>
                                      </a:solidFill>
                                      <a:latin typeface="Cambria Math" panose="02040503050406030204" pitchFamily="18" charset="0"/>
                                      <a:cs typeface="Times New Roman" pitchFamily="18" charset="0"/>
                                    </a:rPr>
                                  </m:ctrlPr>
                                </m:sSubPr>
                                <m:e>
                                  <m:r>
                                    <a:rPr lang="en-US" i="1">
                                      <a:solidFill>
                                        <a:srgbClr val="FF0000"/>
                                      </a:solidFill>
                                      <a:latin typeface="Cambria Math" panose="02040503050406030204" pitchFamily="18" charset="0"/>
                                      <a:cs typeface="Times New Roman" pitchFamily="18" charset="0"/>
                                    </a:rPr>
                                    <m:t>h</m:t>
                                  </m:r>
                                </m:e>
                                <m:sub>
                                  <m:r>
                                    <a:rPr lang="en-US" b="0" i="1" smtClean="0">
                                      <a:solidFill>
                                        <a:srgbClr val="FF0000"/>
                                      </a:solidFill>
                                      <a:latin typeface="Cambria Math" panose="02040503050406030204" pitchFamily="18" charset="0"/>
                                      <a:cs typeface="Times New Roman" pitchFamily="18" charset="0"/>
                                    </a:rPr>
                                    <m:t>2</m:t>
                                  </m:r>
                                  <m:r>
                                    <a:rPr lang="en-US" i="1">
                                      <a:solidFill>
                                        <a:srgbClr val="FF0000"/>
                                      </a:solidFill>
                                      <a:latin typeface="Cambria Math" panose="02040503050406030204" pitchFamily="18" charset="0"/>
                                      <a:cs typeface="Times New Roman" pitchFamily="18" charset="0"/>
                                    </a:rPr>
                                    <m:t>1</m:t>
                                  </m:r>
                                </m:sub>
                              </m:sSub>
                            </m:e>
                            <m:e>
                              <m:sSub>
                                <m:sSubPr>
                                  <m:ctrlPr>
                                    <a:rPr lang="en-TW" i="1">
                                      <a:solidFill>
                                        <a:srgbClr val="FF0000"/>
                                      </a:solidFill>
                                      <a:latin typeface="Cambria Math" panose="02040503050406030204" pitchFamily="18" charset="0"/>
                                      <a:cs typeface="Times New Roman" pitchFamily="18" charset="0"/>
                                    </a:rPr>
                                  </m:ctrlPr>
                                </m:sSubPr>
                                <m:e>
                                  <m:r>
                                    <a:rPr lang="en-US" i="1">
                                      <a:solidFill>
                                        <a:srgbClr val="FF0000"/>
                                      </a:solidFill>
                                      <a:latin typeface="Cambria Math" panose="02040503050406030204" pitchFamily="18" charset="0"/>
                                      <a:cs typeface="Times New Roman" pitchFamily="18" charset="0"/>
                                    </a:rPr>
                                    <m:t>h</m:t>
                                  </m:r>
                                </m:e>
                                <m:sub>
                                  <m:r>
                                    <a:rPr lang="en-US" b="0" i="1" smtClean="0">
                                      <a:solidFill>
                                        <a:srgbClr val="FF0000"/>
                                      </a:solidFill>
                                      <a:latin typeface="Cambria Math" panose="02040503050406030204" pitchFamily="18" charset="0"/>
                                      <a:cs typeface="Times New Roman" pitchFamily="18" charset="0"/>
                                    </a:rPr>
                                    <m:t>22</m:t>
                                  </m:r>
                                </m:sub>
                              </m:sSub>
                            </m:e>
                          </m:mr>
                        </m:m>
                      </m:e>
                    </m:d>
                  </m:oMath>
                </a14:m>
                <a:r>
                  <a:rPr lang="en-TW" dirty="0">
                    <a:solidFill>
                      <a:srgbClr val="FF0000"/>
                    </a:solidFill>
                  </a:rPr>
                  <a:t>的本徵向量方程式</a:t>
                </a:r>
                <a:r>
                  <a:rPr lang="en-TW" dirty="0">
                    <a:solidFill>
                      <a:srgbClr val="FF0000"/>
                    </a:solidFill>
                    <a:latin typeface="Times New Roman" pitchFamily="18" charset="0"/>
                    <a:cs typeface="Times New Roman" pitchFamily="18" charset="0"/>
                  </a:rPr>
                  <a:t>！</a:t>
                </a:r>
                <a:endParaRPr lang="en-TW" dirty="0">
                  <a:solidFill>
                    <a:srgbClr val="FF0000"/>
                  </a:solidFill>
                </a:endParaRPr>
              </a:p>
            </p:txBody>
          </p:sp>
        </mc:Choice>
        <mc:Fallback xmlns="">
          <p:sp>
            <p:nvSpPr>
              <p:cNvPr id="2" name="TextBox 1">
                <a:extLst>
                  <a:ext uri="{FF2B5EF4-FFF2-40B4-BE49-F238E27FC236}">
                    <a16:creationId xmlns:a16="http://schemas.microsoft.com/office/drawing/2014/main" id="{F5627926-8703-BDC3-E7ED-B5E45EFC2B77}"/>
                  </a:ext>
                </a:extLst>
              </p:cNvPr>
              <p:cNvSpPr txBox="1">
                <a:spLocks noRot="1" noChangeAspect="1" noMove="1" noResize="1" noEditPoints="1" noAdjustHandles="1" noChangeArrowheads="1" noChangeShapeType="1" noTextEdit="1"/>
              </p:cNvSpPr>
              <p:nvPr/>
            </p:nvSpPr>
            <p:spPr bwMode="auto">
              <a:xfrm>
                <a:off x="621029" y="5425766"/>
                <a:ext cx="7872107" cy="616387"/>
              </a:xfrm>
              <a:prstGeom prst="rect">
                <a:avLst/>
              </a:prstGeom>
              <a:blipFill>
                <a:blip r:embed="rId11"/>
                <a:stretch>
                  <a:fillRect l="-644" b="-204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9">
                <a:extLst>
                  <a:ext uri="{FF2B5EF4-FFF2-40B4-BE49-F238E27FC236}">
                    <a16:creationId xmlns:a16="http://schemas.microsoft.com/office/drawing/2014/main" id="{DC530D32-8D75-5522-6D21-D0305DA41F0E}"/>
                  </a:ext>
                </a:extLst>
              </p:cNvPr>
              <p:cNvSpPr txBox="1"/>
              <p:nvPr/>
            </p:nvSpPr>
            <p:spPr bwMode="auto">
              <a:xfrm>
                <a:off x="596768" y="9088"/>
                <a:ext cx="6927560" cy="57214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b="0" i="1" smtClean="0">
                              <a:latin typeface="Cambria Math" panose="02040503050406030204" pitchFamily="18" charset="0"/>
                            </a:rPr>
                            <m:t>1</m:t>
                          </m:r>
                        </m:sub>
                      </m:sSub>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𝑎</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1</m:t>
                                      </m:r>
                                    </m:sub>
                                  </m:sSub>
                                </m:e>
                              </m:d>
                            </m:e>
                          </m:d>
                          <m:r>
                            <a:rPr lang="en-US" altLang="zh-TW" i="1">
                              <a:latin typeface="Cambria Math" panose="02040503050406030204" pitchFamily="18" charset="0"/>
                              <a:ea typeface="Cambria Math"/>
                            </a:rPr>
                            <m:t>+</m:t>
                          </m:r>
                          <m:r>
                            <a:rPr lang="en-US" altLang="zh-TW" i="1">
                              <a:latin typeface="Cambria Math" panose="02040503050406030204" pitchFamily="18" charset="0"/>
                              <a:ea typeface="Cambria Math"/>
                            </a:rPr>
                            <m:t>𝑏</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2</m:t>
                                      </m:r>
                                    </m:sub>
                                  </m:sSub>
                                </m:e>
                              </m:d>
                            </m:e>
                          </m:d>
                        </m:e>
                      </m:d>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𝑎</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1</m:t>
                                      </m:r>
                                    </m:sub>
                                  </m:sSub>
                                </m:e>
                              </m:d>
                            </m:e>
                          </m:d>
                          <m:r>
                            <a:rPr lang="en-US" altLang="zh-TW" i="1">
                              <a:latin typeface="Cambria Math" panose="02040503050406030204" pitchFamily="18" charset="0"/>
                              <a:ea typeface="Cambria Math"/>
                            </a:rPr>
                            <m:t>+</m:t>
                          </m:r>
                          <m:r>
                            <a:rPr lang="en-US" altLang="zh-TW" i="1">
                              <a:latin typeface="Cambria Math" panose="02040503050406030204" pitchFamily="18" charset="0"/>
                              <a:ea typeface="Cambria Math"/>
                            </a:rPr>
                            <m:t>𝑏</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2</m:t>
                                      </m:r>
                                    </m:sub>
                                  </m:sSub>
                                </m:e>
                              </m:d>
                            </m:e>
                          </m:d>
                        </m:e>
                      </m:d>
                    </m:oMath>
                  </m:oMathPara>
                </a14:m>
                <a:endParaRPr lang="zh-TW" altLang="en-US" dirty="0"/>
              </a:p>
            </p:txBody>
          </p:sp>
        </mc:Choice>
        <mc:Fallback xmlns="">
          <p:sp>
            <p:nvSpPr>
              <p:cNvPr id="3" name="文字方塊 29">
                <a:extLst>
                  <a:ext uri="{FF2B5EF4-FFF2-40B4-BE49-F238E27FC236}">
                    <a16:creationId xmlns:a16="http://schemas.microsoft.com/office/drawing/2014/main" id="{DC530D32-8D75-5522-6D21-D0305DA41F0E}"/>
                  </a:ext>
                </a:extLst>
              </p:cNvPr>
              <p:cNvSpPr txBox="1">
                <a:spLocks noRot="1" noChangeAspect="1" noMove="1" noResize="1" noEditPoints="1" noAdjustHandles="1" noChangeArrowheads="1" noChangeShapeType="1" noTextEdit="1"/>
              </p:cNvSpPr>
              <p:nvPr/>
            </p:nvSpPr>
            <p:spPr bwMode="auto">
              <a:xfrm>
                <a:off x="596768" y="9088"/>
                <a:ext cx="6927560" cy="572144"/>
              </a:xfrm>
              <a:prstGeom prst="rect">
                <a:avLst/>
              </a:prstGeom>
              <a:blipFill>
                <a:blip r:embed="rId12"/>
                <a:stretch>
                  <a:fillRect t="-178261" r="-1648" b="-258696"/>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164391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9" grpId="0"/>
      <p:bldP spid="11" grpId="0"/>
      <p:bldP spid="15" grpId="0"/>
      <p:bldP spid="21" grpId="0" animBg="1"/>
      <p:bldP spid="2" grpId="0"/>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5916491-302D-1253-8950-913B061A6371}"/>
                  </a:ext>
                </a:extLst>
              </p:cNvPr>
              <p:cNvSpPr txBox="1"/>
              <p:nvPr/>
            </p:nvSpPr>
            <p:spPr bwMode="auto">
              <a:xfrm>
                <a:off x="488880" y="875168"/>
                <a:ext cx="2682721" cy="524054"/>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a:latin typeface="Cambria Math" panose="02040503050406030204" pitchFamily="18" charset="0"/>
                              <a:cs typeface="Times New Roman" pitchFamily="18" charset="0"/>
                            </a:rPr>
                          </m:ctrlPr>
                        </m:dPr>
                        <m:e>
                          <m:m>
                            <m:mPr>
                              <m:mcs>
                                <m:mc>
                                  <m:mcPr>
                                    <m:count m:val="2"/>
                                    <m:mcJc m:val="center"/>
                                  </m:mcPr>
                                </m:mc>
                              </m:mcs>
                              <m:ctrlPr>
                                <a:rPr lang="en-TW" i="1">
                                  <a:latin typeface="Cambria Math" panose="02040503050406030204" pitchFamily="18" charset="0"/>
                                  <a:cs typeface="Times New Roman" pitchFamily="18" charset="0"/>
                                </a:rPr>
                              </m:ctrlPr>
                            </m:mPr>
                            <m:mr>
                              <m:e>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h</m:t>
                                    </m:r>
                                  </m:e>
                                  <m:sub>
                                    <m:r>
                                      <a:rPr lang="en-US" b="0" i="1" smtClean="0">
                                        <a:latin typeface="Cambria Math" panose="02040503050406030204" pitchFamily="18" charset="0"/>
                                        <a:cs typeface="Times New Roman" pitchFamily="18" charset="0"/>
                                      </a:rPr>
                                      <m:t>11</m:t>
                                    </m:r>
                                  </m:sub>
                                </m:sSub>
                              </m:e>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h</m:t>
                                    </m:r>
                                  </m:e>
                                  <m:sub>
                                    <m:r>
                                      <a:rPr lang="en-US" i="1">
                                        <a:latin typeface="Cambria Math" panose="02040503050406030204" pitchFamily="18" charset="0"/>
                                        <a:cs typeface="Times New Roman" pitchFamily="18" charset="0"/>
                                      </a:rPr>
                                      <m:t>1</m:t>
                                    </m:r>
                                    <m:r>
                                      <a:rPr lang="en-US" b="0" i="1" smtClean="0">
                                        <a:latin typeface="Cambria Math" panose="02040503050406030204" pitchFamily="18" charset="0"/>
                                        <a:cs typeface="Times New Roman" pitchFamily="18" charset="0"/>
                                      </a:rPr>
                                      <m:t>2</m:t>
                                    </m:r>
                                  </m:sub>
                                </m:sSub>
                              </m:e>
                            </m:m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h</m:t>
                                    </m:r>
                                  </m:e>
                                  <m:sub>
                                    <m:r>
                                      <a:rPr lang="en-US" b="0" i="1" smtClean="0">
                                        <a:latin typeface="Cambria Math" panose="02040503050406030204" pitchFamily="18" charset="0"/>
                                        <a:cs typeface="Times New Roman" pitchFamily="18" charset="0"/>
                                      </a:rPr>
                                      <m:t>2</m:t>
                                    </m:r>
                                    <m:r>
                                      <a:rPr lang="en-US" i="1">
                                        <a:latin typeface="Cambria Math" panose="02040503050406030204" pitchFamily="18" charset="0"/>
                                        <a:cs typeface="Times New Roman" pitchFamily="18" charset="0"/>
                                      </a:rPr>
                                      <m:t>1</m:t>
                                    </m:r>
                                  </m:sub>
                                </m:sSub>
                              </m:e>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h</m:t>
                                    </m:r>
                                  </m:e>
                                  <m:sub>
                                    <m:r>
                                      <a:rPr lang="en-US" b="0" i="1" smtClean="0">
                                        <a:latin typeface="Cambria Math" panose="02040503050406030204" pitchFamily="18" charset="0"/>
                                        <a:cs typeface="Times New Roman" pitchFamily="18" charset="0"/>
                                      </a:rPr>
                                      <m:t>22</m:t>
                                    </m:r>
                                  </m:sub>
                                </m:sSub>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r>
                                  <m:rPr>
                                    <m:brk m:alnAt="7"/>
                                  </m:rPr>
                                  <a:rPr lang="en-US" i="1">
                                    <a:latin typeface="Cambria Math" panose="02040503050406030204" pitchFamily="18" charset="0"/>
                                    <a:cs typeface="Times New Roman" pitchFamily="18" charset="0"/>
                                  </a:rPr>
                                  <m:t>𝑎</m:t>
                                </m:r>
                              </m:e>
                            </m:mr>
                            <m:mr>
                              <m:e>
                                <m:r>
                                  <a:rPr lang="en-US" i="1">
                                    <a:latin typeface="Cambria Math" panose="02040503050406030204" pitchFamily="18" charset="0"/>
                                    <a:cs typeface="Times New Roman" pitchFamily="18" charset="0"/>
                                  </a:rPr>
                                  <m:t>𝑏</m:t>
                                </m:r>
                              </m:e>
                            </m:mr>
                          </m:m>
                        </m:e>
                      </m:d>
                      <m:r>
                        <a:rPr lang="en-US" b="0" i="1" smtClean="0">
                          <a:latin typeface="Cambria Math" panose="02040503050406030204" pitchFamily="18" charset="0"/>
                          <a:cs typeface="Times New Roman"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r>
                                  <m:rPr>
                                    <m:brk m:alnAt="7"/>
                                  </m:rPr>
                                  <a:rPr lang="en-US" i="1">
                                    <a:latin typeface="Cambria Math" panose="02040503050406030204" pitchFamily="18" charset="0"/>
                                    <a:cs typeface="Times New Roman" pitchFamily="18" charset="0"/>
                                  </a:rPr>
                                  <m:t>𝑎</m:t>
                                </m:r>
                              </m:e>
                            </m:mr>
                            <m:mr>
                              <m:e>
                                <m:r>
                                  <a:rPr lang="en-US" i="1">
                                    <a:latin typeface="Cambria Math" panose="02040503050406030204" pitchFamily="18" charset="0"/>
                                    <a:cs typeface="Times New Roman" pitchFamily="18" charset="0"/>
                                  </a:rPr>
                                  <m:t>𝑏</m:t>
                                </m:r>
                              </m:e>
                            </m:mr>
                          </m:m>
                        </m:e>
                      </m:d>
                    </m:oMath>
                  </m:oMathPara>
                </a14:m>
                <a:endParaRPr lang="en-TW" dirty="0">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05916491-302D-1253-8950-913B061A6371}"/>
                  </a:ext>
                </a:extLst>
              </p:cNvPr>
              <p:cNvSpPr txBox="1">
                <a:spLocks noRot="1" noChangeAspect="1" noMove="1" noResize="1" noEditPoints="1" noAdjustHandles="1" noChangeArrowheads="1" noChangeShapeType="1" noTextEdit="1"/>
              </p:cNvSpPr>
              <p:nvPr/>
            </p:nvSpPr>
            <p:spPr bwMode="auto">
              <a:xfrm>
                <a:off x="488880" y="875168"/>
                <a:ext cx="2682721" cy="524054"/>
              </a:xfrm>
              <a:prstGeom prst="rect">
                <a:avLst/>
              </a:prstGeom>
              <a:blipFill>
                <a:blip r:embed="rId2"/>
                <a:stretch>
                  <a:fillRect t="-4762" b="-952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54DE3FF-C63C-0846-ECF5-BFE1B2D9E3DF}"/>
                  </a:ext>
                </a:extLst>
              </p:cNvPr>
              <p:cNvSpPr txBox="1"/>
              <p:nvPr/>
            </p:nvSpPr>
            <p:spPr bwMode="auto">
              <a:xfrm>
                <a:off x="383702" y="1416961"/>
                <a:ext cx="5410035" cy="616387"/>
              </a:xfrm>
              <a:prstGeom prst="rect">
                <a:avLst/>
              </a:prstGeom>
              <a:noFill/>
              <a:ln w="9525">
                <a:noFill/>
                <a:miter lim="800000"/>
                <a:headEnd/>
                <a:tailEnd/>
              </a:ln>
            </p:spPr>
            <p:txBody>
              <a:bodyPr wrap="square">
                <a:spAutoFit/>
              </a:bodyPr>
              <a:lstStyle/>
              <a:p>
                <a:r>
                  <a:rPr lang="en-TW" dirty="0">
                    <a:solidFill>
                      <a:srgbClr val="FF0000"/>
                    </a:solidFill>
                    <a:cs typeface="Times New Roman" pitchFamily="18" charset="0"/>
                  </a:rPr>
                  <a:t>此式即是</a:t>
                </a:r>
                <a14:m>
                  <m:oMath xmlns:m="http://schemas.openxmlformats.org/officeDocument/2006/math">
                    <m:r>
                      <m:rPr>
                        <m:nor/>
                      </m:rPr>
                      <a:rPr lang="en-TW" dirty="0">
                        <a:solidFill>
                          <a:srgbClr val="FF0000"/>
                        </a:solidFill>
                      </a:rPr>
                      <m:t>這個矩陣</m:t>
                    </m:r>
                    <m:d>
                      <m:dPr>
                        <m:ctrlPr>
                          <a:rPr lang="en-TW" i="1" smtClean="0">
                            <a:solidFill>
                              <a:srgbClr val="FF0000"/>
                            </a:solidFill>
                            <a:latin typeface="Cambria Math" panose="02040503050406030204" pitchFamily="18" charset="0"/>
                            <a:cs typeface="Times New Roman" pitchFamily="18" charset="0"/>
                          </a:rPr>
                        </m:ctrlPr>
                      </m:dPr>
                      <m:e>
                        <m:m>
                          <m:mPr>
                            <m:mcs>
                              <m:mc>
                                <m:mcPr>
                                  <m:count m:val="2"/>
                                  <m:mcJc m:val="center"/>
                                </m:mcPr>
                              </m:mc>
                            </m:mcs>
                            <m:ctrlPr>
                              <a:rPr lang="en-TW" i="1">
                                <a:solidFill>
                                  <a:srgbClr val="FF0000"/>
                                </a:solidFill>
                                <a:latin typeface="Cambria Math" panose="02040503050406030204" pitchFamily="18" charset="0"/>
                                <a:cs typeface="Times New Roman" pitchFamily="18" charset="0"/>
                              </a:rPr>
                            </m:ctrlPr>
                          </m:mPr>
                          <m:mr>
                            <m:e>
                              <m:sSub>
                                <m:sSubPr>
                                  <m:ctrlPr>
                                    <a:rPr lang="en-TW" i="1" smtClean="0">
                                      <a:solidFill>
                                        <a:srgbClr val="FF0000"/>
                                      </a:solidFill>
                                      <a:latin typeface="Cambria Math" panose="02040503050406030204" pitchFamily="18" charset="0"/>
                                      <a:cs typeface="Times New Roman" pitchFamily="18" charset="0"/>
                                    </a:rPr>
                                  </m:ctrlPr>
                                </m:sSubPr>
                                <m:e>
                                  <m:r>
                                    <a:rPr lang="en-US" b="0" i="1" smtClean="0">
                                      <a:solidFill>
                                        <a:srgbClr val="FF0000"/>
                                      </a:solidFill>
                                      <a:latin typeface="Cambria Math" panose="02040503050406030204" pitchFamily="18" charset="0"/>
                                      <a:cs typeface="Times New Roman" pitchFamily="18" charset="0"/>
                                    </a:rPr>
                                    <m:t>h</m:t>
                                  </m:r>
                                </m:e>
                                <m:sub>
                                  <m:r>
                                    <a:rPr lang="en-US" b="0" i="1" smtClean="0">
                                      <a:solidFill>
                                        <a:srgbClr val="FF0000"/>
                                      </a:solidFill>
                                      <a:latin typeface="Cambria Math" panose="02040503050406030204" pitchFamily="18" charset="0"/>
                                      <a:cs typeface="Times New Roman" pitchFamily="18" charset="0"/>
                                    </a:rPr>
                                    <m:t>11</m:t>
                                  </m:r>
                                </m:sub>
                              </m:sSub>
                            </m:e>
                            <m:e>
                              <m:sSub>
                                <m:sSubPr>
                                  <m:ctrlPr>
                                    <a:rPr lang="en-TW" i="1">
                                      <a:solidFill>
                                        <a:srgbClr val="FF0000"/>
                                      </a:solidFill>
                                      <a:latin typeface="Cambria Math" panose="02040503050406030204" pitchFamily="18" charset="0"/>
                                      <a:cs typeface="Times New Roman" pitchFamily="18" charset="0"/>
                                    </a:rPr>
                                  </m:ctrlPr>
                                </m:sSubPr>
                                <m:e>
                                  <m:r>
                                    <a:rPr lang="en-US" i="1">
                                      <a:solidFill>
                                        <a:srgbClr val="FF0000"/>
                                      </a:solidFill>
                                      <a:latin typeface="Cambria Math" panose="02040503050406030204" pitchFamily="18" charset="0"/>
                                      <a:cs typeface="Times New Roman" pitchFamily="18" charset="0"/>
                                    </a:rPr>
                                    <m:t>h</m:t>
                                  </m:r>
                                </m:e>
                                <m:sub>
                                  <m:r>
                                    <a:rPr lang="en-US" i="1">
                                      <a:solidFill>
                                        <a:srgbClr val="FF0000"/>
                                      </a:solidFill>
                                      <a:latin typeface="Cambria Math" panose="02040503050406030204" pitchFamily="18" charset="0"/>
                                      <a:cs typeface="Times New Roman" pitchFamily="18" charset="0"/>
                                    </a:rPr>
                                    <m:t>1</m:t>
                                  </m:r>
                                  <m:r>
                                    <a:rPr lang="en-US" b="0" i="1" smtClean="0">
                                      <a:solidFill>
                                        <a:srgbClr val="FF0000"/>
                                      </a:solidFill>
                                      <a:latin typeface="Cambria Math" panose="02040503050406030204" pitchFamily="18" charset="0"/>
                                      <a:cs typeface="Times New Roman" pitchFamily="18" charset="0"/>
                                    </a:rPr>
                                    <m:t>2</m:t>
                                  </m:r>
                                </m:sub>
                              </m:sSub>
                            </m:e>
                          </m:mr>
                          <m:mr>
                            <m:e>
                              <m:sSub>
                                <m:sSubPr>
                                  <m:ctrlPr>
                                    <a:rPr lang="en-TW" i="1">
                                      <a:solidFill>
                                        <a:srgbClr val="FF0000"/>
                                      </a:solidFill>
                                      <a:latin typeface="Cambria Math" panose="02040503050406030204" pitchFamily="18" charset="0"/>
                                      <a:cs typeface="Times New Roman" pitchFamily="18" charset="0"/>
                                    </a:rPr>
                                  </m:ctrlPr>
                                </m:sSubPr>
                                <m:e>
                                  <m:r>
                                    <a:rPr lang="en-US" i="1">
                                      <a:solidFill>
                                        <a:srgbClr val="FF0000"/>
                                      </a:solidFill>
                                      <a:latin typeface="Cambria Math" panose="02040503050406030204" pitchFamily="18" charset="0"/>
                                      <a:cs typeface="Times New Roman" pitchFamily="18" charset="0"/>
                                    </a:rPr>
                                    <m:t>h</m:t>
                                  </m:r>
                                </m:e>
                                <m:sub>
                                  <m:r>
                                    <a:rPr lang="en-US" b="0" i="1" smtClean="0">
                                      <a:solidFill>
                                        <a:srgbClr val="FF0000"/>
                                      </a:solidFill>
                                      <a:latin typeface="Cambria Math" panose="02040503050406030204" pitchFamily="18" charset="0"/>
                                      <a:cs typeface="Times New Roman" pitchFamily="18" charset="0"/>
                                    </a:rPr>
                                    <m:t>2</m:t>
                                  </m:r>
                                  <m:r>
                                    <a:rPr lang="en-US" i="1">
                                      <a:solidFill>
                                        <a:srgbClr val="FF0000"/>
                                      </a:solidFill>
                                      <a:latin typeface="Cambria Math" panose="02040503050406030204" pitchFamily="18" charset="0"/>
                                      <a:cs typeface="Times New Roman" pitchFamily="18" charset="0"/>
                                    </a:rPr>
                                    <m:t>1</m:t>
                                  </m:r>
                                </m:sub>
                              </m:sSub>
                            </m:e>
                            <m:e>
                              <m:sSub>
                                <m:sSubPr>
                                  <m:ctrlPr>
                                    <a:rPr lang="en-TW" i="1">
                                      <a:solidFill>
                                        <a:srgbClr val="FF0000"/>
                                      </a:solidFill>
                                      <a:latin typeface="Cambria Math" panose="02040503050406030204" pitchFamily="18" charset="0"/>
                                      <a:cs typeface="Times New Roman" pitchFamily="18" charset="0"/>
                                    </a:rPr>
                                  </m:ctrlPr>
                                </m:sSubPr>
                                <m:e>
                                  <m:r>
                                    <a:rPr lang="en-US" i="1">
                                      <a:solidFill>
                                        <a:srgbClr val="FF0000"/>
                                      </a:solidFill>
                                      <a:latin typeface="Cambria Math" panose="02040503050406030204" pitchFamily="18" charset="0"/>
                                      <a:cs typeface="Times New Roman" pitchFamily="18" charset="0"/>
                                    </a:rPr>
                                    <m:t>h</m:t>
                                  </m:r>
                                </m:e>
                                <m:sub>
                                  <m:r>
                                    <a:rPr lang="en-US" b="0" i="1" smtClean="0">
                                      <a:solidFill>
                                        <a:srgbClr val="FF0000"/>
                                      </a:solidFill>
                                      <a:latin typeface="Cambria Math" panose="02040503050406030204" pitchFamily="18" charset="0"/>
                                      <a:cs typeface="Times New Roman" pitchFamily="18" charset="0"/>
                                    </a:rPr>
                                    <m:t>22</m:t>
                                  </m:r>
                                </m:sub>
                              </m:sSub>
                            </m:e>
                          </m:mr>
                        </m:m>
                      </m:e>
                    </m:d>
                  </m:oMath>
                </a14:m>
                <a:r>
                  <a:rPr lang="en-TW" dirty="0">
                    <a:solidFill>
                      <a:srgbClr val="FF0000"/>
                    </a:solidFill>
                  </a:rPr>
                  <a:t>的本徵向量方程式</a:t>
                </a:r>
                <a:r>
                  <a:rPr lang="en-TW" dirty="0">
                    <a:solidFill>
                      <a:srgbClr val="FF0000"/>
                    </a:solidFill>
                    <a:latin typeface="Times New Roman" pitchFamily="18" charset="0"/>
                    <a:cs typeface="Times New Roman" pitchFamily="18" charset="0"/>
                  </a:rPr>
                  <a:t>。</a:t>
                </a:r>
                <a:endParaRPr lang="en-TW" dirty="0">
                  <a:solidFill>
                    <a:srgbClr val="FF0000"/>
                  </a:solidFill>
                </a:endParaRPr>
              </a:p>
            </p:txBody>
          </p:sp>
        </mc:Choice>
        <mc:Fallback xmlns="">
          <p:sp>
            <p:nvSpPr>
              <p:cNvPr id="11" name="TextBox 10">
                <a:extLst>
                  <a:ext uri="{FF2B5EF4-FFF2-40B4-BE49-F238E27FC236}">
                    <a16:creationId xmlns:a16="http://schemas.microsoft.com/office/drawing/2014/main" id="{B54DE3FF-C63C-0846-ECF5-BFE1B2D9E3DF}"/>
                  </a:ext>
                </a:extLst>
              </p:cNvPr>
              <p:cNvSpPr txBox="1">
                <a:spLocks noRot="1" noChangeAspect="1" noMove="1" noResize="1" noEditPoints="1" noAdjustHandles="1" noChangeArrowheads="1" noChangeShapeType="1" noTextEdit="1"/>
              </p:cNvSpPr>
              <p:nvPr/>
            </p:nvSpPr>
            <p:spPr bwMode="auto">
              <a:xfrm>
                <a:off x="383702" y="1416961"/>
                <a:ext cx="5410035" cy="616387"/>
              </a:xfrm>
              <a:prstGeom prst="rect">
                <a:avLst/>
              </a:prstGeom>
              <a:blipFill>
                <a:blip r:embed="rId3"/>
                <a:stretch>
                  <a:fillRect l="-93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FC57BB1-B9D1-169A-E973-781EE09AE818}"/>
                  </a:ext>
                </a:extLst>
              </p:cNvPr>
              <p:cNvSpPr txBox="1"/>
              <p:nvPr/>
            </p:nvSpPr>
            <p:spPr bwMode="auto">
              <a:xfrm>
                <a:off x="365732" y="2996952"/>
                <a:ext cx="8654623"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1</a:t>
                </a:r>
                <a:r>
                  <a:rPr lang="en-TW" dirty="0">
                    <a:solidFill>
                      <a:srgbClr val="FF0000"/>
                    </a:solidFill>
                    <a:ea typeface="Cambria Math" panose="02040503050406030204" pitchFamily="18" charset="0"/>
                    <a:cs typeface="Times New Roman" pitchFamily="18" charset="0"/>
                  </a:rPr>
                  <a:t>. </a:t>
                </a:r>
                <a14:m>
                  <m:oMath xmlns:m="http://schemas.openxmlformats.org/officeDocument/2006/math">
                    <m:r>
                      <a:rPr lang="en-TW" i="1" smtClean="0">
                        <a:solidFill>
                          <a:srgbClr val="FF0000"/>
                        </a:solidFill>
                        <a:latin typeface="Cambria Math" panose="02040503050406030204" pitchFamily="18" charset="0"/>
                        <a:ea typeface="Cambria Math" panose="02040503050406030204" pitchFamily="18" charset="0"/>
                        <a:cs typeface="Times New Roman" pitchFamily="18" charset="0"/>
                      </a:rPr>
                      <m:t>𝜆</m:t>
                    </m:r>
                    <m:r>
                      <a:rPr lang="en-TW" i="1" smtClean="0">
                        <a:solidFill>
                          <a:srgbClr val="FF0000"/>
                        </a:solidFill>
                        <a:latin typeface="Cambria Math" panose="02040503050406030204" pitchFamily="18" charset="0"/>
                        <a:ea typeface="Cambria Math" panose="02040503050406030204" pitchFamily="18" charset="0"/>
                        <a:cs typeface="Times New Roman" pitchFamily="18" charset="0"/>
                      </a:rPr>
                      <m:t>→</m:t>
                    </m:r>
                    <m:r>
                      <a:rPr lang="en-US" b="0" i="1" smtClean="0">
                        <a:solidFill>
                          <a:srgbClr val="FF0000"/>
                        </a:solidFill>
                        <a:latin typeface="Cambria Math" panose="02040503050406030204" pitchFamily="18" charset="0"/>
                        <a:ea typeface="Cambria Math" panose="02040503050406030204" pitchFamily="18" charset="0"/>
                        <a:cs typeface="Times New Roman" pitchFamily="18" charset="0"/>
                      </a:rPr>
                      <m:t>0</m:t>
                    </m:r>
                  </m:oMath>
                </a14:m>
                <a:r>
                  <a:rPr lang="en-TW" dirty="0">
                    <a:solidFill>
                      <a:srgbClr val="FF0000"/>
                    </a:solidFill>
                    <a:latin typeface="Times New Roman" pitchFamily="18" charset="0"/>
                    <a:cs typeface="Times New Roman" pitchFamily="18" charset="0"/>
                  </a:rPr>
                  <a:t>時，真實解會趨近微擾項矩陣的本徵向量所代表的狀態，本徵向量有兩個。</a:t>
                </a:r>
              </a:p>
            </p:txBody>
          </p:sp>
        </mc:Choice>
        <mc:Fallback xmlns="">
          <p:sp>
            <p:nvSpPr>
              <p:cNvPr id="12" name="TextBox 11">
                <a:extLst>
                  <a:ext uri="{FF2B5EF4-FFF2-40B4-BE49-F238E27FC236}">
                    <a16:creationId xmlns:a16="http://schemas.microsoft.com/office/drawing/2014/main" id="{9FC57BB1-B9D1-169A-E973-781EE09AE818}"/>
                  </a:ext>
                </a:extLst>
              </p:cNvPr>
              <p:cNvSpPr txBox="1">
                <a:spLocks noRot="1" noChangeAspect="1" noMove="1" noResize="1" noEditPoints="1" noAdjustHandles="1" noChangeArrowheads="1" noChangeShapeType="1" noTextEdit="1"/>
              </p:cNvSpPr>
              <p:nvPr/>
            </p:nvSpPr>
            <p:spPr bwMode="auto">
              <a:xfrm>
                <a:off x="365732" y="2996952"/>
                <a:ext cx="8654623" cy="369332"/>
              </a:xfrm>
              <a:prstGeom prst="rect">
                <a:avLst/>
              </a:prstGeom>
              <a:blipFill>
                <a:blip r:embed="rId4"/>
                <a:stretch>
                  <a:fillRect l="-586" t="-13793" b="-2413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BBFCD16-E9E7-5323-0AAB-DA4862889B30}"/>
                  </a:ext>
                </a:extLst>
              </p:cNvPr>
              <p:cNvSpPr txBox="1"/>
              <p:nvPr/>
            </p:nvSpPr>
            <p:spPr bwMode="auto">
              <a:xfrm>
                <a:off x="355758" y="4828676"/>
                <a:ext cx="7490166" cy="572144"/>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2. 若以此兩個</a:t>
                </a:r>
                <a:r>
                  <a:rPr lang="en-TW" dirty="0">
                    <a:solidFill>
                      <a:srgbClr val="FF0000"/>
                    </a:solidFill>
                  </a:rPr>
                  <a:t>本徵態</a:t>
                </a:r>
                <a14:m>
                  <m:oMath xmlns:m="http://schemas.openxmlformats.org/officeDocument/2006/math">
                    <m:d>
                      <m:dPr>
                        <m:begChr m:val="|"/>
                        <m:endChr m:val=""/>
                        <m:ctrlPr>
                          <a:rPr lang="en-US" altLang="zh-TW" i="1" smtClean="0">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Sup>
                              <m:sSubSupPr>
                                <m:ctrlPr>
                                  <a:rPr lang="en-US" altLang="zh-TW" i="1">
                                    <a:solidFill>
                                      <a:srgbClr val="FF0000"/>
                                    </a:solidFill>
                                    <a:latin typeface="Cambria Math" panose="02040503050406030204" pitchFamily="18" charset="0"/>
                                  </a:rPr>
                                </m:ctrlPr>
                              </m:sSubSup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i="1">
                                    <a:solidFill>
                                      <a:srgbClr val="FF0000"/>
                                    </a:solidFill>
                                    <a:latin typeface="Cambria Math" panose="02040503050406030204" pitchFamily="18" charset="0"/>
                                  </a:rPr>
                                  <m:t>𝑛𝑖</m:t>
                                </m:r>
                              </m:sub>
                              <m:sup>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0</m:t>
                                    </m:r>
                                  </m:e>
                                </m:d>
                              </m:sup>
                            </m:sSubSup>
                          </m:e>
                        </m:d>
                      </m:e>
                    </m:d>
                  </m:oMath>
                </a14:m>
                <a:r>
                  <a:rPr lang="en-TW" dirty="0">
                    <a:solidFill>
                      <a:srgbClr val="FF0000"/>
                    </a:solidFill>
                  </a:rPr>
                  <a:t>為新的基底，取代</a:t>
                </a:r>
                <a14:m>
                  <m:oMath xmlns:m="http://schemas.openxmlformats.org/officeDocument/2006/math">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i="1">
                                    <a:solidFill>
                                      <a:srgbClr val="FF0000"/>
                                    </a:solidFill>
                                    <a:latin typeface="Cambria Math" panose="02040503050406030204" pitchFamily="18" charset="0"/>
                                    <a:ea typeface="Cambria Math"/>
                                  </a:rPr>
                                  <m:t>𝑛</m:t>
                                </m:r>
                                <m:r>
                                  <a:rPr lang="en-US" altLang="zh-TW" b="0" i="1" smtClean="0">
                                    <a:solidFill>
                                      <a:srgbClr val="FF0000"/>
                                    </a:solidFill>
                                    <a:latin typeface="Cambria Math" panose="02040503050406030204" pitchFamily="18" charset="0"/>
                                    <a:ea typeface="Cambria Math"/>
                                  </a:rPr>
                                  <m:t>𝑖</m:t>
                                </m:r>
                              </m:sub>
                            </m:sSub>
                          </m:e>
                        </m:d>
                      </m:e>
                    </m:d>
                    <m:r>
                      <a:rPr lang="zh-TW" altLang="en-US" i="1">
                        <a:solidFill>
                          <a:srgbClr val="FF0000"/>
                        </a:solidFill>
                        <a:latin typeface="Cambria Math" panose="02040503050406030204" pitchFamily="18" charset="0"/>
                        <a:ea typeface="Cambria Math"/>
                      </a:rPr>
                      <m:t>，</m:t>
                    </m:r>
                    <m:sSub>
                      <m:sSubPr>
                        <m:ctrlPr>
                          <a:rPr lang="en-US" altLang="zh-TW" i="1">
                            <a:solidFill>
                              <a:srgbClr val="FF0000"/>
                            </a:solidFill>
                            <a:latin typeface="Cambria Math" panose="02040503050406030204" pitchFamily="18" charset="0"/>
                          </a:rPr>
                        </m:ctrlPr>
                      </m:sSubPr>
                      <m:e>
                        <m:acc>
                          <m:accPr>
                            <m:chr m:val="̂"/>
                            <m:ctrlPr>
                              <a:rPr lang="en-US" altLang="zh-TW" i="1">
                                <a:solidFill>
                                  <a:srgbClr val="FF0000"/>
                                </a:solidFill>
                                <a:latin typeface="Cambria Math" panose="02040503050406030204" pitchFamily="18" charset="0"/>
                              </a:rPr>
                            </m:ctrlPr>
                          </m:accPr>
                          <m:e>
                            <m:r>
                              <a:rPr lang="en-US" altLang="zh-TW" i="1">
                                <a:solidFill>
                                  <a:srgbClr val="FF0000"/>
                                </a:solidFill>
                                <a:latin typeface="Cambria Math" panose="02040503050406030204" pitchFamily="18" charset="0"/>
                              </a:rPr>
                              <m:t>𝐻</m:t>
                            </m:r>
                          </m:e>
                        </m:acc>
                      </m:e>
                      <m:sub>
                        <m:r>
                          <a:rPr lang="en-US" altLang="zh-TW" i="1">
                            <a:solidFill>
                              <a:srgbClr val="FF0000"/>
                            </a:solidFill>
                            <a:latin typeface="Cambria Math" panose="02040503050406030204" pitchFamily="18" charset="0"/>
                          </a:rPr>
                          <m:t>1</m:t>
                        </m:r>
                      </m:sub>
                    </m:sSub>
                  </m:oMath>
                </a14:m>
                <a:r>
                  <a:rPr lang="en-TW" dirty="0">
                    <a:solidFill>
                      <a:srgbClr val="FF0000"/>
                    </a:solidFill>
                  </a:rPr>
                  <a:t>矩陣將是對角的。</a:t>
                </a:r>
                <a:endParaRPr lang="en-TW" dirty="0"/>
              </a:p>
            </p:txBody>
          </p:sp>
        </mc:Choice>
        <mc:Fallback xmlns="">
          <p:sp>
            <p:nvSpPr>
              <p:cNvPr id="17" name="TextBox 16">
                <a:extLst>
                  <a:ext uri="{FF2B5EF4-FFF2-40B4-BE49-F238E27FC236}">
                    <a16:creationId xmlns:a16="http://schemas.microsoft.com/office/drawing/2014/main" id="{EBBFCD16-E9E7-5323-0AAB-DA4862889B30}"/>
                  </a:ext>
                </a:extLst>
              </p:cNvPr>
              <p:cNvSpPr txBox="1">
                <a:spLocks noRot="1" noChangeAspect="1" noMove="1" noResize="1" noEditPoints="1" noAdjustHandles="1" noChangeArrowheads="1" noChangeShapeType="1" noTextEdit="1"/>
              </p:cNvSpPr>
              <p:nvPr/>
            </p:nvSpPr>
            <p:spPr bwMode="auto">
              <a:xfrm>
                <a:off x="355758" y="4828676"/>
                <a:ext cx="7490166" cy="572144"/>
              </a:xfrm>
              <a:prstGeom prst="rect">
                <a:avLst/>
              </a:prstGeom>
              <a:blipFill>
                <a:blip r:embed="rId5"/>
                <a:stretch>
                  <a:fillRect l="-508" t="-178261" b="-25652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29">
                <a:extLst>
                  <a:ext uri="{FF2B5EF4-FFF2-40B4-BE49-F238E27FC236}">
                    <a16:creationId xmlns:a16="http://schemas.microsoft.com/office/drawing/2014/main" id="{67BBF3B5-8803-AA03-F55A-030E164C1B04}"/>
                  </a:ext>
                </a:extLst>
              </p:cNvPr>
              <p:cNvSpPr txBox="1"/>
              <p:nvPr/>
            </p:nvSpPr>
            <p:spPr bwMode="auto">
              <a:xfrm>
                <a:off x="660479" y="4135313"/>
                <a:ext cx="4856480" cy="57214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zh-TW" altLang="el-GR" i="1">
                                      <a:latin typeface="Cambria Math"/>
                                      <a:ea typeface="Cambria Math"/>
                                    </a:rPr>
                                    <m:t>𝜓</m:t>
                                  </m:r>
                                </m:e>
                                <m:sub>
                                  <m:r>
                                    <a:rPr lang="en-US" altLang="zh-TW" i="1">
                                      <a:latin typeface="Cambria Math" panose="02040503050406030204" pitchFamily="18" charset="0"/>
                                      <a:ea typeface="Cambria Math"/>
                                    </a:rPr>
                                    <m:t>𝑛</m:t>
                                  </m:r>
                                  <m:r>
                                    <a:rPr lang="en-US" altLang="zh-TW" b="0" i="1" smtClean="0">
                                      <a:latin typeface="Cambria Math" panose="02040503050406030204" pitchFamily="18" charset="0"/>
                                      <a:ea typeface="Cambria Math"/>
                                    </a:rPr>
                                    <m:t>𝑖</m:t>
                                  </m:r>
                                </m:sub>
                              </m:sSub>
                            </m:e>
                          </m:d>
                        </m:e>
                      </m:d>
                      <m:r>
                        <a:rPr lang="en-US" altLang="zh-TW" b="0" i="1" smtClean="0">
                          <a:latin typeface="Cambria Math" panose="02040503050406030204" pitchFamily="18" charset="0"/>
                          <a:ea typeface="Cambria Math" panose="02040503050406030204" pitchFamily="18" charset="0"/>
                        </a:rPr>
                        <m:t>→</m:t>
                      </m:r>
                      <m:r>
                        <m:rPr>
                          <m:nor/>
                        </m:rPr>
                        <a:rPr lang="en-US" altLang="zh-TW" dirty="0"/>
                        <m:t> </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r>
                                    <a:rPr lang="en-US" altLang="zh-TW" b="0" i="1" smtClean="0">
                                      <a:latin typeface="Cambria Math" panose="02040503050406030204" pitchFamily="18" charset="0"/>
                                    </a:rPr>
                                    <m:t>𝑖</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e>
                      </m:d>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𝑎</m:t>
                          </m:r>
                        </m:e>
                        <m:sub>
                          <m:r>
                            <a:rPr lang="en-US" altLang="zh-TW" b="0" i="1" smtClean="0">
                              <a:latin typeface="Cambria Math" panose="02040503050406030204" pitchFamily="18" charset="0"/>
                              <a:ea typeface="Cambria Math" panose="02040503050406030204" pitchFamily="18" charset="0"/>
                            </a:rPr>
                            <m:t>𝑖</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1</m:t>
                                  </m:r>
                                </m:sub>
                              </m:sSub>
                            </m:e>
                          </m:d>
                        </m:e>
                      </m:d>
                      <m:r>
                        <a:rPr lang="en-US" altLang="zh-TW" i="1">
                          <a:latin typeface="Cambria Math" panose="02040503050406030204" pitchFamily="18" charset="0"/>
                          <a:ea typeface="Cambria Math"/>
                        </a:rPr>
                        <m:t>+</m:t>
                      </m:r>
                      <m:sSub>
                        <m:sSubPr>
                          <m:ctrlPr>
                            <a:rPr lang="en-US" altLang="zh-TW" i="1">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𝑏</m:t>
                          </m:r>
                        </m:e>
                        <m:sub>
                          <m:r>
                            <a:rPr lang="en-US" altLang="zh-TW" i="1">
                              <a:latin typeface="Cambria Math" panose="02040503050406030204" pitchFamily="18" charset="0"/>
                              <a:ea typeface="Cambria Math" panose="02040503050406030204" pitchFamily="18" charset="0"/>
                            </a:rPr>
                            <m:t>𝑖</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2</m:t>
                                  </m:r>
                                </m:sub>
                              </m:sSub>
                            </m:e>
                          </m:d>
                        </m:e>
                      </m:d>
                      <m:r>
                        <a:rPr lang="en-US" altLang="zh-TW" b="0" i="1" smtClean="0">
                          <a:latin typeface="Cambria Math" panose="02040503050406030204" pitchFamily="18" charset="0"/>
                          <a:ea typeface="Cambria Math"/>
                        </a:rPr>
                        <m:t>       </m:t>
                      </m:r>
                      <m:r>
                        <a:rPr lang="en-US" altLang="zh-TW" b="0" i="1" smtClean="0">
                          <a:latin typeface="Cambria Math" panose="02040503050406030204" pitchFamily="18" charset="0"/>
                          <a:ea typeface="Cambria Math" panose="02040503050406030204" pitchFamily="18" charset="0"/>
                        </a:rPr>
                        <m:t>𝑖</m:t>
                      </m:r>
                      <m:r>
                        <a:rPr lang="en-US" altLang="zh-TW" b="0" i="0" smtClean="0">
                          <a:latin typeface="Cambria Math" panose="02040503050406030204" pitchFamily="18" charset="0"/>
                          <a:ea typeface="Cambria Math" panose="02040503050406030204" pitchFamily="18" charset="0"/>
                        </a:rPr>
                        <m:t>=1,2</m:t>
                      </m:r>
                    </m:oMath>
                  </m:oMathPara>
                </a14:m>
                <a:endParaRPr lang="zh-TW" altLang="en-US" dirty="0"/>
              </a:p>
            </p:txBody>
          </p:sp>
        </mc:Choice>
        <mc:Fallback xmlns="">
          <p:sp>
            <p:nvSpPr>
              <p:cNvPr id="2" name="文字方塊 29">
                <a:extLst>
                  <a:ext uri="{FF2B5EF4-FFF2-40B4-BE49-F238E27FC236}">
                    <a16:creationId xmlns:a16="http://schemas.microsoft.com/office/drawing/2014/main" id="{67BBF3B5-8803-AA03-F55A-030E164C1B04}"/>
                  </a:ext>
                </a:extLst>
              </p:cNvPr>
              <p:cNvSpPr txBox="1">
                <a:spLocks noRot="1" noChangeAspect="1" noMove="1" noResize="1" noEditPoints="1" noAdjustHandles="1" noChangeArrowheads="1" noChangeShapeType="1" noTextEdit="1"/>
              </p:cNvSpPr>
              <p:nvPr/>
            </p:nvSpPr>
            <p:spPr bwMode="auto">
              <a:xfrm>
                <a:off x="660479" y="4135313"/>
                <a:ext cx="4856480" cy="572144"/>
              </a:xfrm>
              <a:prstGeom prst="rect">
                <a:avLst/>
              </a:prstGeom>
              <a:blipFill>
                <a:blip r:embed="rId6"/>
                <a:stretch>
                  <a:fillRect l="-4948" t="-178261" b="-258696"/>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8E0E828-3391-6279-D4E8-0381D7FC9D2B}"/>
                  </a:ext>
                </a:extLst>
              </p:cNvPr>
              <p:cNvSpPr txBox="1"/>
              <p:nvPr/>
            </p:nvSpPr>
            <p:spPr bwMode="auto">
              <a:xfrm>
                <a:off x="355758" y="316307"/>
                <a:ext cx="8355529" cy="572144"/>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一個真實本徵態趨近的</a:t>
                </a:r>
                <a14:m>
                  <m:oMath xmlns:m="http://schemas.openxmlformats.org/officeDocument/2006/math">
                    <m:r>
                      <m:rPr>
                        <m:nor/>
                      </m:rPr>
                      <a:rPr lang="zh-TW" altLang="en-US" dirty="0">
                        <a:latin typeface="+mn-ea"/>
                      </a:rPr>
                      <m:t>零階項</m:t>
                    </m:r>
                    <m:r>
                      <a:rPr lang="en-US" altLang="zh-TW" i="1">
                        <a:latin typeface="Cambria Math" panose="02040503050406030204" pitchFamily="18" charset="0"/>
                        <a:ea typeface="Cambria Math" panose="02040503050406030204" pitchFamily="18" charset="0"/>
                      </a:rPr>
                      <m:t>𝑎</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1</m:t>
                                </m:r>
                              </m:sub>
                            </m:sSub>
                          </m:e>
                        </m:d>
                      </m:e>
                    </m:d>
                    <m:r>
                      <a:rPr lang="en-US" altLang="zh-TW" i="1">
                        <a:latin typeface="Cambria Math" panose="02040503050406030204" pitchFamily="18" charset="0"/>
                        <a:ea typeface="Cambria Math"/>
                      </a:rPr>
                      <m:t>+</m:t>
                    </m:r>
                    <m:r>
                      <a:rPr lang="en-US" altLang="zh-TW" i="1">
                        <a:latin typeface="Cambria Math" panose="02040503050406030204" pitchFamily="18" charset="0"/>
                        <a:ea typeface="Cambria Math"/>
                      </a:rPr>
                      <m:t>𝑏</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2</m:t>
                                </m:r>
                              </m:sub>
                            </m:sSub>
                          </m:e>
                        </m:d>
                      </m:e>
                    </m:d>
                    <m:r>
                      <a:rPr lang="en-US" altLang="zh-TW" i="1" smtClean="0">
                        <a:latin typeface="Cambria Math" panose="02040503050406030204" pitchFamily="18" charset="0"/>
                        <a:ea typeface="Cambria Math" panose="02040503050406030204" pitchFamily="18" charset="0"/>
                      </a:rPr>
                      <m:t>≡</m:t>
                    </m:r>
                  </m:oMath>
                </a14:m>
                <a:r>
                  <a:rPr lang="en-US" altLang="zh-TW" dirty="0"/>
                  <a:t> </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0</m:t>
                                    </m:r>
                                  </m:e>
                                </m:d>
                              </m:sup>
                            </m:sSubSup>
                          </m:e>
                        </m:d>
                      </m:e>
                    </m:d>
                    <m:r>
                      <a:rPr lang="en-US" altLang="zh-TW" i="1">
                        <a:latin typeface="Cambria Math" panose="02040503050406030204" pitchFamily="18" charset="0"/>
                      </a:rPr>
                      <m:t> </m:t>
                    </m:r>
                  </m:oMath>
                </a14:m>
                <a:r>
                  <a:rPr lang="en-TW" dirty="0">
                    <a:latin typeface="Times New Roman" pitchFamily="18" charset="0"/>
                    <a:cs typeface="Times New Roman" pitchFamily="18" charset="0"/>
                  </a:rPr>
                  <a:t>，滿足以下矩陣方程式</a:t>
                </a:r>
                <a:r>
                  <a:rPr lang="zh-TW" altLang="en-US" dirty="0">
                    <a:latin typeface="+mn-ea"/>
                  </a:rPr>
                  <a:t>：</a:t>
                </a:r>
                <a:endParaRPr lang="en-TW" dirty="0"/>
              </a:p>
            </p:txBody>
          </p:sp>
        </mc:Choice>
        <mc:Fallback xmlns="">
          <p:sp>
            <p:nvSpPr>
              <p:cNvPr id="16" name="TextBox 15">
                <a:extLst>
                  <a:ext uri="{FF2B5EF4-FFF2-40B4-BE49-F238E27FC236}">
                    <a16:creationId xmlns:a16="http://schemas.microsoft.com/office/drawing/2014/main" id="{B8E0E828-3391-6279-D4E8-0381D7FC9D2B}"/>
                  </a:ext>
                </a:extLst>
              </p:cNvPr>
              <p:cNvSpPr txBox="1">
                <a:spLocks noRot="1" noChangeAspect="1" noMove="1" noResize="1" noEditPoints="1" noAdjustHandles="1" noChangeArrowheads="1" noChangeShapeType="1" noTextEdit="1"/>
              </p:cNvSpPr>
              <p:nvPr/>
            </p:nvSpPr>
            <p:spPr bwMode="auto">
              <a:xfrm>
                <a:off x="355758" y="316307"/>
                <a:ext cx="8355529" cy="572144"/>
              </a:xfrm>
              <a:prstGeom prst="rect">
                <a:avLst/>
              </a:prstGeom>
              <a:blipFill>
                <a:blip r:embed="rId7"/>
                <a:stretch>
                  <a:fillRect l="-455" t="-172340" b="-25106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A5C60E5-9BD3-FB2E-6BFC-6F15BB9CA1F0}"/>
                  </a:ext>
                </a:extLst>
              </p:cNvPr>
              <p:cNvSpPr txBox="1"/>
              <p:nvPr/>
            </p:nvSpPr>
            <p:spPr bwMode="auto">
              <a:xfrm>
                <a:off x="700358" y="5434716"/>
                <a:ext cx="5192447" cy="103464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2"/>
                                    <m:mcJc m:val="center"/>
                                  </m:mcPr>
                                </m:mc>
                              </m:mcs>
                              <m:ctrlPr>
                                <a:rPr lang="en-TW" i="1" smtClean="0">
                                  <a:latin typeface="Cambria Math" panose="02040503050406030204" pitchFamily="18" charset="0"/>
                                  <a:cs typeface="Times New Roman" pitchFamily="18" charset="0"/>
                                </a:rPr>
                              </m:ctrlPr>
                            </m:mPr>
                            <m:m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e>
                                </m:d>
                              </m:e>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e>
                                </m:d>
                              </m:e>
                            </m:mr>
                            <m:m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e>
                                </m:d>
                              </m:e>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e>
                                </m:d>
                              </m:e>
                            </m:mr>
                          </m:m>
                        </m:e>
                      </m:d>
                      <m:r>
                        <a:rPr lang="en-US" b="0" i="1" smtClean="0">
                          <a:latin typeface="Cambria Math" panose="02040503050406030204" pitchFamily="18" charset="0"/>
                          <a:cs typeface="Times New Roman" pitchFamily="18" charset="0"/>
                        </a:rPr>
                        <m:t>=</m:t>
                      </m:r>
                      <m:d>
                        <m:dPr>
                          <m:ctrlPr>
                            <a:rPr lang="en-TW" i="1">
                              <a:latin typeface="Cambria Math" panose="02040503050406030204" pitchFamily="18" charset="0"/>
                              <a:cs typeface="Times New Roman" pitchFamily="18" charset="0"/>
                            </a:rPr>
                          </m:ctrlPr>
                        </m:dPr>
                        <m:e>
                          <m:m>
                            <m:mPr>
                              <m:mcs>
                                <m:mc>
                                  <m:mcPr>
                                    <m:count m:val="2"/>
                                    <m:mcJc m:val="center"/>
                                  </m:mcPr>
                                </m:mc>
                              </m:mcs>
                              <m:ctrlPr>
                                <a:rPr lang="en-TW" i="1">
                                  <a:latin typeface="Cambria Math" panose="02040503050406030204" pitchFamily="18" charset="0"/>
                                  <a:cs typeface="Times New Roman" pitchFamily="18" charset="0"/>
                                </a:rPr>
                              </m:ctrlPr>
                            </m:mPr>
                            <m:mr>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e>
                                <m:r>
                                  <a:rPr lang="en-US" i="1" smtClean="0">
                                    <a:latin typeface="Cambria Math" panose="02040503050406030204" pitchFamily="18" charset="0"/>
                                    <a:cs typeface="Times New Roman" pitchFamily="18" charset="0"/>
                                  </a:rPr>
                                  <m:t>0</m:t>
                                </m:r>
                              </m:e>
                            </m:mr>
                            <m:mr>
                              <m:e>
                                <m:r>
                                  <a:rPr lang="en-US" i="1" smtClean="0">
                                    <a:latin typeface="Cambria Math" panose="02040503050406030204" pitchFamily="18" charset="0"/>
                                    <a:cs typeface="Times New Roman" pitchFamily="18" charset="0"/>
                                  </a:rPr>
                                  <m:t>0</m:t>
                                </m:r>
                              </m:e>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mr>
                          </m:m>
                        </m:e>
                      </m:d>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9A5C60E5-9BD3-FB2E-6BFC-6F15BB9CA1F0}"/>
                  </a:ext>
                </a:extLst>
              </p:cNvPr>
              <p:cNvSpPr txBox="1">
                <a:spLocks noRot="1" noChangeAspect="1" noMove="1" noResize="1" noEditPoints="1" noAdjustHandles="1" noChangeArrowheads="1" noChangeShapeType="1" noTextEdit="1"/>
              </p:cNvSpPr>
              <p:nvPr/>
            </p:nvSpPr>
            <p:spPr bwMode="auto">
              <a:xfrm>
                <a:off x="700358" y="5434716"/>
                <a:ext cx="5192447" cy="1034642"/>
              </a:xfrm>
              <a:prstGeom prst="rect">
                <a:avLst/>
              </a:prstGeom>
              <a:blipFill>
                <a:blip r:embed="rId8"/>
                <a:stretch>
                  <a:fillRect l="-12927" t="-102439" b="-14756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29">
                <a:extLst>
                  <a:ext uri="{FF2B5EF4-FFF2-40B4-BE49-F238E27FC236}">
                    <a16:creationId xmlns:a16="http://schemas.microsoft.com/office/drawing/2014/main" id="{2498EC46-AD1F-AA5D-34E4-43ECF9250D8B}"/>
                  </a:ext>
                </a:extLst>
              </p:cNvPr>
              <p:cNvSpPr txBox="1"/>
              <p:nvPr/>
            </p:nvSpPr>
            <p:spPr bwMode="auto">
              <a:xfrm>
                <a:off x="700358" y="3441950"/>
                <a:ext cx="2361419" cy="57214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e>
                      </m:d>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e>
                      </m:d>
                    </m:oMath>
                  </m:oMathPara>
                </a14:m>
                <a:endParaRPr lang="zh-TW" altLang="en-US" dirty="0"/>
              </a:p>
            </p:txBody>
          </p:sp>
        </mc:Choice>
        <mc:Fallback xmlns="">
          <p:sp>
            <p:nvSpPr>
              <p:cNvPr id="5" name="文字方塊 29">
                <a:extLst>
                  <a:ext uri="{FF2B5EF4-FFF2-40B4-BE49-F238E27FC236}">
                    <a16:creationId xmlns:a16="http://schemas.microsoft.com/office/drawing/2014/main" id="{2498EC46-AD1F-AA5D-34E4-43ECF9250D8B}"/>
                  </a:ext>
                </a:extLst>
              </p:cNvPr>
              <p:cNvSpPr txBox="1">
                <a:spLocks noRot="1" noChangeAspect="1" noMove="1" noResize="1" noEditPoints="1" noAdjustHandles="1" noChangeArrowheads="1" noChangeShapeType="1" noTextEdit="1"/>
              </p:cNvSpPr>
              <p:nvPr/>
            </p:nvSpPr>
            <p:spPr bwMode="auto">
              <a:xfrm>
                <a:off x="700358" y="3441950"/>
                <a:ext cx="2361419" cy="572144"/>
              </a:xfrm>
              <a:prstGeom prst="rect">
                <a:avLst/>
              </a:prstGeom>
              <a:blipFill>
                <a:blip r:embed="rId9"/>
                <a:stretch>
                  <a:fillRect l="-16129" t="-182222" r="-30108" b="-264444"/>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29">
                <a:extLst>
                  <a:ext uri="{FF2B5EF4-FFF2-40B4-BE49-F238E27FC236}">
                    <a16:creationId xmlns:a16="http://schemas.microsoft.com/office/drawing/2014/main" id="{EED5CF33-5877-D555-6BCE-D7139F8F9645}"/>
                  </a:ext>
                </a:extLst>
              </p:cNvPr>
              <p:cNvSpPr txBox="1"/>
              <p:nvPr/>
            </p:nvSpPr>
            <p:spPr bwMode="auto">
              <a:xfrm>
                <a:off x="3520766" y="3441950"/>
                <a:ext cx="2361419" cy="57214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e>
                      </m:d>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e>
                      </m:d>
                    </m:oMath>
                  </m:oMathPara>
                </a14:m>
                <a:endParaRPr lang="zh-TW" altLang="en-US" dirty="0"/>
              </a:p>
            </p:txBody>
          </p:sp>
        </mc:Choice>
        <mc:Fallback xmlns="">
          <p:sp>
            <p:nvSpPr>
              <p:cNvPr id="6" name="文字方塊 29">
                <a:extLst>
                  <a:ext uri="{FF2B5EF4-FFF2-40B4-BE49-F238E27FC236}">
                    <a16:creationId xmlns:a16="http://schemas.microsoft.com/office/drawing/2014/main" id="{EED5CF33-5877-D555-6BCE-D7139F8F9645}"/>
                  </a:ext>
                </a:extLst>
              </p:cNvPr>
              <p:cNvSpPr txBox="1">
                <a:spLocks noRot="1" noChangeAspect="1" noMove="1" noResize="1" noEditPoints="1" noAdjustHandles="1" noChangeArrowheads="1" noChangeShapeType="1" noTextEdit="1"/>
              </p:cNvSpPr>
              <p:nvPr/>
            </p:nvSpPr>
            <p:spPr bwMode="auto">
              <a:xfrm>
                <a:off x="3520766" y="3441950"/>
                <a:ext cx="2361419" cy="572144"/>
              </a:xfrm>
              <a:prstGeom prst="rect">
                <a:avLst/>
              </a:prstGeom>
              <a:blipFill>
                <a:blip r:embed="rId10"/>
                <a:stretch>
                  <a:fillRect l="-15508" t="-182222" r="-29412" b="-264444"/>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4FA8B9F-4B44-674A-94CF-CA43F983E19C}"/>
                  </a:ext>
                </a:extLst>
              </p:cNvPr>
              <p:cNvSpPr txBox="1"/>
              <p:nvPr/>
            </p:nvSpPr>
            <p:spPr bwMode="auto">
              <a:xfrm>
                <a:off x="383701" y="2479138"/>
                <a:ext cx="8794411"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零次項向量</a:t>
                </a:r>
                <a14:m>
                  <m:oMath xmlns:m="http://schemas.openxmlformats.org/officeDocument/2006/math">
                    <m:r>
                      <a:rPr lang="en-US" altLang="zh-TW" i="1" smtClean="0">
                        <a:solidFill>
                          <a:srgbClr val="FF0000"/>
                        </a:solidFill>
                        <a:latin typeface="Cambria Math" panose="02040503050406030204" pitchFamily="18" charset="0"/>
                        <a:ea typeface="Cambria Math" panose="02040503050406030204" pitchFamily="18" charset="0"/>
                      </a:rPr>
                      <m:t>𝑎</m:t>
                    </m:r>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i="1">
                                    <a:solidFill>
                                      <a:srgbClr val="FF0000"/>
                                    </a:solidFill>
                                    <a:latin typeface="Cambria Math" panose="02040503050406030204" pitchFamily="18" charset="0"/>
                                    <a:ea typeface="Cambria Math"/>
                                  </a:rPr>
                                  <m:t>𝑛</m:t>
                                </m:r>
                                <m:r>
                                  <a:rPr lang="en-US" altLang="zh-TW" i="1">
                                    <a:solidFill>
                                      <a:srgbClr val="FF0000"/>
                                    </a:solidFill>
                                    <a:latin typeface="Cambria Math" panose="02040503050406030204" pitchFamily="18" charset="0"/>
                                    <a:ea typeface="Cambria Math"/>
                                  </a:rPr>
                                  <m:t>1</m:t>
                                </m:r>
                              </m:sub>
                            </m:sSub>
                          </m:e>
                        </m:d>
                      </m:e>
                    </m:d>
                    <m:r>
                      <a:rPr lang="en-US" altLang="zh-TW" i="1">
                        <a:solidFill>
                          <a:srgbClr val="FF0000"/>
                        </a:solidFill>
                        <a:latin typeface="Cambria Math" panose="02040503050406030204" pitchFamily="18" charset="0"/>
                        <a:ea typeface="Cambria Math"/>
                      </a:rPr>
                      <m:t>+</m:t>
                    </m:r>
                    <m:r>
                      <a:rPr lang="en-US" altLang="zh-TW" i="1">
                        <a:solidFill>
                          <a:srgbClr val="FF0000"/>
                        </a:solidFill>
                        <a:latin typeface="Cambria Math" panose="02040503050406030204" pitchFamily="18" charset="0"/>
                        <a:ea typeface="Cambria Math"/>
                      </a:rPr>
                      <m:t>𝑏</m:t>
                    </m:r>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i="1">
                                    <a:solidFill>
                                      <a:srgbClr val="FF0000"/>
                                    </a:solidFill>
                                    <a:latin typeface="Cambria Math" panose="02040503050406030204" pitchFamily="18" charset="0"/>
                                    <a:ea typeface="Cambria Math"/>
                                  </a:rPr>
                                  <m:t>𝑛</m:t>
                                </m:r>
                                <m:r>
                                  <a:rPr lang="en-US" altLang="zh-TW" i="1">
                                    <a:solidFill>
                                      <a:srgbClr val="FF0000"/>
                                    </a:solidFill>
                                    <a:latin typeface="Cambria Math" panose="02040503050406030204" pitchFamily="18" charset="0"/>
                                    <a:ea typeface="Cambria Math"/>
                                  </a:rPr>
                                  <m:t>2</m:t>
                                </m:r>
                              </m:sub>
                            </m:sSub>
                          </m:e>
                        </m:d>
                      </m:e>
                    </m:d>
                  </m:oMath>
                </a14:m>
                <a:r>
                  <a:rPr lang="en-TW" dirty="0">
                    <a:solidFill>
                      <a:srgbClr val="FF0000"/>
                    </a:solidFill>
                    <a:latin typeface="Times New Roman" pitchFamily="18" charset="0"/>
                    <a:cs typeface="Times New Roman" pitchFamily="18" charset="0"/>
                  </a:rPr>
                  <a:t>，就是本徵向量。</a:t>
                </a:r>
              </a:p>
            </p:txBody>
          </p:sp>
        </mc:Choice>
        <mc:Fallback xmlns="">
          <p:sp>
            <p:nvSpPr>
              <p:cNvPr id="3" name="TextBox 2">
                <a:extLst>
                  <a:ext uri="{FF2B5EF4-FFF2-40B4-BE49-F238E27FC236}">
                    <a16:creationId xmlns:a16="http://schemas.microsoft.com/office/drawing/2014/main" id="{94FA8B9F-4B44-674A-94CF-CA43F983E19C}"/>
                  </a:ext>
                </a:extLst>
              </p:cNvPr>
              <p:cNvSpPr txBox="1">
                <a:spLocks noRot="1" noChangeAspect="1" noMove="1" noResize="1" noEditPoints="1" noAdjustHandles="1" noChangeArrowheads="1" noChangeShapeType="1" noTextEdit="1"/>
              </p:cNvSpPr>
              <p:nvPr/>
            </p:nvSpPr>
            <p:spPr bwMode="auto">
              <a:xfrm>
                <a:off x="383701" y="2479138"/>
                <a:ext cx="8794411" cy="369332"/>
              </a:xfrm>
              <a:prstGeom prst="rect">
                <a:avLst/>
              </a:prstGeom>
              <a:blipFill>
                <a:blip r:embed="rId11"/>
                <a:stretch>
                  <a:fillRect l="-577" t="-113333" b="-16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0645050-F846-05DC-4598-55B9FE140ACE}"/>
                  </a:ext>
                </a:extLst>
              </p:cNvPr>
              <p:cNvSpPr txBox="1"/>
              <p:nvPr/>
            </p:nvSpPr>
            <p:spPr bwMode="auto">
              <a:xfrm>
                <a:off x="383701" y="1988587"/>
                <a:ext cx="4628508" cy="425181"/>
              </a:xfrm>
              <a:prstGeom prst="rect">
                <a:avLst/>
              </a:prstGeom>
              <a:noFill/>
              <a:ln w="9525">
                <a:noFill/>
                <a:miter lim="800000"/>
                <a:headEnd/>
                <a:tailEnd/>
              </a:ln>
            </p:spPr>
            <p:txBody>
              <a:bodyPr wrap="square">
                <a:spAutoFit/>
              </a:bodyPr>
              <a:lstStyle/>
              <a:p>
                <a:r>
                  <a:rPr lang="en-GB" dirty="0">
                    <a:solidFill>
                      <a:srgbClr val="FF0000"/>
                    </a:solidFill>
                    <a:latin typeface="Times New Roman" pitchFamily="18" charset="0"/>
                    <a:cs typeface="Times New Roman" pitchFamily="18" charset="0"/>
                  </a:rPr>
                  <a:t>一階能量修正</a:t>
                </a:r>
                <a14:m>
                  <m:oMath xmlns:m="http://schemas.openxmlformats.org/officeDocument/2006/math">
                    <m:sSubSup>
                      <m:sSubSupPr>
                        <m:ctrlPr>
                          <a:rPr lang="en-US" altLang="zh-TW" i="1">
                            <a:solidFill>
                              <a:srgbClr val="FF0000"/>
                            </a:solidFill>
                            <a:latin typeface="Cambria Math" panose="02040503050406030204" pitchFamily="18" charset="0"/>
                          </a:rPr>
                        </m:ctrlPr>
                      </m:sSubSupPr>
                      <m:e>
                        <m:r>
                          <a:rPr lang="en-US" altLang="zh-TW" i="1">
                            <a:solidFill>
                              <a:srgbClr val="FF0000"/>
                            </a:solidFill>
                            <a:latin typeface="Cambria Math" panose="02040503050406030204" pitchFamily="18" charset="0"/>
                          </a:rPr>
                          <m:t>𝐸</m:t>
                        </m:r>
                      </m:e>
                      <m:sub>
                        <m:r>
                          <a:rPr lang="en-US" altLang="zh-TW" i="1">
                            <a:solidFill>
                              <a:srgbClr val="FF0000"/>
                            </a:solidFill>
                            <a:latin typeface="Cambria Math" panose="02040503050406030204" pitchFamily="18" charset="0"/>
                          </a:rPr>
                          <m:t>𝑛</m:t>
                        </m:r>
                      </m:sub>
                      <m:sup>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1</m:t>
                            </m:r>
                          </m:e>
                        </m:d>
                      </m:sup>
                    </m:sSubSup>
                  </m:oMath>
                </a14:m>
                <a:r>
                  <a:rPr lang="en-GB" dirty="0" err="1">
                    <a:solidFill>
                      <a:srgbClr val="FF0000"/>
                    </a:solidFill>
                    <a:latin typeface="Times New Roman" pitchFamily="18" charset="0"/>
                    <a:cs typeface="Times New Roman" pitchFamily="18" charset="0"/>
                  </a:rPr>
                  <a:t>就是本徵值</a:t>
                </a:r>
                <a:r>
                  <a:rPr lang="en-TW" dirty="0">
                    <a:solidFill>
                      <a:srgbClr val="FF0000"/>
                    </a:solidFill>
                    <a:latin typeface="Times New Roman" pitchFamily="18" charset="0"/>
                    <a:cs typeface="Times New Roman" pitchFamily="18" charset="0"/>
                  </a:rPr>
                  <a:t>。</a:t>
                </a:r>
                <a:endParaRPr lang="en-TW" dirty="0"/>
              </a:p>
            </p:txBody>
          </p:sp>
        </mc:Choice>
        <mc:Fallback xmlns="">
          <p:sp>
            <p:nvSpPr>
              <p:cNvPr id="9" name="TextBox 8">
                <a:extLst>
                  <a:ext uri="{FF2B5EF4-FFF2-40B4-BE49-F238E27FC236}">
                    <a16:creationId xmlns:a16="http://schemas.microsoft.com/office/drawing/2014/main" id="{A0645050-F846-05DC-4598-55B9FE140ACE}"/>
                  </a:ext>
                </a:extLst>
              </p:cNvPr>
              <p:cNvSpPr txBox="1">
                <a:spLocks noRot="1" noChangeAspect="1" noMove="1" noResize="1" noEditPoints="1" noAdjustHandles="1" noChangeArrowheads="1" noChangeShapeType="1" noTextEdit="1"/>
              </p:cNvSpPr>
              <p:nvPr/>
            </p:nvSpPr>
            <p:spPr bwMode="auto">
              <a:xfrm>
                <a:off x="383701" y="1988587"/>
                <a:ext cx="4628508" cy="425181"/>
              </a:xfrm>
              <a:prstGeom prst="rect">
                <a:avLst/>
              </a:prstGeom>
              <a:blipFill>
                <a:blip r:embed="rId12"/>
                <a:stretch>
                  <a:fillRect l="-1096" b="-20000"/>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86032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 grpId="0" animBg="1"/>
      <p:bldP spid="4" grpId="0" animBg="1"/>
      <p:bldP spid="5"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A9648C3-CD20-B1F3-F86A-0F9E7C37706C}"/>
                  </a:ext>
                </a:extLst>
              </p:cNvPr>
              <p:cNvSpPr txBox="1"/>
              <p:nvPr/>
            </p:nvSpPr>
            <p:spPr bwMode="auto">
              <a:xfrm>
                <a:off x="460188" y="3666929"/>
                <a:ext cx="8664597" cy="457689"/>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4. 兩本徵值通常不同，因此能量的一階修正</a:t>
                </a:r>
                <a14:m>
                  <m:oMath xmlns:m="http://schemas.openxmlformats.org/officeDocument/2006/math">
                    <m:sSubSup>
                      <m:sSubSupPr>
                        <m:ctrlPr>
                          <a:rPr lang="en-US" altLang="zh-TW" i="1" smtClean="0">
                            <a:solidFill>
                              <a:srgbClr val="FF0000"/>
                            </a:solidFill>
                            <a:latin typeface="Cambria Math" panose="02040503050406030204" pitchFamily="18" charset="0"/>
                          </a:rPr>
                        </m:ctrlPr>
                      </m:sSubSupPr>
                      <m:e>
                        <m:r>
                          <a:rPr lang="en-US" altLang="zh-TW" i="1">
                            <a:solidFill>
                              <a:srgbClr val="FF0000"/>
                            </a:solidFill>
                            <a:latin typeface="Cambria Math" panose="02040503050406030204" pitchFamily="18" charset="0"/>
                          </a:rPr>
                          <m:t>𝐸</m:t>
                        </m:r>
                      </m:e>
                      <m:sub>
                        <m:r>
                          <a:rPr lang="en-US" altLang="zh-TW" i="1">
                            <a:solidFill>
                              <a:srgbClr val="FF0000"/>
                            </a:solidFill>
                            <a:latin typeface="Cambria Math" panose="02040503050406030204" pitchFamily="18" charset="0"/>
                          </a:rPr>
                          <m:t>𝑛</m:t>
                        </m:r>
                        <m:r>
                          <a:rPr lang="en-US" altLang="zh-TW" i="1">
                            <a:solidFill>
                              <a:srgbClr val="FF0000"/>
                            </a:solidFill>
                            <a:latin typeface="Cambria Math" panose="02040503050406030204" pitchFamily="18" charset="0"/>
                          </a:rPr>
                          <m:t>1,2</m:t>
                        </m:r>
                      </m:sub>
                      <m:sup>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1</m:t>
                            </m:r>
                          </m:e>
                        </m:d>
                      </m:sup>
                    </m:sSubSup>
                  </m:oMath>
                </a14:m>
                <a:r>
                  <a:rPr lang="en-TW" dirty="0">
                    <a:solidFill>
                      <a:srgbClr val="FF0000"/>
                    </a:solidFill>
                    <a:latin typeface="Times New Roman" pitchFamily="18" charset="0"/>
                    <a:cs typeface="Times New Roman" pitchFamily="18" charset="0"/>
                  </a:rPr>
                  <a:t>不相等，兩個態的簡併就被破壞了。</a:t>
                </a:r>
              </a:p>
            </p:txBody>
          </p:sp>
        </mc:Choice>
        <mc:Fallback xmlns="">
          <p:sp>
            <p:nvSpPr>
              <p:cNvPr id="13" name="TextBox 12">
                <a:extLst>
                  <a:ext uri="{FF2B5EF4-FFF2-40B4-BE49-F238E27FC236}">
                    <a16:creationId xmlns:a16="http://schemas.microsoft.com/office/drawing/2014/main" id="{0A9648C3-CD20-B1F3-F86A-0F9E7C37706C}"/>
                  </a:ext>
                </a:extLst>
              </p:cNvPr>
              <p:cNvSpPr txBox="1">
                <a:spLocks noRot="1" noChangeAspect="1" noMove="1" noResize="1" noEditPoints="1" noAdjustHandles="1" noChangeArrowheads="1" noChangeShapeType="1" noTextEdit="1"/>
              </p:cNvSpPr>
              <p:nvPr/>
            </p:nvSpPr>
            <p:spPr bwMode="auto">
              <a:xfrm>
                <a:off x="460188" y="3666929"/>
                <a:ext cx="8664597" cy="457689"/>
              </a:xfrm>
              <a:prstGeom prst="rect">
                <a:avLst/>
              </a:prstGeom>
              <a:blipFill>
                <a:blip r:embed="rId2"/>
                <a:stretch>
                  <a:fillRect l="-586" r="-586" b="-1351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5F2A0C9-7727-2B4C-8D57-64655D35F0E3}"/>
                  </a:ext>
                </a:extLst>
              </p:cNvPr>
              <p:cNvSpPr txBox="1"/>
              <p:nvPr/>
            </p:nvSpPr>
            <p:spPr bwMode="auto">
              <a:xfrm>
                <a:off x="447425" y="1600327"/>
                <a:ext cx="8385711" cy="572144"/>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3. 若以此兩個</a:t>
                </a:r>
                <a:r>
                  <a:rPr lang="en-TW" dirty="0">
                    <a:solidFill>
                      <a:srgbClr val="FF0000"/>
                    </a:solidFill>
                  </a:rPr>
                  <a:t>本徵態</a:t>
                </a:r>
                <a14:m>
                  <m:oMath xmlns:m="http://schemas.openxmlformats.org/officeDocument/2006/math">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Sup>
                              <m:sSubSupPr>
                                <m:ctrlPr>
                                  <a:rPr lang="en-US" altLang="zh-TW" i="1">
                                    <a:solidFill>
                                      <a:srgbClr val="FF0000"/>
                                    </a:solidFill>
                                    <a:latin typeface="Cambria Math" panose="02040503050406030204" pitchFamily="18" charset="0"/>
                                  </a:rPr>
                                </m:ctrlPr>
                              </m:sSubSup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i="1">
                                    <a:solidFill>
                                      <a:srgbClr val="FF0000"/>
                                    </a:solidFill>
                                    <a:latin typeface="Cambria Math" panose="02040503050406030204" pitchFamily="18" charset="0"/>
                                  </a:rPr>
                                  <m:t>𝑛𝑖</m:t>
                                </m:r>
                              </m:sub>
                              <m:sup>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0</m:t>
                                    </m:r>
                                  </m:e>
                                </m:d>
                              </m:sup>
                            </m:sSubSup>
                          </m:e>
                        </m:d>
                      </m:e>
                    </m:d>
                  </m:oMath>
                </a14:m>
                <a:r>
                  <a:rPr lang="en-TW" dirty="0">
                    <a:solidFill>
                      <a:srgbClr val="FF0000"/>
                    </a:solidFill>
                  </a:rPr>
                  <a:t>為基底，</a:t>
                </a:r>
                <a:r>
                  <a:rPr lang="en-TW" dirty="0">
                    <a:solidFill>
                      <a:srgbClr val="FF0000"/>
                    </a:solidFill>
                    <a:latin typeface="Times New Roman" pitchFamily="18" charset="0"/>
                    <a:cs typeface="Times New Roman" pitchFamily="18" charset="0"/>
                  </a:rPr>
                  <a:t>兩個本徵值就是在本徵態時，</a:t>
                </a:r>
                <a14:m>
                  <m:oMath xmlns:m="http://schemas.openxmlformats.org/officeDocument/2006/math">
                    <m:sSub>
                      <m:sSubPr>
                        <m:ctrlPr>
                          <a:rPr lang="en-US" altLang="zh-TW" i="1" smtClean="0">
                            <a:solidFill>
                              <a:srgbClr val="FF0000"/>
                            </a:solidFill>
                            <a:latin typeface="Cambria Math" panose="02040503050406030204" pitchFamily="18" charset="0"/>
                            <a:ea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𝐻</m:t>
                        </m:r>
                      </m:e>
                      <m:sub>
                        <m:r>
                          <a:rPr lang="en-US" altLang="zh-TW" i="1">
                            <a:solidFill>
                              <a:srgbClr val="FF0000"/>
                            </a:solidFill>
                            <a:latin typeface="Cambria Math" panose="02040503050406030204" pitchFamily="18" charset="0"/>
                            <a:ea typeface="Cambria Math" panose="02040503050406030204" pitchFamily="18" charset="0"/>
                          </a:rPr>
                          <m:t>1</m:t>
                        </m:r>
                      </m:sub>
                    </m:sSub>
                  </m:oMath>
                </a14:m>
                <a:r>
                  <a:rPr lang="en-TW" dirty="0">
                    <a:solidFill>
                      <a:srgbClr val="FF0000"/>
                    </a:solidFill>
                    <a:latin typeface="Times New Roman" pitchFamily="18" charset="0"/>
                    <a:cs typeface="Times New Roman" pitchFamily="18" charset="0"/>
                  </a:rPr>
                  <a:t>的期望值。</a:t>
                </a:r>
              </a:p>
            </p:txBody>
          </p:sp>
        </mc:Choice>
        <mc:Fallback xmlns="">
          <p:sp>
            <p:nvSpPr>
              <p:cNvPr id="3" name="TextBox 2">
                <a:extLst>
                  <a:ext uri="{FF2B5EF4-FFF2-40B4-BE49-F238E27FC236}">
                    <a16:creationId xmlns:a16="http://schemas.microsoft.com/office/drawing/2014/main" id="{55F2A0C9-7727-2B4C-8D57-64655D35F0E3}"/>
                  </a:ext>
                </a:extLst>
              </p:cNvPr>
              <p:cNvSpPr txBox="1">
                <a:spLocks noRot="1" noChangeAspect="1" noMove="1" noResize="1" noEditPoints="1" noAdjustHandles="1" noChangeArrowheads="1" noChangeShapeType="1" noTextEdit="1"/>
              </p:cNvSpPr>
              <p:nvPr/>
            </p:nvSpPr>
            <p:spPr bwMode="auto">
              <a:xfrm>
                <a:off x="447425" y="1600327"/>
                <a:ext cx="8385711" cy="572144"/>
              </a:xfrm>
              <a:prstGeom prst="rect">
                <a:avLst/>
              </a:prstGeom>
              <a:blipFill>
                <a:blip r:embed="rId3"/>
                <a:stretch>
                  <a:fillRect l="-605" t="-182222" b="-26444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FD44B11-83FF-CF82-E3BC-FA221F249979}"/>
                  </a:ext>
                </a:extLst>
              </p:cNvPr>
              <p:cNvSpPr txBox="1"/>
              <p:nvPr/>
            </p:nvSpPr>
            <p:spPr bwMode="auto">
              <a:xfrm>
                <a:off x="755284" y="2729415"/>
                <a:ext cx="3119936" cy="572144"/>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r>
                            <a:rPr lang="en-US" altLang="zh-TW" b="0" i="1" smtClean="0">
                              <a:latin typeface="Cambria Math" panose="02040503050406030204" pitchFamily="18" charset="0"/>
                            </a:rPr>
                            <m:t>𝑖</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i="1">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r>
                                    <a:rPr lang="en-US" altLang="zh-TW" b="0" i="1" smtClean="0">
                                      <a:latin typeface="Cambria Math" panose="02040503050406030204" pitchFamily="18" charset="0"/>
                                    </a:rPr>
                                    <m:t>𝑖</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r>
                                    <a:rPr lang="en-US" altLang="zh-TW" b="0" i="1" smtClean="0">
                                      <a:latin typeface="Cambria Math" panose="02040503050406030204" pitchFamily="18" charset="0"/>
                                    </a:rPr>
                                    <m:t>𝑖</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e>
                      </m:d>
                      <m:r>
                        <a:rPr lang="en-US" altLang="zh-TW" i="1">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e>
                      </m:d>
                      <m:r>
                        <a:rPr lang="en-US" altLang="zh-TW" i="1">
                          <a:latin typeface="Cambria Math" panose="02040503050406030204" pitchFamily="18" charset="0"/>
                          <a:ea typeface="Cambria Math" panose="02040503050406030204" pitchFamily="18" charset="0"/>
                        </a:rPr>
                        <m:t> </m:t>
                      </m:r>
                    </m:oMath>
                  </m:oMathPara>
                </a14:m>
                <a:endParaRPr lang="en-TW" dirty="0"/>
              </a:p>
            </p:txBody>
          </p:sp>
        </mc:Choice>
        <mc:Fallback xmlns="">
          <p:sp>
            <p:nvSpPr>
              <p:cNvPr id="14" name="TextBox 13">
                <a:extLst>
                  <a:ext uri="{FF2B5EF4-FFF2-40B4-BE49-F238E27FC236}">
                    <a16:creationId xmlns:a16="http://schemas.microsoft.com/office/drawing/2014/main" id="{FFD44B11-83FF-CF82-E3BC-FA221F249979}"/>
                  </a:ext>
                </a:extLst>
              </p:cNvPr>
              <p:cNvSpPr txBox="1">
                <a:spLocks noRot="1" noChangeAspect="1" noMove="1" noResize="1" noEditPoints="1" noAdjustHandles="1" noChangeArrowheads="1" noChangeShapeType="1" noTextEdit="1"/>
              </p:cNvSpPr>
              <p:nvPr/>
            </p:nvSpPr>
            <p:spPr bwMode="auto">
              <a:xfrm>
                <a:off x="755284" y="2729415"/>
                <a:ext cx="3119936" cy="572144"/>
              </a:xfrm>
              <a:prstGeom prst="rect">
                <a:avLst/>
              </a:prstGeom>
              <a:blipFill>
                <a:blip r:embed="rId4"/>
                <a:stretch>
                  <a:fillRect l="-3239" t="-178261" r="-405" b="-25652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F4499D6-1A63-149C-C17E-5C389D37F5D4}"/>
                  </a:ext>
                </a:extLst>
              </p:cNvPr>
              <p:cNvSpPr txBox="1"/>
              <p:nvPr/>
            </p:nvSpPr>
            <p:spPr bwMode="auto">
              <a:xfrm>
                <a:off x="706867" y="4152041"/>
                <a:ext cx="7072565" cy="369332"/>
              </a:xfrm>
              <a:prstGeom prst="rect">
                <a:avLst/>
              </a:prstGeom>
              <a:noFill/>
              <a:ln w="9525">
                <a:noFill/>
                <a:miter lim="800000"/>
                <a:headEnd/>
                <a:tailEnd/>
              </a:ln>
            </p:spPr>
            <p:txBody>
              <a:bodyPr wrap="square" rtlCol="0">
                <a:spAutoFit/>
              </a:bodyPr>
              <a:lstStyle/>
              <a:p>
                <a:r>
                  <a:rPr lang="en-GB" dirty="0" err="1">
                    <a:solidFill>
                      <a:srgbClr val="FF0000"/>
                    </a:solidFill>
                    <a:latin typeface="Times New Roman" pitchFamily="18" charset="0"/>
                    <a:cs typeface="Times New Roman" pitchFamily="18" charset="0"/>
                  </a:rPr>
                  <a:t>一般就說</a:t>
                </a:r>
                <a:r>
                  <a:rPr lang="en-GB" dirty="0">
                    <a:solidFill>
                      <a:srgbClr val="FF0000"/>
                    </a:solidFill>
                    <a:latin typeface="Times New Roman" pitchFamily="18" charset="0"/>
                    <a:cs typeface="Times New Roman" pitchFamily="18" charset="0"/>
                  </a:rPr>
                  <a:t>：</a:t>
                </a:r>
                <a:r>
                  <a:rPr lang="en-TW" dirty="0">
                    <a:solidFill>
                      <a:srgbClr val="FF0000"/>
                    </a:solidFill>
                    <a:latin typeface="Times New Roman" pitchFamily="18" charset="0"/>
                    <a:cs typeface="Times New Roman" pitchFamily="18" charset="0"/>
                  </a:rPr>
                  <a:t>微擾</a:t>
                </a:r>
                <a14:m>
                  <m:oMath xmlns:m="http://schemas.openxmlformats.org/officeDocument/2006/math">
                    <m:sSub>
                      <m:sSubPr>
                        <m:ctrlPr>
                          <a:rPr lang="en-US" altLang="zh-TW" i="1">
                            <a:solidFill>
                              <a:srgbClr val="FF0000"/>
                            </a:solidFill>
                            <a:latin typeface="Cambria Math" panose="02040503050406030204" pitchFamily="18" charset="0"/>
                            <a:ea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𝐻</m:t>
                        </m:r>
                      </m:e>
                      <m:sub>
                        <m:r>
                          <a:rPr lang="en-US" altLang="zh-TW" i="1">
                            <a:solidFill>
                              <a:srgbClr val="FF0000"/>
                            </a:solidFill>
                            <a:latin typeface="Cambria Math" panose="02040503050406030204" pitchFamily="18" charset="0"/>
                            <a:ea typeface="Cambria Math" panose="02040503050406030204" pitchFamily="18" charset="0"/>
                          </a:rPr>
                          <m:t>1</m:t>
                        </m:r>
                      </m:sub>
                    </m:sSub>
                  </m:oMath>
                </a14:m>
                <a:r>
                  <a:rPr lang="en-TW" dirty="0">
                    <a:solidFill>
                      <a:srgbClr val="FF0000"/>
                    </a:solidFill>
                    <a:latin typeface="Times New Roman" pitchFamily="18" charset="0"/>
                    <a:cs typeface="Times New Roman" pitchFamily="18" charset="0"/>
                  </a:rPr>
                  <a:t>破壞了這兩個態的簡併。Lift the degeneracies. </a:t>
                </a:r>
              </a:p>
            </p:txBody>
          </p:sp>
        </mc:Choice>
        <mc:Fallback xmlns="">
          <p:sp>
            <p:nvSpPr>
              <p:cNvPr id="18" name="TextBox 17">
                <a:extLst>
                  <a:ext uri="{FF2B5EF4-FFF2-40B4-BE49-F238E27FC236}">
                    <a16:creationId xmlns:a16="http://schemas.microsoft.com/office/drawing/2014/main" id="{3F4499D6-1A63-149C-C17E-5C389D37F5D4}"/>
                  </a:ext>
                </a:extLst>
              </p:cNvPr>
              <p:cNvSpPr txBox="1">
                <a:spLocks noRot="1" noChangeAspect="1" noMove="1" noResize="1" noEditPoints="1" noAdjustHandles="1" noChangeArrowheads="1" noChangeShapeType="1" noTextEdit="1"/>
              </p:cNvSpPr>
              <p:nvPr/>
            </p:nvSpPr>
            <p:spPr bwMode="auto">
              <a:xfrm>
                <a:off x="706867" y="4152041"/>
                <a:ext cx="7072565" cy="369332"/>
              </a:xfrm>
              <a:prstGeom prst="rect">
                <a:avLst/>
              </a:prstGeom>
              <a:blipFill>
                <a:blip r:embed="rId5"/>
                <a:stretch>
                  <a:fillRect l="-717" t="-6452" b="-19355"/>
                </a:stretch>
              </a:blipFill>
              <a:ln w="9525">
                <a:noFill/>
                <a:miter lim="800000"/>
                <a:headEnd/>
                <a:tailEnd/>
              </a:ln>
            </p:spPr>
            <p:txBody>
              <a:bodyPr/>
              <a:lstStyle/>
              <a:p>
                <a:r>
                  <a:rPr lang="en-TW">
                    <a:noFill/>
                  </a:rPr>
                  <a:t> </a:t>
                </a:r>
              </a:p>
            </p:txBody>
          </p:sp>
        </mc:Fallback>
      </mc:AlternateContent>
      <p:pic>
        <p:nvPicPr>
          <p:cNvPr id="22" name="Picture 21" descr="Graphical user interface, text&#10;&#10;Description automatically generated">
            <a:extLst>
              <a:ext uri="{FF2B5EF4-FFF2-40B4-BE49-F238E27FC236}">
                <a16:creationId xmlns:a16="http://schemas.microsoft.com/office/drawing/2014/main" id="{C7C8F974-DDDD-113D-D67F-7F12427668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595" y="4653136"/>
            <a:ext cx="6741530" cy="1296144"/>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3A0F99A-F01C-2B2F-EBA3-1540D6CD1610}"/>
                  </a:ext>
                </a:extLst>
              </p:cNvPr>
              <p:cNvSpPr txBox="1"/>
              <p:nvPr/>
            </p:nvSpPr>
            <p:spPr bwMode="auto">
              <a:xfrm>
                <a:off x="678817" y="2172471"/>
                <a:ext cx="6940817" cy="425181"/>
              </a:xfrm>
              <a:prstGeom prst="rect">
                <a:avLst/>
              </a:prstGeom>
              <a:noFill/>
              <a:ln w="9525">
                <a:noFill/>
                <a:miter lim="800000"/>
                <a:headEnd/>
                <a:tailEnd/>
              </a:ln>
            </p:spPr>
            <p:txBody>
              <a:bodyPr wrap="square">
                <a:spAutoFit/>
              </a:bodyPr>
              <a:lstStyle/>
              <a:p>
                <a14:m>
                  <m:oMath xmlns:m="http://schemas.openxmlformats.org/officeDocument/2006/math">
                    <m:r>
                      <m:rPr>
                        <m:nor/>
                      </m:rPr>
                      <a:rPr lang="en-TW" dirty="0">
                        <a:solidFill>
                          <a:srgbClr val="FF0000"/>
                        </a:solidFill>
                        <a:latin typeface="Times New Roman" pitchFamily="18" charset="0"/>
                        <a:cs typeface="Times New Roman" pitchFamily="18" charset="0"/>
                      </a:rPr>
                      <m:t>兩個本徵值自然也就是</m:t>
                    </m:r>
                    <m:d>
                      <m:dPr>
                        <m:begChr m:val="|"/>
                        <m:endChr m:val=""/>
                        <m:ctrlPr>
                          <a:rPr lang="en-US" altLang="zh-TW" i="1" smtClean="0">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zh-TW" altLang="el-GR" i="1">
                                    <a:solidFill>
                                      <a:srgbClr val="FF0000"/>
                                    </a:solidFill>
                                    <a:latin typeface="Cambria Math"/>
                                    <a:ea typeface="Cambria Math"/>
                                  </a:rPr>
                                  <m:t>𝜓</m:t>
                                </m:r>
                              </m:e>
                              <m:sub>
                                <m:r>
                                  <a:rPr lang="en-US" altLang="zh-TW" i="1">
                                    <a:solidFill>
                                      <a:srgbClr val="FF0000"/>
                                    </a:solidFill>
                                    <a:latin typeface="Cambria Math" panose="02040503050406030204" pitchFamily="18" charset="0"/>
                                    <a:ea typeface="Cambria Math"/>
                                  </a:rPr>
                                  <m:t>𝑛</m:t>
                                </m:r>
                                <m:r>
                                  <a:rPr lang="en-US" altLang="zh-TW" b="0" i="1" smtClean="0">
                                    <a:solidFill>
                                      <a:srgbClr val="FF0000"/>
                                    </a:solidFill>
                                    <a:latin typeface="Cambria Math" panose="02040503050406030204" pitchFamily="18" charset="0"/>
                                    <a:ea typeface="Cambria Math"/>
                                  </a:rPr>
                                  <m:t>1,2</m:t>
                                </m:r>
                              </m:sub>
                            </m:sSub>
                          </m:e>
                        </m:d>
                      </m:e>
                    </m:d>
                  </m:oMath>
                </a14:m>
                <a:r>
                  <a:rPr lang="en-TW" dirty="0">
                    <a:solidFill>
                      <a:srgbClr val="FF0000"/>
                    </a:solidFill>
                    <a:latin typeface="Times New Roman" pitchFamily="18" charset="0"/>
                    <a:cs typeface="Times New Roman" pitchFamily="18" charset="0"/>
                  </a:rPr>
                  <a:t>的能量一階修正</a:t>
                </a:r>
                <a14:m>
                  <m:oMath xmlns:m="http://schemas.openxmlformats.org/officeDocument/2006/math">
                    <m:sSubSup>
                      <m:sSubSupPr>
                        <m:ctrlPr>
                          <a:rPr lang="en-US" altLang="zh-TW" i="1">
                            <a:solidFill>
                              <a:srgbClr val="FF0000"/>
                            </a:solidFill>
                            <a:latin typeface="Cambria Math" panose="02040503050406030204" pitchFamily="18" charset="0"/>
                          </a:rPr>
                        </m:ctrlPr>
                      </m:sSubSupPr>
                      <m:e>
                        <m:r>
                          <a:rPr lang="en-US" altLang="zh-TW" i="1">
                            <a:solidFill>
                              <a:srgbClr val="FF0000"/>
                            </a:solidFill>
                            <a:latin typeface="Cambria Math" panose="02040503050406030204" pitchFamily="18" charset="0"/>
                          </a:rPr>
                          <m:t>𝐸</m:t>
                        </m:r>
                      </m:e>
                      <m:sub>
                        <m:r>
                          <a:rPr lang="en-US" altLang="zh-TW" i="1">
                            <a:solidFill>
                              <a:srgbClr val="FF0000"/>
                            </a:solidFill>
                            <a:latin typeface="Cambria Math" panose="02040503050406030204" pitchFamily="18" charset="0"/>
                          </a:rPr>
                          <m:t>𝑛</m:t>
                        </m:r>
                      </m:sub>
                      <m:sup>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1</m:t>
                            </m:r>
                          </m:e>
                        </m:d>
                      </m:sup>
                    </m:sSubSup>
                    <m:r>
                      <a:rPr lang="en-US" altLang="zh-TW" i="1">
                        <a:solidFill>
                          <a:srgbClr val="FF0000"/>
                        </a:solidFill>
                        <a:latin typeface="Cambria Math" panose="02040503050406030204" pitchFamily="18" charset="0"/>
                        <a:ea typeface="Cambria Math"/>
                      </a:rPr>
                      <m:t>=</m:t>
                    </m:r>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ea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𝐻</m:t>
                            </m:r>
                          </m:e>
                          <m:sub>
                            <m:r>
                              <a:rPr lang="en-US" altLang="zh-TW" i="1">
                                <a:solidFill>
                                  <a:srgbClr val="FF0000"/>
                                </a:solidFill>
                                <a:latin typeface="Cambria Math" panose="02040503050406030204" pitchFamily="18" charset="0"/>
                                <a:ea typeface="Cambria Math" panose="02040503050406030204" pitchFamily="18" charset="0"/>
                              </a:rPr>
                              <m:t>1</m:t>
                            </m:r>
                          </m:sub>
                        </m:sSub>
                      </m:e>
                    </m:d>
                  </m:oMath>
                </a14:m>
                <a:r>
                  <a:rPr lang="en-TW" dirty="0">
                    <a:solidFill>
                      <a:srgbClr val="FF0000"/>
                    </a:solidFill>
                    <a:latin typeface="Times New Roman" pitchFamily="18" charset="0"/>
                    <a:cs typeface="Times New Roman" pitchFamily="18" charset="0"/>
                  </a:rPr>
                  <a:t>！</a:t>
                </a:r>
                <a:endParaRPr lang="en-TW" dirty="0"/>
              </a:p>
            </p:txBody>
          </p:sp>
        </mc:Choice>
        <mc:Fallback xmlns="">
          <p:sp>
            <p:nvSpPr>
              <p:cNvPr id="4" name="TextBox 3">
                <a:extLst>
                  <a:ext uri="{FF2B5EF4-FFF2-40B4-BE49-F238E27FC236}">
                    <a16:creationId xmlns:a16="http://schemas.microsoft.com/office/drawing/2014/main" id="{63A0F99A-F01C-2B2F-EBA3-1540D6CD1610}"/>
                  </a:ext>
                </a:extLst>
              </p:cNvPr>
              <p:cNvSpPr txBox="1">
                <a:spLocks noRot="1" noChangeAspect="1" noMove="1" noResize="1" noEditPoints="1" noAdjustHandles="1" noChangeArrowheads="1" noChangeShapeType="1" noTextEdit="1"/>
              </p:cNvSpPr>
              <p:nvPr/>
            </p:nvSpPr>
            <p:spPr bwMode="auto">
              <a:xfrm>
                <a:off x="678817" y="2172471"/>
                <a:ext cx="6940817" cy="425181"/>
              </a:xfrm>
              <a:prstGeom prst="rect">
                <a:avLst/>
              </a:prstGeom>
              <a:blipFill>
                <a:blip r:embed="rId7"/>
                <a:stretch>
                  <a:fillRect l="-366" t="-134286" b="-208571"/>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87694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5CD2F83-0C09-7FC8-F2A2-9F4066026E31}"/>
                  </a:ext>
                </a:extLst>
              </p:cNvPr>
              <p:cNvSpPr txBox="1"/>
              <p:nvPr/>
            </p:nvSpPr>
            <p:spPr bwMode="auto">
              <a:xfrm>
                <a:off x="1403648" y="2061411"/>
                <a:ext cx="5378908" cy="54777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𝜆</m:t>
                      </m:r>
                      <m:d>
                        <m:dPr>
                          <m:ctrlPr>
                            <a:rPr lang="en-TW" i="1" smtClean="0">
                              <a:latin typeface="Cambria Math" panose="02040503050406030204" pitchFamily="18" charset="0"/>
                              <a:cs typeface="Times New Roman" pitchFamily="18" charset="0"/>
                            </a:rPr>
                          </m:ctrlPr>
                        </m:dPr>
                        <m:e>
                          <m:m>
                            <m:mPr>
                              <m:mcs>
                                <m:mc>
                                  <m:mcPr>
                                    <m:count m:val="2"/>
                                    <m:mcJc m:val="center"/>
                                  </m:mcPr>
                                </m:mc>
                              </m:mcs>
                              <m:ctrlPr>
                                <a:rPr lang="en-TW" i="1" smtClean="0">
                                  <a:latin typeface="Cambria Math" panose="02040503050406030204" pitchFamily="18" charset="0"/>
                                  <a:cs typeface="Times New Roman" pitchFamily="18" charset="0"/>
                                </a:rPr>
                              </m:ctrlPr>
                            </m:mPr>
                            <m:m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200</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200</m:t>
                                            </m:r>
                                          </m:sub>
                                        </m:sSub>
                                      </m:e>
                                    </m:d>
                                  </m:e>
                                </m:d>
                              </m:e>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200</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m:t>
                                            </m:r>
                                            <m:r>
                                              <a:rPr lang="en-US" altLang="zh-TW" b="0" i="1" smtClean="0">
                                                <a:latin typeface="Cambria Math" panose="02040503050406030204" pitchFamily="18" charset="0"/>
                                              </a:rPr>
                                              <m:t>1</m:t>
                                            </m:r>
                                            <m:r>
                                              <a:rPr lang="en-US" altLang="zh-TW" i="1">
                                                <a:latin typeface="Cambria Math" panose="02040503050406030204" pitchFamily="18" charset="0"/>
                                              </a:rPr>
                                              <m:t>0</m:t>
                                            </m:r>
                                          </m:sub>
                                        </m:sSub>
                                      </m:e>
                                    </m:d>
                                  </m:e>
                                </m:d>
                              </m:e>
                            </m:mr>
                            <m:m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m:t>
                                            </m:r>
                                            <m:r>
                                              <a:rPr lang="en-US" altLang="zh-TW" b="0" i="1" smtClean="0">
                                                <a:latin typeface="Cambria Math" panose="02040503050406030204" pitchFamily="18" charset="0"/>
                                              </a:rPr>
                                              <m:t>1</m:t>
                                            </m:r>
                                            <m:r>
                                              <a:rPr lang="en-US" altLang="zh-TW" i="1">
                                                <a:latin typeface="Cambria Math" panose="02040503050406030204" pitchFamily="18" charset="0"/>
                                              </a:rPr>
                                              <m:t>0</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200</m:t>
                                            </m:r>
                                          </m:sub>
                                        </m:sSub>
                                      </m:e>
                                    </m:d>
                                  </m:e>
                                </m:d>
                              </m:e>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210</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210</m:t>
                                            </m:r>
                                          </m:sub>
                                        </m:sSub>
                                      </m:e>
                                    </m:d>
                                  </m:e>
                                </m:d>
                              </m:e>
                            </m:mr>
                          </m:m>
                        </m:e>
                      </m:d>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smtClean="0">
                                  <a:latin typeface="Cambria Math" panose="02040503050406030204" pitchFamily="18" charset="0"/>
                                  <a:cs typeface="Times New Roman" pitchFamily="18" charset="0"/>
                                </a:rPr>
                              </m:ctrlPr>
                            </m:mPr>
                            <m:mr>
                              <m:e>
                                <m:sSub>
                                  <m:sSubPr>
                                    <m:ctrlPr>
                                      <a:rPr lang="en-TW" i="1" smtClean="0">
                                        <a:latin typeface="Cambria Math" panose="02040503050406030204" pitchFamily="18" charset="0"/>
                                        <a:cs typeface="Times New Roman" pitchFamily="18" charset="0"/>
                                      </a:rPr>
                                    </m:ctrlPr>
                                  </m:sSubPr>
                                  <m:e>
                                    <m:r>
                                      <a:rPr lang="en-TW" i="1" smtClean="0">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m:oMathPara>
                </a14:m>
                <a:endParaRPr lang="en-TW"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65CD2F83-0C09-7FC8-F2A2-9F4066026E31}"/>
                  </a:ext>
                </a:extLst>
              </p:cNvPr>
              <p:cNvSpPr txBox="1">
                <a:spLocks noRot="1" noChangeAspect="1" noMove="1" noResize="1" noEditPoints="1" noAdjustHandles="1" noChangeArrowheads="1" noChangeShapeType="1" noTextEdit="1"/>
              </p:cNvSpPr>
              <p:nvPr/>
            </p:nvSpPr>
            <p:spPr bwMode="auto">
              <a:xfrm>
                <a:off x="1403648" y="2061411"/>
                <a:ext cx="5378908" cy="547779"/>
              </a:xfrm>
              <a:prstGeom prst="rect">
                <a:avLst/>
              </a:prstGeom>
              <a:blipFill>
                <a:blip r:embed="rId2"/>
                <a:stretch>
                  <a:fillRect l="-1412" t="-86364" b="-12272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B06D07E-D980-EFA1-6B92-02BDA43DE244}"/>
                  </a:ext>
                </a:extLst>
              </p:cNvPr>
              <p:cNvSpPr txBox="1"/>
              <p:nvPr/>
            </p:nvSpPr>
            <p:spPr bwMode="auto">
              <a:xfrm>
                <a:off x="1403648" y="2708920"/>
                <a:ext cx="5240602" cy="54777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𝑒𝐸</m:t>
                      </m:r>
                      <m:d>
                        <m:dPr>
                          <m:ctrlPr>
                            <a:rPr lang="en-TW" i="1" smtClean="0">
                              <a:latin typeface="Cambria Math" panose="02040503050406030204" pitchFamily="18" charset="0"/>
                              <a:cs typeface="Times New Roman" pitchFamily="18" charset="0"/>
                            </a:rPr>
                          </m:ctrlPr>
                        </m:dPr>
                        <m:e>
                          <m:m>
                            <m:mPr>
                              <m:mcs>
                                <m:mc>
                                  <m:mcPr>
                                    <m:count m:val="2"/>
                                    <m:mcJc m:val="center"/>
                                  </m:mcPr>
                                </m:mc>
                              </m:mcs>
                              <m:ctrlPr>
                                <a:rPr lang="en-TW" i="1" smtClean="0">
                                  <a:latin typeface="Cambria Math" panose="02040503050406030204" pitchFamily="18" charset="0"/>
                                  <a:cs typeface="Times New Roman" pitchFamily="18" charset="0"/>
                                </a:rPr>
                              </m:ctrlPr>
                            </m:mPr>
                            <m:m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200</m:t>
                                            </m:r>
                                          </m:sub>
                                        </m:sSub>
                                      </m:e>
                                    </m:d>
                                  </m:e>
                                </m:d>
                                <m:r>
                                  <a:rPr lang="en-US" altLang="zh-TW" b="0" i="1" smtClean="0">
                                    <a:latin typeface="Cambria Math" panose="02040503050406030204" pitchFamily="18" charset="0"/>
                                    <a:ea typeface="Cambria Math" panose="02040503050406030204" pitchFamily="18" charset="0"/>
                                  </a:rPr>
                                  <m:t>𝑧</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200</m:t>
                                            </m:r>
                                          </m:sub>
                                        </m:sSub>
                                      </m:e>
                                    </m:d>
                                  </m:e>
                                </m:d>
                              </m:e>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200</m:t>
                                            </m:r>
                                          </m:sub>
                                        </m:sSub>
                                      </m:e>
                                    </m:d>
                                  </m:e>
                                </m:d>
                                <m:r>
                                  <a:rPr lang="en-US" altLang="zh-TW" b="0" i="1" smtClean="0">
                                    <a:latin typeface="Cambria Math" panose="02040503050406030204" pitchFamily="18" charset="0"/>
                                    <a:ea typeface="Cambria Math" panose="02040503050406030204" pitchFamily="18" charset="0"/>
                                  </a:rPr>
                                  <m:t>𝑧</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m:t>
                                            </m:r>
                                            <m:r>
                                              <a:rPr lang="en-US" altLang="zh-TW" b="0" i="1" smtClean="0">
                                                <a:latin typeface="Cambria Math" panose="02040503050406030204" pitchFamily="18" charset="0"/>
                                              </a:rPr>
                                              <m:t>1</m:t>
                                            </m:r>
                                            <m:r>
                                              <a:rPr lang="en-US" altLang="zh-TW" i="1">
                                                <a:latin typeface="Cambria Math" panose="02040503050406030204" pitchFamily="18" charset="0"/>
                                              </a:rPr>
                                              <m:t>0</m:t>
                                            </m:r>
                                          </m:sub>
                                        </m:sSub>
                                      </m:e>
                                    </m:d>
                                  </m:e>
                                </m:d>
                              </m:e>
                            </m:mr>
                            <m:m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m:t>
                                            </m:r>
                                            <m:r>
                                              <a:rPr lang="en-US" altLang="zh-TW" b="0" i="1" smtClean="0">
                                                <a:latin typeface="Cambria Math" panose="02040503050406030204" pitchFamily="18" charset="0"/>
                                              </a:rPr>
                                              <m:t>1</m:t>
                                            </m:r>
                                            <m:r>
                                              <a:rPr lang="en-US" altLang="zh-TW" i="1">
                                                <a:latin typeface="Cambria Math" panose="02040503050406030204" pitchFamily="18" charset="0"/>
                                              </a:rPr>
                                              <m:t>0</m:t>
                                            </m:r>
                                          </m:sub>
                                        </m:sSub>
                                      </m:e>
                                    </m:d>
                                  </m:e>
                                </m:d>
                                <m:r>
                                  <a:rPr lang="en-US" altLang="zh-TW" b="0" i="1" smtClean="0">
                                    <a:latin typeface="Cambria Math" panose="02040503050406030204" pitchFamily="18" charset="0"/>
                                    <a:ea typeface="Cambria Math" panose="02040503050406030204" pitchFamily="18" charset="0"/>
                                  </a:rPr>
                                  <m:t>𝑧</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200</m:t>
                                            </m:r>
                                          </m:sub>
                                        </m:sSub>
                                      </m:e>
                                    </m:d>
                                  </m:e>
                                </m:d>
                              </m:e>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210</m:t>
                                            </m:r>
                                          </m:sub>
                                        </m:sSub>
                                      </m:e>
                                    </m:d>
                                  </m:e>
                                </m:d>
                                <m:r>
                                  <a:rPr lang="en-US" altLang="zh-TW" b="0" i="1" smtClean="0">
                                    <a:latin typeface="Cambria Math" panose="02040503050406030204" pitchFamily="18" charset="0"/>
                                    <a:ea typeface="Cambria Math" panose="02040503050406030204" pitchFamily="18" charset="0"/>
                                  </a:rPr>
                                  <m:t>𝑧</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210</m:t>
                                            </m:r>
                                          </m:sub>
                                        </m:sSub>
                                      </m:e>
                                    </m:d>
                                  </m:e>
                                </m:d>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6B06D07E-D980-EFA1-6B92-02BDA43DE244}"/>
                  </a:ext>
                </a:extLst>
              </p:cNvPr>
              <p:cNvSpPr txBox="1">
                <a:spLocks noRot="1" noChangeAspect="1" noMove="1" noResize="1" noEditPoints="1" noAdjustHandles="1" noChangeArrowheads="1" noChangeShapeType="1" noTextEdit="1"/>
              </p:cNvSpPr>
              <p:nvPr/>
            </p:nvSpPr>
            <p:spPr bwMode="auto">
              <a:xfrm>
                <a:off x="1403648" y="2708920"/>
                <a:ext cx="5240602" cy="547779"/>
              </a:xfrm>
              <a:prstGeom prst="rect">
                <a:avLst/>
              </a:prstGeom>
              <a:blipFill>
                <a:blip r:embed="rId3"/>
                <a:stretch>
                  <a:fillRect l="-483" t="-86364" b="-125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 Box 17">
                <a:extLst>
                  <a:ext uri="{FF2B5EF4-FFF2-40B4-BE49-F238E27FC236}">
                    <a16:creationId xmlns:a16="http://schemas.microsoft.com/office/drawing/2014/main" id="{7F968DBD-AEBD-E5AE-D827-E4A06E10099D}"/>
                  </a:ext>
                </a:extLst>
              </p:cNvPr>
              <p:cNvSpPr txBox="1">
                <a:spLocks noChangeArrowheads="1"/>
              </p:cNvSpPr>
              <p:nvPr/>
            </p:nvSpPr>
            <p:spPr bwMode="auto">
              <a:xfrm>
                <a:off x="1366411" y="429043"/>
                <a:ext cx="721222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50000"/>
                  </a:spcBef>
                </a:pPr>
                <a:r>
                  <a:rPr lang="en-US" altLang="zh-TW" dirty="0">
                    <a:solidFill>
                      <a:srgbClr val="FF0000"/>
                    </a:solidFill>
                    <a:latin typeface="Times New Roman" panose="02020603050405020304" pitchFamily="18" charset="0"/>
                    <a:cs typeface="Times New Roman" panose="02020603050405020304" pitchFamily="18" charset="0"/>
                  </a:rPr>
                  <a:t>Stark Effect </a:t>
                </a:r>
                <a:r>
                  <a:rPr lang="zh-TW" altLang="en-US" dirty="0">
                    <a:solidFill>
                      <a:srgbClr val="FF0000"/>
                    </a:solidFill>
                  </a:rPr>
                  <a:t>計算激發態</a:t>
                </a:r>
                <a14:m>
                  <m:oMath xmlns:m="http://schemas.openxmlformats.org/officeDocument/2006/math">
                    <m:r>
                      <a:rPr lang="en-US" altLang="zh-TW" b="0" i="1" dirty="0" smtClean="0">
                        <a:solidFill>
                          <a:srgbClr val="FF0000"/>
                        </a:solidFill>
                        <a:latin typeface="Cambria Math" panose="02040503050406030204" pitchFamily="18" charset="0"/>
                      </a:rPr>
                      <m:t>2</m:t>
                    </m:r>
                    <m:r>
                      <m:rPr>
                        <m:sty m:val="p"/>
                      </m:rPr>
                      <a:rPr lang="en-US" altLang="zh-TW" b="0" i="0" dirty="0" smtClean="0">
                        <a:solidFill>
                          <a:srgbClr val="FF0000"/>
                        </a:solidFill>
                        <a:latin typeface="Cambria Math" panose="02040503050406030204" pitchFamily="18" charset="0"/>
                      </a:rPr>
                      <m:t>s</m:t>
                    </m:r>
                  </m:oMath>
                </a14:m>
                <a:r>
                  <a:rPr lang="zh-TW" altLang="en-US" dirty="0">
                    <a:solidFill>
                      <a:srgbClr val="FF0000"/>
                    </a:solidFill>
                  </a:rPr>
                  <a:t>的修正，</a:t>
                </a:r>
                <a14:m>
                  <m:oMath xmlns:m="http://schemas.openxmlformats.org/officeDocument/2006/math">
                    <m:r>
                      <a:rPr lang="en-US" altLang="zh-TW" i="1" dirty="0">
                        <a:latin typeface="Cambria Math" panose="02040503050406030204" pitchFamily="18" charset="0"/>
                      </a:rPr>
                      <m:t>𝑛</m:t>
                    </m:r>
                    <m:r>
                      <a:rPr lang="en-US" altLang="zh-TW" i="1" dirty="0">
                        <a:latin typeface="Cambria Math" panose="02040503050406030204" pitchFamily="18" charset="0"/>
                      </a:rPr>
                      <m:t>=2</m:t>
                    </m:r>
                  </m:oMath>
                </a14:m>
                <a:r>
                  <a:rPr lang="zh-TW" altLang="en-US" dirty="0"/>
                  <a:t>有四個本徵值相等的簡併態：</a:t>
                </a:r>
              </a:p>
            </p:txBody>
          </p:sp>
        </mc:Choice>
        <mc:Fallback xmlns="">
          <p:sp>
            <p:nvSpPr>
              <p:cNvPr id="5" name="Text Box 17">
                <a:extLst>
                  <a:ext uri="{FF2B5EF4-FFF2-40B4-BE49-F238E27FC236}">
                    <a16:creationId xmlns:a16="http://schemas.microsoft.com/office/drawing/2014/main" id="{7F968DBD-AEBD-E5AE-D827-E4A06E10099D}"/>
                  </a:ext>
                </a:extLst>
              </p:cNvPr>
              <p:cNvSpPr txBox="1">
                <a:spLocks noRot="1" noChangeAspect="1" noMove="1" noResize="1" noEditPoints="1" noAdjustHandles="1" noChangeArrowheads="1" noChangeShapeType="1" noTextEdit="1"/>
              </p:cNvSpPr>
              <p:nvPr/>
            </p:nvSpPr>
            <p:spPr bwMode="auto">
              <a:xfrm>
                <a:off x="1366411" y="429043"/>
                <a:ext cx="7212226" cy="369332"/>
              </a:xfrm>
              <a:prstGeom prst="rect">
                <a:avLst/>
              </a:prstGeom>
              <a:blipFill>
                <a:blip r:embed="rId4"/>
                <a:stretch>
                  <a:fillRect l="-703"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29">
                <a:extLst>
                  <a:ext uri="{FF2B5EF4-FFF2-40B4-BE49-F238E27FC236}">
                    <a16:creationId xmlns:a16="http://schemas.microsoft.com/office/drawing/2014/main" id="{A05AD095-932F-77EE-3AA8-823878557C7A}"/>
                  </a:ext>
                </a:extLst>
              </p:cNvPr>
              <p:cNvSpPr txBox="1"/>
              <p:nvPr/>
            </p:nvSpPr>
            <p:spPr bwMode="auto">
              <a:xfrm>
                <a:off x="7231145" y="2189819"/>
                <a:ext cx="1447833" cy="376770"/>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ea typeface="Cambria Math" panose="02040503050406030204" pitchFamily="18" charset="0"/>
                            </a:rPr>
                            <m:t>1</m:t>
                          </m:r>
                        </m:sub>
                      </m:sSub>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𝑒</m:t>
                      </m:r>
                      <m:r>
                        <a:rPr lang="en-US" altLang="zh-TW" b="0" i="1" smtClean="0">
                          <a:latin typeface="Cambria Math" panose="02040503050406030204" pitchFamily="18" charset="0"/>
                          <a:ea typeface="Cambria Math" panose="02040503050406030204" pitchFamily="18" charset="0"/>
                        </a:rPr>
                        <m:t>𝑧</m:t>
                      </m:r>
                      <m:r>
                        <a:rPr lang="en-US" altLang="zh-TW" i="1">
                          <a:latin typeface="Cambria Math" panose="02040503050406030204" pitchFamily="18" charset="0"/>
                          <a:ea typeface="Cambria Math" panose="02040503050406030204" pitchFamily="18" charset="0"/>
                        </a:rPr>
                        <m:t>𝐸</m:t>
                      </m:r>
                    </m:oMath>
                  </m:oMathPara>
                </a14:m>
                <a:endParaRPr lang="zh-TW" altLang="en-US" dirty="0"/>
              </a:p>
            </p:txBody>
          </p:sp>
        </mc:Choice>
        <mc:Fallback xmlns="">
          <p:sp>
            <p:nvSpPr>
              <p:cNvPr id="6" name="文字方塊 29">
                <a:extLst>
                  <a:ext uri="{FF2B5EF4-FFF2-40B4-BE49-F238E27FC236}">
                    <a16:creationId xmlns:a16="http://schemas.microsoft.com/office/drawing/2014/main" id="{A05AD095-932F-77EE-3AA8-823878557C7A}"/>
                  </a:ext>
                </a:extLst>
              </p:cNvPr>
              <p:cNvSpPr txBox="1">
                <a:spLocks noRot="1" noChangeAspect="1" noMove="1" noResize="1" noEditPoints="1" noAdjustHandles="1" noChangeArrowheads="1" noChangeShapeType="1" noTextEdit="1"/>
              </p:cNvSpPr>
              <p:nvPr/>
            </p:nvSpPr>
            <p:spPr bwMode="auto">
              <a:xfrm>
                <a:off x="7231145" y="2189819"/>
                <a:ext cx="1447833" cy="376770"/>
              </a:xfrm>
              <a:prstGeom prst="rect">
                <a:avLst/>
              </a:prstGeom>
              <a:blipFill>
                <a:blip r:embed="rId5"/>
                <a:stretch>
                  <a:fillRect t="-3226"/>
                </a:stretch>
              </a:blipFill>
              <a:ln>
                <a:noFill/>
              </a:ln>
            </p:spPr>
            <p:txBody>
              <a:bodyPr/>
              <a:lstStyle/>
              <a:p>
                <a:r>
                  <a:rPr lang="en-TW">
                    <a:noFill/>
                  </a:rPr>
                  <a:t> </a:t>
                </a:r>
              </a:p>
            </p:txBody>
          </p:sp>
        </mc:Fallback>
      </mc:AlternateContent>
      <p:pic>
        <p:nvPicPr>
          <p:cNvPr id="7" name="Picture 6">
            <a:extLst>
              <a:ext uri="{FF2B5EF4-FFF2-40B4-BE49-F238E27FC236}">
                <a16:creationId xmlns:a16="http://schemas.microsoft.com/office/drawing/2014/main" id="{A5FA7C99-AF9D-2EA4-52AC-3A0209F13FD8}"/>
              </a:ext>
            </a:extLst>
          </p:cNvPr>
          <p:cNvPicPr>
            <a:picLocks noChangeAspect="1"/>
          </p:cNvPicPr>
          <p:nvPr/>
        </p:nvPicPr>
        <p:blipFill rotWithShape="1">
          <a:blip r:embed="rId6"/>
          <a:srcRect l="19797" t="38001" r="-1" b="-1"/>
          <a:stretch/>
        </p:blipFill>
        <p:spPr>
          <a:xfrm>
            <a:off x="1413883" y="4059737"/>
            <a:ext cx="6120681" cy="1502795"/>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DBDAA04-3940-91F6-C472-073371CD7639}"/>
                  </a:ext>
                </a:extLst>
              </p:cNvPr>
              <p:cNvSpPr txBox="1"/>
              <p:nvPr/>
            </p:nvSpPr>
            <p:spPr bwMode="auto">
              <a:xfrm>
                <a:off x="1413883" y="3409119"/>
                <a:ext cx="3485057"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200</m:t>
                                  </m:r>
                                </m:sub>
                              </m:sSub>
                            </m:e>
                          </m:d>
                        </m:e>
                      </m:d>
                      <m:r>
                        <a:rPr lang="en-US" altLang="zh-TW" i="1">
                          <a:latin typeface="Cambria Math" panose="02040503050406030204" pitchFamily="18" charset="0"/>
                          <a:ea typeface="Cambria Math" panose="02040503050406030204" pitchFamily="18" charset="0"/>
                        </a:rPr>
                        <m:t>𝑧</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200</m:t>
                                  </m:r>
                                </m:sub>
                              </m:sSub>
                            </m:e>
                          </m:d>
                        </m:e>
                      </m:d>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210</m:t>
                                  </m:r>
                                </m:sub>
                              </m:sSub>
                            </m:e>
                          </m:d>
                        </m:e>
                      </m:d>
                      <m:r>
                        <a:rPr lang="en-US" altLang="zh-TW" i="1">
                          <a:latin typeface="Cambria Math" panose="02040503050406030204" pitchFamily="18" charset="0"/>
                          <a:ea typeface="Cambria Math" panose="02040503050406030204" pitchFamily="18" charset="0"/>
                        </a:rPr>
                        <m:t>𝑧</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210</m:t>
                                  </m:r>
                                </m:sub>
                              </m:sSub>
                            </m:e>
                          </m:d>
                        </m:e>
                      </m:d>
                      <m:r>
                        <a:rPr lang="en-US"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rPr>
                        <m:t>0</m:t>
                      </m:r>
                    </m:oMath>
                  </m:oMathPara>
                </a14:m>
                <a:endParaRPr lang="en-TW" dirty="0">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8DBDAA04-3940-91F6-C472-073371CD7639}"/>
                  </a:ext>
                </a:extLst>
              </p:cNvPr>
              <p:cNvSpPr txBox="1">
                <a:spLocks noRot="1" noChangeAspect="1" noMove="1" noResize="1" noEditPoints="1" noAdjustHandles="1" noChangeArrowheads="1" noChangeShapeType="1" noTextEdit="1"/>
              </p:cNvSpPr>
              <p:nvPr/>
            </p:nvSpPr>
            <p:spPr bwMode="auto">
              <a:xfrm>
                <a:off x="1413883" y="3409119"/>
                <a:ext cx="3485057" cy="276999"/>
              </a:xfrm>
              <a:prstGeom prst="rect">
                <a:avLst/>
              </a:prstGeom>
              <a:blipFill>
                <a:blip r:embed="rId7"/>
                <a:stretch>
                  <a:fillRect l="-10545" t="-160870" r="-1091" b="-23478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808AE87-8B32-E7F4-0C4C-D419482BE38B}"/>
                  </a:ext>
                </a:extLst>
              </p:cNvPr>
              <p:cNvSpPr txBox="1"/>
              <p:nvPr/>
            </p:nvSpPr>
            <p:spPr bwMode="auto">
              <a:xfrm>
                <a:off x="1425793" y="3743883"/>
                <a:ext cx="4057201" cy="283796"/>
              </a:xfrm>
              <a:prstGeom prst="rect">
                <a:avLst/>
              </a:prstGeom>
              <a:solidFill>
                <a:srgbClr val="FFFF99"/>
              </a:solidFill>
              <a:ln w="9525">
                <a:noFill/>
                <a:miter lim="800000"/>
                <a:headEnd/>
                <a:tailEnd/>
              </a:ln>
            </p:spPr>
            <p:txBody>
              <a:bodyPr wrap="none" lIns="0" tIns="0" rIns="0" bIns="0" rtlCol="0">
                <a:spAutoFit/>
              </a:bodyPr>
              <a:lstStyle/>
              <a:p>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200</m:t>
                                </m:r>
                              </m:sub>
                            </m:sSub>
                          </m:e>
                        </m:d>
                      </m:e>
                    </m:d>
                    <m:r>
                      <a:rPr lang="en-US" altLang="zh-TW" i="1">
                        <a:latin typeface="Cambria Math" panose="02040503050406030204" pitchFamily="18" charset="0"/>
                        <a:ea typeface="Cambria Math" panose="02040503050406030204" pitchFamily="18" charset="0"/>
                      </a:rPr>
                      <m:t>𝑧</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m:t>
                                </m:r>
                                <m:r>
                                  <a:rPr lang="en-US" altLang="zh-TW" b="0" i="1" smtClean="0">
                                    <a:latin typeface="Cambria Math" panose="02040503050406030204" pitchFamily="18" charset="0"/>
                                  </a:rPr>
                                  <m:t>1</m:t>
                                </m:r>
                                <m:r>
                                  <a:rPr lang="en-US" altLang="zh-TW" i="1">
                                    <a:latin typeface="Cambria Math" panose="02040503050406030204" pitchFamily="18" charset="0"/>
                                  </a:rPr>
                                  <m:t>0</m:t>
                                </m:r>
                              </m:sub>
                            </m:sSub>
                          </m:e>
                        </m:d>
                      </m:e>
                    </m:d>
                    <m:r>
                      <a:rPr lang="en-US" altLang="zh-TW" b="0" i="1" smtClean="0">
                        <a:latin typeface="Cambria Math" panose="02040503050406030204" pitchFamily="18" charset="0"/>
                      </a:rPr>
                      <m:t>=</m:t>
                    </m:r>
                    <m:sSup>
                      <m:sSupPr>
                        <m:ctrlPr>
                          <a:rPr lang="en-US" altLang="zh-TW" b="0" i="1" smtClean="0">
                            <a:latin typeface="Cambria Math" panose="02040503050406030204" pitchFamily="18" charset="0"/>
                          </a:rPr>
                        </m:ctrlPr>
                      </m:sSup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210</m:t>
                                    </m:r>
                                  </m:sub>
                                </m:sSub>
                              </m:e>
                            </m:d>
                          </m:e>
                        </m:d>
                        <m:r>
                          <a:rPr lang="en-US" altLang="zh-TW" i="1">
                            <a:latin typeface="Cambria Math" panose="02040503050406030204" pitchFamily="18" charset="0"/>
                            <a:ea typeface="Cambria Math" panose="02040503050406030204" pitchFamily="18" charset="0"/>
                          </a:rPr>
                          <m:t>𝑧</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m:t>
                                    </m:r>
                                    <m:r>
                                      <a:rPr lang="en-US" altLang="zh-TW" b="0" i="1" smtClean="0">
                                        <a:latin typeface="Cambria Math" panose="02040503050406030204" pitchFamily="18" charset="0"/>
                                      </a:rPr>
                                      <m:t>0</m:t>
                                    </m:r>
                                    <m:r>
                                      <a:rPr lang="en-US" altLang="zh-TW" i="1">
                                        <a:latin typeface="Cambria Math" panose="02040503050406030204" pitchFamily="18" charset="0"/>
                                      </a:rPr>
                                      <m:t>0</m:t>
                                    </m:r>
                                  </m:sub>
                                </m:sSub>
                              </m:e>
                            </m:d>
                          </m:e>
                        </m:d>
                      </m:e>
                      <m:sup>
                        <m:r>
                          <a:rPr lang="en-US" altLang="zh-TW" b="0" i="1" smtClean="0">
                            <a:latin typeface="Cambria Math" panose="02040503050406030204" pitchFamily="18" charset="0"/>
                            <a:ea typeface="Cambria Math" panose="02040503050406030204" pitchFamily="18" charset="0"/>
                          </a:rPr>
                          <m:t>∗</m:t>
                        </m:r>
                      </m:sup>
                    </m:sSup>
                  </m:oMath>
                </a14:m>
                <a:r>
                  <a:rPr lang="en-TW" dirty="0">
                    <a:latin typeface="Times New Roman" pitchFamily="18" charset="0"/>
                    <a:cs typeface="Times New Roman" pitchFamily="18" charset="0"/>
                  </a:rPr>
                  <a:t>=</a:t>
                </a:r>
                <a:r>
                  <a:rPr lang="en-US" altLang="zh-TW" dirty="0"/>
                  <a:t> </a:t>
                </a:r>
                <a14:m>
                  <m:oMath xmlns:m="http://schemas.openxmlformats.org/officeDocument/2006/math">
                    <m:r>
                      <a:rPr lang="en-US" altLang="zh-TW" i="1">
                        <a:latin typeface="Cambria Math" panose="02040503050406030204" pitchFamily="18" charset="0"/>
                      </a:rPr>
                      <m:t>=−3</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0</m:t>
                        </m:r>
                      </m:sub>
                    </m:sSub>
                  </m:oMath>
                </a14:m>
                <a:endParaRPr lang="en-TW" dirty="0">
                  <a:latin typeface="Times New Roman" pitchFamily="18" charset="0"/>
                  <a:cs typeface="Times New Roman" pitchFamily="18" charset="0"/>
                </a:endParaRPr>
              </a:p>
            </p:txBody>
          </p:sp>
        </mc:Choice>
        <mc:Fallback xmlns="">
          <p:sp>
            <p:nvSpPr>
              <p:cNvPr id="9" name="TextBox 8">
                <a:extLst>
                  <a:ext uri="{FF2B5EF4-FFF2-40B4-BE49-F238E27FC236}">
                    <a16:creationId xmlns:a16="http://schemas.microsoft.com/office/drawing/2014/main" id="{A808AE87-8B32-E7F4-0C4C-D419482BE38B}"/>
                  </a:ext>
                </a:extLst>
              </p:cNvPr>
              <p:cNvSpPr txBox="1">
                <a:spLocks noRot="1" noChangeAspect="1" noMove="1" noResize="1" noEditPoints="1" noAdjustHandles="1" noChangeArrowheads="1" noChangeShapeType="1" noTextEdit="1"/>
              </p:cNvSpPr>
              <p:nvPr/>
            </p:nvSpPr>
            <p:spPr bwMode="auto">
              <a:xfrm>
                <a:off x="1425793" y="3743883"/>
                <a:ext cx="4057201" cy="283796"/>
              </a:xfrm>
              <a:prstGeom prst="rect">
                <a:avLst/>
              </a:prstGeom>
              <a:blipFill>
                <a:blip r:embed="rId8"/>
                <a:stretch>
                  <a:fillRect l="-10000" t="-150000" r="-312" b="-225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5C6F0D5-7394-06FC-6D22-9EA992286748}"/>
                  </a:ext>
                </a:extLst>
              </p:cNvPr>
              <p:cNvSpPr txBox="1"/>
              <p:nvPr/>
            </p:nvSpPr>
            <p:spPr bwMode="auto">
              <a:xfrm>
                <a:off x="1427797" y="5785712"/>
                <a:ext cx="6214330" cy="516488"/>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2"/>
                                    <m:mcJc m:val="center"/>
                                  </m:mcPr>
                                </m:mc>
                              </m:mcs>
                              <m:ctrlPr>
                                <a:rPr lang="en-TW" i="1" smtClean="0">
                                  <a:latin typeface="Cambria Math" panose="02040503050406030204" pitchFamily="18" charset="0"/>
                                  <a:cs typeface="Times New Roman" pitchFamily="18" charset="0"/>
                                </a:rPr>
                              </m:ctrlPr>
                            </m:mPr>
                            <m:mr>
                              <m:e>
                                <m:r>
                                  <a:rPr lang="en-US" altLang="zh-TW" i="1" smtClean="0">
                                    <a:latin typeface="Cambria Math" panose="02040503050406030204" pitchFamily="18" charset="0"/>
                                  </a:rPr>
                                  <m:t>0</m:t>
                                </m:r>
                              </m:e>
                              <m:e>
                                <m:r>
                                  <a:rPr lang="en-US" altLang="zh-TW" b="0" i="1" smtClean="0">
                                    <a:latin typeface="Cambria Math" panose="02040503050406030204" pitchFamily="18" charset="0"/>
                                    <a:ea typeface="Cambria Math"/>
                                  </a:rPr>
                                  <m:t>−3</m:t>
                                </m:r>
                                <m:r>
                                  <a:rPr lang="en-US" i="1">
                                    <a:latin typeface="Cambria Math" panose="02040503050406030204" pitchFamily="18" charset="0"/>
                                    <a:cs typeface="Times New Roman" pitchFamily="18" charset="0"/>
                                  </a:rPr>
                                  <m:t>𝑒𝐸</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0</m:t>
                                    </m:r>
                                  </m:sub>
                                </m:sSub>
                              </m:e>
                            </m:mr>
                            <m:mr>
                              <m:e>
                                <m:r>
                                  <a:rPr lang="en-US" altLang="zh-TW" i="1">
                                    <a:latin typeface="Cambria Math" panose="02040503050406030204" pitchFamily="18" charset="0"/>
                                    <a:ea typeface="Cambria Math"/>
                                  </a:rPr>
                                  <m:t>−3</m:t>
                                </m:r>
                                <m:r>
                                  <a:rPr lang="en-US" i="1">
                                    <a:latin typeface="Cambria Math" panose="02040503050406030204" pitchFamily="18" charset="0"/>
                                    <a:cs typeface="Times New Roman" pitchFamily="18" charset="0"/>
                                  </a:rPr>
                                  <m:t>𝑒𝐸</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0</m:t>
                                    </m:r>
                                  </m:sub>
                                </m:sSub>
                              </m:e>
                              <m:e>
                                <m:r>
                                  <a:rPr lang="en-US" altLang="zh-TW" i="1" smtClean="0">
                                    <a:latin typeface="Cambria Math" panose="02040503050406030204" pitchFamily="18" charset="0"/>
                                  </a:rPr>
                                  <m:t>0</m:t>
                                </m:r>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r>
                        <a:rPr lang="en-US" altLang="zh-TW" i="1">
                          <a:latin typeface="Cambria Math" panose="02040503050406030204" pitchFamily="18" charset="0"/>
                          <a:ea typeface="Cambria Math"/>
                        </a:rPr>
                        <m:t>−3</m:t>
                      </m:r>
                      <m:r>
                        <a:rPr lang="en-US" i="1">
                          <a:latin typeface="Cambria Math" panose="02040503050406030204" pitchFamily="18" charset="0"/>
                          <a:cs typeface="Times New Roman" pitchFamily="18" charset="0"/>
                        </a:rPr>
                        <m:t>𝑒𝐸</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0</m:t>
                          </m:r>
                        </m:sub>
                      </m:sSub>
                      <m:d>
                        <m:dPr>
                          <m:ctrlPr>
                            <a:rPr lang="en-TW" i="1">
                              <a:latin typeface="Cambria Math" panose="02040503050406030204" pitchFamily="18" charset="0"/>
                              <a:cs typeface="Times New Roman" pitchFamily="18" charset="0"/>
                            </a:rPr>
                          </m:ctrlPr>
                        </m:dPr>
                        <m:e>
                          <m:m>
                            <m:mPr>
                              <m:mcs>
                                <m:mc>
                                  <m:mcPr>
                                    <m:count m:val="2"/>
                                    <m:mcJc m:val="center"/>
                                  </m:mcPr>
                                </m:mc>
                              </m:mcs>
                              <m:ctrlPr>
                                <a:rPr lang="en-TW" i="1">
                                  <a:latin typeface="Cambria Math" panose="02040503050406030204" pitchFamily="18" charset="0"/>
                                  <a:cs typeface="Times New Roman" pitchFamily="18" charset="0"/>
                                </a:rPr>
                              </m:ctrlPr>
                            </m:mPr>
                            <m:mr>
                              <m:e>
                                <m:r>
                                  <a:rPr lang="en-US" altLang="zh-TW" i="1">
                                    <a:latin typeface="Cambria Math" panose="02040503050406030204" pitchFamily="18" charset="0"/>
                                  </a:rPr>
                                  <m:t>0</m:t>
                                </m:r>
                              </m:e>
                              <m:e>
                                <m:r>
                                  <a:rPr lang="en-US" altLang="zh-TW" b="0" i="1" smtClean="0">
                                    <a:latin typeface="Cambria Math" panose="02040503050406030204" pitchFamily="18" charset="0"/>
                                    <a:ea typeface="Cambria Math"/>
                                  </a:rPr>
                                  <m:t>1</m:t>
                                </m:r>
                              </m:e>
                            </m:mr>
                            <m:mr>
                              <m:e>
                                <m:r>
                                  <a:rPr lang="en-US" altLang="zh-TW" b="0" i="1" smtClean="0">
                                    <a:latin typeface="Cambria Math" panose="02040503050406030204" pitchFamily="18" charset="0"/>
                                    <a:ea typeface="Cambria Math"/>
                                  </a:rPr>
                                  <m:t>1</m:t>
                                </m:r>
                              </m:e>
                              <m:e>
                                <m:r>
                                  <a:rPr lang="en-US" altLang="zh-TW" i="1">
                                    <a:latin typeface="Cambria Math" panose="02040503050406030204" pitchFamily="18" charset="0"/>
                                  </a:rPr>
                                  <m:t>0</m:t>
                                </m:r>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ea typeface="Cambria Math" panose="02040503050406030204" pitchFamily="18" charset="0"/>
                          <a:cs typeface="Times New Roman"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m:oMathPara>
                </a14:m>
                <a:endParaRPr lang="en-TW" dirty="0">
                  <a:latin typeface="Times New Roman" pitchFamily="18" charset="0"/>
                  <a:cs typeface="Times New Roman" pitchFamily="18" charset="0"/>
                </a:endParaRPr>
              </a:p>
            </p:txBody>
          </p:sp>
        </mc:Choice>
        <mc:Fallback xmlns="">
          <p:sp>
            <p:nvSpPr>
              <p:cNvPr id="11" name="TextBox 10">
                <a:extLst>
                  <a:ext uri="{FF2B5EF4-FFF2-40B4-BE49-F238E27FC236}">
                    <a16:creationId xmlns:a16="http://schemas.microsoft.com/office/drawing/2014/main" id="{D5C6F0D5-7394-06FC-6D22-9EA992286748}"/>
                  </a:ext>
                </a:extLst>
              </p:cNvPr>
              <p:cNvSpPr txBox="1">
                <a:spLocks noRot="1" noChangeAspect="1" noMove="1" noResize="1" noEditPoints="1" noAdjustHandles="1" noChangeArrowheads="1" noChangeShapeType="1" noTextEdit="1"/>
              </p:cNvSpPr>
              <p:nvPr/>
            </p:nvSpPr>
            <p:spPr bwMode="auto">
              <a:xfrm>
                <a:off x="1427797" y="5785712"/>
                <a:ext cx="6214330" cy="516488"/>
              </a:xfrm>
              <a:prstGeom prst="rect">
                <a:avLst/>
              </a:prstGeom>
              <a:blipFill>
                <a:blip r:embed="rId9"/>
                <a:stretch>
                  <a:fillRect b="-1428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94AEB00-A9A3-23FA-FBF9-2AE09931FE4B}"/>
                  </a:ext>
                </a:extLst>
              </p:cNvPr>
              <p:cNvSpPr txBox="1"/>
              <p:nvPr/>
            </p:nvSpPr>
            <p:spPr bwMode="auto">
              <a:xfrm>
                <a:off x="1331640" y="814044"/>
                <a:ext cx="6984776" cy="369332"/>
              </a:xfrm>
              <a:prstGeom prst="rect">
                <a:avLst/>
              </a:prstGeom>
              <a:noFill/>
              <a:ln w="9525">
                <a:noFill/>
                <a:miter lim="800000"/>
                <a:headEnd/>
                <a:tailEnd/>
              </a:ln>
            </p:spPr>
            <p:txBody>
              <a:bodyPr wrap="square" rtlCol="0">
                <a:spAutoFit/>
              </a:bodyPr>
              <a:lstStyle/>
              <a:p>
                <a:r>
                  <a:rPr lang="zh-TW" altLang="en-US" dirty="0"/>
                  <a:t>但</a:t>
                </a:r>
                <a14:m>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200</m:t>
                        </m:r>
                      </m:sub>
                    </m:sSub>
                    <m:d>
                      <m:dPr>
                        <m:ctrlPr>
                          <a:rPr lang="en-US" altLang="zh-TW" i="1">
                            <a:latin typeface="Cambria Math" panose="02040503050406030204" pitchFamily="18" charset="0"/>
                          </a:rPr>
                        </m:ctrlPr>
                      </m:dPr>
                      <m:e>
                        <m:r>
                          <a:rPr lang="en-US" altLang="zh-TW" i="1">
                            <a:latin typeface="Cambria Math" panose="02040503050406030204" pitchFamily="18" charset="0"/>
                          </a:rPr>
                          <m:t>2</m:t>
                        </m:r>
                        <m:r>
                          <a:rPr lang="en-US" altLang="zh-TW" i="1">
                            <a:latin typeface="Cambria Math" panose="02040503050406030204" pitchFamily="18" charset="0"/>
                          </a:rPr>
                          <m:t>𝑠</m:t>
                        </m:r>
                      </m:e>
                    </m:d>
                  </m:oMath>
                </a14:m>
                <a:r>
                  <a:rPr lang="zh-TW" altLang="en-US" dirty="0"/>
                  <a:t>只會與</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m:t>
                        </m:r>
                        <m:r>
                          <a:rPr lang="en-US" altLang="zh-TW" b="0" i="1" smtClean="0">
                            <a:latin typeface="Cambria Math" panose="02040503050406030204" pitchFamily="18" charset="0"/>
                          </a:rPr>
                          <m:t>10</m:t>
                        </m:r>
                      </m:sub>
                    </m:sSub>
                    <m:d>
                      <m:dPr>
                        <m:ctrlPr>
                          <a:rPr lang="en-US" altLang="zh-TW" i="1">
                            <a:latin typeface="Cambria Math" panose="02040503050406030204" pitchFamily="18" charset="0"/>
                          </a:rPr>
                        </m:ctrlPr>
                      </m:dPr>
                      <m:e>
                        <m:r>
                          <a:rPr lang="en-US" altLang="zh-TW" i="1">
                            <a:latin typeface="Cambria Math" panose="02040503050406030204" pitchFamily="18" charset="0"/>
                          </a:rPr>
                          <m:t>2</m:t>
                        </m:r>
                        <m:r>
                          <a:rPr lang="en-US" altLang="zh-TW" b="0" i="1" smtClean="0">
                            <a:latin typeface="Cambria Math" panose="02040503050406030204" pitchFamily="18" charset="0"/>
                          </a:rPr>
                          <m:t>𝑝</m:t>
                        </m:r>
                      </m:e>
                    </m:d>
                  </m:oMath>
                </a14:m>
                <a:r>
                  <a:rPr lang="zh-TW" altLang="en-US" sz="1800" dirty="0"/>
                  <a:t>混雜！因此</a:t>
                </a:r>
                <a:r>
                  <a:rPr lang="en-TW" dirty="0">
                    <a:latin typeface="Times New Roman" pitchFamily="18" charset="0"/>
                    <a:cs typeface="Times New Roman" pitchFamily="18" charset="0"/>
                  </a:rPr>
                  <a:t>只需考慮二維簡併空間：</a:t>
                </a:r>
              </a:p>
            </p:txBody>
          </p:sp>
        </mc:Choice>
        <mc:Fallback xmlns="">
          <p:sp>
            <p:nvSpPr>
              <p:cNvPr id="12" name="TextBox 11">
                <a:extLst>
                  <a:ext uri="{FF2B5EF4-FFF2-40B4-BE49-F238E27FC236}">
                    <a16:creationId xmlns:a16="http://schemas.microsoft.com/office/drawing/2014/main" id="{394AEB00-A9A3-23FA-FBF9-2AE09931FE4B}"/>
                  </a:ext>
                </a:extLst>
              </p:cNvPr>
              <p:cNvSpPr txBox="1">
                <a:spLocks noRot="1" noChangeAspect="1" noMove="1" noResize="1" noEditPoints="1" noAdjustHandles="1" noChangeArrowheads="1" noChangeShapeType="1" noTextEdit="1"/>
              </p:cNvSpPr>
              <p:nvPr/>
            </p:nvSpPr>
            <p:spPr bwMode="auto">
              <a:xfrm>
                <a:off x="1331640" y="814044"/>
                <a:ext cx="6984776" cy="369332"/>
              </a:xfrm>
              <a:prstGeom prst="rect">
                <a:avLst/>
              </a:prstGeom>
              <a:blipFill>
                <a:blip r:embed="rId10"/>
                <a:stretch>
                  <a:fillRect l="-726" t="-10000"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182B927-A85C-0DDF-1E51-3084D6B42D76}"/>
                  </a:ext>
                </a:extLst>
              </p:cNvPr>
              <p:cNvSpPr txBox="1"/>
              <p:nvPr/>
            </p:nvSpPr>
            <p:spPr bwMode="auto">
              <a:xfrm>
                <a:off x="1425793" y="6340619"/>
                <a:ext cx="489654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這就是已經解過：</a:t>
                </a:r>
                <a14:m>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TW" i="1" smtClean="0">
                            <a:latin typeface="Cambria Math" panose="02040503050406030204" pitchFamily="18" charset="0"/>
                            <a:ea typeface="Cambria Math" panose="02040503050406030204" pitchFamily="18" charset="0"/>
                            <a:cs typeface="Times New Roman" pitchFamily="18" charset="0"/>
                          </a:rPr>
                          <m:t>𝜎</m:t>
                        </m:r>
                      </m:e>
                      <m:sub>
                        <m:r>
                          <a:rPr lang="en-US" b="0" i="1" smtClean="0">
                            <a:latin typeface="Cambria Math" panose="02040503050406030204" pitchFamily="18" charset="0"/>
                            <a:cs typeface="Times New Roman" pitchFamily="18" charset="0"/>
                          </a:rPr>
                          <m:t>𝑥</m:t>
                        </m:r>
                      </m:sub>
                    </m:sSub>
                  </m:oMath>
                </a14:m>
                <a:r>
                  <a:rPr lang="en-TW" dirty="0">
                    <a:latin typeface="Times New Roman" pitchFamily="18" charset="0"/>
                    <a:cs typeface="Times New Roman" pitchFamily="18" charset="0"/>
                  </a:rPr>
                  <a:t>的本徵態問題。</a:t>
                </a:r>
              </a:p>
            </p:txBody>
          </p:sp>
        </mc:Choice>
        <mc:Fallback xmlns="">
          <p:sp>
            <p:nvSpPr>
              <p:cNvPr id="10" name="TextBox 9">
                <a:extLst>
                  <a:ext uri="{FF2B5EF4-FFF2-40B4-BE49-F238E27FC236}">
                    <a16:creationId xmlns:a16="http://schemas.microsoft.com/office/drawing/2014/main" id="{1182B927-A85C-0DDF-1E51-3084D6B42D76}"/>
                  </a:ext>
                </a:extLst>
              </p:cNvPr>
              <p:cNvSpPr txBox="1">
                <a:spLocks noRot="1" noChangeAspect="1" noMove="1" noResize="1" noEditPoints="1" noAdjustHandles="1" noChangeArrowheads="1" noChangeShapeType="1" noTextEdit="1"/>
              </p:cNvSpPr>
              <p:nvPr/>
            </p:nvSpPr>
            <p:spPr bwMode="auto">
              <a:xfrm>
                <a:off x="1425793" y="6340619"/>
                <a:ext cx="4896544" cy="369332"/>
              </a:xfrm>
              <a:prstGeom prst="rect">
                <a:avLst/>
              </a:prstGeom>
              <a:blipFill>
                <a:blip r:embed="rId11"/>
                <a:stretch>
                  <a:fillRect l="-1036"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29">
                <a:extLst>
                  <a:ext uri="{FF2B5EF4-FFF2-40B4-BE49-F238E27FC236}">
                    <a16:creationId xmlns:a16="http://schemas.microsoft.com/office/drawing/2014/main" id="{6F5D29E4-DE30-41AD-9986-D47723B1A3DF}"/>
                  </a:ext>
                </a:extLst>
              </p:cNvPr>
              <p:cNvSpPr txBox="1"/>
              <p:nvPr/>
            </p:nvSpPr>
            <p:spPr bwMode="auto">
              <a:xfrm>
                <a:off x="1388115" y="1201555"/>
                <a:ext cx="2895854" cy="553485"/>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200</m:t>
                                  </m:r>
                                </m:sub>
                              </m:sSub>
                            </m:e>
                          </m:d>
                        </m:e>
                      </m:d>
                      <m:r>
                        <a:rPr lang="en-US" altLang="zh-TW" i="1">
                          <a:latin typeface="Cambria Math" panose="02040503050406030204" pitchFamily="18" charset="0"/>
                          <a:ea typeface="Cambria Math"/>
                        </a:rPr>
                        <m:t>+</m:t>
                      </m:r>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210</m:t>
                                  </m:r>
                                </m:sub>
                              </m:sSub>
                            </m:e>
                          </m:d>
                        </m:e>
                      </m:d>
                      <m:r>
                        <a:rPr lang="en-US" altLang="zh-TW" i="1" smtClean="0">
                          <a:latin typeface="Cambria Math" panose="02040503050406030204" pitchFamily="18" charset="0"/>
                          <a:ea typeface="Cambria Math" panose="02040503050406030204" pitchFamily="18" charset="0"/>
                        </a:rPr>
                        <m:t>~</m:t>
                      </m:r>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m:oMathPara>
                </a14:m>
                <a:endParaRPr lang="zh-TW" altLang="en-US" dirty="0"/>
              </a:p>
            </p:txBody>
          </p:sp>
        </mc:Choice>
        <mc:Fallback xmlns="">
          <p:sp>
            <p:nvSpPr>
              <p:cNvPr id="13" name="文字方塊 29">
                <a:extLst>
                  <a:ext uri="{FF2B5EF4-FFF2-40B4-BE49-F238E27FC236}">
                    <a16:creationId xmlns:a16="http://schemas.microsoft.com/office/drawing/2014/main" id="{6F5D29E4-DE30-41AD-9986-D47723B1A3DF}"/>
                  </a:ext>
                </a:extLst>
              </p:cNvPr>
              <p:cNvSpPr txBox="1">
                <a:spLocks noRot="1" noChangeAspect="1" noMove="1" noResize="1" noEditPoints="1" noAdjustHandles="1" noChangeArrowheads="1" noChangeShapeType="1" noTextEdit="1"/>
              </p:cNvSpPr>
              <p:nvPr/>
            </p:nvSpPr>
            <p:spPr bwMode="auto">
              <a:xfrm>
                <a:off x="1388115" y="1201555"/>
                <a:ext cx="2895854" cy="553485"/>
              </a:xfrm>
              <a:prstGeom prst="rect">
                <a:avLst/>
              </a:prstGeom>
              <a:blipFill>
                <a:blip r:embed="rId12"/>
                <a:stretch>
                  <a:fillRect l="-1747" t="-57778" b="-93333"/>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838B4AD-817C-B3B6-1E55-97648AD4CFB6}"/>
                  </a:ext>
                </a:extLst>
              </p:cNvPr>
              <p:cNvSpPr txBox="1"/>
              <p:nvPr/>
            </p:nvSpPr>
            <p:spPr bwMode="auto">
              <a:xfrm>
                <a:off x="1403648" y="1695259"/>
                <a:ext cx="2406675" cy="369332"/>
              </a:xfrm>
              <a:prstGeom prst="rect">
                <a:avLst/>
              </a:prstGeom>
              <a:noFill/>
              <a:ln w="9525">
                <a:noFill/>
                <a:miter lim="800000"/>
                <a:headEnd/>
                <a:tailEnd/>
              </a:ln>
            </p:spPr>
            <p:txBody>
              <a:bodyPr wrap="square" rtlCol="0">
                <a:spAutoFit/>
              </a:bodyPr>
              <a:lstStyle/>
              <a:p>
                <a14:m>
                  <m:oMath xmlns:m="http://schemas.openxmlformats.org/officeDocument/2006/math">
                    <m:sSub>
                      <m:sSubPr>
                        <m:ctrlPr>
                          <a:rPr lang="en-US" altLang="zh-TW" i="1" smtClean="0">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oMath>
                </a14:m>
                <a:r>
                  <a:rPr lang="en-TW" dirty="0">
                    <a:latin typeface="Times New Roman" pitchFamily="18" charset="0"/>
                    <a:cs typeface="Times New Roman" pitchFamily="18" charset="0"/>
                  </a:rPr>
                  <a:t>本徵態方程式；</a:t>
                </a:r>
              </a:p>
            </p:txBody>
          </p:sp>
        </mc:Choice>
        <mc:Fallback xmlns="">
          <p:sp>
            <p:nvSpPr>
              <p:cNvPr id="14" name="TextBox 13">
                <a:extLst>
                  <a:ext uri="{FF2B5EF4-FFF2-40B4-BE49-F238E27FC236}">
                    <a16:creationId xmlns:a16="http://schemas.microsoft.com/office/drawing/2014/main" id="{2838B4AD-817C-B3B6-1E55-97648AD4CFB6}"/>
                  </a:ext>
                </a:extLst>
              </p:cNvPr>
              <p:cNvSpPr txBox="1">
                <a:spLocks noRot="1" noChangeAspect="1" noMove="1" noResize="1" noEditPoints="1" noAdjustHandles="1" noChangeArrowheads="1" noChangeShapeType="1" noTextEdit="1"/>
              </p:cNvSpPr>
              <p:nvPr/>
            </p:nvSpPr>
            <p:spPr bwMode="auto">
              <a:xfrm>
                <a:off x="1403648" y="1695259"/>
                <a:ext cx="2406675" cy="369332"/>
              </a:xfrm>
              <a:prstGeom prst="rect">
                <a:avLst/>
              </a:prstGeom>
              <a:blipFill>
                <a:blip r:embed="rId13"/>
                <a:stretch>
                  <a:fillRect t="-6667" b="-23333"/>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93977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1" grpId="0" animBg="1"/>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1B31B8-1052-C73F-876A-D961BAFF01BE}"/>
              </a:ext>
            </a:extLst>
          </p:cNvPr>
          <p:cNvPicPr>
            <a:picLocks noChangeAspect="1"/>
          </p:cNvPicPr>
          <p:nvPr/>
        </p:nvPicPr>
        <p:blipFill>
          <a:blip r:embed="rId2"/>
          <a:stretch>
            <a:fillRect/>
          </a:stretch>
        </p:blipFill>
        <p:spPr>
          <a:xfrm>
            <a:off x="755576" y="3429000"/>
            <a:ext cx="7416800" cy="2946400"/>
          </a:xfrm>
          <a:prstGeom prst="rect">
            <a:avLst/>
          </a:prstGeom>
        </p:spPr>
      </p:pic>
      <mc:AlternateContent xmlns:mc="http://schemas.openxmlformats.org/markup-compatibility/2006" xmlns:a14="http://schemas.microsoft.com/office/drawing/2010/main">
        <mc:Choice Requires="a14">
          <p:sp>
            <p:nvSpPr>
              <p:cNvPr id="5" name="文字方塊 29">
                <a:extLst>
                  <a:ext uri="{FF2B5EF4-FFF2-40B4-BE49-F238E27FC236}">
                    <a16:creationId xmlns:a16="http://schemas.microsoft.com/office/drawing/2014/main" id="{0CA1F2C0-2273-AFE7-9EE3-FD32ABE649B9}"/>
                  </a:ext>
                </a:extLst>
              </p:cNvPr>
              <p:cNvSpPr txBox="1"/>
              <p:nvPr/>
            </p:nvSpPr>
            <p:spPr bwMode="auto">
              <a:xfrm>
                <a:off x="4704945" y="2418913"/>
                <a:ext cx="3240359" cy="664606"/>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2+</m:t>
                                  </m:r>
                                </m:sub>
                              </m:sSub>
                            </m:e>
                          </m:d>
                        </m:e>
                      </m:d>
                      <m:r>
                        <a:rPr lang="en-US" altLang="zh-TW" b="0" i="1" smtClean="0">
                          <a:latin typeface="Cambria Math" panose="02040503050406030204" pitchFamily="18" charset="0"/>
                          <a:ea typeface="Cambria Math" panose="02040503050406030204" pitchFamily="18" charset="0"/>
                        </a:rPr>
                        <m:t>→</m:t>
                      </m: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ad>
                            <m:radPr>
                              <m:degHide m:val="on"/>
                              <m:ctrlPr>
                                <a:rPr lang="en-US" altLang="zh-TW" b="0" i="1" smtClean="0">
                                  <a:latin typeface="Cambria Math" panose="02040503050406030204" pitchFamily="18" charset="0"/>
                                  <a:ea typeface="Cambria Math" panose="02040503050406030204" pitchFamily="18" charset="0"/>
                                </a:rPr>
                              </m:ctrlPr>
                            </m:radPr>
                            <m:deg/>
                            <m:e>
                              <m:r>
                                <a:rPr lang="en-US" altLang="zh-TW" b="0" i="1" smtClean="0">
                                  <a:latin typeface="Cambria Math" panose="02040503050406030204" pitchFamily="18" charset="0"/>
                                  <a:ea typeface="Cambria Math" panose="02040503050406030204" pitchFamily="18" charset="0"/>
                                </a:rPr>
                                <m:t>2</m:t>
                              </m:r>
                            </m:e>
                          </m:rad>
                        </m:den>
                      </m:f>
                      <m:d>
                        <m:dPr>
                          <m:ctrlPr>
                            <a:rPr lang="en-US" altLang="zh-TW" b="0" i="1" smtClean="0">
                              <a:latin typeface="Cambria Math" panose="02040503050406030204" pitchFamily="18" charset="0"/>
                              <a:ea typeface="Cambria Math" panose="02040503050406030204" pitchFamily="18" charset="0"/>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200</m:t>
                                      </m:r>
                                    </m:sub>
                                  </m:sSub>
                                </m:e>
                              </m:d>
                            </m:e>
                          </m:d>
                          <m:r>
                            <a:rPr lang="en-US" altLang="zh-TW" i="1">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m:t>
                                      </m:r>
                                      <m:r>
                                        <a:rPr lang="en-US" altLang="zh-TW" b="0" i="1" smtClean="0">
                                          <a:latin typeface="Cambria Math" panose="02040503050406030204" pitchFamily="18" charset="0"/>
                                        </a:rPr>
                                        <m:t>1</m:t>
                                      </m:r>
                                      <m:r>
                                        <a:rPr lang="en-US" altLang="zh-TW" i="1">
                                          <a:latin typeface="Cambria Math" panose="02040503050406030204" pitchFamily="18" charset="0"/>
                                        </a:rPr>
                                        <m:t>0</m:t>
                                      </m:r>
                                    </m:sub>
                                  </m:sSub>
                                </m:e>
                              </m:d>
                            </m:e>
                          </m:d>
                        </m:e>
                      </m:d>
                    </m:oMath>
                  </m:oMathPara>
                </a14:m>
                <a:endParaRPr lang="zh-TW" altLang="en-US" dirty="0"/>
              </a:p>
            </p:txBody>
          </p:sp>
        </mc:Choice>
        <mc:Fallback xmlns="">
          <p:sp>
            <p:nvSpPr>
              <p:cNvPr id="5" name="文字方塊 29">
                <a:extLst>
                  <a:ext uri="{FF2B5EF4-FFF2-40B4-BE49-F238E27FC236}">
                    <a16:creationId xmlns:a16="http://schemas.microsoft.com/office/drawing/2014/main" id="{0CA1F2C0-2273-AFE7-9EE3-FD32ABE649B9}"/>
                  </a:ext>
                </a:extLst>
              </p:cNvPr>
              <p:cNvSpPr txBox="1">
                <a:spLocks noRot="1" noChangeAspect="1" noMove="1" noResize="1" noEditPoints="1" noAdjustHandles="1" noChangeArrowheads="1" noChangeShapeType="1" noTextEdit="1"/>
              </p:cNvSpPr>
              <p:nvPr/>
            </p:nvSpPr>
            <p:spPr bwMode="auto">
              <a:xfrm>
                <a:off x="4704945" y="2418913"/>
                <a:ext cx="3240359" cy="664606"/>
              </a:xfrm>
              <a:prstGeom prst="rect">
                <a:avLst/>
              </a:prstGeom>
              <a:blipFill>
                <a:blip r:embed="rId3"/>
                <a:stretch>
                  <a:fillRect l="-6641" t="-41509" r="-1172" b="-71698"/>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29">
                <a:extLst>
                  <a:ext uri="{FF2B5EF4-FFF2-40B4-BE49-F238E27FC236}">
                    <a16:creationId xmlns:a16="http://schemas.microsoft.com/office/drawing/2014/main" id="{DDB87AB9-F6E6-AA7E-5722-FA92AACC04A4}"/>
                  </a:ext>
                </a:extLst>
              </p:cNvPr>
              <p:cNvSpPr txBox="1"/>
              <p:nvPr/>
            </p:nvSpPr>
            <p:spPr bwMode="auto">
              <a:xfrm>
                <a:off x="4704614" y="1620357"/>
                <a:ext cx="3240359" cy="664606"/>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2−</m:t>
                                  </m:r>
                                </m:sub>
                              </m:sSub>
                            </m:e>
                          </m:d>
                        </m:e>
                      </m:d>
                      <m:r>
                        <a:rPr lang="en-US" altLang="zh-TW" b="0" i="1" smtClean="0">
                          <a:latin typeface="Cambria Math" panose="02040503050406030204" pitchFamily="18" charset="0"/>
                          <a:ea typeface="Cambria Math" panose="02040503050406030204" pitchFamily="18" charset="0"/>
                        </a:rPr>
                        <m:t>→</m:t>
                      </m: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ad>
                            <m:radPr>
                              <m:degHide m:val="on"/>
                              <m:ctrlPr>
                                <a:rPr lang="en-US" altLang="zh-TW" b="0" i="1" smtClean="0">
                                  <a:latin typeface="Cambria Math" panose="02040503050406030204" pitchFamily="18" charset="0"/>
                                  <a:ea typeface="Cambria Math" panose="02040503050406030204" pitchFamily="18" charset="0"/>
                                </a:rPr>
                              </m:ctrlPr>
                            </m:radPr>
                            <m:deg/>
                            <m:e>
                              <m:r>
                                <a:rPr lang="en-US" altLang="zh-TW" b="0" i="1" smtClean="0">
                                  <a:latin typeface="Cambria Math" panose="02040503050406030204" pitchFamily="18" charset="0"/>
                                  <a:ea typeface="Cambria Math" panose="02040503050406030204" pitchFamily="18" charset="0"/>
                                </a:rPr>
                                <m:t>2</m:t>
                              </m:r>
                            </m:e>
                          </m:rad>
                        </m:den>
                      </m:f>
                      <m:d>
                        <m:dPr>
                          <m:ctrlPr>
                            <a:rPr lang="en-US" altLang="zh-TW" b="0" i="1" smtClean="0">
                              <a:latin typeface="Cambria Math" panose="02040503050406030204" pitchFamily="18" charset="0"/>
                              <a:ea typeface="Cambria Math" panose="02040503050406030204" pitchFamily="18" charset="0"/>
                            </a:rPr>
                          </m:ctrlPr>
                        </m:dP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200</m:t>
                                      </m:r>
                                    </m:sub>
                                  </m:sSub>
                                </m:e>
                              </m:d>
                            </m:e>
                          </m:d>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2</m:t>
                                      </m:r>
                                      <m:r>
                                        <a:rPr lang="en-US" altLang="zh-TW" b="0" i="1" smtClean="0">
                                          <a:latin typeface="Cambria Math" panose="02040503050406030204" pitchFamily="18" charset="0"/>
                                        </a:rPr>
                                        <m:t>1</m:t>
                                      </m:r>
                                      <m:r>
                                        <a:rPr lang="en-US" altLang="zh-TW" i="1">
                                          <a:latin typeface="Cambria Math" panose="02040503050406030204" pitchFamily="18" charset="0"/>
                                        </a:rPr>
                                        <m:t>0</m:t>
                                      </m:r>
                                    </m:sub>
                                  </m:sSub>
                                </m:e>
                              </m:d>
                            </m:e>
                          </m:d>
                        </m:e>
                      </m:d>
                    </m:oMath>
                  </m:oMathPara>
                </a14:m>
                <a:endParaRPr lang="zh-TW" altLang="en-US" dirty="0"/>
              </a:p>
            </p:txBody>
          </p:sp>
        </mc:Choice>
        <mc:Fallback xmlns="">
          <p:sp>
            <p:nvSpPr>
              <p:cNvPr id="6" name="文字方塊 29">
                <a:extLst>
                  <a:ext uri="{FF2B5EF4-FFF2-40B4-BE49-F238E27FC236}">
                    <a16:creationId xmlns:a16="http://schemas.microsoft.com/office/drawing/2014/main" id="{DDB87AB9-F6E6-AA7E-5722-FA92AACC04A4}"/>
                  </a:ext>
                </a:extLst>
              </p:cNvPr>
              <p:cNvSpPr txBox="1">
                <a:spLocks noRot="1" noChangeAspect="1" noMove="1" noResize="1" noEditPoints="1" noAdjustHandles="1" noChangeArrowheads="1" noChangeShapeType="1" noTextEdit="1"/>
              </p:cNvSpPr>
              <p:nvPr/>
            </p:nvSpPr>
            <p:spPr bwMode="auto">
              <a:xfrm>
                <a:off x="4704614" y="1620357"/>
                <a:ext cx="3240359" cy="664606"/>
              </a:xfrm>
              <a:prstGeom prst="rect">
                <a:avLst/>
              </a:prstGeom>
              <a:blipFill>
                <a:blip r:embed="rId4"/>
                <a:stretch>
                  <a:fillRect l="-6641" t="-41509" r="-1172" b="-71698"/>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F01760B-96D0-85A1-156D-FAD74288FC4C}"/>
                  </a:ext>
                </a:extLst>
              </p:cNvPr>
              <p:cNvSpPr txBox="1"/>
              <p:nvPr/>
            </p:nvSpPr>
            <p:spPr bwMode="auto">
              <a:xfrm>
                <a:off x="4704945" y="638428"/>
                <a:ext cx="2754857" cy="705514"/>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2"/>
                                    <m:mcJc m:val="center"/>
                                  </m:mcPr>
                                </m:mc>
                              </m:mcs>
                              <m:ctrlPr>
                                <a:rPr lang="en-TW" i="1" smtClean="0">
                                  <a:latin typeface="Cambria Math" panose="02040503050406030204" pitchFamily="18" charset="0"/>
                                  <a:cs typeface="Times New Roman" pitchFamily="18" charset="0"/>
                                </a:rPr>
                              </m:ctrlPr>
                            </m:mPr>
                            <m:mr>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e>
                                <m:r>
                                  <a:rPr lang="en-US" altLang="zh-TW" b="0" i="1" smtClean="0">
                                    <a:latin typeface="Cambria Math" panose="02040503050406030204" pitchFamily="18" charset="0"/>
                                    <a:ea typeface="Cambria Math"/>
                                  </a:rPr>
                                  <m:t>3</m:t>
                                </m:r>
                                <m:r>
                                  <a:rPr lang="en-US" i="1">
                                    <a:latin typeface="Cambria Math" panose="02040503050406030204" pitchFamily="18" charset="0"/>
                                    <a:cs typeface="Times New Roman" pitchFamily="18" charset="0"/>
                                  </a:rPr>
                                  <m:t>𝑒𝐸</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0</m:t>
                                    </m:r>
                                  </m:sub>
                                </m:sSub>
                              </m:e>
                            </m:mr>
                            <m:mr>
                              <m:e>
                                <m:r>
                                  <a:rPr lang="en-US" altLang="zh-TW" i="1">
                                    <a:latin typeface="Cambria Math" panose="02040503050406030204" pitchFamily="18" charset="0"/>
                                    <a:ea typeface="Cambria Math"/>
                                  </a:rPr>
                                  <m:t>3</m:t>
                                </m:r>
                                <m:r>
                                  <a:rPr lang="en-US" i="1">
                                    <a:latin typeface="Cambria Math" panose="02040503050406030204" pitchFamily="18" charset="0"/>
                                    <a:cs typeface="Times New Roman" pitchFamily="18" charset="0"/>
                                  </a:rPr>
                                  <m:t>𝑒𝐸</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0</m:t>
                                    </m:r>
                                  </m:sub>
                                </m:sSub>
                              </m:e>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rPr>
                        <m:t>0</m:t>
                      </m:r>
                    </m:oMath>
                  </m:oMathPara>
                </a14:m>
                <a:endParaRPr lang="en-TW"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3F01760B-96D0-85A1-156D-FAD74288FC4C}"/>
                  </a:ext>
                </a:extLst>
              </p:cNvPr>
              <p:cNvSpPr txBox="1">
                <a:spLocks noRot="1" noChangeAspect="1" noMove="1" noResize="1" noEditPoints="1" noAdjustHandles="1" noChangeArrowheads="1" noChangeShapeType="1" noTextEdit="1"/>
              </p:cNvSpPr>
              <p:nvPr/>
            </p:nvSpPr>
            <p:spPr bwMode="auto">
              <a:xfrm>
                <a:off x="4704945" y="638428"/>
                <a:ext cx="2754857" cy="705514"/>
              </a:xfrm>
              <a:prstGeom prst="rect">
                <a:avLst/>
              </a:prstGeom>
              <a:blipFill>
                <a:blip r:embed="rId5"/>
                <a:stretch>
                  <a:fillRect r="-1376" b="-714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168CD02-5932-B7DC-5A9E-F0B1FA874C9C}"/>
                  </a:ext>
                </a:extLst>
              </p:cNvPr>
              <p:cNvSpPr txBox="1"/>
              <p:nvPr/>
            </p:nvSpPr>
            <p:spPr bwMode="auto">
              <a:xfrm>
                <a:off x="1028047" y="1627889"/>
                <a:ext cx="1390573" cy="332848"/>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b="0" i="1" smtClean="0">
                          <a:latin typeface="Cambria Math" panose="02040503050406030204" pitchFamily="18" charset="0"/>
                          <a:cs typeface="Times New Roman" pitchFamily="18" charset="0"/>
                        </a:rPr>
                        <m:t>=</m:t>
                      </m:r>
                      <m:r>
                        <a:rPr lang="en-US" altLang="zh-TW" i="1">
                          <a:latin typeface="Cambria Math" panose="02040503050406030204" pitchFamily="18" charset="0"/>
                          <a:ea typeface="Cambria Math"/>
                        </a:rPr>
                        <m:t>3</m:t>
                      </m:r>
                      <m:r>
                        <a:rPr lang="en-US" i="1">
                          <a:latin typeface="Cambria Math" panose="02040503050406030204" pitchFamily="18" charset="0"/>
                          <a:cs typeface="Times New Roman" pitchFamily="18" charset="0"/>
                        </a:rPr>
                        <m:t>𝑒𝐸</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0</m:t>
                          </m:r>
                        </m:sub>
                      </m:sSub>
                    </m:oMath>
                  </m:oMathPara>
                </a14:m>
                <a:endParaRPr lang="en-TW" dirty="0">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B168CD02-5932-B7DC-5A9E-F0B1FA874C9C}"/>
                  </a:ext>
                </a:extLst>
              </p:cNvPr>
              <p:cNvSpPr txBox="1">
                <a:spLocks noRot="1" noChangeAspect="1" noMove="1" noResize="1" noEditPoints="1" noAdjustHandles="1" noChangeArrowheads="1" noChangeShapeType="1" noTextEdit="1"/>
              </p:cNvSpPr>
              <p:nvPr/>
            </p:nvSpPr>
            <p:spPr bwMode="auto">
              <a:xfrm>
                <a:off x="1028047" y="1627889"/>
                <a:ext cx="1390573" cy="332848"/>
              </a:xfrm>
              <a:prstGeom prst="rect">
                <a:avLst/>
              </a:prstGeom>
              <a:blipFill>
                <a:blip r:embed="rId6"/>
                <a:stretch>
                  <a:fillRect l="-3636" r="-909" b="-1481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90F6E7B-D9B6-42B3-B0B1-89D92D8C46D7}"/>
                  </a:ext>
                </a:extLst>
              </p:cNvPr>
              <p:cNvSpPr txBox="1"/>
              <p:nvPr/>
            </p:nvSpPr>
            <p:spPr bwMode="auto">
              <a:xfrm>
                <a:off x="1028047" y="2465746"/>
                <a:ext cx="1563697" cy="332848"/>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m:t>
                      </m:r>
                      <m:r>
                        <a:rPr lang="en-US" altLang="zh-TW" i="1">
                          <a:latin typeface="Cambria Math" panose="02040503050406030204" pitchFamily="18" charset="0"/>
                          <a:ea typeface="Cambria Math"/>
                        </a:rPr>
                        <m:t>3</m:t>
                      </m:r>
                      <m:r>
                        <a:rPr lang="en-US" i="1">
                          <a:latin typeface="Cambria Math" panose="02040503050406030204" pitchFamily="18" charset="0"/>
                          <a:cs typeface="Times New Roman" pitchFamily="18" charset="0"/>
                        </a:rPr>
                        <m:t>𝑒𝐸</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0</m:t>
                          </m:r>
                        </m:sub>
                      </m:sSub>
                    </m:oMath>
                  </m:oMathPara>
                </a14:m>
                <a:endParaRPr lang="en-TW" dirty="0">
                  <a:latin typeface="Times New Roman" pitchFamily="18" charset="0"/>
                  <a:cs typeface="Times New Roman" pitchFamily="18" charset="0"/>
                </a:endParaRPr>
              </a:p>
            </p:txBody>
          </p:sp>
        </mc:Choice>
        <mc:Fallback xmlns="">
          <p:sp>
            <p:nvSpPr>
              <p:cNvPr id="9" name="TextBox 8">
                <a:extLst>
                  <a:ext uri="{FF2B5EF4-FFF2-40B4-BE49-F238E27FC236}">
                    <a16:creationId xmlns:a16="http://schemas.microsoft.com/office/drawing/2014/main" id="{A90F6E7B-D9B6-42B3-B0B1-89D92D8C46D7}"/>
                  </a:ext>
                </a:extLst>
              </p:cNvPr>
              <p:cNvSpPr txBox="1">
                <a:spLocks noRot="1" noChangeAspect="1" noMove="1" noResize="1" noEditPoints="1" noAdjustHandles="1" noChangeArrowheads="1" noChangeShapeType="1" noTextEdit="1"/>
              </p:cNvSpPr>
              <p:nvPr/>
            </p:nvSpPr>
            <p:spPr bwMode="auto">
              <a:xfrm>
                <a:off x="1028047" y="2465746"/>
                <a:ext cx="1563697" cy="332848"/>
              </a:xfrm>
              <a:prstGeom prst="rect">
                <a:avLst/>
              </a:prstGeom>
              <a:blipFill>
                <a:blip r:embed="rId7"/>
                <a:stretch>
                  <a:fillRect l="-3226" b="-1428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F5DC42E-F492-F849-5FCA-CA090FCD8FFD}"/>
                  </a:ext>
                </a:extLst>
              </p:cNvPr>
              <p:cNvSpPr txBox="1"/>
              <p:nvPr/>
            </p:nvSpPr>
            <p:spPr bwMode="auto">
              <a:xfrm>
                <a:off x="2843633" y="1627985"/>
                <a:ext cx="1676613"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1</m:t>
                          </m:r>
                        </m:num>
                        <m:den>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2</m:t>
                              </m:r>
                            </m:e>
                          </m:rad>
                        </m:den>
                      </m:f>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r>
                                  <a:rPr lang="en-US" b="0" i="1" smtClean="0">
                                    <a:latin typeface="Cambria Math" panose="02040503050406030204" pitchFamily="18" charset="0"/>
                                    <a:cs typeface="Times New Roman" pitchFamily="18" charset="0"/>
                                  </a:rPr>
                                  <m:t>1</m:t>
                                </m:r>
                              </m:e>
                            </m:mr>
                            <m:mr>
                              <m:e>
                                <m:r>
                                  <a:rPr lang="en-US" b="0" i="1" smtClean="0">
                                    <a:latin typeface="Cambria Math" panose="02040503050406030204" pitchFamily="18" charset="0"/>
                                    <a:cs typeface="Times New Roman" pitchFamily="18" charset="0"/>
                                  </a:rPr>
                                  <m:t>−1</m:t>
                                </m:r>
                              </m:e>
                            </m:mr>
                          </m:m>
                        </m:e>
                      </m:d>
                    </m:oMath>
                  </m:oMathPara>
                </a14:m>
                <a:endParaRPr lang="en-TW" dirty="0">
                  <a:latin typeface="Times New Roman" pitchFamily="18" charset="0"/>
                  <a:cs typeface="Times New Roman" pitchFamily="18" charset="0"/>
                </a:endParaRPr>
              </a:p>
            </p:txBody>
          </p:sp>
        </mc:Choice>
        <mc:Fallback xmlns="">
          <p:sp>
            <p:nvSpPr>
              <p:cNvPr id="10" name="TextBox 9">
                <a:extLst>
                  <a:ext uri="{FF2B5EF4-FFF2-40B4-BE49-F238E27FC236}">
                    <a16:creationId xmlns:a16="http://schemas.microsoft.com/office/drawing/2014/main" id="{CF5DC42E-F492-F849-5FCA-CA090FCD8FFD}"/>
                  </a:ext>
                </a:extLst>
              </p:cNvPr>
              <p:cNvSpPr txBox="1">
                <a:spLocks noRot="1" noChangeAspect="1" noMove="1" noResize="1" noEditPoints="1" noAdjustHandles="1" noChangeArrowheads="1" noChangeShapeType="1" noTextEdit="1"/>
              </p:cNvSpPr>
              <p:nvPr/>
            </p:nvSpPr>
            <p:spPr bwMode="auto">
              <a:xfrm>
                <a:off x="2843633" y="1627985"/>
                <a:ext cx="1676613" cy="572273"/>
              </a:xfrm>
              <a:prstGeom prst="rect">
                <a:avLst/>
              </a:prstGeom>
              <a:blipFill>
                <a:blip r:embed="rId8"/>
                <a:stretch>
                  <a:fillRect t="-4348" b="-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477FC67-C68B-77CB-518F-AE7BEAED6E35}"/>
                  </a:ext>
                </a:extLst>
              </p:cNvPr>
              <p:cNvSpPr txBox="1"/>
              <p:nvPr/>
            </p:nvSpPr>
            <p:spPr bwMode="auto">
              <a:xfrm>
                <a:off x="2843633" y="2461187"/>
                <a:ext cx="1503489"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1</m:t>
                          </m:r>
                        </m:num>
                        <m:den>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2</m:t>
                              </m:r>
                            </m:e>
                          </m:rad>
                        </m:den>
                      </m:f>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r>
                                  <a:rPr lang="en-US" b="0" i="1" smtClean="0">
                                    <a:latin typeface="Cambria Math" panose="02040503050406030204" pitchFamily="18" charset="0"/>
                                    <a:cs typeface="Times New Roman" pitchFamily="18" charset="0"/>
                                  </a:rPr>
                                  <m:t>1</m:t>
                                </m:r>
                              </m:e>
                            </m:mr>
                            <m:mr>
                              <m:e>
                                <m:r>
                                  <a:rPr lang="en-US" b="0" i="1" smtClean="0">
                                    <a:latin typeface="Cambria Math" panose="02040503050406030204" pitchFamily="18" charset="0"/>
                                    <a:cs typeface="Times New Roman" pitchFamily="18" charset="0"/>
                                  </a:rPr>
                                  <m:t>1</m:t>
                                </m:r>
                              </m:e>
                            </m:mr>
                          </m:m>
                        </m:e>
                      </m:d>
                    </m:oMath>
                  </m:oMathPara>
                </a14:m>
                <a:endParaRPr lang="en-TW" dirty="0">
                  <a:latin typeface="Times New Roman" pitchFamily="18" charset="0"/>
                  <a:cs typeface="Times New Roman" pitchFamily="18" charset="0"/>
                </a:endParaRPr>
              </a:p>
            </p:txBody>
          </p:sp>
        </mc:Choice>
        <mc:Fallback xmlns="">
          <p:sp>
            <p:nvSpPr>
              <p:cNvPr id="11" name="TextBox 10">
                <a:extLst>
                  <a:ext uri="{FF2B5EF4-FFF2-40B4-BE49-F238E27FC236}">
                    <a16:creationId xmlns:a16="http://schemas.microsoft.com/office/drawing/2014/main" id="{E477FC67-C68B-77CB-518F-AE7BEAED6E35}"/>
                  </a:ext>
                </a:extLst>
              </p:cNvPr>
              <p:cNvSpPr txBox="1">
                <a:spLocks noRot="1" noChangeAspect="1" noMove="1" noResize="1" noEditPoints="1" noAdjustHandles="1" noChangeArrowheads="1" noChangeShapeType="1" noTextEdit="1"/>
              </p:cNvSpPr>
              <p:nvPr/>
            </p:nvSpPr>
            <p:spPr bwMode="auto">
              <a:xfrm>
                <a:off x="2843633" y="2461187"/>
                <a:ext cx="1503489" cy="572273"/>
              </a:xfrm>
              <a:prstGeom prst="rect">
                <a:avLst/>
              </a:prstGeom>
              <a:blipFill>
                <a:blip r:embed="rId9"/>
                <a:stretch>
                  <a:fillRect t="-4255" b="-6383"/>
                </a:stretch>
              </a:blipFill>
              <a:ln w="9525">
                <a:noFill/>
                <a:miter lim="800000"/>
                <a:headEnd/>
                <a:tailEnd/>
              </a:ln>
            </p:spPr>
            <p:txBody>
              <a:bodyPr/>
              <a:lstStyle/>
              <a:p>
                <a:r>
                  <a:rPr lang="en-TW">
                    <a:noFill/>
                  </a:rPr>
                  <a:t> </a:t>
                </a:r>
              </a:p>
            </p:txBody>
          </p:sp>
        </mc:Fallback>
      </mc:AlternateContent>
      <p:sp>
        <p:nvSpPr>
          <p:cNvPr id="13" name="TextBox 12">
            <a:extLst>
              <a:ext uri="{FF2B5EF4-FFF2-40B4-BE49-F238E27FC236}">
                <a16:creationId xmlns:a16="http://schemas.microsoft.com/office/drawing/2014/main" id="{CB54AF86-D520-6B9D-9DCE-10443D68C6A0}"/>
              </a:ext>
            </a:extLst>
          </p:cNvPr>
          <p:cNvSpPr txBox="1"/>
          <p:nvPr/>
        </p:nvSpPr>
        <p:spPr bwMode="auto">
          <a:xfrm>
            <a:off x="1028047" y="1234022"/>
            <a:ext cx="367689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本徵值與本徵態如預期有兩組。</a:t>
            </a:r>
          </a:p>
        </p:txBody>
      </p:sp>
      <p:sp>
        <p:nvSpPr>
          <p:cNvPr id="14" name="TextBox 13">
            <a:extLst>
              <a:ext uri="{FF2B5EF4-FFF2-40B4-BE49-F238E27FC236}">
                <a16:creationId xmlns:a16="http://schemas.microsoft.com/office/drawing/2014/main" id="{AC6BEE28-06EE-35E0-EE9A-39418A53C25A}"/>
              </a:ext>
            </a:extLst>
          </p:cNvPr>
          <p:cNvSpPr txBox="1"/>
          <p:nvPr/>
        </p:nvSpPr>
        <p:spPr bwMode="auto">
          <a:xfrm>
            <a:off x="879131" y="3015817"/>
            <a:ext cx="729324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注意：現在能量本徵值已不同，微擾項在一階修正將簡併部分移除。</a:t>
            </a:r>
          </a:p>
        </p:txBody>
      </p:sp>
      <p:sp>
        <p:nvSpPr>
          <p:cNvPr id="15" name="TextBox 14">
            <a:extLst>
              <a:ext uri="{FF2B5EF4-FFF2-40B4-BE49-F238E27FC236}">
                <a16:creationId xmlns:a16="http://schemas.microsoft.com/office/drawing/2014/main" id="{906C526F-D918-3DB3-FC0F-89CEC3EEEDFF}"/>
              </a:ext>
            </a:extLst>
          </p:cNvPr>
          <p:cNvSpPr txBox="1"/>
          <p:nvPr/>
        </p:nvSpPr>
        <p:spPr bwMode="auto">
          <a:xfrm>
            <a:off x="926681" y="3370122"/>
            <a:ext cx="3240358" cy="369332"/>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Perturbation l</a:t>
            </a:r>
            <a:r>
              <a:rPr lang="en-TW" dirty="0">
                <a:latin typeface="Times New Roman" pitchFamily="18" charset="0"/>
                <a:cs typeface="Times New Roman" pitchFamily="18" charset="0"/>
              </a:rPr>
              <a:t>ifts the degeneracy.</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5E8B888-F484-C19C-9B58-4B10D2099493}"/>
                  </a:ext>
                </a:extLst>
              </p:cNvPr>
              <p:cNvSpPr txBox="1"/>
              <p:nvPr/>
            </p:nvSpPr>
            <p:spPr bwMode="auto">
              <a:xfrm>
                <a:off x="1028047" y="638428"/>
                <a:ext cx="3335850" cy="461921"/>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a:rPr>
                        <m:t>−3</m:t>
                      </m:r>
                      <m:r>
                        <a:rPr lang="en-US" i="1">
                          <a:latin typeface="Cambria Math" panose="02040503050406030204" pitchFamily="18" charset="0"/>
                          <a:cs typeface="Times New Roman" pitchFamily="18" charset="0"/>
                        </a:rPr>
                        <m:t>𝑒𝐸</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0</m:t>
                          </m:r>
                        </m:sub>
                      </m:sSub>
                      <m:d>
                        <m:dPr>
                          <m:ctrlPr>
                            <a:rPr lang="en-TW" i="1">
                              <a:latin typeface="Cambria Math" panose="02040503050406030204" pitchFamily="18" charset="0"/>
                              <a:cs typeface="Times New Roman" pitchFamily="18" charset="0"/>
                            </a:rPr>
                          </m:ctrlPr>
                        </m:dPr>
                        <m:e>
                          <m:m>
                            <m:mPr>
                              <m:mcs>
                                <m:mc>
                                  <m:mcPr>
                                    <m:count m:val="2"/>
                                    <m:mcJc m:val="center"/>
                                  </m:mcPr>
                                </m:mc>
                              </m:mcs>
                              <m:ctrlPr>
                                <a:rPr lang="en-TW" i="1">
                                  <a:latin typeface="Cambria Math" panose="02040503050406030204" pitchFamily="18" charset="0"/>
                                  <a:cs typeface="Times New Roman" pitchFamily="18" charset="0"/>
                                </a:rPr>
                              </m:ctrlPr>
                            </m:mPr>
                            <m:mr>
                              <m:e>
                                <m:r>
                                  <a:rPr lang="en-US" altLang="zh-TW" i="1">
                                    <a:latin typeface="Cambria Math" panose="02040503050406030204" pitchFamily="18" charset="0"/>
                                  </a:rPr>
                                  <m:t>0</m:t>
                                </m:r>
                              </m:e>
                              <m:e>
                                <m:r>
                                  <a:rPr lang="en-US" altLang="zh-TW" b="0" i="1" smtClean="0">
                                    <a:latin typeface="Cambria Math" panose="02040503050406030204" pitchFamily="18" charset="0"/>
                                    <a:ea typeface="Cambria Math"/>
                                  </a:rPr>
                                  <m:t>1</m:t>
                                </m:r>
                              </m:e>
                            </m:mr>
                            <m:mr>
                              <m:e>
                                <m:r>
                                  <a:rPr lang="en-US" altLang="zh-TW" b="0" i="1" smtClean="0">
                                    <a:latin typeface="Cambria Math" panose="02040503050406030204" pitchFamily="18" charset="0"/>
                                    <a:ea typeface="Cambria Math"/>
                                  </a:rPr>
                                  <m:t>1</m:t>
                                </m:r>
                              </m:e>
                              <m:e>
                                <m:r>
                                  <a:rPr lang="en-US" altLang="zh-TW" i="1">
                                    <a:latin typeface="Cambria Math" panose="02040503050406030204" pitchFamily="18" charset="0"/>
                                  </a:rPr>
                                  <m:t>0</m:t>
                                </m:r>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ea typeface="Cambria Math" panose="02040503050406030204" pitchFamily="18" charset="0"/>
                          <a:cs typeface="Times New Roman"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m:oMathPara>
                </a14:m>
                <a:endParaRPr lang="en-TW"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25E8B888-F484-C19C-9B58-4B10D2099493}"/>
                  </a:ext>
                </a:extLst>
              </p:cNvPr>
              <p:cNvSpPr txBox="1">
                <a:spLocks noRot="1" noChangeAspect="1" noMove="1" noResize="1" noEditPoints="1" noAdjustHandles="1" noChangeArrowheads="1" noChangeShapeType="1" noTextEdit="1"/>
              </p:cNvSpPr>
              <p:nvPr/>
            </p:nvSpPr>
            <p:spPr bwMode="auto">
              <a:xfrm>
                <a:off x="1028047" y="638428"/>
                <a:ext cx="3335850" cy="461921"/>
              </a:xfrm>
              <a:prstGeom prst="rect">
                <a:avLst/>
              </a:prstGeom>
              <a:blipFill>
                <a:blip r:embed="rId10"/>
                <a:stretch>
                  <a:fillRect t="-2703" b="-16216"/>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16624466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alendar&#10;&#10;Description automatically generated">
            <a:extLst>
              <a:ext uri="{FF2B5EF4-FFF2-40B4-BE49-F238E27FC236}">
                <a16:creationId xmlns:a16="http://schemas.microsoft.com/office/drawing/2014/main" id="{0E762CA6-3698-7010-7E62-0EF5A497EDB5}"/>
              </a:ext>
            </a:extLst>
          </p:cNvPr>
          <p:cNvPicPr>
            <a:picLocks noChangeAspect="1"/>
          </p:cNvPicPr>
          <p:nvPr/>
        </p:nvPicPr>
        <p:blipFill rotWithShape="1">
          <a:blip r:embed="rId2">
            <a:extLst>
              <a:ext uri="{28A0092B-C50C-407E-A947-70E740481C1C}">
                <a14:useLocalDpi xmlns:a14="http://schemas.microsoft.com/office/drawing/2010/main" val="0"/>
              </a:ext>
            </a:extLst>
          </a:blip>
          <a:srcRect b="48950"/>
          <a:stretch/>
        </p:blipFill>
        <p:spPr>
          <a:xfrm>
            <a:off x="1603127" y="396222"/>
            <a:ext cx="5198366" cy="2607773"/>
          </a:xfrm>
          <a:prstGeom prst="rect">
            <a:avLst/>
          </a:prstGeom>
        </p:spPr>
      </p:pic>
      <p:pic>
        <p:nvPicPr>
          <p:cNvPr id="3" name="Picture 2">
            <a:extLst>
              <a:ext uri="{FF2B5EF4-FFF2-40B4-BE49-F238E27FC236}">
                <a16:creationId xmlns:a16="http://schemas.microsoft.com/office/drawing/2014/main" id="{7B8C0C8F-FD7E-9D33-E02A-1C943A4F59BD}"/>
              </a:ext>
            </a:extLst>
          </p:cNvPr>
          <p:cNvPicPr>
            <a:picLocks noChangeAspect="1"/>
          </p:cNvPicPr>
          <p:nvPr/>
        </p:nvPicPr>
        <p:blipFill rotWithShape="1">
          <a:blip r:embed="rId3"/>
          <a:srcRect l="6390" r="4876" b="13753"/>
          <a:stretch/>
        </p:blipFill>
        <p:spPr>
          <a:xfrm>
            <a:off x="2483768" y="3448313"/>
            <a:ext cx="3312368" cy="2507788"/>
          </a:xfrm>
          <a:prstGeom prst="rect">
            <a:avLst/>
          </a:prstGeom>
        </p:spPr>
      </p:pic>
      <p:sp>
        <p:nvSpPr>
          <p:cNvPr id="4" name="TextBox 3">
            <a:extLst>
              <a:ext uri="{FF2B5EF4-FFF2-40B4-BE49-F238E27FC236}">
                <a16:creationId xmlns:a16="http://schemas.microsoft.com/office/drawing/2014/main" id="{417B6A41-BE12-47B1-F7B9-91F0AC2CC0F3}"/>
              </a:ext>
            </a:extLst>
          </p:cNvPr>
          <p:cNvSpPr txBox="1"/>
          <p:nvPr/>
        </p:nvSpPr>
        <p:spPr bwMode="auto">
          <a:xfrm>
            <a:off x="1475656" y="3031982"/>
            <a:ext cx="6912768"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一般來說，微擾不會改變定性的樣貌，畢竟是微小的效應</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AB91492B-4C82-79B1-537C-835912947E77}"/>
              </a:ext>
            </a:extLst>
          </p:cNvPr>
          <p:cNvSpPr txBox="1"/>
          <p:nvPr/>
        </p:nvSpPr>
        <p:spPr bwMode="auto">
          <a:xfrm>
            <a:off x="1603127" y="6021288"/>
            <a:ext cx="5993209"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簡併態的微擾卻破壞簡併，完全改變系統的外在性質。</a:t>
            </a:r>
          </a:p>
        </p:txBody>
      </p:sp>
    </p:spTree>
    <p:extLst>
      <p:ext uri="{BB962C8B-B14F-4D97-AF65-F5344CB8AC3E}">
        <p14:creationId xmlns:p14="http://schemas.microsoft.com/office/powerpoint/2010/main" val="3397430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文字方塊 29">
                <a:extLst>
                  <a:ext uri="{FF2B5EF4-FFF2-40B4-BE49-F238E27FC236}">
                    <a16:creationId xmlns:a16="http://schemas.microsoft.com/office/drawing/2014/main" id="{9901F975-20B7-B1EE-F52F-7540293FCBE0}"/>
                  </a:ext>
                </a:extLst>
              </p:cNvPr>
              <p:cNvSpPr txBox="1"/>
              <p:nvPr/>
            </p:nvSpPr>
            <p:spPr bwMode="auto">
              <a:xfrm>
                <a:off x="402401" y="1194740"/>
                <a:ext cx="4529639" cy="57214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b="0"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e>
                      </m:d>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e>
                      </m:d>
                    </m:oMath>
                  </m:oMathPara>
                </a14:m>
                <a:endParaRPr lang="zh-TW" altLang="en-US" dirty="0"/>
              </a:p>
            </p:txBody>
          </p:sp>
        </mc:Choice>
        <mc:Fallback xmlns="">
          <p:sp>
            <p:nvSpPr>
              <p:cNvPr id="15" name="文字方塊 29">
                <a:extLst>
                  <a:ext uri="{FF2B5EF4-FFF2-40B4-BE49-F238E27FC236}">
                    <a16:creationId xmlns:a16="http://schemas.microsoft.com/office/drawing/2014/main" id="{9901F975-20B7-B1EE-F52F-7540293FCBE0}"/>
                  </a:ext>
                </a:extLst>
              </p:cNvPr>
              <p:cNvSpPr txBox="1">
                <a:spLocks noRot="1" noChangeAspect="1" noMove="1" noResize="1" noEditPoints="1" noAdjustHandles="1" noChangeArrowheads="1" noChangeShapeType="1" noTextEdit="1"/>
              </p:cNvSpPr>
              <p:nvPr/>
            </p:nvSpPr>
            <p:spPr bwMode="auto">
              <a:xfrm>
                <a:off x="402401" y="1194740"/>
                <a:ext cx="4529639" cy="572144"/>
              </a:xfrm>
              <a:prstGeom prst="rect">
                <a:avLst/>
              </a:prstGeom>
              <a:blipFill>
                <a:blip r:embed="rId2"/>
                <a:stretch>
                  <a:fillRect t="-178261" r="-13966" b="-25652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533A321-9D84-7FAB-1528-DD209FC1D0B2}"/>
                  </a:ext>
                </a:extLst>
              </p:cNvPr>
              <p:cNvSpPr txBox="1"/>
              <p:nvPr/>
            </p:nvSpPr>
            <p:spPr bwMode="auto">
              <a:xfrm>
                <a:off x="467544" y="1972679"/>
                <a:ext cx="554461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現在取此式與</a:t>
                </a:r>
                <a14:m>
                  <m:oMath xmlns:m="http://schemas.openxmlformats.org/officeDocument/2006/math">
                    <m:d>
                      <m:dPr>
                        <m:begChr m:val="⟨"/>
                        <m:endChr m:val=""/>
                        <m:ctrlPr>
                          <a:rPr lang="en-TW" i="1">
                            <a:latin typeface="Cambria Math" panose="02040503050406030204" pitchFamily="18" charset="0"/>
                            <a:cs typeface="Times New Roman" pitchFamily="18" charset="0"/>
                          </a:rPr>
                        </m:ctrlPr>
                      </m:dPr>
                      <m:e>
                        <m:d>
                          <m:dPr>
                            <m:begChr m:val=""/>
                            <m:endChr m:val="|"/>
                            <m:ctrlPr>
                              <a:rPr lang="en-TW" i="1">
                                <a:latin typeface="Cambria Math" panose="02040503050406030204" pitchFamily="18" charset="0"/>
                                <a:cs typeface="Times New Roman"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𝑚</m:t>
                                </m:r>
                              </m:sub>
                            </m:sSub>
                          </m:e>
                        </m:d>
                      </m:e>
                    </m:d>
                    <m:r>
                      <a:rPr lang="en-US" altLang="zh-TW" b="0" i="1" smtClean="0">
                        <a:latin typeface="Cambria Math" panose="02040503050406030204" pitchFamily="18" charset="0"/>
                        <a:ea typeface="Cambria Math" panose="02040503050406030204" pitchFamily="18" charset="0"/>
                      </a:rPr>
                      <m:t>, </m:t>
                    </m:r>
                    <m:r>
                      <a:rPr lang="en-US" altLang="zh-TW" b="0" i="1" smtClean="0">
                        <a:latin typeface="Cambria Math" panose="02040503050406030204" pitchFamily="18" charset="0"/>
                        <a:ea typeface="Cambria Math" panose="02040503050406030204" pitchFamily="18" charset="0"/>
                      </a:rPr>
                      <m:t>𝑚</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𝑛</m:t>
                    </m:r>
                  </m:oMath>
                </a14:m>
                <a:r>
                  <a:rPr lang="en-TW" dirty="0">
                    <a:latin typeface="Times New Roman" pitchFamily="18" charset="0"/>
                    <a:cs typeface="Times New Roman" pitchFamily="18" charset="0"/>
                  </a:rPr>
                  <a:t>的內積，代入正交關係：</a:t>
                </a:r>
              </a:p>
            </p:txBody>
          </p:sp>
        </mc:Choice>
        <mc:Fallback xmlns="">
          <p:sp>
            <p:nvSpPr>
              <p:cNvPr id="16" name="TextBox 15">
                <a:extLst>
                  <a:ext uri="{FF2B5EF4-FFF2-40B4-BE49-F238E27FC236}">
                    <a16:creationId xmlns:a16="http://schemas.microsoft.com/office/drawing/2014/main" id="{0533A321-9D84-7FAB-1528-DD209FC1D0B2}"/>
                  </a:ext>
                </a:extLst>
              </p:cNvPr>
              <p:cNvSpPr txBox="1">
                <a:spLocks noRot="1" noChangeAspect="1" noMove="1" noResize="1" noEditPoints="1" noAdjustHandles="1" noChangeArrowheads="1" noChangeShapeType="1" noTextEdit="1"/>
              </p:cNvSpPr>
              <p:nvPr/>
            </p:nvSpPr>
            <p:spPr bwMode="auto">
              <a:xfrm>
                <a:off x="467544" y="1972679"/>
                <a:ext cx="5544616" cy="369332"/>
              </a:xfrm>
              <a:prstGeom prst="rect">
                <a:avLst/>
              </a:prstGeom>
              <a:blipFill>
                <a:blip r:embed="rId3"/>
                <a:stretch>
                  <a:fillRect l="-913" t="-113333" b="-16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矩形 20">
                <a:extLst>
                  <a:ext uri="{FF2B5EF4-FFF2-40B4-BE49-F238E27FC236}">
                    <a16:creationId xmlns:a16="http://schemas.microsoft.com/office/drawing/2014/main" id="{69D3A6C5-0E4E-6226-C295-F017254CBCBF}"/>
                  </a:ext>
                </a:extLst>
              </p:cNvPr>
              <p:cNvSpPr/>
              <p:nvPr/>
            </p:nvSpPr>
            <p:spPr>
              <a:xfrm>
                <a:off x="5702500" y="1978743"/>
                <a:ext cx="1504451" cy="369332"/>
              </a:xfrm>
              <a:prstGeom prst="rect">
                <a:avLst/>
              </a:prstGeom>
              <a:solidFill>
                <a:srgbClr val="FFFF99"/>
              </a:solidFill>
            </p:spPr>
            <p:txBody>
              <a:bodyPr wrap="none">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kumimoji="0" lang="en-US" altLang="zh-TW" sz="1800" b="0" i="1" smtClean="0">
                              <a:solidFill>
                                <a:srgbClr val="000000"/>
                              </a:solidFill>
                              <a:latin typeface="Cambria Math" panose="02040503050406030204" pitchFamily="18" charset="0"/>
                              <a:ea typeface="Cambria Math"/>
                            </a:rPr>
                          </m:ctrlPr>
                        </m:dPr>
                        <m:e>
                          <m:sSub>
                            <m:sSubPr>
                              <m:ctrlPr>
                                <a:rPr lang="en-US" altLang="zh-TW" sz="1800"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a:rPr>
                                <m:t>𝑚</m:t>
                              </m:r>
                            </m:sub>
                          </m:sSub>
                        </m:e>
                        <m:e>
                          <m:sSub>
                            <m:sSubPr>
                              <m:ctrlPr>
                                <a:rPr lang="en-US" altLang="zh-TW" sz="1800"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a:rPr>
                                <m:t>𝑛</m:t>
                              </m:r>
                            </m:sub>
                          </m:sSub>
                        </m:e>
                      </m:d>
                      <m:r>
                        <a:rPr lang="en-US" altLang="zh-TW" sz="1800" b="0" i="1" smtClean="0">
                          <a:latin typeface="Cambria Math"/>
                          <a:ea typeface="Cambria Math"/>
                        </a:rPr>
                        <m:t>=</m:t>
                      </m:r>
                      <m:r>
                        <a:rPr lang="en-US" altLang="zh-TW" sz="1800" b="0" i="1" smtClean="0">
                          <a:latin typeface="Cambria Math" panose="02040503050406030204" pitchFamily="18" charset="0"/>
                          <a:ea typeface="Cambria Math"/>
                        </a:rPr>
                        <m:t>0</m:t>
                      </m:r>
                    </m:oMath>
                  </m:oMathPara>
                </a14:m>
                <a:endParaRPr lang="zh-TW" altLang="en-US" sz="1800" dirty="0"/>
              </a:p>
            </p:txBody>
          </p:sp>
        </mc:Choice>
        <mc:Fallback xmlns="">
          <p:sp>
            <p:nvSpPr>
              <p:cNvPr id="17" name="矩形 20">
                <a:extLst>
                  <a:ext uri="{FF2B5EF4-FFF2-40B4-BE49-F238E27FC236}">
                    <a16:creationId xmlns:a16="http://schemas.microsoft.com/office/drawing/2014/main" id="{69D3A6C5-0E4E-6226-C295-F017254CBCBF}"/>
                  </a:ext>
                </a:extLst>
              </p:cNvPr>
              <p:cNvSpPr>
                <a:spLocks noRot="1" noChangeAspect="1" noMove="1" noResize="1" noEditPoints="1" noAdjustHandles="1" noChangeArrowheads="1" noChangeShapeType="1" noTextEdit="1"/>
              </p:cNvSpPr>
              <p:nvPr/>
            </p:nvSpPr>
            <p:spPr>
              <a:xfrm>
                <a:off x="5702500" y="1978743"/>
                <a:ext cx="1504451" cy="369332"/>
              </a:xfrm>
              <a:prstGeom prst="rect">
                <a:avLst/>
              </a:prstGeom>
              <a:blipFill>
                <a:blip r:embed="rId4"/>
                <a:stretch>
                  <a:fillRect b="-1724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文字方塊 29">
                <a:extLst>
                  <a:ext uri="{FF2B5EF4-FFF2-40B4-BE49-F238E27FC236}">
                    <a16:creationId xmlns:a16="http://schemas.microsoft.com/office/drawing/2014/main" id="{4313364A-B7D6-C416-752B-411D3BDEAE10}"/>
                  </a:ext>
                </a:extLst>
              </p:cNvPr>
              <p:cNvSpPr txBox="1"/>
              <p:nvPr/>
            </p:nvSpPr>
            <p:spPr bwMode="auto">
              <a:xfrm>
                <a:off x="467544" y="2503729"/>
                <a:ext cx="4367228" cy="57214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ea typeface="Cambria Math"/>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𝑚</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d>
                        <m:dPr>
                          <m:begChr m:val="⟨"/>
                          <m:endChr m:val="⟩"/>
                          <m:ctrlPr>
                            <a:rPr kumimoji="0" lang="en-US" altLang="zh-TW" i="1">
                              <a:solidFill>
                                <a:srgbClr val="000000"/>
                              </a:solidFill>
                              <a:latin typeface="Cambria Math" panose="02040503050406030204" pitchFamily="18" charset="0"/>
                              <a:ea typeface="Cambria Math"/>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𝑚</m:t>
                              </m:r>
                            </m:sub>
                          </m:sSub>
                        </m:e>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r>
                        <a:rPr lang="en-US" altLang="zh-TW" b="0" i="1" smtClean="0">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𝜆</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𝑚</m:t>
                                  </m:r>
                                </m:sub>
                              </m:sSub>
                            </m:e>
                          </m:d>
                        </m:e>
                      </m:d>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b="0" i="1" smtClean="0">
                                      <a:latin typeface="Cambria Math" panose="02040503050406030204" pitchFamily="18" charset="0"/>
                                      <a:ea typeface="Cambria Math"/>
                                    </a:rPr>
                                    <m:t>1</m:t>
                                  </m:r>
                                </m:sub>
                              </m:sSub>
                            </m:e>
                          </m:d>
                        </m:e>
                      </m:d>
                    </m:oMath>
                  </m:oMathPara>
                </a14:m>
                <a:endParaRPr lang="zh-TW" altLang="en-US" dirty="0"/>
              </a:p>
            </p:txBody>
          </p:sp>
        </mc:Choice>
        <mc:Fallback xmlns="">
          <p:sp>
            <p:nvSpPr>
              <p:cNvPr id="20" name="文字方塊 29">
                <a:extLst>
                  <a:ext uri="{FF2B5EF4-FFF2-40B4-BE49-F238E27FC236}">
                    <a16:creationId xmlns:a16="http://schemas.microsoft.com/office/drawing/2014/main" id="{4313364A-B7D6-C416-752B-411D3BDEAE10}"/>
                  </a:ext>
                </a:extLst>
              </p:cNvPr>
              <p:cNvSpPr txBox="1">
                <a:spLocks noRot="1" noChangeAspect="1" noMove="1" noResize="1" noEditPoints="1" noAdjustHandles="1" noChangeArrowheads="1" noChangeShapeType="1" noTextEdit="1"/>
              </p:cNvSpPr>
              <p:nvPr/>
            </p:nvSpPr>
            <p:spPr bwMode="auto">
              <a:xfrm>
                <a:off x="467544" y="2503729"/>
                <a:ext cx="4367228" cy="572144"/>
              </a:xfrm>
              <a:prstGeom prst="rect">
                <a:avLst/>
              </a:prstGeom>
              <a:blipFill>
                <a:blip r:embed="rId5"/>
                <a:stretch>
                  <a:fillRect t="-56522" r="-2899" b="-91304"/>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文字方塊 29">
                <a:extLst>
                  <a:ext uri="{FF2B5EF4-FFF2-40B4-BE49-F238E27FC236}">
                    <a16:creationId xmlns:a16="http://schemas.microsoft.com/office/drawing/2014/main" id="{ED0912E1-F7DE-6BCC-0212-C19C1B1C1694}"/>
                  </a:ext>
                </a:extLst>
              </p:cNvPr>
              <p:cNvSpPr txBox="1"/>
              <p:nvPr/>
            </p:nvSpPr>
            <p:spPr bwMode="auto">
              <a:xfrm>
                <a:off x="467544" y="3214969"/>
                <a:ext cx="2720417" cy="74969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kumimoji="0" lang="en-US" altLang="zh-TW" i="1" smtClean="0">
                              <a:solidFill>
                                <a:srgbClr val="000000"/>
                              </a:solidFill>
                              <a:latin typeface="Cambria Math" panose="02040503050406030204" pitchFamily="18" charset="0"/>
                              <a:ea typeface="Cambria Math"/>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𝑚</m:t>
                              </m:r>
                            </m:sub>
                          </m:sSub>
                        </m:e>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r>
                        <a:rPr lang="en-US" altLang="zh-TW" i="1">
                          <a:latin typeface="Cambria Math" panose="02040503050406030204" pitchFamily="18" charset="0"/>
                          <a:ea typeface="Cambria Math"/>
                        </a:rPr>
                        <m:t>=</m:t>
                      </m:r>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𝑚</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b="0" i="1" smtClean="0">
                                          <a:latin typeface="Cambria Math" panose="02040503050406030204" pitchFamily="18" charset="0"/>
                                          <a:ea typeface="Cambria Math"/>
                                        </a:rPr>
                                        <m:t>1</m:t>
                                      </m:r>
                                    </m:sub>
                                  </m:sSub>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𝑚</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oMath>
                  </m:oMathPara>
                </a14:m>
                <a:endParaRPr lang="zh-TW" altLang="en-US" dirty="0"/>
              </a:p>
            </p:txBody>
          </p:sp>
        </mc:Choice>
        <mc:Fallback xmlns="">
          <p:sp>
            <p:nvSpPr>
              <p:cNvPr id="21" name="文字方塊 29">
                <a:extLst>
                  <a:ext uri="{FF2B5EF4-FFF2-40B4-BE49-F238E27FC236}">
                    <a16:creationId xmlns:a16="http://schemas.microsoft.com/office/drawing/2014/main" id="{ED0912E1-F7DE-6BCC-0212-C19C1B1C1694}"/>
                  </a:ext>
                </a:extLst>
              </p:cNvPr>
              <p:cNvSpPr txBox="1">
                <a:spLocks noRot="1" noChangeAspect="1" noMove="1" noResize="1" noEditPoints="1" noAdjustHandles="1" noChangeArrowheads="1" noChangeShapeType="1" noTextEdit="1"/>
              </p:cNvSpPr>
              <p:nvPr/>
            </p:nvSpPr>
            <p:spPr bwMode="auto">
              <a:xfrm>
                <a:off x="467544" y="3214969"/>
                <a:ext cx="2720417" cy="749692"/>
              </a:xfrm>
              <a:prstGeom prst="rect">
                <a:avLst/>
              </a:prstGeom>
              <a:blipFill>
                <a:blip r:embed="rId6"/>
                <a:stretch>
                  <a:fillRect t="-55000" r="-7870" b="-33333"/>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0B782AF-83CD-8D7A-44A9-BD3E9CB62319}"/>
                  </a:ext>
                </a:extLst>
              </p:cNvPr>
              <p:cNvSpPr txBox="1"/>
              <p:nvPr/>
            </p:nvSpPr>
            <p:spPr bwMode="auto">
              <a:xfrm>
                <a:off x="467544" y="4028688"/>
                <a:ext cx="8458476" cy="572144"/>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一階狀態修正</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oMath>
                </a14:m>
                <a:r>
                  <a:rPr lang="en-TW" dirty="0">
                    <a:latin typeface="Times New Roman" pitchFamily="18" charset="0"/>
                    <a:cs typeface="Times New Roman" pitchFamily="18" charset="0"/>
                  </a:rPr>
                  <a:t>，與其他不同能量狀態的內積，公式與非簡併微擾完全相同！</a:t>
                </a:r>
              </a:p>
            </p:txBody>
          </p:sp>
        </mc:Choice>
        <mc:Fallback xmlns="">
          <p:sp>
            <p:nvSpPr>
              <p:cNvPr id="22" name="TextBox 21">
                <a:extLst>
                  <a:ext uri="{FF2B5EF4-FFF2-40B4-BE49-F238E27FC236}">
                    <a16:creationId xmlns:a16="http://schemas.microsoft.com/office/drawing/2014/main" id="{00B782AF-83CD-8D7A-44A9-BD3E9CB62319}"/>
                  </a:ext>
                </a:extLst>
              </p:cNvPr>
              <p:cNvSpPr txBox="1">
                <a:spLocks noRot="1" noChangeAspect="1" noMove="1" noResize="1" noEditPoints="1" noAdjustHandles="1" noChangeArrowheads="1" noChangeShapeType="1" noTextEdit="1"/>
              </p:cNvSpPr>
              <p:nvPr/>
            </p:nvSpPr>
            <p:spPr bwMode="auto">
              <a:xfrm>
                <a:off x="467544" y="4028688"/>
                <a:ext cx="8458476" cy="572144"/>
              </a:xfrm>
              <a:prstGeom prst="rect">
                <a:avLst/>
              </a:prstGeom>
              <a:blipFill>
                <a:blip r:embed="rId7"/>
                <a:stretch>
                  <a:fillRect l="-600" t="-178261" b="-25652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3506786-7D79-CE60-5A91-630A6D02A590}"/>
                  </a:ext>
                </a:extLst>
              </p:cNvPr>
              <p:cNvSpPr txBox="1"/>
              <p:nvPr/>
            </p:nvSpPr>
            <p:spPr bwMode="auto">
              <a:xfrm>
                <a:off x="467544" y="5421419"/>
                <a:ext cx="8280920" cy="572144"/>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但此時，一階狀態修正</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oMath>
                </a14:m>
                <a:r>
                  <a:rPr lang="en-TW" dirty="0">
                    <a:latin typeface="Times New Roman" pitchFamily="18" charset="0"/>
                    <a:cs typeface="Times New Roman" pitchFamily="18" charset="0"/>
                  </a:rPr>
                  <a:t>內，還有其他簡併態</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e>
                    </m:d>
                  </m:oMath>
                </a14:m>
                <a:r>
                  <a:rPr lang="en-TW" dirty="0">
                    <a:latin typeface="Times New Roman" pitchFamily="18" charset="0"/>
                    <a:cs typeface="Times New Roman" pitchFamily="18" charset="0"/>
                  </a:rPr>
                  <a:t>的貢獻，比較複雜，</a:t>
                </a:r>
              </a:p>
            </p:txBody>
          </p:sp>
        </mc:Choice>
        <mc:Fallback xmlns="">
          <p:sp>
            <p:nvSpPr>
              <p:cNvPr id="23" name="TextBox 22">
                <a:extLst>
                  <a:ext uri="{FF2B5EF4-FFF2-40B4-BE49-F238E27FC236}">
                    <a16:creationId xmlns:a16="http://schemas.microsoft.com/office/drawing/2014/main" id="{A3506786-7D79-CE60-5A91-630A6D02A590}"/>
                  </a:ext>
                </a:extLst>
              </p:cNvPr>
              <p:cNvSpPr txBox="1">
                <a:spLocks noRot="1" noChangeAspect="1" noMove="1" noResize="1" noEditPoints="1" noAdjustHandles="1" noChangeArrowheads="1" noChangeShapeType="1" noTextEdit="1"/>
              </p:cNvSpPr>
              <p:nvPr/>
            </p:nvSpPr>
            <p:spPr bwMode="auto">
              <a:xfrm>
                <a:off x="467544" y="5421419"/>
                <a:ext cx="8280920" cy="572144"/>
              </a:xfrm>
              <a:prstGeom prst="rect">
                <a:avLst/>
              </a:prstGeom>
              <a:blipFill>
                <a:blip r:embed="rId8"/>
                <a:stretch>
                  <a:fillRect l="-613" t="-176087" b="-258696"/>
                </a:stretch>
              </a:blipFill>
              <a:ln w="9525">
                <a:noFill/>
                <a:miter lim="800000"/>
                <a:headEnd/>
                <a:tailEnd/>
              </a:ln>
            </p:spPr>
            <p:txBody>
              <a:bodyPr/>
              <a:lstStyle/>
              <a:p>
                <a:r>
                  <a:rPr lang="en-TW">
                    <a:noFill/>
                  </a:rPr>
                  <a:t> </a:t>
                </a:r>
              </a:p>
            </p:txBody>
          </p:sp>
        </mc:Fallback>
      </mc:AlternateContent>
      <p:sp>
        <p:nvSpPr>
          <p:cNvPr id="2" name="TextBox 1">
            <a:extLst>
              <a:ext uri="{FF2B5EF4-FFF2-40B4-BE49-F238E27FC236}">
                <a16:creationId xmlns:a16="http://schemas.microsoft.com/office/drawing/2014/main" id="{7224952E-F74A-8A93-C696-10E543ADF8C4}"/>
              </a:ext>
            </a:extLst>
          </p:cNvPr>
          <p:cNvSpPr txBox="1"/>
          <p:nvPr/>
        </p:nvSpPr>
        <p:spPr bwMode="auto">
          <a:xfrm>
            <a:off x="450906" y="6069289"/>
            <a:ext cx="736163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必須用到二階能量修正才可以計算！我們略過。可以見Zweibach。</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8ACB48D-EAAA-489F-0D78-AFD5D549357D}"/>
                  </a:ext>
                </a:extLst>
              </p:cNvPr>
              <p:cNvSpPr txBox="1"/>
              <p:nvPr/>
            </p:nvSpPr>
            <p:spPr bwMode="auto">
              <a:xfrm>
                <a:off x="414759" y="595356"/>
                <a:ext cx="8527619" cy="572144"/>
              </a:xfrm>
              <a:prstGeom prst="rect">
                <a:avLst/>
              </a:prstGeom>
              <a:noFill/>
              <a:ln w="9525">
                <a:noFill/>
                <a:miter lim="800000"/>
                <a:headEnd/>
                <a:tailEnd/>
              </a:ln>
            </p:spPr>
            <p:txBody>
              <a:bodyPr wrap="square">
                <a:spAutoFit/>
              </a:bodyPr>
              <a:lstStyle/>
              <a:p>
                <a:r>
                  <a:rPr lang="zh-TW" altLang="en-US" dirty="0">
                    <a:latin typeface="+mn-ea"/>
                    <a:ea typeface="+mn-ea"/>
                  </a:rPr>
                  <a:t>找到適當的零階項後，微擾展開就可以繼續展開</a:t>
                </a:r>
                <a:r>
                  <a:rPr lang="en-TW" dirty="0"/>
                  <a:t>！以第一本徵態的修正</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oMath>
                </a14:m>
                <a:r>
                  <a:rPr lang="en-TW" dirty="0"/>
                  <a:t>為例：</a:t>
                </a:r>
              </a:p>
            </p:txBody>
          </p:sp>
        </mc:Choice>
        <mc:Fallback xmlns="">
          <p:sp>
            <p:nvSpPr>
              <p:cNvPr id="3" name="TextBox 2">
                <a:extLst>
                  <a:ext uri="{FF2B5EF4-FFF2-40B4-BE49-F238E27FC236}">
                    <a16:creationId xmlns:a16="http://schemas.microsoft.com/office/drawing/2014/main" id="{A8ACB48D-EAAA-489F-0D78-AFD5D549357D}"/>
                  </a:ext>
                </a:extLst>
              </p:cNvPr>
              <p:cNvSpPr txBox="1">
                <a:spLocks noRot="1" noChangeAspect="1" noMove="1" noResize="1" noEditPoints="1" noAdjustHandles="1" noChangeArrowheads="1" noChangeShapeType="1" noTextEdit="1"/>
              </p:cNvSpPr>
              <p:nvPr/>
            </p:nvSpPr>
            <p:spPr bwMode="auto">
              <a:xfrm>
                <a:off x="414759" y="595356"/>
                <a:ext cx="8527619" cy="572144"/>
              </a:xfrm>
              <a:prstGeom prst="rect">
                <a:avLst/>
              </a:prstGeom>
              <a:blipFill>
                <a:blip r:embed="rId9"/>
                <a:stretch>
                  <a:fillRect l="-594" t="-178261" r="-446" b="-25652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29">
                <a:extLst>
                  <a:ext uri="{FF2B5EF4-FFF2-40B4-BE49-F238E27FC236}">
                    <a16:creationId xmlns:a16="http://schemas.microsoft.com/office/drawing/2014/main" id="{9A31000F-AB6A-2E7E-2A37-43457B081650}"/>
                  </a:ext>
                </a:extLst>
              </p:cNvPr>
              <p:cNvSpPr txBox="1"/>
              <p:nvPr/>
            </p:nvSpPr>
            <p:spPr bwMode="auto">
              <a:xfrm>
                <a:off x="475665" y="4653516"/>
                <a:ext cx="5389920" cy="767903"/>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e>
                      </m:d>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nary>
                        <m:naryPr>
                          <m:chr m:val="∑"/>
                          <m:supHide m:val="on"/>
                          <m:ctrlPr>
                            <a:rPr lang="en-US" altLang="zh-TW" i="1">
                              <a:latin typeface="Cambria Math" panose="02040503050406030204" pitchFamily="18" charset="0"/>
                              <a:ea typeface="Cambria Math"/>
                            </a:rPr>
                          </m:ctrlPr>
                        </m:naryPr>
                        <m:sub>
                          <m:r>
                            <a:rPr lang="en-US" altLang="zh-TW" b="0" i="1" smtClean="0">
                              <a:latin typeface="Cambria Math" panose="02040503050406030204" pitchFamily="18" charset="0"/>
                              <a:ea typeface="Cambria Math"/>
                            </a:rPr>
                            <m:t>𝑚</m:t>
                          </m:r>
                          <m:r>
                            <a:rPr lang="en-US"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𝑛</m:t>
                          </m:r>
                        </m:sub>
                        <m:sup/>
                        <m:e>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𝑚</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1</m:t>
                                          </m:r>
                                        </m:sub>
                                      </m:sSub>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𝑚</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𝑚</m:t>
                                      </m:r>
                                    </m:sub>
                                  </m:sSub>
                                </m:e>
                              </m:d>
                            </m:e>
                          </m:d>
                        </m:e>
                      </m:nary>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𝑑</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e>
                      </m:d>
                    </m:oMath>
                  </m:oMathPara>
                </a14:m>
                <a:endParaRPr lang="zh-TW" altLang="en-US" dirty="0"/>
              </a:p>
            </p:txBody>
          </p:sp>
        </mc:Choice>
        <mc:Fallback xmlns="">
          <p:sp>
            <p:nvSpPr>
              <p:cNvPr id="4" name="文字方塊 29">
                <a:extLst>
                  <a:ext uri="{FF2B5EF4-FFF2-40B4-BE49-F238E27FC236}">
                    <a16:creationId xmlns:a16="http://schemas.microsoft.com/office/drawing/2014/main" id="{9A31000F-AB6A-2E7E-2A37-43457B081650}"/>
                  </a:ext>
                </a:extLst>
              </p:cNvPr>
              <p:cNvSpPr txBox="1">
                <a:spLocks noRot="1" noChangeAspect="1" noMove="1" noResize="1" noEditPoints="1" noAdjustHandles="1" noChangeArrowheads="1" noChangeShapeType="1" noTextEdit="1"/>
              </p:cNvSpPr>
              <p:nvPr/>
            </p:nvSpPr>
            <p:spPr bwMode="auto">
              <a:xfrm>
                <a:off x="475665" y="4653516"/>
                <a:ext cx="5389920" cy="767903"/>
              </a:xfrm>
              <a:prstGeom prst="rect">
                <a:avLst/>
              </a:prstGeom>
              <a:blipFill>
                <a:blip r:embed="rId10"/>
                <a:stretch>
                  <a:fillRect l="-2353" t="-126230" r="-9882" b="-178689"/>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413790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3D23EC-02AE-C8DE-A827-64590D37103F}"/>
              </a:ext>
            </a:extLst>
          </p:cNvPr>
          <p:cNvSpPr txBox="1"/>
          <p:nvPr/>
        </p:nvSpPr>
        <p:spPr bwMode="auto">
          <a:xfrm>
            <a:off x="1619672" y="836712"/>
            <a:ext cx="612068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與SL coupling大小接近的，還有另一個相對論效應：</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D2808D9-A5A1-4ED8-A9CE-1F6AFFFECC08}"/>
                  </a:ext>
                </a:extLst>
              </p:cNvPr>
              <p:cNvSpPr txBox="1"/>
              <p:nvPr/>
            </p:nvSpPr>
            <p:spPr bwMode="auto">
              <a:xfrm>
                <a:off x="1596206" y="1340768"/>
                <a:ext cx="590465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相對論能量不再是</a:t>
                </a:r>
                <a14:m>
                  <m:oMath xmlns:m="http://schemas.openxmlformats.org/officeDocument/2006/math">
                    <m:sSup>
                      <m:sSupPr>
                        <m:ctrlPr>
                          <a:rPr lang="en-TW"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𝑝</m:t>
                        </m:r>
                      </m:e>
                      <m:sup>
                        <m:r>
                          <a:rPr lang="en-US" b="0" i="1" smtClean="0">
                            <a:latin typeface="Cambria Math" panose="02040503050406030204" pitchFamily="18" charset="0"/>
                            <a:cs typeface="Times New Roman" pitchFamily="18" charset="0"/>
                          </a:rPr>
                          <m:t>2</m:t>
                        </m:r>
                      </m:sup>
                    </m:sSup>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𝑚</m:t>
                    </m:r>
                  </m:oMath>
                </a14:m>
                <a:r>
                  <a:rPr lang="en-TW" dirty="0">
                    <a:latin typeface="Times New Roman" pitchFamily="18" charset="0"/>
                    <a:cs typeface="Times New Roman" pitchFamily="18" charset="0"/>
                  </a:rPr>
                  <a:t>。</a:t>
                </a:r>
              </a:p>
            </p:txBody>
          </p:sp>
        </mc:Choice>
        <mc:Fallback xmlns="">
          <p:sp>
            <p:nvSpPr>
              <p:cNvPr id="3" name="TextBox 2">
                <a:extLst>
                  <a:ext uri="{FF2B5EF4-FFF2-40B4-BE49-F238E27FC236}">
                    <a16:creationId xmlns:a16="http://schemas.microsoft.com/office/drawing/2014/main" id="{CD2808D9-A5A1-4ED8-A9CE-1F6AFFFECC08}"/>
                  </a:ext>
                </a:extLst>
              </p:cNvPr>
              <p:cNvSpPr txBox="1">
                <a:spLocks noRot="1" noChangeAspect="1" noMove="1" noResize="1" noEditPoints="1" noAdjustHandles="1" noChangeArrowheads="1" noChangeShapeType="1" noTextEdit="1"/>
              </p:cNvSpPr>
              <p:nvPr/>
            </p:nvSpPr>
            <p:spPr bwMode="auto">
              <a:xfrm>
                <a:off x="1596206" y="1340768"/>
                <a:ext cx="5904656" cy="369332"/>
              </a:xfrm>
              <a:prstGeom prst="rect">
                <a:avLst/>
              </a:prstGeom>
              <a:blipFill>
                <a:blip r:embed="rId2"/>
                <a:stretch>
                  <a:fillRect l="-858"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3BED7F4-1E21-678A-2E53-1D19DAD43348}"/>
                  </a:ext>
                </a:extLst>
              </p:cNvPr>
              <p:cNvSpPr txBox="1"/>
              <p:nvPr/>
            </p:nvSpPr>
            <p:spPr bwMode="auto">
              <a:xfrm>
                <a:off x="1619672" y="1844824"/>
                <a:ext cx="4198522" cy="693844"/>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𝐸</m:t>
                      </m:r>
                      <m:r>
                        <a:rPr lang="en-US" b="0" i="1" smtClean="0">
                          <a:latin typeface="Cambria Math" panose="02040503050406030204" pitchFamily="18" charset="0"/>
                          <a:cs typeface="Times New Roman" pitchFamily="18" charset="0"/>
                        </a:rPr>
                        <m:t>=</m:t>
                      </m:r>
                      <m:rad>
                        <m:radPr>
                          <m:degHide m:val="on"/>
                          <m:ctrlPr>
                            <a:rPr lang="en-US" b="0" i="1" smtClean="0">
                              <a:latin typeface="Cambria Math" panose="02040503050406030204" pitchFamily="18" charset="0"/>
                              <a:cs typeface="Times New Roman" pitchFamily="18" charset="0"/>
                            </a:rPr>
                          </m:ctrlPr>
                        </m:radPr>
                        <m:deg/>
                        <m:e>
                          <m:sSup>
                            <m:sSupPr>
                              <m:ctrlPr>
                                <a:rPr lang="en-US" b="0" i="1" smtClean="0">
                                  <a:latin typeface="Cambria Math" panose="02040503050406030204" pitchFamily="18" charset="0"/>
                                  <a:cs typeface="Times New Roman" pitchFamily="18" charset="0"/>
                                </a:rPr>
                              </m:ctrlPr>
                            </m:sSupPr>
                            <m:e>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𝑚</m:t>
                                  </m:r>
                                </m:e>
                                <m:sup>
                                  <m:r>
                                    <a:rPr lang="en-US" i="1">
                                      <a:latin typeface="Cambria Math" panose="02040503050406030204" pitchFamily="18" charset="0"/>
                                      <a:cs typeface="Times New Roman" pitchFamily="18" charset="0"/>
                                    </a:rPr>
                                    <m:t>2</m:t>
                                  </m:r>
                                </m:sup>
                              </m:sSup>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i="1">
                                      <a:latin typeface="Cambria Math" panose="02040503050406030204" pitchFamily="18" charset="0"/>
                                      <a:cs typeface="Times New Roman" pitchFamily="18" charset="0"/>
                                    </a:rPr>
                                    <m:t>4</m:t>
                                  </m:r>
                                </m:sup>
                              </m:s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𝑝</m:t>
                              </m:r>
                            </m:e>
                            <m:sup>
                              <m:r>
                                <a:rPr lang="en-US" b="0" i="1" smtClean="0">
                                  <a:latin typeface="Cambria Math" panose="02040503050406030204" pitchFamily="18" charset="0"/>
                                  <a:cs typeface="Times New Roman" pitchFamily="18" charset="0"/>
                                </a:rPr>
                                <m:t>2</m:t>
                              </m:r>
                            </m:sup>
                          </m:sSup>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b="0" i="1" smtClean="0">
                                  <a:latin typeface="Cambria Math" panose="02040503050406030204" pitchFamily="18" charset="0"/>
                                  <a:cs typeface="Times New Roman" pitchFamily="18" charset="0"/>
                                </a:rPr>
                                <m:t>2</m:t>
                              </m:r>
                            </m:sup>
                          </m:sSup>
                        </m:e>
                      </m:rad>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𝑚</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i="1">
                              <a:latin typeface="Cambria Math" panose="02040503050406030204" pitchFamily="18" charset="0"/>
                              <a:cs typeface="Times New Roman" pitchFamily="18" charset="0"/>
                            </a:rPr>
                            <m:t>2</m:t>
                          </m:r>
                        </m:sup>
                      </m:sSup>
                      <m:sSup>
                        <m:sSupPr>
                          <m:ctrlPr>
                            <a:rPr lang="en-US" i="1" smtClean="0">
                              <a:latin typeface="Cambria Math" panose="02040503050406030204" pitchFamily="18" charset="0"/>
                              <a:cs typeface="Times New Roman" pitchFamily="18" charset="0"/>
                            </a:rPr>
                          </m:ctrlPr>
                        </m:sSupPr>
                        <m:e>
                          <m:d>
                            <m:dPr>
                              <m:ctrlPr>
                                <a:rPr lang="en-US"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1+</m:t>
                              </m:r>
                              <m:f>
                                <m:fPr>
                                  <m:ctrlPr>
                                    <a:rPr lang="en-US" b="0" i="1" smtClean="0">
                                      <a:latin typeface="Cambria Math" panose="02040503050406030204" pitchFamily="18" charset="0"/>
                                      <a:cs typeface="Times New Roman" pitchFamily="18" charset="0"/>
                                    </a:rPr>
                                  </m:ctrlPr>
                                </m:fPr>
                                <m:num>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𝑝</m:t>
                                      </m:r>
                                    </m:e>
                                    <m:sup>
                                      <m:r>
                                        <a:rPr lang="en-US" b="0" i="1" smtClean="0">
                                          <a:latin typeface="Cambria Math" panose="02040503050406030204" pitchFamily="18" charset="0"/>
                                          <a:cs typeface="Times New Roman" pitchFamily="18" charset="0"/>
                                        </a:rPr>
                                        <m:t>2</m:t>
                                      </m:r>
                                    </m:sup>
                                  </m:sSup>
                                </m:num>
                                <m:den>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𝑚</m:t>
                                      </m:r>
                                    </m:e>
                                    <m:sup>
                                      <m:r>
                                        <a:rPr lang="en-US" i="1">
                                          <a:latin typeface="Cambria Math" panose="02040503050406030204" pitchFamily="18" charset="0"/>
                                          <a:cs typeface="Times New Roman" pitchFamily="18" charset="0"/>
                                        </a:rPr>
                                        <m:t>2</m:t>
                                      </m:r>
                                    </m:sup>
                                  </m:sSup>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i="1">
                                          <a:latin typeface="Cambria Math" panose="02040503050406030204" pitchFamily="18" charset="0"/>
                                          <a:cs typeface="Times New Roman" pitchFamily="18" charset="0"/>
                                        </a:rPr>
                                        <m:t>2</m:t>
                                      </m:r>
                                    </m:sup>
                                  </m:sSup>
                                </m:den>
                              </m:f>
                            </m:e>
                          </m:d>
                        </m:e>
                        <m:sup>
                          <m:r>
                            <a:rPr lang="en-US" b="0" i="1" smtClean="0">
                              <a:latin typeface="Cambria Math" panose="02040503050406030204" pitchFamily="18" charset="0"/>
                              <a:cs typeface="Times New Roman" pitchFamily="18" charset="0"/>
                            </a:rPr>
                            <m:t>1/2</m:t>
                          </m:r>
                        </m:sup>
                      </m:sSup>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C3BED7F4-1E21-678A-2E53-1D19DAD43348}"/>
                  </a:ext>
                </a:extLst>
              </p:cNvPr>
              <p:cNvSpPr txBox="1">
                <a:spLocks noRot="1" noChangeAspect="1" noMove="1" noResize="1" noEditPoints="1" noAdjustHandles="1" noChangeArrowheads="1" noChangeShapeType="1" noTextEdit="1"/>
              </p:cNvSpPr>
              <p:nvPr/>
            </p:nvSpPr>
            <p:spPr bwMode="auto">
              <a:xfrm>
                <a:off x="1619672" y="1844824"/>
                <a:ext cx="4198522" cy="693844"/>
              </a:xfrm>
              <a:prstGeom prst="rect">
                <a:avLst/>
              </a:prstGeom>
              <a:blipFill>
                <a:blip r:embed="rId3"/>
                <a:stretch>
                  <a:fillRect l="-604" t="-181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32C0AC3-CE01-D0CE-C411-ABFB4740D2DB}"/>
                  </a:ext>
                </a:extLst>
              </p:cNvPr>
              <p:cNvSpPr txBox="1"/>
              <p:nvPr/>
            </p:nvSpPr>
            <p:spPr bwMode="auto">
              <a:xfrm>
                <a:off x="1619672" y="2635115"/>
                <a:ext cx="4572000" cy="52418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電子速度不大時，此式可以對</a:t>
                </a:r>
                <a:r>
                  <a:rPr lang="en-US" b="0" dirty="0">
                    <a:cs typeface="Times New Roman" pitchFamily="18" charset="0"/>
                  </a:rPr>
                  <a:t> </a:t>
                </a:r>
                <a14:m>
                  <m:oMath xmlns:m="http://schemas.openxmlformats.org/officeDocument/2006/math">
                    <m:f>
                      <m:fPr>
                        <m:ctrlPr>
                          <a:rPr lang="en-US" b="0" i="1" smtClean="0">
                            <a:latin typeface="Cambria Math" panose="02040503050406030204" pitchFamily="18" charset="0"/>
                            <a:cs typeface="Times New Roman" pitchFamily="18" charset="0"/>
                          </a:rPr>
                        </m:ctrlPr>
                      </m:fPr>
                      <m:num>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𝑝</m:t>
                            </m:r>
                          </m:e>
                          <m:sup>
                            <m:r>
                              <a:rPr lang="en-US" b="0" i="1" smtClean="0">
                                <a:latin typeface="Cambria Math" panose="02040503050406030204" pitchFamily="18" charset="0"/>
                                <a:cs typeface="Times New Roman" pitchFamily="18" charset="0"/>
                              </a:rPr>
                              <m:t>2</m:t>
                            </m:r>
                          </m:sup>
                        </m:sSup>
                      </m:num>
                      <m:den>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𝑚</m:t>
                            </m:r>
                          </m:e>
                          <m:sup>
                            <m:r>
                              <a:rPr lang="en-US" i="1">
                                <a:latin typeface="Cambria Math" panose="02040503050406030204" pitchFamily="18" charset="0"/>
                                <a:cs typeface="Times New Roman" pitchFamily="18" charset="0"/>
                              </a:rPr>
                              <m:t>2</m:t>
                            </m:r>
                          </m:sup>
                        </m:sSup>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i="1">
                                <a:latin typeface="Cambria Math" panose="02040503050406030204" pitchFamily="18" charset="0"/>
                                <a:cs typeface="Times New Roman" pitchFamily="18" charset="0"/>
                              </a:rPr>
                              <m:t>2</m:t>
                            </m:r>
                          </m:sup>
                        </m:sSup>
                      </m:den>
                    </m:f>
                    <m:r>
                      <a:rPr lang="en-US" i="1">
                        <a:latin typeface="Cambria Math" panose="02040503050406030204" pitchFamily="18" charset="0"/>
                        <a:cs typeface="Times New Roman" pitchFamily="18" charset="0"/>
                      </a:rPr>
                      <m:t> </m:t>
                    </m:r>
                  </m:oMath>
                </a14:m>
                <a:r>
                  <a:rPr lang="en-TW" dirty="0">
                    <a:latin typeface="Times New Roman" pitchFamily="18" charset="0"/>
                    <a:cs typeface="Times New Roman" pitchFamily="18" charset="0"/>
                  </a:rPr>
                  <a:t>展開：</a:t>
                </a:r>
                <a:endParaRPr lang="en-TW" dirty="0"/>
              </a:p>
            </p:txBody>
          </p:sp>
        </mc:Choice>
        <mc:Fallback xmlns="">
          <p:sp>
            <p:nvSpPr>
              <p:cNvPr id="6" name="TextBox 5">
                <a:extLst>
                  <a:ext uri="{FF2B5EF4-FFF2-40B4-BE49-F238E27FC236}">
                    <a16:creationId xmlns:a16="http://schemas.microsoft.com/office/drawing/2014/main" id="{532C0AC3-CE01-D0CE-C411-ABFB4740D2DB}"/>
                  </a:ext>
                </a:extLst>
              </p:cNvPr>
              <p:cNvSpPr txBox="1">
                <a:spLocks noRot="1" noChangeAspect="1" noMove="1" noResize="1" noEditPoints="1" noAdjustHandles="1" noChangeArrowheads="1" noChangeShapeType="1" noTextEdit="1"/>
              </p:cNvSpPr>
              <p:nvPr/>
            </p:nvSpPr>
            <p:spPr bwMode="auto">
              <a:xfrm>
                <a:off x="1619672" y="2635115"/>
                <a:ext cx="4572000" cy="524182"/>
              </a:xfrm>
              <a:prstGeom prst="rect">
                <a:avLst/>
              </a:prstGeom>
              <a:blipFill>
                <a:blip r:embed="rId4"/>
                <a:stretch>
                  <a:fillRect l="-1108" b="-714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1A350EE-BDD3-7D3A-55B7-0B3F01CE61FC}"/>
                  </a:ext>
                </a:extLst>
              </p:cNvPr>
              <p:cNvSpPr txBox="1"/>
              <p:nvPr/>
            </p:nvSpPr>
            <p:spPr bwMode="auto">
              <a:xfrm>
                <a:off x="1596206" y="3217467"/>
                <a:ext cx="2334037" cy="555858"/>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𝐸</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𝑚</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i="1">
                              <a:latin typeface="Cambria Math" panose="02040503050406030204" pitchFamily="18" charset="0"/>
                              <a:cs typeface="Times New Roman" pitchFamily="18" charset="0"/>
                            </a:rPr>
                            <m:t>2</m:t>
                          </m:r>
                        </m:sup>
                      </m:sSup>
                      <m:r>
                        <a:rPr lang="en-US" b="0" i="1" smtClean="0">
                          <a:latin typeface="Cambria Math" panose="02040503050406030204" pitchFamily="18" charset="0"/>
                          <a:cs typeface="Times New Roman" pitchFamily="18" charset="0"/>
                        </a:rPr>
                        <m:t>+</m:t>
                      </m:r>
                      <m:f>
                        <m:fPr>
                          <m:ctrlPr>
                            <a:rPr lang="en-US" i="1">
                              <a:latin typeface="Cambria Math" panose="02040503050406030204" pitchFamily="18" charset="0"/>
                              <a:cs typeface="Times New Roman" pitchFamily="18" charset="0"/>
                            </a:rPr>
                          </m:ctrlPr>
                        </m:fPr>
                        <m:num>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𝑝</m:t>
                              </m:r>
                            </m:e>
                            <m:sup>
                              <m:r>
                                <a:rPr lang="en-US" i="1">
                                  <a:latin typeface="Cambria Math" panose="02040503050406030204" pitchFamily="18" charset="0"/>
                                  <a:cs typeface="Times New Roman" pitchFamily="18" charset="0"/>
                                </a:rPr>
                                <m:t>2</m:t>
                              </m:r>
                            </m:sup>
                          </m:sSup>
                        </m:num>
                        <m:den>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𝑚</m:t>
                          </m:r>
                        </m:den>
                      </m:f>
                      <m:r>
                        <a:rPr lang="en-US" b="0" i="1" smtClean="0">
                          <a:latin typeface="Cambria Math" panose="02040503050406030204" pitchFamily="18" charset="0"/>
                          <a:cs typeface="Times New Roman" pitchFamily="18" charset="0"/>
                        </a:rPr>
                        <m:t>−</m:t>
                      </m:r>
                      <m:f>
                        <m:fPr>
                          <m:ctrlPr>
                            <a:rPr lang="en-US" i="1">
                              <a:latin typeface="Cambria Math" panose="02040503050406030204" pitchFamily="18" charset="0"/>
                              <a:cs typeface="Times New Roman" pitchFamily="18" charset="0"/>
                            </a:rPr>
                          </m:ctrlPr>
                        </m:fPr>
                        <m:num>
                          <m:sSup>
                            <m:sSupPr>
                              <m:ctrlPr>
                                <a:rPr lang="en-US" i="1">
                                  <a:latin typeface="Cambria Math" panose="02040503050406030204" pitchFamily="18" charset="0"/>
                                  <a:cs typeface="Times New Roman" pitchFamily="18" charset="0"/>
                                </a:rPr>
                              </m:ctrlPr>
                            </m:sSupPr>
                            <m:e>
                              <m:d>
                                <m:dPr>
                                  <m:ctrlPr>
                                    <a:rPr lang="en-US" i="1" smtClean="0">
                                      <a:latin typeface="Cambria Math" panose="02040503050406030204" pitchFamily="18" charset="0"/>
                                      <a:cs typeface="Times New Roman" pitchFamily="18" charset="0"/>
                                    </a:rPr>
                                  </m:ctrlPr>
                                </m:dPr>
                                <m:e>
                                  <m:sSup>
                                    <m:sSupPr>
                                      <m:ctrlPr>
                                        <a:rPr lang="en-US"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𝑝</m:t>
                                      </m:r>
                                    </m:e>
                                    <m:sup>
                                      <m:r>
                                        <a:rPr lang="en-US" b="0" i="1" smtClean="0">
                                          <a:latin typeface="Cambria Math" panose="02040503050406030204" pitchFamily="18" charset="0"/>
                                          <a:cs typeface="Times New Roman" pitchFamily="18" charset="0"/>
                                        </a:rPr>
                                        <m:t>2</m:t>
                                      </m:r>
                                    </m:sup>
                                  </m:sSup>
                                </m:e>
                              </m:d>
                            </m:e>
                            <m:sup>
                              <m:r>
                                <a:rPr lang="en-US" b="0" i="1" smtClean="0">
                                  <a:latin typeface="Cambria Math" panose="02040503050406030204" pitchFamily="18" charset="0"/>
                                  <a:cs typeface="Times New Roman" pitchFamily="18" charset="0"/>
                                </a:rPr>
                                <m:t>2</m:t>
                              </m:r>
                            </m:sup>
                          </m:sSup>
                        </m:num>
                        <m:den>
                          <m:r>
                            <a:rPr lang="en-US" b="0" i="1" smtClean="0">
                              <a:latin typeface="Cambria Math" panose="02040503050406030204" pitchFamily="18" charset="0"/>
                              <a:cs typeface="Times New Roman" pitchFamily="18" charset="0"/>
                            </a:rPr>
                            <m:t>8</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𝑚</m:t>
                              </m:r>
                            </m:e>
                            <m:sup>
                              <m:r>
                                <a:rPr lang="en-US" b="0" i="1" smtClean="0">
                                  <a:latin typeface="Cambria Math" panose="02040503050406030204" pitchFamily="18" charset="0"/>
                                  <a:cs typeface="Times New Roman" pitchFamily="18" charset="0"/>
                                </a:rPr>
                                <m:t>3</m:t>
                              </m:r>
                            </m:sup>
                          </m:sSup>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i="1">
                                  <a:latin typeface="Cambria Math" panose="02040503050406030204" pitchFamily="18" charset="0"/>
                                  <a:cs typeface="Times New Roman" pitchFamily="18" charset="0"/>
                                </a:rPr>
                                <m:t>2</m:t>
                              </m:r>
                            </m:sup>
                          </m:sSup>
                        </m:den>
                      </m:f>
                    </m:oMath>
                  </m:oMathPara>
                </a14:m>
                <a:endParaRPr lang="en-TW"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11A350EE-BDD3-7D3A-55B7-0B3F01CE61FC}"/>
                  </a:ext>
                </a:extLst>
              </p:cNvPr>
              <p:cNvSpPr txBox="1">
                <a:spLocks noRot="1" noChangeAspect="1" noMove="1" noResize="1" noEditPoints="1" noAdjustHandles="1" noChangeArrowheads="1" noChangeShapeType="1" noTextEdit="1"/>
              </p:cNvSpPr>
              <p:nvPr/>
            </p:nvSpPr>
            <p:spPr bwMode="auto">
              <a:xfrm>
                <a:off x="1596206" y="3217467"/>
                <a:ext cx="2334037" cy="555858"/>
              </a:xfrm>
              <a:prstGeom prst="rect">
                <a:avLst/>
              </a:prstGeom>
              <a:blipFill>
                <a:blip r:embed="rId5"/>
                <a:stretch>
                  <a:fillRect l="-1622" b="-1111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文字方塊 10">
                <a:extLst>
                  <a:ext uri="{FF2B5EF4-FFF2-40B4-BE49-F238E27FC236}">
                    <a16:creationId xmlns:a16="http://schemas.microsoft.com/office/drawing/2014/main" id="{5D9F6FF7-1F49-5B67-67E1-AF76851988F6}"/>
                  </a:ext>
                </a:extLst>
              </p:cNvPr>
              <p:cNvSpPr txBox="1"/>
              <p:nvPr/>
            </p:nvSpPr>
            <p:spPr bwMode="auto">
              <a:xfrm>
                <a:off x="1625246" y="4452059"/>
                <a:ext cx="2104672" cy="695190"/>
              </a:xfrm>
              <a:prstGeom prst="rect">
                <a:avLst/>
              </a:prstGeom>
              <a:solidFill>
                <a:srgbClr val="FFFF99"/>
              </a:solidFill>
              <a:ln>
                <a:noFill/>
              </a:ln>
            </p:spPr>
            <p:txBody>
              <a:bodyPr wrap="square" rtlCol="0">
                <a:spAutoFit/>
              </a:bodyPr>
              <a:lstStyle/>
              <a:p>
                <a:pPr eaLnBrk="1" hangingPunct="1"/>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r>
                        <a:rPr lang="en-US" altLang="zh-TW" sz="1800" b="0" i="1" smtClean="0">
                          <a:latin typeface="Cambria Math"/>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acc>
                                <m:accPr>
                                  <m:chr m:val="̂"/>
                                  <m:ctrlPr>
                                    <a:rPr lang="en-US" altLang="zh-TW" i="1" smtClean="0">
                                      <a:latin typeface="Cambria Math" panose="02040503050406030204" pitchFamily="18" charset="0"/>
                                    </a:rPr>
                                  </m:ctrlPr>
                                </m:accPr>
                                <m:e>
                                  <m:r>
                                    <a:rPr lang="en-US" altLang="zh-TW" b="0" i="1" smtClean="0">
                                      <a:latin typeface="Cambria Math" panose="02040503050406030204" pitchFamily="18" charset="0"/>
                                    </a:rPr>
                                    <m:t>𝑝</m:t>
                                  </m:r>
                                </m:e>
                              </m:acc>
                            </m:e>
                            <m:sup>
                              <m:r>
                                <a:rPr lang="en-US" altLang="zh-TW" i="1">
                                  <a:latin typeface="Cambria Math"/>
                                </a:rPr>
                                <m:t>2</m:t>
                              </m:r>
                            </m:sup>
                          </m:sSup>
                        </m:num>
                        <m:den>
                          <m:r>
                            <a:rPr lang="en-US" altLang="zh-TW" i="1">
                              <a:latin typeface="Cambria Math" panose="02040503050406030204" pitchFamily="18" charset="0"/>
                            </a:rPr>
                            <m:t>2</m:t>
                          </m:r>
                          <m:r>
                            <a:rPr lang="en-US" altLang="zh-TW" i="1">
                              <a:latin typeface="Cambria Math" panose="02040503050406030204" pitchFamily="18" charset="0"/>
                            </a:rPr>
                            <m:t>𝑚</m:t>
                          </m:r>
                        </m:den>
                      </m:f>
                      <m:r>
                        <a:rPr lang="en-US" altLang="zh-TW" i="1">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2</m:t>
                              </m:r>
                            </m:sup>
                          </m:sSup>
                        </m:num>
                        <m:den>
                          <m:r>
                            <a:rPr lang="en-US" altLang="zh-TW" i="1">
                              <a:latin typeface="Cambria Math" panose="02040503050406030204" pitchFamily="18" charset="0"/>
                            </a:rPr>
                            <m:t>4</m:t>
                          </m:r>
                          <m:r>
                            <a:rPr lang="en-US" altLang="zh-TW" i="1">
                              <a:latin typeface="Cambria Math" panose="02040503050406030204" pitchFamily="18" charset="0"/>
                              <a:ea typeface="Cambria Math" panose="02040503050406030204" pitchFamily="18" charset="0"/>
                            </a:rPr>
                            <m:t>𝜋</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𝜀</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a:rPr>
                            <m:t>𝑟</m:t>
                          </m:r>
                        </m:den>
                      </m:f>
                    </m:oMath>
                  </m:oMathPara>
                </a14:m>
                <a:endParaRPr lang="zh-TW" altLang="en-US" sz="1800" dirty="0"/>
              </a:p>
            </p:txBody>
          </p:sp>
        </mc:Choice>
        <mc:Fallback xmlns="">
          <p:sp>
            <p:nvSpPr>
              <p:cNvPr id="8" name="文字方塊 10">
                <a:extLst>
                  <a:ext uri="{FF2B5EF4-FFF2-40B4-BE49-F238E27FC236}">
                    <a16:creationId xmlns:a16="http://schemas.microsoft.com/office/drawing/2014/main" id="{5D9F6FF7-1F49-5B67-67E1-AF76851988F6}"/>
                  </a:ext>
                </a:extLst>
              </p:cNvPr>
              <p:cNvSpPr txBox="1">
                <a:spLocks noRot="1" noChangeAspect="1" noMove="1" noResize="1" noEditPoints="1" noAdjustHandles="1" noChangeArrowheads="1" noChangeShapeType="1" noTextEdit="1"/>
              </p:cNvSpPr>
              <p:nvPr/>
            </p:nvSpPr>
            <p:spPr bwMode="auto">
              <a:xfrm>
                <a:off x="1625246" y="4452059"/>
                <a:ext cx="2104672" cy="695190"/>
              </a:xfrm>
              <a:prstGeom prst="rect">
                <a:avLst/>
              </a:prstGeom>
              <a:blipFill>
                <a:blip r:embed="rId6"/>
                <a:stretch>
                  <a:fillRect/>
                </a:stretch>
              </a:blipFill>
              <a:ln>
                <a:noFill/>
              </a:ln>
            </p:spPr>
            <p:txBody>
              <a:bodyPr/>
              <a:lstStyle/>
              <a:p>
                <a:r>
                  <a:rPr lang="en-TW">
                    <a:noFill/>
                  </a:rPr>
                  <a:t> </a:t>
                </a:r>
              </a:p>
            </p:txBody>
          </p:sp>
        </mc:Fallback>
      </mc:AlternateContent>
      <p:sp>
        <p:nvSpPr>
          <p:cNvPr id="10" name="TextBox 9">
            <a:extLst>
              <a:ext uri="{FF2B5EF4-FFF2-40B4-BE49-F238E27FC236}">
                <a16:creationId xmlns:a16="http://schemas.microsoft.com/office/drawing/2014/main" id="{A63CD808-E497-7DC5-8D4B-AB32CBA6A7AE}"/>
              </a:ext>
            </a:extLst>
          </p:cNvPr>
          <p:cNvSpPr txBox="1"/>
          <p:nvPr/>
        </p:nvSpPr>
        <p:spPr bwMode="auto">
          <a:xfrm>
            <a:off x="1619672" y="4005064"/>
            <a:ext cx="331236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應用於氫原子中的電子：</a:t>
            </a:r>
          </a:p>
        </p:txBody>
      </p:sp>
      <mc:AlternateContent xmlns:mc="http://schemas.openxmlformats.org/markup-compatibility/2006" xmlns:a14="http://schemas.microsoft.com/office/drawing/2010/main">
        <mc:Choice Requires="a14">
          <p:sp>
            <p:nvSpPr>
              <p:cNvPr id="11" name="文字方塊 29">
                <a:extLst>
                  <a:ext uri="{FF2B5EF4-FFF2-40B4-BE49-F238E27FC236}">
                    <a16:creationId xmlns:a16="http://schemas.microsoft.com/office/drawing/2014/main" id="{883ADDB3-E94F-9560-B37C-9D7D013F9DBE}"/>
                  </a:ext>
                </a:extLst>
              </p:cNvPr>
              <p:cNvSpPr txBox="1"/>
              <p:nvPr/>
            </p:nvSpPr>
            <p:spPr bwMode="auto">
              <a:xfrm>
                <a:off x="4139952" y="4452059"/>
                <a:ext cx="3744416" cy="73148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cs typeface="Times New Roman" pitchFamily="18" charset="0"/>
                        </a:rPr>
                        <m:t>=</m:t>
                      </m:r>
                      <m:f>
                        <m:fPr>
                          <m:ctrlPr>
                            <a:rPr lang="en-US" altLang="zh-TW" i="1" smtClean="0">
                              <a:latin typeface="Cambria Math" panose="02040503050406030204" pitchFamily="18" charset="0"/>
                              <a:ea typeface="Cambria Math" panose="02040503050406030204" pitchFamily="18" charset="0"/>
                            </a:rPr>
                          </m:ctrlPr>
                        </m:fPr>
                        <m:num>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𝑒</m:t>
                              </m:r>
                            </m:e>
                            <m:sup>
                              <m:r>
                                <a:rPr lang="en-US" altLang="zh-TW" i="1">
                                  <a:latin typeface="Cambria Math" panose="02040503050406030204" pitchFamily="18" charset="0"/>
                                  <a:ea typeface="Cambria Math" panose="02040503050406030204" pitchFamily="18" charset="0"/>
                                </a:rPr>
                                <m:t>2</m:t>
                              </m:r>
                            </m:sup>
                          </m:sSup>
                        </m:num>
                        <m:den>
                          <m:r>
                            <a:rPr lang="en-US" altLang="zh-TW" i="1">
                              <a:latin typeface="Cambria Math" panose="02040503050406030204" pitchFamily="18" charset="0"/>
                              <a:ea typeface="Cambria Math" panose="02040503050406030204" pitchFamily="18" charset="0"/>
                            </a:rPr>
                            <m:t>4</m:t>
                          </m:r>
                          <m:r>
                            <a:rPr lang="en-US" altLang="zh-TW" i="1">
                              <a:latin typeface="Cambria Math" panose="02040503050406030204" pitchFamily="18" charset="0"/>
                              <a:ea typeface="Cambria Math" panose="02040503050406030204" pitchFamily="18" charset="0"/>
                            </a:rPr>
                            <m:t>𝜋</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𝜀</m:t>
                              </m:r>
                            </m:e>
                            <m:sub>
                              <m:r>
                                <a:rPr lang="en-US" altLang="zh-TW" i="1">
                                  <a:latin typeface="Cambria Math" panose="02040503050406030204" pitchFamily="18" charset="0"/>
                                  <a:ea typeface="Cambria Math" panose="02040503050406030204" pitchFamily="18" charset="0"/>
                                </a:rPr>
                                <m:t>0</m:t>
                              </m:r>
                            </m:sub>
                          </m:sSub>
                        </m:den>
                      </m:f>
                      <m:f>
                        <m:fPr>
                          <m:ctrlPr>
                            <a:rPr lang="en-US" altLang="zh-TW" i="1">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2</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𝑚</m:t>
                              </m:r>
                            </m:e>
                            <m:sup>
                              <m:r>
                                <a:rPr lang="en-US" altLang="zh-TW" i="1">
                                  <a:latin typeface="Cambria Math" panose="02040503050406030204" pitchFamily="18" charset="0"/>
                                  <a:ea typeface="Cambria Math" panose="02040503050406030204" pitchFamily="18" charset="0"/>
                                </a:rPr>
                                <m:t>2</m:t>
                              </m:r>
                            </m:sup>
                          </m:sSup>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i="1">
                                  <a:latin typeface="Cambria Math" panose="02040503050406030204" pitchFamily="18" charset="0"/>
                                  <a:cs typeface="Times New Roman" pitchFamily="18" charset="0"/>
                                </a:rPr>
                                <m:t>2</m:t>
                              </m:r>
                            </m:sup>
                          </m:sSup>
                        </m:den>
                      </m:f>
                      <m:f>
                        <m:fPr>
                          <m:ctrlPr>
                            <a:rPr lang="en-US" altLang="zh-TW" i="1">
                              <a:latin typeface="Cambria Math" panose="02040503050406030204" pitchFamily="18" charset="0"/>
                              <a:ea typeface="Cambria Math" panose="02040503050406030204" pitchFamily="18" charset="0"/>
                            </a:rPr>
                          </m:ctrlPr>
                        </m:fPr>
                        <m:num>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𝑆</m:t>
                              </m:r>
                            </m:e>
                          </m:acc>
                          <m:r>
                            <a:rPr lang="en-US"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𝐿</m:t>
                              </m:r>
                            </m:e>
                          </m:acc>
                        </m:num>
                        <m:den>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𝑟</m:t>
                              </m:r>
                            </m:e>
                            <m:sup>
                              <m:r>
                                <a:rPr lang="en-US" altLang="zh-TW" i="1">
                                  <a:latin typeface="Cambria Math" panose="02040503050406030204" pitchFamily="18" charset="0"/>
                                  <a:ea typeface="Cambria Math" panose="02040503050406030204" pitchFamily="18" charset="0"/>
                                </a:rPr>
                                <m:t>3</m:t>
                              </m:r>
                            </m:sup>
                          </m:sSup>
                        </m:den>
                      </m:f>
                      <m:r>
                        <a:rPr lang="en-US" i="1">
                          <a:latin typeface="Cambria Math" panose="02040503050406030204" pitchFamily="18" charset="0"/>
                          <a:cs typeface="Times New Roman" pitchFamily="18" charset="0"/>
                        </a:rPr>
                        <m:t>−</m:t>
                      </m:r>
                      <m:f>
                        <m:fPr>
                          <m:ctrlPr>
                            <a:rPr lang="en-US" i="1">
                              <a:latin typeface="Cambria Math" panose="02040503050406030204" pitchFamily="18" charset="0"/>
                              <a:cs typeface="Times New Roman" pitchFamily="18" charset="0"/>
                            </a:rPr>
                          </m:ctrlPr>
                        </m:fPr>
                        <m:num>
                          <m:sSup>
                            <m:sSupPr>
                              <m:ctrlPr>
                                <a:rPr lang="en-US" i="1">
                                  <a:latin typeface="Cambria Math" panose="02040503050406030204" pitchFamily="18" charset="0"/>
                                  <a:cs typeface="Times New Roman" pitchFamily="18" charset="0"/>
                                </a:rPr>
                              </m:ctrlPr>
                            </m:sSupPr>
                            <m:e>
                              <m:d>
                                <m:dPr>
                                  <m:ctrlPr>
                                    <a:rPr lang="en-US" i="1">
                                      <a:latin typeface="Cambria Math" panose="02040503050406030204" pitchFamily="18" charset="0"/>
                                      <a:cs typeface="Times New Roman" pitchFamily="18" charset="0"/>
                                    </a:rPr>
                                  </m:ctrlPr>
                                </m:dPr>
                                <m:e>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𝑝</m:t>
                                      </m:r>
                                    </m:e>
                                    <m:sup>
                                      <m:r>
                                        <a:rPr lang="en-US" i="1">
                                          <a:latin typeface="Cambria Math" panose="02040503050406030204" pitchFamily="18" charset="0"/>
                                          <a:cs typeface="Times New Roman" pitchFamily="18" charset="0"/>
                                        </a:rPr>
                                        <m:t>2</m:t>
                                      </m:r>
                                    </m:sup>
                                  </m:sSup>
                                </m:e>
                              </m:d>
                            </m:e>
                            <m:sup>
                              <m:r>
                                <a:rPr lang="en-US" i="1">
                                  <a:latin typeface="Cambria Math" panose="02040503050406030204" pitchFamily="18" charset="0"/>
                                  <a:cs typeface="Times New Roman" pitchFamily="18" charset="0"/>
                                </a:rPr>
                                <m:t>2</m:t>
                              </m:r>
                            </m:sup>
                          </m:sSup>
                        </m:num>
                        <m:den>
                          <m:r>
                            <a:rPr lang="en-US" i="1">
                              <a:latin typeface="Cambria Math" panose="02040503050406030204" pitchFamily="18" charset="0"/>
                              <a:cs typeface="Times New Roman" pitchFamily="18" charset="0"/>
                            </a:rPr>
                            <m:t>8</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𝑚</m:t>
                              </m:r>
                            </m:e>
                            <m:sup>
                              <m:r>
                                <a:rPr lang="en-US" i="1">
                                  <a:latin typeface="Cambria Math" panose="02040503050406030204" pitchFamily="18" charset="0"/>
                                  <a:cs typeface="Times New Roman" pitchFamily="18" charset="0"/>
                                </a:rPr>
                                <m:t>3</m:t>
                              </m:r>
                            </m:sup>
                          </m:sSup>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𝑐</m:t>
                              </m:r>
                            </m:e>
                            <m:sup>
                              <m:r>
                                <a:rPr lang="en-US" i="1">
                                  <a:latin typeface="Cambria Math" panose="02040503050406030204" pitchFamily="18" charset="0"/>
                                  <a:cs typeface="Times New Roman" pitchFamily="18" charset="0"/>
                                </a:rPr>
                                <m:t>2</m:t>
                              </m:r>
                            </m:sup>
                          </m:sSup>
                        </m:den>
                      </m:f>
                    </m:oMath>
                  </m:oMathPara>
                </a14:m>
                <a:endParaRPr lang="zh-TW" altLang="en-US" dirty="0"/>
              </a:p>
            </p:txBody>
          </p:sp>
        </mc:Choice>
        <mc:Fallback xmlns="">
          <p:sp>
            <p:nvSpPr>
              <p:cNvPr id="11" name="文字方塊 29">
                <a:extLst>
                  <a:ext uri="{FF2B5EF4-FFF2-40B4-BE49-F238E27FC236}">
                    <a16:creationId xmlns:a16="http://schemas.microsoft.com/office/drawing/2014/main" id="{883ADDB3-E94F-9560-B37C-9D7D013F9DBE}"/>
                  </a:ext>
                </a:extLst>
              </p:cNvPr>
              <p:cNvSpPr txBox="1">
                <a:spLocks noRot="1" noChangeAspect="1" noMove="1" noResize="1" noEditPoints="1" noAdjustHandles="1" noChangeArrowheads="1" noChangeShapeType="1" noTextEdit="1"/>
              </p:cNvSpPr>
              <p:nvPr/>
            </p:nvSpPr>
            <p:spPr bwMode="auto">
              <a:xfrm>
                <a:off x="4139952" y="4452059"/>
                <a:ext cx="3744416" cy="731482"/>
              </a:xfrm>
              <a:prstGeom prst="rect">
                <a:avLst/>
              </a:prstGeom>
              <a:blipFill>
                <a:blip r:embed="rId7"/>
                <a:stretch>
                  <a:fillRect t="-6780"/>
                </a:stretch>
              </a:blipFill>
              <a:ln>
                <a:noFill/>
              </a:ln>
            </p:spPr>
            <p:txBody>
              <a:bodyPr/>
              <a:lstStyle/>
              <a:p>
                <a:r>
                  <a:rPr lang="en-TW">
                    <a:noFill/>
                  </a:rPr>
                  <a:t> </a:t>
                </a:r>
              </a:p>
            </p:txBody>
          </p:sp>
        </mc:Fallback>
      </mc:AlternateContent>
      <p:sp>
        <p:nvSpPr>
          <p:cNvPr id="12" name="TextBox 11">
            <a:extLst>
              <a:ext uri="{FF2B5EF4-FFF2-40B4-BE49-F238E27FC236}">
                <a16:creationId xmlns:a16="http://schemas.microsoft.com/office/drawing/2014/main" id="{B3A58AAE-4A9D-8429-5C50-87030B266D38}"/>
              </a:ext>
            </a:extLst>
          </p:cNvPr>
          <p:cNvSpPr txBox="1"/>
          <p:nvPr/>
        </p:nvSpPr>
        <p:spPr bwMode="auto">
          <a:xfrm>
            <a:off x="1619672" y="5332566"/>
            <a:ext cx="554461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這兩項幾乎就是所有的、領先的相對論效應。</a:t>
            </a:r>
          </a:p>
        </p:txBody>
      </p:sp>
    </p:spTree>
    <p:extLst>
      <p:ext uri="{BB962C8B-B14F-4D97-AF65-F5344CB8AC3E}">
        <p14:creationId xmlns:p14="http://schemas.microsoft.com/office/powerpoint/2010/main" val="51503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29">
                <a:extLst>
                  <a:ext uri="{FF2B5EF4-FFF2-40B4-BE49-F238E27FC236}">
                    <a16:creationId xmlns:a16="http://schemas.microsoft.com/office/drawing/2014/main" id="{07F2F707-116D-3D01-460D-509381644C49}"/>
                  </a:ext>
                </a:extLst>
              </p:cNvPr>
              <p:cNvSpPr txBox="1"/>
              <p:nvPr/>
            </p:nvSpPr>
            <p:spPr bwMode="auto">
              <a:xfrm>
                <a:off x="1255454" y="1439585"/>
                <a:ext cx="4513980" cy="87126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d>
                        <m:dPr>
                          <m:begChr m:val="{"/>
                          <m:endChr m:val="}"/>
                          <m:ctrlPr>
                            <a:rPr lang="en-US" altLang="zh-TW" b="0" i="1" smtClean="0">
                              <a:latin typeface="Cambria Math" panose="02040503050406030204" pitchFamily="18" charset="0"/>
                              <a:ea typeface="Cambria Math" panose="02040503050406030204" pitchFamily="18" charset="0"/>
                            </a:rPr>
                          </m:ctrlPr>
                        </m:dPr>
                        <m:e>
                          <m:nary>
                            <m:naryPr>
                              <m:chr m:val="∑"/>
                              <m:ctrlPr>
                                <a:rPr lang="en-US" altLang="zh-TW" b="0" i="1" smtClean="0">
                                  <a:latin typeface="Cambria Math" panose="02040503050406030204" pitchFamily="18" charset="0"/>
                                  <a:ea typeface="Cambria Math" panose="02040503050406030204" pitchFamily="18" charset="0"/>
                                </a:rPr>
                              </m:ctrlPr>
                            </m:naryPr>
                            <m:sub>
                              <m:r>
                                <m:rPr>
                                  <m:brk m:alnAt="23"/>
                                </m:rPr>
                                <a:rPr lang="en-US" altLang="zh-TW" b="0" i="1" smtClean="0">
                                  <a:latin typeface="Cambria Math" panose="02040503050406030204" pitchFamily="18" charset="0"/>
                                  <a:ea typeface="Cambria Math" panose="02040503050406030204" pitchFamily="18" charset="0"/>
                                </a:rPr>
                                <m:t>𝑖</m:t>
                              </m:r>
                              <m:r>
                                <a:rPr lang="en-US" altLang="zh-TW" b="0" i="1" smtClean="0">
                                  <a:latin typeface="Cambria Math" panose="02040503050406030204" pitchFamily="18" charset="0"/>
                                  <a:ea typeface="Cambria Math" panose="02040503050406030204" pitchFamily="18" charset="0"/>
                                </a:rPr>
                                <m:t>=1</m:t>
                              </m:r>
                            </m:sub>
                            <m:sup>
                              <m:r>
                                <a:rPr lang="en-US" altLang="zh-TW" b="0" i="1" smtClean="0">
                                  <a:latin typeface="Cambria Math" panose="02040503050406030204" pitchFamily="18" charset="0"/>
                                  <a:ea typeface="Cambria Math" panose="02040503050406030204" pitchFamily="18" charset="0"/>
                                </a:rPr>
                                <m:t>𝑁</m:t>
                              </m:r>
                            </m:sup>
                            <m:e>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𝛼</m:t>
                                  </m:r>
                                </m:e>
                                <m:sub>
                                  <m:r>
                                    <a:rPr lang="en-US" altLang="zh-TW" b="0" i="1" smtClean="0">
                                      <a:latin typeface="Cambria Math" panose="02040503050406030204" pitchFamily="18" charset="0"/>
                                      <a:ea typeface="Cambria Math" panose="02040503050406030204" pitchFamily="18" charset="0"/>
                                    </a:rPr>
                                    <m:t>𝑖</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b="0" i="1" smtClean="0">
                                              <a:latin typeface="Cambria Math" panose="02040503050406030204" pitchFamily="18" charset="0"/>
                                              <a:ea typeface="Cambria Math"/>
                                            </a:rPr>
                                            <m:t>𝑖</m:t>
                                          </m:r>
                                        </m:sub>
                                      </m:sSub>
                                    </m:e>
                                  </m:d>
                                </m:e>
                              </m:d>
                            </m:e>
                          </m:nary>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e>
                      </m:d>
                    </m:oMath>
                  </m:oMathPara>
                </a14:m>
                <a:endParaRPr lang="zh-TW" altLang="en-US" dirty="0"/>
              </a:p>
            </p:txBody>
          </p:sp>
        </mc:Choice>
        <mc:Fallback xmlns="">
          <p:sp>
            <p:nvSpPr>
              <p:cNvPr id="2" name="文字方塊 29">
                <a:extLst>
                  <a:ext uri="{FF2B5EF4-FFF2-40B4-BE49-F238E27FC236}">
                    <a16:creationId xmlns:a16="http://schemas.microsoft.com/office/drawing/2014/main" id="{07F2F707-116D-3D01-460D-509381644C49}"/>
                  </a:ext>
                </a:extLst>
              </p:cNvPr>
              <p:cNvSpPr txBox="1">
                <a:spLocks noRot="1" noChangeAspect="1" noMove="1" noResize="1" noEditPoints="1" noAdjustHandles="1" noChangeArrowheads="1" noChangeShapeType="1" noTextEdit="1"/>
              </p:cNvSpPr>
              <p:nvPr/>
            </p:nvSpPr>
            <p:spPr bwMode="auto">
              <a:xfrm>
                <a:off x="1255454" y="1439585"/>
                <a:ext cx="4513980" cy="871264"/>
              </a:xfrm>
              <a:prstGeom prst="rect">
                <a:avLst/>
              </a:prstGeom>
              <a:blipFill>
                <a:blip r:embed="rId2"/>
                <a:stretch>
                  <a:fillRect t="-100000" b="-157971"/>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9">
                <a:extLst>
                  <a:ext uri="{FF2B5EF4-FFF2-40B4-BE49-F238E27FC236}">
                    <a16:creationId xmlns:a16="http://schemas.microsoft.com/office/drawing/2014/main" id="{B2824570-61A7-26BC-4B86-8785D6C820F2}"/>
                  </a:ext>
                </a:extLst>
              </p:cNvPr>
              <p:cNvSpPr txBox="1"/>
              <p:nvPr/>
            </p:nvSpPr>
            <p:spPr bwMode="auto">
              <a:xfrm>
                <a:off x="2433905" y="2322355"/>
                <a:ext cx="5738116" cy="87126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m:t>
                      </m:r>
                      <m:d>
                        <m:dPr>
                          <m:ctrlPr>
                            <a:rPr lang="en-US" altLang="zh-TW" i="1" smtClean="0">
                              <a:latin typeface="Cambria Math" panose="02040503050406030204" pitchFamily="18" charset="0"/>
                            </a:rPr>
                          </m:ctrlPr>
                        </m:dPr>
                        <m:e>
                          <m:r>
                            <a:rPr lang="en-US" altLang="zh-TW" b="0" i="1" smtClean="0">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e>
                      </m:d>
                      <m:d>
                        <m:dPr>
                          <m:begChr m:val="{"/>
                          <m:endChr m:val="}"/>
                          <m:ctrlPr>
                            <a:rPr lang="en-US" altLang="zh-TW" b="0" i="1" smtClean="0">
                              <a:latin typeface="Cambria Math" panose="02040503050406030204" pitchFamily="18" charset="0"/>
                              <a:ea typeface="Cambria Math" panose="02040503050406030204" pitchFamily="18" charset="0"/>
                            </a:rPr>
                          </m:ctrlPr>
                        </m:dPr>
                        <m:e>
                          <m:nary>
                            <m:naryPr>
                              <m:chr m:val="∑"/>
                              <m:ctrlPr>
                                <a:rPr lang="en-US" altLang="zh-TW" i="1">
                                  <a:latin typeface="Cambria Math" panose="02040503050406030204" pitchFamily="18" charset="0"/>
                                  <a:ea typeface="Cambria Math" panose="02040503050406030204" pitchFamily="18" charset="0"/>
                                </a:rPr>
                              </m:ctrlPr>
                            </m:naryPr>
                            <m:sub>
                              <m:r>
                                <m:rPr>
                                  <m:brk m:alnAt="23"/>
                                </m:rPr>
                                <a:rPr lang="en-US" altLang="zh-TW" i="1">
                                  <a:latin typeface="Cambria Math" panose="02040503050406030204" pitchFamily="18" charset="0"/>
                                  <a:ea typeface="Cambria Math" panose="02040503050406030204" pitchFamily="18" charset="0"/>
                                </a:rPr>
                                <m:t>𝑖</m:t>
                              </m:r>
                              <m:r>
                                <a:rPr lang="en-US" altLang="zh-TW" i="1">
                                  <a:latin typeface="Cambria Math" panose="02040503050406030204" pitchFamily="18" charset="0"/>
                                  <a:ea typeface="Cambria Math" panose="02040503050406030204" pitchFamily="18" charset="0"/>
                                </a:rPr>
                                <m:t>=1</m:t>
                              </m:r>
                            </m:sub>
                            <m:sup>
                              <m:r>
                                <a:rPr lang="en-US" altLang="zh-TW" i="1">
                                  <a:latin typeface="Cambria Math" panose="02040503050406030204" pitchFamily="18" charset="0"/>
                                  <a:ea typeface="Cambria Math" panose="02040503050406030204" pitchFamily="18" charset="0"/>
                                </a:rPr>
                                <m:t>𝑁</m:t>
                              </m:r>
                            </m:sup>
                            <m:e>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𝛼</m:t>
                                  </m:r>
                                </m:e>
                                <m:sub>
                                  <m:r>
                                    <a:rPr lang="en-US" altLang="zh-TW" i="1">
                                      <a:latin typeface="Cambria Math" panose="02040503050406030204" pitchFamily="18" charset="0"/>
                                      <a:ea typeface="Cambria Math" panose="02040503050406030204" pitchFamily="18" charset="0"/>
                                    </a:rPr>
                                    <m:t>𝑖</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𝑛𝑖</m:t>
                                          </m:r>
                                        </m:sub>
                                      </m:sSub>
                                    </m:e>
                                  </m:d>
                                </m:e>
                              </m:d>
                            </m:e>
                          </m:nary>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i="1">
                              <a:latin typeface="Cambria Math" panose="02040503050406030204" pitchFamily="18" charset="0"/>
                              <a:ea typeface="Cambria Math" panose="02040503050406030204" pitchFamily="18" charset="0"/>
                            </a:rPr>
                            <m:t>+⋯</m:t>
                          </m:r>
                        </m:e>
                      </m:d>
                    </m:oMath>
                  </m:oMathPara>
                </a14:m>
                <a:endParaRPr lang="zh-TW" altLang="en-US" dirty="0"/>
              </a:p>
            </p:txBody>
          </p:sp>
        </mc:Choice>
        <mc:Fallback xmlns="">
          <p:sp>
            <p:nvSpPr>
              <p:cNvPr id="3" name="文字方塊 29">
                <a:extLst>
                  <a:ext uri="{FF2B5EF4-FFF2-40B4-BE49-F238E27FC236}">
                    <a16:creationId xmlns:a16="http://schemas.microsoft.com/office/drawing/2014/main" id="{B2824570-61A7-26BC-4B86-8785D6C820F2}"/>
                  </a:ext>
                </a:extLst>
              </p:cNvPr>
              <p:cNvSpPr txBox="1">
                <a:spLocks noRot="1" noChangeAspect="1" noMove="1" noResize="1" noEditPoints="1" noAdjustHandles="1" noChangeArrowheads="1" noChangeShapeType="1" noTextEdit="1"/>
              </p:cNvSpPr>
              <p:nvPr/>
            </p:nvSpPr>
            <p:spPr bwMode="auto">
              <a:xfrm>
                <a:off x="2433905" y="2322355"/>
                <a:ext cx="5738116" cy="871264"/>
              </a:xfrm>
              <a:prstGeom prst="rect">
                <a:avLst/>
              </a:prstGeom>
              <a:blipFill>
                <a:blip r:embed="rId3"/>
                <a:stretch>
                  <a:fillRect t="-97143" b="-154286"/>
                </a:stretch>
              </a:blipFill>
              <a:ln>
                <a:noFill/>
              </a:ln>
            </p:spPr>
            <p:txBody>
              <a:bodyPr/>
              <a:lstStyle/>
              <a:p>
                <a:r>
                  <a:rPr lang="en-TW">
                    <a:noFill/>
                  </a:rPr>
                  <a:t> </a:t>
                </a:r>
              </a:p>
            </p:txBody>
          </p:sp>
        </mc:Fallback>
      </mc:AlternateContent>
      <p:sp>
        <p:nvSpPr>
          <p:cNvPr id="4" name="TextBox 3">
            <a:extLst>
              <a:ext uri="{FF2B5EF4-FFF2-40B4-BE49-F238E27FC236}">
                <a16:creationId xmlns:a16="http://schemas.microsoft.com/office/drawing/2014/main" id="{4F9CFA06-FF16-7A4D-ED2B-02DADE4E920A}"/>
              </a:ext>
            </a:extLst>
          </p:cNvPr>
          <p:cNvSpPr txBox="1"/>
          <p:nvPr/>
        </p:nvSpPr>
        <p:spPr bwMode="auto">
          <a:xfrm>
            <a:off x="1256343" y="2820466"/>
            <a:ext cx="180020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取到一階：</a:t>
            </a:r>
          </a:p>
        </p:txBody>
      </p:sp>
      <mc:AlternateContent xmlns:mc="http://schemas.openxmlformats.org/markup-compatibility/2006" xmlns:a14="http://schemas.microsoft.com/office/drawing/2010/main">
        <mc:Choice Requires="a14">
          <p:sp>
            <p:nvSpPr>
              <p:cNvPr id="5" name="文字方塊 29">
                <a:extLst>
                  <a:ext uri="{FF2B5EF4-FFF2-40B4-BE49-F238E27FC236}">
                    <a16:creationId xmlns:a16="http://schemas.microsoft.com/office/drawing/2014/main" id="{E646487A-149F-F337-BECC-D8E8EB954D4D}"/>
                  </a:ext>
                </a:extLst>
              </p:cNvPr>
              <p:cNvSpPr txBox="1"/>
              <p:nvPr/>
            </p:nvSpPr>
            <p:spPr bwMode="auto">
              <a:xfrm>
                <a:off x="1256343" y="3232571"/>
                <a:ext cx="5018036" cy="87126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b="0" i="1" smtClean="0">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e>
                      </m:d>
                      <m:nary>
                        <m:naryPr>
                          <m:chr m:val="∑"/>
                          <m:ctrlPr>
                            <a:rPr lang="en-US" altLang="zh-TW" i="1">
                              <a:latin typeface="Cambria Math" panose="02040503050406030204" pitchFamily="18" charset="0"/>
                              <a:ea typeface="Cambria Math" panose="02040503050406030204" pitchFamily="18" charset="0"/>
                            </a:rPr>
                          </m:ctrlPr>
                        </m:naryPr>
                        <m:sub>
                          <m:r>
                            <m:rPr>
                              <m:brk m:alnAt="23"/>
                            </m:rPr>
                            <a:rPr lang="en-US" altLang="zh-TW" i="1">
                              <a:latin typeface="Cambria Math" panose="02040503050406030204" pitchFamily="18" charset="0"/>
                              <a:ea typeface="Cambria Math" panose="02040503050406030204" pitchFamily="18" charset="0"/>
                            </a:rPr>
                            <m:t>𝑖</m:t>
                          </m:r>
                          <m:r>
                            <a:rPr lang="en-US" altLang="zh-TW" i="1">
                              <a:latin typeface="Cambria Math" panose="02040503050406030204" pitchFamily="18" charset="0"/>
                              <a:ea typeface="Cambria Math" panose="02040503050406030204" pitchFamily="18" charset="0"/>
                            </a:rPr>
                            <m:t>=1</m:t>
                          </m:r>
                        </m:sub>
                        <m:sup>
                          <m:r>
                            <a:rPr lang="en-US" altLang="zh-TW" i="1">
                              <a:latin typeface="Cambria Math" panose="02040503050406030204" pitchFamily="18" charset="0"/>
                              <a:ea typeface="Cambria Math" panose="02040503050406030204" pitchFamily="18" charset="0"/>
                            </a:rPr>
                            <m:t>𝑁</m:t>
                          </m:r>
                        </m:sup>
                        <m:e>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𝛼</m:t>
                              </m:r>
                            </m:e>
                            <m:sub>
                              <m:r>
                                <a:rPr lang="en-US" altLang="zh-TW" i="1">
                                  <a:latin typeface="Cambria Math" panose="02040503050406030204" pitchFamily="18" charset="0"/>
                                  <a:ea typeface="Cambria Math" panose="02040503050406030204" pitchFamily="18" charset="0"/>
                                </a:rPr>
                                <m:t>𝑖</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𝑛𝑖</m:t>
                                      </m:r>
                                    </m:sub>
                                  </m:sSub>
                                </m:e>
                              </m:d>
                            </m:e>
                          </m:d>
                        </m:e>
                      </m:nary>
                      <m:r>
                        <a:rPr lang="en-US" altLang="zh-TW" b="0" i="1" smtClean="0">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𝜆</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nary>
                        <m:naryPr>
                          <m:chr m:val="∑"/>
                          <m:ctrlPr>
                            <a:rPr lang="en-US" altLang="zh-TW" i="1">
                              <a:latin typeface="Cambria Math" panose="02040503050406030204" pitchFamily="18" charset="0"/>
                              <a:ea typeface="Cambria Math" panose="02040503050406030204" pitchFamily="18" charset="0"/>
                            </a:rPr>
                          </m:ctrlPr>
                        </m:naryPr>
                        <m:sub>
                          <m:r>
                            <m:rPr>
                              <m:brk m:alnAt="23"/>
                            </m:rPr>
                            <a:rPr lang="en-US" altLang="zh-TW" i="1">
                              <a:latin typeface="Cambria Math" panose="02040503050406030204" pitchFamily="18" charset="0"/>
                              <a:ea typeface="Cambria Math" panose="02040503050406030204" pitchFamily="18" charset="0"/>
                            </a:rPr>
                            <m:t>𝑖</m:t>
                          </m:r>
                          <m:r>
                            <a:rPr lang="en-US" altLang="zh-TW" i="1">
                              <a:latin typeface="Cambria Math" panose="02040503050406030204" pitchFamily="18" charset="0"/>
                              <a:ea typeface="Cambria Math" panose="02040503050406030204" pitchFamily="18" charset="0"/>
                            </a:rPr>
                            <m:t>=1</m:t>
                          </m:r>
                        </m:sub>
                        <m:sup>
                          <m:r>
                            <a:rPr lang="en-US" altLang="zh-TW" i="1">
                              <a:latin typeface="Cambria Math" panose="02040503050406030204" pitchFamily="18" charset="0"/>
                              <a:ea typeface="Cambria Math" panose="02040503050406030204" pitchFamily="18" charset="0"/>
                            </a:rPr>
                            <m:t>𝑁</m:t>
                          </m:r>
                        </m:sup>
                        <m:e>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𝛼</m:t>
                              </m:r>
                            </m:e>
                            <m:sub>
                              <m:r>
                                <a:rPr lang="en-US" altLang="zh-TW" i="1">
                                  <a:latin typeface="Cambria Math" panose="02040503050406030204" pitchFamily="18" charset="0"/>
                                  <a:ea typeface="Cambria Math" panose="02040503050406030204" pitchFamily="18" charset="0"/>
                                </a:rPr>
                                <m:t>𝑖</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𝑛𝑖</m:t>
                                      </m:r>
                                    </m:sub>
                                  </m:sSub>
                                </m:e>
                              </m:d>
                            </m:e>
                          </m:d>
                        </m:e>
                      </m:nary>
                    </m:oMath>
                  </m:oMathPara>
                </a14:m>
                <a:endParaRPr lang="zh-TW" altLang="en-US" dirty="0"/>
              </a:p>
            </p:txBody>
          </p:sp>
        </mc:Choice>
        <mc:Fallback xmlns="">
          <p:sp>
            <p:nvSpPr>
              <p:cNvPr id="5" name="文字方塊 29">
                <a:extLst>
                  <a:ext uri="{FF2B5EF4-FFF2-40B4-BE49-F238E27FC236}">
                    <a16:creationId xmlns:a16="http://schemas.microsoft.com/office/drawing/2014/main" id="{E646487A-149F-F337-BECC-D8E8EB954D4D}"/>
                  </a:ext>
                </a:extLst>
              </p:cNvPr>
              <p:cNvSpPr txBox="1">
                <a:spLocks noRot="1" noChangeAspect="1" noMove="1" noResize="1" noEditPoints="1" noAdjustHandles="1" noChangeArrowheads="1" noChangeShapeType="1" noTextEdit="1"/>
              </p:cNvSpPr>
              <p:nvPr/>
            </p:nvSpPr>
            <p:spPr bwMode="auto">
              <a:xfrm>
                <a:off x="1256343" y="3232571"/>
                <a:ext cx="5018036" cy="871264"/>
              </a:xfrm>
              <a:prstGeom prst="rect">
                <a:avLst/>
              </a:prstGeom>
              <a:blipFill>
                <a:blip r:embed="rId4"/>
                <a:stretch>
                  <a:fillRect t="-92857" r="-4293" b="-148571"/>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29">
                <a:extLst>
                  <a:ext uri="{FF2B5EF4-FFF2-40B4-BE49-F238E27FC236}">
                    <a16:creationId xmlns:a16="http://schemas.microsoft.com/office/drawing/2014/main" id="{43DF49A4-0ABF-C4ED-EDAB-1384E7A165A7}"/>
                  </a:ext>
                </a:extLst>
              </p:cNvPr>
              <p:cNvSpPr txBox="1"/>
              <p:nvPr/>
            </p:nvSpPr>
            <p:spPr bwMode="auto">
              <a:xfrm>
                <a:off x="1255454" y="4161979"/>
                <a:ext cx="3423592" cy="87126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nary>
                        <m:naryPr>
                          <m:chr m:val="∑"/>
                          <m:ctrlPr>
                            <a:rPr lang="en-US" altLang="zh-TW" i="1">
                              <a:latin typeface="Cambria Math" panose="02040503050406030204" pitchFamily="18" charset="0"/>
                              <a:ea typeface="Cambria Math" panose="02040503050406030204" pitchFamily="18" charset="0"/>
                            </a:rPr>
                          </m:ctrlPr>
                        </m:naryPr>
                        <m:sub>
                          <m:r>
                            <m:rPr>
                              <m:brk m:alnAt="23"/>
                            </m:rPr>
                            <a:rPr lang="en-US" altLang="zh-TW" i="1">
                              <a:latin typeface="Cambria Math" panose="02040503050406030204" pitchFamily="18" charset="0"/>
                              <a:ea typeface="Cambria Math" panose="02040503050406030204" pitchFamily="18" charset="0"/>
                            </a:rPr>
                            <m:t>𝑖</m:t>
                          </m:r>
                          <m:r>
                            <a:rPr lang="en-US" altLang="zh-TW" i="1">
                              <a:latin typeface="Cambria Math" panose="02040503050406030204" pitchFamily="18" charset="0"/>
                              <a:ea typeface="Cambria Math" panose="02040503050406030204" pitchFamily="18" charset="0"/>
                            </a:rPr>
                            <m:t>=1</m:t>
                          </m:r>
                        </m:sub>
                        <m:sup>
                          <m:r>
                            <a:rPr lang="en-US" altLang="zh-TW" i="1">
                              <a:latin typeface="Cambria Math" panose="02040503050406030204" pitchFamily="18" charset="0"/>
                              <a:ea typeface="Cambria Math" panose="02040503050406030204" pitchFamily="18" charset="0"/>
                            </a:rPr>
                            <m:t>𝑁</m:t>
                          </m:r>
                        </m:sup>
                        <m:e>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𝛼</m:t>
                              </m:r>
                            </m:e>
                            <m:sub>
                              <m:r>
                                <a:rPr lang="en-US" altLang="zh-TW" i="1">
                                  <a:latin typeface="Cambria Math" panose="02040503050406030204" pitchFamily="18" charset="0"/>
                                  <a:ea typeface="Cambria Math" panose="02040503050406030204" pitchFamily="18" charset="0"/>
                                </a:rPr>
                                <m:t>𝑖</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𝑛𝑖</m:t>
                                      </m:r>
                                    </m:sub>
                                  </m:sSub>
                                </m:e>
                              </m:d>
                            </m:e>
                          </m:d>
                        </m:e>
                      </m:nary>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nary>
                        <m:naryPr>
                          <m:chr m:val="∑"/>
                          <m:ctrlPr>
                            <a:rPr lang="en-US" altLang="zh-TW" i="1">
                              <a:latin typeface="Cambria Math" panose="02040503050406030204" pitchFamily="18" charset="0"/>
                              <a:ea typeface="Cambria Math" panose="02040503050406030204" pitchFamily="18" charset="0"/>
                            </a:rPr>
                          </m:ctrlPr>
                        </m:naryPr>
                        <m:sub>
                          <m:r>
                            <m:rPr>
                              <m:brk m:alnAt="23"/>
                            </m:rPr>
                            <a:rPr lang="en-US" altLang="zh-TW" i="1">
                              <a:latin typeface="Cambria Math" panose="02040503050406030204" pitchFamily="18" charset="0"/>
                              <a:ea typeface="Cambria Math" panose="02040503050406030204" pitchFamily="18" charset="0"/>
                            </a:rPr>
                            <m:t>𝑖</m:t>
                          </m:r>
                          <m:r>
                            <a:rPr lang="en-US" altLang="zh-TW" i="1">
                              <a:latin typeface="Cambria Math" panose="02040503050406030204" pitchFamily="18" charset="0"/>
                              <a:ea typeface="Cambria Math" panose="02040503050406030204" pitchFamily="18" charset="0"/>
                            </a:rPr>
                            <m:t>=1</m:t>
                          </m:r>
                        </m:sub>
                        <m:sup>
                          <m:r>
                            <a:rPr lang="en-US" altLang="zh-TW" i="1">
                              <a:latin typeface="Cambria Math" panose="02040503050406030204" pitchFamily="18" charset="0"/>
                              <a:ea typeface="Cambria Math" panose="02040503050406030204" pitchFamily="18" charset="0"/>
                            </a:rPr>
                            <m:t>𝑁</m:t>
                          </m:r>
                        </m:sup>
                        <m:e>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𝛼</m:t>
                              </m:r>
                            </m:e>
                            <m:sub>
                              <m:r>
                                <a:rPr lang="en-US" altLang="zh-TW" i="1">
                                  <a:latin typeface="Cambria Math" panose="02040503050406030204" pitchFamily="18" charset="0"/>
                                  <a:ea typeface="Cambria Math" panose="02040503050406030204" pitchFamily="18" charset="0"/>
                                </a:rPr>
                                <m:t>𝑖</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𝑛𝑖</m:t>
                                      </m:r>
                                    </m:sub>
                                  </m:sSub>
                                </m:e>
                              </m:d>
                            </m:e>
                          </m:d>
                        </m:e>
                      </m:nary>
                    </m:oMath>
                  </m:oMathPara>
                </a14:m>
                <a:endParaRPr lang="zh-TW" altLang="en-US" dirty="0"/>
              </a:p>
            </p:txBody>
          </p:sp>
        </mc:Choice>
        <mc:Fallback xmlns="">
          <p:sp>
            <p:nvSpPr>
              <p:cNvPr id="6" name="文字方塊 29">
                <a:extLst>
                  <a:ext uri="{FF2B5EF4-FFF2-40B4-BE49-F238E27FC236}">
                    <a16:creationId xmlns:a16="http://schemas.microsoft.com/office/drawing/2014/main" id="{43DF49A4-0ABF-C4ED-EDAB-1384E7A165A7}"/>
                  </a:ext>
                </a:extLst>
              </p:cNvPr>
              <p:cNvSpPr txBox="1">
                <a:spLocks noRot="1" noChangeAspect="1" noMove="1" noResize="1" noEditPoints="1" noAdjustHandles="1" noChangeArrowheads="1" noChangeShapeType="1" noTextEdit="1"/>
              </p:cNvSpPr>
              <p:nvPr/>
            </p:nvSpPr>
            <p:spPr bwMode="auto">
              <a:xfrm>
                <a:off x="1255454" y="4161979"/>
                <a:ext cx="3423592" cy="871264"/>
              </a:xfrm>
              <a:prstGeom prst="rect">
                <a:avLst/>
              </a:prstGeom>
              <a:blipFill>
                <a:blip r:embed="rId5"/>
                <a:stretch>
                  <a:fillRect l="-12177" t="-92857" r="-5166" b="-148571"/>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29">
                <a:extLst>
                  <a:ext uri="{FF2B5EF4-FFF2-40B4-BE49-F238E27FC236}">
                    <a16:creationId xmlns:a16="http://schemas.microsoft.com/office/drawing/2014/main" id="{A6C2E475-E5CE-DA40-522A-F53DADFFA2D7}"/>
                  </a:ext>
                </a:extLst>
              </p:cNvPr>
              <p:cNvSpPr txBox="1"/>
              <p:nvPr/>
            </p:nvSpPr>
            <p:spPr bwMode="auto">
              <a:xfrm>
                <a:off x="1243846" y="536817"/>
                <a:ext cx="2736304" cy="87126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nary>
                        <m:naryPr>
                          <m:chr m:val="∑"/>
                          <m:ctrlPr>
                            <a:rPr lang="en-US" altLang="zh-TW" i="1">
                              <a:latin typeface="Cambria Math" panose="02040503050406030204" pitchFamily="18" charset="0"/>
                              <a:ea typeface="Cambria Math" panose="02040503050406030204" pitchFamily="18" charset="0"/>
                            </a:rPr>
                          </m:ctrlPr>
                        </m:naryPr>
                        <m:sub>
                          <m:r>
                            <m:rPr>
                              <m:brk m:alnAt="23"/>
                            </m:rPr>
                            <a:rPr lang="en-US" altLang="zh-TW" i="1">
                              <a:latin typeface="Cambria Math" panose="02040503050406030204" pitchFamily="18" charset="0"/>
                              <a:ea typeface="Cambria Math" panose="02040503050406030204" pitchFamily="18" charset="0"/>
                            </a:rPr>
                            <m:t>𝑖</m:t>
                          </m:r>
                          <m:r>
                            <a:rPr lang="en-US" altLang="zh-TW" i="1">
                              <a:latin typeface="Cambria Math" panose="02040503050406030204" pitchFamily="18" charset="0"/>
                              <a:ea typeface="Cambria Math" panose="02040503050406030204" pitchFamily="18" charset="0"/>
                            </a:rPr>
                            <m:t>=1</m:t>
                          </m:r>
                        </m:sub>
                        <m:sup>
                          <m:r>
                            <a:rPr lang="en-US" altLang="zh-TW" i="1">
                              <a:latin typeface="Cambria Math" panose="02040503050406030204" pitchFamily="18" charset="0"/>
                              <a:ea typeface="Cambria Math" panose="02040503050406030204" pitchFamily="18" charset="0"/>
                            </a:rPr>
                            <m:t>𝑁</m:t>
                          </m:r>
                        </m:sup>
                        <m:e>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𝛼</m:t>
                              </m:r>
                            </m:e>
                            <m:sub>
                              <m:r>
                                <a:rPr lang="en-US" altLang="zh-TW" i="1">
                                  <a:latin typeface="Cambria Math" panose="02040503050406030204" pitchFamily="18" charset="0"/>
                                  <a:ea typeface="Cambria Math" panose="02040503050406030204" pitchFamily="18" charset="0"/>
                                </a:rPr>
                                <m:t>𝑖</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𝑛𝑖</m:t>
                                      </m:r>
                                    </m:sub>
                                  </m:sSub>
                                </m:e>
                              </m:d>
                            </m:e>
                          </m:d>
                        </m:e>
                      </m:nary>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𝑜</m:t>
                      </m:r>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r>
                        <a:rPr lang="en-US" altLang="zh-TW" b="0" i="1" smtClean="0">
                          <a:latin typeface="Cambria Math" panose="02040503050406030204" pitchFamily="18" charset="0"/>
                          <a:ea typeface="Cambria Math" panose="02040503050406030204" pitchFamily="18" charset="0"/>
                        </a:rPr>
                        <m:t>)</m:t>
                      </m:r>
                    </m:oMath>
                  </m:oMathPara>
                </a14:m>
                <a:endParaRPr lang="zh-TW" altLang="en-US" dirty="0"/>
              </a:p>
            </p:txBody>
          </p:sp>
        </mc:Choice>
        <mc:Fallback xmlns="">
          <p:sp>
            <p:nvSpPr>
              <p:cNvPr id="7" name="文字方塊 29">
                <a:extLst>
                  <a:ext uri="{FF2B5EF4-FFF2-40B4-BE49-F238E27FC236}">
                    <a16:creationId xmlns:a16="http://schemas.microsoft.com/office/drawing/2014/main" id="{A6C2E475-E5CE-DA40-522A-F53DADFFA2D7}"/>
                  </a:ext>
                </a:extLst>
              </p:cNvPr>
              <p:cNvSpPr txBox="1">
                <a:spLocks noRot="1" noChangeAspect="1" noMove="1" noResize="1" noEditPoints="1" noAdjustHandles="1" noChangeArrowheads="1" noChangeShapeType="1" noTextEdit="1"/>
              </p:cNvSpPr>
              <p:nvPr/>
            </p:nvSpPr>
            <p:spPr bwMode="auto">
              <a:xfrm>
                <a:off x="1243846" y="536817"/>
                <a:ext cx="2736304" cy="871264"/>
              </a:xfrm>
              <a:prstGeom prst="rect">
                <a:avLst/>
              </a:prstGeom>
              <a:blipFill>
                <a:blip r:embed="rId6"/>
                <a:stretch>
                  <a:fillRect l="-10138" t="-95652" b="-152174"/>
                </a:stretch>
              </a:blipFill>
              <a:ln>
                <a:noFill/>
              </a:ln>
            </p:spPr>
            <p:txBody>
              <a:bodyPr/>
              <a:lstStyle/>
              <a:p>
                <a:r>
                  <a:rPr lang="en-TW">
                    <a:noFill/>
                  </a:rPr>
                  <a:t> </a:t>
                </a:r>
              </a:p>
            </p:txBody>
          </p:sp>
        </mc:Fallback>
      </mc:AlternateContent>
      <p:sp>
        <p:nvSpPr>
          <p:cNvPr id="8" name="TextBox 7">
            <a:extLst>
              <a:ext uri="{FF2B5EF4-FFF2-40B4-BE49-F238E27FC236}">
                <a16:creationId xmlns:a16="http://schemas.microsoft.com/office/drawing/2014/main" id="{1D1F46ED-4068-7CB3-CEA0-465F4F8A50A6}"/>
              </a:ext>
            </a:extLst>
          </p:cNvPr>
          <p:cNvSpPr txBox="1"/>
          <p:nvPr/>
        </p:nvSpPr>
        <p:spPr bwMode="auto">
          <a:xfrm>
            <a:off x="4246097" y="1028224"/>
            <a:ext cx="276545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代入本徵態方程式：</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1BF32A7-2DEB-B0A1-6D33-C6C02014081D}"/>
                  </a:ext>
                </a:extLst>
              </p:cNvPr>
              <p:cNvSpPr txBox="1"/>
              <p:nvPr/>
            </p:nvSpPr>
            <p:spPr bwMode="auto">
              <a:xfrm>
                <a:off x="1243846" y="5096095"/>
                <a:ext cx="4874020" cy="411395"/>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取此式與</a:t>
                </a:r>
                <a14:m>
                  <m:oMath xmlns:m="http://schemas.openxmlformats.org/officeDocument/2006/math">
                    <m:d>
                      <m:dPr>
                        <m:begChr m:val="⟨"/>
                        <m:endChr m:val=""/>
                        <m:ctrlPr>
                          <a:rPr lang="en-TW" i="1">
                            <a:latin typeface="Cambria Math" panose="02040503050406030204" pitchFamily="18" charset="0"/>
                            <a:cs typeface="Times New Roman" pitchFamily="18" charset="0"/>
                          </a:rPr>
                        </m:ctrlPr>
                      </m:dPr>
                      <m:e>
                        <m:d>
                          <m:dPr>
                            <m:begChr m:val=""/>
                            <m:endChr m:val="|"/>
                            <m:ctrlPr>
                              <a:rPr lang="en-TW" i="1">
                                <a:latin typeface="Cambria Math" panose="02040503050406030204" pitchFamily="18" charset="0"/>
                                <a:cs typeface="Times New Roman"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b="0" i="1" smtClean="0">
                                    <a:latin typeface="Cambria Math" panose="02040503050406030204" pitchFamily="18" charset="0"/>
                                    <a:ea typeface="Cambria Math"/>
                                  </a:rPr>
                                  <m:t>𝑗</m:t>
                                </m:r>
                              </m:sub>
                            </m:sSub>
                          </m:e>
                        </m:d>
                      </m:e>
                    </m:d>
                  </m:oMath>
                </a14:m>
                <a:r>
                  <a:rPr lang="en-TW" dirty="0">
                    <a:latin typeface="Times New Roman" pitchFamily="18" charset="0"/>
                    <a:cs typeface="Times New Roman" pitchFamily="18" charset="0"/>
                  </a:rPr>
                  <a:t>的內積，可得：</a:t>
                </a:r>
              </a:p>
            </p:txBody>
          </p:sp>
        </mc:Choice>
        <mc:Fallback xmlns="">
          <p:sp>
            <p:nvSpPr>
              <p:cNvPr id="9" name="TextBox 8">
                <a:extLst>
                  <a:ext uri="{FF2B5EF4-FFF2-40B4-BE49-F238E27FC236}">
                    <a16:creationId xmlns:a16="http://schemas.microsoft.com/office/drawing/2014/main" id="{B1BF32A7-2DEB-B0A1-6D33-C6C02014081D}"/>
                  </a:ext>
                </a:extLst>
              </p:cNvPr>
              <p:cNvSpPr txBox="1">
                <a:spLocks noRot="1" noChangeAspect="1" noMove="1" noResize="1" noEditPoints="1" noAdjustHandles="1" noChangeArrowheads="1" noChangeShapeType="1" noTextEdit="1"/>
              </p:cNvSpPr>
              <p:nvPr/>
            </p:nvSpPr>
            <p:spPr bwMode="auto">
              <a:xfrm>
                <a:off x="1243846" y="5096095"/>
                <a:ext cx="4874020" cy="411395"/>
              </a:xfrm>
              <a:prstGeom prst="rect">
                <a:avLst/>
              </a:prstGeom>
              <a:blipFill>
                <a:blip r:embed="rId7"/>
                <a:stretch>
                  <a:fillRect l="-779" t="-148485" b="-22121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29">
                <a:extLst>
                  <a:ext uri="{FF2B5EF4-FFF2-40B4-BE49-F238E27FC236}">
                    <a16:creationId xmlns:a16="http://schemas.microsoft.com/office/drawing/2014/main" id="{5198E897-CADB-AFB8-0135-D4F79CDCA9DB}"/>
                  </a:ext>
                </a:extLst>
              </p:cNvPr>
              <p:cNvSpPr txBox="1"/>
              <p:nvPr/>
            </p:nvSpPr>
            <p:spPr bwMode="auto">
              <a:xfrm>
                <a:off x="1232683" y="5563708"/>
                <a:ext cx="3226961" cy="87126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nary>
                        <m:naryPr>
                          <m:chr m:val="∑"/>
                          <m:ctrlPr>
                            <a:rPr lang="en-US" altLang="zh-TW" i="1">
                              <a:latin typeface="Cambria Math" panose="02040503050406030204" pitchFamily="18" charset="0"/>
                              <a:ea typeface="Cambria Math" panose="02040503050406030204" pitchFamily="18" charset="0"/>
                            </a:rPr>
                          </m:ctrlPr>
                        </m:naryPr>
                        <m:sub>
                          <m:r>
                            <m:rPr>
                              <m:brk m:alnAt="23"/>
                            </m:rPr>
                            <a:rPr lang="en-US" altLang="zh-TW" i="1">
                              <a:latin typeface="Cambria Math" panose="02040503050406030204" pitchFamily="18" charset="0"/>
                              <a:ea typeface="Cambria Math" panose="02040503050406030204" pitchFamily="18" charset="0"/>
                            </a:rPr>
                            <m:t>𝑖</m:t>
                          </m:r>
                          <m:r>
                            <a:rPr lang="en-US" altLang="zh-TW" i="1">
                              <a:latin typeface="Cambria Math" panose="02040503050406030204" pitchFamily="18" charset="0"/>
                              <a:ea typeface="Cambria Math" panose="02040503050406030204" pitchFamily="18" charset="0"/>
                            </a:rPr>
                            <m:t>=1</m:t>
                          </m:r>
                        </m:sub>
                        <m:sup>
                          <m:r>
                            <a:rPr lang="en-US" altLang="zh-TW" i="1">
                              <a:latin typeface="Cambria Math" panose="02040503050406030204" pitchFamily="18" charset="0"/>
                              <a:ea typeface="Cambria Math" panose="02040503050406030204" pitchFamily="18" charset="0"/>
                            </a:rPr>
                            <m:t>𝑁</m:t>
                          </m:r>
                        </m:sup>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𝑛𝑗</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𝑛𝑖</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𝛼</m:t>
                              </m:r>
                            </m:e>
                            <m:sub>
                              <m:r>
                                <a:rPr lang="en-US" altLang="zh-TW" i="1">
                                  <a:latin typeface="Cambria Math" panose="02040503050406030204" pitchFamily="18" charset="0"/>
                                  <a:ea typeface="Cambria Math" panose="02040503050406030204" pitchFamily="18" charset="0"/>
                                </a:rPr>
                                <m:t>𝑖</m:t>
                              </m:r>
                            </m:sub>
                          </m:sSub>
                        </m:e>
                      </m:nary>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𝛼</m:t>
                          </m:r>
                        </m:e>
                        <m:sub>
                          <m:r>
                            <a:rPr lang="en-US" altLang="zh-TW" i="1">
                              <a:latin typeface="Cambria Math" panose="02040503050406030204" pitchFamily="18" charset="0"/>
                              <a:ea typeface="Cambria Math" panose="02040503050406030204" pitchFamily="18" charset="0"/>
                            </a:rPr>
                            <m:t>𝑖</m:t>
                          </m:r>
                        </m:sub>
                      </m:sSub>
                    </m:oMath>
                  </m:oMathPara>
                </a14:m>
                <a:endParaRPr lang="zh-TW" altLang="en-US" dirty="0"/>
              </a:p>
            </p:txBody>
          </p:sp>
        </mc:Choice>
        <mc:Fallback xmlns="">
          <p:sp>
            <p:nvSpPr>
              <p:cNvPr id="10" name="文字方塊 29">
                <a:extLst>
                  <a:ext uri="{FF2B5EF4-FFF2-40B4-BE49-F238E27FC236}">
                    <a16:creationId xmlns:a16="http://schemas.microsoft.com/office/drawing/2014/main" id="{5198E897-CADB-AFB8-0135-D4F79CDCA9DB}"/>
                  </a:ext>
                </a:extLst>
              </p:cNvPr>
              <p:cNvSpPr txBox="1">
                <a:spLocks noRot="1" noChangeAspect="1" noMove="1" noResize="1" noEditPoints="1" noAdjustHandles="1" noChangeArrowheads="1" noChangeShapeType="1" noTextEdit="1"/>
              </p:cNvSpPr>
              <p:nvPr/>
            </p:nvSpPr>
            <p:spPr bwMode="auto">
              <a:xfrm>
                <a:off x="1232683" y="5563708"/>
                <a:ext cx="3226961" cy="871264"/>
              </a:xfrm>
              <a:prstGeom prst="rect">
                <a:avLst/>
              </a:prstGeom>
              <a:blipFill>
                <a:blip r:embed="rId8"/>
                <a:stretch>
                  <a:fillRect l="-17969" t="-95652" b="-152174"/>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DFDAAFF-70A1-1999-C305-98198188FC9F}"/>
                  </a:ext>
                </a:extLst>
              </p:cNvPr>
              <p:cNvSpPr txBox="1"/>
              <p:nvPr/>
            </p:nvSpPr>
            <p:spPr bwMode="auto">
              <a:xfrm>
                <a:off x="1203105" y="6451966"/>
                <a:ext cx="7185319" cy="384464"/>
              </a:xfrm>
              <a:prstGeom prst="rect">
                <a:avLst/>
              </a:prstGeom>
              <a:noFill/>
              <a:ln w="9525">
                <a:noFill/>
                <a:miter lim="800000"/>
                <a:headEnd/>
                <a:tailEnd/>
              </a:ln>
            </p:spPr>
            <p:txBody>
              <a:bodyPr wrap="square">
                <a:spAutoFit/>
              </a:bodyPr>
              <a:lstStyle/>
              <a:p>
                <a:r>
                  <a:rPr lang="zh-TW" altLang="en-US" dirty="0">
                    <a:latin typeface="+mn-ea"/>
                    <a:ea typeface="+mn-ea"/>
                  </a:rPr>
                  <a:t>可見：</a:t>
                </a:r>
                <a:r>
                  <a:rPr lang="zh-TW" altLang="en-US" dirty="0">
                    <a:solidFill>
                      <a:srgbClr val="FF0000"/>
                    </a:solidFill>
                    <a:latin typeface="+mn-ea"/>
                    <a:ea typeface="+mn-ea"/>
                  </a:rPr>
                  <a:t>零階項</a:t>
                </a:r>
                <a14:m>
                  <m:oMath xmlns:m="http://schemas.openxmlformats.org/officeDocument/2006/math">
                    <m:nary>
                      <m:naryPr>
                        <m:chr m:val="∑"/>
                        <m:ctrlPr>
                          <a:rPr lang="en-US" altLang="zh-TW" i="1">
                            <a:solidFill>
                              <a:srgbClr val="FF0000"/>
                            </a:solidFill>
                            <a:latin typeface="Cambria Math" panose="02040503050406030204" pitchFamily="18" charset="0"/>
                            <a:ea typeface="Cambria Math" panose="02040503050406030204" pitchFamily="18" charset="0"/>
                          </a:rPr>
                        </m:ctrlPr>
                      </m:naryPr>
                      <m:sub>
                        <m:r>
                          <m:rPr>
                            <m:brk m:alnAt="23"/>
                          </m:rPr>
                          <a:rPr lang="en-US" altLang="zh-TW" i="1">
                            <a:solidFill>
                              <a:srgbClr val="FF0000"/>
                            </a:solidFill>
                            <a:latin typeface="Cambria Math" panose="02040503050406030204" pitchFamily="18" charset="0"/>
                            <a:ea typeface="Cambria Math" panose="02040503050406030204" pitchFamily="18" charset="0"/>
                          </a:rPr>
                          <m:t>𝑖</m:t>
                        </m:r>
                        <m:r>
                          <a:rPr lang="en-US" altLang="zh-TW" i="1">
                            <a:solidFill>
                              <a:srgbClr val="FF0000"/>
                            </a:solidFill>
                            <a:latin typeface="Cambria Math" panose="02040503050406030204" pitchFamily="18" charset="0"/>
                            <a:ea typeface="Cambria Math" panose="02040503050406030204" pitchFamily="18" charset="0"/>
                          </a:rPr>
                          <m:t>=1</m:t>
                        </m:r>
                      </m:sub>
                      <m:sup>
                        <m:r>
                          <a:rPr lang="en-US" altLang="zh-TW" i="1">
                            <a:solidFill>
                              <a:srgbClr val="FF0000"/>
                            </a:solidFill>
                            <a:latin typeface="Cambria Math" panose="02040503050406030204" pitchFamily="18" charset="0"/>
                            <a:ea typeface="Cambria Math" panose="02040503050406030204" pitchFamily="18" charset="0"/>
                          </a:rPr>
                          <m:t>𝑁</m:t>
                        </m:r>
                      </m:sup>
                      <m:e>
                        <m:sSub>
                          <m:sSubPr>
                            <m:ctrlPr>
                              <a:rPr lang="en-US" altLang="zh-TW" i="1">
                                <a:solidFill>
                                  <a:srgbClr val="FF0000"/>
                                </a:solidFill>
                                <a:latin typeface="Cambria Math" panose="02040503050406030204" pitchFamily="18" charset="0"/>
                                <a:ea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𝛼</m:t>
                            </m:r>
                          </m:e>
                          <m:sub>
                            <m:r>
                              <a:rPr lang="en-US" altLang="zh-TW" i="1">
                                <a:solidFill>
                                  <a:srgbClr val="FF0000"/>
                                </a:solidFill>
                                <a:latin typeface="Cambria Math" panose="02040503050406030204" pitchFamily="18" charset="0"/>
                                <a:ea typeface="Cambria Math" panose="02040503050406030204" pitchFamily="18" charset="0"/>
                              </a:rPr>
                              <m:t>𝑖</m:t>
                            </m:r>
                          </m:sub>
                        </m:sSub>
                        <m:d>
                          <m:dPr>
                            <m:begChr m:val="|"/>
                            <m:endChr m:val=""/>
                            <m:ctrlPr>
                              <a:rPr lang="en-US" altLang="zh-TW" i="1">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ea typeface="Cambria Math" panose="02040503050406030204" pitchFamily="18" charset="0"/>
                                      </a:rPr>
                                      <m:t>𝜙</m:t>
                                    </m:r>
                                  </m:e>
                                  <m:sub>
                                    <m:r>
                                      <a:rPr lang="en-US" altLang="zh-TW" i="1">
                                        <a:solidFill>
                                          <a:srgbClr val="FF0000"/>
                                        </a:solidFill>
                                        <a:latin typeface="Cambria Math" panose="02040503050406030204" pitchFamily="18" charset="0"/>
                                        <a:ea typeface="Cambria Math"/>
                                      </a:rPr>
                                      <m:t>𝑛𝑖</m:t>
                                    </m:r>
                                  </m:sub>
                                </m:sSub>
                              </m:e>
                            </m:d>
                          </m:e>
                        </m:d>
                      </m:e>
                    </m:nary>
                  </m:oMath>
                </a14:m>
                <a:r>
                  <a:rPr lang="en-TW" dirty="0">
                    <a:solidFill>
                      <a:srgbClr val="FF0000"/>
                    </a:solidFill>
                  </a:rPr>
                  <a:t>在簡併的</a:t>
                </a:r>
                <a14:m>
                  <m:oMath xmlns:m="http://schemas.openxmlformats.org/officeDocument/2006/math">
                    <m:r>
                      <a:rPr lang="en-US" b="0" i="1" dirty="0" smtClean="0">
                        <a:solidFill>
                          <a:srgbClr val="FF0000"/>
                        </a:solidFill>
                        <a:latin typeface="Cambria Math" panose="02040503050406030204" pitchFamily="18" charset="0"/>
                      </a:rPr>
                      <m:t>𝑁</m:t>
                    </m:r>
                  </m:oMath>
                </a14:m>
                <a:r>
                  <a:rPr lang="en-TW" dirty="0">
                    <a:solidFill>
                      <a:srgbClr val="FF0000"/>
                    </a:solidFill>
                  </a:rPr>
                  <a:t>維子空間內是</a:t>
                </a:r>
                <a14:m>
                  <m:oMath xmlns:m="http://schemas.openxmlformats.org/officeDocument/2006/math">
                    <m:sSub>
                      <m:sSubPr>
                        <m:ctrlPr>
                          <a:rPr lang="en-US" altLang="zh-TW" i="1">
                            <a:solidFill>
                              <a:srgbClr val="FF0000"/>
                            </a:solidFill>
                            <a:latin typeface="Cambria Math" panose="02040503050406030204" pitchFamily="18" charset="0"/>
                          </a:rPr>
                        </m:ctrlPr>
                      </m:sSubPr>
                      <m:e>
                        <m:acc>
                          <m:accPr>
                            <m:chr m:val="̂"/>
                            <m:ctrlPr>
                              <a:rPr lang="en-US" altLang="zh-TW" i="1">
                                <a:solidFill>
                                  <a:srgbClr val="FF0000"/>
                                </a:solidFill>
                                <a:latin typeface="Cambria Math" panose="02040503050406030204" pitchFamily="18" charset="0"/>
                              </a:rPr>
                            </m:ctrlPr>
                          </m:accPr>
                          <m:e>
                            <m:r>
                              <a:rPr lang="en-US" altLang="zh-TW" i="1">
                                <a:solidFill>
                                  <a:srgbClr val="FF0000"/>
                                </a:solidFill>
                                <a:latin typeface="Cambria Math" panose="02040503050406030204" pitchFamily="18" charset="0"/>
                              </a:rPr>
                              <m:t>𝐻</m:t>
                            </m:r>
                          </m:e>
                        </m:acc>
                      </m:e>
                      <m:sub>
                        <m:r>
                          <a:rPr lang="en-US" altLang="zh-TW" i="1">
                            <a:solidFill>
                              <a:srgbClr val="FF0000"/>
                            </a:solidFill>
                            <a:latin typeface="Cambria Math" panose="02040503050406030204" pitchFamily="18" charset="0"/>
                          </a:rPr>
                          <m:t>1</m:t>
                        </m:r>
                      </m:sub>
                    </m:sSub>
                  </m:oMath>
                </a14:m>
                <a:r>
                  <a:rPr lang="en-TW" dirty="0">
                    <a:solidFill>
                      <a:srgbClr val="FF0000"/>
                    </a:solidFill>
                  </a:rPr>
                  <a:t>的本徵態</a:t>
                </a:r>
                <a:r>
                  <a:rPr lang="en-TW" dirty="0"/>
                  <a:t>！</a:t>
                </a:r>
              </a:p>
            </p:txBody>
          </p:sp>
        </mc:Choice>
        <mc:Fallback xmlns="">
          <p:sp>
            <p:nvSpPr>
              <p:cNvPr id="11" name="TextBox 10">
                <a:extLst>
                  <a:ext uri="{FF2B5EF4-FFF2-40B4-BE49-F238E27FC236}">
                    <a16:creationId xmlns:a16="http://schemas.microsoft.com/office/drawing/2014/main" id="{5DFDAAFF-70A1-1999-C305-98198188FC9F}"/>
                  </a:ext>
                </a:extLst>
              </p:cNvPr>
              <p:cNvSpPr txBox="1">
                <a:spLocks noRot="1" noChangeAspect="1" noMove="1" noResize="1" noEditPoints="1" noAdjustHandles="1" noChangeArrowheads="1" noChangeShapeType="1" noTextEdit="1"/>
              </p:cNvSpPr>
              <p:nvPr/>
            </p:nvSpPr>
            <p:spPr bwMode="auto">
              <a:xfrm>
                <a:off x="1203105" y="6451966"/>
                <a:ext cx="7185319" cy="384464"/>
              </a:xfrm>
              <a:prstGeom prst="rect">
                <a:avLst/>
              </a:prstGeom>
              <a:blipFill>
                <a:blip r:embed="rId9"/>
                <a:stretch>
                  <a:fillRect l="-705" t="-100000" b="-15312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D4A7557-C560-4897-FEC1-15CBC60F440F}"/>
                  </a:ext>
                </a:extLst>
              </p:cNvPr>
              <p:cNvSpPr txBox="1"/>
              <p:nvPr/>
            </p:nvSpPr>
            <p:spPr bwMode="auto">
              <a:xfrm>
                <a:off x="1196997" y="186654"/>
                <a:ext cx="3719091" cy="369332"/>
              </a:xfrm>
              <a:prstGeom prst="rect">
                <a:avLst/>
              </a:prstGeom>
              <a:noFill/>
              <a:ln w="9525">
                <a:noFill/>
                <a:miter lim="800000"/>
                <a:headEnd/>
                <a:tailEnd/>
              </a:ln>
            </p:spPr>
            <p:txBody>
              <a:bodyPr wrap="square" rtlCol="0">
                <a:spAutoFit/>
              </a:bodyPr>
              <a:lstStyle/>
              <a:p>
                <a:r>
                  <a:rPr lang="en-US" dirty="0">
                    <a:cs typeface="Times New Roman" pitchFamily="18" charset="0"/>
                  </a:rPr>
                  <a:t>以上推導很容易推廣到</a:t>
                </a:r>
                <a14:m>
                  <m:oMath xmlns:m="http://schemas.openxmlformats.org/officeDocument/2006/math">
                    <m:r>
                      <a:rPr lang="en-US" b="0" i="1" smtClean="0">
                        <a:latin typeface="Cambria Math" panose="02040503050406030204" pitchFamily="18" charset="0"/>
                        <a:cs typeface="Times New Roman" pitchFamily="18" charset="0"/>
                      </a:rPr>
                      <m:t>𝑁</m:t>
                    </m:r>
                    <m:r>
                      <a:rPr lang="en-US" b="0" i="1" smtClean="0">
                        <a:latin typeface="Cambria Math" panose="02040503050406030204" pitchFamily="18" charset="0"/>
                        <a:cs typeface="Times New Roman" pitchFamily="18" charset="0"/>
                      </a:rPr>
                      <m:t>&gt;2</m:t>
                    </m:r>
                  </m:oMath>
                </a14:m>
                <a:r>
                  <a:rPr lang="en-TW" dirty="0">
                    <a:latin typeface="Times New Roman" pitchFamily="18" charset="0"/>
                    <a:cs typeface="Times New Roman" pitchFamily="18" charset="0"/>
                  </a:rPr>
                  <a:t>時：</a:t>
                </a:r>
              </a:p>
            </p:txBody>
          </p:sp>
        </mc:Choice>
        <mc:Fallback xmlns="">
          <p:sp>
            <p:nvSpPr>
              <p:cNvPr id="12" name="TextBox 11">
                <a:extLst>
                  <a:ext uri="{FF2B5EF4-FFF2-40B4-BE49-F238E27FC236}">
                    <a16:creationId xmlns:a16="http://schemas.microsoft.com/office/drawing/2014/main" id="{BD4A7557-C560-4897-FEC1-15CBC60F440F}"/>
                  </a:ext>
                </a:extLst>
              </p:cNvPr>
              <p:cNvSpPr txBox="1">
                <a:spLocks noRot="1" noChangeAspect="1" noMove="1" noResize="1" noEditPoints="1" noAdjustHandles="1" noChangeArrowheads="1" noChangeShapeType="1" noTextEdit="1"/>
              </p:cNvSpPr>
              <p:nvPr/>
            </p:nvSpPr>
            <p:spPr bwMode="auto">
              <a:xfrm>
                <a:off x="1196997" y="186654"/>
                <a:ext cx="3719091" cy="369332"/>
              </a:xfrm>
              <a:prstGeom prst="rect">
                <a:avLst/>
              </a:prstGeom>
              <a:blipFill>
                <a:blip r:embed="rId10"/>
                <a:stretch>
                  <a:fillRect l="-1365" t="-6667" b="-23333"/>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8953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animBg="1"/>
      <p:bldP spid="6" grpId="0" animBg="1"/>
      <p:bldP spid="9" grpId="0"/>
      <p:bldP spid="10" grpId="0" animBg="1"/>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BF1D6A-4665-04BB-5638-1AC4A68635E9}"/>
              </a:ext>
            </a:extLst>
          </p:cNvPr>
          <p:cNvPicPr>
            <a:picLocks noChangeAspect="1"/>
          </p:cNvPicPr>
          <p:nvPr/>
        </p:nvPicPr>
        <p:blipFill rotWithShape="1">
          <a:blip r:embed="rId2"/>
          <a:srcRect t="48726"/>
          <a:stretch/>
        </p:blipFill>
        <p:spPr>
          <a:xfrm>
            <a:off x="1007603" y="5844947"/>
            <a:ext cx="6212950" cy="741384"/>
          </a:xfrm>
          <a:prstGeom prst="rect">
            <a:avLst/>
          </a:prstGeom>
        </p:spPr>
      </p:pic>
      <p:pic>
        <p:nvPicPr>
          <p:cNvPr id="3" name="Picture 2">
            <a:extLst>
              <a:ext uri="{FF2B5EF4-FFF2-40B4-BE49-F238E27FC236}">
                <a16:creationId xmlns:a16="http://schemas.microsoft.com/office/drawing/2014/main" id="{8FC3CFA7-9BBC-E80B-93FB-B200A241C87A}"/>
              </a:ext>
            </a:extLst>
          </p:cNvPr>
          <p:cNvPicPr>
            <a:picLocks noChangeAspect="1"/>
          </p:cNvPicPr>
          <p:nvPr/>
        </p:nvPicPr>
        <p:blipFill>
          <a:blip r:embed="rId3"/>
          <a:stretch>
            <a:fillRect/>
          </a:stretch>
        </p:blipFill>
        <p:spPr>
          <a:xfrm>
            <a:off x="1187624" y="1381268"/>
            <a:ext cx="5416155" cy="1689924"/>
          </a:xfrm>
          <a:prstGeom prst="rect">
            <a:avLst/>
          </a:prstGeom>
        </p:spPr>
      </p:pic>
      <p:pic>
        <p:nvPicPr>
          <p:cNvPr id="4" name="Picture 3">
            <a:extLst>
              <a:ext uri="{FF2B5EF4-FFF2-40B4-BE49-F238E27FC236}">
                <a16:creationId xmlns:a16="http://schemas.microsoft.com/office/drawing/2014/main" id="{41BA5718-A311-DE9E-D2A0-A1D62D6D59BF}"/>
              </a:ext>
            </a:extLst>
          </p:cNvPr>
          <p:cNvPicPr>
            <a:picLocks noChangeAspect="1"/>
          </p:cNvPicPr>
          <p:nvPr/>
        </p:nvPicPr>
        <p:blipFill>
          <a:blip r:embed="rId4"/>
          <a:stretch>
            <a:fillRect/>
          </a:stretch>
        </p:blipFill>
        <p:spPr>
          <a:xfrm>
            <a:off x="2342491" y="3554881"/>
            <a:ext cx="3759200" cy="182880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4580D43-B553-89C9-38B0-BDA493F22465}"/>
                  </a:ext>
                </a:extLst>
              </p:cNvPr>
              <p:cNvSpPr txBox="1"/>
              <p:nvPr/>
            </p:nvSpPr>
            <p:spPr bwMode="auto">
              <a:xfrm>
                <a:off x="1115616" y="3114912"/>
                <a:ext cx="5428443" cy="376770"/>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若以</a:t>
                </a:r>
                <a:r>
                  <a:rPr lang="en-TW" dirty="0">
                    <a:solidFill>
                      <a:srgbClr val="FF0000"/>
                    </a:solidFill>
                  </a:rPr>
                  <a:t>本徵態為基底，</a:t>
                </a:r>
                <a14:m>
                  <m:oMath xmlns:m="http://schemas.openxmlformats.org/officeDocument/2006/math">
                    <m:sSub>
                      <m:sSubPr>
                        <m:ctrlPr>
                          <a:rPr lang="en-US" altLang="zh-TW" i="1">
                            <a:solidFill>
                              <a:srgbClr val="FF0000"/>
                            </a:solidFill>
                            <a:latin typeface="Cambria Math" panose="02040503050406030204" pitchFamily="18" charset="0"/>
                          </a:rPr>
                        </m:ctrlPr>
                      </m:sSubPr>
                      <m:e>
                        <m:acc>
                          <m:accPr>
                            <m:chr m:val="̂"/>
                            <m:ctrlPr>
                              <a:rPr lang="en-US" altLang="zh-TW" i="1">
                                <a:solidFill>
                                  <a:srgbClr val="FF0000"/>
                                </a:solidFill>
                                <a:latin typeface="Cambria Math" panose="02040503050406030204" pitchFamily="18" charset="0"/>
                              </a:rPr>
                            </m:ctrlPr>
                          </m:accPr>
                          <m:e>
                            <m:r>
                              <a:rPr lang="en-US" altLang="zh-TW" i="1">
                                <a:solidFill>
                                  <a:srgbClr val="FF0000"/>
                                </a:solidFill>
                                <a:latin typeface="Cambria Math" panose="02040503050406030204" pitchFamily="18" charset="0"/>
                              </a:rPr>
                              <m:t>𝐻</m:t>
                            </m:r>
                          </m:e>
                        </m:acc>
                      </m:e>
                      <m:sub>
                        <m:r>
                          <a:rPr lang="en-US" altLang="zh-TW" i="1">
                            <a:solidFill>
                              <a:srgbClr val="FF0000"/>
                            </a:solidFill>
                            <a:latin typeface="Cambria Math" panose="02040503050406030204" pitchFamily="18" charset="0"/>
                          </a:rPr>
                          <m:t>1</m:t>
                        </m:r>
                      </m:sub>
                    </m:sSub>
                  </m:oMath>
                </a14:m>
                <a:r>
                  <a:rPr lang="en-TW" dirty="0">
                    <a:solidFill>
                      <a:srgbClr val="FF0000"/>
                    </a:solidFill>
                  </a:rPr>
                  <a:t>矩陣將是對角的。</a:t>
                </a:r>
                <a:endParaRPr lang="en-TW" dirty="0"/>
              </a:p>
            </p:txBody>
          </p:sp>
        </mc:Choice>
        <mc:Fallback xmlns="">
          <p:sp>
            <p:nvSpPr>
              <p:cNvPr id="5" name="TextBox 4">
                <a:extLst>
                  <a:ext uri="{FF2B5EF4-FFF2-40B4-BE49-F238E27FC236}">
                    <a16:creationId xmlns:a16="http://schemas.microsoft.com/office/drawing/2014/main" id="{A4580D43-B553-89C9-38B0-BDA493F22465}"/>
                  </a:ext>
                </a:extLst>
              </p:cNvPr>
              <p:cNvSpPr txBox="1">
                <a:spLocks noRot="1" noChangeAspect="1" noMove="1" noResize="1" noEditPoints="1" noAdjustHandles="1" noChangeArrowheads="1" noChangeShapeType="1" noTextEdit="1"/>
              </p:cNvSpPr>
              <p:nvPr/>
            </p:nvSpPr>
            <p:spPr bwMode="auto">
              <a:xfrm>
                <a:off x="1115616" y="3114912"/>
                <a:ext cx="5428443" cy="376770"/>
              </a:xfrm>
              <a:prstGeom prst="rect">
                <a:avLst/>
              </a:prstGeom>
              <a:blipFill>
                <a:blip r:embed="rId5"/>
                <a:stretch>
                  <a:fillRect l="-699" t="-3226" b="-22581"/>
                </a:stretch>
              </a:blipFill>
              <a:ln w="9525">
                <a:noFill/>
                <a:miter lim="800000"/>
                <a:headEnd/>
                <a:tailEnd/>
              </a:ln>
            </p:spPr>
            <p:txBody>
              <a:bodyPr/>
              <a:lstStyle/>
              <a:p>
                <a:r>
                  <a:rPr lang="en-TW">
                    <a:noFill/>
                  </a:rPr>
                  <a:t> </a:t>
                </a:r>
              </a:p>
            </p:txBody>
          </p:sp>
        </mc:Fallback>
      </mc:AlternateContent>
      <p:sp>
        <p:nvSpPr>
          <p:cNvPr id="6" name="TextBox 5">
            <a:extLst>
              <a:ext uri="{FF2B5EF4-FFF2-40B4-BE49-F238E27FC236}">
                <a16:creationId xmlns:a16="http://schemas.microsoft.com/office/drawing/2014/main" id="{1E7CCB30-DB6E-0BAF-F2F1-D85FE5934BA6}"/>
              </a:ext>
            </a:extLst>
          </p:cNvPr>
          <p:cNvSpPr txBox="1"/>
          <p:nvPr/>
        </p:nvSpPr>
        <p:spPr bwMode="auto">
          <a:xfrm>
            <a:off x="1007603" y="5383681"/>
            <a:ext cx="7344817"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對角的element，也就是本徵值，就是能量一階微擾修正Energy Shift。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8E1AE7F-E05D-E548-A9EB-4FE3ADE86F67}"/>
                  </a:ext>
                </a:extLst>
              </p:cNvPr>
              <p:cNvSpPr txBox="1"/>
              <p:nvPr/>
            </p:nvSpPr>
            <p:spPr bwMode="auto">
              <a:xfrm>
                <a:off x="1115616" y="216611"/>
                <a:ext cx="621295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找到</a:t>
                </a:r>
                <a14:m>
                  <m:oMath xmlns:m="http://schemas.openxmlformats.org/officeDocument/2006/math">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b="0" i="1" smtClean="0">
                            <a:latin typeface="Cambria Math" panose="02040503050406030204" pitchFamily="18" charset="0"/>
                            <a:ea typeface="Cambria Math" panose="02040503050406030204" pitchFamily="18" charset="0"/>
                          </a:rPr>
                          <m:t>0</m:t>
                        </m:r>
                      </m:sub>
                    </m:sSub>
                  </m:oMath>
                </a14:m>
                <a:r>
                  <a:rPr lang="en-TW" dirty="0">
                    <a:latin typeface="Times New Roman" pitchFamily="18" charset="0"/>
                    <a:cs typeface="Times New Roman" pitchFamily="18" charset="0"/>
                  </a:rPr>
                  <a:t>的</a:t>
                </a:r>
                <a14:m>
                  <m:oMath xmlns:m="http://schemas.openxmlformats.org/officeDocument/2006/math">
                    <m:r>
                      <a:rPr lang="en-US" b="0" i="1" smtClean="0">
                        <a:latin typeface="Cambria Math" panose="02040503050406030204" pitchFamily="18" charset="0"/>
                        <a:cs typeface="Times New Roman" pitchFamily="18" charset="0"/>
                      </a:rPr>
                      <m:t>𝑁</m:t>
                    </m:r>
                  </m:oMath>
                </a14:m>
                <a:r>
                  <a:rPr lang="en-TW" dirty="0">
                    <a:latin typeface="Times New Roman" pitchFamily="18" charset="0"/>
                    <a:cs typeface="Times New Roman" pitchFamily="18" charset="0"/>
                  </a:rPr>
                  <a:t>個簡併態，</a:t>
                </a:r>
              </a:p>
            </p:txBody>
          </p:sp>
        </mc:Choice>
        <mc:Fallback xmlns="">
          <p:sp>
            <p:nvSpPr>
              <p:cNvPr id="7" name="TextBox 6">
                <a:extLst>
                  <a:ext uri="{FF2B5EF4-FFF2-40B4-BE49-F238E27FC236}">
                    <a16:creationId xmlns:a16="http://schemas.microsoft.com/office/drawing/2014/main" id="{D8E1AE7F-E05D-E548-A9EB-4FE3ADE86F67}"/>
                  </a:ext>
                </a:extLst>
              </p:cNvPr>
              <p:cNvSpPr txBox="1">
                <a:spLocks noRot="1" noChangeAspect="1" noMove="1" noResize="1" noEditPoints="1" noAdjustHandles="1" noChangeArrowheads="1" noChangeShapeType="1" noTextEdit="1"/>
              </p:cNvSpPr>
              <p:nvPr/>
            </p:nvSpPr>
            <p:spPr bwMode="auto">
              <a:xfrm>
                <a:off x="1115616" y="216611"/>
                <a:ext cx="6212950" cy="369332"/>
              </a:xfrm>
              <a:prstGeom prst="rect">
                <a:avLst/>
              </a:prstGeom>
              <a:blipFill>
                <a:blip r:embed="rId6"/>
                <a:stretch>
                  <a:fillRect l="-612" t="-10000"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8EC31B0-7412-2052-7DA6-F5EAFBA9B3E4}"/>
                  </a:ext>
                </a:extLst>
              </p:cNvPr>
              <p:cNvSpPr txBox="1"/>
              <p:nvPr/>
            </p:nvSpPr>
            <p:spPr bwMode="auto">
              <a:xfrm>
                <a:off x="1115616" y="593381"/>
                <a:ext cx="7128792" cy="411395"/>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在以它們為基底的</a:t>
                </a:r>
                <a14:m>
                  <m:oMath xmlns:m="http://schemas.openxmlformats.org/officeDocument/2006/math">
                    <m:r>
                      <a:rPr lang="en-US" i="1">
                        <a:latin typeface="Cambria Math" panose="02040503050406030204" pitchFamily="18" charset="0"/>
                        <a:cs typeface="Times New Roman" pitchFamily="18" charset="0"/>
                      </a:rPr>
                      <m:t>𝑁</m:t>
                    </m:r>
                  </m:oMath>
                </a14:m>
                <a:r>
                  <a:rPr lang="en-TW" dirty="0">
                    <a:latin typeface="Times New Roman" pitchFamily="18" charset="0"/>
                    <a:cs typeface="Times New Roman" pitchFamily="18" charset="0"/>
                  </a:rPr>
                  <a:t>維線性空間，寫下</a:t>
                </a:r>
                <a14:m>
                  <m:oMath xmlns:m="http://schemas.openxmlformats.org/officeDocument/2006/math">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oMath>
                </a14:m>
                <a:r>
                  <a:rPr lang="en-TW" dirty="0">
                    <a:latin typeface="Times New Roman" pitchFamily="18" charset="0"/>
                    <a:cs typeface="Times New Roman" pitchFamily="18" charset="0"/>
                  </a:rPr>
                  <a:t>的矩陣</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𝑛𝑗</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𝑛𝑖</m:t>
                                </m:r>
                              </m:sub>
                            </m:sSub>
                          </m:e>
                        </m:d>
                      </m:e>
                    </m:d>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h</m:t>
                        </m:r>
                      </m:e>
                      <m:sub>
                        <m:r>
                          <a:rPr lang="en-US" altLang="zh-TW" i="1">
                            <a:latin typeface="Cambria Math" panose="02040503050406030204" pitchFamily="18" charset="0"/>
                            <a:ea typeface="Cambria Math" panose="02040503050406030204" pitchFamily="18" charset="0"/>
                          </a:rPr>
                          <m:t>𝑖𝑗</m:t>
                        </m:r>
                      </m:sub>
                    </m:sSub>
                  </m:oMath>
                </a14:m>
                <a:r>
                  <a:rPr lang="en-TW" dirty="0"/>
                  <a:t>。</a:t>
                </a:r>
              </a:p>
            </p:txBody>
          </p:sp>
        </mc:Choice>
        <mc:Fallback xmlns="">
          <p:sp>
            <p:nvSpPr>
              <p:cNvPr id="9" name="TextBox 8">
                <a:extLst>
                  <a:ext uri="{FF2B5EF4-FFF2-40B4-BE49-F238E27FC236}">
                    <a16:creationId xmlns:a16="http://schemas.microsoft.com/office/drawing/2014/main" id="{C8EC31B0-7412-2052-7DA6-F5EAFBA9B3E4}"/>
                  </a:ext>
                </a:extLst>
              </p:cNvPr>
              <p:cNvSpPr txBox="1">
                <a:spLocks noRot="1" noChangeAspect="1" noMove="1" noResize="1" noEditPoints="1" noAdjustHandles="1" noChangeArrowheads="1" noChangeShapeType="1" noTextEdit="1"/>
              </p:cNvSpPr>
              <p:nvPr/>
            </p:nvSpPr>
            <p:spPr bwMode="auto">
              <a:xfrm>
                <a:off x="1115616" y="593381"/>
                <a:ext cx="7128792" cy="411395"/>
              </a:xfrm>
              <a:prstGeom prst="rect">
                <a:avLst/>
              </a:prstGeom>
              <a:blipFill>
                <a:blip r:embed="rId7"/>
                <a:stretch>
                  <a:fillRect l="-534" t="-141176" b="-214706"/>
                </a:stretch>
              </a:blipFill>
              <a:ln w="9525">
                <a:noFill/>
                <a:miter lim="800000"/>
                <a:headEnd/>
                <a:tailEnd/>
              </a:ln>
            </p:spPr>
            <p:txBody>
              <a:bodyPr/>
              <a:lstStyle/>
              <a:p>
                <a:r>
                  <a:rPr lang="en-TW">
                    <a:noFill/>
                  </a:rPr>
                  <a:t> </a:t>
                </a:r>
              </a:p>
            </p:txBody>
          </p:sp>
        </mc:Fallback>
      </mc:AlternateContent>
      <p:sp>
        <p:nvSpPr>
          <p:cNvPr id="11" name="TextBox 10">
            <a:extLst>
              <a:ext uri="{FF2B5EF4-FFF2-40B4-BE49-F238E27FC236}">
                <a16:creationId xmlns:a16="http://schemas.microsoft.com/office/drawing/2014/main" id="{0EA2FDDA-8D77-308F-C032-CCDFFB959BE9}"/>
              </a:ext>
            </a:extLst>
          </p:cNvPr>
          <p:cNvSpPr txBox="1"/>
          <p:nvPr/>
        </p:nvSpPr>
        <p:spPr bwMode="auto">
          <a:xfrm>
            <a:off x="1115616" y="968216"/>
            <a:ext cx="7632848"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將矩陣對角化，即是求此矩陣的本徵向量與本徵值！本徵向量即零次項。</a:t>
            </a:r>
            <a:endParaRPr lang="en-TW" dirty="0"/>
          </a:p>
        </p:txBody>
      </p:sp>
    </p:spTree>
    <p:extLst>
      <p:ext uri="{BB962C8B-B14F-4D97-AF65-F5344CB8AC3E}">
        <p14:creationId xmlns:p14="http://schemas.microsoft.com/office/powerpoint/2010/main" val="29313649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文字方塊 29">
                <a:extLst>
                  <a:ext uri="{FF2B5EF4-FFF2-40B4-BE49-F238E27FC236}">
                    <a16:creationId xmlns:a16="http://schemas.microsoft.com/office/drawing/2014/main" id="{3495F51A-D4E2-1653-F791-367BAB10DF0A}"/>
                  </a:ext>
                </a:extLst>
              </p:cNvPr>
              <p:cNvSpPr txBox="1"/>
              <p:nvPr/>
            </p:nvSpPr>
            <p:spPr bwMode="auto">
              <a:xfrm>
                <a:off x="727593" y="1273193"/>
                <a:ext cx="6150118" cy="57214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d>
                        <m:dPr>
                          <m:begChr m:val="{"/>
                          <m:endChr m:val="}"/>
                          <m:ctrlPr>
                            <a:rPr lang="en-US" altLang="zh-TW" b="0" i="1" smtClean="0">
                              <a:latin typeface="Cambria Math" panose="02040503050406030204" pitchFamily="18" charset="0"/>
                              <a:ea typeface="Cambria Math" panose="02040503050406030204" pitchFamily="18" charset="0"/>
                            </a:rPr>
                          </m:ctrlPr>
                        </m:dPr>
                        <m:e>
                          <m:d>
                            <m:dPr>
                              <m:ctrlPr>
                                <a:rPr lang="en-US" altLang="zh-TW" b="0" i="1" smtClean="0">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𝑎</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1</m:t>
                                          </m:r>
                                        </m:sub>
                                      </m:sSub>
                                    </m:e>
                                  </m:d>
                                </m:e>
                              </m:d>
                              <m:r>
                                <a:rPr lang="en-US" altLang="zh-TW" i="1">
                                  <a:latin typeface="Cambria Math" panose="02040503050406030204" pitchFamily="18" charset="0"/>
                                  <a:ea typeface="Cambria Math"/>
                                </a:rPr>
                                <m:t>+</m:t>
                              </m:r>
                              <m:r>
                                <a:rPr lang="en-US" altLang="zh-TW" i="1">
                                  <a:latin typeface="Cambria Math" panose="02040503050406030204" pitchFamily="18" charset="0"/>
                                  <a:ea typeface="Cambria Math"/>
                                </a:rPr>
                                <m:t>𝑏</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b="0" i="1" smtClean="0">
                                              <a:latin typeface="Cambria Math" panose="02040503050406030204" pitchFamily="18" charset="0"/>
                                              <a:ea typeface="Cambria Math"/>
                                            </a:rPr>
                                            <m:t>2</m:t>
                                          </m:r>
                                        </m:sub>
                                      </m:sSub>
                                    </m:e>
                                  </m:d>
                                </m:e>
                              </m:d>
                            </m:e>
                          </m:d>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d>
                            </m:e>
                          </m:d>
                          <m:r>
                            <a:rPr lang="en-US" altLang="zh-TW" i="1">
                              <a:latin typeface="Cambria Math" panose="02040503050406030204" pitchFamily="18" charset="0"/>
                              <a:ea typeface="Cambria Math" panose="02040503050406030204" pitchFamily="18" charset="0"/>
                            </a:rPr>
                            <m:t>⋯</m:t>
                          </m:r>
                        </m:e>
                      </m:d>
                    </m:oMath>
                  </m:oMathPara>
                </a14:m>
                <a:endParaRPr lang="zh-TW" altLang="en-US" dirty="0"/>
              </a:p>
            </p:txBody>
          </p:sp>
        </mc:Choice>
        <mc:Fallback xmlns="">
          <p:sp>
            <p:nvSpPr>
              <p:cNvPr id="3" name="文字方塊 29">
                <a:extLst>
                  <a:ext uri="{FF2B5EF4-FFF2-40B4-BE49-F238E27FC236}">
                    <a16:creationId xmlns:a16="http://schemas.microsoft.com/office/drawing/2014/main" id="{3495F51A-D4E2-1653-F791-367BAB10DF0A}"/>
                  </a:ext>
                </a:extLst>
              </p:cNvPr>
              <p:cNvSpPr txBox="1">
                <a:spLocks noRot="1" noChangeAspect="1" noMove="1" noResize="1" noEditPoints="1" noAdjustHandles="1" noChangeArrowheads="1" noChangeShapeType="1" noTextEdit="1"/>
              </p:cNvSpPr>
              <p:nvPr/>
            </p:nvSpPr>
            <p:spPr bwMode="auto">
              <a:xfrm>
                <a:off x="727593" y="1273193"/>
                <a:ext cx="6150118" cy="572144"/>
              </a:xfrm>
              <a:prstGeom prst="rect">
                <a:avLst/>
              </a:prstGeom>
              <a:blipFill>
                <a:blip r:embed="rId2"/>
                <a:stretch>
                  <a:fillRect t="-178261" r="-3505" b="-25652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29">
                <a:extLst>
                  <a:ext uri="{FF2B5EF4-FFF2-40B4-BE49-F238E27FC236}">
                    <a16:creationId xmlns:a16="http://schemas.microsoft.com/office/drawing/2014/main" id="{7C1EA4DD-8630-81D4-1849-BC73E00BCD5D}"/>
                  </a:ext>
                </a:extLst>
              </p:cNvPr>
              <p:cNvSpPr txBox="1"/>
              <p:nvPr/>
            </p:nvSpPr>
            <p:spPr bwMode="auto">
              <a:xfrm>
                <a:off x="727593" y="1941073"/>
                <a:ext cx="7128792" cy="57214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m:t>
                      </m:r>
                      <m:d>
                        <m:dPr>
                          <m:ctrlPr>
                            <a:rPr lang="en-US" altLang="zh-TW" i="1" smtClean="0">
                              <a:latin typeface="Cambria Math" panose="02040503050406030204" pitchFamily="18" charset="0"/>
                            </a:rPr>
                          </m:ctrlPr>
                        </m:dPr>
                        <m:e>
                          <m:r>
                            <a:rPr lang="en-US" altLang="zh-TW" b="0" i="1" smtClean="0">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r>
                            <a:rPr lang="en-US" altLang="zh-TW" i="1">
                              <a:latin typeface="Cambria Math" panose="02040503050406030204" pitchFamily="18" charset="0"/>
                              <a:ea typeface="Cambria Math" panose="02040503050406030204" pitchFamily="18" charset="0"/>
                            </a:rPr>
                            <m:t>⋯</m:t>
                          </m:r>
                        </m:e>
                      </m:d>
                      <m:d>
                        <m:dPr>
                          <m:begChr m:val="{"/>
                          <m:endChr m:val="}"/>
                          <m:ctrlPr>
                            <a:rPr lang="en-US" altLang="zh-TW" b="0" i="1" smtClean="0">
                              <a:latin typeface="Cambria Math" panose="02040503050406030204" pitchFamily="18" charset="0"/>
                              <a:ea typeface="Cambria Math" panose="02040503050406030204" pitchFamily="18" charset="0"/>
                            </a:rPr>
                          </m:ctrlPr>
                        </m:dPr>
                        <m:e>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𝑎</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1</m:t>
                                          </m:r>
                                        </m:sub>
                                      </m:sSub>
                                    </m:e>
                                  </m:d>
                                </m:e>
                              </m:d>
                              <m:r>
                                <a:rPr lang="en-US" altLang="zh-TW" i="1">
                                  <a:latin typeface="Cambria Math" panose="02040503050406030204" pitchFamily="18" charset="0"/>
                                  <a:ea typeface="Cambria Math"/>
                                </a:rPr>
                                <m:t>+</m:t>
                              </m:r>
                              <m:r>
                                <a:rPr lang="en-US" altLang="zh-TW" i="1">
                                  <a:latin typeface="Cambria Math" panose="02040503050406030204" pitchFamily="18" charset="0"/>
                                  <a:ea typeface="Cambria Math"/>
                                </a:rPr>
                                <m:t>𝑏</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r>
                                            <a:rPr lang="en-US" altLang="zh-TW" i="1">
                                              <a:latin typeface="Cambria Math" panose="02040503050406030204" pitchFamily="18" charset="0"/>
                                              <a:ea typeface="Cambria Math"/>
                                            </a:rPr>
                                            <m:t>2</m:t>
                                          </m:r>
                                        </m:sub>
                                      </m:sSub>
                                    </m:e>
                                  </m:d>
                                </m:e>
                              </m:d>
                            </m:e>
                          </m:d>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i="1">
                              <a:latin typeface="Cambria Math" panose="02040503050406030204" pitchFamily="18" charset="0"/>
                              <a:ea typeface="Cambria Math" panose="02040503050406030204" pitchFamily="18" charset="0"/>
                            </a:rPr>
                            <m:t>+⋯</m:t>
                          </m:r>
                        </m:e>
                      </m:d>
                    </m:oMath>
                  </m:oMathPara>
                </a14:m>
                <a:endParaRPr lang="zh-TW" altLang="en-US" dirty="0"/>
              </a:p>
            </p:txBody>
          </p:sp>
        </mc:Choice>
        <mc:Fallback xmlns="">
          <p:sp>
            <p:nvSpPr>
              <p:cNvPr id="4" name="文字方塊 29">
                <a:extLst>
                  <a:ext uri="{FF2B5EF4-FFF2-40B4-BE49-F238E27FC236}">
                    <a16:creationId xmlns:a16="http://schemas.microsoft.com/office/drawing/2014/main" id="{7C1EA4DD-8630-81D4-1849-BC73E00BCD5D}"/>
                  </a:ext>
                </a:extLst>
              </p:cNvPr>
              <p:cNvSpPr txBox="1">
                <a:spLocks noRot="1" noChangeAspect="1" noMove="1" noResize="1" noEditPoints="1" noAdjustHandles="1" noChangeArrowheads="1" noChangeShapeType="1" noTextEdit="1"/>
              </p:cNvSpPr>
              <p:nvPr/>
            </p:nvSpPr>
            <p:spPr bwMode="auto">
              <a:xfrm>
                <a:off x="727593" y="1941073"/>
                <a:ext cx="7128792" cy="572144"/>
              </a:xfrm>
              <a:prstGeom prst="rect">
                <a:avLst/>
              </a:prstGeom>
              <a:blipFill>
                <a:blip r:embed="rId3"/>
                <a:stretch>
                  <a:fillRect t="-176087" b="-258696"/>
                </a:stretch>
              </a:blipFill>
              <a:ln>
                <a:noFill/>
              </a:ln>
            </p:spPr>
            <p:txBody>
              <a:bodyPr/>
              <a:lstStyle/>
              <a:p>
                <a:r>
                  <a:rPr lang="en-TW">
                    <a:noFill/>
                  </a:rPr>
                  <a:t> </a:t>
                </a:r>
              </a:p>
            </p:txBody>
          </p:sp>
        </mc:Fallback>
      </mc:AlternateContent>
      <p:sp>
        <p:nvSpPr>
          <p:cNvPr id="5" name="TextBox 4">
            <a:extLst>
              <a:ext uri="{FF2B5EF4-FFF2-40B4-BE49-F238E27FC236}">
                <a16:creationId xmlns:a16="http://schemas.microsoft.com/office/drawing/2014/main" id="{A93B39A7-17BD-9A15-639C-79C1B3AE74D8}"/>
              </a:ext>
            </a:extLst>
          </p:cNvPr>
          <p:cNvSpPr txBox="1"/>
          <p:nvPr/>
        </p:nvSpPr>
        <p:spPr bwMode="auto">
          <a:xfrm>
            <a:off x="755215" y="2597088"/>
            <a:ext cx="180020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取到二階：</a:t>
            </a:r>
          </a:p>
        </p:txBody>
      </p:sp>
      <mc:AlternateContent xmlns:mc="http://schemas.openxmlformats.org/markup-compatibility/2006" xmlns:a14="http://schemas.microsoft.com/office/drawing/2010/main">
        <mc:Choice Requires="a14">
          <p:sp>
            <p:nvSpPr>
              <p:cNvPr id="6" name="文字方塊 29">
                <a:extLst>
                  <a:ext uri="{FF2B5EF4-FFF2-40B4-BE49-F238E27FC236}">
                    <a16:creationId xmlns:a16="http://schemas.microsoft.com/office/drawing/2014/main" id="{5FCA73B8-6A2D-A448-8698-D5D681C97D6D}"/>
                  </a:ext>
                </a:extLst>
              </p:cNvPr>
              <p:cNvSpPr txBox="1"/>
              <p:nvPr/>
            </p:nvSpPr>
            <p:spPr bwMode="auto">
              <a:xfrm>
                <a:off x="727593" y="3050291"/>
                <a:ext cx="6150118" cy="57214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d>
                        <m:dPr>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sup>
                              </m:sSubSup>
                            </m:e>
                          </m:d>
                        </m:e>
                      </m:d>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e>
                      </m:d>
                      <m:r>
                        <a:rPr lang="en-US" altLang="zh-TW" b="0" i="1" smtClean="0">
                          <a:latin typeface="Cambria Math" panose="02040503050406030204" pitchFamily="18" charset="0"/>
                          <a:ea typeface="Cambria Math"/>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d>
                        <m:dPr>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i="1">
                              <a:latin typeface="Cambria Math" panose="02040503050406030204" pitchFamily="18" charset="0"/>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e>
                      </m:d>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oMath>
                  </m:oMathPara>
                </a14:m>
                <a:endParaRPr lang="zh-TW" altLang="en-US" dirty="0"/>
              </a:p>
            </p:txBody>
          </p:sp>
        </mc:Choice>
        <mc:Fallback xmlns="">
          <p:sp>
            <p:nvSpPr>
              <p:cNvPr id="6" name="文字方塊 29">
                <a:extLst>
                  <a:ext uri="{FF2B5EF4-FFF2-40B4-BE49-F238E27FC236}">
                    <a16:creationId xmlns:a16="http://schemas.microsoft.com/office/drawing/2014/main" id="{5FCA73B8-6A2D-A448-8698-D5D681C97D6D}"/>
                  </a:ext>
                </a:extLst>
              </p:cNvPr>
              <p:cNvSpPr txBox="1">
                <a:spLocks noRot="1" noChangeAspect="1" noMove="1" noResize="1" noEditPoints="1" noAdjustHandles="1" noChangeArrowheads="1" noChangeShapeType="1" noTextEdit="1"/>
              </p:cNvSpPr>
              <p:nvPr/>
            </p:nvSpPr>
            <p:spPr bwMode="auto">
              <a:xfrm>
                <a:off x="727593" y="3050291"/>
                <a:ext cx="6150118" cy="572144"/>
              </a:xfrm>
              <a:prstGeom prst="rect">
                <a:avLst/>
              </a:prstGeom>
              <a:blipFill>
                <a:blip r:embed="rId4"/>
                <a:stretch>
                  <a:fillRect t="-178261" r="-10515" b="-258696"/>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DA21931-0306-0846-B224-D75A11A25A10}"/>
                  </a:ext>
                </a:extLst>
              </p:cNvPr>
              <p:cNvSpPr txBox="1"/>
              <p:nvPr/>
            </p:nvSpPr>
            <p:spPr bwMode="auto">
              <a:xfrm>
                <a:off x="727593" y="3705560"/>
                <a:ext cx="7567341" cy="572144"/>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如同第一階，取此式與</a:t>
                </a:r>
                <a14:m>
                  <m:oMath xmlns:m="http://schemas.openxmlformats.org/officeDocument/2006/math">
                    <m:d>
                      <m:dPr>
                        <m:begChr m:val="⟨"/>
                        <m:endChr m:val=""/>
                        <m:ctrlPr>
                          <a:rPr lang="en-TW" i="1">
                            <a:latin typeface="Cambria Math" panose="02040503050406030204" pitchFamily="18" charset="0"/>
                            <a:cs typeface="Times New Roman" pitchFamily="18" charset="0"/>
                          </a:rPr>
                        </m:ctrlPr>
                      </m:dPr>
                      <m:e>
                        <m:d>
                          <m:dPr>
                            <m:begChr m:val=""/>
                            <m:endChr m:val="|"/>
                            <m:ctrlPr>
                              <a:rPr lang="en-TW" i="1">
                                <a:latin typeface="Cambria Math" panose="02040503050406030204" pitchFamily="18" charset="0"/>
                                <a:cs typeface="Times New Roman"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e>
                    </m:d>
                  </m:oMath>
                </a14:m>
                <a:r>
                  <a:rPr lang="en-TW" dirty="0">
                    <a:latin typeface="Times New Roman" pitchFamily="18" charset="0"/>
                    <a:cs typeface="Times New Roman" pitchFamily="18" charset="0"/>
                  </a:rPr>
                  <a:t>的內積，左手邊如同第一階，依舊又為零：</a:t>
                </a:r>
              </a:p>
            </p:txBody>
          </p:sp>
        </mc:Choice>
        <mc:Fallback xmlns="">
          <p:sp>
            <p:nvSpPr>
              <p:cNvPr id="7" name="TextBox 6">
                <a:extLst>
                  <a:ext uri="{FF2B5EF4-FFF2-40B4-BE49-F238E27FC236}">
                    <a16:creationId xmlns:a16="http://schemas.microsoft.com/office/drawing/2014/main" id="{ADA21931-0306-0846-B224-D75A11A25A10}"/>
                  </a:ext>
                </a:extLst>
              </p:cNvPr>
              <p:cNvSpPr txBox="1">
                <a:spLocks noRot="1" noChangeAspect="1" noMove="1" noResize="1" noEditPoints="1" noAdjustHandles="1" noChangeArrowheads="1" noChangeShapeType="1" noTextEdit="1"/>
              </p:cNvSpPr>
              <p:nvPr/>
            </p:nvSpPr>
            <p:spPr bwMode="auto">
              <a:xfrm>
                <a:off x="727593" y="3705560"/>
                <a:ext cx="7567341" cy="572144"/>
              </a:xfrm>
              <a:prstGeom prst="rect">
                <a:avLst/>
              </a:prstGeom>
              <a:blipFill>
                <a:blip r:embed="rId5"/>
                <a:stretch>
                  <a:fillRect l="-670" t="-176087" b="-25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文字方塊 29">
                <a:extLst>
                  <a:ext uri="{FF2B5EF4-FFF2-40B4-BE49-F238E27FC236}">
                    <a16:creationId xmlns:a16="http://schemas.microsoft.com/office/drawing/2014/main" id="{76B5C2FA-6100-19D9-4524-F0F6F4B17AA9}"/>
                  </a:ext>
                </a:extLst>
              </p:cNvPr>
              <p:cNvSpPr txBox="1"/>
              <p:nvPr/>
            </p:nvSpPr>
            <p:spPr bwMode="auto">
              <a:xfrm>
                <a:off x="755576" y="4293096"/>
                <a:ext cx="5647499" cy="572144"/>
              </a:xfrm>
              <a:prstGeom prst="rect">
                <a:avLst/>
              </a:prstGeom>
              <a:solidFill>
                <a:srgbClr val="FFFF99"/>
              </a:solidFill>
              <a:ln>
                <a:noFill/>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0</m:t>
                      </m:r>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d>
                        <m:dPr>
                          <m:begChr m:val="⟨"/>
                          <m:endChr m:val="⟩"/>
                          <m:ctrlPr>
                            <a:rPr kumimoji="0" lang="en-US" altLang="zh-TW" i="1">
                              <a:solidFill>
                                <a:srgbClr val="000000"/>
                              </a:solidFill>
                              <a:latin typeface="Cambria Math" panose="02040503050406030204" pitchFamily="18" charset="0"/>
                              <a:ea typeface="Cambria Math"/>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begChr m:val="⟨"/>
                          <m:endChr m:val="⟩"/>
                          <m:ctrlPr>
                            <a:rPr kumimoji="0" lang="en-US" altLang="zh-TW" i="1">
                              <a:solidFill>
                                <a:srgbClr val="000000"/>
                              </a:solidFill>
                              <a:latin typeface="Cambria Math" panose="02040503050406030204" pitchFamily="18" charset="0"/>
                              <a:ea typeface="Cambria Math"/>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ea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e>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e>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oMath>
                  </m:oMathPara>
                </a14:m>
                <a:endParaRPr lang="zh-TW" altLang="en-US" dirty="0"/>
              </a:p>
            </p:txBody>
          </p:sp>
        </mc:Choice>
        <mc:Fallback xmlns="">
          <p:sp>
            <p:nvSpPr>
              <p:cNvPr id="8" name="文字方塊 29">
                <a:extLst>
                  <a:ext uri="{FF2B5EF4-FFF2-40B4-BE49-F238E27FC236}">
                    <a16:creationId xmlns:a16="http://schemas.microsoft.com/office/drawing/2014/main" id="{76B5C2FA-6100-19D9-4524-F0F6F4B17AA9}"/>
                  </a:ext>
                </a:extLst>
              </p:cNvPr>
              <p:cNvSpPr txBox="1">
                <a:spLocks noRot="1" noChangeAspect="1" noMove="1" noResize="1" noEditPoints="1" noAdjustHandles="1" noChangeArrowheads="1" noChangeShapeType="1" noTextEdit="1"/>
              </p:cNvSpPr>
              <p:nvPr/>
            </p:nvSpPr>
            <p:spPr bwMode="auto">
              <a:xfrm>
                <a:off x="755576" y="4293096"/>
                <a:ext cx="5647499" cy="572144"/>
              </a:xfrm>
              <a:prstGeom prst="rect">
                <a:avLst/>
              </a:prstGeom>
              <a:blipFill>
                <a:blip r:embed="rId6"/>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4B6120C-D505-B429-19BD-A1DD0B6F5DFA}"/>
                  </a:ext>
                </a:extLst>
              </p:cNvPr>
              <p:cNvSpPr txBox="1"/>
              <p:nvPr/>
            </p:nvSpPr>
            <p:spPr bwMode="auto">
              <a:xfrm>
                <a:off x="6516216" y="5364863"/>
                <a:ext cx="2002879" cy="572144"/>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kumimoji="0" lang="en-US" altLang="zh-TW" i="1" smtClean="0">
                              <a:solidFill>
                                <a:srgbClr val="000000"/>
                              </a:solidFill>
                              <a:latin typeface="Cambria Math" panose="02040503050406030204" pitchFamily="18" charset="0"/>
                              <a:ea typeface="Cambria Math"/>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b="0" i="1" smtClean="0">
                                      <a:latin typeface="Cambria Math" panose="02040503050406030204" pitchFamily="18" charset="0"/>
                                    </a:rPr>
                                    <m:t>,2,…</m:t>
                                  </m:r>
                                </m:e>
                              </m:d>
                            </m:sup>
                          </m:sSubSup>
                        </m:e>
                      </m:d>
                      <m:r>
                        <a:rPr lang="en-US" altLang="zh-TW" b="0" i="1" smtClean="0">
                          <a:latin typeface="Cambria Math" panose="02040503050406030204" pitchFamily="18" charset="0"/>
                          <a:ea typeface="Cambria Math"/>
                        </a:rPr>
                        <m:t>=0</m:t>
                      </m:r>
                    </m:oMath>
                  </m:oMathPara>
                </a14:m>
                <a:endParaRPr lang="en-TW" dirty="0"/>
              </a:p>
            </p:txBody>
          </p:sp>
        </mc:Choice>
        <mc:Fallback xmlns="">
          <p:sp>
            <p:nvSpPr>
              <p:cNvPr id="9" name="TextBox 8">
                <a:extLst>
                  <a:ext uri="{FF2B5EF4-FFF2-40B4-BE49-F238E27FC236}">
                    <a16:creationId xmlns:a16="http://schemas.microsoft.com/office/drawing/2014/main" id="{64B6120C-D505-B429-19BD-A1DD0B6F5DFA}"/>
                  </a:ext>
                </a:extLst>
              </p:cNvPr>
              <p:cNvSpPr txBox="1">
                <a:spLocks noRot="1" noChangeAspect="1" noMove="1" noResize="1" noEditPoints="1" noAdjustHandles="1" noChangeArrowheads="1" noChangeShapeType="1" noTextEdit="1"/>
              </p:cNvSpPr>
              <p:nvPr/>
            </p:nvSpPr>
            <p:spPr bwMode="auto">
              <a:xfrm>
                <a:off x="6516216" y="5364863"/>
                <a:ext cx="2002879" cy="572144"/>
              </a:xfrm>
              <a:prstGeom prst="rect">
                <a:avLst/>
              </a:prstGeom>
              <a:blipFill>
                <a:blip r:embed="rId7"/>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29">
                <a:extLst>
                  <a:ext uri="{FF2B5EF4-FFF2-40B4-BE49-F238E27FC236}">
                    <a16:creationId xmlns:a16="http://schemas.microsoft.com/office/drawing/2014/main" id="{0BBF4565-DBE4-1A1C-0944-92A9CB057D4C}"/>
                  </a:ext>
                </a:extLst>
              </p:cNvPr>
              <p:cNvSpPr txBox="1"/>
              <p:nvPr/>
            </p:nvSpPr>
            <p:spPr bwMode="auto">
              <a:xfrm>
                <a:off x="759510" y="5364863"/>
                <a:ext cx="2290542" cy="572144"/>
              </a:xfrm>
              <a:prstGeom prst="rect">
                <a:avLst/>
              </a:prstGeom>
              <a:solidFill>
                <a:srgbClr val="FFFF99"/>
              </a:solidFill>
              <a:ln>
                <a:noFill/>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r>
                        <a:rPr lang="en-US" altLang="zh-TW" i="1">
                          <a:latin typeface="Cambria Math" panose="02040503050406030204" pitchFamily="18" charset="0"/>
                        </a:rPr>
                        <m:t>=</m:t>
                      </m:r>
                      <m:d>
                        <m:dPr>
                          <m:begChr m:val="⟨"/>
                          <m:endChr m:val="⟩"/>
                          <m:ctrlPr>
                            <a:rPr lang="en-US" altLang="zh-TW" i="1" smtClean="0">
                              <a:latin typeface="Cambria Math" panose="02040503050406030204" pitchFamily="18" charset="0"/>
                              <a:ea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e>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1</m:t>
                              </m:r>
                            </m:sub>
                          </m:sSub>
                        </m:e>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oMath>
                  </m:oMathPara>
                </a14:m>
                <a:endParaRPr lang="zh-TW" altLang="en-US" dirty="0"/>
              </a:p>
            </p:txBody>
          </p:sp>
        </mc:Choice>
        <mc:Fallback xmlns="">
          <p:sp>
            <p:nvSpPr>
              <p:cNvPr id="10" name="文字方塊 29">
                <a:extLst>
                  <a:ext uri="{FF2B5EF4-FFF2-40B4-BE49-F238E27FC236}">
                    <a16:creationId xmlns:a16="http://schemas.microsoft.com/office/drawing/2014/main" id="{0BBF4565-DBE4-1A1C-0944-92A9CB057D4C}"/>
                  </a:ext>
                </a:extLst>
              </p:cNvPr>
              <p:cNvSpPr txBox="1">
                <a:spLocks noRot="1" noChangeAspect="1" noMove="1" noResize="1" noEditPoints="1" noAdjustHandles="1" noChangeArrowheads="1" noChangeShapeType="1" noTextEdit="1"/>
              </p:cNvSpPr>
              <p:nvPr/>
            </p:nvSpPr>
            <p:spPr bwMode="auto">
              <a:xfrm>
                <a:off x="759510" y="5364863"/>
                <a:ext cx="2290542" cy="572144"/>
              </a:xfrm>
              <a:prstGeom prst="rect">
                <a:avLst/>
              </a:prstGeom>
              <a:blipFill>
                <a:blip r:embed="rId8"/>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0F268E3-6A74-A250-DA3B-0A9C88C2E71B}"/>
                  </a:ext>
                </a:extLst>
              </p:cNvPr>
              <p:cNvSpPr txBox="1"/>
              <p:nvPr/>
            </p:nvSpPr>
            <p:spPr bwMode="auto">
              <a:xfrm>
                <a:off x="6509631" y="4792847"/>
                <a:ext cx="2430016" cy="506870"/>
              </a:xfrm>
              <a:prstGeom prst="rect">
                <a:avLst/>
              </a:prstGeom>
              <a:solidFill>
                <a:srgbClr val="FFFF99"/>
              </a:solidFill>
              <a:ln w="9525">
                <a:noFill/>
                <a:miter lim="800000"/>
                <a:headEnd/>
                <a:tailEnd/>
              </a:ln>
            </p:spPr>
            <p:txBody>
              <a:bodyPr wrap="square">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d>
                        <m:dPr>
                          <m:ctrlPr>
                            <a:rPr lang="en-US" altLang="zh-TW" i="1" smtClean="0">
                              <a:latin typeface="Cambria Math" panose="02040503050406030204" pitchFamily="18" charset="0"/>
                            </a:rPr>
                          </m:ctrlPr>
                        </m:dPr>
                        <m:e>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e>
                      </m:d>
                      <m:r>
                        <a:rPr lang="en-US" altLang="zh-TW" b="0" i="1" smtClean="0">
                          <a:latin typeface="Cambria Math" panose="02040503050406030204" pitchFamily="18" charset="0"/>
                          <a:ea typeface="Cambria Math"/>
                        </a:rPr>
                        <m:t>=0</m:t>
                      </m:r>
                    </m:oMath>
                  </m:oMathPara>
                </a14:m>
                <a:endParaRPr lang="zh-TW" altLang="en-US" dirty="0"/>
              </a:p>
            </p:txBody>
          </p:sp>
        </mc:Choice>
        <mc:Fallback xmlns="">
          <p:sp>
            <p:nvSpPr>
              <p:cNvPr id="11" name="TextBox 10">
                <a:extLst>
                  <a:ext uri="{FF2B5EF4-FFF2-40B4-BE49-F238E27FC236}">
                    <a16:creationId xmlns:a16="http://schemas.microsoft.com/office/drawing/2014/main" id="{D0F268E3-6A74-A250-DA3B-0A9C88C2E71B}"/>
                  </a:ext>
                </a:extLst>
              </p:cNvPr>
              <p:cNvSpPr txBox="1">
                <a:spLocks noRot="1" noChangeAspect="1" noMove="1" noResize="1" noEditPoints="1" noAdjustHandles="1" noChangeArrowheads="1" noChangeShapeType="1" noTextEdit="1"/>
              </p:cNvSpPr>
              <p:nvPr/>
            </p:nvSpPr>
            <p:spPr bwMode="auto">
              <a:xfrm>
                <a:off x="6509631" y="4792847"/>
                <a:ext cx="2430016" cy="506870"/>
              </a:xfrm>
              <a:prstGeom prst="rect">
                <a:avLst/>
              </a:prstGeom>
              <a:blipFill>
                <a:blip r:embed="rId9"/>
                <a:stretch>
                  <a:fillRect l="-15104" t="-109756" b="-170732"/>
                </a:stretch>
              </a:blipFill>
              <a:ln w="9525">
                <a:noFill/>
                <a:miter lim="800000"/>
                <a:headEnd/>
                <a:tailEnd/>
              </a:ln>
            </p:spPr>
            <p:txBody>
              <a:bodyPr/>
              <a:lstStyle/>
              <a:p>
                <a:r>
                  <a:rPr lang="en-TW">
                    <a:noFill/>
                  </a:rPr>
                  <a:t> </a:t>
                </a:r>
              </a:p>
            </p:txBody>
          </p:sp>
        </mc:Fallback>
      </mc:AlternateContent>
      <p:sp>
        <p:nvSpPr>
          <p:cNvPr id="12" name="TextBox 11">
            <a:extLst>
              <a:ext uri="{FF2B5EF4-FFF2-40B4-BE49-F238E27FC236}">
                <a16:creationId xmlns:a16="http://schemas.microsoft.com/office/drawing/2014/main" id="{D7BBE906-CF27-D5CB-875A-4ACF1B4CFF55}"/>
              </a:ext>
            </a:extLst>
          </p:cNvPr>
          <p:cNvSpPr txBox="1"/>
          <p:nvPr/>
        </p:nvSpPr>
        <p:spPr bwMode="auto">
          <a:xfrm>
            <a:off x="757746" y="4930385"/>
            <a:ext cx="378249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第二項為零！因此得到：</a:t>
            </a:r>
          </a:p>
        </p:txBody>
      </p:sp>
    </p:spTree>
    <p:extLst>
      <p:ext uri="{BB962C8B-B14F-4D97-AF65-F5344CB8AC3E}">
        <p14:creationId xmlns:p14="http://schemas.microsoft.com/office/powerpoint/2010/main" val="25860673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22D57-B40A-3A0C-0A33-642405B2A9D0}"/>
              </a:ext>
            </a:extLst>
          </p:cNvPr>
          <p:cNvSpPr>
            <a:spLocks noGrp="1"/>
          </p:cNvSpPr>
          <p:nvPr>
            <p:ph type="ctrTitle"/>
          </p:nvPr>
        </p:nvSpPr>
        <p:spPr/>
        <p:txBody>
          <a:bodyPr/>
          <a:lstStyle/>
          <a:p>
            <a:endParaRPr lang="en-TW"/>
          </a:p>
        </p:txBody>
      </p:sp>
      <p:sp>
        <p:nvSpPr>
          <p:cNvPr id="3" name="Subtitle 2">
            <a:extLst>
              <a:ext uri="{FF2B5EF4-FFF2-40B4-BE49-F238E27FC236}">
                <a16:creationId xmlns:a16="http://schemas.microsoft.com/office/drawing/2014/main" id="{95424561-20A4-F900-542C-7FE5810E8EF8}"/>
              </a:ext>
            </a:extLst>
          </p:cNvPr>
          <p:cNvSpPr>
            <a:spLocks noGrp="1"/>
          </p:cNvSpPr>
          <p:nvPr>
            <p:ph type="subTitle" idx="1"/>
          </p:nvPr>
        </p:nvSpPr>
        <p:spPr/>
        <p:txBody>
          <a:bodyPr/>
          <a:lstStyle/>
          <a:p>
            <a:endParaRPr lang="en-TW"/>
          </a:p>
        </p:txBody>
      </p:sp>
      <p:pic>
        <p:nvPicPr>
          <p:cNvPr id="5" name="Picture 4" descr="Graphical user interface, text, application, chat or text message&#10;&#10;Description automatically generated">
            <a:hlinkClick r:id="rId2"/>
            <a:extLst>
              <a:ext uri="{FF2B5EF4-FFF2-40B4-BE49-F238E27FC236}">
                <a16:creationId xmlns:a16="http://schemas.microsoft.com/office/drawing/2014/main" id="{49E76896-CB64-24D6-79FB-200259A2C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4595"/>
            <a:ext cx="9144000" cy="4043210"/>
          </a:xfrm>
          <a:prstGeom prst="rect">
            <a:avLst/>
          </a:prstGeom>
        </p:spPr>
      </p:pic>
      <p:sp>
        <p:nvSpPr>
          <p:cNvPr id="4" name="TextBox 3">
            <a:extLst>
              <a:ext uri="{FF2B5EF4-FFF2-40B4-BE49-F238E27FC236}">
                <a16:creationId xmlns:a16="http://schemas.microsoft.com/office/drawing/2014/main" id="{A71121F7-E911-7E48-B778-A7094C158FED}"/>
              </a:ext>
            </a:extLst>
          </p:cNvPr>
          <p:cNvSpPr txBox="1"/>
          <p:nvPr/>
        </p:nvSpPr>
        <p:spPr bwMode="auto">
          <a:xfrm>
            <a:off x="2843808" y="1187460"/>
            <a:ext cx="417646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1D Stationary State in Periodic Potential </a:t>
            </a:r>
          </a:p>
        </p:txBody>
      </p:sp>
    </p:spTree>
    <p:extLst>
      <p:ext uri="{BB962C8B-B14F-4D97-AF65-F5344CB8AC3E}">
        <p14:creationId xmlns:p14="http://schemas.microsoft.com/office/powerpoint/2010/main" val="39076648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41_01"/>
          <p:cNvPicPr>
            <a:picLocks noChangeAspect="1" noChangeArrowheads="1"/>
          </p:cNvPicPr>
          <p:nvPr/>
        </p:nvPicPr>
        <p:blipFill rotWithShape="1">
          <a:blip r:embed="rId2">
            <a:extLst>
              <a:ext uri="{28A0092B-C50C-407E-A947-70E740481C1C}">
                <a14:useLocalDpi xmlns:a14="http://schemas.microsoft.com/office/drawing/2010/main" val="0"/>
              </a:ext>
            </a:extLst>
          </a:blip>
          <a:srcRect b="12589"/>
          <a:stretch/>
        </p:blipFill>
        <p:spPr bwMode="auto">
          <a:xfrm>
            <a:off x="2771800" y="1916832"/>
            <a:ext cx="2078037" cy="444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p:cNvSpPr txBox="1">
            <a:spLocks noChangeArrowheads="1"/>
          </p:cNvSpPr>
          <p:nvPr/>
        </p:nvSpPr>
        <p:spPr bwMode="auto">
          <a:xfrm>
            <a:off x="4917154" y="2514320"/>
            <a:ext cx="15843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600" dirty="0"/>
              <a:t>Copper   </a:t>
            </a:r>
            <a:r>
              <a:rPr lang="en-US" altLang="zh-TW" sz="1600" dirty="0" err="1"/>
              <a:t>fcc</a:t>
            </a:r>
            <a:endParaRPr lang="zh-TW" altLang="en-US" sz="1600" dirty="0"/>
          </a:p>
        </p:txBody>
      </p:sp>
      <p:sp>
        <p:nvSpPr>
          <p:cNvPr id="10244" name="Text Box 4"/>
          <p:cNvSpPr txBox="1">
            <a:spLocks noChangeArrowheads="1"/>
          </p:cNvSpPr>
          <p:nvPr/>
        </p:nvSpPr>
        <p:spPr bwMode="auto">
          <a:xfrm>
            <a:off x="4979723" y="5310606"/>
            <a:ext cx="21701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600" dirty="0"/>
              <a:t>Silicon and Carbon</a:t>
            </a:r>
          </a:p>
        </p:txBody>
      </p:sp>
      <p:sp>
        <p:nvSpPr>
          <p:cNvPr id="2" name="文字方塊 1"/>
          <p:cNvSpPr txBox="1"/>
          <p:nvPr/>
        </p:nvSpPr>
        <p:spPr bwMode="auto">
          <a:xfrm>
            <a:off x="1978694" y="969795"/>
            <a:ext cx="468052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導體內為何會有電荷可以流動？</a:t>
            </a:r>
          </a:p>
        </p:txBody>
      </p:sp>
      <p:sp>
        <p:nvSpPr>
          <p:cNvPr id="3" name="文字方塊 2"/>
          <p:cNvSpPr txBox="1"/>
          <p:nvPr/>
        </p:nvSpPr>
        <p:spPr bwMode="auto">
          <a:xfrm>
            <a:off x="1978694" y="546106"/>
            <a:ext cx="4453601" cy="369332"/>
          </a:xfrm>
          <a:prstGeom prst="rect">
            <a:avLst/>
          </a:prstGeom>
          <a:noFill/>
          <a:ln w="9525">
            <a:noFill/>
            <a:miter lim="800000"/>
            <a:headEnd/>
            <a:tailEnd/>
          </a:ln>
        </p:spPr>
        <p:txBody>
          <a:bodyPr wrap="square" rtlCol="0">
            <a:spAutoFit/>
          </a:bodyPr>
          <a:lstStyle/>
          <a:p>
            <a:pPr>
              <a:spcBef>
                <a:spcPct val="50000"/>
              </a:spcBef>
            </a:pPr>
            <a:r>
              <a:rPr lang="zh-TW" altLang="en-US" sz="1800" dirty="0"/>
              <a:t>在原子裡面，電子束縛在原子核旁邊。</a:t>
            </a:r>
            <a:endParaRPr lang="en-US" altLang="zh-TW" sz="1800" dirty="0"/>
          </a:p>
        </p:txBody>
      </p:sp>
      <p:sp>
        <p:nvSpPr>
          <p:cNvPr id="11" name="文字方塊 1">
            <a:extLst>
              <a:ext uri="{FF2B5EF4-FFF2-40B4-BE49-F238E27FC236}">
                <a16:creationId xmlns:a16="http://schemas.microsoft.com/office/drawing/2014/main" id="{7CE532B1-B282-62AA-5BE4-6876FE9C1C13}"/>
              </a:ext>
            </a:extLst>
          </p:cNvPr>
          <p:cNvSpPr txBox="1"/>
          <p:nvPr/>
        </p:nvSpPr>
        <p:spPr bwMode="auto">
          <a:xfrm>
            <a:off x="1978694" y="1393484"/>
            <a:ext cx="4680520" cy="369332"/>
          </a:xfrm>
          <a:prstGeom prst="rect">
            <a:avLst/>
          </a:prstGeom>
          <a:noFill/>
          <a:ln w="9525">
            <a:noFill/>
            <a:miter lim="800000"/>
            <a:headEnd/>
            <a:tailEnd/>
          </a:ln>
        </p:spPr>
        <p:txBody>
          <a:bodyPr wrap="square" rtlCol="0">
            <a:spAutoFit/>
          </a:bodyPr>
          <a:lstStyle/>
          <a:p>
            <a:pPr>
              <a:spcBef>
                <a:spcPct val="50000"/>
              </a:spcBef>
            </a:pPr>
            <a:r>
              <a:rPr lang="zh-TW" altLang="en-US" sz="1800" dirty="0"/>
              <a:t>絕緣體內為何就沒有電荷可以流動呢？</a:t>
            </a:r>
          </a:p>
        </p:txBody>
      </p:sp>
    </p:spTree>
    <p:extLst>
      <p:ext uri="{BB962C8B-B14F-4D97-AF65-F5344CB8AC3E}">
        <p14:creationId xmlns:p14="http://schemas.microsoft.com/office/powerpoint/2010/main" val="18352461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871952" y="4893374"/>
            <a:ext cx="79261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這些原來屬於私人的電子現在是</a:t>
            </a:r>
            <a:r>
              <a:rPr lang="zh-TW" altLang="en-US" sz="1800" dirty="0">
                <a:solidFill>
                  <a:srgbClr val="FF0000"/>
                </a:solidFill>
              </a:rPr>
              <a:t>公共財產</a:t>
            </a:r>
            <a:r>
              <a:rPr lang="zh-TW" altLang="en-US" sz="1800" dirty="0"/>
              <a:t>！其餘電子還是束縛在單一原子內。</a:t>
            </a:r>
          </a:p>
        </p:txBody>
      </p:sp>
      <p:sp>
        <p:nvSpPr>
          <p:cNvPr id="11270" name="Text Box 6"/>
          <p:cNvSpPr txBox="1">
            <a:spLocks noChangeArrowheads="1"/>
          </p:cNvSpPr>
          <p:nvPr/>
        </p:nvSpPr>
        <p:spPr bwMode="auto">
          <a:xfrm>
            <a:off x="878698" y="5289853"/>
            <a:ext cx="76746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這樣的公共電子會受到所有原子的影響！波函數可以分布於整個固體裡面。</a:t>
            </a:r>
          </a:p>
        </p:txBody>
      </p:sp>
      <p:sp>
        <p:nvSpPr>
          <p:cNvPr id="9" name="文字方塊 8">
            <a:extLst>
              <a:ext uri="{FF2B5EF4-FFF2-40B4-BE49-F238E27FC236}">
                <a16:creationId xmlns:a16="http://schemas.microsoft.com/office/drawing/2014/main" id="{6ACEC75F-0ED6-1248-804D-02D5712B01CC}"/>
              </a:ext>
            </a:extLst>
          </p:cNvPr>
          <p:cNvSpPr txBox="1"/>
          <p:nvPr/>
        </p:nvSpPr>
        <p:spPr bwMode="auto">
          <a:xfrm>
            <a:off x="878698" y="6196095"/>
            <a:ext cx="7621937" cy="369332"/>
          </a:xfrm>
          <a:prstGeom prst="rect">
            <a:avLst/>
          </a:prstGeom>
          <a:noFill/>
          <a:ln w="9525">
            <a:noFill/>
            <a:miter lim="800000"/>
            <a:headEnd/>
            <a:tailEnd/>
          </a:ln>
        </p:spPr>
        <p:txBody>
          <a:bodyPr wrap="square" rtlCol="0">
            <a:spAutoFit/>
          </a:bodyPr>
          <a:lstStyle/>
          <a:p>
            <a:pPr>
              <a:spcBef>
                <a:spcPct val="50000"/>
              </a:spcBef>
            </a:pPr>
            <a:r>
              <a:rPr lang="zh-TW" altLang="en-US" sz="1800" dirty="0"/>
              <a:t>晶格上週期排列的離子，產生的週期性位能，可以以微擾項來處理。</a:t>
            </a:r>
            <a:r>
              <a:rPr lang="en-US" altLang="zh-TW" sz="1800" dirty="0"/>
              <a:t> </a:t>
            </a:r>
            <a:endParaRPr lang="zh-TW" altLang="en-US" sz="1800" dirty="0"/>
          </a:p>
        </p:txBody>
      </p:sp>
      <p:pic>
        <p:nvPicPr>
          <p:cNvPr id="10" name="Picture 9">
            <a:extLst>
              <a:ext uri="{FF2B5EF4-FFF2-40B4-BE49-F238E27FC236}">
                <a16:creationId xmlns:a16="http://schemas.microsoft.com/office/drawing/2014/main" id="{BEDCA84F-4D70-6B48-8718-C1CC6EE3C2D0}"/>
              </a:ext>
            </a:extLst>
          </p:cNvPr>
          <p:cNvPicPr>
            <a:picLocks noChangeAspect="1"/>
          </p:cNvPicPr>
          <p:nvPr/>
        </p:nvPicPr>
        <p:blipFill>
          <a:blip r:embed="rId2"/>
          <a:stretch>
            <a:fillRect/>
          </a:stretch>
        </p:blipFill>
        <p:spPr>
          <a:xfrm>
            <a:off x="1000911" y="363518"/>
            <a:ext cx="4843696" cy="3988341"/>
          </a:xfrm>
          <a:prstGeom prst="rect">
            <a:avLst/>
          </a:prstGeom>
        </p:spPr>
      </p:pic>
      <p:sp>
        <p:nvSpPr>
          <p:cNvPr id="8" name="Rectangle 7">
            <a:extLst>
              <a:ext uri="{FF2B5EF4-FFF2-40B4-BE49-F238E27FC236}">
                <a16:creationId xmlns:a16="http://schemas.microsoft.com/office/drawing/2014/main" id="{A6B9DBB2-EB84-AF42-8604-2FC271ED83A0}"/>
              </a:ext>
            </a:extLst>
          </p:cNvPr>
          <p:cNvSpPr/>
          <p:nvPr/>
        </p:nvSpPr>
        <p:spPr>
          <a:xfrm>
            <a:off x="896665" y="4401321"/>
            <a:ext cx="6555655" cy="369332"/>
          </a:xfrm>
          <a:prstGeom prst="rect">
            <a:avLst/>
          </a:prstGeom>
        </p:spPr>
        <p:txBody>
          <a:bodyPr wrap="square">
            <a:spAutoFit/>
          </a:bodyPr>
          <a:lstStyle/>
          <a:p>
            <a:r>
              <a:rPr lang="en-TW" dirty="0"/>
              <a:t>當</a:t>
            </a:r>
            <a:r>
              <a:rPr lang="en-TW" sz="1800" dirty="0"/>
              <a:t>多個原子彼此靠近，某些能態，將可以跨越原子間的位能。</a:t>
            </a:r>
          </a:p>
        </p:txBody>
      </p:sp>
      <p:cxnSp>
        <p:nvCxnSpPr>
          <p:cNvPr id="11" name="Straight Arrow Connector 10">
            <a:extLst>
              <a:ext uri="{FF2B5EF4-FFF2-40B4-BE49-F238E27FC236}">
                <a16:creationId xmlns:a16="http://schemas.microsoft.com/office/drawing/2014/main" id="{E49DE29F-9083-A747-814B-2FBC1E9649EC}"/>
              </a:ext>
            </a:extLst>
          </p:cNvPr>
          <p:cNvCxnSpPr>
            <a:cxnSpLocks/>
          </p:cNvCxnSpPr>
          <p:nvPr/>
        </p:nvCxnSpPr>
        <p:spPr>
          <a:xfrm flipV="1">
            <a:off x="3491880" y="3429000"/>
            <a:ext cx="0" cy="15841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22468F0-5633-BB4B-8506-8FB6DBE49CB3}"/>
              </a:ext>
            </a:extLst>
          </p:cNvPr>
          <p:cNvCxnSpPr>
            <a:cxnSpLocks/>
          </p:cNvCxnSpPr>
          <p:nvPr/>
        </p:nvCxnSpPr>
        <p:spPr>
          <a:xfrm flipH="1" flipV="1">
            <a:off x="4716016" y="3573016"/>
            <a:ext cx="1128591" cy="14401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9D305C7-C83B-1C22-8D84-BD64F6DD4716}"/>
              </a:ext>
            </a:extLst>
          </p:cNvPr>
          <p:cNvCxnSpPr>
            <a:cxnSpLocks/>
          </p:cNvCxnSpPr>
          <p:nvPr/>
        </p:nvCxnSpPr>
        <p:spPr>
          <a:xfrm flipH="1" flipV="1">
            <a:off x="4850759" y="3429000"/>
            <a:ext cx="1909676" cy="10205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019B1BC-C3E9-B0C0-AB87-4FFC196309A7}"/>
              </a:ext>
            </a:extLst>
          </p:cNvPr>
          <p:cNvSpPr txBox="1"/>
          <p:nvPr/>
        </p:nvSpPr>
        <p:spPr bwMode="auto">
          <a:xfrm>
            <a:off x="896664" y="5742974"/>
            <a:ext cx="777979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因為能量超越位能，這些電子基本的本質會很像自由的粒子（未微擾）。</a:t>
            </a:r>
          </a:p>
        </p:txBody>
      </p:sp>
      <p:pic>
        <p:nvPicPr>
          <p:cNvPr id="5" name="Picture 4">
            <a:extLst>
              <a:ext uri="{FF2B5EF4-FFF2-40B4-BE49-F238E27FC236}">
                <a16:creationId xmlns:a16="http://schemas.microsoft.com/office/drawing/2014/main" id="{361B9C8D-4910-8A78-7F47-A958994CBDE0}"/>
              </a:ext>
            </a:extLst>
          </p:cNvPr>
          <p:cNvPicPr>
            <a:picLocks noChangeAspect="1"/>
          </p:cNvPicPr>
          <p:nvPr/>
        </p:nvPicPr>
        <p:blipFill>
          <a:blip r:embed="rId3"/>
          <a:stretch>
            <a:fillRect/>
          </a:stretch>
        </p:blipFill>
        <p:spPr>
          <a:xfrm>
            <a:off x="6012160" y="1990318"/>
            <a:ext cx="2286000" cy="1117600"/>
          </a:xfrm>
          <a:prstGeom prst="rect">
            <a:avLst/>
          </a:prstGeom>
        </p:spPr>
      </p:pic>
    </p:spTree>
    <p:extLst>
      <p:ext uri="{BB962C8B-B14F-4D97-AF65-F5344CB8AC3E}">
        <p14:creationId xmlns:p14="http://schemas.microsoft.com/office/powerpoint/2010/main" val="18676367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9B7305-8A30-E15C-0D54-BB30CDDEF3BF}"/>
              </a:ext>
            </a:extLst>
          </p:cNvPr>
          <p:cNvPicPr>
            <a:picLocks noChangeAspect="1"/>
          </p:cNvPicPr>
          <p:nvPr/>
        </p:nvPicPr>
        <p:blipFill>
          <a:blip r:embed="rId2"/>
          <a:stretch>
            <a:fillRect/>
          </a:stretch>
        </p:blipFill>
        <p:spPr>
          <a:xfrm>
            <a:off x="179512" y="260648"/>
            <a:ext cx="3143250" cy="3429000"/>
          </a:xfrm>
          <a:prstGeom prst="rect">
            <a:avLst/>
          </a:prstGeom>
        </p:spPr>
      </p:pic>
      <p:pic>
        <p:nvPicPr>
          <p:cNvPr id="3" name="Picture 2">
            <a:extLst>
              <a:ext uri="{FF2B5EF4-FFF2-40B4-BE49-F238E27FC236}">
                <a16:creationId xmlns:a16="http://schemas.microsoft.com/office/drawing/2014/main" id="{BC71D31A-276C-2725-967C-8E79C601685B}"/>
              </a:ext>
            </a:extLst>
          </p:cNvPr>
          <p:cNvPicPr>
            <a:picLocks noChangeAspect="1"/>
          </p:cNvPicPr>
          <p:nvPr/>
        </p:nvPicPr>
        <p:blipFill>
          <a:blip r:embed="rId3"/>
          <a:stretch>
            <a:fillRect/>
          </a:stretch>
        </p:blipFill>
        <p:spPr>
          <a:xfrm>
            <a:off x="745654" y="980728"/>
            <a:ext cx="7947104" cy="5616624"/>
          </a:xfrm>
          <a:prstGeom prst="rect">
            <a:avLst/>
          </a:prstGeom>
        </p:spPr>
      </p:pic>
      <p:sp>
        <p:nvSpPr>
          <p:cNvPr id="4" name="Rectangle 3">
            <a:extLst>
              <a:ext uri="{FF2B5EF4-FFF2-40B4-BE49-F238E27FC236}">
                <a16:creationId xmlns:a16="http://schemas.microsoft.com/office/drawing/2014/main" id="{EE061575-45EB-54A6-EB0E-F567E60CB55A}"/>
              </a:ext>
            </a:extLst>
          </p:cNvPr>
          <p:cNvSpPr/>
          <p:nvPr/>
        </p:nvSpPr>
        <p:spPr>
          <a:xfrm>
            <a:off x="899592" y="1052736"/>
            <a:ext cx="7488832" cy="11521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 name="TextBox 4">
            <a:extLst>
              <a:ext uri="{FF2B5EF4-FFF2-40B4-BE49-F238E27FC236}">
                <a16:creationId xmlns:a16="http://schemas.microsoft.com/office/drawing/2014/main" id="{E0CA1110-E2CB-F230-A22A-A6E8C1B7077B}"/>
              </a:ext>
            </a:extLst>
          </p:cNvPr>
          <p:cNvSpPr txBox="1"/>
          <p:nvPr/>
        </p:nvSpPr>
        <p:spPr bwMode="auto">
          <a:xfrm>
            <a:off x="3354118" y="390726"/>
            <a:ext cx="5338640"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這樣的計算方法稱為</a:t>
            </a:r>
            <a:r>
              <a:rPr lang="zh-TW" altLang="en-US" dirty="0">
                <a:solidFill>
                  <a:srgbClr val="FF0000"/>
                </a:solidFill>
                <a:latin typeface="Times New Roman" pitchFamily="18" charset="0"/>
                <a:cs typeface="Times New Roman" pitchFamily="18" charset="0"/>
              </a:rPr>
              <a:t> </a:t>
            </a:r>
            <a:r>
              <a:rPr lang="en-TW" dirty="0">
                <a:solidFill>
                  <a:srgbClr val="FF0000"/>
                </a:solidFill>
                <a:latin typeface="Times New Roman" pitchFamily="18" charset="0"/>
                <a:cs typeface="Times New Roman" pitchFamily="18" charset="0"/>
              </a:rPr>
              <a:t>Nearly free electron model</a:t>
            </a:r>
          </a:p>
        </p:txBody>
      </p:sp>
    </p:spTree>
    <p:extLst>
      <p:ext uri="{BB962C8B-B14F-4D97-AF65-F5344CB8AC3E}">
        <p14:creationId xmlns:p14="http://schemas.microsoft.com/office/powerpoint/2010/main" val="324423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244E2C-8DE2-7365-CA4F-CFCB5CEDFD31}"/>
              </a:ext>
            </a:extLst>
          </p:cNvPr>
          <p:cNvPicPr>
            <a:picLocks noChangeAspect="1"/>
          </p:cNvPicPr>
          <p:nvPr/>
        </p:nvPicPr>
        <p:blipFill rotWithShape="1">
          <a:blip r:embed="rId2"/>
          <a:srcRect b="43424"/>
          <a:stretch/>
        </p:blipFill>
        <p:spPr>
          <a:xfrm>
            <a:off x="755576" y="1912823"/>
            <a:ext cx="7442200" cy="3312368"/>
          </a:xfrm>
          <a:prstGeom prst="rect">
            <a:avLst/>
          </a:prstGeom>
        </p:spPr>
      </p:pic>
      <p:pic>
        <p:nvPicPr>
          <p:cNvPr id="3" name="Picture 2">
            <a:extLst>
              <a:ext uri="{FF2B5EF4-FFF2-40B4-BE49-F238E27FC236}">
                <a16:creationId xmlns:a16="http://schemas.microsoft.com/office/drawing/2014/main" id="{4D9AF756-FE87-B405-B7AA-3EC122790AEA}"/>
              </a:ext>
            </a:extLst>
          </p:cNvPr>
          <p:cNvPicPr>
            <a:picLocks noChangeAspect="1"/>
          </p:cNvPicPr>
          <p:nvPr/>
        </p:nvPicPr>
        <p:blipFill rotWithShape="1">
          <a:blip r:embed="rId3"/>
          <a:srcRect b="67536"/>
          <a:stretch/>
        </p:blipFill>
        <p:spPr>
          <a:xfrm>
            <a:off x="763717" y="1283623"/>
            <a:ext cx="3523106" cy="604596"/>
          </a:xfrm>
          <a:prstGeom prst="rect">
            <a:avLst/>
          </a:prstGeom>
        </p:spPr>
      </p:pic>
      <p:pic>
        <p:nvPicPr>
          <p:cNvPr id="4" name="Picture 3">
            <a:extLst>
              <a:ext uri="{FF2B5EF4-FFF2-40B4-BE49-F238E27FC236}">
                <a16:creationId xmlns:a16="http://schemas.microsoft.com/office/drawing/2014/main" id="{56CD5114-A7BD-F52C-6B14-8703FBC17ECE}"/>
              </a:ext>
            </a:extLst>
          </p:cNvPr>
          <p:cNvPicPr>
            <a:picLocks noChangeAspect="1"/>
          </p:cNvPicPr>
          <p:nvPr/>
        </p:nvPicPr>
        <p:blipFill rotWithShape="1">
          <a:blip r:embed="rId3"/>
          <a:srcRect l="12359" t="73229"/>
          <a:stretch/>
        </p:blipFill>
        <p:spPr>
          <a:xfrm>
            <a:off x="4373035" y="1278107"/>
            <a:ext cx="3812616" cy="615629"/>
          </a:xfrm>
          <a:prstGeom prst="rect">
            <a:avLst/>
          </a:prstGeom>
        </p:spPr>
      </p:pic>
      <p:sp>
        <p:nvSpPr>
          <p:cNvPr id="5" name="Rectangle 4">
            <a:extLst>
              <a:ext uri="{FF2B5EF4-FFF2-40B4-BE49-F238E27FC236}">
                <a16:creationId xmlns:a16="http://schemas.microsoft.com/office/drawing/2014/main" id="{5705989E-2011-C4FA-5766-688BE04273C9}"/>
              </a:ext>
            </a:extLst>
          </p:cNvPr>
          <p:cNvSpPr/>
          <p:nvPr/>
        </p:nvSpPr>
        <p:spPr>
          <a:xfrm>
            <a:off x="660252" y="1964355"/>
            <a:ext cx="7704856" cy="14606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6" name="Picture 5">
            <a:extLst>
              <a:ext uri="{FF2B5EF4-FFF2-40B4-BE49-F238E27FC236}">
                <a16:creationId xmlns:a16="http://schemas.microsoft.com/office/drawing/2014/main" id="{B32E6F0F-50E6-3545-2964-F8CD906FB071}"/>
              </a:ext>
            </a:extLst>
          </p:cNvPr>
          <p:cNvPicPr>
            <a:picLocks noChangeAspect="1"/>
          </p:cNvPicPr>
          <p:nvPr/>
        </p:nvPicPr>
        <p:blipFill rotWithShape="1">
          <a:blip r:embed="rId4"/>
          <a:srcRect b="66582"/>
          <a:stretch/>
        </p:blipFill>
        <p:spPr>
          <a:xfrm>
            <a:off x="755576" y="4221088"/>
            <a:ext cx="7422071" cy="1460636"/>
          </a:xfrm>
          <a:prstGeom prst="rect">
            <a:avLst/>
          </a:prstGeom>
        </p:spPr>
      </p:pic>
    </p:spTree>
    <p:extLst>
      <p:ext uri="{BB962C8B-B14F-4D97-AF65-F5344CB8AC3E}">
        <p14:creationId xmlns:p14="http://schemas.microsoft.com/office/powerpoint/2010/main" val="24651008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7EF30A-3C2E-A015-A47E-42FB178D2354}"/>
              </a:ext>
            </a:extLst>
          </p:cNvPr>
          <p:cNvSpPr txBox="1"/>
          <p:nvPr/>
        </p:nvSpPr>
        <p:spPr bwMode="auto">
          <a:xfrm>
            <a:off x="2843808" y="545140"/>
            <a:ext cx="3168352"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Nearly free electron model</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0930A9F-EE4A-44EA-CEF9-F3370EAC7D31}"/>
                  </a:ext>
                </a:extLst>
              </p:cNvPr>
              <p:cNvSpPr txBox="1"/>
              <p:nvPr/>
            </p:nvSpPr>
            <p:spPr bwMode="auto">
              <a:xfrm>
                <a:off x="611560" y="978774"/>
                <a:ext cx="853244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考慮一維空間，將自由電子視為未微擾模型，加入一週期性位能</a:t>
                </a:r>
                <a14:m>
                  <m:oMath xmlns:m="http://schemas.openxmlformats.org/officeDocument/2006/math">
                    <m:r>
                      <a:rPr lang="en-US" altLang="zh-TW" sz="1800" b="0" i="1" smtClean="0">
                        <a:latin typeface="Cambria Math" panose="02040503050406030204" pitchFamily="18" charset="0"/>
                      </a:rPr>
                      <m:t>𝑉</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oMath>
                </a14:m>
                <a:r>
                  <a:rPr lang="en-TW" dirty="0">
                    <a:latin typeface="Times New Roman" pitchFamily="18" charset="0"/>
                    <a:cs typeface="Times New Roman" pitchFamily="18" charset="0"/>
                  </a:rPr>
                  <a:t>作為微擾！</a:t>
                </a:r>
              </a:p>
            </p:txBody>
          </p:sp>
        </mc:Choice>
        <mc:Fallback xmlns="">
          <p:sp>
            <p:nvSpPr>
              <p:cNvPr id="3" name="TextBox 2">
                <a:extLst>
                  <a:ext uri="{FF2B5EF4-FFF2-40B4-BE49-F238E27FC236}">
                    <a16:creationId xmlns:a16="http://schemas.microsoft.com/office/drawing/2014/main" id="{50930A9F-EE4A-44EA-CEF9-F3370EAC7D31}"/>
                  </a:ext>
                </a:extLst>
              </p:cNvPr>
              <p:cNvSpPr txBox="1">
                <a:spLocks noRot="1" noChangeAspect="1" noMove="1" noResize="1" noEditPoints="1" noAdjustHandles="1" noChangeArrowheads="1" noChangeShapeType="1" noTextEdit="1"/>
              </p:cNvSpPr>
              <p:nvPr/>
            </p:nvSpPr>
            <p:spPr bwMode="auto">
              <a:xfrm>
                <a:off x="611560" y="978774"/>
                <a:ext cx="8532440" cy="369332"/>
              </a:xfrm>
              <a:prstGeom prst="rect">
                <a:avLst/>
              </a:prstGeom>
              <a:blipFill>
                <a:blip r:embed="rId2"/>
                <a:stretch>
                  <a:fillRect l="-595" t="-10000"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6">
                <a:extLst>
                  <a:ext uri="{FF2B5EF4-FFF2-40B4-BE49-F238E27FC236}">
                    <a16:creationId xmlns:a16="http://schemas.microsoft.com/office/drawing/2014/main" id="{14003778-1803-F27E-211F-9E522835088D}"/>
                  </a:ext>
                </a:extLst>
              </p:cNvPr>
              <p:cNvSpPr txBox="1"/>
              <p:nvPr/>
            </p:nvSpPr>
            <p:spPr bwMode="auto">
              <a:xfrm>
                <a:off x="2300682" y="1454630"/>
                <a:ext cx="1279909" cy="672620"/>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𝑝</m:t>
                              </m:r>
                            </m:e>
                            <m:sup>
                              <m:r>
                                <a:rPr lang="en-US" altLang="zh-TW" sz="1800" b="0" i="1" smtClean="0">
                                  <a:latin typeface="Cambria Math" panose="02040503050406030204" pitchFamily="18" charset="0"/>
                                </a:rPr>
                                <m:t>2</m:t>
                              </m:r>
                            </m:sup>
                          </m:sSup>
                        </m:num>
                        <m:den>
                          <m:r>
                            <a:rPr lang="en-US" altLang="zh-TW" sz="1800" b="0" i="1" smtClean="0">
                              <a:latin typeface="Cambria Math"/>
                            </a:rPr>
                            <m:t>2</m:t>
                          </m:r>
                          <m:r>
                            <a:rPr lang="en-US" altLang="zh-TW" sz="1800" b="0" i="1" smtClean="0">
                              <a:latin typeface="Cambria Math" panose="02040503050406030204" pitchFamily="18" charset="0"/>
                            </a:rPr>
                            <m:t>𝑚</m:t>
                          </m:r>
                        </m:den>
                      </m:f>
                    </m:oMath>
                  </m:oMathPara>
                </a14:m>
                <a:endParaRPr lang="zh-TW" altLang="en-US" sz="1800" dirty="0"/>
              </a:p>
            </p:txBody>
          </p:sp>
        </mc:Choice>
        <mc:Fallback xmlns="">
          <p:sp>
            <p:nvSpPr>
              <p:cNvPr id="4" name="文字方塊 6">
                <a:extLst>
                  <a:ext uri="{FF2B5EF4-FFF2-40B4-BE49-F238E27FC236}">
                    <a16:creationId xmlns:a16="http://schemas.microsoft.com/office/drawing/2014/main" id="{14003778-1803-F27E-211F-9E522835088D}"/>
                  </a:ext>
                </a:extLst>
              </p:cNvPr>
              <p:cNvSpPr txBox="1">
                <a:spLocks noRot="1" noChangeAspect="1" noMove="1" noResize="1" noEditPoints="1" noAdjustHandles="1" noChangeArrowheads="1" noChangeShapeType="1" noTextEdit="1"/>
              </p:cNvSpPr>
              <p:nvPr/>
            </p:nvSpPr>
            <p:spPr bwMode="auto">
              <a:xfrm>
                <a:off x="2300682" y="1454630"/>
                <a:ext cx="1279909" cy="672620"/>
              </a:xfrm>
              <a:prstGeom prst="rect">
                <a:avLst/>
              </a:prstGeom>
              <a:blipFill>
                <a:blip r:embed="rId3"/>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6">
                <a:extLst>
                  <a:ext uri="{FF2B5EF4-FFF2-40B4-BE49-F238E27FC236}">
                    <a16:creationId xmlns:a16="http://schemas.microsoft.com/office/drawing/2014/main" id="{9FD65649-64D2-FCFA-E09C-56FE4F95D2C4}"/>
                  </a:ext>
                </a:extLst>
              </p:cNvPr>
              <p:cNvSpPr txBox="1"/>
              <p:nvPr/>
            </p:nvSpPr>
            <p:spPr bwMode="auto">
              <a:xfrm>
                <a:off x="3932045" y="1613037"/>
                <a:ext cx="1279909" cy="376770"/>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b="0" i="1" smtClean="0">
                              <a:latin typeface="Cambria Math" panose="02040503050406030204" pitchFamily="18" charset="0"/>
                            </a:rPr>
                            <m:t>1</m:t>
                          </m:r>
                        </m:sub>
                      </m:sSub>
                      <m:r>
                        <a:rPr lang="en-US" altLang="zh-TW" sz="1800" b="0" i="1" smtClean="0">
                          <a:latin typeface="Cambria Math"/>
                        </a:rPr>
                        <m:t>=</m:t>
                      </m:r>
                      <m:r>
                        <a:rPr lang="en-US" altLang="zh-TW" sz="1800" b="0" i="1" smtClean="0">
                          <a:latin typeface="Cambria Math" panose="02040503050406030204" pitchFamily="18" charset="0"/>
                        </a:rPr>
                        <m:t>𝑉</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oMath>
                  </m:oMathPara>
                </a14:m>
                <a:endParaRPr lang="zh-TW" altLang="en-US" sz="1800" dirty="0"/>
              </a:p>
            </p:txBody>
          </p:sp>
        </mc:Choice>
        <mc:Fallback xmlns="">
          <p:sp>
            <p:nvSpPr>
              <p:cNvPr id="5" name="文字方塊 6">
                <a:extLst>
                  <a:ext uri="{FF2B5EF4-FFF2-40B4-BE49-F238E27FC236}">
                    <a16:creationId xmlns:a16="http://schemas.microsoft.com/office/drawing/2014/main" id="{9FD65649-64D2-FCFA-E09C-56FE4F95D2C4}"/>
                  </a:ext>
                </a:extLst>
              </p:cNvPr>
              <p:cNvSpPr txBox="1">
                <a:spLocks noRot="1" noChangeAspect="1" noMove="1" noResize="1" noEditPoints="1" noAdjustHandles="1" noChangeArrowheads="1" noChangeShapeType="1" noTextEdit="1"/>
              </p:cNvSpPr>
              <p:nvPr/>
            </p:nvSpPr>
            <p:spPr bwMode="auto">
              <a:xfrm>
                <a:off x="3932045" y="1613037"/>
                <a:ext cx="1279909" cy="376770"/>
              </a:xfrm>
              <a:prstGeom prst="rect">
                <a:avLst/>
              </a:prstGeom>
              <a:blipFill>
                <a:blip r:embed="rId4"/>
                <a:stretch>
                  <a:fillRect t="-666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6">
                <a:extLst>
                  <a:ext uri="{FF2B5EF4-FFF2-40B4-BE49-F238E27FC236}">
                    <a16:creationId xmlns:a16="http://schemas.microsoft.com/office/drawing/2014/main" id="{7BCF9FA6-C5C9-3268-FE59-C5E1220980FC}"/>
                  </a:ext>
                </a:extLst>
              </p:cNvPr>
              <p:cNvSpPr txBox="1"/>
              <p:nvPr/>
            </p:nvSpPr>
            <p:spPr bwMode="auto">
              <a:xfrm>
                <a:off x="5724128" y="1620475"/>
                <a:ext cx="1872208" cy="36933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𝑉</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𝑎</m:t>
                          </m:r>
                        </m:e>
                      </m:d>
                      <m:r>
                        <a:rPr lang="en-US" altLang="zh-TW" i="1">
                          <a:latin typeface="Cambria Math" panose="02040503050406030204" pitchFamily="18" charset="0"/>
                        </a:rPr>
                        <m:t>=</m:t>
                      </m:r>
                      <m:r>
                        <a:rPr lang="en-US" altLang="zh-TW" i="1">
                          <a:latin typeface="Cambria Math" panose="02040503050406030204" pitchFamily="18" charset="0"/>
                        </a:rPr>
                        <m:t>𝑉</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oMath>
                  </m:oMathPara>
                </a14:m>
                <a:endParaRPr lang="zh-TW" altLang="en-US" sz="1800" dirty="0"/>
              </a:p>
            </p:txBody>
          </p:sp>
        </mc:Choice>
        <mc:Fallback xmlns="">
          <p:sp>
            <p:nvSpPr>
              <p:cNvPr id="6" name="文字方塊 6">
                <a:extLst>
                  <a:ext uri="{FF2B5EF4-FFF2-40B4-BE49-F238E27FC236}">
                    <a16:creationId xmlns:a16="http://schemas.microsoft.com/office/drawing/2014/main" id="{7BCF9FA6-C5C9-3268-FE59-C5E1220980FC}"/>
                  </a:ext>
                </a:extLst>
              </p:cNvPr>
              <p:cNvSpPr txBox="1">
                <a:spLocks noRot="1" noChangeAspect="1" noMove="1" noResize="1" noEditPoints="1" noAdjustHandles="1" noChangeArrowheads="1" noChangeShapeType="1" noTextEdit="1"/>
              </p:cNvSpPr>
              <p:nvPr/>
            </p:nvSpPr>
            <p:spPr bwMode="auto">
              <a:xfrm>
                <a:off x="5724128" y="1620475"/>
                <a:ext cx="1872208" cy="369332"/>
              </a:xfrm>
              <a:prstGeom prst="rect">
                <a:avLst/>
              </a:prstGeom>
              <a:blipFill>
                <a:blip r:embed="rId5"/>
                <a:stretch>
                  <a:fillRect/>
                </a:stretch>
              </a:blipFill>
              <a:ln>
                <a:noFill/>
              </a:ln>
            </p:spPr>
            <p:txBody>
              <a:bodyPr/>
              <a:lstStyle/>
              <a:p>
                <a:r>
                  <a:rPr lang="en-TW">
                    <a:noFill/>
                  </a:rPr>
                  <a:t> </a:t>
                </a:r>
              </a:p>
            </p:txBody>
          </p:sp>
        </mc:Fallback>
      </mc:AlternateContent>
      <p:pic>
        <p:nvPicPr>
          <p:cNvPr id="7" name="Picture 6">
            <a:extLst>
              <a:ext uri="{FF2B5EF4-FFF2-40B4-BE49-F238E27FC236}">
                <a16:creationId xmlns:a16="http://schemas.microsoft.com/office/drawing/2014/main" id="{07D5923D-C4B3-A7B5-A5C1-3F99EA7BD752}"/>
              </a:ext>
            </a:extLst>
          </p:cNvPr>
          <p:cNvPicPr>
            <a:picLocks noChangeAspect="1"/>
          </p:cNvPicPr>
          <p:nvPr/>
        </p:nvPicPr>
        <p:blipFill rotWithShape="1">
          <a:blip r:embed="rId6"/>
          <a:srcRect l="9819" t="294" r="-9819" b="-294"/>
          <a:stretch/>
        </p:blipFill>
        <p:spPr>
          <a:xfrm>
            <a:off x="2300682" y="2276872"/>
            <a:ext cx="5494052" cy="2152198"/>
          </a:xfrm>
          <a:prstGeom prst="rect">
            <a:avLst/>
          </a:prstGeom>
        </p:spPr>
      </p:pic>
      <p:sp>
        <p:nvSpPr>
          <p:cNvPr id="8" name="TextBox 7">
            <a:extLst>
              <a:ext uri="{FF2B5EF4-FFF2-40B4-BE49-F238E27FC236}">
                <a16:creationId xmlns:a16="http://schemas.microsoft.com/office/drawing/2014/main" id="{AEC6DCA5-B413-3AE5-F049-4D6C5B408FB3}"/>
              </a:ext>
            </a:extLst>
          </p:cNvPr>
          <p:cNvSpPr txBox="1"/>
          <p:nvPr/>
        </p:nvSpPr>
        <p:spPr bwMode="auto">
          <a:xfrm>
            <a:off x="611560" y="2276872"/>
            <a:ext cx="136815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例如：</a:t>
            </a:r>
          </a:p>
        </p:txBody>
      </p:sp>
      <mc:AlternateContent xmlns:mc="http://schemas.openxmlformats.org/markup-compatibility/2006" xmlns:a14="http://schemas.microsoft.com/office/drawing/2010/main">
        <mc:Choice Requires="a14">
          <p:sp>
            <p:nvSpPr>
              <p:cNvPr id="9" name="文字方塊 6">
                <a:extLst>
                  <a:ext uri="{FF2B5EF4-FFF2-40B4-BE49-F238E27FC236}">
                    <a16:creationId xmlns:a16="http://schemas.microsoft.com/office/drawing/2014/main" id="{81222C80-9417-BD14-7206-0D8E1ABD74E3}"/>
                  </a:ext>
                </a:extLst>
              </p:cNvPr>
              <p:cNvSpPr txBox="1"/>
              <p:nvPr/>
            </p:nvSpPr>
            <p:spPr bwMode="auto">
              <a:xfrm>
                <a:off x="2300682" y="5027033"/>
                <a:ext cx="2775374" cy="84760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𝑉</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r>
                        <a:rPr lang="en-US" altLang="zh-TW" b="0" i="1" smtClean="0">
                          <a:latin typeface="Cambria Math" panose="02040503050406030204" pitchFamily="18" charset="0"/>
                        </a:rPr>
                        <m:t>=</m:t>
                      </m:r>
                      <m:nary>
                        <m:naryPr>
                          <m:chr m:val="∑"/>
                          <m:ctrlPr>
                            <a:rPr lang="en-US" altLang="zh-TW" b="0" i="1" smtClean="0">
                              <a:latin typeface="Cambria Math" panose="02040503050406030204" pitchFamily="18" charset="0"/>
                            </a:rPr>
                          </m:ctrlPr>
                        </m:naryPr>
                        <m:sub>
                          <m:r>
                            <m:rPr>
                              <m:brk m:alnAt="23"/>
                            </m:rPr>
                            <a:rPr lang="en-US" altLang="zh-TW" b="0" i="1" smtClean="0">
                              <a:latin typeface="Cambria Math" panose="02040503050406030204" pitchFamily="18" charset="0"/>
                            </a:rPr>
                            <m:t>𝑛</m:t>
                          </m:r>
                          <m:r>
                            <a:rPr lang="en-US" altLang="zh-TW" b="0" i="1" smtClean="0">
                              <a:latin typeface="Cambria Math" panose="02040503050406030204" pitchFamily="18" charset="0"/>
                            </a:rPr>
                            <m:t>=−∞</m:t>
                          </m:r>
                        </m:sub>
                        <m:sup>
                          <m:r>
                            <a:rPr lang="en-US" altLang="zh-TW" b="0" i="1" smtClean="0">
                              <a:latin typeface="Cambria Math" panose="02040503050406030204" pitchFamily="18" charset="0"/>
                              <a:ea typeface="Cambria Math" panose="02040503050406030204" pitchFamily="18" charset="0"/>
                            </a:rPr>
                            <m:t>∞</m:t>
                          </m:r>
                        </m:sup>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𝑉</m:t>
                              </m:r>
                            </m:e>
                            <m:sub>
                              <m:r>
                                <a:rPr lang="en-US" altLang="zh-TW" b="0" i="1" smtClean="0">
                                  <a:latin typeface="Cambria Math" panose="02040503050406030204" pitchFamily="18" charset="0"/>
                                </a:rPr>
                                <m:t>𝑛</m:t>
                              </m:r>
                            </m:sub>
                          </m:sSub>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𝑒</m:t>
                              </m:r>
                            </m:e>
                            <m:sup>
                              <m:r>
                                <a:rPr lang="en-US" altLang="zh-TW" b="0" i="1" smtClean="0">
                                  <a:latin typeface="Cambria Math" panose="02040503050406030204" pitchFamily="18" charset="0"/>
                                </a:rPr>
                                <m:t>𝑖</m:t>
                              </m:r>
                              <m:r>
                                <a:rPr lang="en-US" altLang="zh-TW" b="0" i="1" smtClean="0">
                                  <a:latin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𝜋</m:t>
                              </m:r>
                              <m:r>
                                <a:rPr lang="en-US" altLang="zh-TW" b="0" i="1" smtClean="0">
                                  <a:latin typeface="Cambria Math" panose="02040503050406030204" pitchFamily="18" charset="0"/>
                                  <a:ea typeface="Cambria Math" panose="02040503050406030204" pitchFamily="18" charset="0"/>
                                </a:rPr>
                                <m:t>𝑛</m:t>
                              </m:r>
                              <m:d>
                                <m:dPr>
                                  <m:ctrlPr>
                                    <a:rPr lang="en-US" altLang="zh-TW" b="0" i="1" smtClean="0">
                                      <a:latin typeface="Cambria Math" panose="02040503050406030204" pitchFamily="18" charset="0"/>
                                      <a:ea typeface="Cambria Math" panose="02040503050406030204" pitchFamily="18" charset="0"/>
                                    </a:rPr>
                                  </m:ctrlPr>
                                </m:dPr>
                                <m:e>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𝑥</m:t>
                                      </m:r>
                                    </m:num>
                                    <m:den>
                                      <m:r>
                                        <a:rPr lang="en-US" altLang="zh-TW" b="0" i="1" smtClean="0">
                                          <a:latin typeface="Cambria Math" panose="02040503050406030204" pitchFamily="18" charset="0"/>
                                          <a:ea typeface="Cambria Math" panose="02040503050406030204" pitchFamily="18" charset="0"/>
                                        </a:rPr>
                                        <m:t>𝑎</m:t>
                                      </m:r>
                                    </m:den>
                                  </m:f>
                                </m:e>
                              </m:d>
                            </m:sup>
                          </m:sSup>
                        </m:e>
                      </m:nary>
                    </m:oMath>
                  </m:oMathPara>
                </a14:m>
                <a:endParaRPr lang="zh-TW" altLang="en-US" sz="1800" dirty="0"/>
              </a:p>
            </p:txBody>
          </p:sp>
        </mc:Choice>
        <mc:Fallback xmlns="">
          <p:sp>
            <p:nvSpPr>
              <p:cNvPr id="9" name="文字方塊 6">
                <a:extLst>
                  <a:ext uri="{FF2B5EF4-FFF2-40B4-BE49-F238E27FC236}">
                    <a16:creationId xmlns:a16="http://schemas.microsoft.com/office/drawing/2014/main" id="{81222C80-9417-BD14-7206-0D8E1ABD74E3}"/>
                  </a:ext>
                </a:extLst>
              </p:cNvPr>
              <p:cNvSpPr txBox="1">
                <a:spLocks noRot="1" noChangeAspect="1" noMove="1" noResize="1" noEditPoints="1" noAdjustHandles="1" noChangeArrowheads="1" noChangeShapeType="1" noTextEdit="1"/>
              </p:cNvSpPr>
              <p:nvPr/>
            </p:nvSpPr>
            <p:spPr bwMode="auto">
              <a:xfrm>
                <a:off x="2300682" y="5027033"/>
                <a:ext cx="2775374" cy="847604"/>
              </a:xfrm>
              <a:prstGeom prst="rect">
                <a:avLst/>
              </a:prstGeom>
              <a:blipFill>
                <a:blip r:embed="rId7"/>
                <a:stretch>
                  <a:fillRect t="-101493" b="-155224"/>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B6786D8-6AE1-9984-CD1B-B59560FDF60E}"/>
                  </a:ext>
                </a:extLst>
              </p:cNvPr>
              <p:cNvSpPr txBox="1"/>
              <p:nvPr/>
            </p:nvSpPr>
            <p:spPr bwMode="auto">
              <a:xfrm>
                <a:off x="629618" y="4557675"/>
                <a:ext cx="7254749"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週期性函數可以作傅立葉分析，係數</a:t>
                </a:r>
                <a14:m>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𝑉</m:t>
                        </m:r>
                      </m:e>
                      <m:sub>
                        <m:r>
                          <a:rPr lang="en-US" altLang="zh-TW" b="0" i="1" smtClean="0">
                            <a:latin typeface="Cambria Math" panose="02040503050406030204" pitchFamily="18" charset="0"/>
                          </a:rPr>
                          <m:t>𝑛</m:t>
                        </m:r>
                      </m:sub>
                    </m:sSub>
                  </m:oMath>
                </a14:m>
                <a:r>
                  <a:rPr lang="en-TW" dirty="0">
                    <a:latin typeface="Times New Roman" pitchFamily="18" charset="0"/>
                    <a:cs typeface="Times New Roman" pitchFamily="18" charset="0"/>
                  </a:rPr>
                  <a:t>也代表此位能：</a:t>
                </a:r>
                <a:endParaRPr lang="en-TW" dirty="0"/>
              </a:p>
            </p:txBody>
          </p:sp>
        </mc:Choice>
        <mc:Fallback xmlns="">
          <p:sp>
            <p:nvSpPr>
              <p:cNvPr id="11" name="TextBox 10">
                <a:extLst>
                  <a:ext uri="{FF2B5EF4-FFF2-40B4-BE49-F238E27FC236}">
                    <a16:creationId xmlns:a16="http://schemas.microsoft.com/office/drawing/2014/main" id="{4B6786D8-6AE1-9984-CD1B-B59560FDF60E}"/>
                  </a:ext>
                </a:extLst>
              </p:cNvPr>
              <p:cNvSpPr txBox="1">
                <a:spLocks noRot="1" noChangeAspect="1" noMove="1" noResize="1" noEditPoints="1" noAdjustHandles="1" noChangeArrowheads="1" noChangeShapeType="1" noTextEdit="1"/>
              </p:cNvSpPr>
              <p:nvPr/>
            </p:nvSpPr>
            <p:spPr bwMode="auto">
              <a:xfrm>
                <a:off x="629618" y="4557675"/>
                <a:ext cx="7254749" cy="369332"/>
              </a:xfrm>
              <a:prstGeom prst="rect">
                <a:avLst/>
              </a:prstGeom>
              <a:blipFill>
                <a:blip r:embed="rId8"/>
                <a:stretch>
                  <a:fillRect l="-699" t="-10345" b="-24138"/>
                </a:stretch>
              </a:blipFill>
              <a:ln w="9525">
                <a:noFill/>
                <a:miter lim="800000"/>
                <a:headEnd/>
                <a:tailEnd/>
              </a:ln>
            </p:spPr>
            <p:txBody>
              <a:bodyPr/>
              <a:lstStyle/>
              <a:p>
                <a:r>
                  <a:rPr lang="en-TW">
                    <a:noFill/>
                  </a:rPr>
                  <a:t> </a:t>
                </a:r>
              </a:p>
            </p:txBody>
          </p:sp>
        </mc:Fallback>
      </mc:AlternateContent>
      <p:sp>
        <p:nvSpPr>
          <p:cNvPr id="10" name="TextBox 9">
            <a:extLst>
              <a:ext uri="{FF2B5EF4-FFF2-40B4-BE49-F238E27FC236}">
                <a16:creationId xmlns:a16="http://schemas.microsoft.com/office/drawing/2014/main" id="{A8D193AD-B915-9E58-1EB0-D153B0EC4C51}"/>
              </a:ext>
            </a:extLst>
          </p:cNvPr>
          <p:cNvSpPr txBox="1"/>
          <p:nvPr/>
        </p:nvSpPr>
        <p:spPr bwMode="auto">
          <a:xfrm>
            <a:off x="683567" y="6093296"/>
            <a:ext cx="277537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位能應該是實數，因此：</a:t>
            </a:r>
          </a:p>
        </p:txBody>
      </p:sp>
      <mc:AlternateContent xmlns:mc="http://schemas.openxmlformats.org/markup-compatibility/2006" xmlns:a14="http://schemas.microsoft.com/office/drawing/2010/main">
        <mc:Choice Requires="a14">
          <p:sp>
            <p:nvSpPr>
              <p:cNvPr id="12" name="文字方塊 6">
                <a:extLst>
                  <a:ext uri="{FF2B5EF4-FFF2-40B4-BE49-F238E27FC236}">
                    <a16:creationId xmlns:a16="http://schemas.microsoft.com/office/drawing/2014/main" id="{B92F3C3B-2AC7-0829-A9AD-31B1FA6D99AF}"/>
                  </a:ext>
                </a:extLst>
              </p:cNvPr>
              <p:cNvSpPr txBox="1"/>
              <p:nvPr/>
            </p:nvSpPr>
            <p:spPr bwMode="auto">
              <a:xfrm>
                <a:off x="3341467" y="6097555"/>
                <a:ext cx="1181156" cy="36933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m:t>
                          </m:r>
                          <m:r>
                            <a:rPr lang="en-US" altLang="zh-TW" i="1">
                              <a:latin typeface="Cambria Math" panose="02040503050406030204" pitchFamily="18" charset="0"/>
                            </a:rPr>
                            <m:t>𝑛</m:t>
                          </m:r>
                        </m:sub>
                      </m:sSub>
                      <m:r>
                        <a:rPr lang="en-US" altLang="zh-TW" b="0" i="1" smtClean="0">
                          <a:latin typeface="Cambria Math" panose="02040503050406030204" pitchFamily="18" charset="0"/>
                        </a:rPr>
                        <m:t>=</m:t>
                      </m:r>
                      <m:sSup>
                        <m:sSupPr>
                          <m:ctrlPr>
                            <a:rPr lang="en-US" altLang="zh-TW" b="0" i="1" smtClean="0">
                              <a:latin typeface="Cambria Math" panose="02040503050406030204" pitchFamily="18" charset="0"/>
                            </a:rPr>
                          </m:ctrlPr>
                        </m:sSup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e>
                        <m:sup>
                          <m:r>
                            <a:rPr lang="en-US" altLang="zh-TW" b="0" i="1" smtClean="0">
                              <a:latin typeface="Cambria Math" panose="02040503050406030204" pitchFamily="18" charset="0"/>
                              <a:ea typeface="Cambria Math" panose="02040503050406030204" pitchFamily="18" charset="0"/>
                            </a:rPr>
                            <m:t>∗</m:t>
                          </m:r>
                        </m:sup>
                      </m:sSup>
                    </m:oMath>
                  </m:oMathPara>
                </a14:m>
                <a:endParaRPr lang="zh-TW" altLang="en-US" sz="1800" dirty="0"/>
              </a:p>
            </p:txBody>
          </p:sp>
        </mc:Choice>
        <mc:Fallback xmlns="">
          <p:sp>
            <p:nvSpPr>
              <p:cNvPr id="12" name="文字方塊 6">
                <a:extLst>
                  <a:ext uri="{FF2B5EF4-FFF2-40B4-BE49-F238E27FC236}">
                    <a16:creationId xmlns:a16="http://schemas.microsoft.com/office/drawing/2014/main" id="{B92F3C3B-2AC7-0829-A9AD-31B1FA6D99AF}"/>
                  </a:ext>
                </a:extLst>
              </p:cNvPr>
              <p:cNvSpPr txBox="1">
                <a:spLocks noRot="1" noChangeAspect="1" noMove="1" noResize="1" noEditPoints="1" noAdjustHandles="1" noChangeArrowheads="1" noChangeShapeType="1" noTextEdit="1"/>
              </p:cNvSpPr>
              <p:nvPr/>
            </p:nvSpPr>
            <p:spPr bwMode="auto">
              <a:xfrm>
                <a:off x="3341467" y="6097555"/>
                <a:ext cx="1181156" cy="369332"/>
              </a:xfrm>
              <a:prstGeom prst="rect">
                <a:avLst/>
              </a:prstGeom>
              <a:blipFill>
                <a:blip r:embed="rId9"/>
                <a:stretch>
                  <a:fillRect/>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26997503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6">
                <a:extLst>
                  <a:ext uri="{FF2B5EF4-FFF2-40B4-BE49-F238E27FC236}">
                    <a16:creationId xmlns:a16="http://schemas.microsoft.com/office/drawing/2014/main" id="{A75AECB2-4756-CC41-A534-B1BD3E9184FC}"/>
                  </a:ext>
                </a:extLst>
              </p:cNvPr>
              <p:cNvSpPr txBox="1"/>
              <p:nvPr/>
            </p:nvSpPr>
            <p:spPr bwMode="auto">
              <a:xfrm>
                <a:off x="3337404" y="523540"/>
                <a:ext cx="1279909" cy="672620"/>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𝑝</m:t>
                              </m:r>
                            </m:e>
                            <m:sup>
                              <m:r>
                                <a:rPr lang="en-US" altLang="zh-TW" sz="1800" b="0" i="1" smtClean="0">
                                  <a:latin typeface="Cambria Math" panose="02040503050406030204" pitchFamily="18" charset="0"/>
                                </a:rPr>
                                <m:t>2</m:t>
                              </m:r>
                            </m:sup>
                          </m:sSup>
                        </m:num>
                        <m:den>
                          <m:r>
                            <a:rPr lang="en-US" altLang="zh-TW" sz="1800" b="0" i="1" smtClean="0">
                              <a:latin typeface="Cambria Math"/>
                            </a:rPr>
                            <m:t>2</m:t>
                          </m:r>
                          <m:r>
                            <a:rPr lang="en-US" altLang="zh-TW" sz="1800" b="0" i="1" smtClean="0">
                              <a:latin typeface="Cambria Math" panose="02040503050406030204" pitchFamily="18" charset="0"/>
                            </a:rPr>
                            <m:t>𝑚</m:t>
                          </m:r>
                        </m:den>
                      </m:f>
                    </m:oMath>
                  </m:oMathPara>
                </a14:m>
                <a:endParaRPr lang="zh-TW" altLang="en-US" sz="1800" dirty="0"/>
              </a:p>
            </p:txBody>
          </p:sp>
        </mc:Choice>
        <mc:Fallback xmlns="">
          <p:sp>
            <p:nvSpPr>
              <p:cNvPr id="2" name="文字方塊 6">
                <a:extLst>
                  <a:ext uri="{FF2B5EF4-FFF2-40B4-BE49-F238E27FC236}">
                    <a16:creationId xmlns:a16="http://schemas.microsoft.com/office/drawing/2014/main" id="{A75AECB2-4756-CC41-A534-B1BD3E9184FC}"/>
                  </a:ext>
                </a:extLst>
              </p:cNvPr>
              <p:cNvSpPr txBox="1">
                <a:spLocks noRot="1" noChangeAspect="1" noMove="1" noResize="1" noEditPoints="1" noAdjustHandles="1" noChangeArrowheads="1" noChangeShapeType="1" noTextEdit="1"/>
              </p:cNvSpPr>
              <p:nvPr/>
            </p:nvSpPr>
            <p:spPr bwMode="auto">
              <a:xfrm>
                <a:off x="3337404" y="523540"/>
                <a:ext cx="1279909" cy="672620"/>
              </a:xfrm>
              <a:prstGeom prst="rect">
                <a:avLst/>
              </a:prstGeom>
              <a:blipFill>
                <a:blip r:embed="rId2"/>
                <a:stretch>
                  <a:fillRect/>
                </a:stretch>
              </a:blipFill>
              <a:ln>
                <a:noFill/>
              </a:ln>
            </p:spPr>
            <p:txBody>
              <a:bodyPr/>
              <a:lstStyle/>
              <a:p>
                <a:r>
                  <a:rPr lang="en-TW">
                    <a:noFill/>
                  </a:rPr>
                  <a:t> </a:t>
                </a:r>
              </a:p>
            </p:txBody>
          </p:sp>
        </mc:Fallback>
      </mc:AlternateContent>
      <p:sp>
        <p:nvSpPr>
          <p:cNvPr id="3" name="TextBox 2">
            <a:extLst>
              <a:ext uri="{FF2B5EF4-FFF2-40B4-BE49-F238E27FC236}">
                <a16:creationId xmlns:a16="http://schemas.microsoft.com/office/drawing/2014/main" id="{4CD35635-A3FC-E317-EED4-B4A7FC6DA0B1}"/>
              </a:ext>
            </a:extLst>
          </p:cNvPr>
          <p:cNvSpPr txBox="1"/>
          <p:nvPr/>
        </p:nvSpPr>
        <p:spPr bwMode="auto">
          <a:xfrm>
            <a:off x="927028" y="668849"/>
            <a:ext cx="325659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未微擾自由電子能量：</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DC57997-874B-CD9B-43C2-582AC6452166}"/>
                  </a:ext>
                </a:extLst>
              </p:cNvPr>
              <p:cNvSpPr txBox="1"/>
              <p:nvPr/>
            </p:nvSpPr>
            <p:spPr bwMode="auto">
              <a:xfrm>
                <a:off x="945460" y="1139569"/>
                <a:ext cx="680028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能量本徵態</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oMath>
                </a14:m>
                <a:r>
                  <a:rPr lang="en-TW" dirty="0">
                    <a:latin typeface="Times New Roman" pitchFamily="18" charset="0"/>
                    <a:cs typeface="Times New Roman" pitchFamily="18" charset="0"/>
                  </a:rPr>
                  <a:t>即是平面波（設一維空間有一長度</a:t>
                </a:r>
                <a14:m>
                  <m:oMath xmlns:m="http://schemas.openxmlformats.org/officeDocument/2006/math">
                    <m:r>
                      <a:rPr lang="en-US" i="1">
                        <a:latin typeface="Cambria Math" panose="02040503050406030204" pitchFamily="18" charset="0"/>
                        <a:cs typeface="Times New Roman" pitchFamily="18" charset="0"/>
                      </a:rPr>
                      <m:t>𝐿</m:t>
                    </m:r>
                  </m:oMath>
                </a14:m>
                <a:r>
                  <a:rPr lang="en-TW" dirty="0">
                    <a:latin typeface="Times New Roman" pitchFamily="18" charset="0"/>
                    <a:cs typeface="Times New Roman" pitchFamily="18" charset="0"/>
                  </a:rPr>
                  <a:t>）：</a:t>
                </a:r>
              </a:p>
            </p:txBody>
          </p:sp>
        </mc:Choice>
        <mc:Fallback xmlns="">
          <p:sp>
            <p:nvSpPr>
              <p:cNvPr id="4" name="TextBox 3">
                <a:extLst>
                  <a:ext uri="{FF2B5EF4-FFF2-40B4-BE49-F238E27FC236}">
                    <a16:creationId xmlns:a16="http://schemas.microsoft.com/office/drawing/2014/main" id="{0DC57997-874B-CD9B-43C2-582AC6452166}"/>
                  </a:ext>
                </a:extLst>
              </p:cNvPr>
              <p:cNvSpPr txBox="1">
                <a:spLocks noRot="1" noChangeAspect="1" noMove="1" noResize="1" noEditPoints="1" noAdjustHandles="1" noChangeArrowheads="1" noChangeShapeType="1" noTextEdit="1"/>
              </p:cNvSpPr>
              <p:nvPr/>
            </p:nvSpPr>
            <p:spPr bwMode="auto">
              <a:xfrm>
                <a:off x="945460" y="1139569"/>
                <a:ext cx="6800286" cy="369332"/>
              </a:xfrm>
              <a:prstGeom prst="rect">
                <a:avLst/>
              </a:prstGeom>
              <a:blipFill>
                <a:blip r:embed="rId3"/>
                <a:stretch>
                  <a:fillRect l="-745" t="-106452" b="-15806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81ED1A5-1DD7-EFB2-7047-1C8FFD7ADE34}"/>
                  </a:ext>
                </a:extLst>
              </p:cNvPr>
              <p:cNvSpPr txBox="1"/>
              <p:nvPr/>
            </p:nvSpPr>
            <p:spPr bwMode="auto">
              <a:xfrm>
                <a:off x="1003496" y="1851338"/>
                <a:ext cx="1703415"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𝑥</m:t>
                          </m:r>
                        </m:e>
                        <m:e>
                          <m:r>
                            <a:rPr lang="en-US" b="0" i="1" smtClean="0">
                              <a:latin typeface="Cambria Math" panose="02040503050406030204" pitchFamily="18" charset="0"/>
                              <a:cs typeface="Times New Roman" pitchFamily="18" charset="0"/>
                            </a:rPr>
                            <m:t>𝑘</m:t>
                          </m:r>
                        </m:e>
                      </m:d>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1</m:t>
                          </m:r>
                        </m:num>
                        <m:den>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𝐿</m:t>
                              </m:r>
                            </m:e>
                          </m:rad>
                        </m:den>
                      </m:f>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𝑖𝑘𝑥</m:t>
                          </m:r>
                        </m:sup>
                      </m:sSup>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581ED1A5-1DD7-EFB2-7047-1C8FFD7ADE34}"/>
                  </a:ext>
                </a:extLst>
              </p:cNvPr>
              <p:cNvSpPr txBox="1">
                <a:spLocks noRot="1" noChangeAspect="1" noMove="1" noResize="1" noEditPoints="1" noAdjustHandles="1" noChangeArrowheads="1" noChangeShapeType="1" noTextEdit="1"/>
              </p:cNvSpPr>
              <p:nvPr/>
            </p:nvSpPr>
            <p:spPr bwMode="auto">
              <a:xfrm>
                <a:off x="1003496" y="1851338"/>
                <a:ext cx="1703415" cy="572273"/>
              </a:xfrm>
              <a:prstGeom prst="rect">
                <a:avLst/>
              </a:prstGeom>
              <a:blipFill>
                <a:blip r:embed="rId4"/>
                <a:stretch>
                  <a:fillRect t="-4255" r="-741" b="-638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6DB11B4-55E2-0FF8-ABF8-90A1EE840BF3}"/>
                  </a:ext>
                </a:extLst>
              </p:cNvPr>
              <p:cNvSpPr txBox="1"/>
              <p:nvPr/>
            </p:nvSpPr>
            <p:spPr bwMode="auto">
              <a:xfrm>
                <a:off x="941570" y="2526994"/>
                <a:ext cx="543712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先計算微擾項</a:t>
                </a:r>
                <a14:m>
                  <m:oMath xmlns:m="http://schemas.openxmlformats.org/officeDocument/2006/math">
                    <m:r>
                      <a:rPr lang="en-US" altLang="zh-TW" i="1">
                        <a:latin typeface="Cambria Math" panose="02040503050406030204" pitchFamily="18" charset="0"/>
                      </a:rPr>
                      <m:t>𝑉</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oMath>
                </a14:m>
                <a:r>
                  <a:rPr lang="en-TW" dirty="0">
                    <a:latin typeface="Times New Roman" pitchFamily="18" charset="0"/>
                    <a:cs typeface="Times New Roman" pitchFamily="18" charset="0"/>
                  </a:rPr>
                  <a:t>在未微擾本徵態間的矩陣元：</a:t>
                </a:r>
              </a:p>
            </p:txBody>
          </p:sp>
        </mc:Choice>
        <mc:Fallback xmlns="">
          <p:sp>
            <p:nvSpPr>
              <p:cNvPr id="7" name="TextBox 6">
                <a:extLst>
                  <a:ext uri="{FF2B5EF4-FFF2-40B4-BE49-F238E27FC236}">
                    <a16:creationId xmlns:a16="http://schemas.microsoft.com/office/drawing/2014/main" id="{D6DB11B4-55E2-0FF8-ABF8-90A1EE840BF3}"/>
                  </a:ext>
                </a:extLst>
              </p:cNvPr>
              <p:cNvSpPr txBox="1">
                <a:spLocks noRot="1" noChangeAspect="1" noMove="1" noResize="1" noEditPoints="1" noAdjustHandles="1" noChangeArrowheads="1" noChangeShapeType="1" noTextEdit="1"/>
              </p:cNvSpPr>
              <p:nvPr/>
            </p:nvSpPr>
            <p:spPr bwMode="auto">
              <a:xfrm>
                <a:off x="941570" y="2526994"/>
                <a:ext cx="5437125" cy="369332"/>
              </a:xfrm>
              <a:prstGeom prst="rect">
                <a:avLst/>
              </a:prstGeom>
              <a:blipFill>
                <a:blip r:embed="rId5"/>
                <a:stretch>
                  <a:fillRect l="-698" t="-10000"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6">
                <a:extLst>
                  <a:ext uri="{FF2B5EF4-FFF2-40B4-BE49-F238E27FC236}">
                    <a16:creationId xmlns:a16="http://schemas.microsoft.com/office/drawing/2014/main" id="{5FF6821F-61F0-849F-E207-4E8C166D0E60}"/>
                  </a:ext>
                </a:extLst>
              </p:cNvPr>
              <p:cNvSpPr txBox="1"/>
              <p:nvPr/>
            </p:nvSpPr>
            <p:spPr bwMode="auto">
              <a:xfrm>
                <a:off x="979223" y="2935067"/>
                <a:ext cx="7218310" cy="87402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b="0" i="1" smtClean="0">
                              <a:latin typeface="Cambria Math" panose="02040503050406030204" pitchFamily="18" charset="0"/>
                            </a:rPr>
                            <m:t>𝑞</m:t>
                          </m:r>
                        </m:e>
                        <m:e>
                          <m:r>
                            <a:rPr lang="en-US" altLang="zh-TW" i="1">
                              <a:latin typeface="Cambria Math" panose="02040503050406030204" pitchFamily="18" charset="0"/>
                            </a:rPr>
                            <m:t>𝑉</m:t>
                          </m:r>
                        </m:e>
                        <m:e>
                          <m:r>
                            <a:rPr lang="en-US" altLang="zh-TW" b="0" i="1" smtClean="0">
                              <a:latin typeface="Cambria Math" panose="02040503050406030204" pitchFamily="18" charset="0"/>
                            </a:rPr>
                            <m:t>𝑘</m:t>
                          </m:r>
                        </m:e>
                      </m:d>
                      <m:r>
                        <a:rPr lang="en-US" altLang="zh-TW" b="0" i="1" smtClean="0">
                          <a:latin typeface="Cambria Math" panose="02040503050406030204" pitchFamily="18" charset="0"/>
                        </a:rPr>
                        <m:t>=</m:t>
                      </m:r>
                      <m:nary>
                        <m:naryPr>
                          <m:limLoc m:val="undOvr"/>
                          <m:subHide m:val="on"/>
                          <m:supHide m:val="on"/>
                          <m:ctrlPr>
                            <a:rPr lang="en-US" altLang="zh-TW" b="0" i="1" smtClean="0">
                              <a:latin typeface="Cambria Math" panose="02040503050406030204" pitchFamily="18" charset="0"/>
                            </a:rPr>
                          </m:ctrlPr>
                        </m:naryPr>
                        <m:sub/>
                        <m:sup/>
                        <m:e>
                          <m:r>
                            <a:rPr lang="en-US" altLang="zh-TW" b="0" i="1" smtClean="0">
                              <a:latin typeface="Cambria Math" panose="02040503050406030204" pitchFamily="18" charset="0"/>
                            </a:rPr>
                            <m:t>𝑑𝑥</m:t>
                          </m:r>
                        </m:e>
                      </m:nary>
                      <m:d>
                        <m:dPr>
                          <m:begChr m:val="⟨"/>
                          <m:endChr m:val="⟩"/>
                          <m:ctrlPr>
                            <a:rPr lang="en-TW" i="1">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𝑞</m:t>
                          </m:r>
                        </m:e>
                        <m:e>
                          <m:r>
                            <a:rPr lang="en-US" b="0" i="1" smtClean="0">
                              <a:latin typeface="Cambria Math" panose="02040503050406030204" pitchFamily="18" charset="0"/>
                              <a:cs typeface="Times New Roman" pitchFamily="18" charset="0"/>
                            </a:rPr>
                            <m:t>𝑥</m:t>
                          </m:r>
                        </m:e>
                      </m:d>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𝑥</m:t>
                          </m:r>
                        </m:e>
                        <m:e>
                          <m:r>
                            <a:rPr lang="en-US" altLang="zh-TW" i="1">
                              <a:latin typeface="Cambria Math" panose="02040503050406030204" pitchFamily="18" charset="0"/>
                            </a:rPr>
                            <m:t>𝑉</m:t>
                          </m:r>
                        </m:e>
                        <m:e>
                          <m:r>
                            <a:rPr lang="en-US" altLang="zh-TW" b="0" i="1" smtClean="0">
                              <a:latin typeface="Cambria Math" panose="02040503050406030204" pitchFamily="18" charset="0"/>
                            </a:rPr>
                            <m:t>𝑥</m:t>
                          </m:r>
                        </m:e>
                      </m:d>
                      <m:d>
                        <m:dPr>
                          <m:begChr m:val="⟨"/>
                          <m:endChr m:val="⟩"/>
                          <m:ctrlPr>
                            <a:rPr lang="en-TW" i="1">
                              <a:latin typeface="Cambria Math" panose="02040503050406030204" pitchFamily="18" charset="0"/>
                              <a:cs typeface="Times New Roman" pitchFamily="18" charset="0"/>
                            </a:rPr>
                          </m:ctrlPr>
                        </m:dPr>
                        <m:e>
                          <m:r>
                            <a:rPr lang="en-US" i="1">
                              <a:latin typeface="Cambria Math" panose="02040503050406030204" pitchFamily="18" charset="0"/>
                              <a:cs typeface="Times New Roman" pitchFamily="18" charset="0"/>
                            </a:rPr>
                            <m:t>𝑥</m:t>
                          </m:r>
                        </m:e>
                        <m:e>
                          <m:r>
                            <a:rPr lang="en-US" i="1">
                              <a:latin typeface="Cambria Math" panose="02040503050406030204" pitchFamily="18" charset="0"/>
                              <a:cs typeface="Times New Roman" pitchFamily="18" charset="0"/>
                            </a:rPr>
                            <m:t>𝑘</m:t>
                          </m:r>
                        </m:e>
                      </m:d>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1</m:t>
                          </m:r>
                        </m:num>
                        <m:den>
                          <m:r>
                            <a:rPr lang="en-US" b="0" i="1" smtClean="0">
                              <a:latin typeface="Cambria Math" panose="02040503050406030204" pitchFamily="18" charset="0"/>
                              <a:cs typeface="Times New Roman" pitchFamily="18" charset="0"/>
                            </a:rPr>
                            <m:t>𝐿</m:t>
                          </m:r>
                        </m:den>
                      </m:f>
                      <m:nary>
                        <m:naryPr>
                          <m:limLoc m:val="undOvr"/>
                          <m:subHide m:val="on"/>
                          <m:supHide m:val="on"/>
                          <m:ctrlPr>
                            <a:rPr lang="en-US" altLang="zh-TW" i="1">
                              <a:latin typeface="Cambria Math" panose="02040503050406030204" pitchFamily="18" charset="0"/>
                            </a:rPr>
                          </m:ctrlPr>
                        </m:naryPr>
                        <m:sub/>
                        <m:sup/>
                        <m:e>
                          <m:r>
                            <a:rPr lang="en-US" altLang="zh-TW" i="1">
                              <a:latin typeface="Cambria Math" panose="02040503050406030204" pitchFamily="18" charset="0"/>
                            </a:rPr>
                            <m:t>𝑑𝑥</m:t>
                          </m:r>
                        </m:e>
                      </m:nary>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𝑒</m:t>
                          </m:r>
                        </m:e>
                        <m:sup>
                          <m:r>
                            <a:rPr lang="en-US" altLang="zh-TW" b="0" i="1" smtClean="0">
                              <a:latin typeface="Cambria Math" panose="02040503050406030204" pitchFamily="18" charset="0"/>
                            </a:rPr>
                            <m:t>𝑖𝑞𝑥</m:t>
                          </m:r>
                        </m:sup>
                      </m:sSup>
                      <m:nary>
                        <m:naryPr>
                          <m:chr m:val="∑"/>
                          <m:ctrlPr>
                            <a:rPr lang="en-US" altLang="zh-TW" b="0" i="1" smtClean="0">
                              <a:latin typeface="Cambria Math" panose="02040503050406030204" pitchFamily="18" charset="0"/>
                            </a:rPr>
                          </m:ctrlPr>
                        </m:naryPr>
                        <m:sub>
                          <m:r>
                            <m:rPr>
                              <m:brk m:alnAt="23"/>
                            </m:rPr>
                            <a:rPr lang="en-US" altLang="zh-TW" b="0" i="1" smtClean="0">
                              <a:latin typeface="Cambria Math" panose="02040503050406030204" pitchFamily="18" charset="0"/>
                            </a:rPr>
                            <m:t>𝑛</m:t>
                          </m:r>
                          <m:r>
                            <a:rPr lang="en-US" altLang="zh-TW" b="0" i="1" smtClean="0">
                              <a:latin typeface="Cambria Math" panose="02040503050406030204" pitchFamily="18" charset="0"/>
                            </a:rPr>
                            <m:t>=−∞</m:t>
                          </m:r>
                        </m:sub>
                        <m:sup>
                          <m:r>
                            <a:rPr lang="en-US" altLang="zh-TW" b="0" i="1" smtClean="0">
                              <a:latin typeface="Cambria Math" panose="02040503050406030204" pitchFamily="18" charset="0"/>
                              <a:ea typeface="Cambria Math" panose="02040503050406030204" pitchFamily="18" charset="0"/>
                            </a:rPr>
                            <m:t>∞</m:t>
                          </m:r>
                        </m:sup>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𝑉</m:t>
                              </m:r>
                            </m:e>
                            <m:sub>
                              <m:r>
                                <a:rPr lang="en-US" altLang="zh-TW" b="0" i="1" smtClean="0">
                                  <a:latin typeface="Cambria Math" panose="02040503050406030204" pitchFamily="18" charset="0"/>
                                </a:rPr>
                                <m:t>𝑛</m:t>
                              </m:r>
                            </m:sub>
                          </m:sSub>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𝑒</m:t>
                              </m:r>
                            </m:e>
                            <m:sup>
                              <m:r>
                                <a:rPr lang="en-US" altLang="zh-TW" b="0" i="1" smtClean="0">
                                  <a:latin typeface="Cambria Math" panose="02040503050406030204" pitchFamily="18" charset="0"/>
                                </a:rPr>
                                <m:t>𝑖</m:t>
                              </m:r>
                              <m:r>
                                <a:rPr lang="en-US" altLang="zh-TW" b="0" i="1" smtClean="0">
                                  <a:latin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𝜋</m:t>
                              </m:r>
                              <m:r>
                                <a:rPr lang="en-US" altLang="zh-TW" b="0" i="1" smtClean="0">
                                  <a:latin typeface="Cambria Math" panose="02040503050406030204" pitchFamily="18" charset="0"/>
                                  <a:ea typeface="Cambria Math" panose="02040503050406030204" pitchFamily="18" charset="0"/>
                                </a:rPr>
                                <m:t>𝑛</m:t>
                              </m:r>
                              <m:d>
                                <m:dPr>
                                  <m:ctrlPr>
                                    <a:rPr lang="en-US" altLang="zh-TW" b="0" i="1" smtClean="0">
                                      <a:latin typeface="Cambria Math" panose="02040503050406030204" pitchFamily="18" charset="0"/>
                                      <a:ea typeface="Cambria Math" panose="02040503050406030204" pitchFamily="18" charset="0"/>
                                    </a:rPr>
                                  </m:ctrlPr>
                                </m:dPr>
                                <m:e>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𝑥</m:t>
                                      </m:r>
                                    </m:num>
                                    <m:den>
                                      <m:r>
                                        <a:rPr lang="en-US" altLang="zh-TW" b="0" i="1" smtClean="0">
                                          <a:latin typeface="Cambria Math" panose="02040503050406030204" pitchFamily="18" charset="0"/>
                                          <a:ea typeface="Cambria Math" panose="02040503050406030204" pitchFamily="18" charset="0"/>
                                        </a:rPr>
                                        <m:t>𝑎</m:t>
                                      </m:r>
                                    </m:den>
                                  </m:f>
                                </m:e>
                              </m:d>
                            </m:sup>
                          </m:sSup>
                        </m:e>
                      </m:nary>
                      <m:sSup>
                        <m:sSupPr>
                          <m:ctrlPr>
                            <a:rPr lang="en-US" altLang="zh-TW" i="1">
                              <a:latin typeface="Cambria Math" panose="02040503050406030204" pitchFamily="18" charset="0"/>
                            </a:rPr>
                          </m:ctrlPr>
                        </m:sSupPr>
                        <m:e>
                          <m:r>
                            <a:rPr lang="en-US" altLang="zh-TW" i="1">
                              <a:latin typeface="Cambria Math" panose="02040503050406030204" pitchFamily="18" charset="0"/>
                            </a:rPr>
                            <m:t>𝑒</m:t>
                          </m:r>
                        </m:e>
                        <m:sup>
                          <m:r>
                            <a:rPr lang="en-US" altLang="zh-TW" i="1">
                              <a:latin typeface="Cambria Math" panose="02040503050406030204" pitchFamily="18" charset="0"/>
                            </a:rPr>
                            <m:t>−</m:t>
                          </m:r>
                          <m:r>
                            <a:rPr lang="en-US" altLang="zh-TW" i="1">
                              <a:latin typeface="Cambria Math" panose="02040503050406030204" pitchFamily="18" charset="0"/>
                            </a:rPr>
                            <m:t>𝑖𝑘𝑥</m:t>
                          </m:r>
                        </m:sup>
                      </m:sSup>
                    </m:oMath>
                  </m:oMathPara>
                </a14:m>
                <a:endParaRPr lang="zh-TW" altLang="en-US" sz="1800" dirty="0"/>
              </a:p>
            </p:txBody>
          </p:sp>
        </mc:Choice>
        <mc:Fallback xmlns="">
          <p:sp>
            <p:nvSpPr>
              <p:cNvPr id="9" name="文字方塊 6">
                <a:extLst>
                  <a:ext uri="{FF2B5EF4-FFF2-40B4-BE49-F238E27FC236}">
                    <a16:creationId xmlns:a16="http://schemas.microsoft.com/office/drawing/2014/main" id="{5FF6821F-61F0-849F-E207-4E8C166D0E60}"/>
                  </a:ext>
                </a:extLst>
              </p:cNvPr>
              <p:cNvSpPr txBox="1">
                <a:spLocks noRot="1" noChangeAspect="1" noMove="1" noResize="1" noEditPoints="1" noAdjustHandles="1" noChangeArrowheads="1" noChangeShapeType="1" noTextEdit="1"/>
              </p:cNvSpPr>
              <p:nvPr/>
            </p:nvSpPr>
            <p:spPr bwMode="auto">
              <a:xfrm>
                <a:off x="979223" y="2935067"/>
                <a:ext cx="7218310" cy="874022"/>
              </a:xfrm>
              <a:prstGeom prst="rect">
                <a:avLst/>
              </a:prstGeom>
              <a:blipFill>
                <a:blip r:embed="rId6"/>
                <a:stretch>
                  <a:fillRect t="-115714" b="-175714"/>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6">
                <a:extLst>
                  <a:ext uri="{FF2B5EF4-FFF2-40B4-BE49-F238E27FC236}">
                    <a16:creationId xmlns:a16="http://schemas.microsoft.com/office/drawing/2014/main" id="{1CBB562A-714A-33F8-C255-FF265AE5CB6A}"/>
                  </a:ext>
                </a:extLst>
              </p:cNvPr>
              <p:cNvSpPr txBox="1"/>
              <p:nvPr/>
            </p:nvSpPr>
            <p:spPr bwMode="auto">
              <a:xfrm>
                <a:off x="967955" y="4328060"/>
                <a:ext cx="6700390" cy="87402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nary>
                        <m:naryPr>
                          <m:chr m:val="∑"/>
                          <m:ctrlPr>
                            <a:rPr lang="en-US" altLang="zh-TW" b="0" i="1" smtClean="0">
                              <a:latin typeface="Cambria Math" panose="02040503050406030204" pitchFamily="18" charset="0"/>
                            </a:rPr>
                          </m:ctrlPr>
                        </m:naryPr>
                        <m:sub>
                          <m:r>
                            <m:rPr>
                              <m:brk m:alnAt="23"/>
                            </m:rPr>
                            <a:rPr lang="en-US" altLang="zh-TW" b="0" i="1" smtClean="0">
                              <a:latin typeface="Cambria Math" panose="02040503050406030204" pitchFamily="18" charset="0"/>
                            </a:rPr>
                            <m:t>𝑛</m:t>
                          </m:r>
                          <m:r>
                            <a:rPr lang="en-US" altLang="zh-TW" b="0" i="1" smtClean="0">
                              <a:latin typeface="Cambria Math" panose="02040503050406030204" pitchFamily="18" charset="0"/>
                            </a:rPr>
                            <m:t>=−∞</m:t>
                          </m:r>
                        </m:sub>
                        <m:sup>
                          <m:r>
                            <a:rPr lang="en-US" altLang="zh-TW" b="0" i="1" smtClean="0">
                              <a:latin typeface="Cambria Math" panose="02040503050406030204" pitchFamily="18" charset="0"/>
                              <a:ea typeface="Cambria Math" panose="02040503050406030204" pitchFamily="18" charset="0"/>
                            </a:rPr>
                            <m:t>∞</m:t>
                          </m:r>
                        </m:sup>
                        <m:e>
                          <m:d>
                            <m:dPr>
                              <m:ctrlPr>
                                <a:rPr lang="en-US" altLang="zh-TW" b="0" i="1" smtClean="0">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r>
                                <a:rPr lang="en-US" altLang="zh-TW"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
                                    <a:rPr lang="en-US" i="1">
                                      <a:latin typeface="Cambria Math" panose="02040503050406030204" pitchFamily="18" charset="0"/>
                                      <a:cs typeface="Times New Roman" pitchFamily="18" charset="0"/>
                                    </a:rPr>
                                    <m:t>𝐿</m:t>
                                  </m:r>
                                </m:den>
                              </m:f>
                              <m:nary>
                                <m:naryPr>
                                  <m:limLoc m:val="undOvr"/>
                                  <m:subHide m:val="on"/>
                                  <m:supHide m:val="on"/>
                                  <m:ctrlPr>
                                    <a:rPr lang="en-US" altLang="zh-TW" i="1">
                                      <a:latin typeface="Cambria Math" panose="02040503050406030204" pitchFamily="18" charset="0"/>
                                    </a:rPr>
                                  </m:ctrlPr>
                                </m:naryPr>
                                <m:sub/>
                                <m:sup/>
                                <m:e>
                                  <m:r>
                                    <a:rPr lang="en-US" altLang="zh-TW" i="1">
                                      <a:latin typeface="Cambria Math" panose="02040503050406030204" pitchFamily="18" charset="0"/>
                                    </a:rPr>
                                    <m:t>𝑑𝑥</m:t>
                                  </m:r>
                                </m:e>
                              </m:nary>
                              <m:sSup>
                                <m:sSupPr>
                                  <m:ctrlPr>
                                    <a:rPr lang="en-US" altLang="zh-TW" i="1">
                                      <a:latin typeface="Cambria Math" panose="02040503050406030204" pitchFamily="18" charset="0"/>
                                    </a:rPr>
                                  </m:ctrlPr>
                                </m:sSupPr>
                                <m:e>
                                  <m:r>
                                    <a:rPr lang="en-US" altLang="zh-TW" i="1">
                                      <a:latin typeface="Cambria Math" panose="02040503050406030204" pitchFamily="18" charset="0"/>
                                    </a:rPr>
                                    <m:t>𝑒</m:t>
                                  </m:r>
                                </m:e>
                                <m:sup>
                                  <m:r>
                                    <a:rPr lang="en-US" altLang="zh-TW" i="1">
                                      <a:latin typeface="Cambria Math" panose="02040503050406030204" pitchFamily="18" charset="0"/>
                                    </a:rPr>
                                    <m:t>−</m:t>
                                  </m:r>
                                  <m:r>
                                    <a:rPr lang="en-US" altLang="zh-TW" i="1">
                                      <a:latin typeface="Cambria Math" panose="02040503050406030204" pitchFamily="18" charset="0"/>
                                    </a:rPr>
                                    <m:t>𝑖</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e>
                                  </m:d>
                                  <m:r>
                                    <a:rPr lang="en-US" altLang="zh-TW" i="1">
                                      <a:latin typeface="Cambria Math" panose="02040503050406030204" pitchFamily="18" charset="0"/>
                                    </a:rPr>
                                    <m:t>𝑥</m:t>
                                  </m:r>
                                </m:sup>
                              </m:sSup>
                            </m:e>
                          </m:d>
                          <m:r>
                            <a:rPr lang="en-US" altLang="zh-TW" b="0" i="1" smtClean="0">
                              <a:latin typeface="Cambria Math" panose="02040503050406030204" pitchFamily="18" charset="0"/>
                              <a:ea typeface="Cambria Math" panose="02040503050406030204" pitchFamily="18" charset="0"/>
                            </a:rPr>
                            <m:t>=</m:t>
                          </m:r>
                        </m:e>
                      </m:nary>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𝑛</m:t>
                          </m:r>
                          <m:r>
                            <a:rPr lang="en-US" altLang="zh-TW" i="1">
                              <a:latin typeface="Cambria Math" panose="02040503050406030204" pitchFamily="18" charset="0"/>
                            </a:rPr>
                            <m:t>=−∞</m:t>
                          </m:r>
                        </m:sub>
                        <m:sup>
                          <m:r>
                            <a:rPr lang="en-US" altLang="zh-TW" i="1">
                              <a:latin typeface="Cambria Math" panose="02040503050406030204" pitchFamily="18" charset="0"/>
                              <a:ea typeface="Cambria Math" panose="02040503050406030204" pitchFamily="18" charset="0"/>
                            </a:rPr>
                            <m:t>∞</m:t>
                          </m:r>
                        </m:sup>
                        <m:e>
                          <m:d>
                            <m:dPr>
                              <m:begChr m:val="["/>
                              <m:endChr m:val="]"/>
                              <m:ctrlPr>
                                <a:rPr lang="en-US" altLang="zh-TW" i="1" smtClean="0">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e>
                              </m:d>
                            </m:e>
                          </m:d>
                        </m:e>
                      </m:nary>
                    </m:oMath>
                  </m:oMathPara>
                </a14:m>
                <a:endParaRPr lang="zh-TW" altLang="en-US" sz="1800" dirty="0"/>
              </a:p>
            </p:txBody>
          </p:sp>
        </mc:Choice>
        <mc:Fallback xmlns="">
          <p:sp>
            <p:nvSpPr>
              <p:cNvPr id="10" name="文字方塊 6">
                <a:extLst>
                  <a:ext uri="{FF2B5EF4-FFF2-40B4-BE49-F238E27FC236}">
                    <a16:creationId xmlns:a16="http://schemas.microsoft.com/office/drawing/2014/main" id="{1CBB562A-714A-33F8-C255-FF265AE5CB6A}"/>
                  </a:ext>
                </a:extLst>
              </p:cNvPr>
              <p:cNvSpPr txBox="1">
                <a:spLocks noRot="1" noChangeAspect="1" noMove="1" noResize="1" noEditPoints="1" noAdjustHandles="1" noChangeArrowheads="1" noChangeShapeType="1" noTextEdit="1"/>
              </p:cNvSpPr>
              <p:nvPr/>
            </p:nvSpPr>
            <p:spPr bwMode="auto">
              <a:xfrm>
                <a:off x="967955" y="4328060"/>
                <a:ext cx="6700390" cy="874022"/>
              </a:xfrm>
              <a:prstGeom prst="rect">
                <a:avLst/>
              </a:prstGeom>
              <a:blipFill>
                <a:blip r:embed="rId7"/>
                <a:stretch>
                  <a:fillRect l="-7765" t="-115714" b="-175714"/>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6">
                <a:extLst>
                  <a:ext uri="{FF2B5EF4-FFF2-40B4-BE49-F238E27FC236}">
                    <a16:creationId xmlns:a16="http://schemas.microsoft.com/office/drawing/2014/main" id="{E5FF4DFB-E8C9-D264-6DE4-1870F4E18776}"/>
                  </a:ext>
                </a:extLst>
              </p:cNvPr>
              <p:cNvSpPr txBox="1"/>
              <p:nvPr/>
            </p:nvSpPr>
            <p:spPr bwMode="auto">
              <a:xfrm>
                <a:off x="3056766" y="1813259"/>
                <a:ext cx="1450576" cy="648126"/>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𝐸</m:t>
                          </m:r>
                        </m:e>
                        <m:sup>
                          <m:r>
                            <a:rPr lang="en-US" altLang="zh-TW" sz="1800" b="0" i="1" smtClean="0">
                              <a:latin typeface="Cambria Math" panose="02040503050406030204" pitchFamily="18" charset="0"/>
                            </a:rPr>
                            <m:t>(0)</m:t>
                          </m:r>
                        </m:sup>
                      </m:sSup>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ℏ</m:t>
                              </m:r>
                            </m:e>
                            <m:sup>
                              <m:r>
                                <a:rPr lang="en-US" altLang="zh-TW" sz="1800" b="0" i="1" smtClean="0">
                                  <a:latin typeface="Cambria Math" panose="02040503050406030204" pitchFamily="18" charset="0"/>
                                </a:rPr>
                                <m:t>2</m:t>
                              </m:r>
                            </m:sup>
                          </m:sSup>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𝑘</m:t>
                              </m:r>
                            </m:e>
                            <m:sup>
                              <m:r>
                                <a:rPr lang="en-US" altLang="zh-TW" sz="1800" b="0" i="1" smtClean="0">
                                  <a:latin typeface="Cambria Math" panose="02040503050406030204" pitchFamily="18" charset="0"/>
                                </a:rPr>
                                <m:t>2</m:t>
                              </m:r>
                            </m:sup>
                          </m:sSup>
                        </m:num>
                        <m:den>
                          <m:r>
                            <a:rPr lang="en-US" altLang="zh-TW" sz="1800" b="0" i="1" smtClean="0">
                              <a:latin typeface="Cambria Math"/>
                            </a:rPr>
                            <m:t>2</m:t>
                          </m:r>
                          <m:r>
                            <a:rPr lang="en-US" altLang="zh-TW" sz="1800" b="0" i="1" smtClean="0">
                              <a:latin typeface="Cambria Math" panose="02040503050406030204" pitchFamily="18" charset="0"/>
                            </a:rPr>
                            <m:t>𝑚</m:t>
                          </m:r>
                        </m:den>
                      </m:f>
                    </m:oMath>
                  </m:oMathPara>
                </a14:m>
                <a:endParaRPr lang="zh-TW" altLang="en-US" sz="1800" dirty="0"/>
              </a:p>
            </p:txBody>
          </p:sp>
        </mc:Choice>
        <mc:Fallback xmlns="">
          <p:sp>
            <p:nvSpPr>
              <p:cNvPr id="17" name="文字方塊 6">
                <a:extLst>
                  <a:ext uri="{FF2B5EF4-FFF2-40B4-BE49-F238E27FC236}">
                    <a16:creationId xmlns:a16="http://schemas.microsoft.com/office/drawing/2014/main" id="{E5FF4DFB-E8C9-D264-6DE4-1870F4E18776}"/>
                  </a:ext>
                </a:extLst>
              </p:cNvPr>
              <p:cNvSpPr txBox="1">
                <a:spLocks noRot="1" noChangeAspect="1" noMove="1" noResize="1" noEditPoints="1" noAdjustHandles="1" noChangeArrowheads="1" noChangeShapeType="1" noTextEdit="1"/>
              </p:cNvSpPr>
              <p:nvPr/>
            </p:nvSpPr>
            <p:spPr bwMode="auto">
              <a:xfrm>
                <a:off x="3056766" y="1813259"/>
                <a:ext cx="1450576" cy="648126"/>
              </a:xfrm>
              <a:prstGeom prst="rect">
                <a:avLst/>
              </a:prstGeom>
              <a:blipFill>
                <a:blip r:embed="rId8"/>
                <a:stretch>
                  <a:fillRect b="-3846"/>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7F6AD39-EDA0-4E39-EB7D-AE17E5B7542B}"/>
                  </a:ext>
                </a:extLst>
              </p:cNvPr>
              <p:cNvSpPr txBox="1"/>
              <p:nvPr/>
            </p:nvSpPr>
            <p:spPr bwMode="auto">
              <a:xfrm>
                <a:off x="941570" y="3899181"/>
                <a:ext cx="7816102"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積分與求和交換次序！得到虛數指數函數積分，這是一</a:t>
                </a:r>
                <a14:m>
                  <m:oMath xmlns:m="http://schemas.openxmlformats.org/officeDocument/2006/math">
                    <m:r>
                      <a:rPr lang="en-GB" i="1" smtClean="0">
                        <a:latin typeface="Cambria Math" panose="02040503050406030204" pitchFamily="18" charset="0"/>
                        <a:ea typeface="Cambria Math" panose="02040503050406030204" pitchFamily="18" charset="0"/>
                        <a:cs typeface="Times New Roman" pitchFamily="18" charset="0"/>
                      </a:rPr>
                      <m:t>𝛿</m:t>
                    </m:r>
                  </m:oMath>
                </a14:m>
                <a:r>
                  <a:rPr lang="en-GB" dirty="0" err="1">
                    <a:latin typeface="Times New Roman" pitchFamily="18" charset="0"/>
                    <a:cs typeface="Times New Roman" pitchFamily="18" charset="0"/>
                  </a:rPr>
                  <a:t>函數</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27F6AD39-EDA0-4E39-EB7D-AE17E5B7542B}"/>
                  </a:ext>
                </a:extLst>
              </p:cNvPr>
              <p:cNvSpPr txBox="1">
                <a:spLocks noRot="1" noChangeAspect="1" noMove="1" noResize="1" noEditPoints="1" noAdjustHandles="1" noChangeArrowheads="1" noChangeShapeType="1" noTextEdit="1"/>
              </p:cNvSpPr>
              <p:nvPr/>
            </p:nvSpPr>
            <p:spPr bwMode="auto">
              <a:xfrm>
                <a:off x="941570" y="3899181"/>
                <a:ext cx="7816102" cy="369332"/>
              </a:xfrm>
              <a:prstGeom prst="rect">
                <a:avLst/>
              </a:prstGeom>
              <a:blipFill>
                <a:blip r:embed="rId9"/>
                <a:stretch>
                  <a:fillRect l="-486" t="-10345" b="-2413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35D017E-DC7C-7505-56CB-AC33D7B04065}"/>
                  </a:ext>
                </a:extLst>
              </p:cNvPr>
              <p:cNvSpPr txBox="1"/>
              <p:nvPr/>
            </p:nvSpPr>
            <p:spPr bwMode="auto">
              <a:xfrm>
                <a:off x="982666" y="5644970"/>
                <a:ext cx="781610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以下我們以</a:t>
                </a:r>
                <a14:m>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𝑉</m:t>
                        </m:r>
                      </m:e>
                      <m:sub>
                        <m:r>
                          <a:rPr lang="en-US" b="0" i="1" smtClean="0">
                            <a:latin typeface="Cambria Math" panose="02040503050406030204" pitchFamily="18" charset="0"/>
                            <a:cs typeface="Times New Roman" pitchFamily="18" charset="0"/>
                          </a:rPr>
                          <m:t>1</m:t>
                        </m:r>
                      </m:sub>
                    </m:sSub>
                    <m:r>
                      <a:rPr lang="en-TW" i="1">
                        <a:latin typeface="Cambria Math" panose="02040503050406030204" pitchFamily="18" charset="0"/>
                        <a:cs typeface="Times New Roman" pitchFamily="18" charset="0"/>
                      </a:rPr>
                      <m:t>的貢獻為例</m:t>
                    </m:r>
                  </m:oMath>
                </a14:m>
                <a:r>
                  <a:rPr lang="en-TW" dirty="0">
                    <a:latin typeface="Times New Roman" pitchFamily="18" charset="0"/>
                    <a:cs typeface="Times New Roman" pitchFamily="18" charset="0"/>
                  </a:rPr>
                  <a:t>，以簡化符號。</a:t>
                </a:r>
                <a:r>
                  <a:rPr lang="en-GB" dirty="0" err="1">
                    <a:latin typeface="Times New Roman" pitchFamily="18" charset="0"/>
                    <a:cs typeface="Times New Roman" pitchFamily="18" charset="0"/>
                  </a:rPr>
                  <a:t>其他</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oMath>
                </a14:m>
                <a:r>
                  <a:rPr lang="en-GB" dirty="0" err="1">
                    <a:latin typeface="Times New Roman" pitchFamily="18" charset="0"/>
                    <a:cs typeface="Times New Roman" pitchFamily="18" charset="0"/>
                  </a:rPr>
                  <a:t>可以用同樣方式直接加入</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11" name="TextBox 10">
                <a:extLst>
                  <a:ext uri="{FF2B5EF4-FFF2-40B4-BE49-F238E27FC236}">
                    <a16:creationId xmlns:a16="http://schemas.microsoft.com/office/drawing/2014/main" id="{835D017E-DC7C-7505-56CB-AC33D7B04065}"/>
                  </a:ext>
                </a:extLst>
              </p:cNvPr>
              <p:cNvSpPr txBox="1">
                <a:spLocks noRot="1" noChangeAspect="1" noMove="1" noResize="1" noEditPoints="1" noAdjustHandles="1" noChangeArrowheads="1" noChangeShapeType="1" noTextEdit="1"/>
              </p:cNvSpPr>
              <p:nvPr/>
            </p:nvSpPr>
            <p:spPr bwMode="auto">
              <a:xfrm>
                <a:off x="982666" y="5644970"/>
                <a:ext cx="7816102" cy="369332"/>
              </a:xfrm>
              <a:prstGeom prst="rect">
                <a:avLst/>
              </a:prstGeom>
              <a:blipFill>
                <a:blip r:embed="rId10"/>
                <a:stretch>
                  <a:fillRect l="-649"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6">
                <a:extLst>
                  <a:ext uri="{FF2B5EF4-FFF2-40B4-BE49-F238E27FC236}">
                    <a16:creationId xmlns:a16="http://schemas.microsoft.com/office/drawing/2014/main" id="{951B27AA-7E50-1300-941D-41FD05C37EEE}"/>
                  </a:ext>
                </a:extLst>
              </p:cNvPr>
              <p:cNvSpPr txBox="1"/>
              <p:nvPr/>
            </p:nvSpPr>
            <p:spPr bwMode="auto">
              <a:xfrm>
                <a:off x="1003496" y="6051458"/>
                <a:ext cx="3256595" cy="61863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i="1">
                              <a:latin typeface="Cambria Math" panose="02040503050406030204" pitchFamily="18" charset="0"/>
                            </a:rPr>
                            <m:t>𝑞</m:t>
                          </m:r>
                        </m:e>
                        <m:e>
                          <m:r>
                            <a:rPr lang="en-US" altLang="zh-TW" i="1">
                              <a:latin typeface="Cambria Math" panose="02040503050406030204" pitchFamily="18" charset="0"/>
                            </a:rPr>
                            <m:t>𝑉</m:t>
                          </m:r>
                        </m:e>
                        <m:e>
                          <m:r>
                            <a:rPr lang="en-US" altLang="zh-TW" i="1">
                              <a:latin typeface="Cambria Math" panose="02040503050406030204" pitchFamily="18" charset="0"/>
                            </a:rPr>
                            <m:t>𝑘</m:t>
                          </m:r>
                        </m:e>
                      </m:d>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oMath>
                  </m:oMathPara>
                </a14:m>
                <a:endParaRPr lang="zh-TW" altLang="en-US" sz="1800" dirty="0"/>
              </a:p>
            </p:txBody>
          </p:sp>
        </mc:Choice>
        <mc:Fallback xmlns="">
          <p:sp>
            <p:nvSpPr>
              <p:cNvPr id="12" name="文字方塊 6">
                <a:extLst>
                  <a:ext uri="{FF2B5EF4-FFF2-40B4-BE49-F238E27FC236}">
                    <a16:creationId xmlns:a16="http://schemas.microsoft.com/office/drawing/2014/main" id="{951B27AA-7E50-1300-941D-41FD05C37EEE}"/>
                  </a:ext>
                </a:extLst>
              </p:cNvPr>
              <p:cNvSpPr txBox="1">
                <a:spLocks noRot="1" noChangeAspect="1" noMove="1" noResize="1" noEditPoints="1" noAdjustHandles="1" noChangeArrowheads="1" noChangeShapeType="1" noTextEdit="1"/>
              </p:cNvSpPr>
              <p:nvPr/>
            </p:nvSpPr>
            <p:spPr bwMode="auto">
              <a:xfrm>
                <a:off x="1003496" y="6051458"/>
                <a:ext cx="3256595" cy="618631"/>
              </a:xfrm>
              <a:prstGeom prst="rect">
                <a:avLst/>
              </a:prstGeom>
              <a:blipFill>
                <a:blip r:embed="rId11"/>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D049BCA-EF29-4DB1-0FB5-D54D87A9F8E2}"/>
                  </a:ext>
                </a:extLst>
              </p:cNvPr>
              <p:cNvSpPr txBox="1"/>
              <p:nvPr/>
            </p:nvSpPr>
            <p:spPr bwMode="auto">
              <a:xfrm>
                <a:off x="967955" y="5184676"/>
                <a:ext cx="5548261" cy="485518"/>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微擾項矩陣元只有在兩邊</a:t>
                </a:r>
                <a14:m>
                  <m:oMath xmlns:m="http://schemas.openxmlformats.org/officeDocument/2006/math">
                    <m:r>
                      <a:rPr lang="en-TW" i="1" dirty="0" smtClean="0">
                        <a:solidFill>
                          <a:srgbClr val="FF0000"/>
                        </a:solidFill>
                        <a:latin typeface="Cambria Math" panose="02040503050406030204" pitchFamily="18" charset="0"/>
                        <a:cs typeface="Times New Roman" pitchFamily="18" charset="0"/>
                      </a:rPr>
                      <m:t>𝑘</m:t>
                    </m:r>
                  </m:oMath>
                </a14:m>
                <a:r>
                  <a:rPr lang="en-TW" dirty="0">
                    <a:solidFill>
                      <a:srgbClr val="FF0000"/>
                    </a:solidFill>
                    <a:latin typeface="Times New Roman" pitchFamily="18" charset="0"/>
                    <a:cs typeface="Times New Roman" pitchFamily="18" charset="0"/>
                  </a:rPr>
                  <a:t>相差</a:t>
                </a:r>
                <a14:m>
                  <m:oMath xmlns:m="http://schemas.openxmlformats.org/officeDocument/2006/math">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b="0" i="1" smtClean="0">
                            <a:solidFill>
                              <a:srgbClr val="FF0000"/>
                            </a:solidFill>
                            <a:latin typeface="Cambria Math" panose="02040503050406030204" pitchFamily="18" charset="0"/>
                            <a:ea typeface="Cambria Math" panose="02040503050406030204" pitchFamily="18" charset="0"/>
                          </a:rPr>
                          <m:t>2</m:t>
                        </m:r>
                        <m:r>
                          <a:rPr lang="en-US" altLang="zh-TW" b="0" i="1" smtClean="0">
                            <a:solidFill>
                              <a:srgbClr val="FF0000"/>
                            </a:solidFill>
                            <a:latin typeface="Cambria Math" panose="02040503050406030204" pitchFamily="18" charset="0"/>
                            <a:ea typeface="Cambria Math" panose="02040503050406030204" pitchFamily="18" charset="0"/>
                          </a:rPr>
                          <m:t>𝑛</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oMath>
                </a14:m>
                <a:r>
                  <a:rPr lang="en-TW" dirty="0">
                    <a:solidFill>
                      <a:srgbClr val="FF0000"/>
                    </a:solidFill>
                    <a:latin typeface="Times New Roman" pitchFamily="18" charset="0"/>
                    <a:cs typeface="Times New Roman" pitchFamily="18" charset="0"/>
                  </a:rPr>
                  <a:t>才不為零！</a:t>
                </a:r>
              </a:p>
            </p:txBody>
          </p:sp>
        </mc:Choice>
        <mc:Fallback xmlns="">
          <p:sp>
            <p:nvSpPr>
              <p:cNvPr id="8" name="TextBox 7">
                <a:extLst>
                  <a:ext uri="{FF2B5EF4-FFF2-40B4-BE49-F238E27FC236}">
                    <a16:creationId xmlns:a16="http://schemas.microsoft.com/office/drawing/2014/main" id="{ED049BCA-EF29-4DB1-0FB5-D54D87A9F8E2}"/>
                  </a:ext>
                </a:extLst>
              </p:cNvPr>
              <p:cNvSpPr txBox="1">
                <a:spLocks noRot="1" noChangeAspect="1" noMove="1" noResize="1" noEditPoints="1" noAdjustHandles="1" noChangeArrowheads="1" noChangeShapeType="1" noTextEdit="1"/>
              </p:cNvSpPr>
              <p:nvPr/>
            </p:nvSpPr>
            <p:spPr bwMode="auto">
              <a:xfrm>
                <a:off x="967955" y="5184676"/>
                <a:ext cx="5548261" cy="485518"/>
              </a:xfrm>
              <a:prstGeom prst="rect">
                <a:avLst/>
              </a:prstGeom>
              <a:blipFill>
                <a:blip r:embed="rId12"/>
                <a:stretch>
                  <a:fillRect l="-913" b="-5128"/>
                </a:stretch>
              </a:blipFill>
              <a:ln w="9525">
                <a:noFill/>
                <a:miter lim="800000"/>
                <a:headEnd/>
                <a:tailEnd/>
              </a:ln>
            </p:spPr>
            <p:txBody>
              <a:bodyPr/>
              <a:lstStyle/>
              <a:p>
                <a:r>
                  <a:rPr lang="en-TW">
                    <a:noFill/>
                  </a:rPr>
                  <a:t> </a:t>
                </a:r>
              </a:p>
            </p:txBody>
          </p:sp>
        </mc:Fallback>
      </mc:AlternateContent>
      <p:pic>
        <p:nvPicPr>
          <p:cNvPr id="13" name="Picture 12">
            <a:extLst>
              <a:ext uri="{FF2B5EF4-FFF2-40B4-BE49-F238E27FC236}">
                <a16:creationId xmlns:a16="http://schemas.microsoft.com/office/drawing/2014/main" id="{F1112472-0CB6-365A-B056-1C088584B77E}"/>
              </a:ext>
            </a:extLst>
          </p:cNvPr>
          <p:cNvPicPr>
            <a:picLocks noChangeAspect="1"/>
          </p:cNvPicPr>
          <p:nvPr/>
        </p:nvPicPr>
        <p:blipFill>
          <a:blip r:embed="rId13"/>
          <a:stretch>
            <a:fillRect/>
          </a:stretch>
        </p:blipFill>
        <p:spPr>
          <a:xfrm>
            <a:off x="6307773" y="570365"/>
            <a:ext cx="2384042" cy="2137417"/>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33F3D1A-3736-E73B-1D6F-B9636015D266}"/>
                  </a:ext>
                </a:extLst>
              </p:cNvPr>
              <p:cNvSpPr txBox="1"/>
              <p:nvPr/>
            </p:nvSpPr>
            <p:spPr bwMode="auto">
              <a:xfrm>
                <a:off x="5919409" y="131014"/>
                <a:ext cx="3160770" cy="43935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零階本徵值能量</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a14:m>
                <a:r>
                  <a:rPr lang="en-TW" dirty="0">
                    <a:latin typeface="Times New Roman" pitchFamily="18" charset="0"/>
                    <a:cs typeface="Times New Roman" pitchFamily="18" charset="0"/>
                  </a:rPr>
                  <a:t>對</a:t>
                </a:r>
                <a14:m>
                  <m:oMath xmlns:m="http://schemas.openxmlformats.org/officeDocument/2006/math">
                    <m:r>
                      <a:rPr lang="en-TW" i="1" dirty="0" smtClean="0">
                        <a:latin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作圖</a:t>
                </a:r>
              </a:p>
            </p:txBody>
          </p:sp>
        </mc:Choice>
        <mc:Fallback xmlns="">
          <p:sp>
            <p:nvSpPr>
              <p:cNvPr id="14" name="TextBox 13">
                <a:extLst>
                  <a:ext uri="{FF2B5EF4-FFF2-40B4-BE49-F238E27FC236}">
                    <a16:creationId xmlns:a16="http://schemas.microsoft.com/office/drawing/2014/main" id="{633F3D1A-3736-E73B-1D6F-B9636015D266}"/>
                  </a:ext>
                </a:extLst>
              </p:cNvPr>
              <p:cNvSpPr txBox="1">
                <a:spLocks noRot="1" noChangeAspect="1" noMove="1" noResize="1" noEditPoints="1" noAdjustHandles="1" noChangeArrowheads="1" noChangeShapeType="1" noTextEdit="1"/>
              </p:cNvSpPr>
              <p:nvPr/>
            </p:nvSpPr>
            <p:spPr bwMode="auto">
              <a:xfrm>
                <a:off x="5919409" y="131014"/>
                <a:ext cx="3160770" cy="439351"/>
              </a:xfrm>
              <a:prstGeom prst="rect">
                <a:avLst/>
              </a:prstGeom>
              <a:blipFill>
                <a:blip r:embed="rId14"/>
                <a:stretch>
                  <a:fillRect l="-1600" b="-16667"/>
                </a:stretch>
              </a:blipFill>
              <a:ln w="9525">
                <a:noFill/>
                <a:miter lim="800000"/>
                <a:headEnd/>
                <a:tailEnd/>
              </a:ln>
            </p:spPr>
            <p:txBody>
              <a:bodyPr/>
              <a:lstStyle/>
              <a:p>
                <a:r>
                  <a:rPr lang="en-TW">
                    <a:noFill/>
                  </a:rPr>
                  <a:t> </a:t>
                </a:r>
              </a:p>
            </p:txBody>
          </p:sp>
        </mc:Fallback>
      </mc:AlternateContent>
      <p:sp>
        <p:nvSpPr>
          <p:cNvPr id="15" name="TextBox 14">
            <a:extLst>
              <a:ext uri="{FF2B5EF4-FFF2-40B4-BE49-F238E27FC236}">
                <a16:creationId xmlns:a16="http://schemas.microsoft.com/office/drawing/2014/main" id="{CA8DAFC4-FF82-482E-1282-1A60DCFFDCFF}"/>
              </a:ext>
            </a:extLst>
          </p:cNvPr>
          <p:cNvSpPr txBox="1"/>
          <p:nvPr/>
        </p:nvSpPr>
        <p:spPr bwMode="auto">
          <a:xfrm>
            <a:off x="917999" y="1482653"/>
            <a:ext cx="145057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波函數：</a:t>
            </a:r>
          </a:p>
        </p:txBody>
      </p:sp>
    </p:spTree>
    <p:extLst>
      <p:ext uri="{BB962C8B-B14F-4D97-AF65-F5344CB8AC3E}">
        <p14:creationId xmlns:p14="http://schemas.microsoft.com/office/powerpoint/2010/main" val="355923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6" grpId="0"/>
      <p:bldP spid="11" grpId="0"/>
      <p:bldP spid="12"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53E0FA-54E5-7D36-F755-53356B46A366}"/>
              </a:ext>
            </a:extLst>
          </p:cNvPr>
          <p:cNvPicPr>
            <a:picLocks noChangeAspect="1"/>
          </p:cNvPicPr>
          <p:nvPr/>
        </p:nvPicPr>
        <p:blipFill>
          <a:blip r:embed="rId2"/>
          <a:stretch>
            <a:fillRect/>
          </a:stretch>
        </p:blipFill>
        <p:spPr>
          <a:xfrm>
            <a:off x="1682296" y="2060848"/>
            <a:ext cx="4072104" cy="3171866"/>
          </a:xfrm>
          <a:prstGeom prst="rect">
            <a:avLst/>
          </a:prstGeom>
        </p:spPr>
      </p:pic>
      <mc:AlternateContent xmlns:mc="http://schemas.openxmlformats.org/markup-compatibility/2006" xmlns:a14="http://schemas.microsoft.com/office/drawing/2010/main">
        <mc:Choice Requires="a14">
          <p:sp>
            <p:nvSpPr>
              <p:cNvPr id="3" name="文字方塊 29">
                <a:extLst>
                  <a:ext uri="{FF2B5EF4-FFF2-40B4-BE49-F238E27FC236}">
                    <a16:creationId xmlns:a16="http://schemas.microsoft.com/office/drawing/2014/main" id="{7DF9C552-AA70-F042-D613-DCF9A3C457AF}"/>
                  </a:ext>
                </a:extLst>
              </p:cNvPr>
              <p:cNvSpPr txBox="1"/>
              <p:nvPr/>
            </p:nvSpPr>
            <p:spPr bwMode="auto">
              <a:xfrm>
                <a:off x="1648523" y="190930"/>
                <a:ext cx="3816424" cy="369332"/>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𝜆</m:t>
                          </m:r>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𝐻</m:t>
                              </m:r>
                            </m:e>
                            <m:sub>
                              <m:r>
                                <a:rPr lang="en-US" altLang="zh-TW" b="0" i="1" smtClean="0">
                                  <a:latin typeface="Cambria Math" panose="02040503050406030204" pitchFamily="18" charset="0"/>
                                  <a:ea typeface="Cambria Math" panose="02040503050406030204" pitchFamily="18" charset="0"/>
                                </a:rPr>
                                <m:t>1</m:t>
                              </m:r>
                            </m:sub>
                          </m:sSub>
                        </m:e>
                      </m:d>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𝑛</m:t>
                                  </m:r>
                                </m:sub>
                              </m:sSub>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𝜆</m:t>
                                  </m:r>
                                </m:e>
                              </m:d>
                            </m:e>
                          </m:d>
                        </m:e>
                      </m:d>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𝐸</m:t>
                          </m:r>
                        </m:e>
                        <m:sub>
                          <m:r>
                            <a:rPr lang="en-US" altLang="zh-TW" b="0" i="1" smtClean="0">
                              <a:latin typeface="Cambria Math" panose="02040503050406030204" pitchFamily="18" charset="0"/>
                            </a:rPr>
                            <m:t>𝑛</m:t>
                          </m:r>
                        </m:sub>
                      </m:sSub>
                      <m:d>
                        <m:dPr>
                          <m:ctrlPr>
                            <a:rPr lang="en-US" altLang="zh-TW" b="0" i="1" smtClean="0">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𝜆</m:t>
                          </m:r>
                        </m:e>
                      </m:d>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𝑛</m:t>
                                  </m:r>
                                </m:sub>
                              </m:sSub>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𝜆</m:t>
                                  </m:r>
                                </m:e>
                              </m:d>
                            </m:e>
                          </m:d>
                        </m:e>
                      </m:d>
                    </m:oMath>
                  </m:oMathPara>
                </a14:m>
                <a:endParaRPr lang="zh-TW" altLang="en-US" dirty="0"/>
              </a:p>
            </p:txBody>
          </p:sp>
        </mc:Choice>
        <mc:Fallback xmlns="">
          <p:sp>
            <p:nvSpPr>
              <p:cNvPr id="3" name="文字方塊 29">
                <a:extLst>
                  <a:ext uri="{FF2B5EF4-FFF2-40B4-BE49-F238E27FC236}">
                    <a16:creationId xmlns:a16="http://schemas.microsoft.com/office/drawing/2014/main" id="{7DF9C552-AA70-F042-D613-DCF9A3C457AF}"/>
                  </a:ext>
                </a:extLst>
              </p:cNvPr>
              <p:cNvSpPr txBox="1">
                <a:spLocks noRot="1" noChangeAspect="1" noMove="1" noResize="1" noEditPoints="1" noAdjustHandles="1" noChangeArrowheads="1" noChangeShapeType="1" noTextEdit="1"/>
              </p:cNvSpPr>
              <p:nvPr/>
            </p:nvSpPr>
            <p:spPr bwMode="auto">
              <a:xfrm>
                <a:off x="1648523" y="190930"/>
                <a:ext cx="3816424" cy="369332"/>
              </a:xfrm>
              <a:prstGeom prst="rect">
                <a:avLst/>
              </a:prstGeom>
              <a:blipFill>
                <a:blip r:embed="rId3"/>
                <a:stretch>
                  <a:fillRect t="-103226" r="-3642" b="-164516"/>
                </a:stretch>
              </a:blipFill>
              <a:ln>
                <a:noFill/>
              </a:ln>
            </p:spPr>
            <p:txBody>
              <a:bodyPr/>
              <a:lstStyle/>
              <a:p>
                <a:r>
                  <a:rPr lang="en-TW">
                    <a:noFill/>
                  </a:rPr>
                  <a:t> </a:t>
                </a:r>
              </a:p>
            </p:txBody>
          </p:sp>
        </mc:Fallback>
      </mc:AlternateContent>
      <p:pic>
        <p:nvPicPr>
          <p:cNvPr id="4" name="Picture 3">
            <a:extLst>
              <a:ext uri="{FF2B5EF4-FFF2-40B4-BE49-F238E27FC236}">
                <a16:creationId xmlns:a16="http://schemas.microsoft.com/office/drawing/2014/main" id="{81F7CF11-D456-983F-26BA-CCAD46406A2C}"/>
              </a:ext>
            </a:extLst>
          </p:cNvPr>
          <p:cNvPicPr>
            <a:picLocks noChangeAspect="1"/>
          </p:cNvPicPr>
          <p:nvPr/>
        </p:nvPicPr>
        <p:blipFill>
          <a:blip r:embed="rId4"/>
          <a:stretch>
            <a:fillRect/>
          </a:stretch>
        </p:blipFill>
        <p:spPr>
          <a:xfrm>
            <a:off x="1682296" y="4840419"/>
            <a:ext cx="6920698" cy="1817557"/>
          </a:xfrm>
          <a:prstGeom prst="rect">
            <a:avLst/>
          </a:prstGeom>
        </p:spPr>
      </p:pic>
      <p:sp>
        <p:nvSpPr>
          <p:cNvPr id="5" name="Rectangle 4">
            <a:extLst>
              <a:ext uri="{FF2B5EF4-FFF2-40B4-BE49-F238E27FC236}">
                <a16:creationId xmlns:a16="http://schemas.microsoft.com/office/drawing/2014/main" id="{4761E4ED-9BC1-31C3-C607-93B718B12119}"/>
              </a:ext>
            </a:extLst>
          </p:cNvPr>
          <p:cNvSpPr/>
          <p:nvPr/>
        </p:nvSpPr>
        <p:spPr>
          <a:xfrm>
            <a:off x="1648523" y="3034174"/>
            <a:ext cx="3816424" cy="7896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6" name="Picture 5">
            <a:extLst>
              <a:ext uri="{FF2B5EF4-FFF2-40B4-BE49-F238E27FC236}">
                <a16:creationId xmlns:a16="http://schemas.microsoft.com/office/drawing/2014/main" id="{2134F27B-F878-760D-EEC0-B93310C5F38E}"/>
              </a:ext>
            </a:extLst>
          </p:cNvPr>
          <p:cNvPicPr>
            <a:picLocks noChangeAspect="1"/>
          </p:cNvPicPr>
          <p:nvPr/>
        </p:nvPicPr>
        <p:blipFill rotWithShape="1">
          <a:blip r:embed="rId5"/>
          <a:srcRect l="53582" t="2079" b="22444"/>
          <a:stretch/>
        </p:blipFill>
        <p:spPr>
          <a:xfrm>
            <a:off x="460185" y="5665919"/>
            <a:ext cx="2870935" cy="230057"/>
          </a:xfrm>
          <a:prstGeom prst="rect">
            <a:avLst/>
          </a:prstGeom>
        </p:spPr>
      </p:pic>
      <p:pic>
        <p:nvPicPr>
          <p:cNvPr id="7" name="Picture 6">
            <a:extLst>
              <a:ext uri="{FF2B5EF4-FFF2-40B4-BE49-F238E27FC236}">
                <a16:creationId xmlns:a16="http://schemas.microsoft.com/office/drawing/2014/main" id="{907EA913-0CF8-5B53-AE82-E24A4BE04FC0}"/>
              </a:ext>
            </a:extLst>
          </p:cNvPr>
          <p:cNvPicPr>
            <a:picLocks noChangeAspect="1"/>
          </p:cNvPicPr>
          <p:nvPr/>
        </p:nvPicPr>
        <p:blipFill>
          <a:blip r:embed="rId6"/>
          <a:stretch>
            <a:fillRect/>
          </a:stretch>
        </p:blipFill>
        <p:spPr>
          <a:xfrm>
            <a:off x="3317683" y="5665920"/>
            <a:ext cx="5803900" cy="254000"/>
          </a:xfrm>
          <a:prstGeom prst="rect">
            <a:avLst/>
          </a:prstGeom>
        </p:spPr>
      </p:pic>
      <p:pic>
        <p:nvPicPr>
          <p:cNvPr id="8" name="Picture 7">
            <a:extLst>
              <a:ext uri="{FF2B5EF4-FFF2-40B4-BE49-F238E27FC236}">
                <a16:creationId xmlns:a16="http://schemas.microsoft.com/office/drawing/2014/main" id="{00C90056-CF6A-A5DD-029E-0FAB380C2E21}"/>
              </a:ext>
            </a:extLst>
          </p:cNvPr>
          <p:cNvPicPr>
            <a:picLocks noChangeAspect="1"/>
          </p:cNvPicPr>
          <p:nvPr/>
        </p:nvPicPr>
        <p:blipFill>
          <a:blip r:embed="rId7"/>
          <a:stretch>
            <a:fillRect/>
          </a:stretch>
        </p:blipFill>
        <p:spPr>
          <a:xfrm>
            <a:off x="625898" y="6021522"/>
            <a:ext cx="6184900" cy="762000"/>
          </a:xfrm>
          <a:prstGeom prst="rect">
            <a:avLst/>
          </a:prstGeom>
          <a:ln>
            <a:solidFill>
              <a:srgbClr val="FF0000"/>
            </a:solidFill>
          </a:ln>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B997604-F00D-BFDA-BB28-0FF4951EA369}"/>
                  </a:ext>
                </a:extLst>
              </p:cNvPr>
              <p:cNvSpPr txBox="1"/>
              <p:nvPr/>
            </p:nvSpPr>
            <p:spPr bwMode="auto">
              <a:xfrm>
                <a:off x="1647632" y="577176"/>
                <a:ext cx="656211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假想我們允許參數</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𝜆</m:t>
                    </m:r>
                  </m:oMath>
                </a14:m>
                <a:r>
                  <a:rPr lang="en-TW" dirty="0">
                    <a:latin typeface="Times New Roman" pitchFamily="18" charset="0"/>
                    <a:cs typeface="Times New Roman" pitchFamily="18" charset="0"/>
                  </a:rPr>
                  <a:t>可以連續由</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𝜆</m:t>
                    </m:r>
                    <m:r>
                      <a:rPr lang="en-US" i="1">
                        <a:latin typeface="Cambria Math" panose="02040503050406030204" pitchFamily="18" charset="0"/>
                        <a:ea typeface="Cambria Math" panose="02040503050406030204" pitchFamily="18" charset="0"/>
                        <a:cs typeface="Times New Roman" pitchFamily="18" charset="0"/>
                      </a:rPr>
                      <m:t>=0 </m:t>
                    </m:r>
                  </m:oMath>
                </a14:m>
                <a:r>
                  <a:rPr lang="en-TW" dirty="0">
                    <a:latin typeface="Times New Roman" pitchFamily="18" charset="0"/>
                    <a:cs typeface="Times New Roman" pitchFamily="18" charset="0"/>
                  </a:rPr>
                  <a:t>變化至真實的值，</a:t>
                </a:r>
              </a:p>
            </p:txBody>
          </p:sp>
        </mc:Choice>
        <mc:Fallback xmlns="">
          <p:sp>
            <p:nvSpPr>
              <p:cNvPr id="9" name="TextBox 8">
                <a:extLst>
                  <a:ext uri="{FF2B5EF4-FFF2-40B4-BE49-F238E27FC236}">
                    <a16:creationId xmlns:a16="http://schemas.microsoft.com/office/drawing/2014/main" id="{2B997604-F00D-BFDA-BB28-0FF4951EA369}"/>
                  </a:ext>
                </a:extLst>
              </p:cNvPr>
              <p:cNvSpPr txBox="1">
                <a:spLocks noRot="1" noChangeAspect="1" noMove="1" noResize="1" noEditPoints="1" noAdjustHandles="1" noChangeArrowheads="1" noChangeShapeType="1" noTextEdit="1"/>
              </p:cNvSpPr>
              <p:nvPr/>
            </p:nvSpPr>
            <p:spPr bwMode="auto">
              <a:xfrm>
                <a:off x="1647632" y="577176"/>
                <a:ext cx="6562113" cy="369332"/>
              </a:xfrm>
              <a:prstGeom prst="rect">
                <a:avLst/>
              </a:prstGeom>
              <a:blipFill>
                <a:blip r:embed="rId8"/>
                <a:stretch>
                  <a:fillRect l="-772"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4521BFA-5874-A689-44E4-D520398F1610}"/>
                  </a:ext>
                </a:extLst>
              </p:cNvPr>
              <p:cNvSpPr txBox="1"/>
              <p:nvPr/>
            </p:nvSpPr>
            <p:spPr bwMode="auto">
              <a:xfrm>
                <a:off x="1647633" y="1322908"/>
                <a:ext cx="6903576" cy="376770"/>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注意參數</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𝜆</m:t>
                    </m:r>
                    <m:r>
                      <a:rPr lang="en-US" b="0" i="1" smtClean="0">
                        <a:latin typeface="Cambria Math" panose="02040503050406030204" pitchFamily="18" charset="0"/>
                        <a:ea typeface="Cambria Math" panose="02040503050406030204" pitchFamily="18" charset="0"/>
                        <a:cs typeface="Times New Roman" pitchFamily="18" charset="0"/>
                      </a:rPr>
                      <m:t>=0</m:t>
                    </m:r>
                  </m:oMath>
                </a14:m>
                <a:r>
                  <a:rPr lang="en-TW" dirty="0">
                    <a:latin typeface="Times New Roman" pitchFamily="18" charset="0"/>
                    <a:cs typeface="Times New Roman" pitchFamily="18" charset="0"/>
                  </a:rPr>
                  <a:t>時，本徵值</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𝐸</m:t>
                        </m:r>
                      </m:e>
                      <m:sub>
                        <m:r>
                          <a:rPr lang="en-US" altLang="zh-TW" i="1">
                            <a:latin typeface="Cambria Math" panose="02040503050406030204" pitchFamily="18" charset="0"/>
                          </a:rPr>
                          <m:t>𝑛</m:t>
                        </m:r>
                      </m:sub>
                    </m:sSub>
                  </m:oMath>
                </a14:m>
                <a:r>
                  <a:rPr lang="en-TW" dirty="0">
                    <a:latin typeface="Times New Roman" pitchFamily="18" charset="0"/>
                    <a:cs typeface="Times New Roman" pitchFamily="18" charset="0"/>
                  </a:rPr>
                  <a:t>就是非微擾能量</a:t>
                </a:r>
                <a14:m>
                  <m:oMath xmlns:m="http://schemas.openxmlformats.org/officeDocument/2006/math">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oMath>
                </a14:m>
                <a:r>
                  <a:rPr lang="en-TW" dirty="0">
                    <a:latin typeface="Times New Roman" pitchFamily="18" charset="0"/>
                    <a:cs typeface="Times New Roman" pitchFamily="18" charset="0"/>
                  </a:rPr>
                  <a:t>的本徵值。</a:t>
                </a:r>
              </a:p>
            </p:txBody>
          </p:sp>
        </mc:Choice>
        <mc:Fallback xmlns="">
          <p:sp>
            <p:nvSpPr>
              <p:cNvPr id="10" name="TextBox 9">
                <a:extLst>
                  <a:ext uri="{FF2B5EF4-FFF2-40B4-BE49-F238E27FC236}">
                    <a16:creationId xmlns:a16="http://schemas.microsoft.com/office/drawing/2014/main" id="{74521BFA-5874-A689-44E4-D520398F1610}"/>
                  </a:ext>
                </a:extLst>
              </p:cNvPr>
              <p:cNvSpPr txBox="1">
                <a:spLocks noRot="1" noChangeAspect="1" noMove="1" noResize="1" noEditPoints="1" noAdjustHandles="1" noChangeArrowheads="1" noChangeShapeType="1" noTextEdit="1"/>
              </p:cNvSpPr>
              <p:nvPr/>
            </p:nvSpPr>
            <p:spPr bwMode="auto">
              <a:xfrm>
                <a:off x="1647633" y="1322908"/>
                <a:ext cx="6903576" cy="376770"/>
              </a:xfrm>
              <a:prstGeom prst="rect">
                <a:avLst/>
              </a:prstGeom>
              <a:blipFill>
                <a:blip r:embed="rId9"/>
                <a:stretch>
                  <a:fillRect l="-734" t="-3333" b="-26667"/>
                </a:stretch>
              </a:blipFill>
              <a:ln w="9525">
                <a:noFill/>
                <a:miter lim="800000"/>
                <a:headEnd/>
                <a:tailEnd/>
              </a:ln>
            </p:spPr>
            <p:txBody>
              <a:bodyPr/>
              <a:lstStyle/>
              <a:p>
                <a:r>
                  <a:rPr lang="en-TW">
                    <a:noFill/>
                  </a:rPr>
                  <a:t> </a:t>
                </a:r>
              </a:p>
            </p:txBody>
          </p:sp>
        </mc:Fallback>
      </mc:AlternateContent>
      <p:sp>
        <p:nvSpPr>
          <p:cNvPr id="12" name="TextBox 11">
            <a:extLst>
              <a:ext uri="{FF2B5EF4-FFF2-40B4-BE49-F238E27FC236}">
                <a16:creationId xmlns:a16="http://schemas.microsoft.com/office/drawing/2014/main" id="{E156C437-4250-6FDB-5600-09D88C537116}"/>
              </a:ext>
            </a:extLst>
          </p:cNvPr>
          <p:cNvSpPr txBox="1"/>
          <p:nvPr/>
        </p:nvSpPr>
        <p:spPr bwMode="auto">
          <a:xfrm>
            <a:off x="1647633" y="1704175"/>
            <a:ext cx="4572000"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下圖是本徵值可能發生的情況。</a:t>
            </a:r>
            <a:endParaRPr lang="en-TW"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6A62F10-5DF1-FC2D-EA08-011C630B9845}"/>
                  </a:ext>
                </a:extLst>
              </p:cNvPr>
              <p:cNvSpPr txBox="1"/>
              <p:nvPr/>
            </p:nvSpPr>
            <p:spPr bwMode="auto">
              <a:xfrm>
                <a:off x="1647633" y="947120"/>
                <a:ext cx="656211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那麼本徵值</a:t>
                </a:r>
                <a14:m>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𝐸</m:t>
                        </m:r>
                      </m:e>
                      <m:sub>
                        <m:r>
                          <a:rPr lang="en-US" altLang="zh-TW" b="0" i="1" smtClean="0">
                            <a:latin typeface="Cambria Math" panose="02040503050406030204" pitchFamily="18" charset="0"/>
                          </a:rPr>
                          <m:t>𝑛</m:t>
                        </m:r>
                      </m:sub>
                    </m:sSub>
                    <m:d>
                      <m:dPr>
                        <m:ctrlPr>
                          <a:rPr lang="en-US" altLang="zh-TW" b="0" i="1" smtClean="0">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𝜆</m:t>
                        </m:r>
                      </m:e>
                    </m:d>
                  </m:oMath>
                </a14:m>
                <a:r>
                  <a:rPr lang="en-TW" dirty="0">
                    <a:latin typeface="Times New Roman" pitchFamily="18" charset="0"/>
                    <a:cs typeface="Times New Roman" pitchFamily="18" charset="0"/>
                  </a:rPr>
                  <a:t>與本徵態</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zh-TW" altLang="el-GR" i="1">
                                    <a:latin typeface="Cambria Math"/>
                                    <a:ea typeface="Cambria Math"/>
                                  </a:rPr>
                                  <m:t>𝜓</m:t>
                                </m:r>
                              </m:e>
                              <m:sub>
                                <m:r>
                                  <a:rPr lang="en-US" altLang="zh-TW" i="1">
                                    <a:latin typeface="Cambria Math" panose="02040503050406030204" pitchFamily="18" charset="0"/>
                                    <a:ea typeface="Cambria Math"/>
                                  </a:rPr>
                                  <m:t>𝑛</m:t>
                                </m:r>
                              </m:sub>
                            </m:sSub>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𝜆</m:t>
                                </m:r>
                              </m:e>
                            </m:d>
                          </m:e>
                        </m:d>
                      </m:e>
                    </m:d>
                  </m:oMath>
                </a14:m>
                <a:r>
                  <a:rPr lang="en-TW" dirty="0">
                    <a:latin typeface="Times New Roman" pitchFamily="18" charset="0"/>
                    <a:cs typeface="Times New Roman" pitchFamily="18" charset="0"/>
                  </a:rPr>
                  <a:t>也會隨之而改變！</a:t>
                </a:r>
              </a:p>
            </p:txBody>
          </p:sp>
        </mc:Choice>
        <mc:Fallback xmlns="">
          <p:sp>
            <p:nvSpPr>
              <p:cNvPr id="13" name="TextBox 12">
                <a:extLst>
                  <a:ext uri="{FF2B5EF4-FFF2-40B4-BE49-F238E27FC236}">
                    <a16:creationId xmlns:a16="http://schemas.microsoft.com/office/drawing/2014/main" id="{86A62F10-5DF1-FC2D-EA08-011C630B9845}"/>
                  </a:ext>
                </a:extLst>
              </p:cNvPr>
              <p:cNvSpPr txBox="1">
                <a:spLocks noRot="1" noChangeAspect="1" noMove="1" noResize="1" noEditPoints="1" noAdjustHandles="1" noChangeArrowheads="1" noChangeShapeType="1" noTextEdit="1"/>
              </p:cNvSpPr>
              <p:nvPr/>
            </p:nvSpPr>
            <p:spPr bwMode="auto">
              <a:xfrm>
                <a:off x="1647633" y="947120"/>
                <a:ext cx="6562113" cy="369332"/>
              </a:xfrm>
              <a:prstGeom prst="rect">
                <a:avLst/>
              </a:prstGeom>
              <a:blipFill>
                <a:blip r:embed="rId10"/>
                <a:stretch>
                  <a:fillRect l="-772" t="-110000" b="-166667"/>
                </a:stretch>
              </a:blipFill>
              <a:ln w="9525">
                <a:noFill/>
                <a:miter lim="800000"/>
                <a:headEnd/>
                <a:tailEnd/>
              </a:ln>
            </p:spPr>
            <p:txBody>
              <a:bodyPr/>
              <a:lstStyle/>
              <a:p>
                <a:r>
                  <a:rPr lang="en-TW">
                    <a:noFill/>
                  </a:rPr>
                  <a:t> </a:t>
                </a:r>
              </a:p>
            </p:txBody>
          </p:sp>
        </mc:Fallback>
      </mc:AlternateContent>
      <p:sp>
        <p:nvSpPr>
          <p:cNvPr id="14" name="TextBox 13">
            <a:extLst>
              <a:ext uri="{FF2B5EF4-FFF2-40B4-BE49-F238E27FC236}">
                <a16:creationId xmlns:a16="http://schemas.microsoft.com/office/drawing/2014/main" id="{CBBE85F8-BC50-2A4E-47A9-B02EDF9AF48F}"/>
              </a:ext>
            </a:extLst>
          </p:cNvPr>
          <p:cNvSpPr txBox="1"/>
          <p:nvPr/>
        </p:nvSpPr>
        <p:spPr bwMode="auto">
          <a:xfrm>
            <a:off x="5464947" y="200023"/>
            <a:ext cx="288032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本徵態問題的微擾計算</a:t>
            </a:r>
          </a:p>
        </p:txBody>
      </p:sp>
      <p:sp>
        <p:nvSpPr>
          <p:cNvPr id="11" name="Rectangle 10">
            <a:extLst>
              <a:ext uri="{FF2B5EF4-FFF2-40B4-BE49-F238E27FC236}">
                <a16:creationId xmlns:a16="http://schemas.microsoft.com/office/drawing/2014/main" id="{4F26542A-4127-6913-B765-100A02E8EC4E}"/>
              </a:ext>
            </a:extLst>
          </p:cNvPr>
          <p:cNvSpPr/>
          <p:nvPr/>
        </p:nvSpPr>
        <p:spPr>
          <a:xfrm>
            <a:off x="1648523" y="3814876"/>
            <a:ext cx="3816424" cy="7896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6" name="Straight Connector 15">
            <a:extLst>
              <a:ext uri="{FF2B5EF4-FFF2-40B4-BE49-F238E27FC236}">
                <a16:creationId xmlns:a16="http://schemas.microsoft.com/office/drawing/2014/main" id="{BB24D6F2-146B-F061-C3BE-1F7FF499FDDA}"/>
              </a:ext>
            </a:extLst>
          </p:cNvPr>
          <p:cNvCxnSpPr/>
          <p:nvPr/>
        </p:nvCxnSpPr>
        <p:spPr>
          <a:xfrm>
            <a:off x="1907704" y="5334316"/>
            <a:ext cx="1423416"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D614007-D1A2-819B-9E72-1C811E51724B}"/>
              </a:ext>
            </a:extLst>
          </p:cNvPr>
          <p:cNvCxnSpPr>
            <a:cxnSpLocks/>
          </p:cNvCxnSpPr>
          <p:nvPr/>
        </p:nvCxnSpPr>
        <p:spPr>
          <a:xfrm>
            <a:off x="3707904" y="5619835"/>
            <a:ext cx="3384376"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99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additive="base">
                                        <p:cTn id="65" dur="500" fill="hold"/>
                                        <p:tgtEl>
                                          <p:spTgt spid="8"/>
                                        </p:tgtEl>
                                        <p:attrNameLst>
                                          <p:attrName>ppt_x</p:attrName>
                                        </p:attrNameLst>
                                      </p:cBhvr>
                                      <p:tavLst>
                                        <p:tav tm="0">
                                          <p:val>
                                            <p:strVal val="#ppt_x"/>
                                          </p:val>
                                        </p:tav>
                                        <p:tav tm="100000">
                                          <p:val>
                                            <p:strVal val="#ppt_x"/>
                                          </p:val>
                                        </p:tav>
                                      </p:tavLst>
                                    </p:anim>
                                    <p:anim calcmode="lin" valueType="num">
                                      <p:cBhvr additive="base">
                                        <p:cTn id="66" dur="500" fill="hold"/>
                                        <p:tgtEl>
                                          <p:spTgt spid="8"/>
                                        </p:tgtEl>
                                        <p:attrNameLst>
                                          <p:attrName>ppt_y</p:attrName>
                                        </p:attrNameLst>
                                      </p:cBhvr>
                                      <p:tavLst>
                                        <p:tav tm="0">
                                          <p:val>
                                            <p:strVal val="1+#ppt_h/2"/>
                                          </p:val>
                                        </p:tav>
                                        <p:tav tm="100000">
                                          <p:val>
                                            <p:strVal val="#ppt_y"/>
                                          </p:val>
                                        </p:tav>
                                      </p:tavLst>
                                    </p:anim>
                                  </p:childTnLst>
                                </p:cTn>
                              </p:par>
                              <p:par>
                                <p:cTn id="67" presetID="3" presetClass="exit" presetSubtype="10" fill="hold" nodeType="withEffect">
                                  <p:stCondLst>
                                    <p:cond delay="0"/>
                                  </p:stCondLst>
                                  <p:childTnLst>
                                    <p:animEffect transition="out" filter="blinds(horizontal)">
                                      <p:cBhvr>
                                        <p:cTn id="68" dur="500"/>
                                        <p:tgtEl>
                                          <p:spTgt spid="4"/>
                                        </p:tgtEl>
                                      </p:cBhvr>
                                    </p:animEffect>
                                    <p:set>
                                      <p:cBhvr>
                                        <p:cTn id="6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P spid="12" grpId="0"/>
      <p:bldP spid="13" grpId="0"/>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文字方塊 6">
                <a:extLst>
                  <a:ext uri="{FF2B5EF4-FFF2-40B4-BE49-F238E27FC236}">
                    <a16:creationId xmlns:a16="http://schemas.microsoft.com/office/drawing/2014/main" id="{1CBB562A-714A-33F8-C255-FF265AE5CB6A}"/>
                  </a:ext>
                </a:extLst>
              </p:cNvPr>
              <p:cNvSpPr txBox="1"/>
              <p:nvPr/>
            </p:nvSpPr>
            <p:spPr bwMode="auto">
              <a:xfrm>
                <a:off x="672317" y="968828"/>
                <a:ext cx="3132085" cy="61863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i="1">
                              <a:latin typeface="Cambria Math" panose="02040503050406030204" pitchFamily="18" charset="0"/>
                            </a:rPr>
                            <m:t>𝑞</m:t>
                          </m:r>
                        </m:e>
                        <m:e>
                          <m:r>
                            <a:rPr lang="en-US" altLang="zh-TW" i="1">
                              <a:latin typeface="Cambria Math" panose="02040503050406030204" pitchFamily="18" charset="0"/>
                            </a:rPr>
                            <m:t>𝑉</m:t>
                          </m:r>
                        </m:e>
                        <m:e>
                          <m:r>
                            <a:rPr lang="en-US" altLang="zh-TW" i="1">
                              <a:latin typeface="Cambria Math" panose="02040503050406030204" pitchFamily="18" charset="0"/>
                            </a:rPr>
                            <m:t>𝑘</m:t>
                          </m:r>
                        </m:e>
                      </m:d>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oMath>
                  </m:oMathPara>
                </a14:m>
                <a:endParaRPr lang="zh-TW" altLang="en-US" sz="1800" dirty="0"/>
              </a:p>
            </p:txBody>
          </p:sp>
        </mc:Choice>
        <mc:Fallback xmlns="">
          <p:sp>
            <p:nvSpPr>
              <p:cNvPr id="10" name="文字方塊 6">
                <a:extLst>
                  <a:ext uri="{FF2B5EF4-FFF2-40B4-BE49-F238E27FC236}">
                    <a16:creationId xmlns:a16="http://schemas.microsoft.com/office/drawing/2014/main" id="{1CBB562A-714A-33F8-C255-FF265AE5CB6A}"/>
                  </a:ext>
                </a:extLst>
              </p:cNvPr>
              <p:cNvSpPr txBox="1">
                <a:spLocks noRot="1" noChangeAspect="1" noMove="1" noResize="1" noEditPoints="1" noAdjustHandles="1" noChangeArrowheads="1" noChangeShapeType="1" noTextEdit="1"/>
              </p:cNvSpPr>
              <p:nvPr/>
            </p:nvSpPr>
            <p:spPr bwMode="auto">
              <a:xfrm>
                <a:off x="672317" y="968828"/>
                <a:ext cx="3132085" cy="618631"/>
              </a:xfrm>
              <a:prstGeom prst="rect">
                <a:avLst/>
              </a:prstGeom>
              <a:blipFill>
                <a:blip r:embed="rId2"/>
                <a:stretch>
                  <a:fillRect/>
                </a:stretch>
              </a:blipFill>
              <a:ln>
                <a:noFill/>
              </a:ln>
            </p:spPr>
            <p:txBody>
              <a:bodyPr/>
              <a:lstStyle/>
              <a:p>
                <a:r>
                  <a:rPr lang="en-TW">
                    <a:noFill/>
                  </a:rPr>
                  <a:t> </a:t>
                </a:r>
              </a:p>
            </p:txBody>
          </p:sp>
        </mc:Fallback>
      </mc:AlternateContent>
      <p:sp>
        <p:nvSpPr>
          <p:cNvPr id="17" name="TextBox 16">
            <a:extLst>
              <a:ext uri="{FF2B5EF4-FFF2-40B4-BE49-F238E27FC236}">
                <a16:creationId xmlns:a16="http://schemas.microsoft.com/office/drawing/2014/main" id="{137595DD-90D9-D42F-EC11-12A993D1A9DF}"/>
              </a:ext>
            </a:extLst>
          </p:cNvPr>
          <p:cNvSpPr txBox="1"/>
          <p:nvPr/>
        </p:nvSpPr>
        <p:spPr bwMode="auto">
          <a:xfrm>
            <a:off x="644379" y="2433712"/>
            <a:ext cx="349557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計算能量一階修正，代入公式：</a:t>
            </a:r>
          </a:p>
        </p:txBody>
      </p:sp>
      <mc:AlternateContent xmlns:mc="http://schemas.openxmlformats.org/markup-compatibility/2006" xmlns:a14="http://schemas.microsoft.com/office/drawing/2010/main">
        <mc:Choice Requires="a14">
          <p:sp>
            <p:nvSpPr>
              <p:cNvPr id="18" name="文字方塊 29">
                <a:extLst>
                  <a:ext uri="{FF2B5EF4-FFF2-40B4-BE49-F238E27FC236}">
                    <a16:creationId xmlns:a16="http://schemas.microsoft.com/office/drawing/2014/main" id="{7D8D4B9E-5949-0394-CD35-C5E3548BF8A4}"/>
                  </a:ext>
                </a:extLst>
              </p:cNvPr>
              <p:cNvSpPr txBox="1"/>
              <p:nvPr/>
            </p:nvSpPr>
            <p:spPr bwMode="auto">
              <a:xfrm>
                <a:off x="3962501" y="2405787"/>
                <a:ext cx="2083098" cy="425181"/>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m:oMathPara>
                </a14:m>
                <a:endParaRPr lang="zh-TW" altLang="en-US" dirty="0"/>
              </a:p>
            </p:txBody>
          </p:sp>
        </mc:Choice>
        <mc:Fallback xmlns="">
          <p:sp>
            <p:nvSpPr>
              <p:cNvPr id="18" name="文字方塊 29">
                <a:extLst>
                  <a:ext uri="{FF2B5EF4-FFF2-40B4-BE49-F238E27FC236}">
                    <a16:creationId xmlns:a16="http://schemas.microsoft.com/office/drawing/2014/main" id="{7D8D4B9E-5949-0394-CD35-C5E3548BF8A4}"/>
                  </a:ext>
                </a:extLst>
              </p:cNvPr>
              <p:cNvSpPr txBox="1">
                <a:spLocks noRot="1" noChangeAspect="1" noMove="1" noResize="1" noEditPoints="1" noAdjustHandles="1" noChangeArrowheads="1" noChangeShapeType="1" noTextEdit="1"/>
              </p:cNvSpPr>
              <p:nvPr/>
            </p:nvSpPr>
            <p:spPr bwMode="auto">
              <a:xfrm>
                <a:off x="3962501" y="2405787"/>
                <a:ext cx="2083098" cy="425181"/>
              </a:xfrm>
              <a:prstGeom prst="rect">
                <a:avLst/>
              </a:prstGeom>
              <a:blipFill>
                <a:blip r:embed="rId3"/>
                <a:stretch>
                  <a:fillRect t="-82353" r="-8485" b="-150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文字方塊 29">
                <a:extLst>
                  <a:ext uri="{FF2B5EF4-FFF2-40B4-BE49-F238E27FC236}">
                    <a16:creationId xmlns:a16="http://schemas.microsoft.com/office/drawing/2014/main" id="{73687501-E35C-0264-63D7-4D8CBFB1834D}"/>
                  </a:ext>
                </a:extLst>
              </p:cNvPr>
              <p:cNvSpPr txBox="1"/>
              <p:nvPr/>
            </p:nvSpPr>
            <p:spPr bwMode="auto">
              <a:xfrm>
                <a:off x="674767" y="3005198"/>
                <a:ext cx="4329281" cy="61863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r>
                        <a:rPr lang="en-US" altLang="zh-TW" b="0" i="1" smtClean="0">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r>
                        <a:rPr lang="en-US" altLang="zh-TW" b="0" i="1" smtClean="0">
                          <a:latin typeface="Cambria Math" panose="02040503050406030204" pitchFamily="18" charset="0"/>
                          <a:ea typeface="Cambria Math"/>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e>
                      </m:d>
                      <m:r>
                        <a:rPr lang="en-US" altLang="zh-TW" b="0" i="1" smtClean="0">
                          <a:latin typeface="Cambria Math" panose="02040503050406030204" pitchFamily="18" charset="0"/>
                        </a:rPr>
                        <m:t>=0</m:t>
                      </m:r>
                    </m:oMath>
                  </m:oMathPara>
                </a14:m>
                <a:endParaRPr lang="zh-TW" altLang="en-US" dirty="0"/>
              </a:p>
            </p:txBody>
          </p:sp>
        </mc:Choice>
        <mc:Fallback xmlns="">
          <p:sp>
            <p:nvSpPr>
              <p:cNvPr id="19" name="文字方塊 29">
                <a:extLst>
                  <a:ext uri="{FF2B5EF4-FFF2-40B4-BE49-F238E27FC236}">
                    <a16:creationId xmlns:a16="http://schemas.microsoft.com/office/drawing/2014/main" id="{73687501-E35C-0264-63D7-4D8CBFB1834D}"/>
                  </a:ext>
                </a:extLst>
              </p:cNvPr>
              <p:cNvSpPr txBox="1">
                <a:spLocks noRot="1" noChangeAspect="1" noMove="1" noResize="1" noEditPoints="1" noAdjustHandles="1" noChangeArrowheads="1" noChangeShapeType="1" noTextEdit="1"/>
              </p:cNvSpPr>
              <p:nvPr/>
            </p:nvSpPr>
            <p:spPr bwMode="auto">
              <a:xfrm>
                <a:off x="674767" y="3005198"/>
                <a:ext cx="4329281" cy="618631"/>
              </a:xfrm>
              <a:prstGeom prst="rect">
                <a:avLst/>
              </a:prstGeom>
              <a:blipFill>
                <a:blip r:embed="rId4"/>
                <a:stretch>
                  <a:fillRect t="-44000" b="-82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文字方塊 6">
                <a:extLst>
                  <a:ext uri="{FF2B5EF4-FFF2-40B4-BE49-F238E27FC236}">
                    <a16:creationId xmlns:a16="http://schemas.microsoft.com/office/drawing/2014/main" id="{A638D346-089B-D54C-AABE-01434DE3FECD}"/>
                  </a:ext>
                </a:extLst>
              </p:cNvPr>
              <p:cNvSpPr txBox="1"/>
              <p:nvPr/>
            </p:nvSpPr>
            <p:spPr bwMode="auto">
              <a:xfrm>
                <a:off x="674767" y="4013310"/>
                <a:ext cx="1656184" cy="648126"/>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𝐸</m:t>
                          </m:r>
                        </m:e>
                        <m:sup>
                          <m:r>
                            <a:rPr lang="en-US" altLang="zh-TW" sz="1800" b="0" i="1" smtClean="0">
                              <a:latin typeface="Cambria Math" panose="02040503050406030204" pitchFamily="18" charset="0"/>
                            </a:rPr>
                            <m:t>(0)</m:t>
                          </m:r>
                        </m:sup>
                      </m:sSup>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ℏ</m:t>
                              </m:r>
                            </m:e>
                            <m:sup>
                              <m:r>
                                <a:rPr lang="en-US" altLang="zh-TW" sz="1800" b="0" i="1" smtClean="0">
                                  <a:latin typeface="Cambria Math" panose="02040503050406030204" pitchFamily="18" charset="0"/>
                                </a:rPr>
                                <m:t>2</m:t>
                              </m:r>
                            </m:sup>
                          </m:sSup>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𝑘</m:t>
                              </m:r>
                            </m:e>
                            <m:sup>
                              <m:r>
                                <a:rPr lang="en-US" altLang="zh-TW" sz="1800" b="0" i="1" smtClean="0">
                                  <a:latin typeface="Cambria Math" panose="02040503050406030204" pitchFamily="18" charset="0"/>
                                </a:rPr>
                                <m:t>2</m:t>
                              </m:r>
                            </m:sup>
                          </m:sSup>
                        </m:num>
                        <m:den>
                          <m:r>
                            <a:rPr lang="en-US" altLang="zh-TW" sz="1800" b="0" i="1" smtClean="0">
                              <a:latin typeface="Cambria Math"/>
                            </a:rPr>
                            <m:t>2</m:t>
                          </m:r>
                          <m:r>
                            <a:rPr lang="en-US" altLang="zh-TW" sz="1800" b="0" i="1" smtClean="0">
                              <a:latin typeface="Cambria Math" panose="02040503050406030204" pitchFamily="18" charset="0"/>
                            </a:rPr>
                            <m:t>𝑚</m:t>
                          </m:r>
                        </m:den>
                      </m:f>
                    </m:oMath>
                  </m:oMathPara>
                </a14:m>
                <a:endParaRPr lang="zh-TW" altLang="en-US" sz="1800" dirty="0"/>
              </a:p>
            </p:txBody>
          </p:sp>
        </mc:Choice>
        <mc:Fallback xmlns="">
          <p:sp>
            <p:nvSpPr>
              <p:cNvPr id="21" name="文字方塊 6">
                <a:extLst>
                  <a:ext uri="{FF2B5EF4-FFF2-40B4-BE49-F238E27FC236}">
                    <a16:creationId xmlns:a16="http://schemas.microsoft.com/office/drawing/2014/main" id="{A638D346-089B-D54C-AABE-01434DE3FECD}"/>
                  </a:ext>
                </a:extLst>
              </p:cNvPr>
              <p:cNvSpPr txBox="1">
                <a:spLocks noRot="1" noChangeAspect="1" noMove="1" noResize="1" noEditPoints="1" noAdjustHandles="1" noChangeArrowheads="1" noChangeShapeType="1" noTextEdit="1"/>
              </p:cNvSpPr>
              <p:nvPr/>
            </p:nvSpPr>
            <p:spPr bwMode="auto">
              <a:xfrm>
                <a:off x="674767" y="4013310"/>
                <a:ext cx="1656184" cy="648126"/>
              </a:xfrm>
              <a:prstGeom prst="rect">
                <a:avLst/>
              </a:prstGeom>
              <a:blipFill>
                <a:blip r:embed="rId5"/>
                <a:stretch>
                  <a:fillRect b="-3774"/>
                </a:stretch>
              </a:blipFill>
              <a:ln>
                <a:noFill/>
              </a:ln>
            </p:spPr>
            <p:txBody>
              <a:bodyPr/>
              <a:lstStyle/>
              <a:p>
                <a:r>
                  <a:rPr lang="en-TW">
                    <a:noFill/>
                  </a:rPr>
                  <a:t> </a:t>
                </a:r>
              </a:p>
            </p:txBody>
          </p:sp>
        </mc:Fallback>
      </mc:AlternateContent>
      <p:sp>
        <p:nvSpPr>
          <p:cNvPr id="22" name="TextBox 21">
            <a:extLst>
              <a:ext uri="{FF2B5EF4-FFF2-40B4-BE49-F238E27FC236}">
                <a16:creationId xmlns:a16="http://schemas.microsoft.com/office/drawing/2014/main" id="{D0132DA8-C21E-6129-647A-635B3A597082}"/>
              </a:ext>
            </a:extLst>
          </p:cNvPr>
          <p:cNvSpPr txBox="1"/>
          <p:nvPr/>
        </p:nvSpPr>
        <p:spPr bwMode="auto">
          <a:xfrm>
            <a:off x="674767" y="4805398"/>
            <a:ext cx="5040560"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因此似乎電子還是處於自由狀態</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46BCEFE-EF75-652E-AC10-00C7D7832404}"/>
                  </a:ext>
                </a:extLst>
              </p:cNvPr>
              <p:cNvSpPr txBox="1"/>
              <p:nvPr/>
            </p:nvSpPr>
            <p:spPr bwMode="auto">
              <a:xfrm>
                <a:off x="3804402" y="1035384"/>
                <a:ext cx="4366999" cy="485518"/>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矩陣元只有在兩邊</a:t>
                </a:r>
                <a14:m>
                  <m:oMath xmlns:m="http://schemas.openxmlformats.org/officeDocument/2006/math">
                    <m:r>
                      <a:rPr lang="en-TW" i="1" dirty="0" smtClean="0">
                        <a:solidFill>
                          <a:srgbClr val="FF0000"/>
                        </a:solidFill>
                        <a:latin typeface="Cambria Math" panose="02040503050406030204" pitchFamily="18" charset="0"/>
                        <a:cs typeface="Times New Roman" pitchFamily="18" charset="0"/>
                      </a:rPr>
                      <m:t>𝑘</m:t>
                    </m:r>
                  </m:oMath>
                </a14:m>
                <a:r>
                  <a:rPr lang="en-TW" dirty="0">
                    <a:solidFill>
                      <a:srgbClr val="FF0000"/>
                    </a:solidFill>
                    <a:latin typeface="Times New Roman" pitchFamily="18" charset="0"/>
                    <a:cs typeface="Times New Roman" pitchFamily="18" charset="0"/>
                  </a:rPr>
                  <a:t>相差</a:t>
                </a:r>
                <a14:m>
                  <m:oMath xmlns:m="http://schemas.openxmlformats.org/officeDocument/2006/math">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b="0" i="1" smtClean="0">
                            <a:solidFill>
                              <a:srgbClr val="FF0000"/>
                            </a:solidFill>
                            <a:latin typeface="Cambria Math" panose="02040503050406030204" pitchFamily="18" charset="0"/>
                            <a:ea typeface="Cambria Math" panose="02040503050406030204" pitchFamily="18" charset="0"/>
                          </a:rPr>
                          <m:t>2</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oMath>
                </a14:m>
                <a:r>
                  <a:rPr lang="en-TW" dirty="0">
                    <a:solidFill>
                      <a:srgbClr val="FF0000"/>
                    </a:solidFill>
                    <a:latin typeface="Times New Roman" pitchFamily="18" charset="0"/>
                    <a:cs typeface="Times New Roman" pitchFamily="18" charset="0"/>
                  </a:rPr>
                  <a:t>才不為零！</a:t>
                </a:r>
              </a:p>
            </p:txBody>
          </p:sp>
        </mc:Choice>
        <mc:Fallback xmlns="">
          <p:sp>
            <p:nvSpPr>
              <p:cNvPr id="2" name="TextBox 1">
                <a:extLst>
                  <a:ext uri="{FF2B5EF4-FFF2-40B4-BE49-F238E27FC236}">
                    <a16:creationId xmlns:a16="http://schemas.microsoft.com/office/drawing/2014/main" id="{C46BCEFE-EF75-652E-AC10-00C7D7832404}"/>
                  </a:ext>
                </a:extLst>
              </p:cNvPr>
              <p:cNvSpPr txBox="1">
                <a:spLocks noRot="1" noChangeAspect="1" noMove="1" noResize="1" noEditPoints="1" noAdjustHandles="1" noChangeArrowheads="1" noChangeShapeType="1" noTextEdit="1"/>
              </p:cNvSpPr>
              <p:nvPr/>
            </p:nvSpPr>
            <p:spPr bwMode="auto">
              <a:xfrm>
                <a:off x="3804402" y="1035384"/>
                <a:ext cx="4366999" cy="485518"/>
              </a:xfrm>
              <a:prstGeom prst="rect">
                <a:avLst/>
              </a:prstGeom>
              <a:blipFill>
                <a:blip r:embed="rId6"/>
                <a:stretch>
                  <a:fillRect l="-1159" b="-5128"/>
                </a:stretch>
              </a:blipFill>
              <a:ln w="9525">
                <a:noFill/>
                <a:miter lim="800000"/>
                <a:headEnd/>
                <a:tailEnd/>
              </a:ln>
            </p:spPr>
            <p:txBody>
              <a:bodyPr/>
              <a:lstStyle/>
              <a:p>
                <a:r>
                  <a:rPr lang="en-TW">
                    <a:noFill/>
                  </a:rPr>
                  <a:t> </a:t>
                </a:r>
              </a:p>
            </p:txBody>
          </p:sp>
        </mc:Fallback>
      </mc:AlternateContent>
      <p:pic>
        <p:nvPicPr>
          <p:cNvPr id="3" name="Picture 2">
            <a:extLst>
              <a:ext uri="{FF2B5EF4-FFF2-40B4-BE49-F238E27FC236}">
                <a16:creationId xmlns:a16="http://schemas.microsoft.com/office/drawing/2014/main" id="{1D83CC81-9E83-5D25-0451-D6A8440BAACA}"/>
              </a:ext>
            </a:extLst>
          </p:cNvPr>
          <p:cNvPicPr>
            <a:picLocks noChangeAspect="1"/>
          </p:cNvPicPr>
          <p:nvPr/>
        </p:nvPicPr>
        <p:blipFill>
          <a:blip r:embed="rId7"/>
          <a:stretch>
            <a:fillRect/>
          </a:stretch>
        </p:blipFill>
        <p:spPr>
          <a:xfrm>
            <a:off x="4788024" y="4201290"/>
            <a:ext cx="2384042" cy="213741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2EABFB5-6E7E-5CE9-69BB-C92C236AF8BA}"/>
                  </a:ext>
                </a:extLst>
              </p:cNvPr>
              <p:cNvSpPr txBox="1"/>
              <p:nvPr/>
            </p:nvSpPr>
            <p:spPr bwMode="auto">
              <a:xfrm>
                <a:off x="4355976" y="3674455"/>
                <a:ext cx="4001635" cy="43935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零階加一階本徵值能量</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r>
                              <a:rPr lang="en-US" altLang="zh-TW" b="0" i="1" smtClean="0">
                                <a:latin typeface="Cambria Math" panose="02040503050406030204" pitchFamily="18" charset="0"/>
                              </a:rPr>
                              <m:t>+1</m:t>
                            </m:r>
                          </m:e>
                        </m:d>
                      </m:sup>
                    </m:sSubSup>
                  </m:oMath>
                </a14:m>
                <a:r>
                  <a:rPr lang="en-TW" dirty="0">
                    <a:latin typeface="Times New Roman" pitchFamily="18" charset="0"/>
                    <a:cs typeface="Times New Roman" pitchFamily="18" charset="0"/>
                  </a:rPr>
                  <a:t>對</a:t>
                </a:r>
                <a14:m>
                  <m:oMath xmlns:m="http://schemas.openxmlformats.org/officeDocument/2006/math">
                    <m:r>
                      <a:rPr lang="en-TW" i="1" dirty="0" smtClean="0">
                        <a:latin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作圖</a:t>
                </a:r>
              </a:p>
            </p:txBody>
          </p:sp>
        </mc:Choice>
        <mc:Fallback xmlns="">
          <p:sp>
            <p:nvSpPr>
              <p:cNvPr id="7" name="TextBox 6">
                <a:extLst>
                  <a:ext uri="{FF2B5EF4-FFF2-40B4-BE49-F238E27FC236}">
                    <a16:creationId xmlns:a16="http://schemas.microsoft.com/office/drawing/2014/main" id="{22EABFB5-6E7E-5CE9-69BB-C92C236AF8BA}"/>
                  </a:ext>
                </a:extLst>
              </p:cNvPr>
              <p:cNvSpPr txBox="1">
                <a:spLocks noRot="1" noChangeAspect="1" noMove="1" noResize="1" noEditPoints="1" noAdjustHandles="1" noChangeArrowheads="1" noChangeShapeType="1" noTextEdit="1"/>
              </p:cNvSpPr>
              <p:nvPr/>
            </p:nvSpPr>
            <p:spPr bwMode="auto">
              <a:xfrm>
                <a:off x="4355976" y="3674455"/>
                <a:ext cx="4001635" cy="439351"/>
              </a:xfrm>
              <a:prstGeom prst="rect">
                <a:avLst/>
              </a:prstGeom>
              <a:blipFill>
                <a:blip r:embed="rId8"/>
                <a:stretch>
                  <a:fillRect l="-1582" b="-20000"/>
                </a:stretch>
              </a:blipFill>
              <a:ln w="9525">
                <a:noFill/>
                <a:miter lim="800000"/>
                <a:headEnd/>
                <a:tailEnd/>
              </a:ln>
            </p:spPr>
            <p:txBody>
              <a:bodyPr/>
              <a:lstStyle/>
              <a:p>
                <a:r>
                  <a:rPr lang="en-TW">
                    <a:noFill/>
                  </a:rPr>
                  <a:t> </a:t>
                </a:r>
              </a:p>
            </p:txBody>
          </p:sp>
        </mc:Fallback>
      </mc:AlternateContent>
      <p:sp>
        <p:nvSpPr>
          <p:cNvPr id="8" name="TextBox 7">
            <a:extLst>
              <a:ext uri="{FF2B5EF4-FFF2-40B4-BE49-F238E27FC236}">
                <a16:creationId xmlns:a16="http://schemas.microsoft.com/office/drawing/2014/main" id="{7CF06825-5667-41EB-ED4B-B7F73FD3E3DF}"/>
              </a:ext>
            </a:extLst>
          </p:cNvPr>
          <p:cNvSpPr txBox="1"/>
          <p:nvPr/>
        </p:nvSpPr>
        <p:spPr bwMode="auto">
          <a:xfrm>
            <a:off x="672317" y="5517232"/>
            <a:ext cx="375566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這個結果大部分對，但不完全！</a:t>
            </a:r>
          </a:p>
        </p:txBody>
      </p:sp>
    </p:spTree>
    <p:extLst>
      <p:ext uri="{BB962C8B-B14F-4D97-AF65-F5344CB8AC3E}">
        <p14:creationId xmlns:p14="http://schemas.microsoft.com/office/powerpoint/2010/main" val="7810501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42B7A6-33E3-639B-DC18-542D56C88536}"/>
              </a:ext>
            </a:extLst>
          </p:cNvPr>
          <p:cNvPicPr>
            <a:picLocks noChangeAspect="1"/>
          </p:cNvPicPr>
          <p:nvPr/>
        </p:nvPicPr>
        <p:blipFill>
          <a:blip r:embed="rId2"/>
          <a:stretch>
            <a:fillRect/>
          </a:stretch>
        </p:blipFill>
        <p:spPr>
          <a:xfrm>
            <a:off x="5787710" y="1388385"/>
            <a:ext cx="2751048" cy="2466457"/>
          </a:xfrm>
          <a:prstGeom prst="rect">
            <a:avLst/>
          </a:prstGeom>
        </p:spPr>
      </p:pic>
      <mc:AlternateContent xmlns:mc="http://schemas.openxmlformats.org/markup-compatibility/2006" xmlns:a14="http://schemas.microsoft.com/office/drawing/2010/main">
        <mc:Choice Requires="a14">
          <p:sp>
            <p:nvSpPr>
              <p:cNvPr id="12" name="文字方塊 29">
                <a:extLst>
                  <a:ext uri="{FF2B5EF4-FFF2-40B4-BE49-F238E27FC236}">
                    <a16:creationId xmlns:a16="http://schemas.microsoft.com/office/drawing/2014/main" id="{E4345433-150E-5AB0-43FA-4A4AF6E86A20}"/>
                  </a:ext>
                </a:extLst>
              </p:cNvPr>
              <p:cNvSpPr txBox="1"/>
              <p:nvPr/>
            </p:nvSpPr>
            <p:spPr bwMode="auto">
              <a:xfrm>
                <a:off x="546518" y="1124533"/>
                <a:ext cx="5024539" cy="97039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nary>
                        <m:naryPr>
                          <m:chr m:val="∑"/>
                          <m:supHide m:val="on"/>
                          <m:ctrlPr>
                            <a:rPr lang="en-US" altLang="zh-TW" i="1">
                              <a:latin typeface="Cambria Math" panose="02040503050406030204" pitchFamily="18" charset="0"/>
                              <a:ea typeface="Cambria Math"/>
                            </a:rPr>
                          </m:ctrlPr>
                        </m:naryPr>
                        <m:sub>
                          <m:r>
                            <a:rPr lang="en-US" altLang="zh-TW" b="0" i="1" smtClean="0">
                              <a:latin typeface="Cambria Math" panose="02040503050406030204" pitchFamily="18" charset="0"/>
                              <a:ea typeface="Cambria Math"/>
                            </a:rPr>
                            <m:t>𝑞</m:t>
                          </m:r>
                          <m:r>
                            <a:rPr lang="en-US"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𝑘</m:t>
                          </m:r>
                        </m:sub>
                        <m:sup/>
                        <m:e>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𝑞</m:t>
                                      </m:r>
                                    </m:e>
                                  </m:d>
                                </m:e>
                              </m:d>
                              <m:r>
                                <a:rPr lang="en-US" altLang="zh-TW" b="0" i="1" smtClean="0">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𝑞</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𝑞</m:t>
                                  </m:r>
                                </m:e>
                              </m:d>
                            </m:e>
                          </m:d>
                        </m:e>
                      </m:nary>
                      <m:r>
                        <a:rPr lang="en-US" altLang="zh-TW" b="0" i="1" smtClean="0">
                          <a:latin typeface="Cambria Math" panose="02040503050406030204" pitchFamily="18" charset="0"/>
                        </a:rPr>
                        <m:t>=</m:t>
                      </m:r>
                      <m:nary>
                        <m:naryPr>
                          <m:chr m:val="∑"/>
                          <m:supHide m:val="on"/>
                          <m:ctrlPr>
                            <a:rPr lang="en-US" altLang="zh-TW" i="1">
                              <a:latin typeface="Cambria Math" panose="02040503050406030204" pitchFamily="18" charset="0"/>
                              <a:ea typeface="Cambria Math"/>
                            </a:rPr>
                          </m:ctrlPr>
                        </m:naryPr>
                        <m:sub>
                          <m:r>
                            <a:rPr lang="en-US" altLang="zh-TW" i="1">
                              <a:latin typeface="Cambria Math" panose="02040503050406030204" pitchFamily="18" charset="0"/>
                              <a:ea typeface="Cambria Math"/>
                            </a:rPr>
                            <m:t>𝑞</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𝑘</m:t>
                          </m:r>
                        </m:sub>
                        <m:sup/>
                        <m:e>
                          <m:f>
                            <m:fPr>
                              <m:ctrlPr>
                                <a:rPr lang="en-US" altLang="zh-TW" i="1">
                                  <a:latin typeface="Cambria Math" panose="02040503050406030204" pitchFamily="18" charset="0"/>
                                  <a:ea typeface="Cambria Math"/>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𝑞</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𝑞</m:t>
                                  </m:r>
                                </m:e>
                              </m:d>
                            </m:e>
                          </m:d>
                        </m:e>
                      </m:nary>
                    </m:oMath>
                  </m:oMathPara>
                </a14:m>
                <a:endParaRPr lang="zh-TW" altLang="en-US" dirty="0"/>
              </a:p>
            </p:txBody>
          </p:sp>
        </mc:Choice>
        <mc:Fallback xmlns="">
          <p:sp>
            <p:nvSpPr>
              <p:cNvPr id="12" name="文字方塊 29">
                <a:extLst>
                  <a:ext uri="{FF2B5EF4-FFF2-40B4-BE49-F238E27FC236}">
                    <a16:creationId xmlns:a16="http://schemas.microsoft.com/office/drawing/2014/main" id="{E4345433-150E-5AB0-43FA-4A4AF6E86A20}"/>
                  </a:ext>
                </a:extLst>
              </p:cNvPr>
              <p:cNvSpPr txBox="1">
                <a:spLocks noRot="1" noChangeAspect="1" noMove="1" noResize="1" noEditPoints="1" noAdjustHandles="1" noChangeArrowheads="1" noChangeShapeType="1" noTextEdit="1"/>
              </p:cNvSpPr>
              <p:nvPr/>
            </p:nvSpPr>
            <p:spPr bwMode="auto">
              <a:xfrm>
                <a:off x="546518" y="1124533"/>
                <a:ext cx="5024539" cy="970394"/>
              </a:xfrm>
              <a:prstGeom prst="rect">
                <a:avLst/>
              </a:prstGeom>
              <a:blipFill>
                <a:blip r:embed="rId3"/>
                <a:stretch>
                  <a:fillRect l="-12879" t="-78205" r="-2273" b="-12948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29">
                <a:extLst>
                  <a:ext uri="{FF2B5EF4-FFF2-40B4-BE49-F238E27FC236}">
                    <a16:creationId xmlns:a16="http://schemas.microsoft.com/office/drawing/2014/main" id="{C44AEE76-A529-C071-1921-1D3B2658CD5C}"/>
                  </a:ext>
                </a:extLst>
              </p:cNvPr>
              <p:cNvSpPr txBox="1"/>
              <p:nvPr/>
            </p:nvSpPr>
            <p:spPr bwMode="auto">
              <a:xfrm>
                <a:off x="560598" y="2992872"/>
                <a:ext cx="2657330" cy="950453"/>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oMath>
                  </m:oMathPara>
                </a14:m>
                <a:endParaRPr lang="zh-TW" altLang="en-US" dirty="0"/>
              </a:p>
            </p:txBody>
          </p:sp>
        </mc:Choice>
        <mc:Fallback xmlns="">
          <p:sp>
            <p:nvSpPr>
              <p:cNvPr id="16" name="文字方塊 29">
                <a:extLst>
                  <a:ext uri="{FF2B5EF4-FFF2-40B4-BE49-F238E27FC236}">
                    <a16:creationId xmlns:a16="http://schemas.microsoft.com/office/drawing/2014/main" id="{C44AEE76-A529-C071-1921-1D3B2658CD5C}"/>
                  </a:ext>
                </a:extLst>
              </p:cNvPr>
              <p:cNvSpPr txBox="1">
                <a:spLocks noRot="1" noChangeAspect="1" noMove="1" noResize="1" noEditPoints="1" noAdjustHandles="1" noChangeArrowheads="1" noChangeShapeType="1" noTextEdit="1"/>
              </p:cNvSpPr>
              <p:nvPr/>
            </p:nvSpPr>
            <p:spPr bwMode="auto">
              <a:xfrm>
                <a:off x="560598" y="2992872"/>
                <a:ext cx="2657330" cy="950453"/>
              </a:xfrm>
              <a:prstGeom prst="rect">
                <a:avLst/>
              </a:prstGeom>
              <a:blipFill>
                <a:blip r:embed="rId4"/>
                <a:stretch>
                  <a:fillRect t="-106579" r="-24286" b="-126316"/>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B6E0BB7-9819-1355-5CFA-C1984B748BAE}"/>
                  </a:ext>
                </a:extLst>
              </p:cNvPr>
              <p:cNvSpPr txBox="1"/>
              <p:nvPr/>
            </p:nvSpPr>
            <p:spPr bwMode="auto">
              <a:xfrm>
                <a:off x="513296" y="4991805"/>
                <a:ext cx="8617850" cy="572144"/>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但在</a:t>
                </a:r>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i="1">
                        <a:latin typeface="Cambria Math" panose="02040503050406030204" pitchFamily="18" charset="0"/>
                        <a:ea typeface="Cambria Math" panose="02040503050406030204" pitchFamily="18" charset="0"/>
                      </a:rPr>
                      <m:t> </m:t>
                    </m:r>
                  </m:oMath>
                </a14:m>
                <a:r>
                  <a:rPr lang="en-TW" dirty="0">
                    <a:latin typeface="Times New Roman" pitchFamily="18" charset="0"/>
                    <a:cs typeface="Times New Roman" pitchFamily="18" charset="0"/>
                  </a:rPr>
                  <a:t>，</a:t>
                </a:r>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a14:m>
                <a:r>
                  <a:rPr lang="en-TW" dirty="0">
                    <a:latin typeface="Times New Roman" pitchFamily="18" charset="0"/>
                    <a:cs typeface="Times New Roman" pitchFamily="18" charset="0"/>
                  </a:rPr>
                  <a:t>，</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e>
                        </m:d>
                      </m:e>
                    </m:d>
                    <m:r>
                      <a:rPr lang="zh-TW" altLang="en-US" i="1">
                        <a:latin typeface="Cambria Math" panose="02040503050406030204" pitchFamily="18" charset="0"/>
                      </a:rPr>
                      <m:t>與</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 </m:t>
                    </m:r>
                  </m:oMath>
                </a14:m>
                <a:r>
                  <a:rPr lang="en-TW" dirty="0">
                    <a:latin typeface="Times New Roman" pitchFamily="18" charset="0"/>
                    <a:cs typeface="Times New Roman" pitchFamily="18" charset="0"/>
                  </a:rPr>
                  <a:t>這兩個態能量相等，處於簡併。</a:t>
                </a:r>
              </a:p>
            </p:txBody>
          </p:sp>
        </mc:Choice>
        <mc:Fallback xmlns="">
          <p:sp>
            <p:nvSpPr>
              <p:cNvPr id="20" name="TextBox 19">
                <a:extLst>
                  <a:ext uri="{FF2B5EF4-FFF2-40B4-BE49-F238E27FC236}">
                    <a16:creationId xmlns:a16="http://schemas.microsoft.com/office/drawing/2014/main" id="{2B6E0BB7-9819-1355-5CFA-C1984B748BAE}"/>
                  </a:ext>
                </a:extLst>
              </p:cNvPr>
              <p:cNvSpPr txBox="1">
                <a:spLocks noRot="1" noChangeAspect="1" noMove="1" noResize="1" noEditPoints="1" noAdjustHandles="1" noChangeArrowheads="1" noChangeShapeType="1" noTextEdit="1"/>
              </p:cNvSpPr>
              <p:nvPr/>
            </p:nvSpPr>
            <p:spPr bwMode="auto">
              <a:xfrm>
                <a:off x="513296" y="4991805"/>
                <a:ext cx="8617850" cy="572144"/>
              </a:xfrm>
              <a:prstGeom prst="rect">
                <a:avLst/>
              </a:prstGeom>
              <a:blipFill>
                <a:blip r:embed="rId5"/>
                <a:stretch>
                  <a:fillRect l="-588" t="-178261" b="-25652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29">
                <a:extLst>
                  <a:ext uri="{FF2B5EF4-FFF2-40B4-BE49-F238E27FC236}">
                    <a16:creationId xmlns:a16="http://schemas.microsoft.com/office/drawing/2014/main" id="{C9C4251B-EEB3-CEF7-47C4-4F46BA2AA4D1}"/>
                  </a:ext>
                </a:extLst>
              </p:cNvPr>
              <p:cNvSpPr txBox="1"/>
              <p:nvPr/>
            </p:nvSpPr>
            <p:spPr bwMode="auto">
              <a:xfrm>
                <a:off x="512515" y="3915319"/>
                <a:ext cx="8350175" cy="572144"/>
              </a:xfrm>
              <a:prstGeom prst="rect">
                <a:avLst/>
              </a:prstGeom>
              <a:noFill/>
              <a:ln>
                <a:noFill/>
              </a:ln>
            </p:spPr>
            <p:txBody>
              <a:bodyPr wrap="square" rtlCol="0">
                <a:spAutoFit/>
              </a:bodyPr>
              <a:lstStyle/>
              <a:p>
                <a:pPr eaLnBrk="1" hangingPunct="1">
                  <a:spcBef>
                    <a:spcPct val="50000"/>
                  </a:spcBef>
                </a:pPr>
                <a:r>
                  <a:rPr lang="zh-TW" altLang="en-US" dirty="0"/>
                  <a:t>這是</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oMath>
                </a14:m>
                <a:r>
                  <a:rPr lang="zh-TW" altLang="en-US" dirty="0"/>
                  <a:t>在</a:t>
                </a:r>
                <a:r>
                  <a:rPr lang="en-TW" dirty="0">
                    <a:latin typeface="Times New Roman" pitchFamily="18" charset="0"/>
                    <a:cs typeface="Times New Roman" pitchFamily="18" charset="0"/>
                  </a:rPr>
                  <a:t>微擾後的</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oMath>
                </a14:m>
                <a:r>
                  <a:rPr lang="zh-TW" altLang="en-US" dirty="0"/>
                  <a:t>中佔的分量，</a:t>
                </a:r>
                <a:r>
                  <a:rPr lang="en-TW" dirty="0">
                    <a:latin typeface="Times New Roman" pitchFamily="18" charset="0"/>
                    <a:cs typeface="Times New Roman" pitchFamily="18" charset="0"/>
                  </a:rPr>
                  <a:t>稱為混雜或混合mixing。</a:t>
                </a:r>
                <a:r>
                  <a:rPr lang="en-GB" dirty="0" err="1">
                    <a:latin typeface="Times New Roman" pitchFamily="18" charset="0"/>
                    <a:cs typeface="Times New Roman" pitchFamily="18" charset="0"/>
                  </a:rPr>
                  <a:t>一般不大</a:t>
                </a:r>
                <a:r>
                  <a:rPr lang="en-GB" dirty="0">
                    <a:latin typeface="Times New Roman" pitchFamily="18" charset="0"/>
                    <a:cs typeface="Times New Roman" pitchFamily="18" charset="0"/>
                  </a:rPr>
                  <a:t>。</a:t>
                </a:r>
                <a:endParaRPr lang="zh-TW" altLang="en-US" dirty="0"/>
              </a:p>
            </p:txBody>
          </p:sp>
        </mc:Choice>
        <mc:Fallback xmlns="">
          <p:sp>
            <p:nvSpPr>
              <p:cNvPr id="5" name="文字方塊 29">
                <a:extLst>
                  <a:ext uri="{FF2B5EF4-FFF2-40B4-BE49-F238E27FC236}">
                    <a16:creationId xmlns:a16="http://schemas.microsoft.com/office/drawing/2014/main" id="{C9C4251B-EEB3-CEF7-47C4-4F46BA2AA4D1}"/>
                  </a:ext>
                </a:extLst>
              </p:cNvPr>
              <p:cNvSpPr txBox="1">
                <a:spLocks noRot="1" noChangeAspect="1" noMove="1" noResize="1" noEditPoints="1" noAdjustHandles="1" noChangeArrowheads="1" noChangeShapeType="1" noTextEdit="1"/>
              </p:cNvSpPr>
              <p:nvPr/>
            </p:nvSpPr>
            <p:spPr bwMode="auto">
              <a:xfrm>
                <a:off x="512515" y="3915319"/>
                <a:ext cx="8350175" cy="572144"/>
              </a:xfrm>
              <a:prstGeom prst="rect">
                <a:avLst/>
              </a:prstGeom>
              <a:blipFill>
                <a:blip r:embed="rId6"/>
                <a:stretch>
                  <a:fillRect l="-2584" t="-178261" b="-258696"/>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217FD55-99A1-D297-D64D-C46F8F5888A4}"/>
                  </a:ext>
                </a:extLst>
              </p:cNvPr>
              <p:cNvSpPr txBox="1"/>
              <p:nvPr/>
            </p:nvSpPr>
            <p:spPr bwMode="auto">
              <a:xfrm>
                <a:off x="526150" y="4458760"/>
                <a:ext cx="8350174" cy="485518"/>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也就是：週期性位能會混雜</a:t>
                </a:r>
                <a14:m>
                  <m:oMath xmlns:m="http://schemas.openxmlformats.org/officeDocument/2006/math">
                    <m:r>
                      <a:rPr lang="en-TW" i="1" dirty="0" smtClean="0">
                        <a:solidFill>
                          <a:srgbClr val="FF0000"/>
                        </a:solidFill>
                        <a:latin typeface="Cambria Math" panose="02040503050406030204" pitchFamily="18" charset="0"/>
                        <a:cs typeface="Times New Roman" pitchFamily="18" charset="0"/>
                      </a:rPr>
                      <m:t>𝑘</m:t>
                    </m:r>
                  </m:oMath>
                </a14:m>
                <a:r>
                  <a:rPr lang="en-TW" dirty="0">
                    <a:solidFill>
                      <a:srgbClr val="FF0000"/>
                    </a:solidFill>
                    <a:latin typeface="Times New Roman" pitchFamily="18" charset="0"/>
                    <a:cs typeface="Times New Roman" pitchFamily="18" charset="0"/>
                  </a:rPr>
                  <a:t>相差</a:t>
                </a:r>
                <a14:m>
                  <m:oMath xmlns:m="http://schemas.openxmlformats.org/officeDocument/2006/math">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b="0" i="1" smtClean="0">
                            <a:solidFill>
                              <a:srgbClr val="FF0000"/>
                            </a:solidFill>
                            <a:latin typeface="Cambria Math" panose="02040503050406030204" pitchFamily="18" charset="0"/>
                            <a:ea typeface="Cambria Math" panose="02040503050406030204" pitchFamily="18" charset="0"/>
                          </a:rPr>
                          <m:t>2</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oMath>
                </a14:m>
                <a:r>
                  <a:rPr lang="en-TW" dirty="0">
                    <a:solidFill>
                      <a:srgbClr val="FF0000"/>
                    </a:solidFill>
                    <a:latin typeface="Times New Roman" pitchFamily="18" charset="0"/>
                    <a:cs typeface="Times New Roman" pitchFamily="18" charset="0"/>
                  </a:rPr>
                  <a:t>的平面波！能量一般來說有差距，混雜很小。</a:t>
                </a:r>
              </a:p>
            </p:txBody>
          </p:sp>
        </mc:Choice>
        <mc:Fallback xmlns="">
          <p:sp>
            <p:nvSpPr>
              <p:cNvPr id="8" name="TextBox 7">
                <a:extLst>
                  <a:ext uri="{FF2B5EF4-FFF2-40B4-BE49-F238E27FC236}">
                    <a16:creationId xmlns:a16="http://schemas.microsoft.com/office/drawing/2014/main" id="{8217FD55-99A1-D297-D64D-C46F8F5888A4}"/>
                  </a:ext>
                </a:extLst>
              </p:cNvPr>
              <p:cNvSpPr txBox="1">
                <a:spLocks noRot="1" noChangeAspect="1" noMove="1" noResize="1" noEditPoints="1" noAdjustHandles="1" noChangeArrowheads="1" noChangeShapeType="1" noTextEdit="1"/>
              </p:cNvSpPr>
              <p:nvPr/>
            </p:nvSpPr>
            <p:spPr bwMode="auto">
              <a:xfrm>
                <a:off x="526150" y="4458760"/>
                <a:ext cx="8350174" cy="485518"/>
              </a:xfrm>
              <a:prstGeom prst="rect">
                <a:avLst/>
              </a:prstGeom>
              <a:blipFill>
                <a:blip r:embed="rId7"/>
                <a:stretch>
                  <a:fillRect l="-608" b="-25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799976B-56AB-EB30-C4B5-6388ACDAA065}"/>
                  </a:ext>
                </a:extLst>
              </p:cNvPr>
              <p:cNvSpPr txBox="1"/>
              <p:nvPr/>
            </p:nvSpPr>
            <p:spPr bwMode="auto">
              <a:xfrm>
                <a:off x="518543" y="2066687"/>
                <a:ext cx="4366999" cy="485518"/>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矩陣元只有在兩邊</a:t>
                </a:r>
                <a14:m>
                  <m:oMath xmlns:m="http://schemas.openxmlformats.org/officeDocument/2006/math">
                    <m:r>
                      <a:rPr lang="en-TW" i="1" dirty="0" smtClean="0">
                        <a:solidFill>
                          <a:srgbClr val="FF0000"/>
                        </a:solidFill>
                        <a:latin typeface="Cambria Math" panose="02040503050406030204" pitchFamily="18" charset="0"/>
                        <a:cs typeface="Times New Roman" pitchFamily="18" charset="0"/>
                      </a:rPr>
                      <m:t>𝑘</m:t>
                    </m:r>
                  </m:oMath>
                </a14:m>
                <a:r>
                  <a:rPr lang="en-TW" dirty="0">
                    <a:solidFill>
                      <a:srgbClr val="FF0000"/>
                    </a:solidFill>
                    <a:latin typeface="Times New Roman" pitchFamily="18" charset="0"/>
                    <a:cs typeface="Times New Roman" pitchFamily="18" charset="0"/>
                  </a:rPr>
                  <a:t>相差</a:t>
                </a:r>
                <a14:m>
                  <m:oMath xmlns:m="http://schemas.openxmlformats.org/officeDocument/2006/math">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b="0" i="1" smtClean="0">
                            <a:solidFill>
                              <a:srgbClr val="FF0000"/>
                            </a:solidFill>
                            <a:latin typeface="Cambria Math" panose="02040503050406030204" pitchFamily="18" charset="0"/>
                            <a:ea typeface="Cambria Math" panose="02040503050406030204" pitchFamily="18" charset="0"/>
                          </a:rPr>
                          <m:t>2</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oMath>
                </a14:m>
                <a:r>
                  <a:rPr lang="en-TW" dirty="0">
                    <a:solidFill>
                      <a:srgbClr val="FF0000"/>
                    </a:solidFill>
                    <a:latin typeface="Times New Roman" pitchFamily="18" charset="0"/>
                    <a:cs typeface="Times New Roman" pitchFamily="18" charset="0"/>
                  </a:rPr>
                  <a:t>才不為零！</a:t>
                </a:r>
              </a:p>
            </p:txBody>
          </p:sp>
        </mc:Choice>
        <mc:Fallback xmlns="">
          <p:sp>
            <p:nvSpPr>
              <p:cNvPr id="7" name="TextBox 6">
                <a:extLst>
                  <a:ext uri="{FF2B5EF4-FFF2-40B4-BE49-F238E27FC236}">
                    <a16:creationId xmlns:a16="http://schemas.microsoft.com/office/drawing/2014/main" id="{B799976B-56AB-EB30-C4B5-6388ACDAA065}"/>
                  </a:ext>
                </a:extLst>
              </p:cNvPr>
              <p:cNvSpPr txBox="1">
                <a:spLocks noRot="1" noChangeAspect="1" noMove="1" noResize="1" noEditPoints="1" noAdjustHandles="1" noChangeArrowheads="1" noChangeShapeType="1" noTextEdit="1"/>
              </p:cNvSpPr>
              <p:nvPr/>
            </p:nvSpPr>
            <p:spPr bwMode="auto">
              <a:xfrm>
                <a:off x="518543" y="2066687"/>
                <a:ext cx="4366999" cy="485518"/>
              </a:xfrm>
              <a:prstGeom prst="rect">
                <a:avLst/>
              </a:prstGeom>
              <a:blipFill>
                <a:blip r:embed="rId10"/>
                <a:stretch>
                  <a:fillRect l="-1159" b="-25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570248A-F8B4-4230-5D57-E8144ABBE557}"/>
                  </a:ext>
                </a:extLst>
              </p:cNvPr>
              <p:cNvSpPr txBox="1"/>
              <p:nvPr/>
            </p:nvSpPr>
            <p:spPr bwMode="auto">
              <a:xfrm>
                <a:off x="501530" y="2439352"/>
                <a:ext cx="5517634" cy="572144"/>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只有與</a:t>
                </a:r>
                <a14:m>
                  <m:oMath xmlns:m="http://schemas.openxmlformats.org/officeDocument/2006/math">
                    <m:r>
                      <a:rPr lang="en-TW" i="1" dirty="0" smtClean="0">
                        <a:solidFill>
                          <a:srgbClr val="FF0000"/>
                        </a:solidFill>
                        <a:latin typeface="Cambria Math" panose="02040503050406030204" pitchFamily="18" charset="0"/>
                        <a:cs typeface="Times New Roman" pitchFamily="18" charset="0"/>
                      </a:rPr>
                      <m:t>𝑘</m:t>
                    </m:r>
                  </m:oMath>
                </a14:m>
                <a:r>
                  <a:rPr lang="en-TW" dirty="0">
                    <a:solidFill>
                      <a:srgbClr val="FF0000"/>
                    </a:solidFill>
                    <a:latin typeface="Times New Roman" pitchFamily="18" charset="0"/>
                    <a:cs typeface="Times New Roman" pitchFamily="18" charset="0"/>
                  </a:rPr>
                  <a:t>動量相差</a:t>
                </a:r>
                <a14:m>
                  <m:oMath xmlns:m="http://schemas.openxmlformats.org/officeDocument/2006/math">
                    <m:r>
                      <a:rPr lang="en-US" altLang="zh-TW" b="0" i="0" smtClean="0">
                        <a:solidFill>
                          <a:srgbClr val="FF0000"/>
                        </a:solidFill>
                        <a:latin typeface="Cambria Math" panose="02040503050406030204" pitchFamily="18" charset="0"/>
                        <a:ea typeface="Cambria Math" panose="02040503050406030204" pitchFamily="18" charset="0"/>
                      </a:rPr>
                      <m:t>−</m:t>
                    </m:r>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b="0" i="1" smtClean="0">
                            <a:solidFill>
                              <a:srgbClr val="FF0000"/>
                            </a:solidFill>
                            <a:latin typeface="Cambria Math" panose="02040503050406030204" pitchFamily="18" charset="0"/>
                            <a:ea typeface="Cambria Math" panose="02040503050406030204" pitchFamily="18" charset="0"/>
                          </a:rPr>
                          <m:t>2</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oMath>
                </a14:m>
                <a:r>
                  <a:rPr lang="en-TW" dirty="0">
                    <a:solidFill>
                      <a:srgbClr val="FF0000"/>
                    </a:solidFill>
                    <a:latin typeface="Times New Roman" pitchFamily="18" charset="0"/>
                    <a:cs typeface="Times New Roman" pitchFamily="18" charset="0"/>
                  </a:rPr>
                  <a:t>的定態</a:t>
                </a:r>
                <a14:m>
                  <m:oMath xmlns:m="http://schemas.openxmlformats.org/officeDocument/2006/math">
                    <m:d>
                      <m:dPr>
                        <m:begChr m:val="|"/>
                        <m:endChr m:val=""/>
                        <m:ctrlPr>
                          <a:rPr lang="en-US" altLang="zh-TW" i="1" smtClean="0">
                            <a:solidFill>
                              <a:srgbClr val="FF0000"/>
                            </a:solidFill>
                            <a:latin typeface="Cambria Math" panose="02040503050406030204" pitchFamily="18" charset="0"/>
                          </a:rPr>
                        </m:ctrlPr>
                      </m:dPr>
                      <m:e>
                        <m:r>
                          <a:rPr lang="en-US" altLang="zh-TW" b="0" i="1" smtClean="0">
                            <a:solidFill>
                              <a:srgbClr val="FF0000"/>
                            </a:solidFill>
                            <a:latin typeface="Cambria Math" panose="02040503050406030204" pitchFamily="18" charset="0"/>
                          </a:rPr>
                          <m:t>𝑞</m:t>
                        </m:r>
                        <m:r>
                          <a:rPr lang="en-US" altLang="zh-TW" b="0" i="1" smtClean="0">
                            <a:solidFill>
                              <a:srgbClr val="FF0000"/>
                            </a:solidFill>
                            <a:latin typeface="Cambria Math" panose="02040503050406030204" pitchFamily="18" charset="0"/>
                          </a:rPr>
                          <m:t>=</m:t>
                        </m:r>
                        <m:d>
                          <m:dPr>
                            <m:begChr m:val=""/>
                            <m:endChr m:val="⟩"/>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𝑘</m:t>
                            </m:r>
                            <m:r>
                              <a:rPr lang="en-US" altLang="zh-TW" i="1" smtClean="0">
                                <a:solidFill>
                                  <a:srgbClr val="FF0000"/>
                                </a:solidFill>
                                <a:latin typeface="Cambria Math" panose="02040503050406030204" pitchFamily="18" charset="0"/>
                              </a:rPr>
                              <m:t>+</m:t>
                            </m:r>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i="1">
                                    <a:solidFill>
                                      <a:srgbClr val="FF0000"/>
                                    </a:solidFill>
                                    <a:latin typeface="Cambria Math" panose="02040503050406030204" pitchFamily="18" charset="0"/>
                                  </a:rPr>
                                  <m:t>2</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e>
                        </m:d>
                      </m:e>
                    </m:d>
                  </m:oMath>
                </a14:m>
                <a:r>
                  <a:rPr lang="en-TW" dirty="0">
                    <a:solidFill>
                      <a:srgbClr val="FF0000"/>
                    </a:solidFill>
                    <a:latin typeface="Times New Roman" pitchFamily="18" charset="0"/>
                    <a:cs typeface="Times New Roman" pitchFamily="18" charset="0"/>
                  </a:rPr>
                  <a:t>有貢獻！</a:t>
                </a:r>
              </a:p>
            </p:txBody>
          </p:sp>
        </mc:Choice>
        <mc:Fallback xmlns="">
          <p:sp>
            <p:nvSpPr>
              <p:cNvPr id="9" name="TextBox 8">
                <a:extLst>
                  <a:ext uri="{FF2B5EF4-FFF2-40B4-BE49-F238E27FC236}">
                    <a16:creationId xmlns:a16="http://schemas.microsoft.com/office/drawing/2014/main" id="{C570248A-F8B4-4230-5D57-E8144ABBE557}"/>
                  </a:ext>
                </a:extLst>
              </p:cNvPr>
              <p:cNvSpPr txBox="1">
                <a:spLocks noRot="1" noChangeAspect="1" noMove="1" noResize="1" noEditPoints="1" noAdjustHandles="1" noChangeArrowheads="1" noChangeShapeType="1" noTextEdit="1"/>
              </p:cNvSpPr>
              <p:nvPr/>
            </p:nvSpPr>
            <p:spPr bwMode="auto">
              <a:xfrm>
                <a:off x="501530" y="2439352"/>
                <a:ext cx="5517634" cy="572144"/>
              </a:xfrm>
              <a:prstGeom prst="rect">
                <a:avLst/>
              </a:prstGeom>
              <a:blipFill>
                <a:blip r:embed="rId11"/>
                <a:stretch>
                  <a:fillRect l="-920" t="-178261" b="-25652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9D806C1-2915-2580-CF38-2567DDD40107}"/>
                  </a:ext>
                </a:extLst>
              </p:cNvPr>
              <p:cNvSpPr txBox="1"/>
              <p:nvPr/>
            </p:nvSpPr>
            <p:spPr bwMode="auto">
              <a:xfrm>
                <a:off x="522618" y="674798"/>
                <a:ext cx="821674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計算一階本徵態修正：代入公式，得到微擾後平面波態</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oMath>
                </a14:m>
                <a:r>
                  <a:rPr lang="en-TW" dirty="0">
                    <a:latin typeface="Times New Roman" pitchFamily="18" charset="0"/>
                    <a:cs typeface="Times New Roman" pitchFamily="18" charset="0"/>
                  </a:rPr>
                  <a:t>的狀態修正公式：</a:t>
                </a:r>
              </a:p>
            </p:txBody>
          </p:sp>
        </mc:Choice>
        <mc:Fallback xmlns="">
          <p:sp>
            <p:nvSpPr>
              <p:cNvPr id="13" name="TextBox 12">
                <a:extLst>
                  <a:ext uri="{FF2B5EF4-FFF2-40B4-BE49-F238E27FC236}">
                    <a16:creationId xmlns:a16="http://schemas.microsoft.com/office/drawing/2014/main" id="{89D806C1-2915-2580-CF38-2567DDD40107}"/>
                  </a:ext>
                </a:extLst>
              </p:cNvPr>
              <p:cNvSpPr txBox="1">
                <a:spLocks noRot="1" noChangeAspect="1" noMove="1" noResize="1" noEditPoints="1" noAdjustHandles="1" noChangeArrowheads="1" noChangeShapeType="1" noTextEdit="1"/>
              </p:cNvSpPr>
              <p:nvPr/>
            </p:nvSpPr>
            <p:spPr bwMode="auto">
              <a:xfrm>
                <a:off x="522618" y="674798"/>
                <a:ext cx="8216746" cy="369332"/>
              </a:xfrm>
              <a:prstGeom prst="rect">
                <a:avLst/>
              </a:prstGeom>
              <a:blipFill>
                <a:blip r:embed="rId12"/>
                <a:stretch>
                  <a:fillRect l="-772" t="-113333" b="-163333"/>
                </a:stretch>
              </a:blipFill>
              <a:ln w="9525">
                <a:noFill/>
                <a:miter lim="800000"/>
                <a:headEnd/>
                <a:tailEnd/>
              </a:ln>
            </p:spPr>
            <p:txBody>
              <a:bodyPr/>
              <a:lstStyle/>
              <a:p>
                <a:r>
                  <a:rPr lang="en-TW">
                    <a:noFill/>
                  </a:rPr>
                  <a:t> </a:t>
                </a:r>
              </a:p>
            </p:txBody>
          </p:sp>
        </mc:Fallback>
      </mc:AlternateContent>
      <p:sp>
        <p:nvSpPr>
          <p:cNvPr id="15" name="TextBox 14">
            <a:extLst>
              <a:ext uri="{FF2B5EF4-FFF2-40B4-BE49-F238E27FC236}">
                <a16:creationId xmlns:a16="http://schemas.microsoft.com/office/drawing/2014/main" id="{FAE9611E-693F-0E4E-6537-20F07AECBFFC}"/>
              </a:ext>
            </a:extLst>
          </p:cNvPr>
          <p:cNvSpPr txBox="1"/>
          <p:nvPr/>
        </p:nvSpPr>
        <p:spPr bwMode="auto">
          <a:xfrm>
            <a:off x="2635023" y="5698959"/>
            <a:ext cx="4618232"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分母會出現零，使該混雜係數發散。</a:t>
            </a:r>
            <a:endParaRPr lang="en-TW"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B973990-E0A9-DD23-C971-8A0AC8951BA1}"/>
                  </a:ext>
                </a:extLst>
              </p:cNvPr>
              <p:cNvSpPr txBox="1"/>
              <p:nvPr/>
            </p:nvSpPr>
            <p:spPr bwMode="auto">
              <a:xfrm>
                <a:off x="574144" y="5600560"/>
                <a:ext cx="1991872" cy="606961"/>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b="0" i="0" smtClean="0">
                          <a:latin typeface="Cambria Math" panose="02040503050406030204" pitchFamily="18" charset="0"/>
                        </a:rPr>
                        <m:t>=0</m:t>
                      </m:r>
                    </m:oMath>
                  </m:oMathPara>
                </a14:m>
                <a:endParaRPr lang="en-TW" dirty="0"/>
              </a:p>
            </p:txBody>
          </p:sp>
        </mc:Choice>
        <mc:Fallback xmlns="">
          <p:sp>
            <p:nvSpPr>
              <p:cNvPr id="17" name="TextBox 16">
                <a:extLst>
                  <a:ext uri="{FF2B5EF4-FFF2-40B4-BE49-F238E27FC236}">
                    <a16:creationId xmlns:a16="http://schemas.microsoft.com/office/drawing/2014/main" id="{9B973990-E0A9-DD23-C971-8A0AC8951BA1}"/>
                  </a:ext>
                </a:extLst>
              </p:cNvPr>
              <p:cNvSpPr txBox="1">
                <a:spLocks noRot="1" noChangeAspect="1" noMove="1" noResize="1" noEditPoints="1" noAdjustHandles="1" noChangeArrowheads="1" noChangeShapeType="1" noTextEdit="1"/>
              </p:cNvSpPr>
              <p:nvPr/>
            </p:nvSpPr>
            <p:spPr bwMode="auto">
              <a:xfrm>
                <a:off x="574144" y="5600560"/>
                <a:ext cx="1991872" cy="606961"/>
              </a:xfrm>
              <a:prstGeom prst="rect">
                <a:avLst/>
              </a:prstGeom>
              <a:blipFill>
                <a:blip r:embed="rId13"/>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8D79C35-7632-0C61-492C-D599A57FA8C8}"/>
                  </a:ext>
                </a:extLst>
              </p:cNvPr>
              <p:cNvSpPr txBox="1"/>
              <p:nvPr/>
            </p:nvSpPr>
            <p:spPr bwMode="auto">
              <a:xfrm>
                <a:off x="6806161" y="1623903"/>
                <a:ext cx="253916" cy="404726"/>
              </a:xfrm>
              <a:prstGeom prst="rect">
                <a:avLst/>
              </a:prstGeom>
              <a:solidFill>
                <a:schemeClr val="bg1"/>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400" i="1" smtClean="0">
                              <a:latin typeface="Cambria Math" panose="02040503050406030204" pitchFamily="18" charset="0"/>
                              <a:ea typeface="Cambria Math" panose="02040503050406030204" pitchFamily="18" charset="0"/>
                            </a:rPr>
                          </m:ctrlPr>
                        </m:fPr>
                        <m:num>
                          <m:r>
                            <a:rPr lang="en-US" altLang="zh-TW" sz="1400" b="0" i="1" smtClean="0">
                              <a:latin typeface="Cambria Math" panose="02040503050406030204" pitchFamily="18" charset="0"/>
                              <a:ea typeface="Cambria Math" panose="02040503050406030204" pitchFamily="18" charset="0"/>
                            </a:rPr>
                            <m:t>2</m:t>
                          </m:r>
                          <m:r>
                            <a:rPr lang="en-US" altLang="zh-TW" sz="1400" i="1">
                              <a:latin typeface="Cambria Math" panose="02040503050406030204" pitchFamily="18" charset="0"/>
                              <a:ea typeface="Cambria Math" panose="02040503050406030204" pitchFamily="18" charset="0"/>
                            </a:rPr>
                            <m:t>𝜋</m:t>
                          </m:r>
                        </m:num>
                        <m:den>
                          <m:r>
                            <a:rPr lang="en-US" altLang="zh-TW" sz="1400" i="1">
                              <a:latin typeface="Cambria Math" panose="02040503050406030204" pitchFamily="18" charset="0"/>
                              <a:ea typeface="Cambria Math" panose="02040503050406030204" pitchFamily="18" charset="0"/>
                            </a:rPr>
                            <m:t>𝑎</m:t>
                          </m:r>
                        </m:den>
                      </m:f>
                    </m:oMath>
                  </m:oMathPara>
                </a14:m>
                <a:endParaRPr lang="en-TW" sz="1400" dirty="0">
                  <a:latin typeface="Times New Roman" pitchFamily="18" charset="0"/>
                  <a:cs typeface="Times New Roman" pitchFamily="18" charset="0"/>
                </a:endParaRPr>
              </a:p>
            </p:txBody>
          </p:sp>
        </mc:Choice>
        <mc:Fallback xmlns="">
          <p:sp>
            <p:nvSpPr>
              <p:cNvPr id="2" name="TextBox 1">
                <a:extLst>
                  <a:ext uri="{FF2B5EF4-FFF2-40B4-BE49-F238E27FC236}">
                    <a16:creationId xmlns:a16="http://schemas.microsoft.com/office/drawing/2014/main" id="{E8D79C35-7632-0C61-492C-D599A57FA8C8}"/>
                  </a:ext>
                </a:extLst>
              </p:cNvPr>
              <p:cNvSpPr txBox="1">
                <a:spLocks noRot="1" noChangeAspect="1" noMove="1" noResize="1" noEditPoints="1" noAdjustHandles="1" noChangeArrowheads="1" noChangeShapeType="1" noTextEdit="1"/>
              </p:cNvSpPr>
              <p:nvPr/>
            </p:nvSpPr>
            <p:spPr bwMode="auto">
              <a:xfrm>
                <a:off x="6806161" y="1623903"/>
                <a:ext cx="253916" cy="404726"/>
              </a:xfrm>
              <a:prstGeom prst="rect">
                <a:avLst/>
              </a:prstGeom>
              <a:blipFill>
                <a:blip r:embed="rId14"/>
                <a:stretch>
                  <a:fillRect l="-14286" t="-3030" r="-9524" b="-12121"/>
                </a:stretch>
              </a:blipFill>
              <a:ln w="9525">
                <a:noFill/>
                <a:miter lim="800000"/>
                <a:headEnd/>
                <a:tailEnd/>
              </a:ln>
            </p:spPr>
            <p:txBody>
              <a:bodyPr/>
              <a:lstStyle/>
              <a:p>
                <a:r>
                  <a:rPr lang="en-TW">
                    <a:noFill/>
                  </a:rPr>
                  <a:t> </a:t>
                </a:r>
              </a:p>
            </p:txBody>
          </p:sp>
        </mc:Fallback>
      </mc:AlternateContent>
      <p:cxnSp>
        <p:nvCxnSpPr>
          <p:cNvPr id="3" name="Straight Arrow Connector 2">
            <a:extLst>
              <a:ext uri="{FF2B5EF4-FFF2-40B4-BE49-F238E27FC236}">
                <a16:creationId xmlns:a16="http://schemas.microsoft.com/office/drawing/2014/main" id="{D9203F30-5968-7245-5756-4B7AAADD9067}"/>
              </a:ext>
            </a:extLst>
          </p:cNvPr>
          <p:cNvCxnSpPr>
            <a:cxnSpLocks/>
          </p:cNvCxnSpPr>
          <p:nvPr/>
        </p:nvCxnSpPr>
        <p:spPr>
          <a:xfrm>
            <a:off x="6091142" y="2044960"/>
            <a:ext cx="1837346" cy="8919"/>
          </a:xfrm>
          <a:prstGeom prst="straightConnector1">
            <a:avLst/>
          </a:prstGeom>
          <a:ln w="444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9B7811B6-8862-0860-071A-AF30273C9A24}"/>
              </a:ext>
            </a:extLst>
          </p:cNvPr>
          <p:cNvSpPr/>
          <p:nvPr/>
        </p:nvSpPr>
        <p:spPr>
          <a:xfrm>
            <a:off x="6047667" y="1974235"/>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Oval 9">
            <a:extLst>
              <a:ext uri="{FF2B5EF4-FFF2-40B4-BE49-F238E27FC236}">
                <a16:creationId xmlns:a16="http://schemas.microsoft.com/office/drawing/2014/main" id="{B5E1A822-FEC8-D5CE-EB15-3EB736C8E279}"/>
              </a:ext>
            </a:extLst>
          </p:cNvPr>
          <p:cNvSpPr/>
          <p:nvPr/>
        </p:nvSpPr>
        <p:spPr>
          <a:xfrm>
            <a:off x="7856488" y="2867496"/>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9" name="Rectangle 18">
            <a:extLst>
              <a:ext uri="{FF2B5EF4-FFF2-40B4-BE49-F238E27FC236}">
                <a16:creationId xmlns:a16="http://schemas.microsoft.com/office/drawing/2014/main" id="{469BE1C3-9DF6-DAC5-E4CE-7E3B8C5324E3}"/>
              </a:ext>
            </a:extLst>
          </p:cNvPr>
          <p:cNvSpPr/>
          <p:nvPr/>
        </p:nvSpPr>
        <p:spPr>
          <a:xfrm>
            <a:off x="6372200" y="2337638"/>
            <a:ext cx="1728192" cy="283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4" name="Straight Connector 13">
            <a:extLst>
              <a:ext uri="{FF2B5EF4-FFF2-40B4-BE49-F238E27FC236}">
                <a16:creationId xmlns:a16="http://schemas.microsoft.com/office/drawing/2014/main" id="{6B7C914D-E684-6FAE-B9C7-400648D2B90B}"/>
              </a:ext>
            </a:extLst>
          </p:cNvPr>
          <p:cNvCxnSpPr>
            <a:cxnSpLocks/>
          </p:cNvCxnSpPr>
          <p:nvPr/>
        </p:nvCxnSpPr>
        <p:spPr>
          <a:xfrm>
            <a:off x="7928488" y="1915872"/>
            <a:ext cx="0" cy="1586818"/>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F23686-7B89-2210-27E0-EE58EBCB34F4}"/>
              </a:ext>
            </a:extLst>
          </p:cNvPr>
          <p:cNvCxnSpPr>
            <a:cxnSpLocks/>
            <a:endCxn id="10" idx="2"/>
          </p:cNvCxnSpPr>
          <p:nvPr/>
        </p:nvCxnSpPr>
        <p:spPr>
          <a:xfrm>
            <a:off x="6202373" y="2152755"/>
            <a:ext cx="1654115" cy="786741"/>
          </a:xfrm>
          <a:prstGeom prst="line">
            <a:avLst/>
          </a:prstGeom>
          <a:ln>
            <a:solidFill>
              <a:schemeClr val="tx1"/>
            </a:solidFill>
            <a:prstDash val="lg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Up Arrow 23">
            <a:extLst>
              <a:ext uri="{FF2B5EF4-FFF2-40B4-BE49-F238E27FC236}">
                <a16:creationId xmlns:a16="http://schemas.microsoft.com/office/drawing/2014/main" id="{E7D48C11-D124-A272-6E79-715B9324C1C9}"/>
              </a:ext>
            </a:extLst>
          </p:cNvPr>
          <p:cNvSpPr/>
          <p:nvPr/>
        </p:nvSpPr>
        <p:spPr>
          <a:xfrm>
            <a:off x="5868144" y="1771437"/>
            <a:ext cx="151020" cy="248319"/>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374510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P spid="5" grpId="0"/>
      <p:bldP spid="8" grpId="0"/>
      <p:bldP spid="9" grpId="0"/>
      <p:bldP spid="15" grpId="0"/>
      <p:bldP spid="1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DAB02C-11E0-0F75-F351-7E52091FEC33}"/>
              </a:ext>
            </a:extLst>
          </p:cNvPr>
          <p:cNvSpPr txBox="1"/>
          <p:nvPr/>
        </p:nvSpPr>
        <p:spPr bwMode="auto">
          <a:xfrm>
            <a:off x="906631" y="2356303"/>
            <a:ext cx="437059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原來自由電子的能量本來就有一個簡併：</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679CE7B-57DB-AAF9-9158-8C2670429D61}"/>
                  </a:ext>
                </a:extLst>
              </p:cNvPr>
              <p:cNvSpPr txBox="1"/>
              <p:nvPr/>
            </p:nvSpPr>
            <p:spPr bwMode="auto">
              <a:xfrm>
                <a:off x="4261602" y="3271281"/>
                <a:ext cx="1991872" cy="606961"/>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b="0" i="0" smtClean="0">
                          <a:latin typeface="Cambria Math" panose="02040503050406030204" pitchFamily="18" charset="0"/>
                        </a:rPr>
                        <m:t>=0</m:t>
                      </m:r>
                    </m:oMath>
                  </m:oMathPara>
                </a14:m>
                <a:endParaRPr lang="en-TW" dirty="0"/>
              </a:p>
            </p:txBody>
          </p:sp>
        </mc:Choice>
        <mc:Fallback xmlns="">
          <p:sp>
            <p:nvSpPr>
              <p:cNvPr id="6" name="TextBox 5">
                <a:extLst>
                  <a:ext uri="{FF2B5EF4-FFF2-40B4-BE49-F238E27FC236}">
                    <a16:creationId xmlns:a16="http://schemas.microsoft.com/office/drawing/2014/main" id="{D679CE7B-57DB-AAF9-9158-8C2670429D61}"/>
                  </a:ext>
                </a:extLst>
              </p:cNvPr>
              <p:cNvSpPr txBox="1">
                <a:spLocks noRot="1" noChangeAspect="1" noMove="1" noResize="1" noEditPoints="1" noAdjustHandles="1" noChangeArrowheads="1" noChangeShapeType="1" noTextEdit="1"/>
              </p:cNvSpPr>
              <p:nvPr/>
            </p:nvSpPr>
            <p:spPr bwMode="auto">
              <a:xfrm>
                <a:off x="4261602" y="3271281"/>
                <a:ext cx="1991872" cy="606961"/>
              </a:xfrm>
              <a:prstGeom prst="rect">
                <a:avLst/>
              </a:prstGeom>
              <a:blipFill>
                <a:blip r:embed="rId2"/>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5C9D0D7-8738-CFE8-8778-CEBC0EC36610}"/>
                  </a:ext>
                </a:extLst>
              </p:cNvPr>
              <p:cNvSpPr txBox="1"/>
              <p:nvPr/>
            </p:nvSpPr>
            <p:spPr bwMode="auto">
              <a:xfrm>
                <a:off x="5277227" y="2312876"/>
                <a:ext cx="1296144" cy="439351"/>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m:t>
                          </m:r>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m:oMathPara>
                </a14:m>
                <a:endParaRPr lang="en-TW" dirty="0"/>
              </a:p>
            </p:txBody>
          </p:sp>
        </mc:Choice>
        <mc:Fallback xmlns="">
          <p:sp>
            <p:nvSpPr>
              <p:cNvPr id="7" name="TextBox 6">
                <a:extLst>
                  <a:ext uri="{FF2B5EF4-FFF2-40B4-BE49-F238E27FC236}">
                    <a16:creationId xmlns:a16="http://schemas.microsoft.com/office/drawing/2014/main" id="{85C9D0D7-8738-CFE8-8778-CEBC0EC36610}"/>
                  </a:ext>
                </a:extLst>
              </p:cNvPr>
              <p:cNvSpPr txBox="1">
                <a:spLocks noRot="1" noChangeAspect="1" noMove="1" noResize="1" noEditPoints="1" noAdjustHandles="1" noChangeArrowheads="1" noChangeShapeType="1" noTextEdit="1"/>
              </p:cNvSpPr>
              <p:nvPr/>
            </p:nvSpPr>
            <p:spPr bwMode="auto">
              <a:xfrm>
                <a:off x="5277227" y="2312876"/>
                <a:ext cx="1296144" cy="439351"/>
              </a:xfrm>
              <a:prstGeom prst="rect">
                <a:avLst/>
              </a:prstGeom>
              <a:blipFill>
                <a:blip r:embed="rId3"/>
                <a:stretch>
                  <a:fillRect b="-2778"/>
                </a:stretch>
              </a:blipFill>
              <a:ln w="9525">
                <a:noFill/>
                <a:miter lim="800000"/>
                <a:headEnd/>
                <a:tailEnd/>
              </a:ln>
            </p:spPr>
            <p:txBody>
              <a:bodyPr/>
              <a:lstStyle/>
              <a:p>
                <a:r>
                  <a:rPr lang="en-TW">
                    <a:noFill/>
                  </a:rPr>
                  <a:t> </a:t>
                </a:r>
              </a:p>
            </p:txBody>
          </p:sp>
        </mc:Fallback>
      </mc:AlternateContent>
      <p:sp>
        <p:nvSpPr>
          <p:cNvPr id="8" name="TextBox 7">
            <a:extLst>
              <a:ext uri="{FF2B5EF4-FFF2-40B4-BE49-F238E27FC236}">
                <a16:creationId xmlns:a16="http://schemas.microsoft.com/office/drawing/2014/main" id="{A3BDE581-9FE5-8D9B-BD95-3A917B135C68}"/>
              </a:ext>
            </a:extLst>
          </p:cNvPr>
          <p:cNvSpPr txBox="1"/>
          <p:nvPr/>
        </p:nvSpPr>
        <p:spPr bwMode="auto">
          <a:xfrm>
            <a:off x="912502" y="3379921"/>
            <a:ext cx="3384376"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一階微擾態修正的分母就是零</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0AE6227-EBE6-9DFF-01D1-BE37947035B9}"/>
                  </a:ext>
                </a:extLst>
              </p:cNvPr>
              <p:cNvSpPr txBox="1"/>
              <p:nvPr/>
            </p:nvSpPr>
            <p:spPr bwMode="auto">
              <a:xfrm>
                <a:off x="906631" y="4045477"/>
                <a:ext cx="2475792"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也就是如果</a:t>
                </a:r>
                <a14:m>
                  <m:oMath xmlns:m="http://schemas.openxmlformats.org/officeDocument/2006/math">
                    <m:r>
                      <a:rPr lang="en-US" altLang="zh-TW" i="1" smtClean="0">
                        <a:latin typeface="Cambria Math" panose="02040503050406030204" pitchFamily="18" charset="0"/>
                      </a:rPr>
                      <m:t>𝑘</m:t>
                    </m:r>
                  </m:oMath>
                </a14:m>
                <a:r>
                  <a:rPr lang="en-TW" dirty="0">
                    <a:latin typeface="Times New Roman" pitchFamily="18" charset="0"/>
                    <a:cs typeface="Times New Roman" pitchFamily="18" charset="0"/>
                  </a:rPr>
                  <a:t>滿足：</a:t>
                </a:r>
              </a:p>
            </p:txBody>
          </p:sp>
        </mc:Choice>
        <mc:Fallback xmlns="">
          <p:sp>
            <p:nvSpPr>
              <p:cNvPr id="9" name="TextBox 8">
                <a:extLst>
                  <a:ext uri="{FF2B5EF4-FFF2-40B4-BE49-F238E27FC236}">
                    <a16:creationId xmlns:a16="http://schemas.microsoft.com/office/drawing/2014/main" id="{D0AE6227-EBE6-9DFF-01D1-BE37947035B9}"/>
                  </a:ext>
                </a:extLst>
              </p:cNvPr>
              <p:cNvSpPr txBox="1">
                <a:spLocks noRot="1" noChangeAspect="1" noMove="1" noResize="1" noEditPoints="1" noAdjustHandles="1" noChangeArrowheads="1" noChangeShapeType="1" noTextEdit="1"/>
              </p:cNvSpPr>
              <p:nvPr/>
            </p:nvSpPr>
            <p:spPr bwMode="auto">
              <a:xfrm>
                <a:off x="906631" y="4045477"/>
                <a:ext cx="2475792" cy="369332"/>
              </a:xfrm>
              <a:prstGeom prst="rect">
                <a:avLst/>
              </a:prstGeom>
              <a:blipFill>
                <a:blip r:embed="rId4"/>
                <a:stretch>
                  <a:fillRect l="-2041"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C3CEC91-11A2-2D15-C991-C8DC67036237}"/>
                  </a:ext>
                </a:extLst>
              </p:cNvPr>
              <p:cNvSpPr txBox="1"/>
              <p:nvPr/>
            </p:nvSpPr>
            <p:spPr bwMode="auto">
              <a:xfrm>
                <a:off x="3043675" y="3960735"/>
                <a:ext cx="1600333" cy="612732"/>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𝑘</m:t>
                      </m:r>
                      <m:r>
                        <a:rPr lang="en-US" altLang="zh-TW"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smtClean="0">
                              <a:latin typeface="Cambria Math" panose="02040503050406030204" pitchFamily="18" charset="0"/>
                              <a:ea typeface="Cambria Math" panose="02040503050406030204" pitchFamily="18" charset="0"/>
                            </a:rPr>
                            <m:t>𝑎</m:t>
                          </m:r>
                        </m:den>
                      </m:f>
                      <m:r>
                        <a:rPr lang="zh-TW" altLang="en-US"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𝑘</m:t>
                      </m:r>
                    </m:oMath>
                  </m:oMathPara>
                </a14:m>
                <a:endParaRPr lang="en-TW" dirty="0"/>
              </a:p>
            </p:txBody>
          </p:sp>
        </mc:Choice>
        <mc:Fallback xmlns="">
          <p:sp>
            <p:nvSpPr>
              <p:cNvPr id="10" name="TextBox 9">
                <a:extLst>
                  <a:ext uri="{FF2B5EF4-FFF2-40B4-BE49-F238E27FC236}">
                    <a16:creationId xmlns:a16="http://schemas.microsoft.com/office/drawing/2014/main" id="{CC3CEC91-11A2-2D15-C991-C8DC67036237}"/>
                  </a:ext>
                </a:extLst>
              </p:cNvPr>
              <p:cNvSpPr txBox="1">
                <a:spLocks noRot="1" noChangeAspect="1" noMove="1" noResize="1" noEditPoints="1" noAdjustHandles="1" noChangeArrowheads="1" noChangeShapeType="1" noTextEdit="1"/>
              </p:cNvSpPr>
              <p:nvPr/>
            </p:nvSpPr>
            <p:spPr bwMode="auto">
              <a:xfrm>
                <a:off x="3043675" y="3960735"/>
                <a:ext cx="1600333" cy="612732"/>
              </a:xfrm>
              <a:prstGeom prst="rect">
                <a:avLst/>
              </a:prstGeom>
              <a:blipFill>
                <a:blip r:embed="rId5"/>
                <a:stretch>
                  <a:fillRect b="-208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88E355D-CB20-5B8A-FCE4-82075655EDE5}"/>
                  </a:ext>
                </a:extLst>
              </p:cNvPr>
              <p:cNvSpPr txBox="1"/>
              <p:nvPr/>
            </p:nvSpPr>
            <p:spPr bwMode="auto">
              <a:xfrm>
                <a:off x="3059255" y="4953310"/>
                <a:ext cx="912788" cy="566694"/>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𝑘</m:t>
                      </m:r>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m:oMathPara>
                </a14:m>
                <a:endParaRPr lang="en-TW" dirty="0"/>
              </a:p>
            </p:txBody>
          </p:sp>
        </mc:Choice>
        <mc:Fallback xmlns="">
          <p:sp>
            <p:nvSpPr>
              <p:cNvPr id="11" name="TextBox 10">
                <a:extLst>
                  <a:ext uri="{FF2B5EF4-FFF2-40B4-BE49-F238E27FC236}">
                    <a16:creationId xmlns:a16="http://schemas.microsoft.com/office/drawing/2014/main" id="{E88E355D-CB20-5B8A-FCE4-82075655EDE5}"/>
                  </a:ext>
                </a:extLst>
              </p:cNvPr>
              <p:cNvSpPr txBox="1">
                <a:spLocks noRot="1" noChangeAspect="1" noMove="1" noResize="1" noEditPoints="1" noAdjustHandles="1" noChangeArrowheads="1" noChangeShapeType="1" noTextEdit="1"/>
              </p:cNvSpPr>
              <p:nvPr/>
            </p:nvSpPr>
            <p:spPr bwMode="auto">
              <a:xfrm>
                <a:off x="3059255" y="4953310"/>
                <a:ext cx="912788" cy="566694"/>
              </a:xfrm>
              <a:prstGeom prst="rect">
                <a:avLst/>
              </a:prstGeom>
              <a:blipFill>
                <a:blip r:embed="rId6"/>
                <a:stretch>
                  <a:fillRect b="-2222"/>
                </a:stretch>
              </a:blipFill>
              <a:ln w="9525">
                <a:noFill/>
                <a:miter lim="800000"/>
                <a:headEnd/>
                <a:tailEnd/>
              </a:ln>
            </p:spPr>
            <p:txBody>
              <a:bodyPr/>
              <a:lstStyle/>
              <a:p>
                <a:r>
                  <a:rPr lang="en-TW">
                    <a:noFill/>
                  </a:rPr>
                  <a:t> </a:t>
                </a:r>
              </a:p>
            </p:txBody>
          </p:sp>
        </mc:Fallback>
      </mc:AlternateContent>
      <p:sp>
        <p:nvSpPr>
          <p:cNvPr id="12" name="TextBox 11">
            <a:extLst>
              <a:ext uri="{FF2B5EF4-FFF2-40B4-BE49-F238E27FC236}">
                <a16:creationId xmlns:a16="http://schemas.microsoft.com/office/drawing/2014/main" id="{14E0A17B-14B4-CC12-CD54-06B94FD2D3E7}"/>
              </a:ext>
            </a:extLst>
          </p:cNvPr>
          <p:cNvSpPr txBox="1"/>
          <p:nvPr/>
        </p:nvSpPr>
        <p:spPr bwMode="auto">
          <a:xfrm>
            <a:off x="3960305" y="5051991"/>
            <a:ext cx="208823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稱為Band Edge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C082DBB-E718-01AC-967F-CB3C32EB9ADE}"/>
                  </a:ext>
                </a:extLst>
              </p:cNvPr>
              <p:cNvSpPr txBox="1"/>
              <p:nvPr/>
            </p:nvSpPr>
            <p:spPr bwMode="auto">
              <a:xfrm>
                <a:off x="906631" y="2771875"/>
                <a:ext cx="6565986" cy="485518"/>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而週期性位能會混雜</a:t>
                </a:r>
                <a14:m>
                  <m:oMath xmlns:m="http://schemas.openxmlformats.org/officeDocument/2006/math">
                    <m:r>
                      <a:rPr lang="en-TW" i="1" dirty="0" smtClean="0">
                        <a:latin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相差</a:t>
                </a:r>
                <a14:m>
                  <m:oMath xmlns:m="http://schemas.openxmlformats.org/officeDocument/2006/math">
                    <m:f>
                      <m:fPr>
                        <m:ctrlPr>
                          <a:rPr lang="en-US" altLang="zh-TW" i="1">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a14:m>
                <a:r>
                  <a:rPr lang="en-TW" dirty="0">
                    <a:latin typeface="Times New Roman" pitchFamily="18" charset="0"/>
                    <a:cs typeface="Times New Roman" pitchFamily="18" charset="0"/>
                  </a:rPr>
                  <a:t>的平面波，一旦兩者能量相等：</a:t>
                </a:r>
              </a:p>
            </p:txBody>
          </p:sp>
        </mc:Choice>
        <mc:Fallback xmlns="">
          <p:sp>
            <p:nvSpPr>
              <p:cNvPr id="16" name="TextBox 15">
                <a:extLst>
                  <a:ext uri="{FF2B5EF4-FFF2-40B4-BE49-F238E27FC236}">
                    <a16:creationId xmlns:a16="http://schemas.microsoft.com/office/drawing/2014/main" id="{8C082DBB-E718-01AC-967F-CB3C32EB9ADE}"/>
                  </a:ext>
                </a:extLst>
              </p:cNvPr>
              <p:cNvSpPr txBox="1">
                <a:spLocks noRot="1" noChangeAspect="1" noMove="1" noResize="1" noEditPoints="1" noAdjustHandles="1" noChangeArrowheads="1" noChangeShapeType="1" noTextEdit="1"/>
              </p:cNvSpPr>
              <p:nvPr/>
            </p:nvSpPr>
            <p:spPr bwMode="auto">
              <a:xfrm>
                <a:off x="906631" y="2771875"/>
                <a:ext cx="6565986" cy="485518"/>
              </a:xfrm>
              <a:prstGeom prst="rect">
                <a:avLst/>
              </a:prstGeom>
              <a:blipFill>
                <a:blip r:embed="rId7"/>
                <a:stretch>
                  <a:fillRect l="-772" b="-5128"/>
                </a:stretch>
              </a:blipFill>
              <a:ln w="9525">
                <a:noFill/>
                <a:miter lim="800000"/>
                <a:headEnd/>
                <a:tailEnd/>
              </a:ln>
            </p:spPr>
            <p:txBody>
              <a:bodyPr/>
              <a:lstStyle/>
              <a:p>
                <a:r>
                  <a:rPr lang="en-TW">
                    <a:noFill/>
                  </a:rPr>
                  <a:t> </a:t>
                </a:r>
              </a:p>
            </p:txBody>
          </p:sp>
        </mc:Fallback>
      </mc:AlternateContent>
      <p:sp>
        <p:nvSpPr>
          <p:cNvPr id="17" name="TextBox 16">
            <a:extLst>
              <a:ext uri="{FF2B5EF4-FFF2-40B4-BE49-F238E27FC236}">
                <a16:creationId xmlns:a16="http://schemas.microsoft.com/office/drawing/2014/main" id="{0A4EA2F3-7791-E0B0-5065-28A9096791B1}"/>
              </a:ext>
            </a:extLst>
          </p:cNvPr>
          <p:cNvSpPr txBox="1"/>
          <p:nvPr/>
        </p:nvSpPr>
        <p:spPr bwMode="auto">
          <a:xfrm>
            <a:off x="906632" y="4573467"/>
            <a:ext cx="566674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此時一般微擾的公式就不能用，要用簡併下的微擾。</a:t>
            </a:r>
          </a:p>
        </p:txBody>
      </p:sp>
      <p:pic>
        <p:nvPicPr>
          <p:cNvPr id="5" name="Picture 4">
            <a:extLst>
              <a:ext uri="{FF2B5EF4-FFF2-40B4-BE49-F238E27FC236}">
                <a16:creationId xmlns:a16="http://schemas.microsoft.com/office/drawing/2014/main" id="{CBB3956A-871C-2A60-7A31-5FADCB008751}"/>
              </a:ext>
            </a:extLst>
          </p:cNvPr>
          <p:cNvPicPr>
            <a:picLocks noChangeAspect="1"/>
          </p:cNvPicPr>
          <p:nvPr/>
        </p:nvPicPr>
        <p:blipFill>
          <a:blip r:embed="rId8"/>
          <a:stretch>
            <a:fillRect/>
          </a:stretch>
        </p:blipFill>
        <p:spPr>
          <a:xfrm>
            <a:off x="2893185" y="131774"/>
            <a:ext cx="2384042" cy="2137417"/>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72668EA-DC3D-AFF8-FA55-DE7621CB4D3B}"/>
                  </a:ext>
                </a:extLst>
              </p:cNvPr>
              <p:cNvSpPr txBox="1"/>
              <p:nvPr/>
            </p:nvSpPr>
            <p:spPr bwMode="auto">
              <a:xfrm>
                <a:off x="3972043" y="642112"/>
                <a:ext cx="253916" cy="404726"/>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400" i="1" smtClean="0">
                              <a:latin typeface="Cambria Math" panose="02040503050406030204" pitchFamily="18" charset="0"/>
                              <a:ea typeface="Cambria Math" panose="02040503050406030204" pitchFamily="18" charset="0"/>
                            </a:rPr>
                          </m:ctrlPr>
                        </m:fPr>
                        <m:num>
                          <m:r>
                            <a:rPr lang="en-US" altLang="zh-TW" sz="1400" b="0" i="1" smtClean="0">
                              <a:latin typeface="Cambria Math" panose="02040503050406030204" pitchFamily="18" charset="0"/>
                              <a:ea typeface="Cambria Math" panose="02040503050406030204" pitchFamily="18" charset="0"/>
                            </a:rPr>
                            <m:t>2</m:t>
                          </m:r>
                          <m:r>
                            <a:rPr lang="en-US" altLang="zh-TW" sz="1400" i="1">
                              <a:latin typeface="Cambria Math" panose="02040503050406030204" pitchFamily="18" charset="0"/>
                              <a:ea typeface="Cambria Math" panose="02040503050406030204" pitchFamily="18" charset="0"/>
                            </a:rPr>
                            <m:t>𝜋</m:t>
                          </m:r>
                        </m:num>
                        <m:den>
                          <m:r>
                            <a:rPr lang="en-US" altLang="zh-TW" sz="1400" i="1">
                              <a:latin typeface="Cambria Math" panose="02040503050406030204" pitchFamily="18" charset="0"/>
                              <a:ea typeface="Cambria Math" panose="02040503050406030204" pitchFamily="18" charset="0"/>
                            </a:rPr>
                            <m:t>𝑎</m:t>
                          </m:r>
                        </m:den>
                      </m:f>
                    </m:oMath>
                  </m:oMathPara>
                </a14:m>
                <a:endParaRPr lang="en-TW" sz="1400" dirty="0">
                  <a:latin typeface="Times New Roman" pitchFamily="18" charset="0"/>
                  <a:cs typeface="Times New Roman" pitchFamily="18" charset="0"/>
                </a:endParaRPr>
              </a:p>
            </p:txBody>
          </p:sp>
        </mc:Choice>
        <mc:Fallback xmlns="">
          <p:sp>
            <p:nvSpPr>
              <p:cNvPr id="18" name="TextBox 17">
                <a:extLst>
                  <a:ext uri="{FF2B5EF4-FFF2-40B4-BE49-F238E27FC236}">
                    <a16:creationId xmlns:a16="http://schemas.microsoft.com/office/drawing/2014/main" id="{A72668EA-DC3D-AFF8-FA55-DE7621CB4D3B}"/>
                  </a:ext>
                </a:extLst>
              </p:cNvPr>
              <p:cNvSpPr txBox="1">
                <a:spLocks noRot="1" noChangeAspect="1" noMove="1" noResize="1" noEditPoints="1" noAdjustHandles="1" noChangeArrowheads="1" noChangeShapeType="1" noTextEdit="1"/>
              </p:cNvSpPr>
              <p:nvPr/>
            </p:nvSpPr>
            <p:spPr bwMode="auto">
              <a:xfrm>
                <a:off x="3972043" y="642112"/>
                <a:ext cx="253916" cy="404726"/>
              </a:xfrm>
              <a:prstGeom prst="rect">
                <a:avLst/>
              </a:prstGeom>
              <a:blipFill>
                <a:blip r:embed="rId9"/>
                <a:stretch>
                  <a:fillRect l="-14286" t="-3030" r="-9524" b="-9091"/>
                </a:stretch>
              </a:blipFill>
              <a:ln w="9525">
                <a:noFill/>
                <a:miter lim="800000"/>
                <a:headEnd/>
                <a:tailEnd/>
              </a:ln>
            </p:spPr>
            <p:txBody>
              <a:bodyPr/>
              <a:lstStyle/>
              <a:p>
                <a:r>
                  <a:rPr lang="en-TW">
                    <a:noFill/>
                  </a:rPr>
                  <a:t> </a:t>
                </a:r>
              </a:p>
            </p:txBody>
          </p:sp>
        </mc:Fallback>
      </mc:AlternateContent>
      <p:sp>
        <p:nvSpPr>
          <p:cNvPr id="20" name="Rectangle 19">
            <a:extLst>
              <a:ext uri="{FF2B5EF4-FFF2-40B4-BE49-F238E27FC236}">
                <a16:creationId xmlns:a16="http://schemas.microsoft.com/office/drawing/2014/main" id="{70A41E2D-95E6-3090-D6FF-EA208BAB9569}"/>
              </a:ext>
            </a:extLst>
          </p:cNvPr>
          <p:cNvSpPr/>
          <p:nvPr/>
        </p:nvSpPr>
        <p:spPr>
          <a:xfrm>
            <a:off x="3342170" y="1049884"/>
            <a:ext cx="1236270" cy="151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21" name="Straight Arrow Connector 20">
            <a:extLst>
              <a:ext uri="{FF2B5EF4-FFF2-40B4-BE49-F238E27FC236}">
                <a16:creationId xmlns:a16="http://schemas.microsoft.com/office/drawing/2014/main" id="{B8BEC7D9-F688-8F0B-B454-AFE35E96A938}"/>
              </a:ext>
            </a:extLst>
          </p:cNvPr>
          <p:cNvCxnSpPr>
            <a:cxnSpLocks/>
          </p:cNvCxnSpPr>
          <p:nvPr/>
        </p:nvCxnSpPr>
        <p:spPr>
          <a:xfrm flipV="1">
            <a:off x="3342170" y="1125362"/>
            <a:ext cx="1596309" cy="5910"/>
          </a:xfrm>
          <a:prstGeom prst="straightConnector1">
            <a:avLst/>
          </a:prstGeom>
          <a:ln w="444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4B831BF-7E52-5A38-EDF8-72FBA6444B71}"/>
                  </a:ext>
                </a:extLst>
              </p:cNvPr>
              <p:cNvSpPr txBox="1"/>
              <p:nvPr/>
            </p:nvSpPr>
            <p:spPr bwMode="auto">
              <a:xfrm>
                <a:off x="5420411" y="1166650"/>
                <a:ext cx="3281333" cy="43935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零階本徵值能量</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a14:m>
                <a:r>
                  <a:rPr lang="en-TW" dirty="0">
                    <a:latin typeface="Times New Roman" pitchFamily="18" charset="0"/>
                    <a:cs typeface="Times New Roman" pitchFamily="18" charset="0"/>
                  </a:rPr>
                  <a:t>對</a:t>
                </a:r>
                <a14:m>
                  <m:oMath xmlns:m="http://schemas.openxmlformats.org/officeDocument/2006/math">
                    <m:r>
                      <a:rPr lang="en-TW" i="1" dirty="0" smtClean="0">
                        <a:latin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作圖</a:t>
                </a:r>
              </a:p>
            </p:txBody>
          </p:sp>
        </mc:Choice>
        <mc:Fallback xmlns="">
          <p:sp>
            <p:nvSpPr>
              <p:cNvPr id="3" name="TextBox 2">
                <a:extLst>
                  <a:ext uri="{FF2B5EF4-FFF2-40B4-BE49-F238E27FC236}">
                    <a16:creationId xmlns:a16="http://schemas.microsoft.com/office/drawing/2014/main" id="{B4B831BF-7E52-5A38-EDF8-72FBA6444B71}"/>
                  </a:ext>
                </a:extLst>
              </p:cNvPr>
              <p:cNvSpPr txBox="1">
                <a:spLocks noRot="1" noChangeAspect="1" noMove="1" noResize="1" noEditPoints="1" noAdjustHandles="1" noChangeArrowheads="1" noChangeShapeType="1" noTextEdit="1"/>
              </p:cNvSpPr>
              <p:nvPr/>
            </p:nvSpPr>
            <p:spPr bwMode="auto">
              <a:xfrm>
                <a:off x="5420411" y="1166650"/>
                <a:ext cx="3281333" cy="439351"/>
              </a:xfrm>
              <a:prstGeom prst="rect">
                <a:avLst/>
              </a:prstGeom>
              <a:blipFill>
                <a:blip r:embed="rId10"/>
                <a:stretch>
                  <a:fillRect l="-1544" b="-1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2F292A1-7257-0B77-47D7-782AD5A413EA}"/>
                  </a:ext>
                </a:extLst>
              </p:cNvPr>
              <p:cNvSpPr txBox="1"/>
              <p:nvPr/>
            </p:nvSpPr>
            <p:spPr bwMode="auto">
              <a:xfrm>
                <a:off x="3059256" y="6070200"/>
                <a:ext cx="1008112" cy="566694"/>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𝑘</m:t>
                      </m:r>
                      <m:r>
                        <a:rPr lang="en-US" altLang="zh-TW" b="0" i="1" smtClean="0">
                          <a:latin typeface="Cambria Math" panose="02040503050406030204" pitchFamily="18" charset="0"/>
                        </a:rPr>
                        <m:t>=</m:t>
                      </m:r>
                      <m:r>
                        <a:rPr lang="en-US" altLang="zh-TW" b="0" i="1" smtClean="0">
                          <a:latin typeface="Cambria Math" panose="02040503050406030204" pitchFamily="18" charset="0"/>
                        </a:rPr>
                        <m:t>𝑛</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m:oMathPara>
                </a14:m>
                <a:endParaRPr lang="en-TW" dirty="0"/>
              </a:p>
            </p:txBody>
          </p:sp>
        </mc:Choice>
        <mc:Fallback xmlns="">
          <p:sp>
            <p:nvSpPr>
              <p:cNvPr id="2" name="TextBox 1">
                <a:extLst>
                  <a:ext uri="{FF2B5EF4-FFF2-40B4-BE49-F238E27FC236}">
                    <a16:creationId xmlns:a16="http://schemas.microsoft.com/office/drawing/2014/main" id="{E2F292A1-7257-0B77-47D7-782AD5A413EA}"/>
                  </a:ext>
                </a:extLst>
              </p:cNvPr>
              <p:cNvSpPr txBox="1">
                <a:spLocks noRot="1" noChangeAspect="1" noMove="1" noResize="1" noEditPoints="1" noAdjustHandles="1" noChangeArrowheads="1" noChangeShapeType="1" noTextEdit="1"/>
              </p:cNvSpPr>
              <p:nvPr/>
            </p:nvSpPr>
            <p:spPr bwMode="auto">
              <a:xfrm>
                <a:off x="3059256" y="6070200"/>
                <a:ext cx="1008112" cy="566694"/>
              </a:xfrm>
              <a:prstGeom prst="rect">
                <a:avLst/>
              </a:prstGeom>
              <a:blipFill>
                <a:blip r:embed="rId11"/>
                <a:stretch>
                  <a:fillRect b="-222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F9E066D-063F-CEAC-0929-A88275C7C9F8}"/>
                  </a:ext>
                </a:extLst>
              </p:cNvPr>
              <p:cNvSpPr txBox="1"/>
              <p:nvPr/>
            </p:nvSpPr>
            <p:spPr bwMode="auto">
              <a:xfrm>
                <a:off x="906631" y="5639128"/>
                <a:ext cx="566674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若是考慮所有</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𝑛</m:t>
                        </m:r>
                      </m:sub>
                    </m:sSub>
                  </m:oMath>
                </a14:m>
                <a:r>
                  <a:rPr lang="en-TW" dirty="0">
                    <a:latin typeface="Times New Roman" pitchFamily="18" charset="0"/>
                    <a:cs typeface="Times New Roman" pitchFamily="18" charset="0"/>
                  </a:rPr>
                  <a:t>，每一個</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oMath>
                </a14:m>
                <a:r>
                  <a:rPr lang="en-TW" dirty="0">
                    <a:latin typeface="Times New Roman" pitchFamily="18" charset="0"/>
                    <a:cs typeface="Times New Roman" pitchFamily="18" charset="0"/>
                  </a:rPr>
                  <a:t>會對應一個Band Edge。</a:t>
                </a:r>
              </a:p>
            </p:txBody>
          </p:sp>
        </mc:Choice>
        <mc:Fallback xmlns="">
          <p:sp>
            <p:nvSpPr>
              <p:cNvPr id="14" name="TextBox 13">
                <a:extLst>
                  <a:ext uri="{FF2B5EF4-FFF2-40B4-BE49-F238E27FC236}">
                    <a16:creationId xmlns:a16="http://schemas.microsoft.com/office/drawing/2014/main" id="{DF9E066D-063F-CEAC-0929-A88275C7C9F8}"/>
                  </a:ext>
                </a:extLst>
              </p:cNvPr>
              <p:cNvSpPr txBox="1">
                <a:spLocks noRot="1" noChangeAspect="1" noMove="1" noResize="1" noEditPoints="1" noAdjustHandles="1" noChangeArrowheads="1" noChangeShapeType="1" noTextEdit="1"/>
              </p:cNvSpPr>
              <p:nvPr/>
            </p:nvSpPr>
            <p:spPr bwMode="auto">
              <a:xfrm>
                <a:off x="906631" y="5639128"/>
                <a:ext cx="5666740" cy="369332"/>
              </a:xfrm>
              <a:prstGeom prst="rect">
                <a:avLst/>
              </a:prstGeom>
              <a:blipFill>
                <a:blip r:embed="rId12"/>
                <a:stretch>
                  <a:fillRect l="-895" t="-6667" b="-23333"/>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55426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文字方塊 6">
                <a:extLst>
                  <a:ext uri="{FF2B5EF4-FFF2-40B4-BE49-F238E27FC236}">
                    <a16:creationId xmlns:a16="http://schemas.microsoft.com/office/drawing/2014/main" id="{1CBB562A-714A-33F8-C255-FF265AE5CB6A}"/>
                  </a:ext>
                </a:extLst>
              </p:cNvPr>
              <p:cNvSpPr txBox="1"/>
              <p:nvPr/>
            </p:nvSpPr>
            <p:spPr bwMode="auto">
              <a:xfrm>
                <a:off x="672317" y="968828"/>
                <a:ext cx="3971691" cy="87402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𝑞</m:t>
                          </m:r>
                        </m:e>
                        <m:e>
                          <m:r>
                            <a:rPr lang="en-US" altLang="zh-TW" i="1">
                              <a:latin typeface="Cambria Math" panose="02040503050406030204" pitchFamily="18" charset="0"/>
                            </a:rPr>
                            <m:t>𝑉</m:t>
                          </m:r>
                        </m:e>
                        <m:e>
                          <m:r>
                            <a:rPr lang="en-US" altLang="zh-TW" i="1">
                              <a:latin typeface="Cambria Math" panose="02040503050406030204" pitchFamily="18" charset="0"/>
                            </a:rPr>
                            <m:t>𝑘</m:t>
                          </m:r>
                        </m:e>
                      </m:d>
                      <m:r>
                        <a:rPr lang="en-US" altLang="zh-TW" i="1">
                          <a:latin typeface="Cambria Math" panose="02040503050406030204" pitchFamily="18" charset="0"/>
                        </a:rPr>
                        <m:t>=</m:t>
                      </m:r>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𝑛</m:t>
                          </m:r>
                          <m:r>
                            <a:rPr lang="en-US" altLang="zh-TW" i="1">
                              <a:latin typeface="Cambria Math" panose="02040503050406030204" pitchFamily="18" charset="0"/>
                            </a:rPr>
                            <m:t>=−∞</m:t>
                          </m:r>
                        </m:sub>
                        <m:sup>
                          <m:r>
                            <a:rPr lang="en-US" altLang="zh-TW" i="1">
                              <a:latin typeface="Cambria Math" panose="02040503050406030204" pitchFamily="18" charset="0"/>
                              <a:ea typeface="Cambria Math" panose="02040503050406030204" pitchFamily="18" charset="0"/>
                            </a:rPr>
                            <m:t>∞</m:t>
                          </m:r>
                        </m:sup>
                        <m:e>
                          <m:d>
                            <m:dPr>
                              <m:begChr m:val="["/>
                              <m:endChr m:val="]"/>
                              <m:ctrlPr>
                                <a:rPr lang="en-US" altLang="zh-TW" i="1">
                                  <a:latin typeface="Cambria Math" panose="02040503050406030204" pitchFamily="18" charset="0"/>
                                  <a:ea typeface="Cambria Math" panose="02040503050406030204" pitchFamily="18" charset="0"/>
                                </a:rPr>
                              </m:ctrlPr>
                            </m:dPr>
                            <m:e>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e>
                              </m:d>
                            </m:e>
                          </m:d>
                        </m:e>
                      </m:nary>
                    </m:oMath>
                  </m:oMathPara>
                </a14:m>
                <a:endParaRPr lang="zh-TW" altLang="en-US" sz="1800" dirty="0"/>
              </a:p>
            </p:txBody>
          </p:sp>
        </mc:Choice>
        <mc:Fallback xmlns="">
          <p:sp>
            <p:nvSpPr>
              <p:cNvPr id="10" name="文字方塊 6">
                <a:extLst>
                  <a:ext uri="{FF2B5EF4-FFF2-40B4-BE49-F238E27FC236}">
                    <a16:creationId xmlns:a16="http://schemas.microsoft.com/office/drawing/2014/main" id="{1CBB562A-714A-33F8-C255-FF265AE5CB6A}"/>
                  </a:ext>
                </a:extLst>
              </p:cNvPr>
              <p:cNvSpPr txBox="1">
                <a:spLocks noRot="1" noChangeAspect="1" noMove="1" noResize="1" noEditPoints="1" noAdjustHandles="1" noChangeArrowheads="1" noChangeShapeType="1" noTextEdit="1"/>
              </p:cNvSpPr>
              <p:nvPr/>
            </p:nvSpPr>
            <p:spPr bwMode="auto">
              <a:xfrm>
                <a:off x="672317" y="968828"/>
                <a:ext cx="3971691" cy="874022"/>
              </a:xfrm>
              <a:prstGeom prst="rect">
                <a:avLst/>
              </a:prstGeom>
              <a:blipFill>
                <a:blip r:embed="rId2"/>
                <a:stretch>
                  <a:fillRect t="-98551" b="-149275"/>
                </a:stretch>
              </a:blipFill>
              <a:ln>
                <a:noFill/>
              </a:ln>
            </p:spPr>
            <p:txBody>
              <a:bodyPr/>
              <a:lstStyle/>
              <a:p>
                <a:r>
                  <a:rPr lang="en-TW">
                    <a:noFill/>
                  </a:rPr>
                  <a:t> </a:t>
                </a:r>
              </a:p>
            </p:txBody>
          </p:sp>
        </mc:Fallback>
      </mc:AlternateContent>
      <p:sp>
        <p:nvSpPr>
          <p:cNvPr id="17" name="TextBox 16">
            <a:extLst>
              <a:ext uri="{FF2B5EF4-FFF2-40B4-BE49-F238E27FC236}">
                <a16:creationId xmlns:a16="http://schemas.microsoft.com/office/drawing/2014/main" id="{137595DD-90D9-D42F-EC11-12A993D1A9DF}"/>
              </a:ext>
            </a:extLst>
          </p:cNvPr>
          <p:cNvSpPr txBox="1"/>
          <p:nvPr/>
        </p:nvSpPr>
        <p:spPr bwMode="auto">
          <a:xfrm>
            <a:off x="644379" y="2433712"/>
            <a:ext cx="313208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能量一階修正，代入公式 ：</a:t>
            </a:r>
          </a:p>
        </p:txBody>
      </p:sp>
      <mc:AlternateContent xmlns:mc="http://schemas.openxmlformats.org/markup-compatibility/2006" xmlns:a14="http://schemas.microsoft.com/office/drawing/2010/main">
        <mc:Choice Requires="a14">
          <p:sp>
            <p:nvSpPr>
              <p:cNvPr id="18" name="文字方塊 29">
                <a:extLst>
                  <a:ext uri="{FF2B5EF4-FFF2-40B4-BE49-F238E27FC236}">
                    <a16:creationId xmlns:a16="http://schemas.microsoft.com/office/drawing/2014/main" id="{7D8D4B9E-5949-0394-CD35-C5E3548BF8A4}"/>
                  </a:ext>
                </a:extLst>
              </p:cNvPr>
              <p:cNvSpPr txBox="1"/>
              <p:nvPr/>
            </p:nvSpPr>
            <p:spPr bwMode="auto">
              <a:xfrm>
                <a:off x="3707799" y="2419509"/>
                <a:ext cx="2083098" cy="425181"/>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m:oMathPara>
                </a14:m>
                <a:endParaRPr lang="zh-TW" altLang="en-US" dirty="0"/>
              </a:p>
            </p:txBody>
          </p:sp>
        </mc:Choice>
        <mc:Fallback xmlns="">
          <p:sp>
            <p:nvSpPr>
              <p:cNvPr id="18" name="文字方塊 29">
                <a:extLst>
                  <a:ext uri="{FF2B5EF4-FFF2-40B4-BE49-F238E27FC236}">
                    <a16:creationId xmlns:a16="http://schemas.microsoft.com/office/drawing/2014/main" id="{7D8D4B9E-5949-0394-CD35-C5E3548BF8A4}"/>
                  </a:ext>
                </a:extLst>
              </p:cNvPr>
              <p:cNvSpPr txBox="1">
                <a:spLocks noRot="1" noChangeAspect="1" noMove="1" noResize="1" noEditPoints="1" noAdjustHandles="1" noChangeArrowheads="1" noChangeShapeType="1" noTextEdit="1"/>
              </p:cNvSpPr>
              <p:nvPr/>
            </p:nvSpPr>
            <p:spPr bwMode="auto">
              <a:xfrm>
                <a:off x="3707799" y="2419509"/>
                <a:ext cx="2083098" cy="425181"/>
              </a:xfrm>
              <a:prstGeom prst="rect">
                <a:avLst/>
              </a:prstGeom>
              <a:blipFill>
                <a:blip r:embed="rId3"/>
                <a:stretch>
                  <a:fillRect t="-80000" r="-8434" b="-14285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文字方塊 29">
                <a:extLst>
                  <a:ext uri="{FF2B5EF4-FFF2-40B4-BE49-F238E27FC236}">
                    <a16:creationId xmlns:a16="http://schemas.microsoft.com/office/drawing/2014/main" id="{73687501-E35C-0264-63D7-4D8CBFB1834D}"/>
                  </a:ext>
                </a:extLst>
              </p:cNvPr>
              <p:cNvSpPr txBox="1"/>
              <p:nvPr/>
            </p:nvSpPr>
            <p:spPr bwMode="auto">
              <a:xfrm>
                <a:off x="674766" y="3005198"/>
                <a:ext cx="5769441" cy="84760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r>
                        <a:rPr lang="en-US" altLang="zh-TW" b="0" i="1" smtClean="0">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r>
                        <a:rPr lang="en-US" altLang="zh-TW" b="0" i="1" smtClean="0">
                          <a:latin typeface="Cambria Math" panose="02040503050406030204" pitchFamily="18" charset="0"/>
                          <a:ea typeface="Cambria Math"/>
                        </a:rPr>
                        <m:t>=</m:t>
                      </m:r>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𝑛</m:t>
                          </m:r>
                          <m:r>
                            <a:rPr lang="en-US" altLang="zh-TW" i="1">
                              <a:latin typeface="Cambria Math" panose="02040503050406030204" pitchFamily="18" charset="0"/>
                            </a:rPr>
                            <m:t>=−∞</m:t>
                          </m:r>
                        </m:sub>
                        <m:sup>
                          <m:r>
                            <a:rPr lang="en-US" altLang="zh-TW" i="1">
                              <a:latin typeface="Cambria Math" panose="02040503050406030204" pitchFamily="18" charset="0"/>
                              <a:ea typeface="Cambria Math" panose="02040503050406030204" pitchFamily="18" charset="0"/>
                            </a:rPr>
                            <m:t>∞</m:t>
                          </m:r>
                        </m:sup>
                        <m:e>
                          <m:d>
                            <m:dPr>
                              <m:ctrlPr>
                                <a:rPr lang="en-US" altLang="zh-TW" i="1">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r>
                                    <a:rPr lang="en-US" altLang="zh-TW" i="1">
                                      <a:latin typeface="Cambria Math" panose="02040503050406030204" pitchFamily="18" charset="0"/>
                                    </a:rPr>
                                    <m:t>−</m:t>
                                  </m:r>
                                  <m:r>
                                    <a:rPr lang="en-US" altLang="zh-TW" b="0" i="1" smtClean="0">
                                      <a:latin typeface="Cambria Math" panose="02040503050406030204" pitchFamily="18" charset="0"/>
                                    </a:rPr>
                                    <m:t>𝑘</m:t>
                                  </m:r>
                                </m:e>
                              </m:d>
                            </m:e>
                          </m:d>
                        </m:e>
                      </m:nary>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=0</m:t>
                      </m:r>
                    </m:oMath>
                  </m:oMathPara>
                </a14:m>
                <a:endParaRPr lang="zh-TW" altLang="en-US" dirty="0"/>
              </a:p>
            </p:txBody>
          </p:sp>
        </mc:Choice>
        <mc:Fallback xmlns="">
          <p:sp>
            <p:nvSpPr>
              <p:cNvPr id="19" name="文字方塊 29">
                <a:extLst>
                  <a:ext uri="{FF2B5EF4-FFF2-40B4-BE49-F238E27FC236}">
                    <a16:creationId xmlns:a16="http://schemas.microsoft.com/office/drawing/2014/main" id="{73687501-E35C-0264-63D7-4D8CBFB1834D}"/>
                  </a:ext>
                </a:extLst>
              </p:cNvPr>
              <p:cNvSpPr txBox="1">
                <a:spLocks noRot="1" noChangeAspect="1" noMove="1" noResize="1" noEditPoints="1" noAdjustHandles="1" noChangeArrowheads="1" noChangeShapeType="1" noTextEdit="1"/>
              </p:cNvSpPr>
              <p:nvPr/>
            </p:nvSpPr>
            <p:spPr bwMode="auto">
              <a:xfrm>
                <a:off x="674766" y="3005198"/>
                <a:ext cx="5769441" cy="847604"/>
              </a:xfrm>
              <a:prstGeom prst="rect">
                <a:avLst/>
              </a:prstGeom>
              <a:blipFill>
                <a:blip r:embed="rId4"/>
                <a:stretch>
                  <a:fillRect t="-100000" b="-152941"/>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文字方塊 6">
                <a:extLst>
                  <a:ext uri="{FF2B5EF4-FFF2-40B4-BE49-F238E27FC236}">
                    <a16:creationId xmlns:a16="http://schemas.microsoft.com/office/drawing/2014/main" id="{A638D346-089B-D54C-AABE-01434DE3FECD}"/>
                  </a:ext>
                </a:extLst>
              </p:cNvPr>
              <p:cNvSpPr txBox="1"/>
              <p:nvPr/>
            </p:nvSpPr>
            <p:spPr bwMode="auto">
              <a:xfrm>
                <a:off x="674767" y="4013310"/>
                <a:ext cx="1656184" cy="648126"/>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𝐸</m:t>
                          </m:r>
                        </m:e>
                        <m:sup>
                          <m:r>
                            <a:rPr lang="en-US" altLang="zh-TW" sz="1800" b="0" i="1" smtClean="0">
                              <a:latin typeface="Cambria Math" panose="02040503050406030204" pitchFamily="18" charset="0"/>
                            </a:rPr>
                            <m:t>(0)</m:t>
                          </m:r>
                        </m:sup>
                      </m:sSup>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ℏ</m:t>
                              </m:r>
                            </m:e>
                            <m:sup>
                              <m:r>
                                <a:rPr lang="en-US" altLang="zh-TW" sz="1800" b="0" i="1" smtClean="0">
                                  <a:latin typeface="Cambria Math" panose="02040503050406030204" pitchFamily="18" charset="0"/>
                                </a:rPr>
                                <m:t>2</m:t>
                              </m:r>
                            </m:sup>
                          </m:sSup>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𝑘</m:t>
                              </m:r>
                            </m:e>
                            <m:sup>
                              <m:r>
                                <a:rPr lang="en-US" altLang="zh-TW" sz="1800" b="0" i="1" smtClean="0">
                                  <a:latin typeface="Cambria Math" panose="02040503050406030204" pitchFamily="18" charset="0"/>
                                </a:rPr>
                                <m:t>2</m:t>
                              </m:r>
                            </m:sup>
                          </m:sSup>
                        </m:num>
                        <m:den>
                          <m:r>
                            <a:rPr lang="en-US" altLang="zh-TW" sz="1800" b="0" i="1" smtClean="0">
                              <a:latin typeface="Cambria Math"/>
                            </a:rPr>
                            <m:t>2</m:t>
                          </m:r>
                          <m:r>
                            <a:rPr lang="en-US" altLang="zh-TW" sz="1800" b="0" i="1" smtClean="0">
                              <a:latin typeface="Cambria Math" panose="02040503050406030204" pitchFamily="18" charset="0"/>
                            </a:rPr>
                            <m:t>𝑚</m:t>
                          </m:r>
                        </m:den>
                      </m:f>
                    </m:oMath>
                  </m:oMathPara>
                </a14:m>
                <a:endParaRPr lang="zh-TW" altLang="en-US" sz="1800" dirty="0"/>
              </a:p>
            </p:txBody>
          </p:sp>
        </mc:Choice>
        <mc:Fallback xmlns="">
          <p:sp>
            <p:nvSpPr>
              <p:cNvPr id="21" name="文字方塊 6">
                <a:extLst>
                  <a:ext uri="{FF2B5EF4-FFF2-40B4-BE49-F238E27FC236}">
                    <a16:creationId xmlns:a16="http://schemas.microsoft.com/office/drawing/2014/main" id="{A638D346-089B-D54C-AABE-01434DE3FECD}"/>
                  </a:ext>
                </a:extLst>
              </p:cNvPr>
              <p:cNvSpPr txBox="1">
                <a:spLocks noRot="1" noChangeAspect="1" noMove="1" noResize="1" noEditPoints="1" noAdjustHandles="1" noChangeArrowheads="1" noChangeShapeType="1" noTextEdit="1"/>
              </p:cNvSpPr>
              <p:nvPr/>
            </p:nvSpPr>
            <p:spPr bwMode="auto">
              <a:xfrm>
                <a:off x="674767" y="4013310"/>
                <a:ext cx="1656184" cy="648126"/>
              </a:xfrm>
              <a:prstGeom prst="rect">
                <a:avLst/>
              </a:prstGeom>
              <a:blipFill>
                <a:blip r:embed="rId5"/>
                <a:stretch>
                  <a:fillRect b="-3774"/>
                </a:stretch>
              </a:blipFill>
              <a:ln>
                <a:noFill/>
              </a:ln>
            </p:spPr>
            <p:txBody>
              <a:bodyPr/>
              <a:lstStyle/>
              <a:p>
                <a:r>
                  <a:rPr lang="en-TW">
                    <a:noFill/>
                  </a:rPr>
                  <a:t> </a:t>
                </a:r>
              </a:p>
            </p:txBody>
          </p:sp>
        </mc:Fallback>
      </mc:AlternateContent>
      <p:sp>
        <p:nvSpPr>
          <p:cNvPr id="22" name="TextBox 21">
            <a:extLst>
              <a:ext uri="{FF2B5EF4-FFF2-40B4-BE49-F238E27FC236}">
                <a16:creationId xmlns:a16="http://schemas.microsoft.com/office/drawing/2014/main" id="{D0132DA8-C21E-6129-647A-635B3A597082}"/>
              </a:ext>
            </a:extLst>
          </p:cNvPr>
          <p:cNvSpPr txBox="1"/>
          <p:nvPr/>
        </p:nvSpPr>
        <p:spPr bwMode="auto">
          <a:xfrm>
            <a:off x="674767" y="4805398"/>
            <a:ext cx="5040560"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因此似乎電子還是處於自由狀態</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46BCEFE-EF75-652E-AC10-00C7D7832404}"/>
                  </a:ext>
                </a:extLst>
              </p:cNvPr>
              <p:cNvSpPr txBox="1"/>
              <p:nvPr/>
            </p:nvSpPr>
            <p:spPr bwMode="auto">
              <a:xfrm>
                <a:off x="4669497" y="1163080"/>
                <a:ext cx="4366999" cy="485518"/>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矩陣元只有在兩邊</a:t>
                </a:r>
                <a14:m>
                  <m:oMath xmlns:m="http://schemas.openxmlformats.org/officeDocument/2006/math">
                    <m:r>
                      <a:rPr lang="en-TW" i="1" dirty="0" smtClean="0">
                        <a:solidFill>
                          <a:srgbClr val="FF0000"/>
                        </a:solidFill>
                        <a:latin typeface="Cambria Math" panose="02040503050406030204" pitchFamily="18" charset="0"/>
                        <a:cs typeface="Times New Roman" pitchFamily="18" charset="0"/>
                      </a:rPr>
                      <m:t>𝑘</m:t>
                    </m:r>
                  </m:oMath>
                </a14:m>
                <a:r>
                  <a:rPr lang="en-TW" dirty="0">
                    <a:solidFill>
                      <a:srgbClr val="FF0000"/>
                    </a:solidFill>
                    <a:latin typeface="Times New Roman" pitchFamily="18" charset="0"/>
                    <a:cs typeface="Times New Roman" pitchFamily="18" charset="0"/>
                  </a:rPr>
                  <a:t>相差</a:t>
                </a:r>
                <a14:m>
                  <m:oMath xmlns:m="http://schemas.openxmlformats.org/officeDocument/2006/math">
                    <m:r>
                      <a:rPr lang="en-US" altLang="zh-TW" b="0" i="0" smtClean="0">
                        <a:solidFill>
                          <a:srgbClr val="FF0000"/>
                        </a:solidFill>
                        <a:latin typeface="Cambria Math" panose="02040503050406030204" pitchFamily="18" charset="0"/>
                        <a:ea typeface="Cambria Math" panose="02040503050406030204" pitchFamily="18" charset="0"/>
                      </a:rPr>
                      <m:t>−</m:t>
                    </m:r>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b="0" i="1" smtClean="0">
                            <a:solidFill>
                              <a:srgbClr val="FF0000"/>
                            </a:solidFill>
                            <a:latin typeface="Cambria Math" panose="02040503050406030204" pitchFamily="18" charset="0"/>
                            <a:ea typeface="Cambria Math" panose="02040503050406030204" pitchFamily="18" charset="0"/>
                          </a:rPr>
                          <m:t>2</m:t>
                        </m:r>
                        <m:r>
                          <a:rPr lang="en-US" altLang="zh-TW" b="0" i="1" smtClean="0">
                            <a:solidFill>
                              <a:srgbClr val="FF0000"/>
                            </a:solidFill>
                            <a:latin typeface="Cambria Math" panose="02040503050406030204" pitchFamily="18" charset="0"/>
                            <a:ea typeface="Cambria Math" panose="02040503050406030204" pitchFamily="18" charset="0"/>
                          </a:rPr>
                          <m:t>𝑛</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oMath>
                </a14:m>
                <a:r>
                  <a:rPr lang="en-TW" dirty="0">
                    <a:solidFill>
                      <a:srgbClr val="FF0000"/>
                    </a:solidFill>
                    <a:latin typeface="Times New Roman" pitchFamily="18" charset="0"/>
                    <a:cs typeface="Times New Roman" pitchFamily="18" charset="0"/>
                  </a:rPr>
                  <a:t>才不為零！</a:t>
                </a:r>
              </a:p>
            </p:txBody>
          </p:sp>
        </mc:Choice>
        <mc:Fallback xmlns="">
          <p:sp>
            <p:nvSpPr>
              <p:cNvPr id="2" name="TextBox 1">
                <a:extLst>
                  <a:ext uri="{FF2B5EF4-FFF2-40B4-BE49-F238E27FC236}">
                    <a16:creationId xmlns:a16="http://schemas.microsoft.com/office/drawing/2014/main" id="{C46BCEFE-EF75-652E-AC10-00C7D7832404}"/>
                  </a:ext>
                </a:extLst>
              </p:cNvPr>
              <p:cNvSpPr txBox="1">
                <a:spLocks noRot="1" noChangeAspect="1" noMove="1" noResize="1" noEditPoints="1" noAdjustHandles="1" noChangeArrowheads="1" noChangeShapeType="1" noTextEdit="1"/>
              </p:cNvSpPr>
              <p:nvPr/>
            </p:nvSpPr>
            <p:spPr bwMode="auto">
              <a:xfrm>
                <a:off x="4669497" y="1163080"/>
                <a:ext cx="4366999" cy="485518"/>
              </a:xfrm>
              <a:prstGeom prst="rect">
                <a:avLst/>
              </a:prstGeom>
              <a:blipFill>
                <a:blip r:embed="rId6"/>
                <a:stretch>
                  <a:fillRect l="-1159" b="-5128"/>
                </a:stretch>
              </a:blipFill>
              <a:ln w="9525">
                <a:noFill/>
                <a:miter lim="800000"/>
                <a:headEnd/>
                <a:tailEnd/>
              </a:ln>
            </p:spPr>
            <p:txBody>
              <a:bodyPr/>
              <a:lstStyle/>
              <a:p>
                <a:r>
                  <a:rPr lang="en-TW">
                    <a:noFill/>
                  </a:rPr>
                  <a:t> </a:t>
                </a:r>
              </a:p>
            </p:txBody>
          </p:sp>
        </mc:Fallback>
      </mc:AlternateContent>
      <p:pic>
        <p:nvPicPr>
          <p:cNvPr id="3" name="Picture 2">
            <a:extLst>
              <a:ext uri="{FF2B5EF4-FFF2-40B4-BE49-F238E27FC236}">
                <a16:creationId xmlns:a16="http://schemas.microsoft.com/office/drawing/2014/main" id="{1D83CC81-9E83-5D25-0451-D6A8440BAACA}"/>
              </a:ext>
            </a:extLst>
          </p:cNvPr>
          <p:cNvPicPr>
            <a:picLocks noChangeAspect="1"/>
          </p:cNvPicPr>
          <p:nvPr/>
        </p:nvPicPr>
        <p:blipFill>
          <a:blip r:embed="rId7"/>
          <a:stretch>
            <a:fillRect/>
          </a:stretch>
        </p:blipFill>
        <p:spPr>
          <a:xfrm>
            <a:off x="4788024" y="4201290"/>
            <a:ext cx="2384042" cy="213741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2EABFB5-6E7E-5CE9-69BB-C92C236AF8BA}"/>
                  </a:ext>
                </a:extLst>
              </p:cNvPr>
              <p:cNvSpPr txBox="1"/>
              <p:nvPr/>
            </p:nvSpPr>
            <p:spPr bwMode="auto">
              <a:xfrm>
                <a:off x="4355977" y="3889748"/>
                <a:ext cx="4001635" cy="43935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零階加一階本徵值能量</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r>
                              <a:rPr lang="en-US" altLang="zh-TW" b="0" i="1" smtClean="0">
                                <a:latin typeface="Cambria Math" panose="02040503050406030204" pitchFamily="18" charset="0"/>
                              </a:rPr>
                              <m:t>+1</m:t>
                            </m:r>
                          </m:e>
                        </m:d>
                      </m:sup>
                    </m:sSubSup>
                  </m:oMath>
                </a14:m>
                <a:r>
                  <a:rPr lang="en-TW" dirty="0">
                    <a:latin typeface="Times New Roman" pitchFamily="18" charset="0"/>
                    <a:cs typeface="Times New Roman" pitchFamily="18" charset="0"/>
                  </a:rPr>
                  <a:t>對</a:t>
                </a:r>
                <a14:m>
                  <m:oMath xmlns:m="http://schemas.openxmlformats.org/officeDocument/2006/math">
                    <m:r>
                      <a:rPr lang="en-TW" i="1" dirty="0" smtClean="0">
                        <a:latin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作圖</a:t>
                </a:r>
              </a:p>
            </p:txBody>
          </p:sp>
        </mc:Choice>
        <mc:Fallback xmlns="">
          <p:sp>
            <p:nvSpPr>
              <p:cNvPr id="7" name="TextBox 6">
                <a:extLst>
                  <a:ext uri="{FF2B5EF4-FFF2-40B4-BE49-F238E27FC236}">
                    <a16:creationId xmlns:a16="http://schemas.microsoft.com/office/drawing/2014/main" id="{22EABFB5-6E7E-5CE9-69BB-C92C236AF8BA}"/>
                  </a:ext>
                </a:extLst>
              </p:cNvPr>
              <p:cNvSpPr txBox="1">
                <a:spLocks noRot="1" noChangeAspect="1" noMove="1" noResize="1" noEditPoints="1" noAdjustHandles="1" noChangeArrowheads="1" noChangeShapeType="1" noTextEdit="1"/>
              </p:cNvSpPr>
              <p:nvPr/>
            </p:nvSpPr>
            <p:spPr bwMode="auto">
              <a:xfrm>
                <a:off x="4355977" y="3889748"/>
                <a:ext cx="4001635" cy="439351"/>
              </a:xfrm>
              <a:prstGeom prst="rect">
                <a:avLst/>
              </a:prstGeom>
              <a:blipFill>
                <a:blip r:embed="rId8"/>
                <a:stretch>
                  <a:fillRect l="-1582" b="-20000"/>
                </a:stretch>
              </a:blipFill>
              <a:ln w="9525">
                <a:noFill/>
                <a:miter lim="800000"/>
                <a:headEnd/>
                <a:tailEnd/>
              </a:ln>
            </p:spPr>
            <p:txBody>
              <a:bodyPr/>
              <a:lstStyle/>
              <a:p>
                <a:r>
                  <a:rPr lang="en-TW">
                    <a:noFill/>
                  </a:rPr>
                  <a:t> </a:t>
                </a:r>
              </a:p>
            </p:txBody>
          </p:sp>
        </mc:Fallback>
      </mc:AlternateContent>
      <p:sp>
        <p:nvSpPr>
          <p:cNvPr id="8" name="TextBox 7">
            <a:extLst>
              <a:ext uri="{FF2B5EF4-FFF2-40B4-BE49-F238E27FC236}">
                <a16:creationId xmlns:a16="http://schemas.microsoft.com/office/drawing/2014/main" id="{7CF06825-5667-41EB-ED4B-B7F73FD3E3DF}"/>
              </a:ext>
            </a:extLst>
          </p:cNvPr>
          <p:cNvSpPr txBox="1"/>
          <p:nvPr/>
        </p:nvSpPr>
        <p:spPr bwMode="auto">
          <a:xfrm>
            <a:off x="672317" y="5517232"/>
            <a:ext cx="281956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但這個結果不完全對！</a:t>
            </a:r>
          </a:p>
        </p:txBody>
      </p:sp>
    </p:spTree>
    <p:extLst>
      <p:ext uri="{BB962C8B-B14F-4D97-AF65-F5344CB8AC3E}">
        <p14:creationId xmlns:p14="http://schemas.microsoft.com/office/powerpoint/2010/main" val="22770135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文字方塊 6">
                <a:extLst>
                  <a:ext uri="{FF2B5EF4-FFF2-40B4-BE49-F238E27FC236}">
                    <a16:creationId xmlns:a16="http://schemas.microsoft.com/office/drawing/2014/main" id="{1CBB562A-714A-33F8-C255-FF265AE5CB6A}"/>
                  </a:ext>
                </a:extLst>
              </p:cNvPr>
              <p:cNvSpPr txBox="1"/>
              <p:nvPr/>
            </p:nvSpPr>
            <p:spPr bwMode="auto">
              <a:xfrm>
                <a:off x="600376" y="714735"/>
                <a:ext cx="4245761" cy="87402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𝑞</m:t>
                          </m:r>
                        </m:e>
                        <m:e>
                          <m:r>
                            <a:rPr lang="en-US" altLang="zh-TW" i="1">
                              <a:latin typeface="Cambria Math" panose="02040503050406030204" pitchFamily="18" charset="0"/>
                            </a:rPr>
                            <m:t>𝑉</m:t>
                          </m:r>
                        </m:e>
                        <m:e>
                          <m:r>
                            <a:rPr lang="en-US" altLang="zh-TW" i="1">
                              <a:latin typeface="Cambria Math" panose="02040503050406030204" pitchFamily="18" charset="0"/>
                            </a:rPr>
                            <m:t>𝑘</m:t>
                          </m:r>
                        </m:e>
                      </m:d>
                      <m:r>
                        <a:rPr lang="en-US" altLang="zh-TW" i="1">
                          <a:latin typeface="Cambria Math" panose="02040503050406030204" pitchFamily="18" charset="0"/>
                        </a:rPr>
                        <m:t>=</m:t>
                      </m:r>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𝑛</m:t>
                          </m:r>
                          <m:r>
                            <a:rPr lang="en-US" altLang="zh-TW" i="1">
                              <a:latin typeface="Cambria Math" panose="02040503050406030204" pitchFamily="18" charset="0"/>
                            </a:rPr>
                            <m:t>=−∞</m:t>
                          </m:r>
                        </m:sub>
                        <m:sup>
                          <m:r>
                            <a:rPr lang="en-US" altLang="zh-TW" i="1">
                              <a:latin typeface="Cambria Math" panose="02040503050406030204" pitchFamily="18" charset="0"/>
                              <a:ea typeface="Cambria Math" panose="02040503050406030204" pitchFamily="18" charset="0"/>
                            </a:rPr>
                            <m:t>∞</m:t>
                          </m:r>
                        </m:sup>
                        <m:e>
                          <m:d>
                            <m:dPr>
                              <m:ctrlPr>
                                <a:rPr lang="en-US" altLang="zh-TW" i="1">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r>
                                <a:rPr lang="en-US" altLang="zh-TW" i="1">
                                  <a:latin typeface="Cambria Math" panose="02040503050406030204" pitchFamily="18" charset="0"/>
                                  <a:ea typeface="Cambria Math" panose="02040503050406030204" pitchFamily="18" charset="0"/>
                                </a:rPr>
                                <m:t>∙</m:t>
                              </m:r>
                              <m:r>
                                <a:rPr lang="en-US" altLang="zh-TW" i="1" smtClean="0">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e>
                              </m:d>
                            </m:e>
                          </m:d>
                        </m:e>
                      </m:nary>
                    </m:oMath>
                  </m:oMathPara>
                </a14:m>
                <a:endParaRPr lang="zh-TW" altLang="en-US" sz="1800" dirty="0"/>
              </a:p>
            </p:txBody>
          </p:sp>
        </mc:Choice>
        <mc:Fallback xmlns="">
          <p:sp>
            <p:nvSpPr>
              <p:cNvPr id="10" name="文字方塊 6">
                <a:extLst>
                  <a:ext uri="{FF2B5EF4-FFF2-40B4-BE49-F238E27FC236}">
                    <a16:creationId xmlns:a16="http://schemas.microsoft.com/office/drawing/2014/main" id="{1CBB562A-714A-33F8-C255-FF265AE5CB6A}"/>
                  </a:ext>
                </a:extLst>
              </p:cNvPr>
              <p:cNvSpPr txBox="1">
                <a:spLocks noRot="1" noChangeAspect="1" noMove="1" noResize="1" noEditPoints="1" noAdjustHandles="1" noChangeArrowheads="1" noChangeShapeType="1" noTextEdit="1"/>
              </p:cNvSpPr>
              <p:nvPr/>
            </p:nvSpPr>
            <p:spPr bwMode="auto">
              <a:xfrm>
                <a:off x="600376" y="714735"/>
                <a:ext cx="4245761" cy="874022"/>
              </a:xfrm>
              <a:prstGeom prst="rect">
                <a:avLst/>
              </a:prstGeom>
              <a:blipFill>
                <a:blip r:embed="rId2"/>
                <a:stretch>
                  <a:fillRect t="-97143" b="-145714"/>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7365C47-A112-4236-6712-652A6B7B4549}"/>
                  </a:ext>
                </a:extLst>
              </p:cNvPr>
              <p:cNvSpPr txBox="1"/>
              <p:nvPr/>
            </p:nvSpPr>
            <p:spPr bwMode="auto">
              <a:xfrm>
                <a:off x="568220" y="1918934"/>
                <a:ext cx="427791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代入公式，得到微擾後的平面波態</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r>
                              <a:rPr lang="en-US" altLang="zh-TW" b="0" i="1" smtClean="0">
                                <a:latin typeface="Cambria Math" panose="02040503050406030204" pitchFamily="18" charset="0"/>
                              </a:rPr>
                              <m:t>𝐾</m:t>
                            </m:r>
                          </m:e>
                        </m:d>
                      </m:e>
                    </m:d>
                  </m:oMath>
                </a14:m>
                <a:r>
                  <a:rPr lang="en-TW" dirty="0">
                    <a:latin typeface="Times New Roman" pitchFamily="18" charset="0"/>
                    <a:cs typeface="Times New Roman" pitchFamily="18" charset="0"/>
                  </a:rPr>
                  <a:t>：</a:t>
                </a:r>
              </a:p>
            </p:txBody>
          </p:sp>
        </mc:Choice>
        <mc:Fallback xmlns="">
          <p:sp>
            <p:nvSpPr>
              <p:cNvPr id="11" name="TextBox 10">
                <a:extLst>
                  <a:ext uri="{FF2B5EF4-FFF2-40B4-BE49-F238E27FC236}">
                    <a16:creationId xmlns:a16="http://schemas.microsoft.com/office/drawing/2014/main" id="{07365C47-A112-4236-6712-652A6B7B4549}"/>
                  </a:ext>
                </a:extLst>
              </p:cNvPr>
              <p:cNvSpPr txBox="1">
                <a:spLocks noRot="1" noChangeAspect="1" noMove="1" noResize="1" noEditPoints="1" noAdjustHandles="1" noChangeArrowheads="1" noChangeShapeType="1" noTextEdit="1"/>
              </p:cNvSpPr>
              <p:nvPr/>
            </p:nvSpPr>
            <p:spPr bwMode="auto">
              <a:xfrm>
                <a:off x="568220" y="1918934"/>
                <a:ext cx="4277917" cy="369332"/>
              </a:xfrm>
              <a:prstGeom prst="rect">
                <a:avLst/>
              </a:prstGeom>
              <a:blipFill>
                <a:blip r:embed="rId3"/>
                <a:stretch>
                  <a:fillRect l="-1183" t="-117241" b="-17586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29">
                <a:extLst>
                  <a:ext uri="{FF2B5EF4-FFF2-40B4-BE49-F238E27FC236}">
                    <a16:creationId xmlns:a16="http://schemas.microsoft.com/office/drawing/2014/main" id="{E4345433-150E-5AB0-43FA-4A4AF6E86A20}"/>
                  </a:ext>
                </a:extLst>
              </p:cNvPr>
              <p:cNvSpPr txBox="1"/>
              <p:nvPr/>
            </p:nvSpPr>
            <p:spPr bwMode="auto">
              <a:xfrm>
                <a:off x="579676" y="2496235"/>
                <a:ext cx="7183572" cy="97039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r>
                                <a:rPr lang="en-US" altLang="zh-TW" b="0" i="1" smtClean="0">
                                  <a:latin typeface="Cambria Math" panose="02040503050406030204" pitchFamily="18" charset="0"/>
                                </a:rPr>
                                <m:t>𝐾</m:t>
                              </m:r>
                            </m:e>
                          </m:d>
                        </m:e>
                      </m:d>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r>
                        <a:rPr lang="en-US" altLang="zh-TW" b="0" i="1" smtClean="0">
                          <a:latin typeface="Cambria Math" panose="02040503050406030204" pitchFamily="18" charset="0"/>
                        </a:rPr>
                        <m:t>=</m:t>
                      </m:r>
                      <m:nary>
                        <m:naryPr>
                          <m:chr m:val="∑"/>
                          <m:supHide m:val="on"/>
                          <m:ctrlPr>
                            <a:rPr lang="en-US" altLang="zh-TW" i="1">
                              <a:latin typeface="Cambria Math" panose="02040503050406030204" pitchFamily="18" charset="0"/>
                              <a:ea typeface="Cambria Math"/>
                            </a:rPr>
                          </m:ctrlPr>
                        </m:naryPr>
                        <m:sub>
                          <m:r>
                            <a:rPr lang="en-US" altLang="zh-TW" b="0" i="1" smtClean="0">
                              <a:latin typeface="Cambria Math" panose="02040503050406030204" pitchFamily="18" charset="0"/>
                              <a:ea typeface="Cambria Math"/>
                            </a:rPr>
                            <m:t>𝑞</m:t>
                          </m:r>
                          <m:r>
                            <a:rPr lang="en-US"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𝑘</m:t>
                          </m:r>
                        </m:sub>
                        <m:sup/>
                        <m:e>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𝑞</m:t>
                                      </m:r>
                                    </m:e>
                                  </m:d>
                                </m:e>
                              </m:d>
                              <m:r>
                                <a:rPr lang="en-US" altLang="zh-TW" b="0" i="1" smtClean="0">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𝑞</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𝑞</m:t>
                                  </m:r>
                                </m:e>
                              </m:d>
                            </m:e>
                          </m:d>
                        </m:e>
                      </m:nary>
                      <m:r>
                        <a:rPr lang="en-US" altLang="zh-TW" b="0" i="1" smtClean="0">
                          <a:latin typeface="Cambria Math" panose="02040503050406030204" pitchFamily="18" charset="0"/>
                        </a:rPr>
                        <m:t>=</m:t>
                      </m:r>
                      <m:nary>
                        <m:naryPr>
                          <m:chr m:val="∑"/>
                          <m:supHide m:val="on"/>
                          <m:ctrlPr>
                            <a:rPr lang="en-US" altLang="zh-TW" i="1">
                              <a:latin typeface="Cambria Math" panose="02040503050406030204" pitchFamily="18" charset="0"/>
                              <a:ea typeface="Cambria Math"/>
                            </a:rPr>
                          </m:ctrlPr>
                        </m:naryPr>
                        <m:sub>
                          <m:r>
                            <a:rPr lang="en-US" altLang="zh-TW" i="1">
                              <a:latin typeface="Cambria Math" panose="02040503050406030204" pitchFamily="18" charset="0"/>
                              <a:ea typeface="Cambria Math"/>
                            </a:rPr>
                            <m:t>𝑞</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𝑘</m:t>
                          </m:r>
                        </m:sub>
                        <m:sup/>
                        <m:e>
                          <m:f>
                            <m:fPr>
                              <m:ctrlPr>
                                <a:rPr lang="en-US" altLang="zh-TW" i="1">
                                  <a:latin typeface="Cambria Math" panose="02040503050406030204" pitchFamily="18" charset="0"/>
                                  <a:ea typeface="Cambria Math"/>
                                </a:rPr>
                              </m:ctrlPr>
                            </m:fPr>
                            <m:num>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𝑛</m:t>
                                  </m:r>
                                  <m:r>
                                    <a:rPr lang="en-US" altLang="zh-TW" i="1">
                                      <a:latin typeface="Cambria Math" panose="02040503050406030204" pitchFamily="18" charset="0"/>
                                    </a:rPr>
                                    <m:t>=−∞</m:t>
                                  </m:r>
                                </m:sub>
                                <m:sup>
                                  <m:r>
                                    <a:rPr lang="en-US" altLang="zh-TW" i="1">
                                      <a:latin typeface="Cambria Math" panose="02040503050406030204" pitchFamily="18" charset="0"/>
                                      <a:ea typeface="Cambria Math" panose="02040503050406030204" pitchFamily="18" charset="0"/>
                                    </a:rPr>
                                    <m:t>∞</m:t>
                                  </m:r>
                                </m:sup>
                                <m:e>
                                  <m:d>
                                    <m:dPr>
                                      <m:begChr m:val="["/>
                                      <m:endChr m:val="]"/>
                                      <m:ctrlPr>
                                        <a:rPr lang="en-US" altLang="zh-TW" i="1">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r>
                                            <a:rPr lang="en-US" altLang="zh-TW" i="1">
                                              <a:latin typeface="Cambria Math" panose="02040503050406030204" pitchFamily="18" charset="0"/>
                                            </a:rPr>
                                            <m:t>−</m:t>
                                          </m:r>
                                          <m:r>
                                            <a:rPr lang="en-US" altLang="zh-TW" i="1">
                                              <a:latin typeface="Cambria Math" panose="02040503050406030204" pitchFamily="18" charset="0"/>
                                            </a:rPr>
                                            <m:t>𝑞</m:t>
                                          </m:r>
                                        </m:e>
                                      </m:d>
                                    </m:e>
                                  </m:d>
                                </m:e>
                              </m:nary>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𝑞</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𝑞</m:t>
                                  </m:r>
                                </m:e>
                              </m:d>
                            </m:e>
                          </m:d>
                        </m:e>
                      </m:nary>
                    </m:oMath>
                  </m:oMathPara>
                </a14:m>
                <a:endParaRPr lang="zh-TW" altLang="en-US" dirty="0"/>
              </a:p>
            </p:txBody>
          </p:sp>
        </mc:Choice>
        <mc:Fallback xmlns="">
          <p:sp>
            <p:nvSpPr>
              <p:cNvPr id="12" name="文字方塊 29">
                <a:extLst>
                  <a:ext uri="{FF2B5EF4-FFF2-40B4-BE49-F238E27FC236}">
                    <a16:creationId xmlns:a16="http://schemas.microsoft.com/office/drawing/2014/main" id="{E4345433-150E-5AB0-43FA-4A4AF6E86A20}"/>
                  </a:ext>
                </a:extLst>
              </p:cNvPr>
              <p:cNvSpPr txBox="1">
                <a:spLocks noRot="1" noChangeAspect="1" noMove="1" noResize="1" noEditPoints="1" noAdjustHandles="1" noChangeArrowheads="1" noChangeShapeType="1" noTextEdit="1"/>
              </p:cNvSpPr>
              <p:nvPr/>
            </p:nvSpPr>
            <p:spPr bwMode="auto">
              <a:xfrm>
                <a:off x="579676" y="2496235"/>
                <a:ext cx="7183572" cy="970394"/>
              </a:xfrm>
              <a:prstGeom prst="rect">
                <a:avLst/>
              </a:prstGeom>
              <a:blipFill>
                <a:blip r:embed="rId4"/>
                <a:stretch>
                  <a:fillRect l="-2822" t="-78205" r="-1764" b="-12948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29">
                <a:extLst>
                  <a:ext uri="{FF2B5EF4-FFF2-40B4-BE49-F238E27FC236}">
                    <a16:creationId xmlns:a16="http://schemas.microsoft.com/office/drawing/2014/main" id="{495BF237-30B8-015C-8C71-3DB685F3B9CF}"/>
                  </a:ext>
                </a:extLst>
              </p:cNvPr>
              <p:cNvSpPr txBox="1"/>
              <p:nvPr/>
            </p:nvSpPr>
            <p:spPr bwMode="auto">
              <a:xfrm>
                <a:off x="4733585" y="1648938"/>
                <a:ext cx="3690168" cy="771750"/>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oMath>
                  </m:oMathPara>
                </a14:m>
                <a:endParaRPr lang="zh-TW" altLang="en-US" dirty="0"/>
              </a:p>
            </p:txBody>
          </p:sp>
        </mc:Choice>
        <mc:Fallback xmlns="">
          <p:sp>
            <p:nvSpPr>
              <p:cNvPr id="15" name="文字方塊 29">
                <a:extLst>
                  <a:ext uri="{FF2B5EF4-FFF2-40B4-BE49-F238E27FC236}">
                    <a16:creationId xmlns:a16="http://schemas.microsoft.com/office/drawing/2014/main" id="{495BF237-30B8-015C-8C71-3DB685F3B9CF}"/>
                  </a:ext>
                </a:extLst>
              </p:cNvPr>
              <p:cNvSpPr txBox="1">
                <a:spLocks noRot="1" noChangeAspect="1" noMove="1" noResize="1" noEditPoints="1" noAdjustHandles="1" noChangeArrowheads="1" noChangeShapeType="1" noTextEdit="1"/>
              </p:cNvSpPr>
              <p:nvPr/>
            </p:nvSpPr>
            <p:spPr bwMode="auto">
              <a:xfrm>
                <a:off x="4733585" y="1648938"/>
                <a:ext cx="3690168" cy="771750"/>
              </a:xfrm>
              <a:prstGeom prst="rect">
                <a:avLst/>
              </a:prstGeom>
              <a:blipFill>
                <a:blip r:embed="rId5"/>
                <a:stretch>
                  <a:fillRect l="-6849" t="-117742" r="-4795" b="-16774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29">
                <a:extLst>
                  <a:ext uri="{FF2B5EF4-FFF2-40B4-BE49-F238E27FC236}">
                    <a16:creationId xmlns:a16="http://schemas.microsoft.com/office/drawing/2014/main" id="{C44AEE76-A529-C071-1921-1D3B2658CD5C}"/>
                  </a:ext>
                </a:extLst>
              </p:cNvPr>
              <p:cNvSpPr txBox="1"/>
              <p:nvPr/>
            </p:nvSpPr>
            <p:spPr bwMode="auto">
              <a:xfrm>
                <a:off x="600376" y="3928051"/>
                <a:ext cx="3596202" cy="1010533"/>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m:t>
                      </m:r>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𝑛</m:t>
                          </m:r>
                          <m:r>
                            <a:rPr lang="en-US" altLang="zh-TW" i="1">
                              <a:latin typeface="Cambria Math" panose="02040503050406030204" pitchFamily="18" charset="0"/>
                            </a:rPr>
                            <m:t>=−∞</m:t>
                          </m:r>
                        </m:sub>
                        <m:sup>
                          <m:r>
                            <a:rPr lang="en-US" altLang="zh-TW" i="1">
                              <a:latin typeface="Cambria Math" panose="02040503050406030204" pitchFamily="18" charset="0"/>
                              <a:ea typeface="Cambria Math" panose="02040503050406030204" pitchFamily="18" charset="0"/>
                            </a:rPr>
                            <m:t>∞</m:t>
                          </m:r>
                        </m:sup>
                        <m:e>
                          <m:f>
                            <m:fPr>
                              <m:ctrlPr>
                                <a:rPr lang="en-US" altLang="zh-TW" i="1">
                                  <a:latin typeface="Cambria Math" panose="02040503050406030204" pitchFamily="18" charset="0"/>
                                  <a:ea typeface="Cambria Math"/>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e>
                      </m:nary>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e>
                          </m:d>
                        </m:e>
                      </m:d>
                    </m:oMath>
                  </m:oMathPara>
                </a14:m>
                <a:endParaRPr lang="zh-TW" altLang="en-US" dirty="0"/>
              </a:p>
            </p:txBody>
          </p:sp>
        </mc:Choice>
        <mc:Fallback xmlns="">
          <p:sp>
            <p:nvSpPr>
              <p:cNvPr id="16" name="文字方塊 29">
                <a:extLst>
                  <a:ext uri="{FF2B5EF4-FFF2-40B4-BE49-F238E27FC236}">
                    <a16:creationId xmlns:a16="http://schemas.microsoft.com/office/drawing/2014/main" id="{C44AEE76-A529-C071-1921-1D3B2658CD5C}"/>
                  </a:ext>
                </a:extLst>
              </p:cNvPr>
              <p:cNvSpPr txBox="1">
                <a:spLocks noRot="1" noChangeAspect="1" noMove="1" noResize="1" noEditPoints="1" noAdjustHandles="1" noChangeArrowheads="1" noChangeShapeType="1" noTextEdit="1"/>
              </p:cNvSpPr>
              <p:nvPr/>
            </p:nvSpPr>
            <p:spPr bwMode="auto">
              <a:xfrm>
                <a:off x="600376" y="3928051"/>
                <a:ext cx="3596202" cy="1010533"/>
              </a:xfrm>
              <a:prstGeom prst="rect">
                <a:avLst/>
              </a:prstGeom>
              <a:blipFill>
                <a:blip r:embed="rId6"/>
                <a:stretch>
                  <a:fillRect l="-8099" t="-92500" r="-15845" b="-125000"/>
                </a:stretch>
              </a:blipFill>
              <a:ln>
                <a:noFill/>
              </a:ln>
            </p:spPr>
            <p:txBody>
              <a:bodyPr/>
              <a:lstStyle/>
              <a:p>
                <a:r>
                  <a:rPr lang="en-TW">
                    <a:noFill/>
                  </a:rPr>
                  <a:t> </a:t>
                </a:r>
              </a:p>
            </p:txBody>
          </p:sp>
        </mc:Fallback>
      </mc:AlternateContent>
      <p:sp>
        <p:nvSpPr>
          <p:cNvPr id="20" name="TextBox 19">
            <a:extLst>
              <a:ext uri="{FF2B5EF4-FFF2-40B4-BE49-F238E27FC236}">
                <a16:creationId xmlns:a16="http://schemas.microsoft.com/office/drawing/2014/main" id="{2B6E0BB7-9819-1355-5CFA-C1984B748BAE}"/>
              </a:ext>
            </a:extLst>
          </p:cNvPr>
          <p:cNvSpPr txBox="1"/>
          <p:nvPr/>
        </p:nvSpPr>
        <p:spPr bwMode="auto">
          <a:xfrm>
            <a:off x="564876" y="5494160"/>
            <a:ext cx="670245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但此式在某些波數，分母會出現零，使該係數發散，例如：</a:t>
            </a:r>
          </a:p>
        </p:txBody>
      </p:sp>
      <mc:AlternateContent xmlns:mc="http://schemas.openxmlformats.org/markup-compatibility/2006" xmlns:a14="http://schemas.microsoft.com/office/drawing/2010/main">
        <mc:Choice Requires="a14">
          <p:sp>
            <p:nvSpPr>
              <p:cNvPr id="2" name="文字方塊 29">
                <a:extLst>
                  <a:ext uri="{FF2B5EF4-FFF2-40B4-BE49-F238E27FC236}">
                    <a16:creationId xmlns:a16="http://schemas.microsoft.com/office/drawing/2014/main" id="{2D5A9020-89B8-BE63-A17A-C3ACFA3C43B7}"/>
                  </a:ext>
                </a:extLst>
              </p:cNvPr>
              <p:cNvSpPr txBox="1"/>
              <p:nvPr/>
            </p:nvSpPr>
            <p:spPr bwMode="auto">
              <a:xfrm>
                <a:off x="609245" y="5899176"/>
                <a:ext cx="1245309" cy="564770"/>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𝑘</m:t>
                      </m:r>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b="0" i="1" smtClean="0">
                          <a:latin typeface="Cambria Math" panose="02040503050406030204" pitchFamily="18" charset="0"/>
                          <a:ea typeface="Cambria Math" panose="02040503050406030204" pitchFamily="18" charset="0"/>
                        </a:rPr>
                        <m:t>,</m:t>
                      </m:r>
                    </m:oMath>
                  </m:oMathPara>
                </a14:m>
                <a:endParaRPr lang="zh-TW" altLang="en-US" dirty="0"/>
              </a:p>
            </p:txBody>
          </p:sp>
        </mc:Choice>
        <mc:Fallback xmlns="">
          <p:sp>
            <p:nvSpPr>
              <p:cNvPr id="2" name="文字方塊 29">
                <a:extLst>
                  <a:ext uri="{FF2B5EF4-FFF2-40B4-BE49-F238E27FC236}">
                    <a16:creationId xmlns:a16="http://schemas.microsoft.com/office/drawing/2014/main" id="{2D5A9020-89B8-BE63-A17A-C3ACFA3C43B7}"/>
                  </a:ext>
                </a:extLst>
              </p:cNvPr>
              <p:cNvSpPr txBox="1">
                <a:spLocks noRot="1" noChangeAspect="1" noMove="1" noResize="1" noEditPoints="1" noAdjustHandles="1" noChangeArrowheads="1" noChangeShapeType="1" noTextEdit="1"/>
              </p:cNvSpPr>
              <p:nvPr/>
            </p:nvSpPr>
            <p:spPr bwMode="auto">
              <a:xfrm>
                <a:off x="609245" y="5899176"/>
                <a:ext cx="1245309" cy="564770"/>
              </a:xfrm>
              <a:prstGeom prst="rect">
                <a:avLst/>
              </a:prstGeom>
              <a:blipFill>
                <a:blip r:embed="rId7"/>
                <a:stretch>
                  <a:fillRect b="-222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9">
                <a:extLst>
                  <a:ext uri="{FF2B5EF4-FFF2-40B4-BE49-F238E27FC236}">
                    <a16:creationId xmlns:a16="http://schemas.microsoft.com/office/drawing/2014/main" id="{10F256B8-E228-5CD8-ACD4-0931E92BC483}"/>
                  </a:ext>
                </a:extLst>
              </p:cNvPr>
              <p:cNvSpPr txBox="1"/>
              <p:nvPr/>
            </p:nvSpPr>
            <p:spPr bwMode="auto">
              <a:xfrm>
                <a:off x="1941786" y="5875195"/>
                <a:ext cx="1467161" cy="61273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m:oMathPara>
                </a14:m>
                <a:endParaRPr lang="zh-TW" altLang="en-US" dirty="0"/>
              </a:p>
            </p:txBody>
          </p:sp>
        </mc:Choice>
        <mc:Fallback xmlns="">
          <p:sp>
            <p:nvSpPr>
              <p:cNvPr id="3" name="文字方塊 29">
                <a:extLst>
                  <a:ext uri="{FF2B5EF4-FFF2-40B4-BE49-F238E27FC236}">
                    <a16:creationId xmlns:a16="http://schemas.microsoft.com/office/drawing/2014/main" id="{10F256B8-E228-5CD8-ACD4-0931E92BC483}"/>
                  </a:ext>
                </a:extLst>
              </p:cNvPr>
              <p:cNvSpPr txBox="1">
                <a:spLocks noRot="1" noChangeAspect="1" noMove="1" noResize="1" noEditPoints="1" noAdjustHandles="1" noChangeArrowheads="1" noChangeShapeType="1" noTextEdit="1"/>
              </p:cNvSpPr>
              <p:nvPr/>
            </p:nvSpPr>
            <p:spPr bwMode="auto">
              <a:xfrm>
                <a:off x="1941786" y="5875195"/>
                <a:ext cx="1467161" cy="612732"/>
              </a:xfrm>
              <a:prstGeom prst="rect">
                <a:avLst/>
              </a:prstGeom>
              <a:blipFill>
                <a:blip r:embed="rId8"/>
                <a:stretch>
                  <a:fillRect b="-2041"/>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86F796B-085F-C7D0-32A2-CA34E05A57B3}"/>
                  </a:ext>
                </a:extLst>
              </p:cNvPr>
              <p:cNvSpPr txBox="1"/>
              <p:nvPr/>
            </p:nvSpPr>
            <p:spPr bwMode="auto">
              <a:xfrm>
                <a:off x="3419872" y="5949280"/>
                <a:ext cx="5491465" cy="572144"/>
              </a:xfrm>
              <a:prstGeom prst="rect">
                <a:avLst/>
              </a:prstGeom>
              <a:noFill/>
              <a:ln w="9525">
                <a:noFill/>
                <a:miter lim="800000"/>
                <a:headEnd/>
                <a:tailEnd/>
              </a:ln>
            </p:spPr>
            <p:txBody>
              <a:bodyPr wrap="square" rtlCol="0">
                <a:spAutoFit/>
              </a:bodyPr>
              <a:lstStyle/>
              <a:p>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e>
                        </m:d>
                      </m:e>
                    </m:d>
                    <m:r>
                      <a:rPr lang="zh-TW" altLang="en-US" i="1">
                        <a:latin typeface="Cambria Math" panose="02040503050406030204" pitchFamily="18" charset="0"/>
                        <a:ea typeface="+mj-ea"/>
                      </a:rPr>
                      <m:t>與</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 </m:t>
                    </m:r>
                  </m:oMath>
                </a14:m>
                <a:r>
                  <a:rPr lang="en-TW" dirty="0">
                    <a:latin typeface="Times New Roman" pitchFamily="18" charset="0"/>
                    <a:cs typeface="Times New Roman" pitchFamily="18" charset="0"/>
                  </a:rPr>
                  <a:t>兩者能量相等，這兩個態處於簡併。</a:t>
                </a:r>
              </a:p>
            </p:txBody>
          </p:sp>
        </mc:Choice>
        <mc:Fallback xmlns="">
          <p:sp>
            <p:nvSpPr>
              <p:cNvPr id="4" name="TextBox 3">
                <a:extLst>
                  <a:ext uri="{FF2B5EF4-FFF2-40B4-BE49-F238E27FC236}">
                    <a16:creationId xmlns:a16="http://schemas.microsoft.com/office/drawing/2014/main" id="{886F796B-085F-C7D0-32A2-CA34E05A57B3}"/>
                  </a:ext>
                </a:extLst>
              </p:cNvPr>
              <p:cNvSpPr txBox="1">
                <a:spLocks noRot="1" noChangeAspect="1" noMove="1" noResize="1" noEditPoints="1" noAdjustHandles="1" noChangeArrowheads="1" noChangeShapeType="1" noTextEdit="1"/>
              </p:cNvSpPr>
              <p:nvPr/>
            </p:nvSpPr>
            <p:spPr bwMode="auto">
              <a:xfrm>
                <a:off x="3419872" y="5949280"/>
                <a:ext cx="5491465" cy="572144"/>
              </a:xfrm>
              <a:prstGeom prst="rect">
                <a:avLst/>
              </a:prstGeom>
              <a:blipFill>
                <a:blip r:embed="rId9"/>
                <a:stretch>
                  <a:fillRect l="-5774" t="-178261" b="-25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29">
                <a:extLst>
                  <a:ext uri="{FF2B5EF4-FFF2-40B4-BE49-F238E27FC236}">
                    <a16:creationId xmlns:a16="http://schemas.microsoft.com/office/drawing/2014/main" id="{C9C4251B-EEB3-CEF7-47C4-4F46BA2AA4D1}"/>
                  </a:ext>
                </a:extLst>
              </p:cNvPr>
              <p:cNvSpPr txBox="1"/>
              <p:nvPr/>
            </p:nvSpPr>
            <p:spPr bwMode="auto">
              <a:xfrm>
                <a:off x="4274414" y="3928051"/>
                <a:ext cx="4399819" cy="572144"/>
              </a:xfrm>
              <a:prstGeom prst="rect">
                <a:avLst/>
              </a:prstGeom>
              <a:noFill/>
              <a:ln>
                <a:noFill/>
              </a:ln>
            </p:spPr>
            <p:txBody>
              <a:bodyPr wrap="square" rtlCol="0">
                <a:spAutoFit/>
              </a:bodyPr>
              <a:lstStyle/>
              <a:p>
                <a:pPr eaLnBrk="1" hangingPunct="1">
                  <a:spcBef>
                    <a:spcPct val="50000"/>
                  </a:spcBef>
                </a:pPr>
                <a:r>
                  <a:rPr lang="zh-TW" altLang="en-US" dirty="0"/>
                  <a:t>這是</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e>
                        </m:d>
                      </m:e>
                    </m:d>
                  </m:oMath>
                </a14:m>
                <a:r>
                  <a:rPr lang="zh-TW" altLang="en-US" dirty="0"/>
                  <a:t>在</a:t>
                </a:r>
                <a:r>
                  <a:rPr lang="en-TW" dirty="0">
                    <a:latin typeface="Times New Roman" pitchFamily="18" charset="0"/>
                    <a:cs typeface="Times New Roman" pitchFamily="18" charset="0"/>
                  </a:rPr>
                  <a:t>微擾後的</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oMath>
                </a14:m>
                <a:r>
                  <a:rPr lang="zh-TW" altLang="en-US" dirty="0"/>
                  <a:t>中佔的分量。</a:t>
                </a:r>
              </a:p>
            </p:txBody>
          </p:sp>
        </mc:Choice>
        <mc:Fallback xmlns="">
          <p:sp>
            <p:nvSpPr>
              <p:cNvPr id="5" name="文字方塊 29">
                <a:extLst>
                  <a:ext uri="{FF2B5EF4-FFF2-40B4-BE49-F238E27FC236}">
                    <a16:creationId xmlns:a16="http://schemas.microsoft.com/office/drawing/2014/main" id="{C9C4251B-EEB3-CEF7-47C4-4F46BA2AA4D1}"/>
                  </a:ext>
                </a:extLst>
              </p:cNvPr>
              <p:cNvSpPr txBox="1">
                <a:spLocks noRot="1" noChangeAspect="1" noMove="1" noResize="1" noEditPoints="1" noAdjustHandles="1" noChangeArrowheads="1" noChangeShapeType="1" noTextEdit="1"/>
              </p:cNvSpPr>
              <p:nvPr/>
            </p:nvSpPr>
            <p:spPr bwMode="auto">
              <a:xfrm>
                <a:off x="4274414" y="3928051"/>
                <a:ext cx="4399819" cy="572144"/>
              </a:xfrm>
              <a:prstGeom prst="rect">
                <a:avLst/>
              </a:prstGeom>
              <a:blipFill>
                <a:blip r:embed="rId10"/>
                <a:stretch>
                  <a:fillRect l="-4885" t="-178261" b="-258696"/>
                </a:stretch>
              </a:blipFill>
              <a:ln>
                <a:noFill/>
              </a:ln>
            </p:spPr>
            <p:txBody>
              <a:bodyPr/>
              <a:lstStyle/>
              <a:p>
                <a:r>
                  <a:rPr lang="en-TW">
                    <a:noFill/>
                  </a:rPr>
                  <a:t> </a:t>
                </a:r>
              </a:p>
            </p:txBody>
          </p:sp>
        </mc:Fallback>
      </mc:AlternateContent>
      <p:sp>
        <p:nvSpPr>
          <p:cNvPr id="6" name="TextBox 5">
            <a:extLst>
              <a:ext uri="{FF2B5EF4-FFF2-40B4-BE49-F238E27FC236}">
                <a16:creationId xmlns:a16="http://schemas.microsoft.com/office/drawing/2014/main" id="{ECFDAA98-2537-CFB7-5978-198CC304F9A6}"/>
              </a:ext>
            </a:extLst>
          </p:cNvPr>
          <p:cNvSpPr txBox="1"/>
          <p:nvPr/>
        </p:nvSpPr>
        <p:spPr bwMode="auto">
          <a:xfrm>
            <a:off x="4294210" y="4561400"/>
            <a:ext cx="480881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有時就稱為混雜或混合：mixing。</a:t>
            </a:r>
            <a:r>
              <a:rPr lang="en-GB" dirty="0" err="1">
                <a:latin typeface="Times New Roman" pitchFamily="18" charset="0"/>
                <a:cs typeface="Times New Roman" pitchFamily="18" charset="0"/>
              </a:rPr>
              <a:t>一般不大</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217FD55-99A1-D297-D64D-C46F8F5888A4}"/>
                  </a:ext>
                </a:extLst>
              </p:cNvPr>
              <p:cNvSpPr txBox="1"/>
              <p:nvPr/>
            </p:nvSpPr>
            <p:spPr bwMode="auto">
              <a:xfrm>
                <a:off x="4277978" y="4947437"/>
                <a:ext cx="4568917" cy="485518"/>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週期性位能會混雜</a:t>
                </a:r>
                <a14:m>
                  <m:oMath xmlns:m="http://schemas.openxmlformats.org/officeDocument/2006/math">
                    <m:r>
                      <a:rPr lang="en-TW" i="1" dirty="0" smtClean="0">
                        <a:solidFill>
                          <a:srgbClr val="FF0000"/>
                        </a:solidFill>
                        <a:latin typeface="Cambria Math" panose="02040503050406030204" pitchFamily="18" charset="0"/>
                        <a:cs typeface="Times New Roman" pitchFamily="18" charset="0"/>
                      </a:rPr>
                      <m:t>𝑘</m:t>
                    </m:r>
                  </m:oMath>
                </a14:m>
                <a:r>
                  <a:rPr lang="en-TW" dirty="0">
                    <a:solidFill>
                      <a:srgbClr val="FF0000"/>
                    </a:solidFill>
                    <a:latin typeface="Times New Roman" pitchFamily="18" charset="0"/>
                    <a:cs typeface="Times New Roman" pitchFamily="18" charset="0"/>
                  </a:rPr>
                  <a:t>相差</a:t>
                </a:r>
                <a14:m>
                  <m:oMath xmlns:m="http://schemas.openxmlformats.org/officeDocument/2006/math">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b="0" i="1" smtClean="0">
                            <a:solidFill>
                              <a:srgbClr val="FF0000"/>
                            </a:solidFill>
                            <a:latin typeface="Cambria Math" panose="02040503050406030204" pitchFamily="18" charset="0"/>
                            <a:ea typeface="Cambria Math" panose="02040503050406030204" pitchFamily="18" charset="0"/>
                          </a:rPr>
                          <m:t>2</m:t>
                        </m:r>
                        <m:r>
                          <a:rPr lang="en-US" altLang="zh-TW" b="0" i="1" smtClean="0">
                            <a:solidFill>
                              <a:srgbClr val="FF0000"/>
                            </a:solidFill>
                            <a:latin typeface="Cambria Math" panose="02040503050406030204" pitchFamily="18" charset="0"/>
                            <a:ea typeface="Cambria Math" panose="02040503050406030204" pitchFamily="18" charset="0"/>
                          </a:rPr>
                          <m:t>𝑛</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oMath>
                </a14:m>
                <a:r>
                  <a:rPr lang="en-TW" dirty="0">
                    <a:solidFill>
                      <a:srgbClr val="FF0000"/>
                    </a:solidFill>
                    <a:latin typeface="Times New Roman" pitchFamily="18" charset="0"/>
                    <a:cs typeface="Times New Roman" pitchFamily="18" charset="0"/>
                  </a:rPr>
                  <a:t>的平面波！</a:t>
                </a:r>
              </a:p>
            </p:txBody>
          </p:sp>
        </mc:Choice>
        <mc:Fallback xmlns="">
          <p:sp>
            <p:nvSpPr>
              <p:cNvPr id="8" name="TextBox 7">
                <a:extLst>
                  <a:ext uri="{FF2B5EF4-FFF2-40B4-BE49-F238E27FC236}">
                    <a16:creationId xmlns:a16="http://schemas.microsoft.com/office/drawing/2014/main" id="{8217FD55-99A1-D297-D64D-C46F8F5888A4}"/>
                  </a:ext>
                </a:extLst>
              </p:cNvPr>
              <p:cNvSpPr txBox="1">
                <a:spLocks noRot="1" noChangeAspect="1" noMove="1" noResize="1" noEditPoints="1" noAdjustHandles="1" noChangeArrowheads="1" noChangeShapeType="1" noTextEdit="1"/>
              </p:cNvSpPr>
              <p:nvPr/>
            </p:nvSpPr>
            <p:spPr bwMode="auto">
              <a:xfrm>
                <a:off x="4277978" y="4947437"/>
                <a:ext cx="4568917" cy="485518"/>
              </a:xfrm>
              <a:prstGeom prst="rect">
                <a:avLst/>
              </a:prstGeom>
              <a:blipFill>
                <a:blip r:embed="rId11"/>
                <a:stretch>
                  <a:fillRect l="-1108" b="-512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799976B-56AB-EB30-C4B5-6388ACDAA065}"/>
                  </a:ext>
                </a:extLst>
              </p:cNvPr>
              <p:cNvSpPr txBox="1"/>
              <p:nvPr/>
            </p:nvSpPr>
            <p:spPr bwMode="auto">
              <a:xfrm>
                <a:off x="4951751" y="908987"/>
                <a:ext cx="4366999" cy="485518"/>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矩陣元只有在兩邊</a:t>
                </a:r>
                <a14:m>
                  <m:oMath xmlns:m="http://schemas.openxmlformats.org/officeDocument/2006/math">
                    <m:r>
                      <a:rPr lang="en-TW" i="1" dirty="0" smtClean="0">
                        <a:solidFill>
                          <a:srgbClr val="FF0000"/>
                        </a:solidFill>
                        <a:latin typeface="Cambria Math" panose="02040503050406030204" pitchFamily="18" charset="0"/>
                        <a:cs typeface="Times New Roman" pitchFamily="18" charset="0"/>
                      </a:rPr>
                      <m:t>𝑘</m:t>
                    </m:r>
                  </m:oMath>
                </a14:m>
                <a:r>
                  <a:rPr lang="en-TW" dirty="0">
                    <a:solidFill>
                      <a:srgbClr val="FF0000"/>
                    </a:solidFill>
                    <a:latin typeface="Times New Roman" pitchFamily="18" charset="0"/>
                    <a:cs typeface="Times New Roman" pitchFamily="18" charset="0"/>
                  </a:rPr>
                  <a:t>相差</a:t>
                </a:r>
                <a14:m>
                  <m:oMath xmlns:m="http://schemas.openxmlformats.org/officeDocument/2006/math">
                    <m:r>
                      <a:rPr lang="en-US" altLang="zh-TW" b="0" i="0" smtClean="0">
                        <a:solidFill>
                          <a:srgbClr val="FF0000"/>
                        </a:solidFill>
                        <a:latin typeface="Cambria Math" panose="02040503050406030204" pitchFamily="18" charset="0"/>
                        <a:ea typeface="Cambria Math" panose="02040503050406030204" pitchFamily="18" charset="0"/>
                      </a:rPr>
                      <m:t>−</m:t>
                    </m:r>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b="0" i="1" smtClean="0">
                            <a:solidFill>
                              <a:srgbClr val="FF0000"/>
                            </a:solidFill>
                            <a:latin typeface="Cambria Math" panose="02040503050406030204" pitchFamily="18" charset="0"/>
                            <a:ea typeface="Cambria Math" panose="02040503050406030204" pitchFamily="18" charset="0"/>
                          </a:rPr>
                          <m:t>2</m:t>
                        </m:r>
                        <m:r>
                          <a:rPr lang="en-US" altLang="zh-TW" b="0" i="1" smtClean="0">
                            <a:solidFill>
                              <a:srgbClr val="FF0000"/>
                            </a:solidFill>
                            <a:latin typeface="Cambria Math" panose="02040503050406030204" pitchFamily="18" charset="0"/>
                            <a:ea typeface="Cambria Math" panose="02040503050406030204" pitchFamily="18" charset="0"/>
                          </a:rPr>
                          <m:t>𝑛</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oMath>
                </a14:m>
                <a:r>
                  <a:rPr lang="en-TW" dirty="0">
                    <a:solidFill>
                      <a:srgbClr val="FF0000"/>
                    </a:solidFill>
                    <a:latin typeface="Times New Roman" pitchFamily="18" charset="0"/>
                    <a:cs typeface="Times New Roman" pitchFamily="18" charset="0"/>
                  </a:rPr>
                  <a:t>才不為零！</a:t>
                </a:r>
              </a:p>
            </p:txBody>
          </p:sp>
        </mc:Choice>
        <mc:Fallback xmlns="">
          <p:sp>
            <p:nvSpPr>
              <p:cNvPr id="7" name="TextBox 6">
                <a:extLst>
                  <a:ext uri="{FF2B5EF4-FFF2-40B4-BE49-F238E27FC236}">
                    <a16:creationId xmlns:a16="http://schemas.microsoft.com/office/drawing/2014/main" id="{B799976B-56AB-EB30-C4B5-6388ACDAA065}"/>
                  </a:ext>
                </a:extLst>
              </p:cNvPr>
              <p:cNvSpPr txBox="1">
                <a:spLocks noRot="1" noChangeAspect="1" noMove="1" noResize="1" noEditPoints="1" noAdjustHandles="1" noChangeArrowheads="1" noChangeShapeType="1" noTextEdit="1"/>
              </p:cNvSpPr>
              <p:nvPr/>
            </p:nvSpPr>
            <p:spPr bwMode="auto">
              <a:xfrm>
                <a:off x="4951751" y="908987"/>
                <a:ext cx="4366999" cy="485518"/>
              </a:xfrm>
              <a:prstGeom prst="rect">
                <a:avLst/>
              </a:prstGeom>
              <a:blipFill>
                <a:blip r:embed="rId12"/>
                <a:stretch>
                  <a:fillRect l="-1159" b="-512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570248A-F8B4-4230-5D57-E8144ABBE557}"/>
                  </a:ext>
                </a:extLst>
              </p:cNvPr>
              <p:cNvSpPr txBox="1"/>
              <p:nvPr/>
            </p:nvSpPr>
            <p:spPr bwMode="auto">
              <a:xfrm>
                <a:off x="4284865" y="3438720"/>
                <a:ext cx="5024539" cy="572144"/>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只有與</a:t>
                </a:r>
                <a14:m>
                  <m:oMath xmlns:m="http://schemas.openxmlformats.org/officeDocument/2006/math">
                    <m:r>
                      <a:rPr lang="en-TW" i="1" dirty="0" smtClean="0">
                        <a:solidFill>
                          <a:srgbClr val="FF0000"/>
                        </a:solidFill>
                        <a:latin typeface="Cambria Math" panose="02040503050406030204" pitchFamily="18" charset="0"/>
                        <a:cs typeface="Times New Roman" pitchFamily="18" charset="0"/>
                      </a:rPr>
                      <m:t>𝑘</m:t>
                    </m:r>
                  </m:oMath>
                </a14:m>
                <a:r>
                  <a:rPr lang="en-TW" dirty="0">
                    <a:solidFill>
                      <a:srgbClr val="FF0000"/>
                    </a:solidFill>
                    <a:latin typeface="Times New Roman" pitchFamily="18" charset="0"/>
                    <a:cs typeface="Times New Roman" pitchFamily="18" charset="0"/>
                  </a:rPr>
                  <a:t>動量相差</a:t>
                </a:r>
                <a14:m>
                  <m:oMath xmlns:m="http://schemas.openxmlformats.org/officeDocument/2006/math">
                    <m:r>
                      <a:rPr lang="en-US" altLang="zh-TW" b="0" i="0" smtClean="0">
                        <a:solidFill>
                          <a:srgbClr val="FF0000"/>
                        </a:solidFill>
                        <a:latin typeface="Cambria Math" panose="02040503050406030204" pitchFamily="18" charset="0"/>
                        <a:ea typeface="Cambria Math" panose="02040503050406030204" pitchFamily="18" charset="0"/>
                      </a:rPr>
                      <m:t>−</m:t>
                    </m:r>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b="0" i="1" smtClean="0">
                            <a:solidFill>
                              <a:srgbClr val="FF0000"/>
                            </a:solidFill>
                            <a:latin typeface="Cambria Math" panose="02040503050406030204" pitchFamily="18" charset="0"/>
                            <a:ea typeface="Cambria Math" panose="02040503050406030204" pitchFamily="18" charset="0"/>
                          </a:rPr>
                          <m:t>2</m:t>
                        </m:r>
                        <m:r>
                          <a:rPr lang="en-US" altLang="zh-TW" b="0" i="1" smtClean="0">
                            <a:solidFill>
                              <a:srgbClr val="FF0000"/>
                            </a:solidFill>
                            <a:latin typeface="Cambria Math" panose="02040503050406030204" pitchFamily="18" charset="0"/>
                            <a:ea typeface="Cambria Math" panose="02040503050406030204" pitchFamily="18" charset="0"/>
                          </a:rPr>
                          <m:t>𝑛</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oMath>
                </a14:m>
                <a:r>
                  <a:rPr lang="en-TW" dirty="0">
                    <a:solidFill>
                      <a:srgbClr val="FF0000"/>
                    </a:solidFill>
                    <a:latin typeface="Times New Roman" pitchFamily="18" charset="0"/>
                    <a:cs typeface="Times New Roman" pitchFamily="18" charset="0"/>
                  </a:rPr>
                  <a:t>的定態</a:t>
                </a:r>
                <a14:m>
                  <m:oMath xmlns:m="http://schemas.openxmlformats.org/officeDocument/2006/math">
                    <m:d>
                      <m:dPr>
                        <m:begChr m:val="|"/>
                        <m:endChr m:val=""/>
                        <m:ctrlPr>
                          <a:rPr lang="en-US" altLang="zh-TW" i="1" smtClean="0">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𝑘</m:t>
                            </m:r>
                            <m:r>
                              <a:rPr lang="en-US" altLang="zh-TW" i="1">
                                <a:solidFill>
                                  <a:srgbClr val="FF0000"/>
                                </a:solidFill>
                                <a:latin typeface="Cambria Math" panose="02040503050406030204" pitchFamily="18" charset="0"/>
                              </a:rPr>
                              <m:t>+</m:t>
                            </m:r>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i="1">
                                    <a:solidFill>
                                      <a:srgbClr val="FF0000"/>
                                    </a:solidFill>
                                    <a:latin typeface="Cambria Math" panose="02040503050406030204" pitchFamily="18" charset="0"/>
                                  </a:rPr>
                                  <m:t>2</m:t>
                                </m:r>
                                <m:r>
                                  <a:rPr lang="en-US" altLang="zh-TW" i="1">
                                    <a:solidFill>
                                      <a:srgbClr val="FF0000"/>
                                    </a:solidFill>
                                    <a:latin typeface="Cambria Math" panose="02040503050406030204" pitchFamily="18" charset="0"/>
                                    <a:ea typeface="Cambria Math" panose="02040503050406030204" pitchFamily="18" charset="0"/>
                                  </a:rPr>
                                  <m:t>𝜋</m:t>
                                </m:r>
                                <m:r>
                                  <a:rPr lang="en-US" altLang="zh-TW" i="1">
                                    <a:solidFill>
                                      <a:srgbClr val="FF0000"/>
                                    </a:solidFill>
                                    <a:latin typeface="Cambria Math" panose="02040503050406030204" pitchFamily="18" charset="0"/>
                                    <a:ea typeface="Cambria Math" panose="02040503050406030204" pitchFamily="18" charset="0"/>
                                  </a:rPr>
                                  <m:t>𝑛</m:t>
                                </m:r>
                              </m:num>
                              <m:den>
                                <m:r>
                                  <a:rPr lang="en-US" altLang="zh-TW" i="1">
                                    <a:solidFill>
                                      <a:srgbClr val="FF0000"/>
                                    </a:solidFill>
                                    <a:latin typeface="Cambria Math" panose="02040503050406030204" pitchFamily="18" charset="0"/>
                                    <a:ea typeface="Cambria Math" panose="02040503050406030204" pitchFamily="18" charset="0"/>
                                  </a:rPr>
                                  <m:t>𝑎</m:t>
                                </m:r>
                              </m:den>
                            </m:f>
                          </m:e>
                        </m:d>
                      </m:e>
                    </m:d>
                  </m:oMath>
                </a14:m>
                <a:r>
                  <a:rPr lang="en-TW" dirty="0">
                    <a:solidFill>
                      <a:srgbClr val="FF0000"/>
                    </a:solidFill>
                    <a:latin typeface="Times New Roman" pitchFamily="18" charset="0"/>
                    <a:cs typeface="Times New Roman" pitchFamily="18" charset="0"/>
                  </a:rPr>
                  <a:t>有貢獻！</a:t>
                </a:r>
              </a:p>
            </p:txBody>
          </p:sp>
        </mc:Choice>
        <mc:Fallback xmlns="">
          <p:sp>
            <p:nvSpPr>
              <p:cNvPr id="9" name="TextBox 8">
                <a:extLst>
                  <a:ext uri="{FF2B5EF4-FFF2-40B4-BE49-F238E27FC236}">
                    <a16:creationId xmlns:a16="http://schemas.microsoft.com/office/drawing/2014/main" id="{C570248A-F8B4-4230-5D57-E8144ABBE557}"/>
                  </a:ext>
                </a:extLst>
              </p:cNvPr>
              <p:cNvSpPr txBox="1">
                <a:spLocks noRot="1" noChangeAspect="1" noMove="1" noResize="1" noEditPoints="1" noAdjustHandles="1" noChangeArrowheads="1" noChangeShapeType="1" noTextEdit="1"/>
              </p:cNvSpPr>
              <p:nvPr/>
            </p:nvSpPr>
            <p:spPr bwMode="auto">
              <a:xfrm>
                <a:off x="4284865" y="3438720"/>
                <a:ext cx="5024539" cy="572144"/>
              </a:xfrm>
              <a:prstGeom prst="rect">
                <a:avLst/>
              </a:prstGeom>
              <a:blipFill>
                <a:blip r:embed="rId13"/>
                <a:stretch>
                  <a:fillRect l="-1010" t="-176087" b="-258696"/>
                </a:stretch>
              </a:blipFill>
              <a:ln w="9525">
                <a:noFill/>
                <a:miter lim="800000"/>
                <a:headEnd/>
                <a:tailEnd/>
              </a:ln>
            </p:spPr>
            <p:txBody>
              <a:bodyPr/>
              <a:lstStyle/>
              <a:p>
                <a:r>
                  <a:rPr lang="en-TW">
                    <a:noFill/>
                  </a:rPr>
                  <a:t> </a:t>
                </a:r>
              </a:p>
            </p:txBody>
          </p:sp>
        </mc:Fallback>
      </mc:AlternateContent>
      <p:sp>
        <p:nvSpPr>
          <p:cNvPr id="13" name="TextBox 12">
            <a:extLst>
              <a:ext uri="{FF2B5EF4-FFF2-40B4-BE49-F238E27FC236}">
                <a16:creationId xmlns:a16="http://schemas.microsoft.com/office/drawing/2014/main" id="{89D806C1-2915-2580-CF38-2567DDD40107}"/>
              </a:ext>
            </a:extLst>
          </p:cNvPr>
          <p:cNvSpPr txBox="1"/>
          <p:nvPr/>
        </p:nvSpPr>
        <p:spPr bwMode="auto">
          <a:xfrm>
            <a:off x="609245" y="252281"/>
            <a:ext cx="3818739"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計算一階本徵態修正時有問題：</a:t>
            </a:r>
          </a:p>
        </p:txBody>
      </p:sp>
    </p:spTree>
    <p:extLst>
      <p:ext uri="{BB962C8B-B14F-4D97-AF65-F5344CB8AC3E}">
        <p14:creationId xmlns:p14="http://schemas.microsoft.com/office/powerpoint/2010/main" val="168893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P spid="2" grpId="0" animBg="1"/>
      <p:bldP spid="3" grpId="0" animBg="1"/>
      <p:bldP spid="4" grpId="0"/>
      <p:bldP spid="5" grpId="0"/>
      <p:bldP spid="6" grpId="0"/>
      <p:bldP spid="8" grpId="0"/>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DAB02C-11E0-0F75-F351-7E52091FEC33}"/>
              </a:ext>
            </a:extLst>
          </p:cNvPr>
          <p:cNvSpPr txBox="1"/>
          <p:nvPr/>
        </p:nvSpPr>
        <p:spPr bwMode="auto">
          <a:xfrm>
            <a:off x="953350" y="2730046"/>
            <a:ext cx="437059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原來自由電子的能量本來就有一個簡併：</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679CE7B-57DB-AAF9-9158-8C2670429D61}"/>
                  </a:ext>
                </a:extLst>
              </p:cNvPr>
              <p:cNvSpPr txBox="1"/>
              <p:nvPr/>
            </p:nvSpPr>
            <p:spPr bwMode="auto">
              <a:xfrm>
                <a:off x="4308321" y="3645024"/>
                <a:ext cx="1991872" cy="606961"/>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smtClean="0">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b="0" i="0" smtClean="0">
                          <a:latin typeface="Cambria Math" panose="02040503050406030204" pitchFamily="18" charset="0"/>
                        </a:rPr>
                        <m:t>=0</m:t>
                      </m:r>
                    </m:oMath>
                  </m:oMathPara>
                </a14:m>
                <a:endParaRPr lang="en-TW" dirty="0"/>
              </a:p>
            </p:txBody>
          </p:sp>
        </mc:Choice>
        <mc:Fallback xmlns="">
          <p:sp>
            <p:nvSpPr>
              <p:cNvPr id="6" name="TextBox 5">
                <a:extLst>
                  <a:ext uri="{FF2B5EF4-FFF2-40B4-BE49-F238E27FC236}">
                    <a16:creationId xmlns:a16="http://schemas.microsoft.com/office/drawing/2014/main" id="{D679CE7B-57DB-AAF9-9158-8C2670429D61}"/>
                  </a:ext>
                </a:extLst>
              </p:cNvPr>
              <p:cNvSpPr txBox="1">
                <a:spLocks noRot="1" noChangeAspect="1" noMove="1" noResize="1" noEditPoints="1" noAdjustHandles="1" noChangeArrowheads="1" noChangeShapeType="1" noTextEdit="1"/>
              </p:cNvSpPr>
              <p:nvPr/>
            </p:nvSpPr>
            <p:spPr bwMode="auto">
              <a:xfrm>
                <a:off x="4308321" y="3645024"/>
                <a:ext cx="1991872" cy="606961"/>
              </a:xfrm>
              <a:prstGeom prst="rect">
                <a:avLst/>
              </a:prstGeom>
              <a:blipFill>
                <a:blip r:embed="rId2"/>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5C9D0D7-8738-CFE8-8778-CEBC0EC36610}"/>
                  </a:ext>
                </a:extLst>
              </p:cNvPr>
              <p:cNvSpPr txBox="1"/>
              <p:nvPr/>
            </p:nvSpPr>
            <p:spPr bwMode="auto">
              <a:xfrm>
                <a:off x="5323946" y="2686619"/>
                <a:ext cx="1296144" cy="439351"/>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m:t>
                          </m:r>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m:oMathPara>
                </a14:m>
                <a:endParaRPr lang="en-TW" dirty="0"/>
              </a:p>
            </p:txBody>
          </p:sp>
        </mc:Choice>
        <mc:Fallback xmlns="">
          <p:sp>
            <p:nvSpPr>
              <p:cNvPr id="7" name="TextBox 6">
                <a:extLst>
                  <a:ext uri="{FF2B5EF4-FFF2-40B4-BE49-F238E27FC236}">
                    <a16:creationId xmlns:a16="http://schemas.microsoft.com/office/drawing/2014/main" id="{85C9D0D7-8738-CFE8-8778-CEBC0EC36610}"/>
                  </a:ext>
                </a:extLst>
              </p:cNvPr>
              <p:cNvSpPr txBox="1">
                <a:spLocks noRot="1" noChangeAspect="1" noMove="1" noResize="1" noEditPoints="1" noAdjustHandles="1" noChangeArrowheads="1" noChangeShapeType="1" noTextEdit="1"/>
              </p:cNvSpPr>
              <p:nvPr/>
            </p:nvSpPr>
            <p:spPr bwMode="auto">
              <a:xfrm>
                <a:off x="5323946" y="2686619"/>
                <a:ext cx="1296144" cy="439351"/>
              </a:xfrm>
              <a:prstGeom prst="rect">
                <a:avLst/>
              </a:prstGeom>
              <a:blipFill>
                <a:blip r:embed="rId3"/>
                <a:stretch>
                  <a:fillRect b="-2778"/>
                </a:stretch>
              </a:blipFill>
              <a:ln w="9525">
                <a:noFill/>
                <a:miter lim="800000"/>
                <a:headEnd/>
                <a:tailEnd/>
              </a:ln>
            </p:spPr>
            <p:txBody>
              <a:bodyPr/>
              <a:lstStyle/>
              <a:p>
                <a:r>
                  <a:rPr lang="en-TW">
                    <a:noFill/>
                  </a:rPr>
                  <a:t> </a:t>
                </a:r>
              </a:p>
            </p:txBody>
          </p:sp>
        </mc:Fallback>
      </mc:AlternateContent>
      <p:sp>
        <p:nvSpPr>
          <p:cNvPr id="8" name="TextBox 7">
            <a:extLst>
              <a:ext uri="{FF2B5EF4-FFF2-40B4-BE49-F238E27FC236}">
                <a16:creationId xmlns:a16="http://schemas.microsoft.com/office/drawing/2014/main" id="{A3BDE581-9FE5-8D9B-BD95-3A917B135C68}"/>
              </a:ext>
            </a:extLst>
          </p:cNvPr>
          <p:cNvSpPr txBox="1"/>
          <p:nvPr/>
        </p:nvSpPr>
        <p:spPr bwMode="auto">
          <a:xfrm>
            <a:off x="959221" y="3753664"/>
            <a:ext cx="3384376"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一階微擾態修正的分母就是零</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0AE6227-EBE6-9DFF-01D1-BE37947035B9}"/>
                  </a:ext>
                </a:extLst>
              </p:cNvPr>
              <p:cNvSpPr txBox="1"/>
              <p:nvPr/>
            </p:nvSpPr>
            <p:spPr bwMode="auto">
              <a:xfrm>
                <a:off x="953350" y="4419220"/>
                <a:ext cx="2475792"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也就是如果</a:t>
                </a:r>
                <a14:m>
                  <m:oMath xmlns:m="http://schemas.openxmlformats.org/officeDocument/2006/math">
                    <m:r>
                      <a:rPr lang="en-US" altLang="zh-TW" i="1" smtClean="0">
                        <a:latin typeface="Cambria Math" panose="02040503050406030204" pitchFamily="18" charset="0"/>
                      </a:rPr>
                      <m:t>𝑘</m:t>
                    </m:r>
                  </m:oMath>
                </a14:m>
                <a:r>
                  <a:rPr lang="en-TW" dirty="0">
                    <a:latin typeface="Times New Roman" pitchFamily="18" charset="0"/>
                    <a:cs typeface="Times New Roman" pitchFamily="18" charset="0"/>
                  </a:rPr>
                  <a:t>滿足：</a:t>
                </a:r>
              </a:p>
            </p:txBody>
          </p:sp>
        </mc:Choice>
        <mc:Fallback xmlns="">
          <p:sp>
            <p:nvSpPr>
              <p:cNvPr id="9" name="TextBox 8">
                <a:extLst>
                  <a:ext uri="{FF2B5EF4-FFF2-40B4-BE49-F238E27FC236}">
                    <a16:creationId xmlns:a16="http://schemas.microsoft.com/office/drawing/2014/main" id="{D0AE6227-EBE6-9DFF-01D1-BE37947035B9}"/>
                  </a:ext>
                </a:extLst>
              </p:cNvPr>
              <p:cNvSpPr txBox="1">
                <a:spLocks noRot="1" noChangeAspect="1" noMove="1" noResize="1" noEditPoints="1" noAdjustHandles="1" noChangeArrowheads="1" noChangeShapeType="1" noTextEdit="1"/>
              </p:cNvSpPr>
              <p:nvPr/>
            </p:nvSpPr>
            <p:spPr bwMode="auto">
              <a:xfrm>
                <a:off x="953350" y="4419220"/>
                <a:ext cx="2475792" cy="369332"/>
              </a:xfrm>
              <a:prstGeom prst="rect">
                <a:avLst/>
              </a:prstGeom>
              <a:blipFill>
                <a:blip r:embed="rId4"/>
                <a:stretch>
                  <a:fillRect l="-1523" t="-10000"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C3CEC91-11A2-2D15-C991-C8DC67036237}"/>
                  </a:ext>
                </a:extLst>
              </p:cNvPr>
              <p:cNvSpPr txBox="1"/>
              <p:nvPr/>
            </p:nvSpPr>
            <p:spPr bwMode="auto">
              <a:xfrm>
                <a:off x="3090394" y="4334478"/>
                <a:ext cx="1709936" cy="612732"/>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𝑘</m:t>
                      </m:r>
                      <m:r>
                        <a:rPr lang="en-US" altLang="zh-TW"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smtClean="0">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r>
                        <a:rPr lang="zh-TW" altLang="en-US"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𝑘</m:t>
                      </m:r>
                    </m:oMath>
                  </m:oMathPara>
                </a14:m>
                <a:endParaRPr lang="en-TW" dirty="0"/>
              </a:p>
            </p:txBody>
          </p:sp>
        </mc:Choice>
        <mc:Fallback xmlns="">
          <p:sp>
            <p:nvSpPr>
              <p:cNvPr id="10" name="TextBox 9">
                <a:extLst>
                  <a:ext uri="{FF2B5EF4-FFF2-40B4-BE49-F238E27FC236}">
                    <a16:creationId xmlns:a16="http://schemas.microsoft.com/office/drawing/2014/main" id="{CC3CEC91-11A2-2D15-C991-C8DC67036237}"/>
                  </a:ext>
                </a:extLst>
              </p:cNvPr>
              <p:cNvSpPr txBox="1">
                <a:spLocks noRot="1" noChangeAspect="1" noMove="1" noResize="1" noEditPoints="1" noAdjustHandles="1" noChangeArrowheads="1" noChangeShapeType="1" noTextEdit="1"/>
              </p:cNvSpPr>
              <p:nvPr/>
            </p:nvSpPr>
            <p:spPr bwMode="auto">
              <a:xfrm>
                <a:off x="3090394" y="4334478"/>
                <a:ext cx="1709936" cy="612732"/>
              </a:xfrm>
              <a:prstGeom prst="rect">
                <a:avLst/>
              </a:prstGeom>
              <a:blipFill>
                <a:blip r:embed="rId5"/>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88E355D-CB20-5B8A-FCE4-82075655EDE5}"/>
                  </a:ext>
                </a:extLst>
              </p:cNvPr>
              <p:cNvSpPr txBox="1"/>
              <p:nvPr/>
            </p:nvSpPr>
            <p:spPr bwMode="auto">
              <a:xfrm>
                <a:off x="3105974" y="5487779"/>
                <a:ext cx="1008112" cy="566694"/>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𝑘</m:t>
                      </m:r>
                      <m:r>
                        <a:rPr lang="en-US" altLang="zh-TW" b="0" i="1" smtClean="0">
                          <a:latin typeface="Cambria Math" panose="02040503050406030204" pitchFamily="18" charset="0"/>
                        </a:rPr>
                        <m:t>=</m:t>
                      </m:r>
                      <m:r>
                        <a:rPr lang="en-US" altLang="zh-TW" b="0" i="1" smtClean="0">
                          <a:latin typeface="Cambria Math" panose="02040503050406030204" pitchFamily="18" charset="0"/>
                        </a:rPr>
                        <m:t>𝑛</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m:oMathPara>
                </a14:m>
                <a:endParaRPr lang="en-TW" dirty="0"/>
              </a:p>
            </p:txBody>
          </p:sp>
        </mc:Choice>
        <mc:Fallback xmlns="">
          <p:sp>
            <p:nvSpPr>
              <p:cNvPr id="11" name="TextBox 10">
                <a:extLst>
                  <a:ext uri="{FF2B5EF4-FFF2-40B4-BE49-F238E27FC236}">
                    <a16:creationId xmlns:a16="http://schemas.microsoft.com/office/drawing/2014/main" id="{E88E355D-CB20-5B8A-FCE4-82075655EDE5}"/>
                  </a:ext>
                </a:extLst>
              </p:cNvPr>
              <p:cNvSpPr txBox="1">
                <a:spLocks noRot="1" noChangeAspect="1" noMove="1" noResize="1" noEditPoints="1" noAdjustHandles="1" noChangeArrowheads="1" noChangeShapeType="1" noTextEdit="1"/>
              </p:cNvSpPr>
              <p:nvPr/>
            </p:nvSpPr>
            <p:spPr bwMode="auto">
              <a:xfrm>
                <a:off x="3105974" y="5487779"/>
                <a:ext cx="1008112" cy="566694"/>
              </a:xfrm>
              <a:prstGeom prst="rect">
                <a:avLst/>
              </a:prstGeom>
              <a:blipFill>
                <a:blip r:embed="rId6"/>
                <a:stretch>
                  <a:fillRect b="-2222"/>
                </a:stretch>
              </a:blipFill>
              <a:ln w="9525">
                <a:noFill/>
                <a:miter lim="800000"/>
                <a:headEnd/>
                <a:tailEnd/>
              </a:ln>
            </p:spPr>
            <p:txBody>
              <a:bodyPr/>
              <a:lstStyle/>
              <a:p>
                <a:r>
                  <a:rPr lang="en-TW">
                    <a:noFill/>
                  </a:rPr>
                  <a:t> </a:t>
                </a:r>
              </a:p>
            </p:txBody>
          </p:sp>
        </mc:Fallback>
      </mc:AlternateContent>
      <p:sp>
        <p:nvSpPr>
          <p:cNvPr id="12" name="TextBox 11">
            <a:extLst>
              <a:ext uri="{FF2B5EF4-FFF2-40B4-BE49-F238E27FC236}">
                <a16:creationId xmlns:a16="http://schemas.microsoft.com/office/drawing/2014/main" id="{14E0A17B-14B4-CC12-CD54-06B94FD2D3E7}"/>
              </a:ext>
            </a:extLst>
          </p:cNvPr>
          <p:cNvSpPr txBox="1"/>
          <p:nvPr/>
        </p:nvSpPr>
        <p:spPr bwMode="auto">
          <a:xfrm>
            <a:off x="4308320" y="5538817"/>
            <a:ext cx="208823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稱為Band Edge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C082DBB-E718-01AC-967F-CB3C32EB9ADE}"/>
                  </a:ext>
                </a:extLst>
              </p:cNvPr>
              <p:cNvSpPr txBox="1"/>
              <p:nvPr/>
            </p:nvSpPr>
            <p:spPr bwMode="auto">
              <a:xfrm>
                <a:off x="953350" y="3145618"/>
                <a:ext cx="6565986" cy="485518"/>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而週期性位能會混雜</a:t>
                </a:r>
                <a14:m>
                  <m:oMath xmlns:m="http://schemas.openxmlformats.org/officeDocument/2006/math">
                    <m:r>
                      <a:rPr lang="en-TW" i="1" dirty="0" smtClean="0">
                        <a:latin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相差</a:t>
                </a:r>
                <a14:m>
                  <m:oMath xmlns:m="http://schemas.openxmlformats.org/officeDocument/2006/math">
                    <m:f>
                      <m:fPr>
                        <m:ctrlPr>
                          <a:rPr lang="en-US" altLang="zh-TW" i="1">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𝑛</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a14:m>
                <a:r>
                  <a:rPr lang="en-TW" dirty="0">
                    <a:latin typeface="Times New Roman" pitchFamily="18" charset="0"/>
                    <a:cs typeface="Times New Roman" pitchFamily="18" charset="0"/>
                  </a:rPr>
                  <a:t>的平面波，一旦兩者能量相等：</a:t>
                </a:r>
              </a:p>
            </p:txBody>
          </p:sp>
        </mc:Choice>
        <mc:Fallback xmlns="">
          <p:sp>
            <p:nvSpPr>
              <p:cNvPr id="16" name="TextBox 15">
                <a:extLst>
                  <a:ext uri="{FF2B5EF4-FFF2-40B4-BE49-F238E27FC236}">
                    <a16:creationId xmlns:a16="http://schemas.microsoft.com/office/drawing/2014/main" id="{8C082DBB-E718-01AC-967F-CB3C32EB9ADE}"/>
                  </a:ext>
                </a:extLst>
              </p:cNvPr>
              <p:cNvSpPr txBox="1">
                <a:spLocks noRot="1" noChangeAspect="1" noMove="1" noResize="1" noEditPoints="1" noAdjustHandles="1" noChangeArrowheads="1" noChangeShapeType="1" noTextEdit="1"/>
              </p:cNvSpPr>
              <p:nvPr/>
            </p:nvSpPr>
            <p:spPr bwMode="auto">
              <a:xfrm>
                <a:off x="953350" y="3145618"/>
                <a:ext cx="6565986" cy="485518"/>
              </a:xfrm>
              <a:prstGeom prst="rect">
                <a:avLst/>
              </a:prstGeom>
              <a:blipFill>
                <a:blip r:embed="rId7"/>
                <a:stretch>
                  <a:fillRect l="-579" b="-2500"/>
                </a:stretch>
              </a:blipFill>
              <a:ln w="9525">
                <a:noFill/>
                <a:miter lim="800000"/>
                <a:headEnd/>
                <a:tailEnd/>
              </a:ln>
            </p:spPr>
            <p:txBody>
              <a:bodyPr/>
              <a:lstStyle/>
              <a:p>
                <a:r>
                  <a:rPr lang="en-TW">
                    <a:noFill/>
                  </a:rPr>
                  <a:t> </a:t>
                </a:r>
              </a:p>
            </p:txBody>
          </p:sp>
        </mc:Fallback>
      </mc:AlternateContent>
      <p:sp>
        <p:nvSpPr>
          <p:cNvPr id="17" name="TextBox 16">
            <a:extLst>
              <a:ext uri="{FF2B5EF4-FFF2-40B4-BE49-F238E27FC236}">
                <a16:creationId xmlns:a16="http://schemas.microsoft.com/office/drawing/2014/main" id="{0A4EA2F3-7791-E0B0-5065-28A9096791B1}"/>
              </a:ext>
            </a:extLst>
          </p:cNvPr>
          <p:cNvSpPr txBox="1"/>
          <p:nvPr/>
        </p:nvSpPr>
        <p:spPr bwMode="auto">
          <a:xfrm>
            <a:off x="953350" y="5016949"/>
            <a:ext cx="733073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此時一般微擾的公式就不能用，要用簡併下的微擾。</a:t>
            </a:r>
          </a:p>
        </p:txBody>
      </p:sp>
      <p:pic>
        <p:nvPicPr>
          <p:cNvPr id="5" name="Picture 4">
            <a:extLst>
              <a:ext uri="{FF2B5EF4-FFF2-40B4-BE49-F238E27FC236}">
                <a16:creationId xmlns:a16="http://schemas.microsoft.com/office/drawing/2014/main" id="{CBB3956A-871C-2A60-7A31-5FADCB008751}"/>
              </a:ext>
            </a:extLst>
          </p:cNvPr>
          <p:cNvPicPr>
            <a:picLocks noChangeAspect="1"/>
          </p:cNvPicPr>
          <p:nvPr/>
        </p:nvPicPr>
        <p:blipFill>
          <a:blip r:embed="rId8"/>
          <a:stretch>
            <a:fillRect/>
          </a:stretch>
        </p:blipFill>
        <p:spPr>
          <a:xfrm>
            <a:off x="2939904" y="505517"/>
            <a:ext cx="2384042" cy="2137417"/>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72668EA-DC3D-AFF8-FA55-DE7621CB4D3B}"/>
                  </a:ext>
                </a:extLst>
              </p:cNvPr>
              <p:cNvSpPr txBox="1"/>
              <p:nvPr/>
            </p:nvSpPr>
            <p:spPr bwMode="auto">
              <a:xfrm>
                <a:off x="4018762" y="1015855"/>
                <a:ext cx="253916" cy="404726"/>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400" i="1" smtClean="0">
                              <a:latin typeface="Cambria Math" panose="02040503050406030204" pitchFamily="18" charset="0"/>
                              <a:ea typeface="Cambria Math" panose="02040503050406030204" pitchFamily="18" charset="0"/>
                            </a:rPr>
                          </m:ctrlPr>
                        </m:fPr>
                        <m:num>
                          <m:r>
                            <a:rPr lang="en-US" altLang="zh-TW" sz="1400" b="0" i="1" smtClean="0">
                              <a:latin typeface="Cambria Math" panose="02040503050406030204" pitchFamily="18" charset="0"/>
                              <a:ea typeface="Cambria Math" panose="02040503050406030204" pitchFamily="18" charset="0"/>
                            </a:rPr>
                            <m:t>2</m:t>
                          </m:r>
                          <m:r>
                            <a:rPr lang="en-US" altLang="zh-TW" sz="1400" i="1">
                              <a:latin typeface="Cambria Math" panose="02040503050406030204" pitchFamily="18" charset="0"/>
                              <a:ea typeface="Cambria Math" panose="02040503050406030204" pitchFamily="18" charset="0"/>
                            </a:rPr>
                            <m:t>𝜋</m:t>
                          </m:r>
                        </m:num>
                        <m:den>
                          <m:r>
                            <a:rPr lang="en-US" altLang="zh-TW" sz="1400" i="1">
                              <a:latin typeface="Cambria Math" panose="02040503050406030204" pitchFamily="18" charset="0"/>
                              <a:ea typeface="Cambria Math" panose="02040503050406030204" pitchFamily="18" charset="0"/>
                            </a:rPr>
                            <m:t>𝑎</m:t>
                          </m:r>
                        </m:den>
                      </m:f>
                    </m:oMath>
                  </m:oMathPara>
                </a14:m>
                <a:endParaRPr lang="en-TW" sz="1400" dirty="0">
                  <a:latin typeface="Times New Roman" pitchFamily="18" charset="0"/>
                  <a:cs typeface="Times New Roman" pitchFamily="18" charset="0"/>
                </a:endParaRPr>
              </a:p>
            </p:txBody>
          </p:sp>
        </mc:Choice>
        <mc:Fallback xmlns="">
          <p:sp>
            <p:nvSpPr>
              <p:cNvPr id="18" name="TextBox 17">
                <a:extLst>
                  <a:ext uri="{FF2B5EF4-FFF2-40B4-BE49-F238E27FC236}">
                    <a16:creationId xmlns:a16="http://schemas.microsoft.com/office/drawing/2014/main" id="{A72668EA-DC3D-AFF8-FA55-DE7621CB4D3B}"/>
                  </a:ext>
                </a:extLst>
              </p:cNvPr>
              <p:cNvSpPr txBox="1">
                <a:spLocks noRot="1" noChangeAspect="1" noMove="1" noResize="1" noEditPoints="1" noAdjustHandles="1" noChangeArrowheads="1" noChangeShapeType="1" noTextEdit="1"/>
              </p:cNvSpPr>
              <p:nvPr/>
            </p:nvSpPr>
            <p:spPr bwMode="auto">
              <a:xfrm>
                <a:off x="4018762" y="1015855"/>
                <a:ext cx="253916" cy="404726"/>
              </a:xfrm>
              <a:prstGeom prst="rect">
                <a:avLst/>
              </a:prstGeom>
              <a:blipFill>
                <a:blip r:embed="rId9"/>
                <a:stretch>
                  <a:fillRect l="-19048" t="-6250" r="-4762" b="-12500"/>
                </a:stretch>
              </a:blipFill>
              <a:ln w="9525">
                <a:noFill/>
                <a:miter lim="800000"/>
                <a:headEnd/>
                <a:tailEnd/>
              </a:ln>
            </p:spPr>
            <p:txBody>
              <a:bodyPr/>
              <a:lstStyle/>
              <a:p>
                <a:r>
                  <a:rPr lang="en-TW">
                    <a:noFill/>
                  </a:rPr>
                  <a:t> </a:t>
                </a:r>
              </a:p>
            </p:txBody>
          </p:sp>
        </mc:Fallback>
      </mc:AlternateContent>
      <p:sp>
        <p:nvSpPr>
          <p:cNvPr id="20" name="Rectangle 19">
            <a:extLst>
              <a:ext uri="{FF2B5EF4-FFF2-40B4-BE49-F238E27FC236}">
                <a16:creationId xmlns:a16="http://schemas.microsoft.com/office/drawing/2014/main" id="{70A41E2D-95E6-3090-D6FF-EA208BAB9569}"/>
              </a:ext>
            </a:extLst>
          </p:cNvPr>
          <p:cNvSpPr/>
          <p:nvPr/>
        </p:nvSpPr>
        <p:spPr>
          <a:xfrm>
            <a:off x="3388889" y="1423627"/>
            <a:ext cx="1236270" cy="151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21" name="Straight Arrow Connector 20">
            <a:extLst>
              <a:ext uri="{FF2B5EF4-FFF2-40B4-BE49-F238E27FC236}">
                <a16:creationId xmlns:a16="http://schemas.microsoft.com/office/drawing/2014/main" id="{B8BEC7D9-F688-8F0B-B454-AFE35E96A938}"/>
              </a:ext>
            </a:extLst>
          </p:cNvPr>
          <p:cNvCxnSpPr>
            <a:cxnSpLocks/>
          </p:cNvCxnSpPr>
          <p:nvPr/>
        </p:nvCxnSpPr>
        <p:spPr>
          <a:xfrm flipV="1">
            <a:off x="3388889" y="1499105"/>
            <a:ext cx="1596309" cy="5910"/>
          </a:xfrm>
          <a:prstGeom prst="straightConnector1">
            <a:avLst/>
          </a:prstGeom>
          <a:ln w="444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4B831BF-7E52-5A38-EDF8-72FBA6444B71}"/>
                  </a:ext>
                </a:extLst>
              </p:cNvPr>
              <p:cNvSpPr txBox="1"/>
              <p:nvPr/>
            </p:nvSpPr>
            <p:spPr bwMode="auto">
              <a:xfrm>
                <a:off x="5467130" y="1314439"/>
                <a:ext cx="3281333" cy="43935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零階本徵值能量</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a14:m>
                <a:r>
                  <a:rPr lang="en-TW" dirty="0">
                    <a:latin typeface="Times New Roman" pitchFamily="18" charset="0"/>
                    <a:cs typeface="Times New Roman" pitchFamily="18" charset="0"/>
                  </a:rPr>
                  <a:t>對</a:t>
                </a:r>
                <a14:m>
                  <m:oMath xmlns:m="http://schemas.openxmlformats.org/officeDocument/2006/math">
                    <m:r>
                      <a:rPr lang="en-TW" i="1" dirty="0" smtClean="0">
                        <a:latin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作圖</a:t>
                </a:r>
              </a:p>
            </p:txBody>
          </p:sp>
        </mc:Choice>
        <mc:Fallback xmlns="">
          <p:sp>
            <p:nvSpPr>
              <p:cNvPr id="3" name="TextBox 2">
                <a:extLst>
                  <a:ext uri="{FF2B5EF4-FFF2-40B4-BE49-F238E27FC236}">
                    <a16:creationId xmlns:a16="http://schemas.microsoft.com/office/drawing/2014/main" id="{B4B831BF-7E52-5A38-EDF8-72FBA6444B71}"/>
                  </a:ext>
                </a:extLst>
              </p:cNvPr>
              <p:cNvSpPr txBox="1">
                <a:spLocks noRot="1" noChangeAspect="1" noMove="1" noResize="1" noEditPoints="1" noAdjustHandles="1" noChangeArrowheads="1" noChangeShapeType="1" noTextEdit="1"/>
              </p:cNvSpPr>
              <p:nvPr/>
            </p:nvSpPr>
            <p:spPr bwMode="auto">
              <a:xfrm>
                <a:off x="5467130" y="1314439"/>
                <a:ext cx="3281333" cy="439351"/>
              </a:xfrm>
              <a:prstGeom prst="rect">
                <a:avLst/>
              </a:prstGeom>
              <a:blipFill>
                <a:blip r:embed="rId10"/>
                <a:stretch>
                  <a:fillRect l="-1544" b="-16667"/>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11532838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88E355D-CB20-5B8A-FCE4-82075655EDE5}"/>
                  </a:ext>
                </a:extLst>
              </p:cNvPr>
              <p:cNvSpPr txBox="1"/>
              <p:nvPr/>
            </p:nvSpPr>
            <p:spPr bwMode="auto">
              <a:xfrm>
                <a:off x="3191706" y="2887876"/>
                <a:ext cx="876238" cy="564770"/>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𝑘</m:t>
                      </m:r>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m:oMathPara>
                </a14:m>
                <a:endParaRPr lang="en-TW" dirty="0"/>
              </a:p>
            </p:txBody>
          </p:sp>
        </mc:Choice>
        <mc:Fallback xmlns="">
          <p:sp>
            <p:nvSpPr>
              <p:cNvPr id="11" name="TextBox 10">
                <a:extLst>
                  <a:ext uri="{FF2B5EF4-FFF2-40B4-BE49-F238E27FC236}">
                    <a16:creationId xmlns:a16="http://schemas.microsoft.com/office/drawing/2014/main" id="{E88E355D-CB20-5B8A-FCE4-82075655EDE5}"/>
                  </a:ext>
                </a:extLst>
              </p:cNvPr>
              <p:cNvSpPr txBox="1">
                <a:spLocks noRot="1" noChangeAspect="1" noMove="1" noResize="1" noEditPoints="1" noAdjustHandles="1" noChangeArrowheads="1" noChangeShapeType="1" noTextEdit="1"/>
              </p:cNvSpPr>
              <p:nvPr/>
            </p:nvSpPr>
            <p:spPr bwMode="auto">
              <a:xfrm>
                <a:off x="3191706" y="2887876"/>
                <a:ext cx="876238" cy="564770"/>
              </a:xfrm>
              <a:prstGeom prst="rect">
                <a:avLst/>
              </a:prstGeom>
              <a:blipFill>
                <a:blip r:embed="rId2"/>
                <a:stretch>
                  <a:fillRect b="-2222"/>
                </a:stretch>
              </a:blipFill>
              <a:ln w="9525">
                <a:noFill/>
                <a:miter lim="800000"/>
                <a:headEnd/>
                <a:tailEnd/>
              </a:ln>
            </p:spPr>
            <p:txBody>
              <a:bodyPr/>
              <a:lstStyle/>
              <a:p>
                <a:r>
                  <a:rPr lang="en-TW">
                    <a:noFill/>
                  </a:rPr>
                  <a:t> </a:t>
                </a:r>
              </a:p>
            </p:txBody>
          </p:sp>
        </mc:Fallback>
      </mc:AlternateContent>
      <p:sp>
        <p:nvSpPr>
          <p:cNvPr id="12" name="TextBox 11">
            <a:extLst>
              <a:ext uri="{FF2B5EF4-FFF2-40B4-BE49-F238E27FC236}">
                <a16:creationId xmlns:a16="http://schemas.microsoft.com/office/drawing/2014/main" id="{14E0A17B-14B4-CC12-CD54-06B94FD2D3E7}"/>
              </a:ext>
            </a:extLst>
          </p:cNvPr>
          <p:cNvSpPr txBox="1"/>
          <p:nvPr/>
        </p:nvSpPr>
        <p:spPr bwMode="auto">
          <a:xfrm>
            <a:off x="4199818" y="2986557"/>
            <a:ext cx="208823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Band Edge</a:t>
            </a:r>
          </a:p>
        </p:txBody>
      </p:sp>
      <p:sp>
        <p:nvSpPr>
          <p:cNvPr id="13" name="TextBox 12">
            <a:extLst>
              <a:ext uri="{FF2B5EF4-FFF2-40B4-BE49-F238E27FC236}">
                <a16:creationId xmlns:a16="http://schemas.microsoft.com/office/drawing/2014/main" id="{8DA8F0CF-F718-F125-C796-476EF7516DA0}"/>
              </a:ext>
            </a:extLst>
          </p:cNvPr>
          <p:cNvSpPr txBox="1"/>
          <p:nvPr/>
        </p:nvSpPr>
        <p:spPr bwMode="auto">
          <a:xfrm>
            <a:off x="526532" y="3527579"/>
            <a:ext cx="7346572"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因為只有兩個簡併態，還沒有算，已經從經驗可以猜到答案了</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711B2706-0D44-E4FA-EC52-F054B39947AB}"/>
              </a:ext>
            </a:extLst>
          </p:cNvPr>
          <p:cNvSpPr txBox="1"/>
          <p:nvPr/>
        </p:nvSpPr>
        <p:spPr bwMode="auto">
          <a:xfrm>
            <a:off x="519725" y="3923383"/>
            <a:ext cx="8732795"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微擾會消除簡併！在Band Edge上的簡併態，微擾後會分裂為A,B兩個能量不等的態！</a:t>
            </a:r>
          </a:p>
        </p:txBody>
      </p:sp>
      <p:sp>
        <p:nvSpPr>
          <p:cNvPr id="15" name="TextBox 14">
            <a:extLst>
              <a:ext uri="{FF2B5EF4-FFF2-40B4-BE49-F238E27FC236}">
                <a16:creationId xmlns:a16="http://schemas.microsoft.com/office/drawing/2014/main" id="{4C1CA3B1-EA7C-EB24-FB71-FEB6BE28E125}"/>
              </a:ext>
            </a:extLst>
          </p:cNvPr>
          <p:cNvSpPr txBox="1"/>
          <p:nvPr/>
        </p:nvSpPr>
        <p:spPr bwMode="auto">
          <a:xfrm>
            <a:off x="510108" y="4708191"/>
            <a:ext cx="823097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而接近Band Edge的能態能量，微擾後應該也要隨著上述的分裂而跟著改變。</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3537319-B09F-CEED-4825-3D8C0E0FEA42}"/>
                  </a:ext>
                </a:extLst>
              </p:cNvPr>
              <p:cNvSpPr txBox="1"/>
              <p:nvPr/>
            </p:nvSpPr>
            <p:spPr bwMode="auto">
              <a:xfrm>
                <a:off x="519048" y="5152126"/>
                <a:ext cx="8624951" cy="461217"/>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最自然的：Band Edge內</a:t>
                </a:r>
                <a14:m>
                  <m:oMath xmlns:m="http://schemas.openxmlformats.org/officeDocument/2006/math">
                    <m:r>
                      <a:rPr lang="en-US" altLang="zh-TW" i="1" smtClean="0">
                        <a:latin typeface="Cambria Math" panose="02040503050406030204" pitchFamily="18" charset="0"/>
                      </a:rPr>
                      <m:t>𝑘</m:t>
                    </m:r>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a14:m>
                <a:r>
                  <a:rPr lang="en-TW" dirty="0">
                    <a:latin typeface="Times New Roman" pitchFamily="18" charset="0"/>
                    <a:cs typeface="Times New Roman" pitchFamily="18" charset="0"/>
                  </a:rPr>
                  <a:t>能量曲線，會下彎至Band Edge上的A點。</a:t>
                </a:r>
                <a:endParaRPr lang="en-TW" dirty="0"/>
              </a:p>
            </p:txBody>
          </p:sp>
        </mc:Choice>
        <mc:Fallback xmlns="">
          <p:sp>
            <p:nvSpPr>
              <p:cNvPr id="16" name="TextBox 15">
                <a:extLst>
                  <a:ext uri="{FF2B5EF4-FFF2-40B4-BE49-F238E27FC236}">
                    <a16:creationId xmlns:a16="http://schemas.microsoft.com/office/drawing/2014/main" id="{23537319-B09F-CEED-4825-3D8C0E0FEA42}"/>
                  </a:ext>
                </a:extLst>
              </p:cNvPr>
              <p:cNvSpPr txBox="1">
                <a:spLocks noRot="1" noChangeAspect="1" noMove="1" noResize="1" noEditPoints="1" noAdjustHandles="1" noChangeArrowheads="1" noChangeShapeType="1" noTextEdit="1"/>
              </p:cNvSpPr>
              <p:nvPr/>
            </p:nvSpPr>
            <p:spPr bwMode="auto">
              <a:xfrm>
                <a:off x="519048" y="5152126"/>
                <a:ext cx="8624951" cy="461217"/>
              </a:xfrm>
              <a:prstGeom prst="rect">
                <a:avLst/>
              </a:prstGeom>
              <a:blipFill>
                <a:blip r:embed="rId3"/>
                <a:stretch>
                  <a:fillRect l="-588" b="-526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8468AF7-AB50-7905-37F0-7D8064CAE67F}"/>
                  </a:ext>
                </a:extLst>
              </p:cNvPr>
              <p:cNvSpPr txBox="1"/>
              <p:nvPr/>
            </p:nvSpPr>
            <p:spPr bwMode="auto">
              <a:xfrm>
                <a:off x="519049" y="5613343"/>
                <a:ext cx="7683040" cy="461217"/>
              </a:xfrm>
              <a:prstGeom prst="rect">
                <a:avLst/>
              </a:prstGeom>
              <a:noFill/>
              <a:ln w="9525">
                <a:noFill/>
                <a:miter lim="800000"/>
                <a:headEnd/>
                <a:tailEnd/>
              </a:ln>
            </p:spPr>
            <p:txBody>
              <a:bodyPr wrap="square">
                <a:spAutoFit/>
              </a:bodyPr>
              <a:lstStyle/>
              <a:p>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a14:m>
                <a:r>
                  <a:rPr lang="en-TW" dirty="0">
                    <a:latin typeface="Times New Roman" pitchFamily="18" charset="0"/>
                    <a:cs typeface="Times New Roman" pitchFamily="18" charset="0"/>
                  </a:rPr>
                  <a:t>，由Band Edge上較大本徵值B點出發，能量曲線彎回到拋物線。</a:t>
                </a:r>
                <a:endParaRPr lang="en-TW" dirty="0"/>
              </a:p>
            </p:txBody>
          </p:sp>
        </mc:Choice>
        <mc:Fallback xmlns="">
          <p:sp>
            <p:nvSpPr>
              <p:cNvPr id="18" name="TextBox 17">
                <a:extLst>
                  <a:ext uri="{FF2B5EF4-FFF2-40B4-BE49-F238E27FC236}">
                    <a16:creationId xmlns:a16="http://schemas.microsoft.com/office/drawing/2014/main" id="{58468AF7-AB50-7905-37F0-7D8064CAE67F}"/>
                  </a:ext>
                </a:extLst>
              </p:cNvPr>
              <p:cNvSpPr txBox="1">
                <a:spLocks noRot="1" noChangeAspect="1" noMove="1" noResize="1" noEditPoints="1" noAdjustHandles="1" noChangeArrowheads="1" noChangeShapeType="1" noTextEdit="1"/>
              </p:cNvSpPr>
              <p:nvPr/>
            </p:nvSpPr>
            <p:spPr bwMode="auto">
              <a:xfrm>
                <a:off x="519049" y="5613343"/>
                <a:ext cx="7683040" cy="461217"/>
              </a:xfrm>
              <a:prstGeom prst="rect">
                <a:avLst/>
              </a:prstGeom>
              <a:blipFill>
                <a:blip r:embed="rId4"/>
                <a:stretch>
                  <a:fillRect b="-5405"/>
                </a:stretch>
              </a:blipFill>
              <a:ln w="9525">
                <a:noFill/>
                <a:miter lim="800000"/>
                <a:headEnd/>
                <a:tailEnd/>
              </a:ln>
            </p:spPr>
            <p:txBody>
              <a:bodyPr/>
              <a:lstStyle/>
              <a:p>
                <a:r>
                  <a:rPr lang="en-TW">
                    <a:noFill/>
                  </a:rPr>
                  <a:t> </a:t>
                </a:r>
              </a:p>
            </p:txBody>
          </p:sp>
        </mc:Fallback>
      </mc:AlternateContent>
      <p:sp>
        <p:nvSpPr>
          <p:cNvPr id="19" name="TextBox 18">
            <a:extLst>
              <a:ext uri="{FF2B5EF4-FFF2-40B4-BE49-F238E27FC236}">
                <a16:creationId xmlns:a16="http://schemas.microsoft.com/office/drawing/2014/main" id="{265E59D9-0AF2-705D-241C-5E57EA5D59C7}"/>
              </a:ext>
            </a:extLst>
          </p:cNvPr>
          <p:cNvSpPr txBox="1"/>
          <p:nvPr/>
        </p:nvSpPr>
        <p:spPr bwMode="auto">
          <a:xfrm>
            <a:off x="510108" y="6101952"/>
            <a:ext cx="8382372"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因此原來能量值是連續的，在Band Edge處因微擾出現不連續的間隙Energy Gap。</a:t>
            </a:r>
            <a:endParaRPr lang="en-TW" dirty="0">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EA3A8A19-3DB9-5E23-1968-59C8443E5371}"/>
              </a:ext>
            </a:extLst>
          </p:cNvPr>
          <p:cNvPicPr>
            <a:picLocks noChangeAspect="1"/>
          </p:cNvPicPr>
          <p:nvPr/>
        </p:nvPicPr>
        <p:blipFill rotWithShape="1">
          <a:blip r:embed="rId5"/>
          <a:srcRect l="1665" r="3742"/>
          <a:stretch/>
        </p:blipFill>
        <p:spPr>
          <a:xfrm>
            <a:off x="1293526" y="368579"/>
            <a:ext cx="6908563" cy="2402828"/>
          </a:xfrm>
          <a:prstGeom prst="rect">
            <a:avLst/>
          </a:prstGeom>
        </p:spPr>
      </p:pic>
      <p:cxnSp>
        <p:nvCxnSpPr>
          <p:cNvPr id="4" name="Straight Arrow Connector 3">
            <a:extLst>
              <a:ext uri="{FF2B5EF4-FFF2-40B4-BE49-F238E27FC236}">
                <a16:creationId xmlns:a16="http://schemas.microsoft.com/office/drawing/2014/main" id="{2257CD17-6E96-39DA-DC88-C8727324ACCA}"/>
              </a:ext>
            </a:extLst>
          </p:cNvPr>
          <p:cNvCxnSpPr/>
          <p:nvPr/>
        </p:nvCxnSpPr>
        <p:spPr>
          <a:xfrm>
            <a:off x="2002643" y="1748064"/>
            <a:ext cx="1368152"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C790E0D-2A5B-FB65-C74E-1E81D0CCCDF4}"/>
                  </a:ext>
                </a:extLst>
              </p:cNvPr>
              <p:cNvSpPr txBox="1"/>
              <p:nvPr/>
            </p:nvSpPr>
            <p:spPr bwMode="auto">
              <a:xfrm>
                <a:off x="2771800" y="1228694"/>
                <a:ext cx="253916" cy="404726"/>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400" i="1" smtClean="0">
                              <a:latin typeface="Cambria Math" panose="02040503050406030204" pitchFamily="18" charset="0"/>
                              <a:ea typeface="Cambria Math" panose="02040503050406030204" pitchFamily="18" charset="0"/>
                            </a:rPr>
                          </m:ctrlPr>
                        </m:fPr>
                        <m:num>
                          <m:r>
                            <a:rPr lang="en-US" altLang="zh-TW" sz="1400" b="0" i="1" smtClean="0">
                              <a:latin typeface="Cambria Math" panose="02040503050406030204" pitchFamily="18" charset="0"/>
                              <a:ea typeface="Cambria Math" panose="02040503050406030204" pitchFamily="18" charset="0"/>
                            </a:rPr>
                            <m:t>2</m:t>
                          </m:r>
                          <m:r>
                            <a:rPr lang="en-US" altLang="zh-TW" sz="1400" i="1">
                              <a:latin typeface="Cambria Math" panose="02040503050406030204" pitchFamily="18" charset="0"/>
                              <a:ea typeface="Cambria Math" panose="02040503050406030204" pitchFamily="18" charset="0"/>
                            </a:rPr>
                            <m:t>𝜋</m:t>
                          </m:r>
                        </m:num>
                        <m:den>
                          <m:r>
                            <a:rPr lang="en-US" altLang="zh-TW" sz="1400" i="1">
                              <a:latin typeface="Cambria Math" panose="02040503050406030204" pitchFamily="18" charset="0"/>
                              <a:ea typeface="Cambria Math" panose="02040503050406030204" pitchFamily="18" charset="0"/>
                            </a:rPr>
                            <m:t>𝑎</m:t>
                          </m:r>
                        </m:den>
                      </m:f>
                    </m:oMath>
                  </m:oMathPara>
                </a14:m>
                <a:endParaRPr lang="en-TW" sz="1400"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EC790E0D-2A5B-FB65-C74E-1E81D0CCCDF4}"/>
                  </a:ext>
                </a:extLst>
              </p:cNvPr>
              <p:cNvSpPr txBox="1">
                <a:spLocks noRot="1" noChangeAspect="1" noMove="1" noResize="1" noEditPoints="1" noAdjustHandles="1" noChangeArrowheads="1" noChangeShapeType="1" noTextEdit="1"/>
              </p:cNvSpPr>
              <p:nvPr/>
            </p:nvSpPr>
            <p:spPr bwMode="auto">
              <a:xfrm>
                <a:off x="2771800" y="1228694"/>
                <a:ext cx="253916" cy="404726"/>
              </a:xfrm>
              <a:prstGeom prst="rect">
                <a:avLst/>
              </a:prstGeom>
              <a:blipFill>
                <a:blip r:embed="rId6"/>
                <a:stretch>
                  <a:fillRect l="-19048" t="-3030" r="-9524" b="-9091"/>
                </a:stretch>
              </a:blipFill>
              <a:ln w="9525">
                <a:noFill/>
                <a:miter lim="800000"/>
                <a:headEnd/>
                <a:tailEnd/>
              </a:ln>
            </p:spPr>
            <p:txBody>
              <a:bodyPr/>
              <a:lstStyle/>
              <a:p>
                <a:r>
                  <a:rPr lang="en-TW">
                    <a:noFill/>
                  </a:rPr>
                  <a:t> </a:t>
                </a:r>
              </a:p>
            </p:txBody>
          </p:sp>
        </mc:Fallback>
      </mc:AlternateContent>
      <p:sp>
        <p:nvSpPr>
          <p:cNvPr id="6" name="Rectangle 5">
            <a:extLst>
              <a:ext uri="{FF2B5EF4-FFF2-40B4-BE49-F238E27FC236}">
                <a16:creationId xmlns:a16="http://schemas.microsoft.com/office/drawing/2014/main" id="{028B37F5-6891-DF1D-F1C9-364F0629E635}"/>
              </a:ext>
            </a:extLst>
          </p:cNvPr>
          <p:cNvSpPr/>
          <p:nvPr/>
        </p:nvSpPr>
        <p:spPr>
          <a:xfrm>
            <a:off x="2056368" y="629895"/>
            <a:ext cx="630351" cy="707527"/>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CBBE060-F44B-0C5C-2B10-A383B45A86B9}"/>
                  </a:ext>
                </a:extLst>
              </p:cNvPr>
              <p:cNvSpPr txBox="1"/>
              <p:nvPr/>
            </p:nvSpPr>
            <p:spPr bwMode="auto">
              <a:xfrm>
                <a:off x="4242994" y="269898"/>
                <a:ext cx="4001635" cy="43935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零階加一階本徵值能量</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r>
                              <a:rPr lang="en-US" altLang="zh-TW" b="0" i="1" smtClean="0">
                                <a:latin typeface="Cambria Math" panose="02040503050406030204" pitchFamily="18" charset="0"/>
                              </a:rPr>
                              <m:t>+1</m:t>
                            </m:r>
                          </m:e>
                        </m:d>
                      </m:sup>
                    </m:sSubSup>
                  </m:oMath>
                </a14:m>
                <a:r>
                  <a:rPr lang="en-TW" dirty="0">
                    <a:latin typeface="Times New Roman" pitchFamily="18" charset="0"/>
                    <a:cs typeface="Times New Roman" pitchFamily="18" charset="0"/>
                  </a:rPr>
                  <a:t>對</a:t>
                </a:r>
                <a14:m>
                  <m:oMath xmlns:m="http://schemas.openxmlformats.org/officeDocument/2006/math">
                    <m:r>
                      <a:rPr lang="en-TW" i="1" dirty="0" smtClean="0">
                        <a:latin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作圖</a:t>
                </a:r>
              </a:p>
            </p:txBody>
          </p:sp>
        </mc:Choice>
        <mc:Fallback xmlns="">
          <p:sp>
            <p:nvSpPr>
              <p:cNvPr id="8" name="TextBox 7">
                <a:extLst>
                  <a:ext uri="{FF2B5EF4-FFF2-40B4-BE49-F238E27FC236}">
                    <a16:creationId xmlns:a16="http://schemas.microsoft.com/office/drawing/2014/main" id="{ECBBE060-F44B-0C5C-2B10-A383B45A86B9}"/>
                  </a:ext>
                </a:extLst>
              </p:cNvPr>
              <p:cNvSpPr txBox="1">
                <a:spLocks noRot="1" noChangeAspect="1" noMove="1" noResize="1" noEditPoints="1" noAdjustHandles="1" noChangeArrowheads="1" noChangeShapeType="1" noTextEdit="1"/>
              </p:cNvSpPr>
              <p:nvPr/>
            </p:nvSpPr>
            <p:spPr bwMode="auto">
              <a:xfrm>
                <a:off x="4242994" y="269898"/>
                <a:ext cx="4001635" cy="439351"/>
              </a:xfrm>
              <a:prstGeom prst="rect">
                <a:avLst/>
              </a:prstGeom>
              <a:blipFill>
                <a:blip r:embed="rId7"/>
                <a:stretch>
                  <a:fillRect l="-1270" b="-17143"/>
                </a:stretch>
              </a:blipFill>
              <a:ln w="9525">
                <a:noFill/>
                <a:miter lim="800000"/>
                <a:headEnd/>
                <a:tailEnd/>
              </a:ln>
            </p:spPr>
            <p:txBody>
              <a:bodyPr/>
              <a:lstStyle/>
              <a:p>
                <a:r>
                  <a:rPr lang="en-TW">
                    <a:noFill/>
                  </a:rPr>
                  <a:t> </a:t>
                </a:r>
              </a:p>
            </p:txBody>
          </p:sp>
        </mc:Fallback>
      </mc:AlternateContent>
      <p:sp>
        <p:nvSpPr>
          <p:cNvPr id="2" name="Oval 1">
            <a:extLst>
              <a:ext uri="{FF2B5EF4-FFF2-40B4-BE49-F238E27FC236}">
                <a16:creationId xmlns:a16="http://schemas.microsoft.com/office/drawing/2014/main" id="{CF1EC1C8-F286-A850-737C-F9844EA50A17}"/>
              </a:ext>
            </a:extLst>
          </p:cNvPr>
          <p:cNvSpPr/>
          <p:nvPr/>
        </p:nvSpPr>
        <p:spPr>
          <a:xfrm>
            <a:off x="1907703" y="1690740"/>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7" name="Oval 6">
            <a:extLst>
              <a:ext uri="{FF2B5EF4-FFF2-40B4-BE49-F238E27FC236}">
                <a16:creationId xmlns:a16="http://schemas.microsoft.com/office/drawing/2014/main" id="{A81A8AF9-2202-07AB-DC73-F5CAF0AC44B6}"/>
              </a:ext>
            </a:extLst>
          </p:cNvPr>
          <p:cNvSpPr/>
          <p:nvPr/>
        </p:nvSpPr>
        <p:spPr>
          <a:xfrm>
            <a:off x="3370795" y="1690740"/>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9" name="Oval 8">
            <a:extLst>
              <a:ext uri="{FF2B5EF4-FFF2-40B4-BE49-F238E27FC236}">
                <a16:creationId xmlns:a16="http://schemas.microsoft.com/office/drawing/2014/main" id="{68B65C6A-EAA3-C9B1-F7DB-3AAECD4C7983}"/>
              </a:ext>
            </a:extLst>
          </p:cNvPr>
          <p:cNvSpPr/>
          <p:nvPr/>
        </p:nvSpPr>
        <p:spPr>
          <a:xfrm>
            <a:off x="6948264" y="1489420"/>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Oval 9">
            <a:extLst>
              <a:ext uri="{FF2B5EF4-FFF2-40B4-BE49-F238E27FC236}">
                <a16:creationId xmlns:a16="http://schemas.microsoft.com/office/drawing/2014/main" id="{09CE6A5A-CB57-173D-F45E-011953A113A4}"/>
              </a:ext>
            </a:extLst>
          </p:cNvPr>
          <p:cNvSpPr/>
          <p:nvPr/>
        </p:nvSpPr>
        <p:spPr>
          <a:xfrm>
            <a:off x="5372404" y="1265422"/>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7" name="Oval 16">
            <a:extLst>
              <a:ext uri="{FF2B5EF4-FFF2-40B4-BE49-F238E27FC236}">
                <a16:creationId xmlns:a16="http://schemas.microsoft.com/office/drawing/2014/main" id="{86F99390-9D8D-4815-4B90-4EFEBDB492DA}"/>
              </a:ext>
            </a:extLst>
          </p:cNvPr>
          <p:cNvSpPr/>
          <p:nvPr/>
        </p:nvSpPr>
        <p:spPr>
          <a:xfrm>
            <a:off x="5372404" y="1489420"/>
            <a:ext cx="144000" cy="144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0" name="Rectangle 19">
            <a:extLst>
              <a:ext uri="{FF2B5EF4-FFF2-40B4-BE49-F238E27FC236}">
                <a16:creationId xmlns:a16="http://schemas.microsoft.com/office/drawing/2014/main" id="{6E2D91D5-659B-2C7C-322D-C49CA18119A6}"/>
              </a:ext>
            </a:extLst>
          </p:cNvPr>
          <p:cNvSpPr/>
          <p:nvPr/>
        </p:nvSpPr>
        <p:spPr>
          <a:xfrm>
            <a:off x="5437952" y="1655677"/>
            <a:ext cx="143999" cy="237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1" name="Rectangle 20">
            <a:extLst>
              <a:ext uri="{FF2B5EF4-FFF2-40B4-BE49-F238E27FC236}">
                <a16:creationId xmlns:a16="http://schemas.microsoft.com/office/drawing/2014/main" id="{0DE67965-407D-A4E5-F8AA-B2061BA5114B}"/>
              </a:ext>
            </a:extLst>
          </p:cNvPr>
          <p:cNvSpPr/>
          <p:nvPr/>
        </p:nvSpPr>
        <p:spPr>
          <a:xfrm>
            <a:off x="6935308" y="1020345"/>
            <a:ext cx="143999" cy="237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7900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32BDAE-DE5E-D180-86CB-E112E5365EB3}"/>
              </a:ext>
            </a:extLst>
          </p:cNvPr>
          <p:cNvPicPr>
            <a:picLocks noChangeAspect="1"/>
          </p:cNvPicPr>
          <p:nvPr/>
        </p:nvPicPr>
        <p:blipFill>
          <a:blip r:embed="rId2"/>
          <a:stretch>
            <a:fillRect/>
          </a:stretch>
        </p:blipFill>
        <p:spPr>
          <a:xfrm>
            <a:off x="6251618" y="2033647"/>
            <a:ext cx="2384042" cy="2137417"/>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5CD2F83-0C09-7FC8-F2A2-9F4066026E31}"/>
                  </a:ext>
                </a:extLst>
              </p:cNvPr>
              <p:cNvSpPr txBox="1"/>
              <p:nvPr/>
            </p:nvSpPr>
            <p:spPr bwMode="auto">
              <a:xfrm>
                <a:off x="575629" y="2849740"/>
                <a:ext cx="4422172" cy="103464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2"/>
                                    <m:mcJc m:val="center"/>
                                  </m:mcPr>
                                </m:mc>
                              </m:mcs>
                              <m:ctrlPr>
                                <a:rPr lang="en-TW" i="1" smtClean="0">
                                  <a:latin typeface="Cambria Math" panose="02040503050406030204" pitchFamily="18" charset="0"/>
                                  <a:cs typeface="Times New Roman" pitchFamily="18" charset="0"/>
                                </a:rPr>
                              </m:ctrlPr>
                            </m:mPr>
                            <m:m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e>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e>
                            </m:mr>
                            <m:m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e>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e>
                            </m:mr>
                          </m:m>
                        </m:e>
                      </m:d>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smtClean="0">
                                  <a:latin typeface="Cambria Math" panose="02040503050406030204" pitchFamily="18" charset="0"/>
                                  <a:cs typeface="Times New Roman" pitchFamily="18" charset="0"/>
                                </a:rPr>
                              </m:ctrlPr>
                            </m:mPr>
                            <m:mr>
                              <m:e>
                                <m:sSub>
                                  <m:sSubPr>
                                    <m:ctrlPr>
                                      <a:rPr lang="en-TW" i="1" smtClean="0">
                                        <a:latin typeface="Cambria Math" panose="02040503050406030204" pitchFamily="18" charset="0"/>
                                        <a:cs typeface="Times New Roman" pitchFamily="18" charset="0"/>
                                      </a:rPr>
                                    </m:ctrlPr>
                                  </m:sSubPr>
                                  <m:e>
                                    <m:r>
                                      <a:rPr lang="en-TW" i="1" smtClean="0">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m:oMathPara>
                </a14:m>
                <a:endParaRPr lang="en-TW"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65CD2F83-0C09-7FC8-F2A2-9F4066026E31}"/>
                  </a:ext>
                </a:extLst>
              </p:cNvPr>
              <p:cNvSpPr txBox="1">
                <a:spLocks noRot="1" noChangeAspect="1" noMove="1" noResize="1" noEditPoints="1" noAdjustHandles="1" noChangeArrowheads="1" noChangeShapeType="1" noTextEdit="1"/>
              </p:cNvSpPr>
              <p:nvPr/>
            </p:nvSpPr>
            <p:spPr bwMode="auto">
              <a:xfrm>
                <a:off x="575629" y="2849740"/>
                <a:ext cx="4422172" cy="1034642"/>
              </a:xfrm>
              <a:prstGeom prst="rect">
                <a:avLst/>
              </a:prstGeom>
              <a:blipFill>
                <a:blip r:embed="rId3"/>
                <a:stretch>
                  <a:fillRect l="-15186" t="-101220" b="-14756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DBDAA04-3940-91F6-C472-073371CD7639}"/>
                  </a:ext>
                </a:extLst>
              </p:cNvPr>
              <p:cNvSpPr txBox="1"/>
              <p:nvPr/>
            </p:nvSpPr>
            <p:spPr bwMode="auto">
              <a:xfrm>
                <a:off x="550683" y="5003420"/>
                <a:ext cx="2438616" cy="479811"/>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rPr>
                        <m:t>0</m:t>
                      </m:r>
                    </m:oMath>
                  </m:oMathPara>
                </a14:m>
                <a:endParaRPr lang="en-TW" dirty="0">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8DBDAA04-3940-91F6-C472-073371CD7639}"/>
                  </a:ext>
                </a:extLst>
              </p:cNvPr>
              <p:cNvSpPr txBox="1">
                <a:spLocks noRot="1" noChangeAspect="1" noMove="1" noResize="1" noEditPoints="1" noAdjustHandles="1" noChangeArrowheads="1" noChangeShapeType="1" noTextEdit="1"/>
              </p:cNvSpPr>
              <p:nvPr/>
            </p:nvSpPr>
            <p:spPr bwMode="auto">
              <a:xfrm>
                <a:off x="550683" y="5003420"/>
                <a:ext cx="2438616" cy="479811"/>
              </a:xfrm>
              <a:prstGeom prst="rect">
                <a:avLst/>
              </a:prstGeom>
              <a:blipFill>
                <a:blip r:embed="rId4"/>
                <a:stretch>
                  <a:fillRect l="-34715" t="-226316" r="-13990" b="-32368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5C6F0D5-7394-06FC-6D22-9EA992286748}"/>
                  </a:ext>
                </a:extLst>
              </p:cNvPr>
              <p:cNvSpPr txBox="1"/>
              <p:nvPr/>
            </p:nvSpPr>
            <p:spPr bwMode="auto">
              <a:xfrm>
                <a:off x="563091" y="5960640"/>
                <a:ext cx="2669898" cy="513026"/>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2"/>
                                    <m:mcJc m:val="center"/>
                                  </m:mcPr>
                                </m:mc>
                              </m:mcs>
                              <m:ctrlPr>
                                <a:rPr lang="en-TW" i="1" smtClean="0">
                                  <a:latin typeface="Cambria Math" panose="02040503050406030204" pitchFamily="18" charset="0"/>
                                  <a:cs typeface="Times New Roman" pitchFamily="18" charset="0"/>
                                </a:rPr>
                              </m:ctrlPr>
                            </m:mPr>
                            <m:mr>
                              <m:e>
                                <m:r>
                                  <a:rPr lang="en-US" altLang="zh-TW" i="1" smtClean="0">
                                    <a:latin typeface="Cambria Math" panose="02040503050406030204" pitchFamily="18" charset="0"/>
                                  </a:rPr>
                                  <m:t>0</m:t>
                                </m:r>
                              </m:e>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e>
                                <m:r>
                                  <a:rPr lang="en-US" altLang="zh-TW" i="1" smtClean="0">
                                    <a:latin typeface="Cambria Math" panose="02040503050406030204" pitchFamily="18" charset="0"/>
                                  </a:rPr>
                                  <m:t>0</m:t>
                                </m:r>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m:oMathPara>
                </a14:m>
                <a:endParaRPr lang="en-TW" dirty="0">
                  <a:latin typeface="Times New Roman" pitchFamily="18" charset="0"/>
                  <a:cs typeface="Times New Roman" pitchFamily="18" charset="0"/>
                </a:endParaRPr>
              </a:p>
            </p:txBody>
          </p:sp>
        </mc:Choice>
        <mc:Fallback xmlns="">
          <p:sp>
            <p:nvSpPr>
              <p:cNvPr id="11" name="TextBox 10">
                <a:extLst>
                  <a:ext uri="{FF2B5EF4-FFF2-40B4-BE49-F238E27FC236}">
                    <a16:creationId xmlns:a16="http://schemas.microsoft.com/office/drawing/2014/main" id="{D5C6F0D5-7394-06FC-6D22-9EA992286748}"/>
                  </a:ext>
                </a:extLst>
              </p:cNvPr>
              <p:cNvSpPr txBox="1">
                <a:spLocks noRot="1" noChangeAspect="1" noMove="1" noResize="1" noEditPoints="1" noAdjustHandles="1" noChangeArrowheads="1" noChangeShapeType="1" noTextEdit="1"/>
              </p:cNvSpPr>
              <p:nvPr/>
            </p:nvSpPr>
            <p:spPr bwMode="auto">
              <a:xfrm>
                <a:off x="563091" y="5960640"/>
                <a:ext cx="2669898" cy="513026"/>
              </a:xfrm>
              <a:prstGeom prst="rect">
                <a:avLst/>
              </a:prstGeom>
              <a:blipFill>
                <a:blip r:embed="rId5"/>
                <a:stretch>
                  <a:fillRect t="-2439" b="-975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0BBDEB5-4BBB-1627-E85E-E81963BAEF28}"/>
                  </a:ext>
                </a:extLst>
              </p:cNvPr>
              <p:cNvSpPr txBox="1"/>
              <p:nvPr/>
            </p:nvSpPr>
            <p:spPr bwMode="auto">
              <a:xfrm>
                <a:off x="534541" y="973349"/>
                <a:ext cx="7762371" cy="572144"/>
              </a:xfrm>
              <a:prstGeom prst="rect">
                <a:avLst/>
              </a:prstGeom>
              <a:noFill/>
              <a:ln w="9525">
                <a:noFill/>
                <a:miter lim="800000"/>
                <a:headEnd/>
                <a:tailEnd/>
              </a:ln>
            </p:spPr>
            <p:txBody>
              <a:bodyPr wrap="square" rtlCol="0">
                <a:spAutoFit/>
              </a:bodyPr>
              <a:lstStyle/>
              <a:p>
                <a:r>
                  <a:rPr lang="zh-TW" altLang="en-US" dirty="0"/>
                  <a:t>微擾能量矩陣元不為零的</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zh-TW" altLang="en-US" i="1">
                        <a:latin typeface="Cambria Math" panose="02040503050406030204" pitchFamily="18" charset="0"/>
                        <a:ea typeface="+mj-ea"/>
                      </a:rPr>
                      <m:t>與</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b="0"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 </m:t>
                    </m:r>
                  </m:oMath>
                </a14:m>
                <a:r>
                  <a:rPr lang="en-TW" dirty="0">
                    <a:latin typeface="Times New Roman" pitchFamily="18" charset="0"/>
                    <a:cs typeface="Times New Roman" pitchFamily="18" charset="0"/>
                  </a:rPr>
                  <a:t>，兩者能量相等，</a:t>
                </a:r>
              </a:p>
            </p:txBody>
          </p:sp>
        </mc:Choice>
        <mc:Fallback xmlns="">
          <p:sp>
            <p:nvSpPr>
              <p:cNvPr id="10" name="TextBox 9">
                <a:extLst>
                  <a:ext uri="{FF2B5EF4-FFF2-40B4-BE49-F238E27FC236}">
                    <a16:creationId xmlns:a16="http://schemas.microsoft.com/office/drawing/2014/main" id="{90BBDEB5-4BBB-1627-E85E-E81963BAEF28}"/>
                  </a:ext>
                </a:extLst>
              </p:cNvPr>
              <p:cNvSpPr txBox="1">
                <a:spLocks noRot="1" noChangeAspect="1" noMove="1" noResize="1" noEditPoints="1" noAdjustHandles="1" noChangeArrowheads="1" noChangeShapeType="1" noTextEdit="1"/>
              </p:cNvSpPr>
              <p:nvPr/>
            </p:nvSpPr>
            <p:spPr bwMode="auto">
              <a:xfrm>
                <a:off x="534541" y="973349"/>
                <a:ext cx="7762371" cy="572144"/>
              </a:xfrm>
              <a:prstGeom prst="rect">
                <a:avLst/>
              </a:prstGeom>
              <a:blipFill>
                <a:blip r:embed="rId6"/>
                <a:stretch>
                  <a:fillRect l="-817" t="-176087" b="-258696"/>
                </a:stretch>
              </a:blipFill>
              <a:ln w="9525">
                <a:noFill/>
                <a:miter lim="800000"/>
                <a:headEnd/>
                <a:tailEnd/>
              </a:ln>
            </p:spPr>
            <p:txBody>
              <a:bodyPr/>
              <a:lstStyle/>
              <a:p>
                <a:r>
                  <a:rPr lang="en-TW">
                    <a:noFill/>
                  </a:rPr>
                  <a:t> </a:t>
                </a:r>
              </a:p>
            </p:txBody>
          </p:sp>
        </mc:Fallback>
      </mc:AlternateContent>
      <p:sp>
        <p:nvSpPr>
          <p:cNvPr id="18" name="TextBox 17">
            <a:extLst>
              <a:ext uri="{FF2B5EF4-FFF2-40B4-BE49-F238E27FC236}">
                <a16:creationId xmlns:a16="http://schemas.microsoft.com/office/drawing/2014/main" id="{6C8BEFA7-36DC-D295-FFA2-A12A71CD64D5}"/>
              </a:ext>
            </a:extLst>
          </p:cNvPr>
          <p:cNvSpPr txBox="1"/>
          <p:nvPr/>
        </p:nvSpPr>
        <p:spPr bwMode="auto">
          <a:xfrm>
            <a:off x="550683" y="1508900"/>
            <a:ext cx="7762371"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這兩個態處於簡併。考慮二維簡併空間：設微擾計算的零階項可以寫成：</a:t>
            </a:r>
          </a:p>
        </p:txBody>
      </p:sp>
      <mc:AlternateContent xmlns:mc="http://schemas.openxmlformats.org/markup-compatibility/2006" xmlns:a14="http://schemas.microsoft.com/office/drawing/2010/main">
        <mc:Choice Requires="a14">
          <p:sp>
            <p:nvSpPr>
              <p:cNvPr id="19" name="文字方塊 6">
                <a:extLst>
                  <a:ext uri="{FF2B5EF4-FFF2-40B4-BE49-F238E27FC236}">
                    <a16:creationId xmlns:a16="http://schemas.microsoft.com/office/drawing/2014/main" id="{80E20C3D-88A4-B2FB-050D-B1873D8415BA}"/>
                  </a:ext>
                </a:extLst>
              </p:cNvPr>
              <p:cNvSpPr txBox="1"/>
              <p:nvPr/>
            </p:nvSpPr>
            <p:spPr bwMode="auto">
              <a:xfrm>
                <a:off x="563091" y="4175481"/>
                <a:ext cx="3144813" cy="61863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i="1">
                              <a:latin typeface="Cambria Math" panose="02040503050406030204" pitchFamily="18" charset="0"/>
                            </a:rPr>
                            <m:t>𝑞</m:t>
                          </m:r>
                        </m:e>
                        <m:e>
                          <m:r>
                            <a:rPr lang="en-US" altLang="zh-TW" i="1">
                              <a:latin typeface="Cambria Math" panose="02040503050406030204" pitchFamily="18" charset="0"/>
                            </a:rPr>
                            <m:t>𝑉</m:t>
                          </m:r>
                        </m:e>
                        <m:e>
                          <m:r>
                            <a:rPr lang="en-US" altLang="zh-TW" i="1">
                              <a:latin typeface="Cambria Math" panose="02040503050406030204" pitchFamily="18" charset="0"/>
                            </a:rPr>
                            <m:t>𝑘</m:t>
                          </m:r>
                        </m:e>
                      </m:d>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b="0" i="1" smtClean="0">
                              <a:latin typeface="Cambria Math" panose="02040503050406030204" pitchFamily="18" charset="0"/>
                            </a:rPr>
                            <m:t>−</m:t>
                          </m:r>
                          <m:r>
                            <a:rPr lang="en-US" altLang="zh-TW" b="0" i="1" smtClean="0">
                              <a:latin typeface="Cambria Math" panose="02040503050406030204" pitchFamily="18" charset="0"/>
                            </a:rPr>
                            <m:t>𝑞</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oMath>
                  </m:oMathPara>
                </a14:m>
                <a:endParaRPr lang="zh-TW" altLang="en-US" sz="1800" dirty="0"/>
              </a:p>
            </p:txBody>
          </p:sp>
        </mc:Choice>
        <mc:Fallback xmlns="">
          <p:sp>
            <p:nvSpPr>
              <p:cNvPr id="19" name="文字方塊 6">
                <a:extLst>
                  <a:ext uri="{FF2B5EF4-FFF2-40B4-BE49-F238E27FC236}">
                    <a16:creationId xmlns:a16="http://schemas.microsoft.com/office/drawing/2014/main" id="{80E20C3D-88A4-B2FB-050D-B1873D8415BA}"/>
                  </a:ext>
                </a:extLst>
              </p:cNvPr>
              <p:cNvSpPr txBox="1">
                <a:spLocks noRot="1" noChangeAspect="1" noMove="1" noResize="1" noEditPoints="1" noAdjustHandles="1" noChangeArrowheads="1" noChangeShapeType="1" noTextEdit="1"/>
              </p:cNvSpPr>
              <p:nvPr/>
            </p:nvSpPr>
            <p:spPr bwMode="auto">
              <a:xfrm>
                <a:off x="563091" y="4175481"/>
                <a:ext cx="3144813" cy="618631"/>
              </a:xfrm>
              <a:prstGeom prst="rect">
                <a:avLst/>
              </a:prstGeom>
              <a:blipFill>
                <a:blip r:embed="rId7"/>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DCC6E9A-992C-252C-27F6-700A70D13C11}"/>
                  </a:ext>
                </a:extLst>
              </p:cNvPr>
              <p:cNvSpPr txBox="1"/>
              <p:nvPr/>
            </p:nvSpPr>
            <p:spPr bwMode="auto">
              <a:xfrm>
                <a:off x="3692701" y="4470129"/>
                <a:ext cx="5451300" cy="485518"/>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位能矩陣元只有兩邊狀態動量相差</a:t>
                </a:r>
                <a:r>
                  <a:rPr lang="en-US" altLang="zh-TW" dirty="0">
                    <a:solidFill>
                      <a:srgbClr val="FF0000"/>
                    </a:solidFill>
                    <a:ea typeface="Cambria Math" panose="02040503050406030204" pitchFamily="18" charset="0"/>
                  </a:rPr>
                  <a:t> </a:t>
                </a:r>
                <a14:m>
                  <m:oMath xmlns:m="http://schemas.openxmlformats.org/officeDocument/2006/math">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i="1">
                            <a:solidFill>
                              <a:srgbClr val="FF0000"/>
                            </a:solidFill>
                            <a:latin typeface="Cambria Math" panose="02040503050406030204" pitchFamily="18" charset="0"/>
                          </a:rPr>
                          <m:t>2</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r>
                      <a:rPr lang="en-US" altLang="zh-TW" i="1">
                        <a:solidFill>
                          <a:srgbClr val="FF0000"/>
                        </a:solidFill>
                        <a:latin typeface="Cambria Math" panose="02040503050406030204" pitchFamily="18" charset="0"/>
                        <a:ea typeface="Cambria Math" panose="02040503050406030204" pitchFamily="18" charset="0"/>
                      </a:rPr>
                      <m:t> </m:t>
                    </m:r>
                  </m:oMath>
                </a14:m>
                <a:r>
                  <a:rPr lang="en-TW" dirty="0">
                    <a:solidFill>
                      <a:srgbClr val="FF0000"/>
                    </a:solidFill>
                    <a:latin typeface="Times New Roman" pitchFamily="18" charset="0"/>
                    <a:cs typeface="Times New Roman" pitchFamily="18" charset="0"/>
                  </a:rPr>
                  <a:t>時才不為零！</a:t>
                </a:r>
              </a:p>
            </p:txBody>
          </p:sp>
        </mc:Choice>
        <mc:Fallback xmlns="">
          <p:sp>
            <p:nvSpPr>
              <p:cNvPr id="20" name="TextBox 19">
                <a:extLst>
                  <a:ext uri="{FF2B5EF4-FFF2-40B4-BE49-F238E27FC236}">
                    <a16:creationId xmlns:a16="http://schemas.microsoft.com/office/drawing/2014/main" id="{8DCC6E9A-992C-252C-27F6-700A70D13C11}"/>
                  </a:ext>
                </a:extLst>
              </p:cNvPr>
              <p:cNvSpPr txBox="1">
                <a:spLocks noRot="1" noChangeAspect="1" noMove="1" noResize="1" noEditPoints="1" noAdjustHandles="1" noChangeArrowheads="1" noChangeShapeType="1" noTextEdit="1"/>
              </p:cNvSpPr>
              <p:nvPr/>
            </p:nvSpPr>
            <p:spPr bwMode="auto">
              <a:xfrm>
                <a:off x="3692701" y="4470129"/>
                <a:ext cx="5451300" cy="485518"/>
              </a:xfrm>
              <a:prstGeom prst="rect">
                <a:avLst/>
              </a:prstGeom>
              <a:blipFill>
                <a:blip r:embed="rId8"/>
                <a:stretch>
                  <a:fillRect l="-930" b="-25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0BECD5F-6252-93C9-998E-BE41060BD60D}"/>
                  </a:ext>
                </a:extLst>
              </p:cNvPr>
              <p:cNvSpPr txBox="1"/>
              <p:nvPr/>
            </p:nvSpPr>
            <p:spPr bwMode="auto">
              <a:xfrm>
                <a:off x="3318689" y="5010389"/>
                <a:ext cx="3012235" cy="479811"/>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b="0" i="1" smtClean="0">
                          <a:latin typeface="Cambria Math" panose="02040503050406030204" pitchFamily="18" charset="0"/>
                          <a:cs typeface="Times New Roman"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oMath>
                  </m:oMathPara>
                </a14:m>
                <a:endParaRPr lang="en-TW" dirty="0">
                  <a:latin typeface="Times New Roman" pitchFamily="18" charset="0"/>
                  <a:cs typeface="Times New Roman" pitchFamily="18" charset="0"/>
                </a:endParaRPr>
              </a:p>
            </p:txBody>
          </p:sp>
        </mc:Choice>
        <mc:Fallback xmlns="">
          <p:sp>
            <p:nvSpPr>
              <p:cNvPr id="21" name="TextBox 20">
                <a:extLst>
                  <a:ext uri="{FF2B5EF4-FFF2-40B4-BE49-F238E27FC236}">
                    <a16:creationId xmlns:a16="http://schemas.microsoft.com/office/drawing/2014/main" id="{B0BECD5F-6252-93C9-998E-BE41060BD60D}"/>
                  </a:ext>
                </a:extLst>
              </p:cNvPr>
              <p:cNvSpPr txBox="1">
                <a:spLocks noRot="1" noChangeAspect="1" noMove="1" noResize="1" noEditPoints="1" noAdjustHandles="1" noChangeArrowheads="1" noChangeShapeType="1" noTextEdit="1"/>
              </p:cNvSpPr>
              <p:nvPr/>
            </p:nvSpPr>
            <p:spPr bwMode="auto">
              <a:xfrm>
                <a:off x="3318689" y="5010389"/>
                <a:ext cx="3012235" cy="479811"/>
              </a:xfrm>
              <a:prstGeom prst="rect">
                <a:avLst/>
              </a:prstGeom>
              <a:blipFill>
                <a:blip r:embed="rId9"/>
                <a:stretch>
                  <a:fillRect l="-27311" t="-217949" r="-7143" b="-31282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9013CAA-85D0-42D3-B0DD-BB237B2BBC4E}"/>
                  </a:ext>
                </a:extLst>
              </p:cNvPr>
              <p:cNvSpPr txBox="1"/>
              <p:nvPr/>
            </p:nvSpPr>
            <p:spPr bwMode="auto">
              <a:xfrm>
                <a:off x="630753" y="1902120"/>
                <a:ext cx="2378600" cy="479811"/>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smtClean="0">
                                  <a:latin typeface="Cambria Math" panose="02040503050406030204" pitchFamily="18" charset="0"/>
                                  <a:cs typeface="Times New Roman" pitchFamily="18" charset="0"/>
                                </a:rPr>
                              </m:ctrlPr>
                            </m:mPr>
                            <m:mr>
                              <m:e>
                                <m:sSub>
                                  <m:sSubPr>
                                    <m:ctrlPr>
                                      <a:rPr lang="en-TW" i="1" smtClean="0">
                                        <a:latin typeface="Cambria Math" panose="02040503050406030204" pitchFamily="18" charset="0"/>
                                        <a:cs typeface="Times New Roman" pitchFamily="18" charset="0"/>
                                      </a:rPr>
                                    </m:ctrlPr>
                                  </m:sSubPr>
                                  <m:e>
                                    <m:r>
                                      <a:rPr lang="en-TW" i="1" smtClean="0">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ea typeface="Cambria Math" panose="02040503050406030204" pitchFamily="18" charset="0"/>
                                        <a:cs typeface="Times New Roman" pitchFamily="18" charset="0"/>
                                      </a:rPr>
                                      <m:t>2</m:t>
                                    </m:r>
                                  </m:sub>
                                </m:sSub>
                              </m:e>
                            </m:mr>
                          </m:m>
                        </m:e>
                      </m:d>
                      <m:r>
                        <a:rPr lang="en-US" i="1">
                          <a:latin typeface="Cambria Math" panose="02040503050406030204" pitchFamily="18" charset="0"/>
                          <a:ea typeface="Cambria Math" panose="02040503050406030204" pitchFamily="18" charset="0"/>
                          <a:cs typeface="Times New Roman" pitchFamily="18" charset="0"/>
                        </a:rPr>
                        <m:t>~</m:t>
                      </m:r>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m:t>
                      </m:r>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ea typeface="Cambria Math" panose="02040503050406030204" pitchFamily="18" charset="0"/>
                              <a:cs typeface="Times New Roman" pitchFamily="18" charset="0"/>
                            </a:rPr>
                            <m:t>2</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oMath>
                  </m:oMathPara>
                </a14:m>
                <a:endParaRPr lang="en-TW" dirty="0">
                  <a:latin typeface="Times New Roman" pitchFamily="18" charset="0"/>
                  <a:cs typeface="Times New Roman" pitchFamily="18" charset="0"/>
                </a:endParaRPr>
              </a:p>
            </p:txBody>
          </p:sp>
        </mc:Choice>
        <mc:Fallback xmlns="">
          <p:sp>
            <p:nvSpPr>
              <p:cNvPr id="22" name="TextBox 21">
                <a:extLst>
                  <a:ext uri="{FF2B5EF4-FFF2-40B4-BE49-F238E27FC236}">
                    <a16:creationId xmlns:a16="http://schemas.microsoft.com/office/drawing/2014/main" id="{39013CAA-85D0-42D3-B0DD-BB237B2BBC4E}"/>
                  </a:ext>
                </a:extLst>
              </p:cNvPr>
              <p:cNvSpPr txBox="1">
                <a:spLocks noRot="1" noChangeAspect="1" noMove="1" noResize="1" noEditPoints="1" noAdjustHandles="1" noChangeArrowheads="1" noChangeShapeType="1" noTextEdit="1"/>
              </p:cNvSpPr>
              <p:nvPr/>
            </p:nvSpPr>
            <p:spPr bwMode="auto">
              <a:xfrm>
                <a:off x="630753" y="1902120"/>
                <a:ext cx="2378600" cy="479811"/>
              </a:xfrm>
              <a:prstGeom prst="rect">
                <a:avLst/>
              </a:prstGeom>
              <a:blipFill>
                <a:blip r:embed="rId11"/>
                <a:stretch>
                  <a:fillRect t="-217949" r="-31746" b="-31538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4F65F40-25AE-EDAF-5C1E-A98EE72722D2}"/>
                  </a:ext>
                </a:extLst>
              </p:cNvPr>
              <p:cNvSpPr txBox="1"/>
              <p:nvPr/>
            </p:nvSpPr>
            <p:spPr bwMode="auto">
              <a:xfrm>
                <a:off x="3275971" y="6072179"/>
                <a:ext cx="408178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這又是已經解過：</a:t>
                </a:r>
                <a14:m>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TW" i="1" smtClean="0">
                            <a:latin typeface="Cambria Math" panose="02040503050406030204" pitchFamily="18" charset="0"/>
                            <a:ea typeface="Cambria Math" panose="02040503050406030204" pitchFamily="18" charset="0"/>
                            <a:cs typeface="Times New Roman" pitchFamily="18" charset="0"/>
                          </a:rPr>
                          <m:t>𝜎</m:t>
                        </m:r>
                      </m:e>
                      <m:sub>
                        <m:r>
                          <a:rPr lang="en-US" b="0" i="1" smtClean="0">
                            <a:latin typeface="Cambria Math" panose="02040503050406030204" pitchFamily="18" charset="0"/>
                            <a:cs typeface="Times New Roman" pitchFamily="18" charset="0"/>
                          </a:rPr>
                          <m:t>𝑥</m:t>
                        </m:r>
                      </m:sub>
                    </m:sSub>
                  </m:oMath>
                </a14:m>
                <a:r>
                  <a:rPr lang="en-TW" dirty="0">
                    <a:latin typeface="Times New Roman" pitchFamily="18" charset="0"/>
                    <a:cs typeface="Times New Roman" pitchFamily="18" charset="0"/>
                  </a:rPr>
                  <a:t>的本徵態問題。</a:t>
                </a:r>
              </a:p>
            </p:txBody>
          </p:sp>
        </mc:Choice>
        <mc:Fallback xmlns="">
          <p:sp>
            <p:nvSpPr>
              <p:cNvPr id="2" name="TextBox 1">
                <a:extLst>
                  <a:ext uri="{FF2B5EF4-FFF2-40B4-BE49-F238E27FC236}">
                    <a16:creationId xmlns:a16="http://schemas.microsoft.com/office/drawing/2014/main" id="{24F65F40-25AE-EDAF-5C1E-A98EE72722D2}"/>
                  </a:ext>
                </a:extLst>
              </p:cNvPr>
              <p:cNvSpPr txBox="1">
                <a:spLocks noRot="1" noChangeAspect="1" noMove="1" noResize="1" noEditPoints="1" noAdjustHandles="1" noChangeArrowheads="1" noChangeShapeType="1" noTextEdit="1"/>
              </p:cNvSpPr>
              <p:nvPr/>
            </p:nvSpPr>
            <p:spPr bwMode="auto">
              <a:xfrm>
                <a:off x="3275971" y="6072179"/>
                <a:ext cx="4081783" cy="369332"/>
              </a:xfrm>
              <a:prstGeom prst="rect">
                <a:avLst/>
              </a:prstGeom>
              <a:blipFill>
                <a:blip r:embed="rId12"/>
                <a:stretch>
                  <a:fillRect l="-1238"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5301662-02A8-5ED6-1BC5-6354AF7BA497}"/>
                  </a:ext>
                </a:extLst>
              </p:cNvPr>
              <p:cNvSpPr txBox="1"/>
              <p:nvPr/>
            </p:nvSpPr>
            <p:spPr bwMode="auto">
              <a:xfrm>
                <a:off x="7330476" y="2543985"/>
                <a:ext cx="253916" cy="404726"/>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400" i="1" smtClean="0">
                              <a:latin typeface="Cambria Math" panose="02040503050406030204" pitchFamily="18" charset="0"/>
                              <a:ea typeface="Cambria Math" panose="02040503050406030204" pitchFamily="18" charset="0"/>
                            </a:rPr>
                          </m:ctrlPr>
                        </m:fPr>
                        <m:num>
                          <m:r>
                            <a:rPr lang="en-US" altLang="zh-TW" sz="1400" b="0" i="1" smtClean="0">
                              <a:latin typeface="Cambria Math" panose="02040503050406030204" pitchFamily="18" charset="0"/>
                              <a:ea typeface="Cambria Math" panose="02040503050406030204" pitchFamily="18" charset="0"/>
                            </a:rPr>
                            <m:t>2</m:t>
                          </m:r>
                          <m:r>
                            <a:rPr lang="en-US" altLang="zh-TW" sz="1400" i="1">
                              <a:latin typeface="Cambria Math" panose="02040503050406030204" pitchFamily="18" charset="0"/>
                              <a:ea typeface="Cambria Math" panose="02040503050406030204" pitchFamily="18" charset="0"/>
                            </a:rPr>
                            <m:t>𝜋</m:t>
                          </m:r>
                        </m:num>
                        <m:den>
                          <m:r>
                            <a:rPr lang="en-US" altLang="zh-TW" sz="1400" i="1">
                              <a:latin typeface="Cambria Math" panose="02040503050406030204" pitchFamily="18" charset="0"/>
                              <a:ea typeface="Cambria Math" panose="02040503050406030204" pitchFamily="18" charset="0"/>
                            </a:rPr>
                            <m:t>𝑎</m:t>
                          </m:r>
                        </m:den>
                      </m:f>
                    </m:oMath>
                  </m:oMathPara>
                </a14:m>
                <a:endParaRPr lang="en-TW" sz="1400"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25301662-02A8-5ED6-1BC5-6354AF7BA497}"/>
                  </a:ext>
                </a:extLst>
              </p:cNvPr>
              <p:cNvSpPr txBox="1">
                <a:spLocks noRot="1" noChangeAspect="1" noMove="1" noResize="1" noEditPoints="1" noAdjustHandles="1" noChangeArrowheads="1" noChangeShapeType="1" noTextEdit="1"/>
              </p:cNvSpPr>
              <p:nvPr/>
            </p:nvSpPr>
            <p:spPr bwMode="auto">
              <a:xfrm>
                <a:off x="7330476" y="2543985"/>
                <a:ext cx="253916" cy="404726"/>
              </a:xfrm>
              <a:prstGeom prst="rect">
                <a:avLst/>
              </a:prstGeom>
              <a:blipFill>
                <a:blip r:embed="rId13"/>
                <a:stretch>
                  <a:fillRect l="-19048" t="-3030" r="-4762" b="-9091"/>
                </a:stretch>
              </a:blipFill>
              <a:ln w="9525">
                <a:noFill/>
                <a:miter lim="800000"/>
                <a:headEnd/>
                <a:tailEnd/>
              </a:ln>
            </p:spPr>
            <p:txBody>
              <a:bodyPr/>
              <a:lstStyle/>
              <a:p>
                <a:r>
                  <a:rPr lang="en-TW">
                    <a:noFill/>
                  </a:rPr>
                  <a:t> </a:t>
                </a:r>
              </a:p>
            </p:txBody>
          </p:sp>
        </mc:Fallback>
      </mc:AlternateContent>
      <p:sp>
        <p:nvSpPr>
          <p:cNvPr id="9" name="Rectangle 8">
            <a:extLst>
              <a:ext uri="{FF2B5EF4-FFF2-40B4-BE49-F238E27FC236}">
                <a16:creationId xmlns:a16="http://schemas.microsoft.com/office/drawing/2014/main" id="{8E6EAA94-8229-0A41-72CD-6D582AED3EC2}"/>
              </a:ext>
            </a:extLst>
          </p:cNvPr>
          <p:cNvSpPr/>
          <p:nvPr/>
        </p:nvSpPr>
        <p:spPr>
          <a:xfrm>
            <a:off x="6700603" y="2951757"/>
            <a:ext cx="1236270" cy="151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4" name="Straight Arrow Connector 13">
            <a:extLst>
              <a:ext uri="{FF2B5EF4-FFF2-40B4-BE49-F238E27FC236}">
                <a16:creationId xmlns:a16="http://schemas.microsoft.com/office/drawing/2014/main" id="{9AFFC09A-E00B-37EB-586D-FE2A4ED29C7B}"/>
              </a:ext>
            </a:extLst>
          </p:cNvPr>
          <p:cNvCxnSpPr>
            <a:cxnSpLocks/>
          </p:cNvCxnSpPr>
          <p:nvPr/>
        </p:nvCxnSpPr>
        <p:spPr>
          <a:xfrm flipV="1">
            <a:off x="6700603" y="3027235"/>
            <a:ext cx="1596309" cy="5910"/>
          </a:xfrm>
          <a:prstGeom prst="straightConnector1">
            <a:avLst/>
          </a:prstGeom>
          <a:ln w="444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83C0A6A-0E78-F6F6-4252-94DAACF8EAC6}"/>
              </a:ext>
            </a:extLst>
          </p:cNvPr>
          <p:cNvSpPr txBox="1"/>
          <p:nvPr/>
        </p:nvSpPr>
        <p:spPr bwMode="auto">
          <a:xfrm>
            <a:off x="534541" y="518688"/>
            <a:ext cx="3502818" cy="369332"/>
          </a:xfrm>
          <a:prstGeom prst="rect">
            <a:avLst/>
          </a:prstGeom>
          <a:noFill/>
          <a:ln w="9525">
            <a:noFill/>
            <a:miter lim="800000"/>
            <a:headEnd/>
            <a:tailEnd/>
          </a:ln>
        </p:spPr>
        <p:txBody>
          <a:bodyPr wrap="square" rtlCol="0">
            <a:spAutoFit/>
          </a:bodyPr>
          <a:lstStyle/>
          <a:p>
            <a:r>
              <a:rPr lang="en-US" altLang="zh-TW" dirty="0">
                <a:latin typeface="Times New Roman" panose="02020603050405020304" pitchFamily="18" charset="0"/>
                <a:cs typeface="Times New Roman" panose="02020603050405020304" pitchFamily="18" charset="0"/>
              </a:rPr>
              <a:t>Band Edge</a:t>
            </a:r>
            <a:r>
              <a:rPr lang="zh-TW" altLang="en-US" dirty="0">
                <a:latin typeface="Times New Roman" panose="02020603050405020304" pitchFamily="18" charset="0"/>
                <a:cs typeface="Times New Roman" panose="02020603050405020304" pitchFamily="18" charset="0"/>
              </a:rPr>
              <a:t>上的</a:t>
            </a:r>
            <a:r>
              <a:rPr lang="en-TW" dirty="0">
                <a:latin typeface="Times New Roman" pitchFamily="18" charset="0"/>
                <a:cs typeface="Times New Roman" pitchFamily="18" charset="0"/>
              </a:rPr>
              <a:t>嚴格計算：</a:t>
            </a:r>
          </a:p>
        </p:txBody>
      </p:sp>
      <p:sp>
        <p:nvSpPr>
          <p:cNvPr id="7" name="TextBox 6">
            <a:extLst>
              <a:ext uri="{FF2B5EF4-FFF2-40B4-BE49-F238E27FC236}">
                <a16:creationId xmlns:a16="http://schemas.microsoft.com/office/drawing/2014/main" id="{4CDAED2E-882F-3014-959E-953228918A0B}"/>
              </a:ext>
            </a:extLst>
          </p:cNvPr>
          <p:cNvSpPr txBox="1"/>
          <p:nvPr/>
        </p:nvSpPr>
        <p:spPr bwMode="auto">
          <a:xfrm>
            <a:off x="563091" y="2444462"/>
            <a:ext cx="507828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零階項滿足微擾項的本徵態方程式：</a:t>
            </a:r>
          </a:p>
        </p:txBody>
      </p:sp>
      <p:sp>
        <p:nvSpPr>
          <p:cNvPr id="12" name="Oval 11">
            <a:extLst>
              <a:ext uri="{FF2B5EF4-FFF2-40B4-BE49-F238E27FC236}">
                <a16:creationId xmlns:a16="http://schemas.microsoft.com/office/drawing/2014/main" id="{50B158CD-55DD-9E6F-5D34-7F746D6CF817}"/>
              </a:ext>
            </a:extLst>
          </p:cNvPr>
          <p:cNvSpPr/>
          <p:nvPr/>
        </p:nvSpPr>
        <p:spPr>
          <a:xfrm>
            <a:off x="6689820" y="2959512"/>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3" name="Oval 12">
            <a:extLst>
              <a:ext uri="{FF2B5EF4-FFF2-40B4-BE49-F238E27FC236}">
                <a16:creationId xmlns:a16="http://schemas.microsoft.com/office/drawing/2014/main" id="{07A00DC2-D36F-EF03-8A71-2AF51DFD43BA}"/>
              </a:ext>
            </a:extLst>
          </p:cNvPr>
          <p:cNvSpPr/>
          <p:nvPr/>
        </p:nvSpPr>
        <p:spPr>
          <a:xfrm>
            <a:off x="8152912" y="2959512"/>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5" name="文字方塊 6">
                <a:extLst>
                  <a:ext uri="{FF2B5EF4-FFF2-40B4-BE49-F238E27FC236}">
                    <a16:creationId xmlns:a16="http://schemas.microsoft.com/office/drawing/2014/main" id="{8B656102-F2A3-13AE-B7A9-35A0772C739A}"/>
                  </a:ext>
                </a:extLst>
              </p:cNvPr>
              <p:cNvSpPr txBox="1"/>
              <p:nvPr/>
            </p:nvSpPr>
            <p:spPr bwMode="auto">
              <a:xfrm>
                <a:off x="3775723" y="4147105"/>
                <a:ext cx="1254721" cy="369332"/>
              </a:xfrm>
              <a:prstGeom prst="rect">
                <a:avLst/>
              </a:prstGeom>
              <a:solidFill>
                <a:srgbClr val="FFFF99"/>
              </a:solidFill>
              <a:ln>
                <a:noFill/>
              </a:ln>
            </p:spPr>
            <p:txBody>
              <a:bodyPr wrap="square" rtlCol="0">
                <a:spAutoFit/>
              </a:bodyPr>
              <a:lstStyle/>
              <a:p>
                <a:pPr eaLnBrk="1" hangingPunct="1">
                  <a:spcBef>
                    <a:spcPct val="50000"/>
                  </a:spcBef>
                </a:pPr>
                <a:r>
                  <a:rPr lang="zh-TW" altLang="en-US" dirty="0"/>
                  <a:t>設</a:t>
                </a:r>
                <a14:m>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r>
                      <a:rPr lang="en-US" altLang="zh-TW" b="0" i="1" smtClean="0">
                        <a:latin typeface="Cambria Math" panose="02040503050406030204" pitchFamily="18" charset="0"/>
                      </a:rPr>
                      <m:t>&gt;0</m:t>
                    </m:r>
                  </m:oMath>
                </a14:m>
                <a:endParaRPr lang="zh-TW" altLang="en-US" sz="1800" dirty="0"/>
              </a:p>
            </p:txBody>
          </p:sp>
        </mc:Choice>
        <mc:Fallback xmlns="">
          <p:sp>
            <p:nvSpPr>
              <p:cNvPr id="15" name="文字方塊 6">
                <a:extLst>
                  <a:ext uri="{FF2B5EF4-FFF2-40B4-BE49-F238E27FC236}">
                    <a16:creationId xmlns:a16="http://schemas.microsoft.com/office/drawing/2014/main" id="{8B656102-F2A3-13AE-B7A9-35A0772C739A}"/>
                  </a:ext>
                </a:extLst>
              </p:cNvPr>
              <p:cNvSpPr txBox="1">
                <a:spLocks noRot="1" noChangeAspect="1" noMove="1" noResize="1" noEditPoints="1" noAdjustHandles="1" noChangeArrowheads="1" noChangeShapeType="1" noTextEdit="1"/>
              </p:cNvSpPr>
              <p:nvPr/>
            </p:nvSpPr>
            <p:spPr bwMode="auto">
              <a:xfrm>
                <a:off x="3775723" y="4147105"/>
                <a:ext cx="1254721" cy="369332"/>
              </a:xfrm>
              <a:prstGeom prst="rect">
                <a:avLst/>
              </a:prstGeom>
              <a:blipFill>
                <a:blip r:embed="rId14"/>
                <a:stretch>
                  <a:fillRect l="-4040" t="-6667" b="-23333"/>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353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19" grpId="0" animBg="1"/>
      <p:bldP spid="20" grpId="0"/>
      <p:bldP spid="21" grpId="0" animBg="1"/>
      <p:bldP spid="2" grpId="0"/>
      <p:bldP spid="7" grpId="0"/>
      <p:bldP spid="15"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6">
                <a:extLst>
                  <a:ext uri="{FF2B5EF4-FFF2-40B4-BE49-F238E27FC236}">
                    <a16:creationId xmlns:a16="http://schemas.microsoft.com/office/drawing/2014/main" id="{AEDBA52E-D536-4463-95E1-21B9A5AFC798}"/>
                  </a:ext>
                </a:extLst>
              </p:cNvPr>
              <p:cNvSpPr/>
              <p:nvPr/>
            </p:nvSpPr>
            <p:spPr>
              <a:xfrm>
                <a:off x="944022" y="584971"/>
                <a:ext cx="962443" cy="559897"/>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b="0" i="1" smtClean="0">
                                    <a:latin typeface="Cambria Math" panose="02040503050406030204" pitchFamily="18" charset="0"/>
                                  </a:rPr>
                                  <m:t>0</m:t>
                                </m:r>
                              </m:e>
                              <m:e>
                                <m:r>
                                  <a:rPr lang="en-US" altLang="zh-TW" i="1">
                                    <a:latin typeface="Cambria Math" panose="02040503050406030204" pitchFamily="18" charset="0"/>
                                    <a:ea typeface="Cambria Math" panose="02040503050406030204" pitchFamily="18" charset="0"/>
                                  </a:rPr>
                                  <m:t>𝜆</m:t>
                                </m:r>
                              </m:e>
                            </m:mr>
                            <m:mr>
                              <m:e>
                                <m:r>
                                  <a:rPr lang="en-US" altLang="zh-TW" i="1">
                                    <a:latin typeface="Cambria Math" panose="02040503050406030204" pitchFamily="18" charset="0"/>
                                    <a:ea typeface="Cambria Math" panose="02040503050406030204" pitchFamily="18" charset="0"/>
                                  </a:rPr>
                                  <m:t>𝜆</m:t>
                                </m:r>
                              </m:e>
                              <m:e>
                                <m:r>
                                  <a:rPr lang="en-US" altLang="zh-TW" b="0" i="1" smtClean="0">
                                    <a:latin typeface="Cambria Math" panose="02040503050406030204" pitchFamily="18" charset="0"/>
                                    <a:ea typeface="Cambria Math" panose="02040503050406030204" pitchFamily="18" charset="0"/>
                                  </a:rPr>
                                  <m:t>0</m:t>
                                </m:r>
                              </m:e>
                            </m:mr>
                          </m:m>
                        </m:e>
                      </m:d>
                    </m:oMath>
                  </m:oMathPara>
                </a14:m>
                <a:endParaRPr lang="zh-TW" altLang="en-US" sz="1800" dirty="0"/>
              </a:p>
            </p:txBody>
          </p:sp>
        </mc:Choice>
        <mc:Fallback xmlns="">
          <p:sp>
            <p:nvSpPr>
              <p:cNvPr id="2" name="矩形 6">
                <a:extLst>
                  <a:ext uri="{FF2B5EF4-FFF2-40B4-BE49-F238E27FC236}">
                    <a16:creationId xmlns:a16="http://schemas.microsoft.com/office/drawing/2014/main" id="{AEDBA52E-D536-4463-95E1-21B9A5AFC798}"/>
                  </a:ext>
                </a:extLst>
              </p:cNvPr>
              <p:cNvSpPr>
                <a:spLocks noRot="1" noChangeAspect="1" noMove="1" noResize="1" noEditPoints="1" noAdjustHandles="1" noChangeArrowheads="1" noChangeShapeType="1" noTextEdit="1"/>
              </p:cNvSpPr>
              <p:nvPr/>
            </p:nvSpPr>
            <p:spPr>
              <a:xfrm>
                <a:off x="944022" y="584971"/>
                <a:ext cx="962443" cy="559897"/>
              </a:xfrm>
              <a:prstGeom prst="rect">
                <a:avLst/>
              </a:prstGeom>
              <a:blipFill>
                <a:blip r:embed="rId2"/>
                <a:stretch>
                  <a:fillRect b="-888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矩形 6">
                <a:extLst>
                  <a:ext uri="{FF2B5EF4-FFF2-40B4-BE49-F238E27FC236}">
                    <a16:creationId xmlns:a16="http://schemas.microsoft.com/office/drawing/2014/main" id="{B155477C-9463-E867-711D-71DDFF672A75}"/>
                  </a:ext>
                </a:extLst>
              </p:cNvPr>
              <p:cNvSpPr/>
              <p:nvPr/>
            </p:nvSpPr>
            <p:spPr>
              <a:xfrm>
                <a:off x="933992" y="1280072"/>
                <a:ext cx="2257669" cy="57817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b="0" i="1" smtClean="0">
                                    <a:latin typeface="Cambria Math" panose="02040503050406030204" pitchFamily="18" charset="0"/>
                                  </a:rPr>
                                  <m:t>0</m:t>
                                </m:r>
                              </m:e>
                              <m:e>
                                <m:r>
                                  <a:rPr lang="en-US" altLang="zh-TW" i="1">
                                    <a:latin typeface="Cambria Math" panose="02040503050406030204" pitchFamily="18" charset="0"/>
                                    <a:ea typeface="Cambria Math" panose="02040503050406030204" pitchFamily="18" charset="0"/>
                                  </a:rPr>
                                  <m:t>𝜆</m:t>
                                </m:r>
                              </m:e>
                            </m:mr>
                            <m:mr>
                              <m:e>
                                <m:r>
                                  <a:rPr lang="en-US" altLang="zh-TW" i="1">
                                    <a:latin typeface="Cambria Math" panose="02040503050406030204" pitchFamily="18" charset="0"/>
                                    <a:ea typeface="Cambria Math" panose="02040503050406030204" pitchFamily="18" charset="0"/>
                                  </a:rPr>
                                  <m:t>𝜆</m:t>
                                </m:r>
                              </m:e>
                              <m:e>
                                <m:r>
                                  <a:rPr lang="en-US" altLang="zh-TW" b="0" i="1" smtClean="0">
                                    <a:latin typeface="Cambria Math" panose="02040503050406030204" pitchFamily="18" charset="0"/>
                                    <a:ea typeface="Cambria Math" panose="02040503050406030204" pitchFamily="18" charset="0"/>
                                  </a:rPr>
                                  <m:t>0</m:t>
                                </m:r>
                              </m:e>
                            </m:mr>
                          </m:m>
                        </m:e>
                      </m:d>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𝑎</m:t>
                                </m:r>
                              </m:e>
                            </m:mr>
                            <m:mr>
                              <m:e>
                                <m:r>
                                  <a:rPr lang="en-US" altLang="zh-TW" i="1">
                                    <a:latin typeface="Cambria Math" panose="02040503050406030204" pitchFamily="18" charset="0"/>
                                    <a:ea typeface="Cambria Math"/>
                                  </a:rPr>
                                  <m:t>𝑏</m:t>
                                </m:r>
                              </m:e>
                            </m:mr>
                          </m:m>
                        </m:e>
                      </m:d>
                      <m:r>
                        <a:rPr lang="en-US" altLang="zh-TW" b="0" i="0" smtClean="0">
                          <a:latin typeface="Cambria Math" panose="02040503050406030204" pitchFamily="18" charset="0"/>
                          <a:ea typeface="Cambria Math"/>
                        </a:rPr>
                        <m:t>=</m:t>
                      </m:r>
                      <m:r>
                        <a:rPr lang="en-US" altLang="zh-TW" b="0" i="1" smtClean="0">
                          <a:latin typeface="Cambria Math" panose="02040503050406030204" pitchFamily="18" charset="0"/>
                          <a:ea typeface="Cambria Math"/>
                        </a:rPr>
                        <m:t>𝑐</m:t>
                      </m:r>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𝑎</m:t>
                                </m:r>
                              </m:e>
                            </m:mr>
                            <m:mr>
                              <m:e>
                                <m:r>
                                  <a:rPr lang="en-US" altLang="zh-TW" i="1">
                                    <a:latin typeface="Cambria Math" panose="02040503050406030204" pitchFamily="18" charset="0"/>
                                    <a:ea typeface="Cambria Math"/>
                                  </a:rPr>
                                  <m:t>𝑏</m:t>
                                </m:r>
                              </m:e>
                            </m:mr>
                          </m:m>
                        </m:e>
                      </m:d>
                    </m:oMath>
                  </m:oMathPara>
                </a14:m>
                <a:endParaRPr lang="zh-TW" altLang="en-US" sz="1800" dirty="0"/>
              </a:p>
            </p:txBody>
          </p:sp>
        </mc:Choice>
        <mc:Fallback xmlns="">
          <p:sp>
            <p:nvSpPr>
              <p:cNvPr id="6" name="矩形 6">
                <a:extLst>
                  <a:ext uri="{FF2B5EF4-FFF2-40B4-BE49-F238E27FC236}">
                    <a16:creationId xmlns:a16="http://schemas.microsoft.com/office/drawing/2014/main" id="{B155477C-9463-E867-711D-71DDFF672A75}"/>
                  </a:ext>
                </a:extLst>
              </p:cNvPr>
              <p:cNvSpPr>
                <a:spLocks noRot="1" noChangeAspect="1" noMove="1" noResize="1" noEditPoints="1" noAdjustHandles="1" noChangeArrowheads="1" noChangeShapeType="1" noTextEdit="1"/>
              </p:cNvSpPr>
              <p:nvPr/>
            </p:nvSpPr>
            <p:spPr>
              <a:xfrm>
                <a:off x="933992" y="1280072"/>
                <a:ext cx="2257669" cy="578172"/>
              </a:xfrm>
              <a:prstGeom prst="rect">
                <a:avLst/>
              </a:prstGeom>
              <a:blipFill>
                <a:blip r:embed="rId3"/>
                <a:stretch>
                  <a:fillRect b="-42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77E95E89-C4A8-5D27-D66A-0886B74647CE}"/>
                  </a:ext>
                </a:extLst>
              </p:cNvPr>
              <p:cNvSpPr/>
              <p:nvPr/>
            </p:nvSpPr>
            <p:spPr>
              <a:xfrm>
                <a:off x="3575628" y="1278077"/>
                <a:ext cx="5060103" cy="559897"/>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b="0" i="1" smtClean="0">
                                    <a:latin typeface="Cambria Math" panose="02040503050406030204" pitchFamily="18" charset="0"/>
                                  </a:rPr>
                                  <m:t>0</m:t>
                                </m:r>
                              </m:e>
                              <m:e>
                                <m:r>
                                  <a:rPr lang="en-US" altLang="zh-TW" i="1">
                                    <a:latin typeface="Cambria Math" panose="02040503050406030204" pitchFamily="18" charset="0"/>
                                    <a:ea typeface="Cambria Math" panose="02040503050406030204" pitchFamily="18" charset="0"/>
                                  </a:rPr>
                                  <m:t>𝜆</m:t>
                                </m:r>
                              </m:e>
                            </m:mr>
                            <m:mr>
                              <m:e>
                                <m:r>
                                  <a:rPr lang="en-US" altLang="zh-TW" i="1">
                                    <a:latin typeface="Cambria Math" panose="02040503050406030204" pitchFamily="18" charset="0"/>
                                    <a:ea typeface="Cambria Math" panose="02040503050406030204" pitchFamily="18" charset="0"/>
                                  </a:rPr>
                                  <m:t>𝜆</m:t>
                                </m:r>
                              </m:e>
                              <m:e>
                                <m:r>
                                  <a:rPr lang="en-US" altLang="zh-TW" b="0" i="1" smtClean="0">
                                    <a:latin typeface="Cambria Math" panose="02040503050406030204" pitchFamily="18" charset="0"/>
                                    <a:ea typeface="Cambria Math" panose="02040503050406030204" pitchFamily="18" charset="0"/>
                                  </a:rPr>
                                  <m:t>0</m:t>
                                </m:r>
                              </m:e>
                            </m:mr>
                          </m:m>
                        </m:e>
                      </m:d>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𝑎</m:t>
                                </m:r>
                              </m:e>
                            </m:mr>
                            <m:mr>
                              <m:e>
                                <m:r>
                                  <a:rPr lang="en-US" altLang="zh-TW" i="1">
                                    <a:latin typeface="Cambria Math" panose="02040503050406030204" pitchFamily="18" charset="0"/>
                                    <a:ea typeface="Cambria Math"/>
                                  </a:rPr>
                                  <m:t>𝑏</m:t>
                                </m:r>
                              </m:e>
                            </m:mr>
                          </m:m>
                        </m:e>
                      </m:d>
                      <m:r>
                        <a:rPr lang="en-US" altLang="zh-TW" b="0" i="0" smtClean="0">
                          <a:latin typeface="Cambria Math" panose="02040503050406030204" pitchFamily="18" charset="0"/>
                          <a:ea typeface="Cambria Math"/>
                        </a:rPr>
                        <m:t>−</m:t>
                      </m:r>
                      <m:r>
                        <a:rPr lang="en-US" altLang="zh-TW" i="1">
                          <a:latin typeface="Cambria Math" panose="02040503050406030204" pitchFamily="18" charset="0"/>
                          <a:ea typeface="Cambria Math"/>
                        </a:rPr>
                        <m:t>𝑐</m:t>
                      </m:r>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b="0" i="1" smtClean="0">
                                    <a:latin typeface="Cambria Math" panose="02040503050406030204" pitchFamily="18" charset="0"/>
                                  </a:rPr>
                                  <m:t>1</m:t>
                                </m:r>
                              </m:e>
                              <m:e>
                                <m:r>
                                  <a:rPr lang="en-US" altLang="zh-TW" b="0" i="1" smtClean="0">
                                    <a:latin typeface="Cambria Math" panose="02040503050406030204" pitchFamily="18" charset="0"/>
                                  </a:rPr>
                                  <m:t>0</m:t>
                                </m:r>
                              </m:e>
                            </m:mr>
                            <m:mr>
                              <m:e>
                                <m:r>
                                  <a:rPr lang="en-US" altLang="zh-TW" b="0" i="1" smtClean="0">
                                    <a:latin typeface="Cambria Math" panose="02040503050406030204" pitchFamily="18" charset="0"/>
                                  </a:rPr>
                                  <m:t>0</m:t>
                                </m:r>
                              </m:e>
                              <m:e>
                                <m:r>
                                  <a:rPr lang="en-US" altLang="zh-TW" b="0" i="1" smtClean="0">
                                    <a:latin typeface="Cambria Math" panose="02040503050406030204" pitchFamily="18" charset="0"/>
                                  </a:rPr>
                                  <m:t>1</m:t>
                                </m:r>
                              </m:e>
                            </m:mr>
                          </m:m>
                        </m:e>
                      </m:d>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𝑎</m:t>
                                </m:r>
                              </m:e>
                            </m:mr>
                            <m:mr>
                              <m:e>
                                <m:r>
                                  <a:rPr lang="en-US" altLang="zh-TW" i="1">
                                    <a:latin typeface="Cambria Math" panose="02040503050406030204" pitchFamily="18" charset="0"/>
                                    <a:ea typeface="Cambria Math"/>
                                  </a:rPr>
                                  <m:t>𝑏</m:t>
                                </m:r>
                              </m:e>
                            </m:mr>
                          </m:m>
                        </m:e>
                      </m:d>
                      <m:r>
                        <a:rPr lang="en-US" altLang="zh-TW" b="0" i="1" smtClean="0">
                          <a:latin typeface="Cambria Math" panose="02040503050406030204" pitchFamily="18" charset="0"/>
                          <a:ea typeface="Cambria Math"/>
                        </a:rPr>
                        <m:t>=</m:t>
                      </m:r>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a:rPr lang="en-US" altLang="zh-TW" b="0" i="1" smtClean="0">
                                    <a:latin typeface="Cambria Math" panose="02040503050406030204" pitchFamily="18" charset="0"/>
                                  </a:rPr>
                                  <m:t>−</m:t>
                                </m:r>
                                <m:r>
                                  <a:rPr lang="en-US" altLang="zh-TW" b="0" i="1" smtClean="0">
                                    <a:latin typeface="Cambria Math" panose="02040503050406030204" pitchFamily="18" charset="0"/>
                                  </a:rPr>
                                  <m:t>𝑐</m:t>
                                </m:r>
                              </m:e>
                              <m:e>
                                <m:r>
                                  <a:rPr lang="en-US" altLang="zh-TW" i="1">
                                    <a:latin typeface="Cambria Math" panose="02040503050406030204" pitchFamily="18" charset="0"/>
                                    <a:ea typeface="Cambria Math" panose="02040503050406030204" pitchFamily="18" charset="0"/>
                                  </a:rPr>
                                  <m:t>𝜆</m:t>
                                </m:r>
                              </m:e>
                            </m:mr>
                            <m:mr>
                              <m:e>
                                <m:r>
                                  <a:rPr lang="en-US" altLang="zh-TW" i="1">
                                    <a:latin typeface="Cambria Math" panose="02040503050406030204" pitchFamily="18" charset="0"/>
                                    <a:ea typeface="Cambria Math" panose="02040503050406030204" pitchFamily="18" charset="0"/>
                                  </a:rPr>
                                  <m:t>𝜆</m:t>
                                </m:r>
                              </m:e>
                              <m:e>
                                <m:r>
                                  <a:rPr lang="en-US" altLang="zh-TW" b="0" i="1" smtClean="0">
                                    <a:latin typeface="Cambria Math" panose="02040503050406030204" pitchFamily="18" charset="0"/>
                                  </a:rPr>
                                  <m:t>−</m:t>
                                </m:r>
                                <m:r>
                                  <a:rPr lang="en-US" altLang="zh-TW" b="0" i="1" smtClean="0">
                                    <a:latin typeface="Cambria Math" panose="02040503050406030204" pitchFamily="18" charset="0"/>
                                  </a:rPr>
                                  <m:t>𝑐</m:t>
                                </m:r>
                              </m:e>
                            </m:mr>
                          </m:m>
                        </m:e>
                      </m:d>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𝑎</m:t>
                                </m:r>
                              </m:e>
                            </m:mr>
                            <m:mr>
                              <m:e>
                                <m:r>
                                  <a:rPr lang="en-US" altLang="zh-TW" i="1">
                                    <a:latin typeface="Cambria Math" panose="02040503050406030204" pitchFamily="18" charset="0"/>
                                    <a:ea typeface="Cambria Math"/>
                                  </a:rPr>
                                  <m:t>𝑏</m:t>
                                </m:r>
                              </m:e>
                            </m:mr>
                          </m:m>
                        </m:e>
                      </m:d>
                      <m:r>
                        <a:rPr lang="en-US" altLang="zh-TW" b="0" i="1" smtClean="0">
                          <a:latin typeface="Cambria Math" panose="02040503050406030204" pitchFamily="18" charset="0"/>
                          <a:ea typeface="Cambria Math"/>
                        </a:rPr>
                        <m:t>=0</m:t>
                      </m:r>
                    </m:oMath>
                  </m:oMathPara>
                </a14:m>
                <a:endParaRPr lang="zh-TW" altLang="en-US" sz="1800" dirty="0"/>
              </a:p>
            </p:txBody>
          </p:sp>
        </mc:Choice>
        <mc:Fallback xmlns="">
          <p:sp>
            <p:nvSpPr>
              <p:cNvPr id="7" name="矩形 6">
                <a:extLst>
                  <a:ext uri="{FF2B5EF4-FFF2-40B4-BE49-F238E27FC236}">
                    <a16:creationId xmlns:a16="http://schemas.microsoft.com/office/drawing/2014/main" id="{77E95E89-C4A8-5D27-D66A-0886B74647CE}"/>
                  </a:ext>
                </a:extLst>
              </p:cNvPr>
              <p:cNvSpPr>
                <a:spLocks noRot="1" noChangeAspect="1" noMove="1" noResize="1" noEditPoints="1" noAdjustHandles="1" noChangeArrowheads="1" noChangeShapeType="1" noTextEdit="1"/>
              </p:cNvSpPr>
              <p:nvPr/>
            </p:nvSpPr>
            <p:spPr>
              <a:xfrm>
                <a:off x="3575628" y="1278077"/>
                <a:ext cx="5060103" cy="559897"/>
              </a:xfrm>
              <a:prstGeom prst="rect">
                <a:avLst/>
              </a:prstGeom>
              <a:blipFill>
                <a:blip r:embed="rId4"/>
                <a:stretch>
                  <a:fillRect b="-888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矩形 6">
                <a:extLst>
                  <a:ext uri="{FF2B5EF4-FFF2-40B4-BE49-F238E27FC236}">
                    <a16:creationId xmlns:a16="http://schemas.microsoft.com/office/drawing/2014/main" id="{331BFDF6-5220-6B8C-6216-548B73EF7275}"/>
                  </a:ext>
                </a:extLst>
              </p:cNvPr>
              <p:cNvSpPr/>
              <p:nvPr/>
            </p:nvSpPr>
            <p:spPr>
              <a:xfrm>
                <a:off x="885268" y="2682925"/>
                <a:ext cx="1629805" cy="559897"/>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b="0" i="1" smtClean="0">
                              <a:latin typeface="Cambria Math" panose="02040503050406030204" pitchFamily="18" charset="0"/>
                              <a:ea typeface="Cambria Math"/>
                            </a:rPr>
                          </m:ctrlPr>
                        </m:dPr>
                        <m:e>
                          <m:m>
                            <m:mPr>
                              <m:mcs>
                                <m:mc>
                                  <m:mcPr>
                                    <m:count m:val="2"/>
                                    <m:mcJc m:val="center"/>
                                  </m:mcPr>
                                </m:mc>
                              </m:mcs>
                              <m:ctrlPr>
                                <a:rPr lang="en-US" altLang="zh-TW" i="1">
                                  <a:latin typeface="Cambria Math" panose="02040503050406030204" pitchFamily="18" charset="0"/>
                                </a:rPr>
                              </m:ctrlPr>
                            </m:mPr>
                            <m:mr>
                              <m:e>
                                <m:r>
                                  <a:rPr lang="en-US" altLang="zh-TW" i="1">
                                    <a:latin typeface="Cambria Math" panose="02040503050406030204" pitchFamily="18" charset="0"/>
                                  </a:rPr>
                                  <m:t>−</m:t>
                                </m:r>
                                <m:r>
                                  <a:rPr lang="en-US" altLang="zh-TW" i="1">
                                    <a:latin typeface="Cambria Math" panose="02040503050406030204" pitchFamily="18" charset="0"/>
                                  </a:rPr>
                                  <m:t>𝑐</m:t>
                                </m:r>
                              </m:e>
                              <m:e>
                                <m:r>
                                  <a:rPr lang="en-US" altLang="zh-TW" i="1">
                                    <a:latin typeface="Cambria Math" panose="02040503050406030204" pitchFamily="18" charset="0"/>
                                    <a:ea typeface="Cambria Math" panose="02040503050406030204" pitchFamily="18" charset="0"/>
                                  </a:rPr>
                                  <m:t>𝜆</m:t>
                                </m:r>
                              </m:e>
                            </m:mr>
                            <m:mr>
                              <m:e>
                                <m:r>
                                  <a:rPr lang="en-US" altLang="zh-TW" i="1">
                                    <a:latin typeface="Cambria Math" panose="02040503050406030204" pitchFamily="18" charset="0"/>
                                    <a:ea typeface="Cambria Math" panose="02040503050406030204" pitchFamily="18" charset="0"/>
                                  </a:rPr>
                                  <m:t>𝜆</m:t>
                                </m:r>
                              </m:e>
                              <m:e>
                                <m:r>
                                  <a:rPr lang="en-US" altLang="zh-TW" i="1">
                                    <a:latin typeface="Cambria Math" panose="02040503050406030204" pitchFamily="18" charset="0"/>
                                  </a:rPr>
                                  <m:t>−</m:t>
                                </m:r>
                                <m:r>
                                  <a:rPr lang="en-US" altLang="zh-TW" i="1">
                                    <a:latin typeface="Cambria Math" panose="02040503050406030204" pitchFamily="18" charset="0"/>
                                  </a:rPr>
                                  <m:t>𝑐</m:t>
                                </m:r>
                              </m:e>
                            </m:mr>
                          </m:m>
                        </m:e>
                      </m:d>
                      <m:r>
                        <a:rPr lang="en-US" altLang="zh-TW" b="0" i="1" smtClean="0">
                          <a:latin typeface="Cambria Math" panose="02040503050406030204" pitchFamily="18" charset="0"/>
                          <a:ea typeface="Cambria Math"/>
                        </a:rPr>
                        <m:t>=0</m:t>
                      </m:r>
                    </m:oMath>
                  </m:oMathPara>
                </a14:m>
                <a:endParaRPr lang="zh-TW" altLang="en-US" sz="1800" dirty="0"/>
              </a:p>
            </p:txBody>
          </p:sp>
        </mc:Choice>
        <mc:Fallback xmlns="">
          <p:sp>
            <p:nvSpPr>
              <p:cNvPr id="8" name="矩形 6">
                <a:extLst>
                  <a:ext uri="{FF2B5EF4-FFF2-40B4-BE49-F238E27FC236}">
                    <a16:creationId xmlns:a16="http://schemas.microsoft.com/office/drawing/2014/main" id="{331BFDF6-5220-6B8C-6216-548B73EF7275}"/>
                  </a:ext>
                </a:extLst>
              </p:cNvPr>
              <p:cNvSpPr>
                <a:spLocks noRot="1" noChangeAspect="1" noMove="1" noResize="1" noEditPoints="1" noAdjustHandles="1" noChangeArrowheads="1" noChangeShapeType="1" noTextEdit="1"/>
              </p:cNvSpPr>
              <p:nvPr/>
            </p:nvSpPr>
            <p:spPr>
              <a:xfrm>
                <a:off x="885268" y="2682925"/>
                <a:ext cx="1629805" cy="559897"/>
              </a:xfrm>
              <a:prstGeom prst="rect">
                <a:avLst/>
              </a:prstGeom>
              <a:blipFill>
                <a:blip r:embed="rId5"/>
                <a:stretch>
                  <a:fillRect b="-888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矩形 6">
                <a:extLst>
                  <a:ext uri="{FF2B5EF4-FFF2-40B4-BE49-F238E27FC236}">
                    <a16:creationId xmlns:a16="http://schemas.microsoft.com/office/drawing/2014/main" id="{34FF701C-D993-E46F-BBE4-FD78326EF97F}"/>
                  </a:ext>
                </a:extLst>
              </p:cNvPr>
              <p:cNvSpPr/>
              <p:nvPr/>
            </p:nvSpPr>
            <p:spPr>
              <a:xfrm>
                <a:off x="4301918" y="2782318"/>
                <a:ext cx="960583"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a:rPr>
                        <m:t>𝑐</m:t>
                      </m:r>
                      <m:r>
                        <a:rPr lang="en-US" altLang="zh-TW" b="0" i="1" smtClean="0">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𝜆</m:t>
                      </m:r>
                    </m:oMath>
                  </m:oMathPara>
                </a14:m>
                <a:endParaRPr lang="zh-TW" altLang="en-US" sz="1800" dirty="0"/>
              </a:p>
            </p:txBody>
          </p:sp>
        </mc:Choice>
        <mc:Fallback xmlns="">
          <p:sp>
            <p:nvSpPr>
              <p:cNvPr id="9" name="矩形 6">
                <a:extLst>
                  <a:ext uri="{FF2B5EF4-FFF2-40B4-BE49-F238E27FC236}">
                    <a16:creationId xmlns:a16="http://schemas.microsoft.com/office/drawing/2014/main" id="{34FF701C-D993-E46F-BBE4-FD78326EF97F}"/>
                  </a:ext>
                </a:extLst>
              </p:cNvPr>
              <p:cNvSpPr>
                <a:spLocks noRot="1" noChangeAspect="1" noMove="1" noResize="1" noEditPoints="1" noAdjustHandles="1" noChangeArrowheads="1" noChangeShapeType="1" noTextEdit="1"/>
              </p:cNvSpPr>
              <p:nvPr/>
            </p:nvSpPr>
            <p:spPr>
              <a:xfrm>
                <a:off x="4301918" y="2782318"/>
                <a:ext cx="960583" cy="369332"/>
              </a:xfrm>
              <a:prstGeom prst="rect">
                <a:avLst/>
              </a:prstGeom>
              <a:blipFill>
                <a:blip r:embed="rId6"/>
                <a:stretch>
                  <a:fillRect b="-645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矩形 6">
                <a:extLst>
                  <a:ext uri="{FF2B5EF4-FFF2-40B4-BE49-F238E27FC236}">
                    <a16:creationId xmlns:a16="http://schemas.microsoft.com/office/drawing/2014/main" id="{0CBD062F-EA5F-4684-6704-16C30A3A65EA}"/>
                  </a:ext>
                </a:extLst>
              </p:cNvPr>
              <p:cNvSpPr/>
              <p:nvPr/>
            </p:nvSpPr>
            <p:spPr>
              <a:xfrm>
                <a:off x="961852" y="3754492"/>
                <a:ext cx="787459"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a:rPr>
                        <m:t>𝑐</m:t>
                      </m:r>
                      <m:r>
                        <a:rPr lang="en-US" altLang="zh-TW" b="0" i="1" smtClean="0">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𝜆</m:t>
                      </m:r>
                    </m:oMath>
                  </m:oMathPara>
                </a14:m>
                <a:endParaRPr lang="zh-TW" altLang="en-US" sz="1800" dirty="0"/>
              </a:p>
            </p:txBody>
          </p:sp>
        </mc:Choice>
        <mc:Fallback xmlns="">
          <p:sp>
            <p:nvSpPr>
              <p:cNvPr id="10" name="矩形 6">
                <a:extLst>
                  <a:ext uri="{FF2B5EF4-FFF2-40B4-BE49-F238E27FC236}">
                    <a16:creationId xmlns:a16="http://schemas.microsoft.com/office/drawing/2014/main" id="{0CBD062F-EA5F-4684-6704-16C30A3A65EA}"/>
                  </a:ext>
                </a:extLst>
              </p:cNvPr>
              <p:cNvSpPr>
                <a:spLocks noRot="1" noChangeAspect="1" noMove="1" noResize="1" noEditPoints="1" noAdjustHandles="1" noChangeArrowheads="1" noChangeShapeType="1" noTextEdit="1"/>
              </p:cNvSpPr>
              <p:nvPr/>
            </p:nvSpPr>
            <p:spPr>
              <a:xfrm>
                <a:off x="961852" y="3754492"/>
                <a:ext cx="787459" cy="369332"/>
              </a:xfrm>
              <a:prstGeom prst="rect">
                <a:avLst/>
              </a:prstGeom>
              <a:blipFill>
                <a:blip r:embed="rId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矩形 6">
                <a:extLst>
                  <a:ext uri="{FF2B5EF4-FFF2-40B4-BE49-F238E27FC236}">
                    <a16:creationId xmlns:a16="http://schemas.microsoft.com/office/drawing/2014/main" id="{3EFC0FEC-E673-C697-5D53-4C45362C1ADC}"/>
                  </a:ext>
                </a:extLst>
              </p:cNvPr>
              <p:cNvSpPr/>
              <p:nvPr/>
            </p:nvSpPr>
            <p:spPr>
              <a:xfrm>
                <a:off x="2392575" y="3662232"/>
                <a:ext cx="2299667" cy="552459"/>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𝜆</m:t>
                      </m:r>
                      <m:d>
                        <m:dPr>
                          <m:ctrlPr>
                            <a:rPr lang="en-US" altLang="zh-TW" sz="1800" i="1" smtClean="0">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r>
                                  <m:rPr>
                                    <m:brk m:alnAt="7"/>
                                  </m:rPr>
                                  <a:rPr lang="en-US" altLang="zh-TW" sz="1800" b="0" i="1" smtClean="0">
                                    <a:latin typeface="Cambria Math" panose="02040503050406030204" pitchFamily="18" charset="0"/>
                                  </a:rPr>
                                  <m:t>−</m:t>
                                </m:r>
                                <m:r>
                                  <a:rPr lang="en-US" altLang="zh-TW" sz="1800" b="0" i="1" smtClean="0">
                                    <a:latin typeface="Cambria Math" panose="02040503050406030204" pitchFamily="18" charset="0"/>
                                  </a:rPr>
                                  <m:t>1</m:t>
                                </m:r>
                              </m:e>
                              <m:e>
                                <m:r>
                                  <a:rPr lang="en-US" altLang="zh-TW" b="0" i="1" smtClean="0">
                                    <a:latin typeface="Cambria Math" panose="02040503050406030204" pitchFamily="18" charset="0"/>
                                  </a:rPr>
                                  <m:t>1</m:t>
                                </m:r>
                              </m:e>
                            </m:mr>
                            <m:mr>
                              <m:e>
                                <m:r>
                                  <a:rPr lang="en-US" altLang="zh-TW" b="0" i="1" smtClean="0">
                                    <a:latin typeface="Cambria Math" panose="02040503050406030204" pitchFamily="18" charset="0"/>
                                  </a:rPr>
                                  <m:t>1</m:t>
                                </m:r>
                              </m:e>
                              <m:e>
                                <m:r>
                                  <a:rPr lang="en-US" altLang="zh-TW" sz="1800" b="0" i="1" smtClean="0">
                                    <a:latin typeface="Cambria Math" panose="02040503050406030204" pitchFamily="18" charset="0"/>
                                  </a:rPr>
                                  <m:t>−1</m:t>
                                </m:r>
                              </m:e>
                            </m:mr>
                          </m:m>
                        </m:e>
                      </m:d>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𝑎</m:t>
                                </m:r>
                              </m:e>
                            </m:mr>
                            <m:mr>
                              <m:e>
                                <m:r>
                                  <a:rPr lang="en-US" altLang="zh-TW" i="1">
                                    <a:latin typeface="Cambria Math" panose="02040503050406030204" pitchFamily="18" charset="0"/>
                                    <a:ea typeface="Cambria Math"/>
                                  </a:rPr>
                                  <m:t>𝑏</m:t>
                                </m:r>
                              </m:e>
                            </m:mr>
                          </m:m>
                        </m:e>
                      </m:d>
                      <m:r>
                        <a:rPr lang="en-US" altLang="zh-TW" b="0" i="1" smtClean="0">
                          <a:latin typeface="Cambria Math" panose="02040503050406030204" pitchFamily="18" charset="0"/>
                          <a:ea typeface="Cambria Math"/>
                        </a:rPr>
                        <m:t>=0</m:t>
                      </m:r>
                    </m:oMath>
                  </m:oMathPara>
                </a14:m>
                <a:endParaRPr lang="zh-TW" altLang="en-US" sz="1800" dirty="0"/>
              </a:p>
            </p:txBody>
          </p:sp>
        </mc:Choice>
        <mc:Fallback xmlns="">
          <p:sp>
            <p:nvSpPr>
              <p:cNvPr id="11" name="矩形 6">
                <a:extLst>
                  <a:ext uri="{FF2B5EF4-FFF2-40B4-BE49-F238E27FC236}">
                    <a16:creationId xmlns:a16="http://schemas.microsoft.com/office/drawing/2014/main" id="{3EFC0FEC-E673-C697-5D53-4C45362C1ADC}"/>
                  </a:ext>
                </a:extLst>
              </p:cNvPr>
              <p:cNvSpPr>
                <a:spLocks noRot="1" noChangeAspect="1" noMove="1" noResize="1" noEditPoints="1" noAdjustHandles="1" noChangeArrowheads="1" noChangeShapeType="1" noTextEdit="1"/>
              </p:cNvSpPr>
              <p:nvPr/>
            </p:nvSpPr>
            <p:spPr>
              <a:xfrm>
                <a:off x="2392575" y="3662232"/>
                <a:ext cx="2299667" cy="552459"/>
              </a:xfrm>
              <a:prstGeom prst="rect">
                <a:avLst/>
              </a:prstGeom>
              <a:blipFill>
                <a:blip r:embed="rId8"/>
                <a:stretch>
                  <a:fillRect b="-6818"/>
                </a:stretch>
              </a:blipFill>
            </p:spPr>
            <p:txBody>
              <a:bodyPr/>
              <a:lstStyle/>
              <a:p>
                <a:r>
                  <a:rPr lang="en-TW">
                    <a:noFill/>
                  </a:rPr>
                  <a:t> </a:t>
                </a:r>
              </a:p>
            </p:txBody>
          </p:sp>
        </mc:Fallback>
      </mc:AlternateContent>
      <p:sp>
        <p:nvSpPr>
          <p:cNvPr id="4" name="Right Arrow 3">
            <a:extLst>
              <a:ext uri="{FF2B5EF4-FFF2-40B4-BE49-F238E27FC236}">
                <a16:creationId xmlns:a16="http://schemas.microsoft.com/office/drawing/2014/main" id="{A977EC77-DA97-C93A-F648-B5F75EC6BA9F}"/>
              </a:ext>
            </a:extLst>
          </p:cNvPr>
          <p:cNvSpPr/>
          <p:nvPr/>
        </p:nvSpPr>
        <p:spPr>
          <a:xfrm>
            <a:off x="3199553" y="1455084"/>
            <a:ext cx="411510" cy="245435"/>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2" name="TextBox 11">
            <a:extLst>
              <a:ext uri="{FF2B5EF4-FFF2-40B4-BE49-F238E27FC236}">
                <a16:creationId xmlns:a16="http://schemas.microsoft.com/office/drawing/2014/main" id="{8A370011-45FB-6C02-FC0F-467FADF98010}"/>
              </a:ext>
            </a:extLst>
          </p:cNvPr>
          <p:cNvSpPr txBox="1"/>
          <p:nvPr/>
        </p:nvSpPr>
        <p:spPr bwMode="auto">
          <a:xfrm>
            <a:off x="3131840" y="2771266"/>
            <a:ext cx="129614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本徵值，</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0B53D63-86E0-79C6-FE62-BF0F7B88B6DC}"/>
                  </a:ext>
                </a:extLst>
              </p:cNvPr>
              <p:cNvSpPr txBox="1"/>
              <p:nvPr/>
            </p:nvSpPr>
            <p:spPr bwMode="auto">
              <a:xfrm>
                <a:off x="3779912" y="586413"/>
                <a:ext cx="1860053" cy="508216"/>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本徵態：</a:t>
                </a:r>
                <a14:m>
                  <m:oMath xmlns:m="http://schemas.openxmlformats.org/officeDocument/2006/math">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𝑎</m:t>
                              </m:r>
                            </m:e>
                          </m:mr>
                          <m:mr>
                            <m:e>
                              <m:r>
                                <a:rPr lang="en-US" altLang="zh-TW" i="1">
                                  <a:latin typeface="Cambria Math" panose="02040503050406030204" pitchFamily="18" charset="0"/>
                                  <a:ea typeface="Cambria Math"/>
                                </a:rPr>
                                <m:t>𝑏</m:t>
                              </m:r>
                            </m:e>
                          </m:mr>
                        </m:m>
                      </m:e>
                    </m:d>
                  </m:oMath>
                </a14:m>
                <a:endParaRPr lang="en-TW" dirty="0">
                  <a:latin typeface="Times New Roman" pitchFamily="18" charset="0"/>
                  <a:cs typeface="Times New Roman" pitchFamily="18" charset="0"/>
                </a:endParaRPr>
              </a:p>
            </p:txBody>
          </p:sp>
        </mc:Choice>
        <mc:Fallback xmlns="">
          <p:sp>
            <p:nvSpPr>
              <p:cNvPr id="18" name="TextBox 17">
                <a:extLst>
                  <a:ext uri="{FF2B5EF4-FFF2-40B4-BE49-F238E27FC236}">
                    <a16:creationId xmlns:a16="http://schemas.microsoft.com/office/drawing/2014/main" id="{C0B53D63-86E0-79C6-FE62-BF0F7B88B6DC}"/>
                  </a:ext>
                </a:extLst>
              </p:cNvPr>
              <p:cNvSpPr txBox="1">
                <a:spLocks noRot="1" noChangeAspect="1" noMove="1" noResize="1" noEditPoints="1" noAdjustHandles="1" noChangeArrowheads="1" noChangeShapeType="1" noTextEdit="1"/>
              </p:cNvSpPr>
              <p:nvPr/>
            </p:nvSpPr>
            <p:spPr bwMode="auto">
              <a:xfrm>
                <a:off x="3779912" y="586413"/>
                <a:ext cx="1860053" cy="508216"/>
              </a:xfrm>
              <a:prstGeom prst="rect">
                <a:avLst/>
              </a:prstGeom>
              <a:blipFill>
                <a:blip r:embed="rId9"/>
                <a:stretch>
                  <a:fillRect l="-2703" b="-975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FDC5CCD-3D2F-F253-2F83-3D438F022681}"/>
                  </a:ext>
                </a:extLst>
              </p:cNvPr>
              <p:cNvSpPr txBox="1"/>
              <p:nvPr/>
            </p:nvSpPr>
            <p:spPr bwMode="auto">
              <a:xfrm>
                <a:off x="945353" y="4432674"/>
                <a:ext cx="1196674"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0" lang="en-US" altLang="zh-TW" b="0" i="0" smtClean="0">
                          <a:solidFill>
                            <a:srgbClr val="000000"/>
                          </a:solidFill>
                          <a:latin typeface="Cambria Math" panose="02040503050406030204" pitchFamily="18" charset="0"/>
                        </a:rPr>
                        <m:t>−</m:t>
                      </m:r>
                      <m:r>
                        <a:rPr kumimoji="0" lang="en-US" altLang="zh-TW" b="0" i="1" smtClean="0">
                          <a:solidFill>
                            <a:srgbClr val="000000"/>
                          </a:solidFill>
                          <a:latin typeface="Cambria Math" panose="02040503050406030204" pitchFamily="18" charset="0"/>
                        </a:rPr>
                        <m:t>𝑎</m:t>
                      </m:r>
                      <m:r>
                        <a:rPr kumimoji="0" lang="en-US" altLang="zh-TW" b="0" i="1" smtClean="0">
                          <a:solidFill>
                            <a:srgbClr val="000000"/>
                          </a:solidFill>
                          <a:latin typeface="Cambria Math" panose="02040503050406030204" pitchFamily="18" charset="0"/>
                        </a:rPr>
                        <m:t>+</m:t>
                      </m:r>
                      <m:r>
                        <a:rPr kumimoji="0" lang="en-US" altLang="zh-TW" b="0" i="1" smtClean="0">
                          <a:solidFill>
                            <a:srgbClr val="000000"/>
                          </a:solidFill>
                          <a:latin typeface="Cambria Math" panose="02040503050406030204" pitchFamily="18" charset="0"/>
                        </a:rPr>
                        <m:t>𝑏</m:t>
                      </m:r>
                      <m:r>
                        <a:rPr kumimoji="0" lang="en-US" altLang="zh-TW" b="0" i="0" smtClean="0">
                          <a:solidFill>
                            <a:srgbClr val="000000"/>
                          </a:solidFill>
                          <a:latin typeface="Cambria Math" panose="02040503050406030204" pitchFamily="18" charset="0"/>
                        </a:rPr>
                        <m:t>=</m:t>
                      </m:r>
                      <m:r>
                        <a:rPr kumimoji="0" lang="en-US" altLang="zh-TW" b="0" i="1" smtClean="0">
                          <a:solidFill>
                            <a:srgbClr val="000000"/>
                          </a:solidFill>
                          <a:latin typeface="Cambria Math" panose="02040503050406030204" pitchFamily="18" charset="0"/>
                        </a:rPr>
                        <m:t>0</m:t>
                      </m:r>
                    </m:oMath>
                  </m:oMathPara>
                </a14:m>
                <a:endParaRPr lang="en-TW" dirty="0">
                  <a:latin typeface="Times New Roman" pitchFamily="18" charset="0"/>
                  <a:cs typeface="Times New Roman" pitchFamily="18" charset="0"/>
                </a:endParaRPr>
              </a:p>
            </p:txBody>
          </p:sp>
        </mc:Choice>
        <mc:Fallback xmlns="">
          <p:sp>
            <p:nvSpPr>
              <p:cNvPr id="29" name="TextBox 28">
                <a:extLst>
                  <a:ext uri="{FF2B5EF4-FFF2-40B4-BE49-F238E27FC236}">
                    <a16:creationId xmlns:a16="http://schemas.microsoft.com/office/drawing/2014/main" id="{CFDC5CCD-3D2F-F253-2F83-3D438F022681}"/>
                  </a:ext>
                </a:extLst>
              </p:cNvPr>
              <p:cNvSpPr txBox="1">
                <a:spLocks noRot="1" noChangeAspect="1" noMove="1" noResize="1" noEditPoints="1" noAdjustHandles="1" noChangeArrowheads="1" noChangeShapeType="1" noTextEdit="1"/>
              </p:cNvSpPr>
              <p:nvPr/>
            </p:nvSpPr>
            <p:spPr bwMode="auto">
              <a:xfrm>
                <a:off x="945353" y="4432674"/>
                <a:ext cx="1196674" cy="276999"/>
              </a:xfrm>
              <a:prstGeom prst="rect">
                <a:avLst/>
              </a:prstGeom>
              <a:blipFill>
                <a:blip r:embed="rId12"/>
                <a:stretch>
                  <a:fillRect l="-1053" r="-4211" b="-41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1683CDD-F6B0-FBA7-CF06-1F5022C788BE}"/>
                  </a:ext>
                </a:extLst>
              </p:cNvPr>
              <p:cNvSpPr txBox="1"/>
              <p:nvPr/>
            </p:nvSpPr>
            <p:spPr bwMode="auto">
              <a:xfrm>
                <a:off x="2392575" y="4313726"/>
                <a:ext cx="2391744"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a:rPr>
                        <m:t>𝑎</m:t>
                      </m:r>
                      <m:d>
                        <m:dPr>
                          <m:ctrlPr>
                            <a:rPr kumimoji="0" lang="en-US" altLang="zh-TW" i="1" smtClean="0">
                              <a:solidFill>
                                <a:srgbClr val="000000"/>
                              </a:solidFill>
                              <a:latin typeface="Cambria Math" panose="02040503050406030204" pitchFamily="18" charset="0"/>
                            </a:rPr>
                          </m:ctrlPr>
                        </m:dPr>
                        <m:e>
                          <m:m>
                            <m:mPr>
                              <m:mcs>
                                <m:mc>
                                  <m:mcPr>
                                    <m:count m:val="1"/>
                                    <m:mcJc m:val="center"/>
                                  </m:mcPr>
                                </m:mc>
                              </m:mcs>
                              <m:ctrlPr>
                                <a:rPr kumimoji="0" lang="en-US" altLang="zh-TW" i="1">
                                  <a:solidFill>
                                    <a:srgbClr val="000000"/>
                                  </a:solidFill>
                                  <a:latin typeface="Cambria Math" panose="02040503050406030204" pitchFamily="18" charset="0"/>
                                </a:rPr>
                              </m:ctrlPr>
                            </m:mPr>
                            <m:mr>
                              <m:e>
                                <m:r>
                                  <m:rPr>
                                    <m:brk m:alnAt="7"/>
                                  </m:rPr>
                                  <a:rPr kumimoji="0" lang="en-US" altLang="zh-TW" b="0" i="1" smtClean="0">
                                    <a:solidFill>
                                      <a:srgbClr val="000000"/>
                                    </a:solidFill>
                                    <a:latin typeface="Cambria Math" panose="02040503050406030204" pitchFamily="18" charset="0"/>
                                  </a:rPr>
                                  <m:t>1</m:t>
                                </m:r>
                              </m:e>
                            </m:mr>
                            <m:mr>
                              <m:e>
                                <m:r>
                                  <a:rPr kumimoji="0" lang="en-US" altLang="zh-TW" b="0" i="1" smtClean="0">
                                    <a:solidFill>
                                      <a:srgbClr val="000000"/>
                                    </a:solidFill>
                                    <a:latin typeface="Cambria Math" panose="02040503050406030204" pitchFamily="18" charset="0"/>
                                  </a:rPr>
                                  <m:t>1</m:t>
                                </m:r>
                              </m:e>
                            </m:mr>
                          </m:m>
                        </m:e>
                      </m:d>
                      <m:r>
                        <a:rPr kumimoji="0" lang="en-US" altLang="zh-TW" b="0" i="1" smtClean="0">
                          <a:solidFill>
                            <a:srgbClr val="000000"/>
                          </a:solidFill>
                          <a:latin typeface="Cambria Math" panose="02040503050406030204" pitchFamily="18" charset="0"/>
                        </a:rPr>
                        <m:t>=</m:t>
                      </m:r>
                      <m:f>
                        <m:fPr>
                          <m:ctrlPr>
                            <a:rPr lang="en-US" altLang="zh-TW" i="1">
                              <a:latin typeface="Cambria Math" panose="02040503050406030204" pitchFamily="18" charset="0"/>
                              <a:ea typeface="Cambria Math"/>
                            </a:rPr>
                          </m:ctrlPr>
                        </m:fPr>
                        <m:num>
                          <m:r>
                            <a:rPr lang="en-US" altLang="zh-TW" i="1">
                              <a:latin typeface="Cambria Math" panose="02040503050406030204" pitchFamily="18" charset="0"/>
                              <a:ea typeface="Cambria Math"/>
                            </a:rPr>
                            <m:t>1</m:t>
                          </m:r>
                        </m:num>
                        <m:den>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2</m:t>
                              </m:r>
                            </m:e>
                          </m:rad>
                        </m:den>
                      </m:f>
                      <m:d>
                        <m:dPr>
                          <m:ctrlPr>
                            <a:rPr kumimoji="0" lang="en-US" altLang="zh-TW" i="1">
                              <a:solidFill>
                                <a:srgbClr val="000000"/>
                              </a:solidFill>
                              <a:latin typeface="Cambria Math" panose="02040503050406030204" pitchFamily="18" charset="0"/>
                            </a:rPr>
                          </m:ctrlPr>
                        </m:dPr>
                        <m:e>
                          <m:m>
                            <m:mPr>
                              <m:mcs>
                                <m:mc>
                                  <m:mcPr>
                                    <m:count m:val="1"/>
                                    <m:mcJc m:val="center"/>
                                  </m:mcPr>
                                </m:mc>
                              </m:mcs>
                              <m:ctrlPr>
                                <a:rPr kumimoji="0" lang="en-US" altLang="zh-TW" i="1">
                                  <a:solidFill>
                                    <a:srgbClr val="000000"/>
                                  </a:solidFill>
                                  <a:latin typeface="Cambria Math" panose="02040503050406030204" pitchFamily="18" charset="0"/>
                                </a:rPr>
                              </m:ctrlPr>
                            </m:mPr>
                            <m:mr>
                              <m:e>
                                <m:r>
                                  <m:rPr>
                                    <m:brk m:alnAt="7"/>
                                  </m:rPr>
                                  <a:rPr kumimoji="0" lang="en-US" altLang="zh-TW" i="1">
                                    <a:solidFill>
                                      <a:srgbClr val="000000"/>
                                    </a:solidFill>
                                    <a:latin typeface="Cambria Math" panose="02040503050406030204" pitchFamily="18" charset="0"/>
                                  </a:rPr>
                                  <m:t>1</m:t>
                                </m:r>
                              </m:e>
                            </m:mr>
                            <m:mr>
                              <m:e>
                                <m:r>
                                  <a:rPr kumimoji="0" lang="en-US" altLang="zh-TW" i="1">
                                    <a:solidFill>
                                      <a:srgbClr val="000000"/>
                                    </a:solidFill>
                                    <a:latin typeface="Cambria Math" panose="02040503050406030204" pitchFamily="18" charset="0"/>
                                  </a:rPr>
                                  <m:t>1</m:t>
                                </m:r>
                              </m:e>
                            </m:mr>
                          </m:m>
                        </m:e>
                      </m:d>
                      <m:r>
                        <a:rPr kumimoji="0" lang="en-US" altLang="zh-TW" i="1" smtClean="0">
                          <a:solidFill>
                            <a:srgbClr val="000000"/>
                          </a:solidFill>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ea typeface="Cambria Math"/>
                            </a:rPr>
                          </m:ctrlPr>
                        </m:dPr>
                        <m:e>
                          <m:d>
                            <m:dPr>
                              <m:begChr m:val=""/>
                              <m:endChr m:val="⟩"/>
                              <m:ctrlPr>
                                <a:rPr lang="en-US" altLang="zh-TW" i="1">
                                  <a:latin typeface="Cambria Math" panose="02040503050406030204" pitchFamily="18" charset="0"/>
                                  <a:ea typeface="Cambria Math"/>
                                </a:rPr>
                              </m:ctrlPr>
                            </m:dPr>
                            <m:e>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a:rPr>
                                    <m:t>1</m:t>
                                  </m:r>
                                </m:e>
                                <m:sup>
                                  <m:d>
                                    <m:dPr>
                                      <m:ctrlPr>
                                        <a:rPr lang="en-US" altLang="zh-TW" i="1">
                                          <a:latin typeface="Cambria Math" panose="02040503050406030204" pitchFamily="18" charset="0"/>
                                          <a:ea typeface="Cambria Math"/>
                                        </a:rPr>
                                      </m:ctrlPr>
                                    </m:dPr>
                                    <m:e>
                                      <m:r>
                                        <a:rPr lang="en-US" altLang="zh-TW" i="1">
                                          <a:latin typeface="Cambria Math" panose="02040503050406030204" pitchFamily="18" charset="0"/>
                                          <a:ea typeface="Cambria Math"/>
                                        </a:rPr>
                                        <m:t>0</m:t>
                                      </m:r>
                                    </m:e>
                                  </m:d>
                                </m:sup>
                              </m:sSup>
                            </m:e>
                          </m:d>
                        </m:e>
                      </m:d>
                    </m:oMath>
                  </m:oMathPara>
                </a14:m>
                <a:endParaRPr lang="en-TW" dirty="0">
                  <a:latin typeface="Times New Roman" pitchFamily="18" charset="0"/>
                  <a:cs typeface="Times New Roman" pitchFamily="18" charset="0"/>
                </a:endParaRPr>
              </a:p>
            </p:txBody>
          </p:sp>
        </mc:Choice>
        <mc:Fallback xmlns="">
          <p:sp>
            <p:nvSpPr>
              <p:cNvPr id="30" name="TextBox 29">
                <a:extLst>
                  <a:ext uri="{FF2B5EF4-FFF2-40B4-BE49-F238E27FC236}">
                    <a16:creationId xmlns:a16="http://schemas.microsoft.com/office/drawing/2014/main" id="{31683CDD-F6B0-FBA7-CF06-1F5022C788BE}"/>
                  </a:ext>
                </a:extLst>
              </p:cNvPr>
              <p:cNvSpPr txBox="1">
                <a:spLocks noRot="1" noChangeAspect="1" noMove="1" noResize="1" noEditPoints="1" noAdjustHandles="1" noChangeArrowheads="1" noChangeShapeType="1" noTextEdit="1"/>
              </p:cNvSpPr>
              <p:nvPr/>
            </p:nvSpPr>
            <p:spPr bwMode="auto">
              <a:xfrm>
                <a:off x="2392575" y="4313726"/>
                <a:ext cx="2391744" cy="572273"/>
              </a:xfrm>
              <a:prstGeom prst="rect">
                <a:avLst/>
              </a:prstGeom>
              <a:blipFill>
                <a:blip r:embed="rId13"/>
                <a:stretch>
                  <a:fillRect l="-1058" t="-93478" r="-18519" b="-143478"/>
                </a:stretch>
              </a:blipFill>
              <a:ln w="9525">
                <a:noFill/>
                <a:miter lim="800000"/>
                <a:headEnd/>
                <a:tailEnd/>
              </a:ln>
            </p:spPr>
            <p:txBody>
              <a:bodyPr/>
              <a:lstStyle/>
              <a:p>
                <a:r>
                  <a:rPr lang="en-TW">
                    <a:noFill/>
                  </a:rPr>
                  <a:t> </a:t>
                </a:r>
              </a:p>
            </p:txBody>
          </p:sp>
        </mc:Fallback>
      </mc:AlternateContent>
      <p:sp>
        <p:nvSpPr>
          <p:cNvPr id="5" name="TextBox 4">
            <a:extLst>
              <a:ext uri="{FF2B5EF4-FFF2-40B4-BE49-F238E27FC236}">
                <a16:creationId xmlns:a16="http://schemas.microsoft.com/office/drawing/2014/main" id="{222044DE-4F5E-AEBC-28D1-1D3007C33593}"/>
              </a:ext>
            </a:extLst>
          </p:cNvPr>
          <p:cNvSpPr txBox="1"/>
          <p:nvPr/>
        </p:nvSpPr>
        <p:spPr bwMode="auto">
          <a:xfrm>
            <a:off x="840571" y="1975430"/>
            <a:ext cx="465276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此式要有非零解，矩陣的行列式必須為零！</a:t>
            </a:r>
          </a:p>
        </p:txBody>
      </p:sp>
      <p:sp>
        <p:nvSpPr>
          <p:cNvPr id="19" name="TextBox 18">
            <a:extLst>
              <a:ext uri="{FF2B5EF4-FFF2-40B4-BE49-F238E27FC236}">
                <a16:creationId xmlns:a16="http://schemas.microsoft.com/office/drawing/2014/main" id="{AAF53182-DE4C-ECAA-9F0A-ADD9EDF6AF43}"/>
              </a:ext>
            </a:extLst>
          </p:cNvPr>
          <p:cNvSpPr txBox="1"/>
          <p:nvPr/>
        </p:nvSpPr>
        <p:spPr bwMode="auto">
          <a:xfrm>
            <a:off x="520522" y="3754492"/>
            <a:ext cx="51523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當</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315BD43-8D88-CF9E-878A-DD8B86D7683E}"/>
                  </a:ext>
                </a:extLst>
              </p:cNvPr>
              <p:cNvSpPr txBox="1"/>
              <p:nvPr/>
            </p:nvSpPr>
            <p:spPr bwMode="auto">
              <a:xfrm>
                <a:off x="2145748" y="659870"/>
                <a:ext cx="1860053" cy="369332"/>
              </a:xfrm>
              <a:prstGeom prst="rect">
                <a:avLst/>
              </a:prstGeom>
              <a:noFill/>
              <a:ln w="9525">
                <a:noFill/>
                <a:miter lim="800000"/>
                <a:headEnd/>
                <a:tailEnd/>
              </a:ln>
            </p:spPr>
            <p:txBody>
              <a:bodyPr wrap="square">
                <a:spAutoFit/>
              </a:bodyPr>
              <a:lstStyle/>
              <a:p>
                <a:r>
                  <a:rPr lang="zh-TW" altLang="en-US" b="0" dirty="0">
                    <a:latin typeface="+mj-ea"/>
                    <a:ea typeface="+mj-ea"/>
                  </a:rPr>
                  <a:t>設本徵值為</a:t>
                </a:r>
                <a14:m>
                  <m:oMath xmlns:m="http://schemas.openxmlformats.org/officeDocument/2006/math">
                    <m:r>
                      <a:rPr lang="en-US" altLang="zh-TW" b="0" i="1" smtClean="0">
                        <a:latin typeface="Cambria Math" panose="02040503050406030204" pitchFamily="18" charset="0"/>
                        <a:ea typeface="Cambria Math"/>
                      </a:rPr>
                      <m:t>𝑐</m:t>
                    </m:r>
                  </m:oMath>
                </a14:m>
                <a:r>
                  <a:rPr lang="en-TW" dirty="0"/>
                  <a:t>：</a:t>
                </a:r>
              </a:p>
            </p:txBody>
          </p:sp>
        </mc:Choice>
        <mc:Fallback xmlns="">
          <p:sp>
            <p:nvSpPr>
              <p:cNvPr id="15" name="TextBox 14">
                <a:extLst>
                  <a:ext uri="{FF2B5EF4-FFF2-40B4-BE49-F238E27FC236}">
                    <a16:creationId xmlns:a16="http://schemas.microsoft.com/office/drawing/2014/main" id="{4315BD43-8D88-CF9E-878A-DD8B86D7683E}"/>
                  </a:ext>
                </a:extLst>
              </p:cNvPr>
              <p:cNvSpPr txBox="1">
                <a:spLocks noRot="1" noChangeAspect="1" noMove="1" noResize="1" noEditPoints="1" noAdjustHandles="1" noChangeArrowheads="1" noChangeShapeType="1" noTextEdit="1"/>
              </p:cNvSpPr>
              <p:nvPr/>
            </p:nvSpPr>
            <p:spPr bwMode="auto">
              <a:xfrm>
                <a:off x="2145748" y="659870"/>
                <a:ext cx="1860053" cy="369332"/>
              </a:xfrm>
              <a:prstGeom prst="rect">
                <a:avLst/>
              </a:prstGeom>
              <a:blipFill>
                <a:blip r:embed="rId14"/>
                <a:stretch>
                  <a:fillRect l="-2027"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矩形 6">
                <a:extLst>
                  <a:ext uri="{FF2B5EF4-FFF2-40B4-BE49-F238E27FC236}">
                    <a16:creationId xmlns:a16="http://schemas.microsoft.com/office/drawing/2014/main" id="{4CE4D5B5-27E3-9682-53DF-C20B693BAA5B}"/>
                  </a:ext>
                </a:extLst>
              </p:cNvPr>
              <p:cNvSpPr/>
              <p:nvPr/>
            </p:nvSpPr>
            <p:spPr>
              <a:xfrm>
                <a:off x="961852" y="5287109"/>
                <a:ext cx="960583"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a:rPr>
                        <m:t>𝑐</m:t>
                      </m:r>
                      <m:r>
                        <a:rPr lang="en-US" altLang="zh-TW" b="0" i="1" smtClean="0">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𝜆</m:t>
                      </m:r>
                    </m:oMath>
                  </m:oMathPara>
                </a14:m>
                <a:endParaRPr lang="zh-TW" altLang="en-US" sz="1800" dirty="0"/>
              </a:p>
            </p:txBody>
          </p:sp>
        </mc:Choice>
        <mc:Fallback xmlns="">
          <p:sp>
            <p:nvSpPr>
              <p:cNvPr id="22" name="矩形 6">
                <a:extLst>
                  <a:ext uri="{FF2B5EF4-FFF2-40B4-BE49-F238E27FC236}">
                    <a16:creationId xmlns:a16="http://schemas.microsoft.com/office/drawing/2014/main" id="{4CE4D5B5-27E3-9682-53DF-C20B693BAA5B}"/>
                  </a:ext>
                </a:extLst>
              </p:cNvPr>
              <p:cNvSpPr>
                <a:spLocks noRot="1" noChangeAspect="1" noMove="1" noResize="1" noEditPoints="1" noAdjustHandles="1" noChangeArrowheads="1" noChangeShapeType="1" noTextEdit="1"/>
              </p:cNvSpPr>
              <p:nvPr/>
            </p:nvSpPr>
            <p:spPr>
              <a:xfrm>
                <a:off x="961852" y="5287109"/>
                <a:ext cx="960583" cy="369332"/>
              </a:xfrm>
              <a:prstGeom prst="rect">
                <a:avLst/>
              </a:prstGeom>
              <a:blipFill>
                <a:blip r:embed="rId1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矩形 6">
                <a:extLst>
                  <a:ext uri="{FF2B5EF4-FFF2-40B4-BE49-F238E27FC236}">
                    <a16:creationId xmlns:a16="http://schemas.microsoft.com/office/drawing/2014/main" id="{8F28FA20-1FAC-F1E3-26A2-24C97B53C6EF}"/>
                  </a:ext>
                </a:extLst>
              </p:cNvPr>
              <p:cNvSpPr/>
              <p:nvPr/>
            </p:nvSpPr>
            <p:spPr>
              <a:xfrm>
                <a:off x="2392575" y="5194849"/>
                <a:ext cx="1953419" cy="552459"/>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𝜆</m:t>
                      </m:r>
                      <m:d>
                        <m:dPr>
                          <m:ctrlPr>
                            <a:rPr lang="en-US" altLang="zh-TW" sz="1800" i="1" smtClean="0">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r>
                                  <m:rPr>
                                    <m:brk m:alnAt="7"/>
                                  </m:rPr>
                                  <a:rPr lang="en-US" altLang="zh-TW" sz="1800" b="0" i="1" smtClean="0">
                                    <a:latin typeface="Cambria Math" panose="02040503050406030204" pitchFamily="18" charset="0"/>
                                  </a:rPr>
                                  <m:t>1</m:t>
                                </m:r>
                              </m:e>
                              <m:e>
                                <m:r>
                                  <a:rPr lang="en-US" altLang="zh-TW" b="0" i="1" smtClean="0">
                                    <a:latin typeface="Cambria Math" panose="02040503050406030204" pitchFamily="18" charset="0"/>
                                  </a:rPr>
                                  <m:t>1</m:t>
                                </m:r>
                              </m:e>
                            </m:mr>
                            <m:mr>
                              <m:e>
                                <m:r>
                                  <a:rPr lang="en-US" altLang="zh-TW" b="0" i="1" smtClean="0">
                                    <a:latin typeface="Cambria Math" panose="02040503050406030204" pitchFamily="18" charset="0"/>
                                  </a:rPr>
                                  <m:t>1</m:t>
                                </m:r>
                              </m:e>
                              <m:e>
                                <m:r>
                                  <a:rPr lang="en-US" altLang="zh-TW" sz="1800" b="0" i="1" smtClean="0">
                                    <a:latin typeface="Cambria Math" panose="02040503050406030204" pitchFamily="18" charset="0"/>
                                  </a:rPr>
                                  <m:t>1</m:t>
                                </m:r>
                              </m:e>
                            </m:mr>
                          </m:m>
                        </m:e>
                      </m:d>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𝑎</m:t>
                                </m:r>
                              </m:e>
                            </m:mr>
                            <m:mr>
                              <m:e>
                                <m:r>
                                  <a:rPr lang="en-US" altLang="zh-TW" i="1">
                                    <a:latin typeface="Cambria Math" panose="02040503050406030204" pitchFamily="18" charset="0"/>
                                    <a:ea typeface="Cambria Math"/>
                                  </a:rPr>
                                  <m:t>𝑏</m:t>
                                </m:r>
                              </m:e>
                            </m:mr>
                          </m:m>
                        </m:e>
                      </m:d>
                      <m:r>
                        <a:rPr lang="en-US" altLang="zh-TW" b="0" i="1" smtClean="0">
                          <a:latin typeface="Cambria Math" panose="02040503050406030204" pitchFamily="18" charset="0"/>
                          <a:ea typeface="Cambria Math"/>
                        </a:rPr>
                        <m:t>=0</m:t>
                      </m:r>
                    </m:oMath>
                  </m:oMathPara>
                </a14:m>
                <a:endParaRPr lang="zh-TW" altLang="en-US" sz="1800" dirty="0"/>
              </a:p>
            </p:txBody>
          </p:sp>
        </mc:Choice>
        <mc:Fallback xmlns="">
          <p:sp>
            <p:nvSpPr>
              <p:cNvPr id="23" name="矩形 6">
                <a:extLst>
                  <a:ext uri="{FF2B5EF4-FFF2-40B4-BE49-F238E27FC236}">
                    <a16:creationId xmlns:a16="http://schemas.microsoft.com/office/drawing/2014/main" id="{8F28FA20-1FAC-F1E3-26A2-24C97B53C6EF}"/>
                  </a:ext>
                </a:extLst>
              </p:cNvPr>
              <p:cNvSpPr>
                <a:spLocks noRot="1" noChangeAspect="1" noMove="1" noResize="1" noEditPoints="1" noAdjustHandles="1" noChangeArrowheads="1" noChangeShapeType="1" noTextEdit="1"/>
              </p:cNvSpPr>
              <p:nvPr/>
            </p:nvSpPr>
            <p:spPr>
              <a:xfrm>
                <a:off x="2392575" y="5194849"/>
                <a:ext cx="1953419" cy="552459"/>
              </a:xfrm>
              <a:prstGeom prst="rect">
                <a:avLst/>
              </a:prstGeom>
              <a:blipFill>
                <a:blip r:embed="rId16"/>
                <a:stretch>
                  <a:fillRect b="-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D21C82B-FD97-4A67-BBD0-64315CEF9470}"/>
                  </a:ext>
                </a:extLst>
              </p:cNvPr>
              <p:cNvSpPr txBox="1"/>
              <p:nvPr/>
            </p:nvSpPr>
            <p:spPr bwMode="auto">
              <a:xfrm>
                <a:off x="945353" y="5965291"/>
                <a:ext cx="1027012"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0" lang="en-US" altLang="zh-TW" b="0" i="1" smtClean="0">
                          <a:solidFill>
                            <a:srgbClr val="000000"/>
                          </a:solidFill>
                          <a:latin typeface="Cambria Math" panose="02040503050406030204" pitchFamily="18" charset="0"/>
                        </a:rPr>
                        <m:t>𝑎</m:t>
                      </m:r>
                      <m:r>
                        <a:rPr kumimoji="0" lang="en-US" altLang="zh-TW" b="0" i="1" smtClean="0">
                          <a:solidFill>
                            <a:srgbClr val="000000"/>
                          </a:solidFill>
                          <a:latin typeface="Cambria Math" panose="02040503050406030204" pitchFamily="18" charset="0"/>
                        </a:rPr>
                        <m:t>+</m:t>
                      </m:r>
                      <m:r>
                        <a:rPr kumimoji="0" lang="en-US" altLang="zh-TW" b="0" i="1" smtClean="0">
                          <a:solidFill>
                            <a:srgbClr val="000000"/>
                          </a:solidFill>
                          <a:latin typeface="Cambria Math" panose="02040503050406030204" pitchFamily="18" charset="0"/>
                        </a:rPr>
                        <m:t>𝑏</m:t>
                      </m:r>
                      <m:r>
                        <a:rPr kumimoji="0" lang="en-US" altLang="zh-TW" b="0" i="0" smtClean="0">
                          <a:solidFill>
                            <a:srgbClr val="000000"/>
                          </a:solidFill>
                          <a:latin typeface="Cambria Math" panose="02040503050406030204" pitchFamily="18" charset="0"/>
                        </a:rPr>
                        <m:t>=</m:t>
                      </m:r>
                      <m:r>
                        <a:rPr kumimoji="0" lang="en-US" altLang="zh-TW" b="0" i="1" smtClean="0">
                          <a:solidFill>
                            <a:srgbClr val="000000"/>
                          </a:solidFill>
                          <a:latin typeface="Cambria Math" panose="02040503050406030204" pitchFamily="18" charset="0"/>
                        </a:rPr>
                        <m:t>0</m:t>
                      </m:r>
                    </m:oMath>
                  </m:oMathPara>
                </a14:m>
                <a:endParaRPr lang="en-TW" dirty="0">
                  <a:latin typeface="Times New Roman" pitchFamily="18" charset="0"/>
                  <a:cs typeface="Times New Roman" pitchFamily="18" charset="0"/>
                </a:endParaRPr>
              </a:p>
            </p:txBody>
          </p:sp>
        </mc:Choice>
        <mc:Fallback xmlns="">
          <p:sp>
            <p:nvSpPr>
              <p:cNvPr id="24" name="TextBox 23">
                <a:extLst>
                  <a:ext uri="{FF2B5EF4-FFF2-40B4-BE49-F238E27FC236}">
                    <a16:creationId xmlns:a16="http://schemas.microsoft.com/office/drawing/2014/main" id="{FD21C82B-FD97-4A67-BBD0-64315CEF9470}"/>
                  </a:ext>
                </a:extLst>
              </p:cNvPr>
              <p:cNvSpPr txBox="1">
                <a:spLocks noRot="1" noChangeAspect="1" noMove="1" noResize="1" noEditPoints="1" noAdjustHandles="1" noChangeArrowheads="1" noChangeShapeType="1" noTextEdit="1"/>
              </p:cNvSpPr>
              <p:nvPr/>
            </p:nvSpPr>
            <p:spPr bwMode="auto">
              <a:xfrm>
                <a:off x="945353" y="5965291"/>
                <a:ext cx="1027012" cy="276999"/>
              </a:xfrm>
              <a:prstGeom prst="rect">
                <a:avLst/>
              </a:prstGeom>
              <a:blipFill>
                <a:blip r:embed="rId17"/>
                <a:stretch>
                  <a:fillRect l="-2439" r="-3659" b="-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41A782E-A0D8-FBA0-0AE2-A5FB44E296D8}"/>
                  </a:ext>
                </a:extLst>
              </p:cNvPr>
              <p:cNvSpPr txBox="1"/>
              <p:nvPr/>
            </p:nvSpPr>
            <p:spPr bwMode="auto">
              <a:xfrm>
                <a:off x="2392575" y="5846343"/>
                <a:ext cx="2822376"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a:rPr>
                        <m:t>𝑎</m:t>
                      </m:r>
                      <m:d>
                        <m:dPr>
                          <m:ctrlPr>
                            <a:rPr kumimoji="0" lang="en-US" altLang="zh-TW" i="1" smtClean="0">
                              <a:solidFill>
                                <a:srgbClr val="000000"/>
                              </a:solidFill>
                              <a:latin typeface="Cambria Math" panose="02040503050406030204" pitchFamily="18" charset="0"/>
                            </a:rPr>
                          </m:ctrlPr>
                        </m:dPr>
                        <m:e>
                          <m:m>
                            <m:mPr>
                              <m:mcs>
                                <m:mc>
                                  <m:mcPr>
                                    <m:count m:val="1"/>
                                    <m:mcJc m:val="center"/>
                                  </m:mcPr>
                                </m:mc>
                              </m:mcs>
                              <m:ctrlPr>
                                <a:rPr kumimoji="0" lang="en-US" altLang="zh-TW" i="1">
                                  <a:solidFill>
                                    <a:srgbClr val="000000"/>
                                  </a:solidFill>
                                  <a:latin typeface="Cambria Math" panose="02040503050406030204" pitchFamily="18" charset="0"/>
                                </a:rPr>
                              </m:ctrlPr>
                            </m:mPr>
                            <m:mr>
                              <m:e>
                                <m:r>
                                  <m:rPr>
                                    <m:brk m:alnAt="7"/>
                                  </m:rPr>
                                  <a:rPr kumimoji="0" lang="en-US" altLang="zh-TW" b="0" i="1" smtClean="0">
                                    <a:solidFill>
                                      <a:srgbClr val="000000"/>
                                    </a:solidFill>
                                    <a:latin typeface="Cambria Math" panose="02040503050406030204" pitchFamily="18" charset="0"/>
                                  </a:rPr>
                                  <m:t>1</m:t>
                                </m:r>
                              </m:e>
                            </m:mr>
                            <m:mr>
                              <m:e>
                                <m:r>
                                  <a:rPr kumimoji="0" lang="en-US" altLang="zh-TW" b="0" i="1" smtClean="0">
                                    <a:solidFill>
                                      <a:srgbClr val="000000"/>
                                    </a:solidFill>
                                    <a:latin typeface="Cambria Math" panose="02040503050406030204" pitchFamily="18" charset="0"/>
                                  </a:rPr>
                                  <m:t>−1</m:t>
                                </m:r>
                              </m:e>
                            </m:mr>
                          </m:m>
                        </m:e>
                      </m:d>
                      <m:r>
                        <a:rPr kumimoji="0" lang="en-US" altLang="zh-TW" b="0" i="1" smtClean="0">
                          <a:solidFill>
                            <a:srgbClr val="000000"/>
                          </a:solidFill>
                          <a:latin typeface="Cambria Math" panose="02040503050406030204" pitchFamily="18" charset="0"/>
                        </a:rPr>
                        <m:t>=</m:t>
                      </m:r>
                      <m:f>
                        <m:fPr>
                          <m:ctrlPr>
                            <a:rPr lang="en-US" altLang="zh-TW" i="1">
                              <a:latin typeface="Cambria Math" panose="02040503050406030204" pitchFamily="18" charset="0"/>
                              <a:ea typeface="Cambria Math"/>
                            </a:rPr>
                          </m:ctrlPr>
                        </m:fPr>
                        <m:num>
                          <m:r>
                            <a:rPr lang="en-US" altLang="zh-TW" i="1">
                              <a:latin typeface="Cambria Math" panose="02040503050406030204" pitchFamily="18" charset="0"/>
                              <a:ea typeface="Cambria Math"/>
                            </a:rPr>
                            <m:t>1</m:t>
                          </m:r>
                        </m:num>
                        <m:den>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2</m:t>
                              </m:r>
                            </m:e>
                          </m:rad>
                        </m:den>
                      </m:f>
                      <m:d>
                        <m:dPr>
                          <m:ctrlPr>
                            <a:rPr kumimoji="0" lang="en-US" altLang="zh-TW" i="1">
                              <a:solidFill>
                                <a:srgbClr val="000000"/>
                              </a:solidFill>
                              <a:latin typeface="Cambria Math" panose="02040503050406030204" pitchFamily="18" charset="0"/>
                            </a:rPr>
                          </m:ctrlPr>
                        </m:dPr>
                        <m:e>
                          <m:m>
                            <m:mPr>
                              <m:mcs>
                                <m:mc>
                                  <m:mcPr>
                                    <m:count m:val="1"/>
                                    <m:mcJc m:val="center"/>
                                  </m:mcPr>
                                </m:mc>
                              </m:mcs>
                              <m:ctrlPr>
                                <a:rPr kumimoji="0" lang="en-US" altLang="zh-TW" i="1">
                                  <a:solidFill>
                                    <a:srgbClr val="000000"/>
                                  </a:solidFill>
                                  <a:latin typeface="Cambria Math" panose="02040503050406030204" pitchFamily="18" charset="0"/>
                                </a:rPr>
                              </m:ctrlPr>
                            </m:mPr>
                            <m:mr>
                              <m:e>
                                <m:r>
                                  <m:rPr>
                                    <m:brk m:alnAt="7"/>
                                  </m:rPr>
                                  <a:rPr kumimoji="0" lang="en-US" altLang="zh-TW" i="1">
                                    <a:solidFill>
                                      <a:srgbClr val="000000"/>
                                    </a:solidFill>
                                    <a:latin typeface="Cambria Math" panose="02040503050406030204" pitchFamily="18" charset="0"/>
                                  </a:rPr>
                                  <m:t>1</m:t>
                                </m:r>
                              </m:e>
                            </m:mr>
                            <m:mr>
                              <m:e>
                                <m:r>
                                  <a:rPr kumimoji="0" lang="en-US" altLang="zh-TW" b="0" i="1" smtClean="0">
                                    <a:solidFill>
                                      <a:srgbClr val="000000"/>
                                    </a:solidFill>
                                    <a:latin typeface="Cambria Math" panose="02040503050406030204" pitchFamily="18" charset="0"/>
                                  </a:rPr>
                                  <m:t>−</m:t>
                                </m:r>
                                <m:r>
                                  <a:rPr kumimoji="0" lang="en-US" altLang="zh-TW" i="1">
                                    <a:solidFill>
                                      <a:srgbClr val="000000"/>
                                    </a:solidFill>
                                    <a:latin typeface="Cambria Math" panose="02040503050406030204" pitchFamily="18" charset="0"/>
                                  </a:rPr>
                                  <m:t>1</m:t>
                                </m:r>
                              </m:e>
                            </m:mr>
                          </m:m>
                        </m:e>
                      </m:d>
                      <m:r>
                        <a:rPr kumimoji="0" lang="en-US" altLang="zh-TW" i="1">
                          <a:solidFill>
                            <a:srgbClr val="000000"/>
                          </a:solidFill>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ea typeface="Cambria Math"/>
                            </a:rPr>
                          </m:ctrlPr>
                        </m:dPr>
                        <m:e>
                          <m:d>
                            <m:dPr>
                              <m:begChr m:val=""/>
                              <m:endChr m:val="⟩"/>
                              <m:ctrlPr>
                                <a:rPr lang="en-US" altLang="zh-TW" i="1">
                                  <a:latin typeface="Cambria Math" panose="02040503050406030204" pitchFamily="18" charset="0"/>
                                  <a:ea typeface="Cambria Math"/>
                                </a:rPr>
                              </m:ctrlPr>
                            </m:dPr>
                            <m:e>
                              <m:sSup>
                                <m:sSupPr>
                                  <m:ctrlPr>
                                    <a:rPr lang="en-US" altLang="zh-TW" i="1">
                                      <a:latin typeface="Cambria Math" panose="02040503050406030204" pitchFamily="18" charset="0"/>
                                      <a:ea typeface="Cambria Math"/>
                                    </a:rPr>
                                  </m:ctrlPr>
                                </m:sSupPr>
                                <m:e>
                                  <m:r>
                                    <a:rPr lang="en-US" altLang="zh-TW" b="0" i="1" smtClean="0">
                                      <a:latin typeface="Cambria Math" panose="02040503050406030204" pitchFamily="18" charset="0"/>
                                      <a:ea typeface="Cambria Math"/>
                                    </a:rPr>
                                    <m:t>2</m:t>
                                  </m:r>
                                </m:e>
                                <m:sup>
                                  <m:d>
                                    <m:dPr>
                                      <m:ctrlPr>
                                        <a:rPr lang="en-US" altLang="zh-TW" i="1">
                                          <a:latin typeface="Cambria Math" panose="02040503050406030204" pitchFamily="18" charset="0"/>
                                          <a:ea typeface="Cambria Math"/>
                                        </a:rPr>
                                      </m:ctrlPr>
                                    </m:dPr>
                                    <m:e>
                                      <m:r>
                                        <a:rPr lang="en-US" altLang="zh-TW" i="1">
                                          <a:latin typeface="Cambria Math" panose="02040503050406030204" pitchFamily="18" charset="0"/>
                                          <a:ea typeface="Cambria Math"/>
                                        </a:rPr>
                                        <m:t>0</m:t>
                                      </m:r>
                                    </m:e>
                                  </m:d>
                                </m:sup>
                              </m:sSup>
                            </m:e>
                          </m:d>
                        </m:e>
                      </m:d>
                    </m:oMath>
                  </m:oMathPara>
                </a14:m>
                <a:endParaRPr lang="en-TW" dirty="0">
                  <a:latin typeface="Times New Roman" pitchFamily="18" charset="0"/>
                  <a:cs typeface="Times New Roman" pitchFamily="18" charset="0"/>
                </a:endParaRPr>
              </a:p>
            </p:txBody>
          </p:sp>
        </mc:Choice>
        <mc:Fallback xmlns="">
          <p:sp>
            <p:nvSpPr>
              <p:cNvPr id="25" name="TextBox 24">
                <a:extLst>
                  <a:ext uri="{FF2B5EF4-FFF2-40B4-BE49-F238E27FC236}">
                    <a16:creationId xmlns:a16="http://schemas.microsoft.com/office/drawing/2014/main" id="{341A782E-A0D8-FBA0-0AE2-A5FB44E296D8}"/>
                  </a:ext>
                </a:extLst>
              </p:cNvPr>
              <p:cNvSpPr txBox="1">
                <a:spLocks noRot="1" noChangeAspect="1" noMove="1" noResize="1" noEditPoints="1" noAdjustHandles="1" noChangeArrowheads="1" noChangeShapeType="1" noTextEdit="1"/>
              </p:cNvSpPr>
              <p:nvPr/>
            </p:nvSpPr>
            <p:spPr bwMode="auto">
              <a:xfrm>
                <a:off x="2392575" y="5846343"/>
                <a:ext cx="2822376" cy="572273"/>
              </a:xfrm>
              <a:prstGeom prst="rect">
                <a:avLst/>
              </a:prstGeom>
              <a:blipFill>
                <a:blip r:embed="rId18"/>
                <a:stretch>
                  <a:fillRect t="-93478" r="-13901" b="-143478"/>
                </a:stretch>
              </a:blipFill>
              <a:ln w="9525">
                <a:noFill/>
                <a:miter lim="800000"/>
                <a:headEnd/>
                <a:tailEnd/>
              </a:ln>
            </p:spPr>
            <p:txBody>
              <a:bodyPr/>
              <a:lstStyle/>
              <a:p>
                <a:r>
                  <a:rPr lang="en-TW">
                    <a:noFill/>
                  </a:rPr>
                  <a:t> </a:t>
                </a:r>
              </a:p>
            </p:txBody>
          </p:sp>
        </mc:Fallback>
      </mc:AlternateContent>
      <p:sp>
        <p:nvSpPr>
          <p:cNvPr id="26" name="TextBox 25">
            <a:extLst>
              <a:ext uri="{FF2B5EF4-FFF2-40B4-BE49-F238E27FC236}">
                <a16:creationId xmlns:a16="http://schemas.microsoft.com/office/drawing/2014/main" id="{6DDD4C2B-9313-646B-A64A-03388A5C1A5E}"/>
              </a:ext>
            </a:extLst>
          </p:cNvPr>
          <p:cNvSpPr txBox="1"/>
          <p:nvPr/>
        </p:nvSpPr>
        <p:spPr bwMode="auto">
          <a:xfrm>
            <a:off x="520522" y="5287109"/>
            <a:ext cx="51523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當</a:t>
            </a:r>
          </a:p>
        </p:txBody>
      </p:sp>
    </p:spTree>
    <p:extLst>
      <p:ext uri="{BB962C8B-B14F-4D97-AF65-F5344CB8AC3E}">
        <p14:creationId xmlns:p14="http://schemas.microsoft.com/office/powerpoint/2010/main" val="38233334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7AC687A-82FB-4FB9-E057-8ADDC05C9177}"/>
              </a:ext>
            </a:extLst>
          </p:cNvPr>
          <p:cNvPicPr>
            <a:picLocks noChangeAspect="1"/>
          </p:cNvPicPr>
          <p:nvPr/>
        </p:nvPicPr>
        <p:blipFill>
          <a:blip r:embed="rId2"/>
          <a:stretch>
            <a:fillRect/>
          </a:stretch>
        </p:blipFill>
        <p:spPr>
          <a:xfrm>
            <a:off x="4201345" y="1792715"/>
            <a:ext cx="4784413" cy="4186361"/>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5F0E2E8-EA12-EF88-3B8D-41C84938B6BF}"/>
                  </a:ext>
                </a:extLst>
              </p:cNvPr>
              <p:cNvSpPr txBox="1"/>
              <p:nvPr/>
            </p:nvSpPr>
            <p:spPr bwMode="auto">
              <a:xfrm>
                <a:off x="613201" y="431432"/>
                <a:ext cx="2669898" cy="513026"/>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2"/>
                                    <m:mcJc m:val="center"/>
                                  </m:mcPr>
                                </m:mc>
                              </m:mcs>
                              <m:ctrlPr>
                                <a:rPr lang="en-TW" i="1" smtClean="0">
                                  <a:latin typeface="Cambria Math" panose="02040503050406030204" pitchFamily="18" charset="0"/>
                                  <a:cs typeface="Times New Roman" pitchFamily="18" charset="0"/>
                                </a:rPr>
                              </m:ctrlPr>
                            </m:mPr>
                            <m:mr>
                              <m:e>
                                <m:r>
                                  <a:rPr lang="en-US" altLang="zh-TW" i="1" smtClean="0">
                                    <a:latin typeface="Cambria Math" panose="02040503050406030204" pitchFamily="18" charset="0"/>
                                  </a:rPr>
                                  <m:t>0</m:t>
                                </m:r>
                              </m:e>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e>
                                <m:r>
                                  <a:rPr lang="en-US" altLang="zh-TW" i="1" smtClean="0">
                                    <a:latin typeface="Cambria Math" panose="02040503050406030204" pitchFamily="18" charset="0"/>
                                  </a:rPr>
                                  <m:t>0</m:t>
                                </m:r>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m:oMathPara>
                </a14:m>
                <a:endParaRPr lang="en-TW"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F5F0E2E8-EA12-EF88-3B8D-41C84938B6BF}"/>
                  </a:ext>
                </a:extLst>
              </p:cNvPr>
              <p:cNvSpPr txBox="1">
                <a:spLocks noRot="1" noChangeAspect="1" noMove="1" noResize="1" noEditPoints="1" noAdjustHandles="1" noChangeArrowheads="1" noChangeShapeType="1" noTextEdit="1"/>
              </p:cNvSpPr>
              <p:nvPr/>
            </p:nvSpPr>
            <p:spPr bwMode="auto">
              <a:xfrm>
                <a:off x="613201" y="431432"/>
                <a:ext cx="2669898" cy="513026"/>
              </a:xfrm>
              <a:prstGeom prst="rect">
                <a:avLst/>
              </a:prstGeom>
              <a:blipFill>
                <a:blip r:embed="rId3"/>
                <a:stretch>
                  <a:fillRect t="-2439" b="-731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D783512-20EE-4D24-0321-4B3D0D26AEC6}"/>
                  </a:ext>
                </a:extLst>
              </p:cNvPr>
              <p:cNvSpPr txBox="1"/>
              <p:nvPr/>
            </p:nvSpPr>
            <p:spPr bwMode="auto">
              <a:xfrm>
                <a:off x="601737" y="1583464"/>
                <a:ext cx="975267" cy="332848"/>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b="0" i="1" smtClean="0">
                          <a:latin typeface="Cambria Math" panose="02040503050406030204" pitchFamily="18" charset="0"/>
                          <a:cs typeface="Times New Roman"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AD783512-20EE-4D24-0321-4B3D0D26AEC6}"/>
                  </a:ext>
                </a:extLst>
              </p:cNvPr>
              <p:cNvSpPr txBox="1">
                <a:spLocks noRot="1" noChangeAspect="1" noMove="1" noResize="1" noEditPoints="1" noAdjustHandles="1" noChangeArrowheads="1" noChangeShapeType="1" noTextEdit="1"/>
              </p:cNvSpPr>
              <p:nvPr/>
            </p:nvSpPr>
            <p:spPr bwMode="auto">
              <a:xfrm>
                <a:off x="601737" y="1583464"/>
                <a:ext cx="975267" cy="332848"/>
              </a:xfrm>
              <a:prstGeom prst="rect">
                <a:avLst/>
              </a:prstGeom>
              <a:blipFill>
                <a:blip r:embed="rId4"/>
                <a:stretch>
                  <a:fillRect l="-5128" b="-1481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B06E370-A464-9306-38F8-8F1D2C6FD945}"/>
                  </a:ext>
                </a:extLst>
              </p:cNvPr>
              <p:cNvSpPr txBox="1"/>
              <p:nvPr/>
            </p:nvSpPr>
            <p:spPr bwMode="auto">
              <a:xfrm>
                <a:off x="601737" y="2421321"/>
                <a:ext cx="1148391" cy="332848"/>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FB06E370-A464-9306-38F8-8F1D2C6FD945}"/>
                  </a:ext>
                </a:extLst>
              </p:cNvPr>
              <p:cNvSpPr txBox="1">
                <a:spLocks noRot="1" noChangeAspect="1" noMove="1" noResize="1" noEditPoints="1" noAdjustHandles="1" noChangeArrowheads="1" noChangeShapeType="1" noTextEdit="1"/>
              </p:cNvSpPr>
              <p:nvPr/>
            </p:nvSpPr>
            <p:spPr bwMode="auto">
              <a:xfrm>
                <a:off x="601737" y="2421321"/>
                <a:ext cx="1148391" cy="332848"/>
              </a:xfrm>
              <a:prstGeom prst="rect">
                <a:avLst/>
              </a:prstGeom>
              <a:blipFill>
                <a:blip r:embed="rId5"/>
                <a:stretch>
                  <a:fillRect l="-4396" r="-1099" b="-1481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D01EB27-083E-ED10-103A-D6B22D0AA40F}"/>
                  </a:ext>
                </a:extLst>
              </p:cNvPr>
              <p:cNvSpPr txBox="1"/>
              <p:nvPr/>
            </p:nvSpPr>
            <p:spPr bwMode="auto">
              <a:xfrm>
                <a:off x="2037507" y="2233423"/>
                <a:ext cx="1676613"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1</m:t>
                          </m:r>
                        </m:num>
                        <m:den>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2</m:t>
                              </m:r>
                            </m:e>
                          </m:rad>
                        </m:den>
                      </m:f>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r>
                                  <a:rPr lang="en-US" b="0" i="1" smtClean="0">
                                    <a:latin typeface="Cambria Math" panose="02040503050406030204" pitchFamily="18" charset="0"/>
                                    <a:cs typeface="Times New Roman" pitchFamily="18" charset="0"/>
                                  </a:rPr>
                                  <m:t>1</m:t>
                                </m:r>
                              </m:e>
                            </m:mr>
                            <m:mr>
                              <m:e>
                                <m:r>
                                  <a:rPr lang="en-US" b="0" i="1" smtClean="0">
                                    <a:latin typeface="Cambria Math" panose="02040503050406030204" pitchFamily="18" charset="0"/>
                                    <a:cs typeface="Times New Roman" pitchFamily="18" charset="0"/>
                                  </a:rPr>
                                  <m:t>−1</m:t>
                                </m:r>
                              </m:e>
                            </m:mr>
                          </m:m>
                        </m:e>
                      </m:d>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BD01EB27-083E-ED10-103A-D6B22D0AA40F}"/>
                  </a:ext>
                </a:extLst>
              </p:cNvPr>
              <p:cNvSpPr txBox="1">
                <a:spLocks noRot="1" noChangeAspect="1" noMove="1" noResize="1" noEditPoints="1" noAdjustHandles="1" noChangeArrowheads="1" noChangeShapeType="1" noTextEdit="1"/>
              </p:cNvSpPr>
              <p:nvPr/>
            </p:nvSpPr>
            <p:spPr bwMode="auto">
              <a:xfrm>
                <a:off x="2037507" y="2233423"/>
                <a:ext cx="1676613" cy="572273"/>
              </a:xfrm>
              <a:prstGeom prst="rect">
                <a:avLst/>
              </a:prstGeom>
              <a:blipFill>
                <a:blip r:embed="rId6"/>
                <a:stretch>
                  <a:fillRect t="-4348" b="-1087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2558522-214F-13A3-DD04-4C98D79F1F1B}"/>
                  </a:ext>
                </a:extLst>
              </p:cNvPr>
              <p:cNvSpPr txBox="1"/>
              <p:nvPr/>
            </p:nvSpPr>
            <p:spPr bwMode="auto">
              <a:xfrm>
                <a:off x="2037507" y="1583464"/>
                <a:ext cx="1503489"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1</m:t>
                          </m:r>
                        </m:num>
                        <m:den>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2</m:t>
                              </m:r>
                            </m:e>
                          </m:rad>
                        </m:den>
                      </m:f>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r>
                                  <a:rPr lang="en-US" b="0" i="1" smtClean="0">
                                    <a:latin typeface="Cambria Math" panose="02040503050406030204" pitchFamily="18" charset="0"/>
                                    <a:cs typeface="Times New Roman" pitchFamily="18" charset="0"/>
                                  </a:rPr>
                                  <m:t>1</m:t>
                                </m:r>
                              </m:e>
                            </m:mr>
                            <m:mr>
                              <m:e>
                                <m:r>
                                  <a:rPr lang="en-US" b="0" i="1" smtClean="0">
                                    <a:latin typeface="Cambria Math" panose="02040503050406030204" pitchFamily="18" charset="0"/>
                                    <a:cs typeface="Times New Roman" pitchFamily="18" charset="0"/>
                                  </a:rPr>
                                  <m:t>1</m:t>
                                </m:r>
                              </m:e>
                            </m:mr>
                          </m:m>
                        </m:e>
                      </m:d>
                    </m:oMath>
                  </m:oMathPara>
                </a14:m>
                <a:endParaRPr lang="en-TW"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A2558522-214F-13A3-DD04-4C98D79F1F1B}"/>
                  </a:ext>
                </a:extLst>
              </p:cNvPr>
              <p:cNvSpPr txBox="1">
                <a:spLocks noRot="1" noChangeAspect="1" noMove="1" noResize="1" noEditPoints="1" noAdjustHandles="1" noChangeArrowheads="1" noChangeShapeType="1" noTextEdit="1"/>
              </p:cNvSpPr>
              <p:nvPr/>
            </p:nvSpPr>
            <p:spPr bwMode="auto">
              <a:xfrm>
                <a:off x="2037507" y="1583464"/>
                <a:ext cx="1503489" cy="572273"/>
              </a:xfrm>
              <a:prstGeom prst="rect">
                <a:avLst/>
              </a:prstGeom>
              <a:blipFill>
                <a:blip r:embed="rId7"/>
                <a:stretch>
                  <a:fillRect t="-4348" b="-8696"/>
                </a:stretch>
              </a:blipFill>
              <a:ln w="9525">
                <a:noFill/>
                <a:miter lim="800000"/>
                <a:headEnd/>
                <a:tailEnd/>
              </a:ln>
            </p:spPr>
            <p:txBody>
              <a:bodyPr/>
              <a:lstStyle/>
              <a:p>
                <a:r>
                  <a:rPr lang="en-TW">
                    <a:noFill/>
                  </a:rPr>
                  <a:t> </a:t>
                </a:r>
              </a:p>
            </p:txBody>
          </p:sp>
        </mc:Fallback>
      </mc:AlternateContent>
      <p:sp>
        <p:nvSpPr>
          <p:cNvPr id="8" name="TextBox 7">
            <a:extLst>
              <a:ext uri="{FF2B5EF4-FFF2-40B4-BE49-F238E27FC236}">
                <a16:creationId xmlns:a16="http://schemas.microsoft.com/office/drawing/2014/main" id="{62945B23-20C4-64F4-3A60-0BA9C969ED2B}"/>
              </a:ext>
            </a:extLst>
          </p:cNvPr>
          <p:cNvSpPr txBox="1"/>
          <p:nvPr/>
        </p:nvSpPr>
        <p:spPr bwMode="auto">
          <a:xfrm>
            <a:off x="601737" y="1976861"/>
            <a:ext cx="108461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或者</a:t>
            </a:r>
          </a:p>
        </p:txBody>
      </p:sp>
      <p:sp>
        <p:nvSpPr>
          <p:cNvPr id="9" name="TextBox 8">
            <a:extLst>
              <a:ext uri="{FF2B5EF4-FFF2-40B4-BE49-F238E27FC236}">
                <a16:creationId xmlns:a16="http://schemas.microsoft.com/office/drawing/2014/main" id="{E594232D-F34F-9908-9B73-EED4F9D734F3}"/>
              </a:ext>
            </a:extLst>
          </p:cNvPr>
          <p:cNvSpPr txBox="1"/>
          <p:nvPr/>
        </p:nvSpPr>
        <p:spPr bwMode="auto">
          <a:xfrm>
            <a:off x="601737" y="1189597"/>
            <a:ext cx="367689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本徵值與本徵態如預期有兩組。</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981EA47-06D2-C41C-7D93-D78FF6D98E57}"/>
                  </a:ext>
                </a:extLst>
              </p:cNvPr>
              <p:cNvSpPr txBox="1"/>
              <p:nvPr/>
            </p:nvSpPr>
            <p:spPr bwMode="auto">
              <a:xfrm>
                <a:off x="6608690" y="942736"/>
                <a:ext cx="1703415"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𝑥</m:t>
                          </m:r>
                        </m:e>
                        <m:e>
                          <m:r>
                            <a:rPr lang="en-US" b="0" i="1" smtClean="0">
                              <a:latin typeface="Cambria Math" panose="02040503050406030204" pitchFamily="18" charset="0"/>
                              <a:cs typeface="Times New Roman" pitchFamily="18" charset="0"/>
                            </a:rPr>
                            <m:t>𝑘</m:t>
                          </m:r>
                        </m:e>
                      </m:d>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1</m:t>
                          </m:r>
                        </m:num>
                        <m:den>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𝐿</m:t>
                              </m:r>
                            </m:e>
                          </m:rad>
                        </m:den>
                      </m:f>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𝑖𝑘𝑥</m:t>
                          </m:r>
                        </m:sup>
                      </m:sSup>
                    </m:oMath>
                  </m:oMathPara>
                </a14:m>
                <a:endParaRPr lang="en-TW" dirty="0">
                  <a:latin typeface="Times New Roman" pitchFamily="18" charset="0"/>
                  <a:cs typeface="Times New Roman" pitchFamily="18" charset="0"/>
                </a:endParaRPr>
              </a:p>
            </p:txBody>
          </p:sp>
        </mc:Choice>
        <mc:Fallback xmlns="">
          <p:sp>
            <p:nvSpPr>
              <p:cNvPr id="10" name="TextBox 9">
                <a:extLst>
                  <a:ext uri="{FF2B5EF4-FFF2-40B4-BE49-F238E27FC236}">
                    <a16:creationId xmlns:a16="http://schemas.microsoft.com/office/drawing/2014/main" id="{1981EA47-06D2-C41C-7D93-D78FF6D98E57}"/>
                  </a:ext>
                </a:extLst>
              </p:cNvPr>
              <p:cNvSpPr txBox="1">
                <a:spLocks noRot="1" noChangeAspect="1" noMove="1" noResize="1" noEditPoints="1" noAdjustHandles="1" noChangeArrowheads="1" noChangeShapeType="1" noTextEdit="1"/>
              </p:cNvSpPr>
              <p:nvPr/>
            </p:nvSpPr>
            <p:spPr bwMode="auto">
              <a:xfrm>
                <a:off x="6608690" y="942736"/>
                <a:ext cx="1703415" cy="572273"/>
              </a:xfrm>
              <a:prstGeom prst="rect">
                <a:avLst/>
              </a:prstGeom>
              <a:blipFill>
                <a:blip r:embed="rId8"/>
                <a:stretch>
                  <a:fillRect t="-4348" r="-741" b="-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E4AEE31-5175-5BA8-F84D-5F59A264DB57}"/>
                  </a:ext>
                </a:extLst>
              </p:cNvPr>
              <p:cNvSpPr txBox="1"/>
              <p:nvPr/>
            </p:nvSpPr>
            <p:spPr bwMode="auto">
              <a:xfrm>
                <a:off x="3985926" y="2227504"/>
                <a:ext cx="4269246"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sup>
                      </m:sSup>
                      <m:r>
                        <a:rPr lang="en-US" altLang="zh-TW"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sup>
                      </m:sSup>
                      <m:r>
                        <a:rPr lang="en-US" i="1" smtClean="0">
                          <a:latin typeface="Cambria Math" panose="02040503050406030204" pitchFamily="18" charset="0"/>
                          <a:ea typeface="Cambria Math" panose="02040503050406030204" pitchFamily="18" charset="0"/>
                          <a:cs typeface="Times New Roman" pitchFamily="18" charset="0"/>
                        </a:rPr>
                        <m:t>~</m:t>
                      </m:r>
                      <m:func>
                        <m:funcPr>
                          <m:ctrlPr>
                            <a:rPr lang="en-US"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i="0" smtClean="0">
                              <a:latin typeface="Cambria Math" panose="02040503050406030204" pitchFamily="18" charset="0"/>
                              <a:ea typeface="Cambria Math" panose="02040503050406030204" pitchFamily="18" charset="0"/>
                              <a:cs typeface="Times New Roman" pitchFamily="18" charset="0"/>
                            </a:rPr>
                            <m:t>sin</m:t>
                          </m:r>
                        </m:fName>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e>
                      </m:func>
                    </m:oMath>
                  </m:oMathPara>
                </a14:m>
                <a:endParaRPr lang="en-TW" dirty="0">
                  <a:latin typeface="Times New Roman" pitchFamily="18" charset="0"/>
                  <a:cs typeface="Times New Roman" pitchFamily="18" charset="0"/>
                </a:endParaRPr>
              </a:p>
            </p:txBody>
          </p:sp>
        </mc:Choice>
        <mc:Fallback xmlns="">
          <p:sp>
            <p:nvSpPr>
              <p:cNvPr id="11" name="TextBox 10">
                <a:extLst>
                  <a:ext uri="{FF2B5EF4-FFF2-40B4-BE49-F238E27FC236}">
                    <a16:creationId xmlns:a16="http://schemas.microsoft.com/office/drawing/2014/main" id="{4E4AEE31-5175-5BA8-F84D-5F59A264DB57}"/>
                  </a:ext>
                </a:extLst>
              </p:cNvPr>
              <p:cNvSpPr txBox="1">
                <a:spLocks noRot="1" noChangeAspect="1" noMove="1" noResize="1" noEditPoints="1" noAdjustHandles="1" noChangeArrowheads="1" noChangeShapeType="1" noTextEdit="1"/>
              </p:cNvSpPr>
              <p:nvPr/>
            </p:nvSpPr>
            <p:spPr bwMode="auto">
              <a:xfrm>
                <a:off x="3985926" y="2227504"/>
                <a:ext cx="4269246" cy="572273"/>
              </a:xfrm>
              <a:prstGeom prst="rect">
                <a:avLst/>
              </a:prstGeom>
              <a:blipFill>
                <a:blip r:embed="rId9"/>
                <a:stretch>
                  <a:fillRect l="-7715" t="-178261" b="-25652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1080162-DAF0-DF9E-37BC-0D0627EC0314}"/>
                  </a:ext>
                </a:extLst>
              </p:cNvPr>
              <p:cNvSpPr txBox="1"/>
              <p:nvPr/>
            </p:nvSpPr>
            <p:spPr bwMode="auto">
              <a:xfrm>
                <a:off x="4001499" y="1607578"/>
                <a:ext cx="4299703"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sup>
                      </m:sSup>
                      <m:r>
                        <a:rPr lang="en-US" b="0" i="1" smtClean="0">
                          <a:latin typeface="Cambria Math" panose="02040503050406030204" pitchFamily="18" charset="0"/>
                          <a:cs typeface="Times New Roman" pitchFamily="18" charset="0"/>
                        </a:rPr>
                        <m:t>+</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sup>
                      </m:sSup>
                      <m:r>
                        <a:rPr lang="en-US" i="1" smtClean="0">
                          <a:latin typeface="Cambria Math" panose="02040503050406030204" pitchFamily="18" charset="0"/>
                          <a:ea typeface="Cambria Math" panose="02040503050406030204" pitchFamily="18" charset="0"/>
                          <a:cs typeface="Times New Roman" pitchFamily="18" charset="0"/>
                        </a:rPr>
                        <m:t>~</m:t>
                      </m:r>
                      <m:func>
                        <m:funcPr>
                          <m:ctrlPr>
                            <a:rPr lang="en-US"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i="0" smtClean="0">
                              <a:latin typeface="Cambria Math" panose="02040503050406030204" pitchFamily="18" charset="0"/>
                              <a:ea typeface="Cambria Math" panose="02040503050406030204" pitchFamily="18" charset="0"/>
                              <a:cs typeface="Times New Roman" pitchFamily="18" charset="0"/>
                            </a:rPr>
                            <m:t>cos</m:t>
                          </m:r>
                        </m:fName>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e>
                      </m:func>
                    </m:oMath>
                  </m:oMathPara>
                </a14:m>
                <a:endParaRPr lang="en-TW" dirty="0">
                  <a:latin typeface="Times New Roman" pitchFamily="18" charset="0"/>
                  <a:cs typeface="Times New Roman" pitchFamily="18" charset="0"/>
                </a:endParaRPr>
              </a:p>
            </p:txBody>
          </p:sp>
        </mc:Choice>
        <mc:Fallback xmlns="">
          <p:sp>
            <p:nvSpPr>
              <p:cNvPr id="12" name="TextBox 11">
                <a:extLst>
                  <a:ext uri="{FF2B5EF4-FFF2-40B4-BE49-F238E27FC236}">
                    <a16:creationId xmlns:a16="http://schemas.microsoft.com/office/drawing/2014/main" id="{B1080162-DAF0-DF9E-37BC-0D0627EC0314}"/>
                  </a:ext>
                </a:extLst>
              </p:cNvPr>
              <p:cNvSpPr txBox="1">
                <a:spLocks noRot="1" noChangeAspect="1" noMove="1" noResize="1" noEditPoints="1" noAdjustHandles="1" noChangeArrowheads="1" noChangeShapeType="1" noTextEdit="1"/>
              </p:cNvSpPr>
              <p:nvPr/>
            </p:nvSpPr>
            <p:spPr bwMode="auto">
              <a:xfrm>
                <a:off x="4001499" y="1607578"/>
                <a:ext cx="4299703" cy="572273"/>
              </a:xfrm>
              <a:prstGeom prst="rect">
                <a:avLst/>
              </a:prstGeom>
              <a:blipFill>
                <a:blip r:embed="rId10"/>
                <a:stretch>
                  <a:fillRect l="-7647" t="-178261" b="-25652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292C596-6305-4609-9D46-FAC1D9965B68}"/>
                  </a:ext>
                </a:extLst>
              </p:cNvPr>
              <p:cNvSpPr txBox="1"/>
              <p:nvPr/>
            </p:nvSpPr>
            <p:spPr bwMode="auto">
              <a:xfrm>
                <a:off x="7097843" y="4792087"/>
                <a:ext cx="504056" cy="288032"/>
              </a:xfrm>
              <a:prstGeom prst="rect">
                <a:avLst/>
              </a:prstGeom>
              <a:solidFill>
                <a:schemeClr val="bg1"/>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2</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oMath>
                  </m:oMathPara>
                </a14:m>
                <a:endParaRPr lang="en-TW" dirty="0">
                  <a:latin typeface="Times New Roman" pitchFamily="18" charset="0"/>
                  <a:cs typeface="Times New Roman" pitchFamily="18" charset="0"/>
                </a:endParaRPr>
              </a:p>
            </p:txBody>
          </p:sp>
        </mc:Choice>
        <mc:Fallback xmlns="">
          <p:sp>
            <p:nvSpPr>
              <p:cNvPr id="14" name="TextBox 13">
                <a:extLst>
                  <a:ext uri="{FF2B5EF4-FFF2-40B4-BE49-F238E27FC236}">
                    <a16:creationId xmlns:a16="http://schemas.microsoft.com/office/drawing/2014/main" id="{1292C596-6305-4609-9D46-FAC1D9965B68}"/>
                  </a:ext>
                </a:extLst>
              </p:cNvPr>
              <p:cNvSpPr txBox="1">
                <a:spLocks noRot="1" noChangeAspect="1" noMove="1" noResize="1" noEditPoints="1" noAdjustHandles="1" noChangeArrowheads="1" noChangeShapeType="1" noTextEdit="1"/>
              </p:cNvSpPr>
              <p:nvPr/>
            </p:nvSpPr>
            <p:spPr bwMode="auto">
              <a:xfrm>
                <a:off x="7097843" y="4792087"/>
                <a:ext cx="504056" cy="288032"/>
              </a:xfrm>
              <a:prstGeom prst="rect">
                <a:avLst/>
              </a:prstGeom>
              <a:blipFill>
                <a:blip r:embed="rId11"/>
                <a:stretch>
                  <a:fillRect b="-1304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A681376-5D86-CEB0-4E2D-E54D4DEAC151}"/>
                  </a:ext>
                </a:extLst>
              </p:cNvPr>
              <p:cNvSpPr txBox="1"/>
              <p:nvPr/>
            </p:nvSpPr>
            <p:spPr bwMode="auto">
              <a:xfrm>
                <a:off x="510108" y="6378262"/>
                <a:ext cx="8123784"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在Band Edge處因微擾出現不連續的間隙Energy Gap </a:t>
                </a:r>
                <a14:m>
                  <m:oMath xmlns:m="http://schemas.openxmlformats.org/officeDocument/2006/math">
                    <m:r>
                      <a:rPr lang="en-US" altLang="zh-TW" i="1" smtClean="0">
                        <a:solidFill>
                          <a:srgbClr val="FF0000"/>
                        </a:solidFill>
                        <a:latin typeface="Cambria Math" panose="02040503050406030204" pitchFamily="18" charset="0"/>
                      </a:rPr>
                      <m:t>2</m:t>
                    </m:r>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𝑉</m:t>
                        </m:r>
                      </m:e>
                      <m:sub>
                        <m:r>
                          <a:rPr lang="en-US" altLang="zh-TW" i="1">
                            <a:solidFill>
                              <a:srgbClr val="FF0000"/>
                            </a:solidFill>
                            <a:latin typeface="Cambria Math" panose="02040503050406030204" pitchFamily="18" charset="0"/>
                          </a:rPr>
                          <m:t>1</m:t>
                        </m:r>
                      </m:sub>
                    </m:sSub>
                  </m:oMath>
                </a14:m>
                <a:r>
                  <a:rPr lang="en-TW" dirty="0">
                    <a:solidFill>
                      <a:srgbClr val="FF0000"/>
                    </a:solidFill>
                    <a:latin typeface="Times New Roman" pitchFamily="18" charset="0"/>
                    <a:cs typeface="Times New Roman" pitchFamily="18" charset="0"/>
                  </a:rPr>
                  <a:t>.</a:t>
                </a:r>
              </a:p>
            </p:txBody>
          </p:sp>
        </mc:Choice>
        <mc:Fallback xmlns="">
          <p:sp>
            <p:nvSpPr>
              <p:cNvPr id="15" name="TextBox 14">
                <a:extLst>
                  <a:ext uri="{FF2B5EF4-FFF2-40B4-BE49-F238E27FC236}">
                    <a16:creationId xmlns:a16="http://schemas.microsoft.com/office/drawing/2014/main" id="{AA681376-5D86-CEB0-4E2D-E54D4DEAC151}"/>
                  </a:ext>
                </a:extLst>
              </p:cNvPr>
              <p:cNvSpPr txBox="1">
                <a:spLocks noRot="1" noChangeAspect="1" noMove="1" noResize="1" noEditPoints="1" noAdjustHandles="1" noChangeArrowheads="1" noChangeShapeType="1" noTextEdit="1"/>
              </p:cNvSpPr>
              <p:nvPr/>
            </p:nvSpPr>
            <p:spPr bwMode="auto">
              <a:xfrm>
                <a:off x="510108" y="6378262"/>
                <a:ext cx="8123784" cy="369332"/>
              </a:xfrm>
              <a:prstGeom prst="rect">
                <a:avLst/>
              </a:prstGeom>
              <a:blipFill>
                <a:blip r:embed="rId12"/>
                <a:stretch>
                  <a:fillRect l="-625" t="-6667" b="-23333"/>
                </a:stretch>
              </a:blipFill>
              <a:ln w="9525">
                <a:noFill/>
                <a:miter lim="800000"/>
                <a:headEnd/>
                <a:tailEnd/>
              </a:ln>
            </p:spPr>
            <p:txBody>
              <a:bodyPr/>
              <a:lstStyle/>
              <a:p>
                <a:r>
                  <a:rPr lang="en-TW">
                    <a:noFill/>
                  </a:rPr>
                  <a:t> </a:t>
                </a:r>
              </a:p>
            </p:txBody>
          </p:sp>
        </mc:Fallback>
      </mc:AlternateContent>
      <p:sp>
        <p:nvSpPr>
          <p:cNvPr id="16" name="TextBox 15">
            <a:extLst>
              <a:ext uri="{FF2B5EF4-FFF2-40B4-BE49-F238E27FC236}">
                <a16:creationId xmlns:a16="http://schemas.microsoft.com/office/drawing/2014/main" id="{D91B7D52-56C8-D42B-7EEA-1026263425AB}"/>
              </a:ext>
            </a:extLst>
          </p:cNvPr>
          <p:cNvSpPr txBox="1"/>
          <p:nvPr/>
        </p:nvSpPr>
        <p:spPr bwMode="auto">
          <a:xfrm>
            <a:off x="510108" y="6020358"/>
            <a:ext cx="8215719"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Bnad Edge上兩能量相等的簡併態，會因微擾分裂為兩個能量不等的定態！</a:t>
            </a:r>
          </a:p>
        </p:txBody>
      </p:sp>
      <p:pic>
        <p:nvPicPr>
          <p:cNvPr id="17" name="Picture 16">
            <a:extLst>
              <a:ext uri="{FF2B5EF4-FFF2-40B4-BE49-F238E27FC236}">
                <a16:creationId xmlns:a16="http://schemas.microsoft.com/office/drawing/2014/main" id="{1B3A8A1C-9C92-7984-3FEC-D0176A18409B}"/>
              </a:ext>
            </a:extLst>
          </p:cNvPr>
          <p:cNvPicPr>
            <a:picLocks noChangeAspect="1"/>
          </p:cNvPicPr>
          <p:nvPr/>
        </p:nvPicPr>
        <p:blipFill rotWithShape="1">
          <a:blip r:embed="rId13"/>
          <a:srcRect l="19903" t="2495" r="26699" b="28794"/>
          <a:stretch/>
        </p:blipFill>
        <p:spPr>
          <a:xfrm>
            <a:off x="540834" y="3380921"/>
            <a:ext cx="3549823" cy="1814609"/>
          </a:xfrm>
          <a:prstGeom prst="rect">
            <a:avLst/>
          </a:prstGeom>
        </p:spPr>
      </p:pic>
      <p:sp>
        <p:nvSpPr>
          <p:cNvPr id="18" name="Rectangle 17">
            <a:extLst>
              <a:ext uri="{FF2B5EF4-FFF2-40B4-BE49-F238E27FC236}">
                <a16:creationId xmlns:a16="http://schemas.microsoft.com/office/drawing/2014/main" id="{5CFF5291-9913-B7E3-70A7-34BCF6236EF6}"/>
              </a:ext>
            </a:extLst>
          </p:cNvPr>
          <p:cNvSpPr/>
          <p:nvPr/>
        </p:nvSpPr>
        <p:spPr>
          <a:xfrm>
            <a:off x="1750128" y="4159106"/>
            <a:ext cx="2340529"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9" name="Rectangle 18">
            <a:extLst>
              <a:ext uri="{FF2B5EF4-FFF2-40B4-BE49-F238E27FC236}">
                <a16:creationId xmlns:a16="http://schemas.microsoft.com/office/drawing/2014/main" id="{168CC6E1-77A1-26A5-79E0-F0AE1C1C301A}"/>
              </a:ext>
            </a:extLst>
          </p:cNvPr>
          <p:cNvSpPr/>
          <p:nvPr/>
        </p:nvSpPr>
        <p:spPr>
          <a:xfrm>
            <a:off x="571415" y="4691237"/>
            <a:ext cx="1178713"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3502C36-6AAC-93FA-6BBF-ECE069BC4514}"/>
                  </a:ext>
                </a:extLst>
              </p:cNvPr>
              <p:cNvSpPr txBox="1"/>
              <p:nvPr/>
            </p:nvSpPr>
            <p:spPr bwMode="auto">
              <a:xfrm>
                <a:off x="2699792" y="3387394"/>
                <a:ext cx="757002" cy="258853"/>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1400" i="1">
                              <a:latin typeface="Cambria Math" panose="02040503050406030204" pitchFamily="18" charset="0"/>
                            </a:rPr>
                          </m:ctrlPr>
                        </m:sSubSupPr>
                        <m:e>
                          <m:r>
                            <a:rPr lang="en-US" altLang="zh-TW" sz="1400" i="1">
                              <a:latin typeface="Cambria Math" panose="02040503050406030204" pitchFamily="18" charset="0"/>
                            </a:rPr>
                            <m:t>𝐸</m:t>
                          </m:r>
                        </m:e>
                        <m:sub>
                          <m:r>
                            <a:rPr lang="en-US" altLang="zh-TW" sz="1400" i="1">
                              <a:latin typeface="Cambria Math" panose="02040503050406030204" pitchFamily="18" charset="0"/>
                            </a:rPr>
                            <m:t>𝑛</m:t>
                          </m:r>
                        </m:sub>
                        <m:sup>
                          <m:d>
                            <m:dPr>
                              <m:ctrlPr>
                                <a:rPr lang="en-US" altLang="zh-TW" sz="1400" i="1">
                                  <a:latin typeface="Cambria Math" panose="02040503050406030204" pitchFamily="18" charset="0"/>
                                </a:rPr>
                              </m:ctrlPr>
                            </m:dPr>
                            <m:e>
                              <m:r>
                                <a:rPr lang="en-US" altLang="zh-TW" sz="1400" i="1">
                                  <a:latin typeface="Cambria Math" panose="02040503050406030204" pitchFamily="18" charset="0"/>
                                </a:rPr>
                                <m:t>1</m:t>
                              </m:r>
                            </m:e>
                          </m:d>
                        </m:sup>
                      </m:sSubSup>
                      <m:r>
                        <a:rPr lang="en-US" sz="1400" b="0" i="1" smtClean="0">
                          <a:latin typeface="Cambria Math" panose="02040503050406030204" pitchFamily="18" charset="0"/>
                          <a:cs typeface="Times New Roman" pitchFamily="18" charset="0"/>
                        </a:rPr>
                        <m:t>=</m:t>
                      </m:r>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𝑉</m:t>
                          </m:r>
                        </m:e>
                        <m:sub>
                          <m:r>
                            <a:rPr lang="en-US" altLang="zh-TW" sz="1400" i="1">
                              <a:latin typeface="Cambria Math" panose="02040503050406030204" pitchFamily="18" charset="0"/>
                            </a:rPr>
                            <m:t>1</m:t>
                          </m:r>
                        </m:sub>
                      </m:sSub>
                    </m:oMath>
                  </m:oMathPara>
                </a14:m>
                <a:endParaRPr lang="en-TW" sz="1400" dirty="0">
                  <a:latin typeface="Times New Roman" pitchFamily="18" charset="0"/>
                  <a:cs typeface="Times New Roman" pitchFamily="18" charset="0"/>
                </a:endParaRPr>
              </a:p>
            </p:txBody>
          </p:sp>
        </mc:Choice>
        <mc:Fallback xmlns="">
          <p:sp>
            <p:nvSpPr>
              <p:cNvPr id="20" name="TextBox 19">
                <a:extLst>
                  <a:ext uri="{FF2B5EF4-FFF2-40B4-BE49-F238E27FC236}">
                    <a16:creationId xmlns:a16="http://schemas.microsoft.com/office/drawing/2014/main" id="{93502C36-6AAC-93FA-6BBF-ECE069BC4514}"/>
                  </a:ext>
                </a:extLst>
              </p:cNvPr>
              <p:cNvSpPr txBox="1">
                <a:spLocks noRot="1" noChangeAspect="1" noMove="1" noResize="1" noEditPoints="1" noAdjustHandles="1" noChangeArrowheads="1" noChangeShapeType="1" noTextEdit="1"/>
              </p:cNvSpPr>
              <p:nvPr/>
            </p:nvSpPr>
            <p:spPr bwMode="auto">
              <a:xfrm>
                <a:off x="2699792" y="3387394"/>
                <a:ext cx="757002" cy="258853"/>
              </a:xfrm>
              <a:prstGeom prst="rect">
                <a:avLst/>
              </a:prstGeom>
              <a:blipFill>
                <a:blip r:embed="rId14"/>
                <a:stretch>
                  <a:fillRect l="-4918" b="-909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B6C97C9-09E7-0922-9404-97083F8CDD24}"/>
                  </a:ext>
                </a:extLst>
              </p:cNvPr>
              <p:cNvSpPr txBox="1"/>
              <p:nvPr/>
            </p:nvSpPr>
            <p:spPr bwMode="auto">
              <a:xfrm>
                <a:off x="2783994" y="4708162"/>
                <a:ext cx="891654" cy="258853"/>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1400" i="1" smtClean="0">
                              <a:latin typeface="Cambria Math" panose="02040503050406030204" pitchFamily="18" charset="0"/>
                            </a:rPr>
                          </m:ctrlPr>
                        </m:sSubSupPr>
                        <m:e>
                          <m:r>
                            <a:rPr lang="en-US" altLang="zh-TW" sz="1400" i="1">
                              <a:latin typeface="Cambria Math" panose="02040503050406030204" pitchFamily="18" charset="0"/>
                            </a:rPr>
                            <m:t>𝐸</m:t>
                          </m:r>
                        </m:e>
                        <m:sub>
                          <m:r>
                            <a:rPr lang="en-US" altLang="zh-TW" sz="1400" i="1">
                              <a:latin typeface="Cambria Math" panose="02040503050406030204" pitchFamily="18" charset="0"/>
                            </a:rPr>
                            <m:t>𝑛</m:t>
                          </m:r>
                        </m:sub>
                        <m:sup>
                          <m:d>
                            <m:dPr>
                              <m:ctrlPr>
                                <a:rPr lang="en-US" altLang="zh-TW" sz="1400" i="1">
                                  <a:latin typeface="Cambria Math" panose="02040503050406030204" pitchFamily="18" charset="0"/>
                                </a:rPr>
                              </m:ctrlPr>
                            </m:dPr>
                            <m:e>
                              <m:r>
                                <a:rPr lang="en-US" altLang="zh-TW" sz="1400" i="1">
                                  <a:latin typeface="Cambria Math" panose="02040503050406030204" pitchFamily="18" charset="0"/>
                                </a:rPr>
                                <m:t>1</m:t>
                              </m:r>
                            </m:e>
                          </m:d>
                        </m:sup>
                      </m:sSubSup>
                      <m:r>
                        <a:rPr lang="en-US" sz="1400" b="0" i="1" smtClean="0">
                          <a:latin typeface="Cambria Math" panose="02040503050406030204" pitchFamily="18" charset="0"/>
                          <a:cs typeface="Times New Roman" pitchFamily="18" charset="0"/>
                        </a:rPr>
                        <m:t>=−</m:t>
                      </m:r>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𝑉</m:t>
                          </m:r>
                        </m:e>
                        <m:sub>
                          <m:r>
                            <a:rPr lang="en-US" altLang="zh-TW" sz="1400" i="1">
                              <a:latin typeface="Cambria Math" panose="02040503050406030204" pitchFamily="18" charset="0"/>
                            </a:rPr>
                            <m:t>1</m:t>
                          </m:r>
                        </m:sub>
                      </m:sSub>
                    </m:oMath>
                  </m:oMathPara>
                </a14:m>
                <a:endParaRPr lang="en-TW" sz="1400" dirty="0">
                  <a:latin typeface="Times New Roman" pitchFamily="18" charset="0"/>
                  <a:cs typeface="Times New Roman" pitchFamily="18" charset="0"/>
                </a:endParaRPr>
              </a:p>
            </p:txBody>
          </p:sp>
        </mc:Choice>
        <mc:Fallback xmlns="">
          <p:sp>
            <p:nvSpPr>
              <p:cNvPr id="21" name="TextBox 20">
                <a:extLst>
                  <a:ext uri="{FF2B5EF4-FFF2-40B4-BE49-F238E27FC236}">
                    <a16:creationId xmlns:a16="http://schemas.microsoft.com/office/drawing/2014/main" id="{FB6C97C9-09E7-0922-9404-97083F8CDD24}"/>
                  </a:ext>
                </a:extLst>
              </p:cNvPr>
              <p:cNvSpPr txBox="1">
                <a:spLocks noRot="1" noChangeAspect="1" noMove="1" noResize="1" noEditPoints="1" noAdjustHandles="1" noChangeArrowheads="1" noChangeShapeType="1" noTextEdit="1"/>
              </p:cNvSpPr>
              <p:nvPr/>
            </p:nvSpPr>
            <p:spPr bwMode="auto">
              <a:xfrm>
                <a:off x="2783994" y="4708162"/>
                <a:ext cx="891654" cy="258853"/>
              </a:xfrm>
              <a:prstGeom prst="rect">
                <a:avLst/>
              </a:prstGeom>
              <a:blipFill>
                <a:blip r:embed="rId15"/>
                <a:stretch>
                  <a:fillRect l="-4225" b="-9091"/>
                </a:stretch>
              </a:blipFill>
              <a:ln w="9525">
                <a:noFill/>
                <a:miter lim="800000"/>
                <a:headEnd/>
                <a:tailEnd/>
              </a:ln>
            </p:spPr>
            <p:txBody>
              <a:bodyPr/>
              <a:lstStyle/>
              <a:p>
                <a:r>
                  <a:rPr lang="en-TW">
                    <a:noFill/>
                  </a:rPr>
                  <a:t> </a:t>
                </a:r>
              </a:p>
            </p:txBody>
          </p:sp>
        </mc:Fallback>
      </mc:AlternateContent>
      <p:cxnSp>
        <p:nvCxnSpPr>
          <p:cNvPr id="29" name="Straight Connector 28">
            <a:extLst>
              <a:ext uri="{FF2B5EF4-FFF2-40B4-BE49-F238E27FC236}">
                <a16:creationId xmlns:a16="http://schemas.microsoft.com/office/drawing/2014/main" id="{9CF6EECD-7B4B-684E-FFB3-45AC0C5519BB}"/>
              </a:ext>
            </a:extLst>
          </p:cNvPr>
          <p:cNvCxnSpPr/>
          <p:nvPr/>
        </p:nvCxnSpPr>
        <p:spPr>
          <a:xfrm>
            <a:off x="7097843" y="4528438"/>
            <a:ext cx="432048"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204CB9C-9271-DD85-39A8-9F0E4C2DA7CB}"/>
                  </a:ext>
                </a:extLst>
              </p:cNvPr>
              <p:cNvSpPr txBox="1"/>
              <p:nvPr/>
            </p:nvSpPr>
            <p:spPr bwMode="auto">
              <a:xfrm>
                <a:off x="7474519" y="4321905"/>
                <a:ext cx="614605" cy="369332"/>
              </a:xfrm>
              <a:prstGeom prst="rect">
                <a:avLst/>
              </a:prstGeom>
              <a:solidFill>
                <a:schemeClr val="bg1"/>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2</m:t>
                          </m:r>
                          <m:r>
                            <a:rPr lang="en-US" altLang="zh-TW" i="1">
                              <a:latin typeface="Cambria Math" panose="02040503050406030204" pitchFamily="18" charset="0"/>
                            </a:rPr>
                            <m:t>𝑉</m:t>
                          </m:r>
                        </m:e>
                        <m:sub>
                          <m:r>
                            <a:rPr lang="en-US" altLang="zh-TW" i="1">
                              <a:latin typeface="Cambria Math" panose="02040503050406030204" pitchFamily="18" charset="0"/>
                            </a:rPr>
                            <m:t>1</m:t>
                          </m:r>
                        </m:sub>
                      </m:sSub>
                    </m:oMath>
                  </m:oMathPara>
                </a14:m>
                <a:endParaRPr lang="en-TW" dirty="0"/>
              </a:p>
            </p:txBody>
          </p:sp>
        </mc:Choice>
        <mc:Fallback xmlns="">
          <p:sp>
            <p:nvSpPr>
              <p:cNvPr id="30" name="TextBox 29">
                <a:extLst>
                  <a:ext uri="{FF2B5EF4-FFF2-40B4-BE49-F238E27FC236}">
                    <a16:creationId xmlns:a16="http://schemas.microsoft.com/office/drawing/2014/main" id="{6204CB9C-9271-DD85-39A8-9F0E4C2DA7CB}"/>
                  </a:ext>
                </a:extLst>
              </p:cNvPr>
              <p:cNvSpPr txBox="1">
                <a:spLocks noRot="1" noChangeAspect="1" noMove="1" noResize="1" noEditPoints="1" noAdjustHandles="1" noChangeArrowheads="1" noChangeShapeType="1" noTextEdit="1"/>
              </p:cNvSpPr>
              <p:nvPr/>
            </p:nvSpPr>
            <p:spPr bwMode="auto">
              <a:xfrm>
                <a:off x="7474519" y="4321905"/>
                <a:ext cx="614605" cy="369332"/>
              </a:xfrm>
              <a:prstGeom prst="rect">
                <a:avLst/>
              </a:prstGeom>
              <a:blipFill>
                <a:blip r:embed="rId16"/>
                <a:stretch>
                  <a:fillRect/>
                </a:stretch>
              </a:blipFill>
              <a:ln w="9525">
                <a:noFill/>
                <a:miter lim="800000"/>
                <a:headEnd/>
                <a:tailEnd/>
              </a:ln>
            </p:spPr>
            <p:txBody>
              <a:bodyPr/>
              <a:lstStyle/>
              <a:p>
                <a:r>
                  <a:rPr lang="en-TW">
                    <a:noFill/>
                  </a:rPr>
                  <a:t> </a:t>
                </a:r>
              </a:p>
            </p:txBody>
          </p:sp>
        </mc:Fallback>
      </mc:AlternateContent>
      <p:cxnSp>
        <p:nvCxnSpPr>
          <p:cNvPr id="22" name="Straight Connector 21">
            <a:extLst>
              <a:ext uri="{FF2B5EF4-FFF2-40B4-BE49-F238E27FC236}">
                <a16:creationId xmlns:a16="http://schemas.microsoft.com/office/drawing/2014/main" id="{32BF8603-5865-085C-F47B-570449785AB1}"/>
              </a:ext>
            </a:extLst>
          </p:cNvPr>
          <p:cNvCxnSpPr>
            <a:cxnSpLocks/>
          </p:cNvCxnSpPr>
          <p:nvPr/>
        </p:nvCxnSpPr>
        <p:spPr>
          <a:xfrm>
            <a:off x="7097843" y="4328541"/>
            <a:ext cx="5040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703D464-EA6B-BE4F-C8ED-14C5B645373C}"/>
              </a:ext>
            </a:extLst>
          </p:cNvPr>
          <p:cNvCxnSpPr>
            <a:cxnSpLocks/>
          </p:cNvCxnSpPr>
          <p:nvPr/>
        </p:nvCxnSpPr>
        <p:spPr>
          <a:xfrm>
            <a:off x="7097843" y="4691237"/>
            <a:ext cx="5040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95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FA29841-677C-820F-2737-982BDED797F0}"/>
                  </a:ext>
                </a:extLst>
              </p:cNvPr>
              <p:cNvSpPr txBox="1"/>
              <p:nvPr/>
            </p:nvSpPr>
            <p:spPr bwMode="auto">
              <a:xfrm>
                <a:off x="773037" y="325385"/>
                <a:ext cx="7759403" cy="376770"/>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若</a:t>
                </a:r>
                <a14:m>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oMath>
                </a14:m>
                <a:r>
                  <a:rPr lang="en-TW" dirty="0">
                    <a:latin typeface="Times New Roman" pitchFamily="18" charset="0"/>
                    <a:cs typeface="Times New Roman" pitchFamily="18" charset="0"/>
                  </a:rPr>
                  <a:t>可以分解為未微擾unperturbed </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0</m:t>
                        </m:r>
                      </m:sub>
                    </m:sSub>
                  </m:oMath>
                </a14:m>
                <a:r>
                  <a:rPr lang="en-TW" dirty="0">
                    <a:latin typeface="Times New Roman" pitchFamily="18" charset="0"/>
                    <a:cs typeface="Times New Roman" pitchFamily="18" charset="0"/>
                  </a:rPr>
                  <a:t>，加一個較小的微擾 perturbation </a:t>
                </a:r>
                <a14:m>
                  <m:oMath xmlns:m="http://schemas.openxmlformats.org/officeDocument/2006/math">
                    <m:r>
                      <a:rPr lang="en-US" altLang="zh-TW" i="1">
                        <a:latin typeface="Cambria Math" panose="02040503050406030204" pitchFamily="18" charset="0"/>
                        <a:ea typeface="Cambria Math" panose="02040503050406030204" pitchFamily="18" charset="0"/>
                      </a:rPr>
                      <m:t>𝜆</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oMath>
                </a14:m>
                <a:r>
                  <a:rPr lang="en-TW" dirty="0">
                    <a:latin typeface="Times New Roman" pitchFamily="18" charset="0"/>
                    <a:cs typeface="Times New Roman" pitchFamily="18" charset="0"/>
                  </a:rPr>
                  <a:t>：</a:t>
                </a:r>
              </a:p>
            </p:txBody>
          </p:sp>
        </mc:Choice>
        <mc:Fallback xmlns="">
          <p:sp>
            <p:nvSpPr>
              <p:cNvPr id="4" name="TextBox 3">
                <a:extLst>
                  <a:ext uri="{FF2B5EF4-FFF2-40B4-BE49-F238E27FC236}">
                    <a16:creationId xmlns:a16="http://schemas.microsoft.com/office/drawing/2014/main" id="{CFA29841-677C-820F-2737-982BDED797F0}"/>
                  </a:ext>
                </a:extLst>
              </p:cNvPr>
              <p:cNvSpPr txBox="1">
                <a:spLocks noRot="1" noChangeAspect="1" noMove="1" noResize="1" noEditPoints="1" noAdjustHandles="1" noChangeArrowheads="1" noChangeShapeType="1" noTextEdit="1"/>
              </p:cNvSpPr>
              <p:nvPr/>
            </p:nvSpPr>
            <p:spPr bwMode="auto">
              <a:xfrm>
                <a:off x="773037" y="325385"/>
                <a:ext cx="7759403" cy="376770"/>
              </a:xfrm>
              <a:prstGeom prst="rect">
                <a:avLst/>
              </a:prstGeom>
              <a:blipFill>
                <a:blip r:embed="rId2"/>
                <a:stretch>
                  <a:fillRect l="-654" t="-3226" r="-327" b="-2258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29">
                <a:extLst>
                  <a:ext uri="{FF2B5EF4-FFF2-40B4-BE49-F238E27FC236}">
                    <a16:creationId xmlns:a16="http://schemas.microsoft.com/office/drawing/2014/main" id="{8D696F43-C0E4-3153-4AFB-C76DBE47124C}"/>
                  </a:ext>
                </a:extLst>
              </p:cNvPr>
              <p:cNvSpPr txBox="1"/>
              <p:nvPr/>
            </p:nvSpPr>
            <p:spPr bwMode="auto">
              <a:xfrm>
                <a:off x="791516" y="782419"/>
                <a:ext cx="2716734" cy="36933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𝜆</m:t>
                          </m:r>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𝐻</m:t>
                              </m:r>
                            </m:e>
                            <m:sub>
                              <m:r>
                                <a:rPr lang="en-US" altLang="zh-TW" b="0" i="1" smtClean="0">
                                  <a:latin typeface="Cambria Math" panose="02040503050406030204" pitchFamily="18" charset="0"/>
                                  <a:ea typeface="Cambria Math" panose="02040503050406030204" pitchFamily="18" charset="0"/>
                                </a:rPr>
                                <m:t>1</m:t>
                              </m:r>
                            </m:sub>
                          </m:sSub>
                        </m:e>
                      </m:d>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𝑛</m:t>
                                  </m:r>
                                </m:sub>
                              </m:sSub>
                            </m:e>
                          </m:d>
                        </m:e>
                      </m:d>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𝐸</m:t>
                          </m:r>
                        </m:e>
                        <m:sub>
                          <m:r>
                            <a:rPr lang="en-US" altLang="zh-TW" b="0" i="1" smtClean="0">
                              <a:latin typeface="Cambria Math" panose="02040503050406030204" pitchFamily="18" charset="0"/>
                            </a:rPr>
                            <m:t>𝑛</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𝑛</m:t>
                                  </m:r>
                                </m:sub>
                              </m:sSub>
                            </m:e>
                          </m:d>
                        </m:e>
                      </m:d>
                    </m:oMath>
                  </m:oMathPara>
                </a14:m>
                <a:endParaRPr lang="zh-TW" altLang="en-US" dirty="0"/>
              </a:p>
            </p:txBody>
          </p:sp>
        </mc:Choice>
        <mc:Fallback xmlns="">
          <p:sp>
            <p:nvSpPr>
              <p:cNvPr id="6" name="文字方塊 29">
                <a:extLst>
                  <a:ext uri="{FF2B5EF4-FFF2-40B4-BE49-F238E27FC236}">
                    <a16:creationId xmlns:a16="http://schemas.microsoft.com/office/drawing/2014/main" id="{8D696F43-C0E4-3153-4AFB-C76DBE47124C}"/>
                  </a:ext>
                </a:extLst>
              </p:cNvPr>
              <p:cNvSpPr txBox="1">
                <a:spLocks noRot="1" noChangeAspect="1" noMove="1" noResize="1" noEditPoints="1" noAdjustHandles="1" noChangeArrowheads="1" noChangeShapeType="1" noTextEdit="1"/>
              </p:cNvSpPr>
              <p:nvPr/>
            </p:nvSpPr>
            <p:spPr bwMode="auto">
              <a:xfrm>
                <a:off x="791516" y="782419"/>
                <a:ext cx="2716734" cy="369332"/>
              </a:xfrm>
              <a:prstGeom prst="rect">
                <a:avLst/>
              </a:prstGeom>
              <a:blipFill>
                <a:blip r:embed="rId3"/>
                <a:stretch>
                  <a:fillRect t="-106667" r="-7907" b="-170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29">
                <a:extLst>
                  <a:ext uri="{FF2B5EF4-FFF2-40B4-BE49-F238E27FC236}">
                    <a16:creationId xmlns:a16="http://schemas.microsoft.com/office/drawing/2014/main" id="{BF81D913-F19F-6030-E33E-F60C0B617878}"/>
                  </a:ext>
                </a:extLst>
              </p:cNvPr>
              <p:cNvSpPr txBox="1"/>
              <p:nvPr/>
            </p:nvSpPr>
            <p:spPr bwMode="auto">
              <a:xfrm>
                <a:off x="4990287" y="1194790"/>
                <a:ext cx="2088232" cy="428707"/>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𝐻</m:t>
                          </m:r>
                        </m:e>
                        <m:sub>
                          <m:r>
                            <a:rPr lang="en-US" altLang="zh-TW" i="1">
                              <a:latin typeface="Cambria Math" panose="02040503050406030204" pitchFamily="18" charset="0"/>
                            </a:rPr>
                            <m:t>0</m:t>
                          </m:r>
                        </m:sub>
                      </m:sSub>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a:rPr>
                                    <m:t>𝑛</m:t>
                                  </m:r>
                                </m:sub>
                              </m:sSub>
                            </m:e>
                          </m:d>
                        </m:e>
                      </m:d>
                      <m:r>
                        <a:rPr lang="en-US" altLang="zh-TW" b="0" i="1" smtClean="0">
                          <a:latin typeface="Cambria Math"/>
                        </a:rPr>
                        <m:t>=</m:t>
                      </m:r>
                      <m:sSubSup>
                        <m:sSubSupPr>
                          <m:ctrlPr>
                            <a:rPr lang="en-US" altLang="zh-TW" b="0" i="1" smtClean="0">
                              <a:latin typeface="Cambria Math" panose="02040503050406030204" pitchFamily="18" charset="0"/>
                            </a:rPr>
                          </m:ctrlPr>
                        </m:sSubSupPr>
                        <m:e>
                          <m:r>
                            <a:rPr lang="en-US" altLang="zh-TW" b="0" i="1" smtClean="0">
                              <a:latin typeface="Cambria Math" panose="02040503050406030204" pitchFamily="18" charset="0"/>
                            </a:rPr>
                            <m:t>𝐸</m:t>
                          </m:r>
                        </m:e>
                        <m:sub>
                          <m:r>
                            <a:rPr lang="en-US" altLang="zh-TW" b="0" i="1" smtClean="0">
                              <a:latin typeface="Cambria Math" panose="02040503050406030204" pitchFamily="18" charset="0"/>
                            </a:rPr>
                            <m:t>𝑛</m:t>
                          </m:r>
                        </m:sub>
                        <m:sup>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0</m:t>
                              </m:r>
                            </m:e>
                          </m:d>
                        </m:sup>
                      </m:sSub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a:rPr>
                                    <m:t>𝑛</m:t>
                                  </m:r>
                                </m:sub>
                              </m:sSub>
                            </m:e>
                          </m:d>
                        </m:e>
                      </m:d>
                    </m:oMath>
                  </m:oMathPara>
                </a14:m>
                <a:endParaRPr lang="zh-TW" altLang="en-US" dirty="0"/>
              </a:p>
            </p:txBody>
          </p:sp>
        </mc:Choice>
        <mc:Fallback xmlns="">
          <p:sp>
            <p:nvSpPr>
              <p:cNvPr id="7" name="文字方塊 29">
                <a:extLst>
                  <a:ext uri="{FF2B5EF4-FFF2-40B4-BE49-F238E27FC236}">
                    <a16:creationId xmlns:a16="http://schemas.microsoft.com/office/drawing/2014/main" id="{BF81D913-F19F-6030-E33E-F60C0B617878}"/>
                  </a:ext>
                </a:extLst>
              </p:cNvPr>
              <p:cNvSpPr txBox="1">
                <a:spLocks noRot="1" noChangeAspect="1" noMove="1" noResize="1" noEditPoints="1" noAdjustHandles="1" noChangeArrowheads="1" noChangeShapeType="1" noTextEdit="1"/>
              </p:cNvSpPr>
              <p:nvPr/>
            </p:nvSpPr>
            <p:spPr bwMode="auto">
              <a:xfrm>
                <a:off x="4990287" y="1194790"/>
                <a:ext cx="2088232" cy="428707"/>
              </a:xfrm>
              <a:prstGeom prst="rect">
                <a:avLst/>
              </a:prstGeom>
              <a:blipFill>
                <a:blip r:embed="rId4"/>
                <a:stretch>
                  <a:fillRect l="-606" t="-85294" r="-8485" b="-150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693B09C-6225-4E66-A159-5B98EF1C194C}"/>
                  </a:ext>
                </a:extLst>
              </p:cNvPr>
              <p:cNvSpPr txBox="1"/>
              <p:nvPr/>
            </p:nvSpPr>
            <p:spPr bwMode="auto">
              <a:xfrm>
                <a:off x="742908" y="1232015"/>
                <a:ext cx="4584672" cy="369332"/>
              </a:xfrm>
              <a:prstGeom prst="rect">
                <a:avLst/>
              </a:prstGeom>
              <a:noFill/>
              <a:ln w="9525">
                <a:noFill/>
                <a:miter lim="800000"/>
                <a:headEnd/>
                <a:tailEnd/>
              </a:ln>
            </p:spPr>
            <p:txBody>
              <a:bodyPr wrap="square"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𝐻</m:t>
                        </m:r>
                      </m:e>
                      <m:sub>
                        <m:r>
                          <a:rPr lang="en-US" altLang="zh-TW" i="1">
                            <a:latin typeface="Cambria Math" panose="02040503050406030204" pitchFamily="18" charset="0"/>
                          </a:rPr>
                          <m:t>0</m:t>
                        </m:r>
                      </m:sub>
                    </m:sSub>
                  </m:oMath>
                </a14:m>
                <a:r>
                  <a:rPr lang="en-GB" dirty="0" err="1">
                    <a:latin typeface="Times New Roman" pitchFamily="18" charset="0"/>
                    <a:cs typeface="Times New Roman" pitchFamily="18" charset="0"/>
                  </a:rPr>
                  <a:t>比較簡單，通常已經解出本徵態</a:t>
                </a:r>
                <a14:m>
                  <m:oMath xmlns:m="http://schemas.openxmlformats.org/officeDocument/2006/math">
                    <m:sSub>
                      <m:sSubPr>
                        <m:ctrlPr>
                          <a:rPr lang="en-US" altLang="zh-TW" i="1">
                            <a:latin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a:rPr>
                          <m:t>𝑛</m:t>
                        </m:r>
                      </m:sub>
                    </m:sSub>
                  </m:oMath>
                </a14:m>
                <a:r>
                  <a:rPr lang="en-GB" dirty="0">
                    <a:latin typeface="Times New Roman" pitchFamily="18" charset="0"/>
                    <a:cs typeface="Times New Roman" pitchFamily="18" charset="0"/>
                  </a:rPr>
                  <a:t>了：</a:t>
                </a:r>
                <a:endParaRPr lang="en-TW" dirty="0">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B693B09C-6225-4E66-A159-5B98EF1C194C}"/>
                  </a:ext>
                </a:extLst>
              </p:cNvPr>
              <p:cNvSpPr txBox="1">
                <a:spLocks noRot="1" noChangeAspect="1" noMove="1" noResize="1" noEditPoints="1" noAdjustHandles="1" noChangeArrowheads="1" noChangeShapeType="1" noTextEdit="1"/>
              </p:cNvSpPr>
              <p:nvPr/>
            </p:nvSpPr>
            <p:spPr bwMode="auto">
              <a:xfrm>
                <a:off x="742908" y="1232015"/>
                <a:ext cx="4584672" cy="369332"/>
              </a:xfrm>
              <a:prstGeom prst="rect">
                <a:avLst/>
              </a:prstGeom>
              <a:blipFill>
                <a:blip r:embed="rId5"/>
                <a:stretch>
                  <a:fillRect t="-3226" b="-19355"/>
                </a:stretch>
              </a:blipFill>
              <a:ln w="9525">
                <a:noFill/>
                <a:miter lim="800000"/>
                <a:headEnd/>
                <a:tailEnd/>
              </a:ln>
            </p:spPr>
            <p:txBody>
              <a:bodyPr/>
              <a:lstStyle/>
              <a:p>
                <a:r>
                  <a:rPr lang="en-TW">
                    <a:noFill/>
                  </a:rPr>
                  <a:t> </a:t>
                </a:r>
              </a:p>
            </p:txBody>
          </p:sp>
        </mc:Fallback>
      </mc:AlternateContent>
      <p:sp>
        <p:nvSpPr>
          <p:cNvPr id="9" name="TextBox 8">
            <a:extLst>
              <a:ext uri="{FF2B5EF4-FFF2-40B4-BE49-F238E27FC236}">
                <a16:creationId xmlns:a16="http://schemas.microsoft.com/office/drawing/2014/main" id="{A3B9B750-ABC0-F77B-F1B2-CFCDEA1850FA}"/>
              </a:ext>
            </a:extLst>
          </p:cNvPr>
          <p:cNvSpPr txBox="1"/>
          <p:nvPr/>
        </p:nvSpPr>
        <p:spPr bwMode="auto">
          <a:xfrm>
            <a:off x="742908" y="1628101"/>
            <a:ext cx="705678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預期兩者差距很小，那麼未微擾的結果為真實結果的一個近似：</a:t>
            </a:r>
          </a:p>
        </p:txBody>
      </p:sp>
      <mc:AlternateContent xmlns:mc="http://schemas.openxmlformats.org/markup-compatibility/2006" xmlns:a14="http://schemas.microsoft.com/office/drawing/2010/main">
        <mc:Choice Requires="a14">
          <p:sp>
            <p:nvSpPr>
              <p:cNvPr id="10" name="文字方塊 29">
                <a:extLst>
                  <a:ext uri="{FF2B5EF4-FFF2-40B4-BE49-F238E27FC236}">
                    <a16:creationId xmlns:a16="http://schemas.microsoft.com/office/drawing/2014/main" id="{58ECC2AC-1A7A-A57E-4B36-99029A44A581}"/>
                  </a:ext>
                </a:extLst>
              </p:cNvPr>
              <p:cNvSpPr txBox="1"/>
              <p:nvPr/>
            </p:nvSpPr>
            <p:spPr bwMode="auto">
              <a:xfrm>
                <a:off x="799796" y="2089993"/>
                <a:ext cx="2232248" cy="36933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𝑜</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𝜆</m:t>
                                  </m:r>
                                </m:e>
                              </m:d>
                            </m:e>
                          </m:d>
                        </m:e>
                      </m:d>
                    </m:oMath>
                  </m:oMathPara>
                </a14:m>
                <a:endParaRPr lang="zh-TW" altLang="en-US" dirty="0"/>
              </a:p>
            </p:txBody>
          </p:sp>
        </mc:Choice>
        <mc:Fallback xmlns="">
          <p:sp>
            <p:nvSpPr>
              <p:cNvPr id="10" name="文字方塊 29">
                <a:extLst>
                  <a:ext uri="{FF2B5EF4-FFF2-40B4-BE49-F238E27FC236}">
                    <a16:creationId xmlns:a16="http://schemas.microsoft.com/office/drawing/2014/main" id="{58ECC2AC-1A7A-A57E-4B36-99029A44A581}"/>
                  </a:ext>
                </a:extLst>
              </p:cNvPr>
              <p:cNvSpPr txBox="1">
                <a:spLocks noRot="1" noChangeAspect="1" noMove="1" noResize="1" noEditPoints="1" noAdjustHandles="1" noChangeArrowheads="1" noChangeShapeType="1" noTextEdit="1"/>
              </p:cNvSpPr>
              <p:nvPr/>
            </p:nvSpPr>
            <p:spPr bwMode="auto">
              <a:xfrm>
                <a:off x="799796" y="2089993"/>
                <a:ext cx="2232248" cy="369332"/>
              </a:xfrm>
              <a:prstGeom prst="rect">
                <a:avLst/>
              </a:prstGeom>
              <a:blipFill>
                <a:blip r:embed="rId6"/>
                <a:stretch>
                  <a:fillRect l="-10169" t="-106667" r="-6780" b="-170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29">
                <a:extLst>
                  <a:ext uri="{FF2B5EF4-FFF2-40B4-BE49-F238E27FC236}">
                    <a16:creationId xmlns:a16="http://schemas.microsoft.com/office/drawing/2014/main" id="{EA7D0E22-DB44-DF21-1C0C-63B0D0B5E243}"/>
                  </a:ext>
                </a:extLst>
              </p:cNvPr>
              <p:cNvSpPr txBox="1"/>
              <p:nvPr/>
            </p:nvSpPr>
            <p:spPr bwMode="auto">
              <a:xfrm>
                <a:off x="3496648" y="2050020"/>
                <a:ext cx="1830932" cy="42518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ea typeface="Cambria Math"/>
                            </a:rPr>
                            <m:t>𝐸</m:t>
                          </m:r>
                        </m:e>
                        <m:sub>
                          <m:r>
                            <a:rPr lang="en-US" altLang="zh-TW" i="1">
                              <a:latin typeface="Cambria Math" panose="02040503050406030204" pitchFamily="18" charset="0"/>
                              <a:ea typeface="Cambria Math"/>
                            </a:rPr>
                            <m:t>𝑛</m:t>
                          </m:r>
                        </m:sub>
                      </m:sSub>
                      <m:r>
                        <a:rPr lang="en-US" altLang="zh-TW" b="0" i="1" smtClean="0">
                          <a:latin typeface="Cambria Math" panose="02040503050406030204" pitchFamily="18" charset="0"/>
                          <a:ea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𝑜</m:t>
                      </m:r>
                      <m:d>
                        <m:dPr>
                          <m:ctrlPr>
                            <a:rPr lang="en-US" altLang="zh-TW" b="0" i="1" smtClean="0">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𝜆</m:t>
                          </m:r>
                        </m:e>
                      </m:d>
                    </m:oMath>
                  </m:oMathPara>
                </a14:m>
                <a:endParaRPr lang="zh-TW" altLang="en-US" dirty="0"/>
              </a:p>
            </p:txBody>
          </p:sp>
        </mc:Choice>
        <mc:Fallback xmlns="">
          <p:sp>
            <p:nvSpPr>
              <p:cNvPr id="11" name="文字方塊 29">
                <a:extLst>
                  <a:ext uri="{FF2B5EF4-FFF2-40B4-BE49-F238E27FC236}">
                    <a16:creationId xmlns:a16="http://schemas.microsoft.com/office/drawing/2014/main" id="{EA7D0E22-DB44-DF21-1C0C-63B0D0B5E243}"/>
                  </a:ext>
                </a:extLst>
              </p:cNvPr>
              <p:cNvSpPr txBox="1">
                <a:spLocks noRot="1" noChangeAspect="1" noMove="1" noResize="1" noEditPoints="1" noAdjustHandles="1" noChangeArrowheads="1" noChangeShapeType="1" noTextEdit="1"/>
              </p:cNvSpPr>
              <p:nvPr/>
            </p:nvSpPr>
            <p:spPr bwMode="auto">
              <a:xfrm>
                <a:off x="3496648" y="2050020"/>
                <a:ext cx="1830932" cy="425181"/>
              </a:xfrm>
              <a:prstGeom prst="rect">
                <a:avLst/>
              </a:prstGeom>
              <a:blipFill>
                <a:blip r:embed="rId7"/>
                <a:stretch>
                  <a:fillRect/>
                </a:stretch>
              </a:blipFill>
              <a:ln>
                <a:noFill/>
              </a:ln>
            </p:spPr>
            <p:txBody>
              <a:bodyPr/>
              <a:lstStyle/>
              <a:p>
                <a:r>
                  <a:rPr lang="en-TW">
                    <a:noFill/>
                  </a:rPr>
                  <a:t> </a:t>
                </a:r>
              </a:p>
            </p:txBody>
          </p:sp>
        </mc:Fallback>
      </mc:AlternateContent>
      <p:sp>
        <p:nvSpPr>
          <p:cNvPr id="13" name="TextBox 12">
            <a:extLst>
              <a:ext uri="{FF2B5EF4-FFF2-40B4-BE49-F238E27FC236}">
                <a16:creationId xmlns:a16="http://schemas.microsoft.com/office/drawing/2014/main" id="{73DE7A7D-5C3B-8421-3001-5A972BC11CAC}"/>
              </a:ext>
            </a:extLst>
          </p:cNvPr>
          <p:cNvSpPr txBox="1"/>
          <p:nvPr/>
        </p:nvSpPr>
        <p:spPr bwMode="auto">
          <a:xfrm>
            <a:off x="725063" y="2565114"/>
            <a:ext cx="669674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以合理精確度計算出兩者差距，就是我們的目標。</a:t>
            </a:r>
          </a:p>
        </p:txBody>
      </p:sp>
      <mc:AlternateContent xmlns:mc="http://schemas.openxmlformats.org/markup-compatibility/2006" xmlns:a14="http://schemas.microsoft.com/office/drawing/2010/main">
        <mc:Choice Requires="a14">
          <p:sp>
            <p:nvSpPr>
              <p:cNvPr id="14" name="文字方塊 29">
                <a:extLst>
                  <a:ext uri="{FF2B5EF4-FFF2-40B4-BE49-F238E27FC236}">
                    <a16:creationId xmlns:a16="http://schemas.microsoft.com/office/drawing/2014/main" id="{65AC83C5-D3C3-F784-F02E-A4EDE9E615EE}"/>
                  </a:ext>
                </a:extLst>
              </p:cNvPr>
              <p:cNvSpPr txBox="1"/>
              <p:nvPr/>
            </p:nvSpPr>
            <p:spPr bwMode="auto">
              <a:xfrm>
                <a:off x="746311" y="4727136"/>
                <a:ext cx="4219850" cy="42518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ea typeface="Cambria Math"/>
                            </a:rPr>
                            <m:t>𝐸</m:t>
                          </m:r>
                        </m:e>
                        <m:sub>
                          <m:r>
                            <a:rPr lang="en-US" altLang="zh-TW" i="1">
                              <a:latin typeface="Cambria Math" panose="02040503050406030204" pitchFamily="18" charset="0"/>
                              <a:ea typeface="Cambria Math"/>
                            </a:rPr>
                            <m:t>𝑛</m:t>
                          </m:r>
                        </m:sub>
                      </m:sSub>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b="0" i="1" smtClean="0">
                          <a:latin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𝜆</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1</m:t>
                              </m:r>
                            </m:e>
                          </m:d>
                        </m:sup>
                      </m:sSubSup>
                      <m:r>
                        <a:rPr lang="en-US" altLang="zh-TW" b="0" i="1" smtClean="0">
                          <a:latin typeface="Cambria Math" panose="02040503050406030204" pitchFamily="18" charset="0"/>
                        </a:rPr>
                        <m:t>+</m:t>
                      </m:r>
                      <m:sSup>
                        <m:sSupPr>
                          <m:ctrlPr>
                            <a:rPr lang="en-US" altLang="zh-TW" b="0" i="1" smtClean="0">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b="0" i="1" smtClean="0">
                              <a:latin typeface="Cambria Math" panose="02040503050406030204" pitchFamily="18" charset="0"/>
                            </a:rPr>
                            <m:t>2</m:t>
                          </m:r>
                        </m:sup>
                      </m:sSup>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sup>
                      </m:sSubSup>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b="0" i="1" smtClean="0">
                              <a:latin typeface="Cambria Math" panose="02040503050406030204" pitchFamily="18" charset="0"/>
                              <a:ea typeface="Cambria Math" panose="02040503050406030204" pitchFamily="18" charset="0"/>
                            </a:rPr>
                            <m:t>3</m:t>
                          </m:r>
                        </m:sup>
                      </m:sSup>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3</m:t>
                              </m:r>
                            </m:e>
                          </m:d>
                        </m:sup>
                      </m:sSubSup>
                      <m:r>
                        <a:rPr lang="en-US" altLang="zh-TW" b="0" i="1" smtClean="0">
                          <a:latin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m:t>
                      </m:r>
                    </m:oMath>
                  </m:oMathPara>
                </a14:m>
                <a:endParaRPr lang="zh-TW" altLang="en-US" dirty="0"/>
              </a:p>
            </p:txBody>
          </p:sp>
        </mc:Choice>
        <mc:Fallback xmlns="">
          <p:sp>
            <p:nvSpPr>
              <p:cNvPr id="14" name="文字方塊 29">
                <a:extLst>
                  <a:ext uri="{FF2B5EF4-FFF2-40B4-BE49-F238E27FC236}">
                    <a16:creationId xmlns:a16="http://schemas.microsoft.com/office/drawing/2014/main" id="{65AC83C5-D3C3-F784-F02E-A4EDE9E615EE}"/>
                  </a:ext>
                </a:extLst>
              </p:cNvPr>
              <p:cNvSpPr txBox="1">
                <a:spLocks noRot="1" noChangeAspect="1" noMove="1" noResize="1" noEditPoints="1" noAdjustHandles="1" noChangeArrowheads="1" noChangeShapeType="1" noTextEdit="1"/>
              </p:cNvSpPr>
              <p:nvPr/>
            </p:nvSpPr>
            <p:spPr bwMode="auto">
              <a:xfrm>
                <a:off x="746311" y="4727136"/>
                <a:ext cx="4219850" cy="425181"/>
              </a:xfrm>
              <a:prstGeom prst="rect">
                <a:avLst/>
              </a:prstGeom>
              <a:blipFill>
                <a:blip r:embed="rId8"/>
                <a:stretch>
                  <a:fillRect b="-2941"/>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E26D949-837C-249E-9CA5-FAD465173CFC}"/>
                  </a:ext>
                </a:extLst>
              </p:cNvPr>
              <p:cNvSpPr txBox="1"/>
              <p:nvPr/>
            </p:nvSpPr>
            <p:spPr bwMode="auto">
              <a:xfrm>
                <a:off x="725062" y="2999676"/>
                <a:ext cx="7867351"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很合理的，我們假設差距</a:t>
                </a:r>
                <a:r>
                  <a:rPr lang="en-TW" dirty="0">
                    <a:latin typeface="Times New Roman" pitchFamily="18" charset="0"/>
                    <a:cs typeface="Times New Roman" pitchFamily="18" charset="0"/>
                  </a:rPr>
                  <a:t>可以如泰勒展開以小參數</a:t>
                </a:r>
                <a14:m>
                  <m:oMath xmlns:m="http://schemas.openxmlformats.org/officeDocument/2006/math">
                    <m:r>
                      <a:rPr lang="en-US" altLang="zh-TW" i="1">
                        <a:latin typeface="Cambria Math" panose="02040503050406030204" pitchFamily="18" charset="0"/>
                        <a:ea typeface="Cambria Math" panose="02040503050406030204" pitchFamily="18" charset="0"/>
                      </a:rPr>
                      <m:t>𝜆</m:t>
                    </m:r>
                  </m:oMath>
                </a14:m>
                <a:r>
                  <a:rPr lang="en-TW" dirty="0">
                    <a:latin typeface="Times New Roman" pitchFamily="18" charset="0"/>
                    <a:cs typeface="Times New Roman" pitchFamily="18" charset="0"/>
                  </a:rPr>
                  <a:t>展開為一無窮級數：</a:t>
                </a:r>
              </a:p>
            </p:txBody>
          </p:sp>
        </mc:Choice>
        <mc:Fallback xmlns="">
          <p:sp>
            <p:nvSpPr>
              <p:cNvPr id="15" name="TextBox 14">
                <a:extLst>
                  <a:ext uri="{FF2B5EF4-FFF2-40B4-BE49-F238E27FC236}">
                    <a16:creationId xmlns:a16="http://schemas.microsoft.com/office/drawing/2014/main" id="{4E26D949-837C-249E-9CA5-FAD465173CFC}"/>
                  </a:ext>
                </a:extLst>
              </p:cNvPr>
              <p:cNvSpPr txBox="1">
                <a:spLocks noRot="1" noChangeAspect="1" noMove="1" noResize="1" noEditPoints="1" noAdjustHandles="1" noChangeArrowheads="1" noChangeShapeType="1" noTextEdit="1"/>
              </p:cNvSpPr>
              <p:nvPr/>
            </p:nvSpPr>
            <p:spPr bwMode="auto">
              <a:xfrm>
                <a:off x="725062" y="2999676"/>
                <a:ext cx="7867351" cy="369332"/>
              </a:xfrm>
              <a:prstGeom prst="rect">
                <a:avLst/>
              </a:prstGeom>
              <a:blipFill>
                <a:blip r:embed="rId9"/>
                <a:stretch>
                  <a:fillRect l="-645"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29">
                <a:extLst>
                  <a:ext uri="{FF2B5EF4-FFF2-40B4-BE49-F238E27FC236}">
                    <a16:creationId xmlns:a16="http://schemas.microsoft.com/office/drawing/2014/main" id="{26C189A6-3F05-0478-C355-E2ABD2B2D936}"/>
                  </a:ext>
                </a:extLst>
              </p:cNvPr>
              <p:cNvSpPr txBox="1"/>
              <p:nvPr/>
            </p:nvSpPr>
            <p:spPr bwMode="auto">
              <a:xfrm>
                <a:off x="738633" y="6066354"/>
                <a:ext cx="4001404" cy="57214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zh-TW" altLang="el-GR" i="1">
                                      <a:latin typeface="Cambria Math"/>
                                      <a:ea typeface="Cambria Math"/>
                                    </a:rPr>
                                    <m:t>𝜓</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𝜆</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i="1">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d>
                        </m:e>
                      </m:d>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oMath>
                  </m:oMathPara>
                </a14:m>
                <a:endParaRPr lang="zh-TW" altLang="en-US" dirty="0"/>
              </a:p>
            </p:txBody>
          </p:sp>
        </mc:Choice>
        <mc:Fallback xmlns="">
          <p:sp>
            <p:nvSpPr>
              <p:cNvPr id="16" name="文字方塊 29">
                <a:extLst>
                  <a:ext uri="{FF2B5EF4-FFF2-40B4-BE49-F238E27FC236}">
                    <a16:creationId xmlns:a16="http://schemas.microsoft.com/office/drawing/2014/main" id="{26C189A6-3F05-0478-C355-E2ABD2B2D936}"/>
                  </a:ext>
                </a:extLst>
              </p:cNvPr>
              <p:cNvSpPr txBox="1">
                <a:spLocks noRot="1" noChangeAspect="1" noMove="1" noResize="1" noEditPoints="1" noAdjustHandles="1" noChangeArrowheads="1" noChangeShapeType="1" noTextEdit="1"/>
              </p:cNvSpPr>
              <p:nvPr/>
            </p:nvSpPr>
            <p:spPr bwMode="auto">
              <a:xfrm>
                <a:off x="738633" y="6066354"/>
                <a:ext cx="4001404" cy="572144"/>
              </a:xfrm>
              <a:prstGeom prst="rect">
                <a:avLst/>
              </a:prstGeom>
              <a:blipFill>
                <a:blip r:embed="rId10"/>
                <a:stretch>
                  <a:fillRect l="-6646" t="-176087" r="-4747" b="-258696"/>
                </a:stretch>
              </a:blipFill>
              <a:ln>
                <a:noFill/>
              </a:ln>
            </p:spPr>
            <p:txBody>
              <a:bodyPr/>
              <a:lstStyle/>
              <a:p>
                <a:r>
                  <a:rPr lang="en-TW">
                    <a:noFill/>
                  </a:rPr>
                  <a:t> </a:t>
                </a:r>
              </a:p>
            </p:txBody>
          </p:sp>
        </mc:Fallback>
      </mc:AlternateContent>
      <p:sp>
        <p:nvSpPr>
          <p:cNvPr id="3" name="TextBox 2">
            <a:extLst>
              <a:ext uri="{FF2B5EF4-FFF2-40B4-BE49-F238E27FC236}">
                <a16:creationId xmlns:a16="http://schemas.microsoft.com/office/drawing/2014/main" id="{E57B93F9-2467-9F1E-AD98-700CC5B5B592}"/>
              </a:ext>
            </a:extLst>
          </p:cNvPr>
          <p:cNvSpPr txBox="1"/>
          <p:nvPr/>
        </p:nvSpPr>
        <p:spPr bwMode="auto">
          <a:xfrm>
            <a:off x="700935" y="4291847"/>
            <a:ext cx="233824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因此：</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1C96864-0845-CE9C-1B66-83F118635347}"/>
                  </a:ext>
                </a:extLst>
              </p:cNvPr>
              <p:cNvSpPr txBox="1"/>
              <p:nvPr/>
            </p:nvSpPr>
            <p:spPr bwMode="auto">
              <a:xfrm>
                <a:off x="700935" y="5152317"/>
                <a:ext cx="8422203" cy="42518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這些展開的係數</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𝑖</m:t>
                            </m:r>
                          </m:e>
                        </m:d>
                      </m:sup>
                    </m:sSubSup>
                  </m:oMath>
                </a14:m>
                <a:r>
                  <a:rPr lang="en-TW" dirty="0">
                    <a:latin typeface="Times New Roman" pitchFamily="18" charset="0"/>
                    <a:cs typeface="Times New Roman" pitchFamily="18" charset="0"/>
                  </a:rPr>
                  <a:t>，給出真實本徵值與非微擾值的差距，就是微擾計算的目標。</a:t>
                </a:r>
              </a:p>
            </p:txBody>
          </p:sp>
        </mc:Choice>
        <mc:Fallback xmlns="">
          <p:sp>
            <p:nvSpPr>
              <p:cNvPr id="5" name="TextBox 4">
                <a:extLst>
                  <a:ext uri="{FF2B5EF4-FFF2-40B4-BE49-F238E27FC236}">
                    <a16:creationId xmlns:a16="http://schemas.microsoft.com/office/drawing/2014/main" id="{D1C96864-0845-CE9C-1B66-83F118635347}"/>
                  </a:ext>
                </a:extLst>
              </p:cNvPr>
              <p:cNvSpPr txBox="1">
                <a:spLocks noRot="1" noChangeAspect="1" noMove="1" noResize="1" noEditPoints="1" noAdjustHandles="1" noChangeArrowheads="1" noChangeShapeType="1" noTextEdit="1"/>
              </p:cNvSpPr>
              <p:nvPr/>
            </p:nvSpPr>
            <p:spPr bwMode="auto">
              <a:xfrm>
                <a:off x="700935" y="5152317"/>
                <a:ext cx="8422203" cy="425181"/>
              </a:xfrm>
              <a:prstGeom prst="rect">
                <a:avLst/>
              </a:prstGeom>
              <a:blipFill>
                <a:blip r:embed="rId11"/>
                <a:stretch>
                  <a:fillRect l="-602" b="-20000"/>
                </a:stretch>
              </a:blipFill>
              <a:ln w="9525">
                <a:noFill/>
                <a:miter lim="800000"/>
                <a:headEnd/>
                <a:tailEnd/>
              </a:ln>
            </p:spPr>
            <p:txBody>
              <a:bodyPr/>
              <a:lstStyle/>
              <a:p>
                <a:r>
                  <a:rPr lang="en-TW">
                    <a:noFill/>
                  </a:rPr>
                  <a:t> </a:t>
                </a:r>
              </a:p>
            </p:txBody>
          </p:sp>
        </mc:Fallback>
      </mc:AlternateContent>
      <p:sp>
        <p:nvSpPr>
          <p:cNvPr id="12" name="TextBox 11">
            <a:extLst>
              <a:ext uri="{FF2B5EF4-FFF2-40B4-BE49-F238E27FC236}">
                <a16:creationId xmlns:a16="http://schemas.microsoft.com/office/drawing/2014/main" id="{DE1F0D9F-CA5A-EDF4-35AB-BBB74230FE0D}"/>
              </a:ext>
            </a:extLst>
          </p:cNvPr>
          <p:cNvSpPr txBox="1"/>
          <p:nvPr/>
        </p:nvSpPr>
        <p:spPr bwMode="auto">
          <a:xfrm>
            <a:off x="700935" y="5625985"/>
            <a:ext cx="7245279"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真實的本徵態與未微擾本徵態的差距也假設可以展開。</a:t>
            </a:r>
          </a:p>
        </p:txBody>
      </p:sp>
      <mc:AlternateContent xmlns:mc="http://schemas.openxmlformats.org/markup-compatibility/2006" xmlns:a14="http://schemas.microsoft.com/office/drawing/2010/main">
        <mc:Choice Requires="a14">
          <p:sp>
            <p:nvSpPr>
              <p:cNvPr id="2" name="文字方塊 29">
                <a:extLst>
                  <a:ext uri="{FF2B5EF4-FFF2-40B4-BE49-F238E27FC236}">
                    <a16:creationId xmlns:a16="http://schemas.microsoft.com/office/drawing/2014/main" id="{AF215CCB-50D1-CF02-F221-5968F31FB704}"/>
                  </a:ext>
                </a:extLst>
              </p:cNvPr>
              <p:cNvSpPr txBox="1"/>
              <p:nvPr/>
            </p:nvSpPr>
            <p:spPr bwMode="auto">
              <a:xfrm>
                <a:off x="770437" y="3376650"/>
                <a:ext cx="5435615" cy="61273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𝑓</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𝜆</m:t>
                          </m:r>
                        </m:e>
                      </m:d>
                      <m:r>
                        <a:rPr lang="en-US" altLang="zh-TW" b="0" i="1" smtClean="0">
                          <a:latin typeface="Cambria Math" panose="02040503050406030204" pitchFamily="18" charset="0"/>
                          <a:ea typeface="Cambria Math"/>
                        </a:rPr>
                        <m:t>=</m:t>
                      </m:r>
                      <m:r>
                        <a:rPr lang="en-US" altLang="zh-TW" i="1">
                          <a:latin typeface="Cambria Math" panose="02040503050406030204" pitchFamily="18" charset="0"/>
                        </a:rPr>
                        <m:t>𝑓</m:t>
                      </m:r>
                      <m:d>
                        <m:dPr>
                          <m:ctrlPr>
                            <a:rPr lang="en-US" altLang="zh-TW" i="1">
                              <a:latin typeface="Cambria Math" panose="02040503050406030204" pitchFamily="18" charset="0"/>
                            </a:rPr>
                          </m:ctrlPr>
                        </m:dPr>
                        <m:e>
                          <m:r>
                            <a:rPr lang="en-US" altLang="zh-TW" b="0" i="1" smtClean="0">
                              <a:latin typeface="Cambria Math" panose="02040503050406030204" pitchFamily="18" charset="0"/>
                            </a:rPr>
                            <m:t>0</m:t>
                          </m:r>
                        </m:e>
                      </m:d>
                      <m:r>
                        <a:rPr lang="en-US" altLang="zh-TW" b="0" i="1" smtClean="0">
                          <a:latin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𝜆</m:t>
                      </m:r>
                      <m:r>
                        <a:rPr lang="en-US" altLang="zh-TW" i="1">
                          <a:latin typeface="Cambria Math" panose="02040503050406030204" pitchFamily="18" charset="0"/>
                        </a:rPr>
                        <m:t>𝑓</m:t>
                      </m:r>
                      <m:r>
                        <a:rPr lang="en-US" altLang="zh-TW" b="0" i="1" smtClean="0">
                          <a:latin typeface="Cambria Math" panose="02040503050406030204" pitchFamily="18" charset="0"/>
                        </a:rPr>
                        <m:t>′</m:t>
                      </m:r>
                      <m:d>
                        <m:dPr>
                          <m:ctrlPr>
                            <a:rPr lang="en-US" altLang="zh-TW" i="1">
                              <a:latin typeface="Cambria Math" panose="02040503050406030204" pitchFamily="18" charset="0"/>
                            </a:rPr>
                          </m:ctrlPr>
                        </m:dPr>
                        <m:e>
                          <m:r>
                            <a:rPr lang="en-US" altLang="zh-TW" b="0" i="1" smtClean="0">
                              <a:latin typeface="Cambria Math" panose="02040503050406030204" pitchFamily="18" charset="0"/>
                            </a:rPr>
                            <m:t>0</m:t>
                          </m:r>
                        </m:e>
                      </m:d>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1</m:t>
                          </m:r>
                        </m:num>
                        <m:den>
                          <m:r>
                            <a:rPr lang="en-US" altLang="zh-TW" b="0" i="1" smtClean="0">
                              <a:latin typeface="Cambria Math" panose="02040503050406030204" pitchFamily="18" charset="0"/>
                            </a:rPr>
                            <m:t>2</m:t>
                          </m:r>
                        </m:den>
                      </m:f>
                      <m:sSup>
                        <m:sSupPr>
                          <m:ctrlPr>
                            <a:rPr lang="en-US" altLang="zh-TW" b="0" i="1" smtClean="0">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b="0" i="1" smtClean="0">
                              <a:latin typeface="Cambria Math" panose="02040503050406030204" pitchFamily="18" charset="0"/>
                            </a:rPr>
                            <m:t>2</m:t>
                          </m:r>
                        </m:sup>
                      </m:sSup>
                      <m:r>
                        <a:rPr lang="en-US" altLang="zh-TW" i="1" smtClean="0">
                          <a:latin typeface="Cambria Math" panose="02040503050406030204" pitchFamily="18" charset="0"/>
                        </a:rPr>
                        <m:t>𝑓</m:t>
                      </m:r>
                      <m:r>
                        <a:rPr lang="en-US" altLang="zh-TW" b="0" i="1" smtClean="0">
                          <a:latin typeface="Cambria Math" panose="02040503050406030204" pitchFamily="18" charset="0"/>
                        </a:rPr>
                        <m:t>′′</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0</m:t>
                          </m:r>
                        </m:e>
                      </m:d>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1</m:t>
                          </m:r>
                        </m:num>
                        <m:den>
                          <m:r>
                            <a:rPr lang="en-US" altLang="zh-TW" b="0" i="1" smtClean="0">
                              <a:latin typeface="Cambria Math" panose="02040503050406030204" pitchFamily="18" charset="0"/>
                            </a:rPr>
                            <m:t>3!</m:t>
                          </m:r>
                        </m:den>
                      </m:f>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b="0" i="1" smtClean="0">
                              <a:latin typeface="Cambria Math" panose="02040503050406030204" pitchFamily="18" charset="0"/>
                              <a:ea typeface="Cambria Math" panose="02040503050406030204" pitchFamily="18" charset="0"/>
                            </a:rPr>
                            <m:t>3</m:t>
                          </m:r>
                        </m:sup>
                      </m:sSup>
                      <m:sSup>
                        <m:sSupPr>
                          <m:ctrlPr>
                            <a:rPr lang="en-US" altLang="zh-TW" b="0" i="1" smtClean="0">
                              <a:latin typeface="Cambria Math" panose="02040503050406030204" pitchFamily="18" charset="0"/>
                              <a:ea typeface="Cambria Math" panose="02040503050406030204" pitchFamily="18" charset="0"/>
                            </a:rPr>
                          </m:ctrlPr>
                        </m:sSupPr>
                        <m:e>
                          <m:r>
                            <a:rPr lang="en-US" altLang="zh-TW" i="1" smtClean="0">
                              <a:latin typeface="Cambria Math" panose="02040503050406030204" pitchFamily="18" charset="0"/>
                            </a:rPr>
                            <m:t>𝑓</m:t>
                          </m:r>
                        </m:e>
                        <m:sup>
                          <m:r>
                            <a:rPr lang="en-US" altLang="zh-TW" b="0" i="1" smtClean="0">
                              <a:latin typeface="Cambria Math" panose="02040503050406030204" pitchFamily="18" charset="0"/>
                            </a:rPr>
                            <m:t>′′′</m:t>
                          </m:r>
                        </m:sup>
                      </m:sSup>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0</m:t>
                          </m:r>
                        </m:e>
                      </m:d>
                      <m:r>
                        <a:rPr lang="en-US" altLang="zh-TW" b="0" i="1" smtClean="0">
                          <a:latin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m:t>
                      </m:r>
                    </m:oMath>
                  </m:oMathPara>
                </a14:m>
                <a:endParaRPr lang="zh-TW" altLang="en-US" dirty="0"/>
              </a:p>
            </p:txBody>
          </p:sp>
        </mc:Choice>
        <mc:Fallback xmlns="">
          <p:sp>
            <p:nvSpPr>
              <p:cNvPr id="2" name="文字方塊 29">
                <a:extLst>
                  <a:ext uri="{FF2B5EF4-FFF2-40B4-BE49-F238E27FC236}">
                    <a16:creationId xmlns:a16="http://schemas.microsoft.com/office/drawing/2014/main" id="{AF215CCB-50D1-CF02-F221-5968F31FB704}"/>
                  </a:ext>
                </a:extLst>
              </p:cNvPr>
              <p:cNvSpPr txBox="1">
                <a:spLocks noRot="1" noChangeAspect="1" noMove="1" noResize="1" noEditPoints="1" noAdjustHandles="1" noChangeArrowheads="1" noChangeShapeType="1" noTextEdit="1"/>
              </p:cNvSpPr>
              <p:nvPr/>
            </p:nvSpPr>
            <p:spPr bwMode="auto">
              <a:xfrm>
                <a:off x="770437" y="3376650"/>
                <a:ext cx="5435615" cy="612732"/>
              </a:xfrm>
              <a:prstGeom prst="rect">
                <a:avLst/>
              </a:prstGeom>
              <a:blipFill>
                <a:blip r:embed="rId12"/>
                <a:stretch>
                  <a:fillRect b="-4082"/>
                </a:stretch>
              </a:blipFill>
              <a:ln>
                <a:noFill/>
              </a:ln>
            </p:spPr>
            <p:txBody>
              <a:bodyPr/>
              <a:lstStyle/>
              <a:p>
                <a:r>
                  <a:rPr lang="en-TW">
                    <a:noFill/>
                  </a:rPr>
                  <a:t> </a:t>
                </a:r>
              </a:p>
            </p:txBody>
          </p:sp>
        </mc:Fallback>
      </mc:AlternateContent>
      <p:sp>
        <p:nvSpPr>
          <p:cNvPr id="17" name="TextBox 16">
            <a:extLst>
              <a:ext uri="{FF2B5EF4-FFF2-40B4-BE49-F238E27FC236}">
                <a16:creationId xmlns:a16="http://schemas.microsoft.com/office/drawing/2014/main" id="{4A8F9A2F-B218-4F79-0854-71065D9C50BC}"/>
              </a:ext>
            </a:extLst>
          </p:cNvPr>
          <p:cNvSpPr txBox="1"/>
          <p:nvPr/>
        </p:nvSpPr>
        <p:spPr bwMode="auto">
          <a:xfrm>
            <a:off x="5011536" y="4782985"/>
            <a:ext cx="3952951" cy="369332"/>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called</a:t>
            </a:r>
            <a:r>
              <a:rPr lang="en-TW" dirty="0">
                <a:latin typeface="Times New Roman" pitchFamily="18" charset="0"/>
                <a:cs typeface="Times New Roman" pitchFamily="18" charset="0"/>
              </a:rPr>
              <a:t> Energy Shift due to perturbation.</a:t>
            </a:r>
          </a:p>
        </p:txBody>
      </p:sp>
    </p:spTree>
    <p:extLst>
      <p:ext uri="{BB962C8B-B14F-4D97-AF65-F5344CB8AC3E}">
        <p14:creationId xmlns:p14="http://schemas.microsoft.com/office/powerpoint/2010/main" val="19956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P spid="16" grpId="0" animBg="1"/>
      <p:bldP spid="3" grpId="0"/>
      <p:bldP spid="5" grpId="0"/>
      <p:bldP spid="12" grpId="0"/>
      <p:bldP spid="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2B30DE-298A-7872-1971-75F63303B23E}"/>
              </a:ext>
            </a:extLst>
          </p:cNvPr>
          <p:cNvPicPr>
            <a:picLocks noChangeAspect="1"/>
          </p:cNvPicPr>
          <p:nvPr/>
        </p:nvPicPr>
        <p:blipFill rotWithShape="1">
          <a:blip r:embed="rId2"/>
          <a:srcRect l="19094" r="16859" b="47973"/>
          <a:stretch/>
        </p:blipFill>
        <p:spPr>
          <a:xfrm>
            <a:off x="1728522" y="1484784"/>
            <a:ext cx="5686956" cy="2736304"/>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A310D39-842A-ADC5-D323-5D00E61C1812}"/>
                  </a:ext>
                </a:extLst>
              </p:cNvPr>
              <p:cNvSpPr txBox="1"/>
              <p:nvPr/>
            </p:nvSpPr>
            <p:spPr bwMode="auto">
              <a:xfrm>
                <a:off x="1748738" y="4365104"/>
                <a:ext cx="566674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若是考慮所有</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𝑛</m:t>
                        </m:r>
                      </m:sub>
                    </m:sSub>
                  </m:oMath>
                </a14:m>
                <a:r>
                  <a:rPr lang="en-TW" dirty="0">
                    <a:latin typeface="Times New Roman" pitchFamily="18" charset="0"/>
                    <a:cs typeface="Times New Roman" pitchFamily="18" charset="0"/>
                  </a:rPr>
                  <a:t>，每一個</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oMath>
                </a14:m>
                <a:r>
                  <a:rPr lang="en-TW" dirty="0">
                    <a:latin typeface="Times New Roman" pitchFamily="18" charset="0"/>
                    <a:cs typeface="Times New Roman" pitchFamily="18" charset="0"/>
                  </a:rPr>
                  <a:t>會對應一個Band Edge。</a:t>
                </a:r>
              </a:p>
            </p:txBody>
          </p:sp>
        </mc:Choice>
        <mc:Fallback xmlns="">
          <p:sp>
            <p:nvSpPr>
              <p:cNvPr id="6" name="TextBox 5">
                <a:extLst>
                  <a:ext uri="{FF2B5EF4-FFF2-40B4-BE49-F238E27FC236}">
                    <a16:creationId xmlns:a16="http://schemas.microsoft.com/office/drawing/2014/main" id="{AA310D39-842A-ADC5-D323-5D00E61C1812}"/>
                  </a:ext>
                </a:extLst>
              </p:cNvPr>
              <p:cNvSpPr txBox="1">
                <a:spLocks noRot="1" noChangeAspect="1" noMove="1" noResize="1" noEditPoints="1" noAdjustHandles="1" noChangeArrowheads="1" noChangeShapeType="1" noTextEdit="1"/>
              </p:cNvSpPr>
              <p:nvPr/>
            </p:nvSpPr>
            <p:spPr bwMode="auto">
              <a:xfrm>
                <a:off x="1748738" y="4365104"/>
                <a:ext cx="5666740" cy="369332"/>
              </a:xfrm>
              <a:prstGeom prst="rect">
                <a:avLst/>
              </a:prstGeom>
              <a:blipFill>
                <a:blip r:embed="rId3"/>
                <a:stretch>
                  <a:fillRect l="-895"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DD3183C-2DC0-F66A-2BF9-87EFB467332C}"/>
                  </a:ext>
                </a:extLst>
              </p:cNvPr>
              <p:cNvSpPr txBox="1"/>
              <p:nvPr/>
            </p:nvSpPr>
            <p:spPr bwMode="auto">
              <a:xfrm>
                <a:off x="1755558" y="4848573"/>
                <a:ext cx="566674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每一個Band Edge，都會出現間隙 Gap。大小為</a:t>
                </a:r>
                <a14:m>
                  <m:oMath xmlns:m="http://schemas.openxmlformats.org/officeDocument/2006/math">
                    <m:r>
                      <a:rPr lang="en-US" altLang="zh-TW" b="0" i="0" smtClean="0">
                        <a:latin typeface="Cambria Math" panose="02040503050406030204" pitchFamily="18" charset="0"/>
                      </a:rPr>
                      <m:t>2</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𝑛</m:t>
                        </m:r>
                      </m:sub>
                    </m:sSub>
                  </m:oMath>
                </a14:m>
                <a:r>
                  <a:rPr lang="en-TW" dirty="0">
                    <a:latin typeface="Times New Roman" pitchFamily="18" charset="0"/>
                    <a:cs typeface="Times New Roman" pitchFamily="18" charset="0"/>
                  </a:rPr>
                  <a:t>。</a:t>
                </a:r>
              </a:p>
            </p:txBody>
          </p:sp>
        </mc:Choice>
        <mc:Fallback xmlns="">
          <p:sp>
            <p:nvSpPr>
              <p:cNvPr id="7" name="TextBox 6">
                <a:extLst>
                  <a:ext uri="{FF2B5EF4-FFF2-40B4-BE49-F238E27FC236}">
                    <a16:creationId xmlns:a16="http://schemas.microsoft.com/office/drawing/2014/main" id="{CDD3183C-2DC0-F66A-2BF9-87EFB467332C}"/>
                  </a:ext>
                </a:extLst>
              </p:cNvPr>
              <p:cNvSpPr txBox="1">
                <a:spLocks noRot="1" noChangeAspect="1" noMove="1" noResize="1" noEditPoints="1" noAdjustHandles="1" noChangeArrowheads="1" noChangeShapeType="1" noTextEdit="1"/>
              </p:cNvSpPr>
              <p:nvPr/>
            </p:nvSpPr>
            <p:spPr bwMode="auto">
              <a:xfrm>
                <a:off x="1755558" y="4848573"/>
                <a:ext cx="5666740" cy="369332"/>
              </a:xfrm>
              <a:prstGeom prst="rect">
                <a:avLst/>
              </a:prstGeom>
              <a:blipFill>
                <a:blip r:embed="rId4"/>
                <a:stretch>
                  <a:fillRect l="-895" t="-6667" b="-23333"/>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8739895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40DF1AD-AD14-4647-342F-A2E217053A87}"/>
                  </a:ext>
                </a:extLst>
              </p:cNvPr>
              <p:cNvSpPr txBox="1"/>
              <p:nvPr/>
            </p:nvSpPr>
            <p:spPr bwMode="auto">
              <a:xfrm>
                <a:off x="5705297" y="2782687"/>
                <a:ext cx="2660407"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i="1" smtClean="0">
                          <a:latin typeface="Cambria Math" panose="02040503050406030204" pitchFamily="18" charset="0"/>
                          <a:ea typeface="Cambria Math" panose="02040503050406030204" pitchFamily="18" charset="0"/>
                          <a:cs typeface="Times New Roman" pitchFamily="18" charset="0"/>
                        </a:rPr>
                        <m:t>~</m:t>
                      </m:r>
                      <m:func>
                        <m:funcPr>
                          <m:ctrlPr>
                            <a:rPr lang="en-US"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i="0" smtClean="0">
                              <a:latin typeface="Cambria Math" panose="02040503050406030204" pitchFamily="18" charset="0"/>
                              <a:ea typeface="Cambria Math" panose="02040503050406030204" pitchFamily="18" charset="0"/>
                              <a:cs typeface="Times New Roman" pitchFamily="18" charset="0"/>
                            </a:rPr>
                            <m:t>sin</m:t>
                          </m:r>
                        </m:fName>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e>
                      </m:func>
                    </m:oMath>
                  </m:oMathPara>
                </a14:m>
                <a:endParaRPr lang="en-TW"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B40DF1AD-AD14-4647-342F-A2E217053A87}"/>
                  </a:ext>
                </a:extLst>
              </p:cNvPr>
              <p:cNvSpPr txBox="1">
                <a:spLocks noRot="1" noChangeAspect="1" noMove="1" noResize="1" noEditPoints="1" noAdjustHandles="1" noChangeArrowheads="1" noChangeShapeType="1" noTextEdit="1"/>
              </p:cNvSpPr>
              <p:nvPr/>
            </p:nvSpPr>
            <p:spPr bwMode="auto">
              <a:xfrm>
                <a:off x="5705297" y="2782687"/>
                <a:ext cx="2660407" cy="572273"/>
              </a:xfrm>
              <a:prstGeom prst="rect">
                <a:avLst/>
              </a:prstGeom>
              <a:blipFill>
                <a:blip r:embed="rId2"/>
                <a:stretch>
                  <a:fillRect l="-15238" t="-178261" r="-476" b="-25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0D61987-ED2F-5DCB-C2EB-9E48B4D3BE02}"/>
                  </a:ext>
                </a:extLst>
              </p:cNvPr>
              <p:cNvSpPr txBox="1"/>
              <p:nvPr/>
            </p:nvSpPr>
            <p:spPr bwMode="auto">
              <a:xfrm>
                <a:off x="5674839" y="3968924"/>
                <a:ext cx="2690865"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i="1" smtClean="0">
                          <a:latin typeface="Cambria Math" panose="02040503050406030204" pitchFamily="18" charset="0"/>
                          <a:ea typeface="Cambria Math" panose="02040503050406030204" pitchFamily="18" charset="0"/>
                          <a:cs typeface="Times New Roman" pitchFamily="18" charset="0"/>
                        </a:rPr>
                        <m:t>~</m:t>
                      </m:r>
                      <m:func>
                        <m:funcPr>
                          <m:ctrlPr>
                            <a:rPr lang="en-US"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i="0" smtClean="0">
                              <a:latin typeface="Cambria Math" panose="02040503050406030204" pitchFamily="18" charset="0"/>
                              <a:ea typeface="Cambria Math" panose="02040503050406030204" pitchFamily="18" charset="0"/>
                              <a:cs typeface="Times New Roman" pitchFamily="18" charset="0"/>
                            </a:rPr>
                            <m:t>cos</m:t>
                          </m:r>
                        </m:fName>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e>
                      </m:func>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E0D61987-ED2F-5DCB-C2EB-9E48B4D3BE02}"/>
                  </a:ext>
                </a:extLst>
              </p:cNvPr>
              <p:cNvSpPr txBox="1">
                <a:spLocks noRot="1" noChangeAspect="1" noMove="1" noResize="1" noEditPoints="1" noAdjustHandles="1" noChangeArrowheads="1" noChangeShapeType="1" noTextEdit="1"/>
              </p:cNvSpPr>
              <p:nvPr/>
            </p:nvSpPr>
            <p:spPr bwMode="auto">
              <a:xfrm>
                <a:off x="5674839" y="3968924"/>
                <a:ext cx="2690865" cy="572273"/>
              </a:xfrm>
              <a:prstGeom prst="rect">
                <a:avLst/>
              </a:prstGeom>
              <a:blipFill>
                <a:blip r:embed="rId3"/>
                <a:stretch>
                  <a:fillRect l="-15023" t="-178261" r="-469" b="-256522"/>
                </a:stretch>
              </a:blipFill>
              <a:ln w="9525">
                <a:noFill/>
                <a:miter lim="800000"/>
                <a:headEnd/>
                <a:tailEnd/>
              </a:ln>
            </p:spPr>
            <p:txBody>
              <a:bodyPr/>
              <a:lstStyle/>
              <a:p>
                <a:r>
                  <a:rPr lang="en-TW">
                    <a:noFill/>
                  </a:rPr>
                  <a:t> </a:t>
                </a:r>
              </a:p>
            </p:txBody>
          </p:sp>
        </mc:Fallback>
      </mc:AlternateContent>
      <p:sp>
        <p:nvSpPr>
          <p:cNvPr id="5" name="TextBox 4">
            <a:extLst>
              <a:ext uri="{FF2B5EF4-FFF2-40B4-BE49-F238E27FC236}">
                <a16:creationId xmlns:a16="http://schemas.microsoft.com/office/drawing/2014/main" id="{F85378E7-1B02-D704-B093-FB8D70AF52D6}"/>
              </a:ext>
            </a:extLst>
          </p:cNvPr>
          <p:cNvSpPr txBox="1"/>
          <p:nvPr/>
        </p:nvSpPr>
        <p:spPr bwMode="auto">
          <a:xfrm>
            <a:off x="611560" y="1328589"/>
            <a:ext cx="7674038"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這兩個能量不等的定態，是原本兩個簡併態，相加與相減形成的疊加態！</a:t>
            </a:r>
          </a:p>
        </p:txBody>
      </p:sp>
      <p:sp>
        <p:nvSpPr>
          <p:cNvPr id="6" name="TextBox 5">
            <a:extLst>
              <a:ext uri="{FF2B5EF4-FFF2-40B4-BE49-F238E27FC236}">
                <a16:creationId xmlns:a16="http://schemas.microsoft.com/office/drawing/2014/main" id="{5432D4E1-6A14-F0F9-BF58-265658324A1B}"/>
              </a:ext>
            </a:extLst>
          </p:cNvPr>
          <p:cNvSpPr txBox="1"/>
          <p:nvPr/>
        </p:nvSpPr>
        <p:spPr bwMode="auto">
          <a:xfrm>
            <a:off x="611560" y="1854413"/>
            <a:ext cx="810039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電子的機率密度分別集中與遠離，離子附近位能較低的區域，造成能量差異。</a:t>
            </a:r>
          </a:p>
        </p:txBody>
      </p:sp>
      <p:pic>
        <p:nvPicPr>
          <p:cNvPr id="7" name="Picture 6">
            <a:extLst>
              <a:ext uri="{FF2B5EF4-FFF2-40B4-BE49-F238E27FC236}">
                <a16:creationId xmlns:a16="http://schemas.microsoft.com/office/drawing/2014/main" id="{F9F1C9F5-C5CF-027F-9F3F-A4626BAF21E7}"/>
              </a:ext>
            </a:extLst>
          </p:cNvPr>
          <p:cNvPicPr>
            <a:picLocks noChangeAspect="1"/>
          </p:cNvPicPr>
          <p:nvPr/>
        </p:nvPicPr>
        <p:blipFill>
          <a:blip r:embed="rId4"/>
          <a:stretch>
            <a:fillRect/>
          </a:stretch>
        </p:blipFill>
        <p:spPr>
          <a:xfrm>
            <a:off x="1259632" y="2380237"/>
            <a:ext cx="4320480" cy="3456384"/>
          </a:xfrm>
          <a:prstGeom prst="rect">
            <a:avLst/>
          </a:prstGeom>
        </p:spPr>
      </p:pic>
    </p:spTree>
    <p:extLst>
      <p:ext uri="{BB962C8B-B14F-4D97-AF65-F5344CB8AC3E}">
        <p14:creationId xmlns:p14="http://schemas.microsoft.com/office/powerpoint/2010/main" val="42142484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9FD9C8F-5017-6CB9-5DAA-702E384E921E}"/>
              </a:ext>
            </a:extLst>
          </p:cNvPr>
          <p:cNvSpPr/>
          <p:nvPr/>
        </p:nvSpPr>
        <p:spPr>
          <a:xfrm>
            <a:off x="5367795" y="1663764"/>
            <a:ext cx="296389" cy="2773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5C6F0D5-7394-06FC-6D22-9EA992286748}"/>
                  </a:ext>
                </a:extLst>
              </p:cNvPr>
              <p:cNvSpPr txBox="1"/>
              <p:nvPr/>
            </p:nvSpPr>
            <p:spPr bwMode="auto">
              <a:xfrm>
                <a:off x="789143" y="5535636"/>
                <a:ext cx="3596818" cy="1151405"/>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2"/>
                                    <m:mcJc m:val="center"/>
                                  </m:mcPr>
                                </m:mc>
                              </m:mcs>
                              <m:ctrlPr>
                                <a:rPr lang="en-TW" i="1" smtClean="0">
                                  <a:latin typeface="Cambria Math" panose="02040503050406030204" pitchFamily="18" charset="0"/>
                                  <a:cs typeface="Times New Roman" pitchFamily="18" charset="0"/>
                                </a:rPr>
                              </m:ctrlPr>
                            </m:mPr>
                            <m:mr>
                              <m:e>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r>
                                      <a:rPr lang="en-US" altLang="zh-TW" i="1">
                                        <a:latin typeface="Cambria Math" panose="02040503050406030204" pitchFamily="18" charset="0"/>
                                        <a:ea typeface="Cambria Math" panose="02040503050406030204" pitchFamily="18" charset="0"/>
                                      </a:rPr>
                                      <m:t>𝜋𝛿</m:t>
                                    </m:r>
                                  </m:num>
                                  <m:den>
                                    <m:r>
                                      <a:rPr lang="en-US" altLang="zh-TW" i="1">
                                        <a:latin typeface="Cambria Math" panose="02040503050406030204" pitchFamily="18" charset="0"/>
                                      </a:rPr>
                                      <m:t>𝑚𝑎</m:t>
                                    </m:r>
                                  </m:den>
                                </m:f>
                              </m:e>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e>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r>
                                      <a:rPr lang="en-US" altLang="zh-TW" i="1">
                                        <a:latin typeface="Cambria Math" panose="02040503050406030204" pitchFamily="18" charset="0"/>
                                        <a:ea typeface="Cambria Math" panose="02040503050406030204" pitchFamily="18" charset="0"/>
                                      </a:rPr>
                                      <m:t>𝜋𝛿</m:t>
                                    </m:r>
                                  </m:num>
                                  <m:den>
                                    <m:r>
                                      <a:rPr lang="en-US" altLang="zh-TW" i="1">
                                        <a:latin typeface="Cambria Math" panose="02040503050406030204" pitchFamily="18" charset="0"/>
                                      </a:rPr>
                                      <m:t>𝑚𝑎</m:t>
                                    </m:r>
                                  </m:den>
                                </m:f>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m:oMathPara>
                </a14:m>
                <a:endParaRPr lang="en-TW" dirty="0">
                  <a:latin typeface="Times New Roman" pitchFamily="18" charset="0"/>
                  <a:cs typeface="Times New Roman" pitchFamily="18" charset="0"/>
                </a:endParaRPr>
              </a:p>
            </p:txBody>
          </p:sp>
        </mc:Choice>
        <mc:Fallback xmlns="">
          <p:sp>
            <p:nvSpPr>
              <p:cNvPr id="11" name="TextBox 10">
                <a:extLst>
                  <a:ext uri="{FF2B5EF4-FFF2-40B4-BE49-F238E27FC236}">
                    <a16:creationId xmlns:a16="http://schemas.microsoft.com/office/drawing/2014/main" id="{D5C6F0D5-7394-06FC-6D22-9EA992286748}"/>
                  </a:ext>
                </a:extLst>
              </p:cNvPr>
              <p:cNvSpPr txBox="1">
                <a:spLocks noRot="1" noChangeAspect="1" noMove="1" noResize="1" noEditPoints="1" noAdjustHandles="1" noChangeArrowheads="1" noChangeShapeType="1" noTextEdit="1"/>
              </p:cNvSpPr>
              <p:nvPr/>
            </p:nvSpPr>
            <p:spPr bwMode="auto">
              <a:xfrm>
                <a:off x="789143" y="5535636"/>
                <a:ext cx="3596818" cy="1151405"/>
              </a:xfrm>
              <a:prstGeom prst="rect">
                <a:avLst/>
              </a:prstGeom>
              <a:blipFill>
                <a:blip r:embed="rId2"/>
                <a:stretch>
                  <a:fillRect b="-326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0BBDEB5-4BBB-1627-E85E-E81963BAEF28}"/>
                  </a:ext>
                </a:extLst>
              </p:cNvPr>
              <p:cNvSpPr txBox="1"/>
              <p:nvPr/>
            </p:nvSpPr>
            <p:spPr bwMode="auto">
              <a:xfrm>
                <a:off x="827584" y="1088788"/>
                <a:ext cx="7920878" cy="572144"/>
              </a:xfrm>
              <a:prstGeom prst="rect">
                <a:avLst/>
              </a:prstGeom>
              <a:noFill/>
              <a:ln w="9525">
                <a:noFill/>
                <a:miter lim="800000"/>
                <a:headEnd/>
                <a:tailEnd/>
              </a:ln>
            </p:spPr>
            <p:txBody>
              <a:bodyPr wrap="square" rtlCol="0">
                <a:spAutoFit/>
              </a:bodyPr>
              <a:lstStyle/>
              <a:p>
                <a:r>
                  <a:rPr lang="zh-TW" altLang="en-US" dirty="0"/>
                  <a:t>但現在</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a:latin typeface="Cambria Math" panose="02040503050406030204" pitchFamily="18" charset="0"/>
                                <a:ea typeface="Cambria Math" panose="02040503050406030204" pitchFamily="18" charset="0"/>
                              </a:rPr>
                              <m:t>−</m:t>
                            </m:r>
                            <m:r>
                              <m:rPr>
                                <m:sty m:val="p"/>
                              </m:rPr>
                              <a:rPr lang="el-GR" altLang="zh-TW" i="1">
                                <a:latin typeface="Cambria Math" panose="02040503050406030204" pitchFamily="18" charset="0"/>
                                <a:ea typeface="Cambria Math" panose="02040503050406030204" pitchFamily="18" charset="0"/>
                              </a:rPr>
                              <m:t>δ</m:t>
                            </m:r>
                          </m:e>
                        </m:d>
                      </m:e>
                    </m:d>
                    <m:r>
                      <a:rPr lang="zh-TW" altLang="en-US" i="1">
                        <a:latin typeface="Cambria Math" panose="02040503050406030204" pitchFamily="18" charset="0"/>
                        <a:ea typeface="+mj-ea"/>
                      </a:rPr>
                      <m:t>與</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b="0"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a:latin typeface="Cambria Math" panose="02040503050406030204" pitchFamily="18" charset="0"/>
                                <a:ea typeface="Cambria Math" panose="02040503050406030204" pitchFamily="18" charset="0"/>
                              </a:rPr>
                              <m:t>−</m:t>
                            </m:r>
                            <m:r>
                              <m:rPr>
                                <m:sty m:val="p"/>
                              </m:rPr>
                              <a:rPr lang="el-GR" altLang="zh-TW" i="1">
                                <a:latin typeface="Cambria Math" panose="02040503050406030204" pitchFamily="18" charset="0"/>
                                <a:ea typeface="Cambria Math" panose="02040503050406030204" pitchFamily="18" charset="0"/>
                              </a:rPr>
                              <m:t>δ</m:t>
                            </m:r>
                          </m:e>
                        </m:d>
                      </m:e>
                    </m:d>
                    <m:r>
                      <a:rPr lang="en-US" altLang="zh-TW" i="1">
                        <a:latin typeface="Cambria Math" panose="02040503050406030204" pitchFamily="18" charset="0"/>
                        <a:ea typeface="Cambria Math" panose="02040503050406030204" pitchFamily="18" charset="0"/>
                      </a:rPr>
                      <m:t> </m:t>
                    </m:r>
                  </m:oMath>
                </a14:m>
                <a:r>
                  <a:rPr lang="en-TW" dirty="0">
                    <a:latin typeface="Times New Roman" pitchFamily="18" charset="0"/>
                    <a:cs typeface="Times New Roman" pitchFamily="18" charset="0"/>
                  </a:rPr>
                  <a:t>兩者能量不完全相等，分別是：</a:t>
                </a:r>
              </a:p>
            </p:txBody>
          </p:sp>
        </mc:Choice>
        <mc:Fallback xmlns="">
          <p:sp>
            <p:nvSpPr>
              <p:cNvPr id="10" name="TextBox 9">
                <a:extLst>
                  <a:ext uri="{FF2B5EF4-FFF2-40B4-BE49-F238E27FC236}">
                    <a16:creationId xmlns:a16="http://schemas.microsoft.com/office/drawing/2014/main" id="{90BBDEB5-4BBB-1627-E85E-E81963BAEF28}"/>
                  </a:ext>
                </a:extLst>
              </p:cNvPr>
              <p:cNvSpPr txBox="1">
                <a:spLocks noRot="1" noChangeAspect="1" noMove="1" noResize="1" noEditPoints="1" noAdjustHandles="1" noChangeArrowheads="1" noChangeShapeType="1" noTextEdit="1"/>
              </p:cNvSpPr>
              <p:nvPr/>
            </p:nvSpPr>
            <p:spPr bwMode="auto">
              <a:xfrm>
                <a:off x="827584" y="1088788"/>
                <a:ext cx="7920878" cy="572144"/>
              </a:xfrm>
              <a:prstGeom prst="rect">
                <a:avLst/>
              </a:prstGeom>
              <a:blipFill>
                <a:blip r:embed="rId3"/>
                <a:stretch>
                  <a:fillRect l="-801" t="-176087" b="-25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61D030E-DE1B-226E-6BCA-257EA840D7B0}"/>
                  </a:ext>
                </a:extLst>
              </p:cNvPr>
              <p:cNvSpPr txBox="1"/>
              <p:nvPr/>
            </p:nvSpPr>
            <p:spPr bwMode="auto">
              <a:xfrm>
                <a:off x="817434" y="266568"/>
                <a:ext cx="6778901" cy="461217"/>
              </a:xfrm>
              <a:prstGeom prst="rect">
                <a:avLst/>
              </a:prstGeom>
              <a:noFill/>
              <a:ln w="9525">
                <a:noFill/>
                <a:miter lim="800000"/>
                <a:headEnd/>
                <a:tailEnd/>
              </a:ln>
            </p:spPr>
            <p:txBody>
              <a:bodyPr wrap="square">
                <a:spAutoFit/>
              </a:bodyPr>
              <a:lstStyle/>
              <a:p>
                <a:r>
                  <a:rPr lang="zh-TW" altLang="en-US" dirty="0"/>
                  <a:t>現在考慮在第一個</a:t>
                </a:r>
                <a:r>
                  <a:rPr lang="en-US" altLang="zh-TW" dirty="0">
                    <a:latin typeface="Times New Roman" panose="02020603050405020304" pitchFamily="18" charset="0"/>
                    <a:cs typeface="Times New Roman" panose="02020603050405020304" pitchFamily="18" charset="0"/>
                  </a:rPr>
                  <a:t>Band Edge</a:t>
                </a:r>
                <a:r>
                  <a:rPr lang="zh-TW" altLang="en-US" dirty="0"/>
                  <a:t>附近的平面波態：</a:t>
                </a:r>
                <a14:m>
                  <m:oMath xmlns:m="http://schemas.openxmlformats.org/officeDocument/2006/math">
                    <m:r>
                      <a:rPr lang="en-US" altLang="zh-TW" i="1" smtClean="0">
                        <a:latin typeface="Cambria Math" panose="02040503050406030204" pitchFamily="18" charset="0"/>
                      </a:rPr>
                      <m:t>𝑘</m:t>
                    </m:r>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b="0" i="0" smtClean="0">
                        <a:latin typeface="Cambria Math" panose="02040503050406030204" pitchFamily="18" charset="0"/>
                        <a:ea typeface="Cambria Math" panose="02040503050406030204" pitchFamily="18" charset="0"/>
                      </a:rPr>
                      <m:t>−</m:t>
                    </m:r>
                    <m:r>
                      <m:rPr>
                        <m:sty m:val="p"/>
                      </m:rPr>
                      <a:rPr lang="el-GR" altLang="zh-TW" b="0" i="1" smtClean="0">
                        <a:latin typeface="Cambria Math" panose="02040503050406030204" pitchFamily="18" charset="0"/>
                        <a:ea typeface="Cambria Math" panose="02040503050406030204" pitchFamily="18" charset="0"/>
                      </a:rPr>
                      <m:t>δ</m:t>
                    </m:r>
                  </m:oMath>
                </a14:m>
                <a:r>
                  <a:rPr lang="en-TW" dirty="0"/>
                  <a:t>。</a:t>
                </a:r>
              </a:p>
            </p:txBody>
          </p:sp>
        </mc:Choice>
        <mc:Fallback xmlns="">
          <p:sp>
            <p:nvSpPr>
              <p:cNvPr id="13" name="TextBox 12">
                <a:extLst>
                  <a:ext uri="{FF2B5EF4-FFF2-40B4-BE49-F238E27FC236}">
                    <a16:creationId xmlns:a16="http://schemas.microsoft.com/office/drawing/2014/main" id="{261D030E-DE1B-226E-6BCA-257EA840D7B0}"/>
                  </a:ext>
                </a:extLst>
              </p:cNvPr>
              <p:cNvSpPr txBox="1">
                <a:spLocks noRot="1" noChangeAspect="1" noMove="1" noResize="1" noEditPoints="1" noAdjustHandles="1" noChangeArrowheads="1" noChangeShapeType="1" noTextEdit="1"/>
              </p:cNvSpPr>
              <p:nvPr/>
            </p:nvSpPr>
            <p:spPr bwMode="auto">
              <a:xfrm>
                <a:off x="817434" y="266568"/>
                <a:ext cx="6778901" cy="461217"/>
              </a:xfrm>
              <a:prstGeom prst="rect">
                <a:avLst/>
              </a:prstGeom>
              <a:blipFill>
                <a:blip r:embed="rId4"/>
                <a:stretch>
                  <a:fillRect l="-748" b="-810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C8BEFA7-36DC-D295-FFA2-A12A71CD64D5}"/>
                  </a:ext>
                </a:extLst>
              </p:cNvPr>
              <p:cNvSpPr txBox="1"/>
              <p:nvPr/>
            </p:nvSpPr>
            <p:spPr bwMode="auto">
              <a:xfrm>
                <a:off x="778337" y="2909840"/>
                <a:ext cx="5112568"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但若</a:t>
                </a:r>
                <a14:m>
                  <m:oMath xmlns:m="http://schemas.openxmlformats.org/officeDocument/2006/math">
                    <m:r>
                      <m:rPr>
                        <m:sty m:val="p"/>
                      </m:rPr>
                      <a:rPr lang="el-GR" altLang="zh-TW" b="0" i="1" smtClean="0">
                        <a:latin typeface="Cambria Math" panose="02040503050406030204" pitchFamily="18" charset="0"/>
                        <a:ea typeface="Cambria Math" panose="02040503050406030204" pitchFamily="18" charset="0"/>
                      </a:rPr>
                      <m:t>δ</m:t>
                    </m:r>
                  </m:oMath>
                </a14:m>
                <a:r>
                  <a:rPr lang="en-TW" dirty="0">
                    <a:latin typeface="Times New Roman" pitchFamily="18" charset="0"/>
                    <a:cs typeface="Times New Roman" pitchFamily="18" charset="0"/>
                  </a:rPr>
                  <a:t>很小，</a:t>
                </a:r>
                <a14:m>
                  <m:oMath xmlns:m="http://schemas.openxmlformats.org/officeDocument/2006/math">
                    <m:r>
                      <m:rPr>
                        <m:sty m:val="p"/>
                      </m:rPr>
                      <a:rPr lang="el-GR" altLang="zh-TW" i="1">
                        <a:latin typeface="Cambria Math" panose="02040503050406030204" pitchFamily="18" charset="0"/>
                        <a:ea typeface="Cambria Math" panose="02040503050406030204" pitchFamily="18" charset="0"/>
                      </a:rPr>
                      <m:t>δ</m:t>
                    </m:r>
                  </m:oMath>
                </a14:m>
                <a:r>
                  <a:rPr lang="en-TW" dirty="0">
                    <a:latin typeface="Times New Roman" pitchFamily="18" charset="0"/>
                    <a:cs typeface="Times New Roman" pitchFamily="18" charset="0"/>
                  </a:rPr>
                  <a:t>的貢獻也構成微擾的一部分。</a:t>
                </a:r>
              </a:p>
            </p:txBody>
          </p:sp>
        </mc:Choice>
        <mc:Fallback xmlns="">
          <p:sp>
            <p:nvSpPr>
              <p:cNvPr id="18" name="TextBox 17">
                <a:extLst>
                  <a:ext uri="{FF2B5EF4-FFF2-40B4-BE49-F238E27FC236}">
                    <a16:creationId xmlns:a16="http://schemas.microsoft.com/office/drawing/2014/main" id="{6C8BEFA7-36DC-D295-FFA2-A12A71CD64D5}"/>
                  </a:ext>
                </a:extLst>
              </p:cNvPr>
              <p:cNvSpPr txBox="1">
                <a:spLocks noRot="1" noChangeAspect="1" noMove="1" noResize="1" noEditPoints="1" noAdjustHandles="1" noChangeArrowheads="1" noChangeShapeType="1" noTextEdit="1"/>
              </p:cNvSpPr>
              <p:nvPr/>
            </p:nvSpPr>
            <p:spPr bwMode="auto">
              <a:xfrm>
                <a:off x="778337" y="2909840"/>
                <a:ext cx="5112568" cy="369332"/>
              </a:xfrm>
              <a:prstGeom prst="rect">
                <a:avLst/>
              </a:prstGeom>
              <a:blipFill>
                <a:blip r:embed="rId5"/>
                <a:stretch>
                  <a:fillRect l="-993" t="-3226"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DCC6E9A-992C-252C-27F6-700A70D13C11}"/>
                  </a:ext>
                </a:extLst>
              </p:cNvPr>
              <p:cNvSpPr txBox="1"/>
              <p:nvPr/>
            </p:nvSpPr>
            <p:spPr bwMode="auto">
              <a:xfrm>
                <a:off x="789143" y="672683"/>
                <a:ext cx="6128701" cy="485518"/>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位能矩陣元會混雜動量相差</a:t>
                </a:r>
                <a:r>
                  <a:rPr lang="en-US" altLang="zh-TW" dirty="0">
                    <a:solidFill>
                      <a:srgbClr val="FF0000"/>
                    </a:solidFill>
                    <a:ea typeface="Cambria Math" panose="02040503050406030204" pitchFamily="18" charset="0"/>
                  </a:rPr>
                  <a:t> </a:t>
                </a:r>
                <a14:m>
                  <m:oMath xmlns:m="http://schemas.openxmlformats.org/officeDocument/2006/math">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i="1">
                            <a:solidFill>
                              <a:srgbClr val="FF0000"/>
                            </a:solidFill>
                            <a:latin typeface="Cambria Math" panose="02040503050406030204" pitchFamily="18" charset="0"/>
                          </a:rPr>
                          <m:t>2</m:t>
                        </m:r>
                        <m:r>
                          <a:rPr lang="en-US" altLang="zh-TW" i="1">
                            <a:solidFill>
                              <a:srgbClr val="FF0000"/>
                            </a:solidFill>
                            <a:latin typeface="Cambria Math" panose="02040503050406030204" pitchFamily="18" charset="0"/>
                            <a:ea typeface="Cambria Math" panose="02040503050406030204" pitchFamily="18" charset="0"/>
                          </a:rPr>
                          <m:t>𝜋</m:t>
                        </m:r>
                        <m:r>
                          <a:rPr lang="en-US" altLang="zh-TW" i="1">
                            <a:solidFill>
                              <a:srgbClr val="FF0000"/>
                            </a:solidFill>
                            <a:latin typeface="Cambria Math" panose="02040503050406030204" pitchFamily="18" charset="0"/>
                            <a:ea typeface="Cambria Math" panose="02040503050406030204" pitchFamily="18" charset="0"/>
                          </a:rPr>
                          <m:t>𝑛</m:t>
                        </m:r>
                      </m:num>
                      <m:den>
                        <m:r>
                          <a:rPr lang="en-US" altLang="zh-TW" i="1">
                            <a:solidFill>
                              <a:srgbClr val="FF0000"/>
                            </a:solidFill>
                            <a:latin typeface="Cambria Math" panose="02040503050406030204" pitchFamily="18" charset="0"/>
                            <a:ea typeface="Cambria Math" panose="02040503050406030204" pitchFamily="18" charset="0"/>
                          </a:rPr>
                          <m:t>𝑎</m:t>
                        </m:r>
                      </m:den>
                    </m:f>
                    <m:r>
                      <a:rPr lang="en-US" altLang="zh-TW" i="1">
                        <a:solidFill>
                          <a:srgbClr val="FF0000"/>
                        </a:solidFill>
                        <a:latin typeface="Cambria Math" panose="02040503050406030204" pitchFamily="18" charset="0"/>
                        <a:ea typeface="Cambria Math" panose="02040503050406030204" pitchFamily="18" charset="0"/>
                      </a:rPr>
                      <m:t> </m:t>
                    </m:r>
                  </m:oMath>
                </a14:m>
                <a:r>
                  <a:rPr lang="en-TW" dirty="0">
                    <a:solidFill>
                      <a:srgbClr val="FF0000"/>
                    </a:solidFill>
                    <a:latin typeface="Times New Roman" pitchFamily="18" charset="0"/>
                    <a:cs typeface="Times New Roman" pitchFamily="18" charset="0"/>
                  </a:rPr>
                  <a:t>的兩個狀態！</a:t>
                </a:r>
              </a:p>
            </p:txBody>
          </p:sp>
        </mc:Choice>
        <mc:Fallback xmlns="">
          <p:sp>
            <p:nvSpPr>
              <p:cNvPr id="20" name="TextBox 19">
                <a:extLst>
                  <a:ext uri="{FF2B5EF4-FFF2-40B4-BE49-F238E27FC236}">
                    <a16:creationId xmlns:a16="http://schemas.microsoft.com/office/drawing/2014/main" id="{8DCC6E9A-992C-252C-27F6-700A70D13C11}"/>
                  </a:ext>
                </a:extLst>
              </p:cNvPr>
              <p:cNvSpPr txBox="1">
                <a:spLocks noRot="1" noChangeAspect="1" noMove="1" noResize="1" noEditPoints="1" noAdjustHandles="1" noChangeArrowheads="1" noChangeShapeType="1" noTextEdit="1"/>
              </p:cNvSpPr>
              <p:nvPr/>
            </p:nvSpPr>
            <p:spPr bwMode="auto">
              <a:xfrm>
                <a:off x="789143" y="672683"/>
                <a:ext cx="6128701" cy="485518"/>
              </a:xfrm>
              <a:prstGeom prst="rect">
                <a:avLst/>
              </a:prstGeom>
              <a:blipFill>
                <a:blip r:embed="rId6"/>
                <a:stretch>
                  <a:fillRect l="-620" b="-25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9013CAA-85D0-42D3-B0DD-BB237B2BBC4E}"/>
                  </a:ext>
                </a:extLst>
              </p:cNvPr>
              <p:cNvSpPr txBox="1"/>
              <p:nvPr/>
            </p:nvSpPr>
            <p:spPr bwMode="auto">
              <a:xfrm>
                <a:off x="817435" y="4152170"/>
                <a:ext cx="3173689" cy="479811"/>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smtClean="0">
                                  <a:latin typeface="Cambria Math" panose="02040503050406030204" pitchFamily="18" charset="0"/>
                                  <a:cs typeface="Times New Roman" pitchFamily="18" charset="0"/>
                                </a:rPr>
                              </m:ctrlPr>
                            </m:mPr>
                            <m:mr>
                              <m:e>
                                <m:sSub>
                                  <m:sSubPr>
                                    <m:ctrlPr>
                                      <a:rPr lang="en-TW" i="1" smtClean="0">
                                        <a:latin typeface="Cambria Math" panose="02040503050406030204" pitchFamily="18" charset="0"/>
                                        <a:cs typeface="Times New Roman" pitchFamily="18" charset="0"/>
                                      </a:rPr>
                                    </m:ctrlPr>
                                  </m:sSubPr>
                                  <m:e>
                                    <m:r>
                                      <a:rPr lang="en-TW" i="1" smtClean="0">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ea typeface="Cambria Math" panose="02040503050406030204" pitchFamily="18" charset="0"/>
                                        <a:cs typeface="Times New Roman" pitchFamily="18" charset="0"/>
                                      </a:rPr>
                                      <m:t>2</m:t>
                                    </m:r>
                                  </m:sub>
                                </m:sSub>
                              </m:e>
                            </m:mr>
                          </m:m>
                        </m:e>
                      </m:d>
                      <m:r>
                        <a:rPr lang="en-US" i="1">
                          <a:latin typeface="Cambria Math" panose="02040503050406030204" pitchFamily="18" charset="0"/>
                          <a:ea typeface="Cambria Math" panose="02040503050406030204" pitchFamily="18" charset="0"/>
                          <a:cs typeface="Times New Roman" pitchFamily="18" charset="0"/>
                        </a:rPr>
                        <m:t>~</m:t>
                      </m:r>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a:latin typeface="Cambria Math" panose="02040503050406030204" pitchFamily="18" charset="0"/>
                                  <a:ea typeface="Cambria Math" panose="02040503050406030204" pitchFamily="18" charset="0"/>
                                </a:rPr>
                                <m:t>−</m:t>
                              </m:r>
                              <m:r>
                                <m:rPr>
                                  <m:sty m:val="p"/>
                                </m:rPr>
                                <a:rPr lang="el-GR" altLang="zh-TW" i="1">
                                  <a:latin typeface="Cambria Math" panose="02040503050406030204" pitchFamily="18" charset="0"/>
                                  <a:ea typeface="Cambria Math" panose="02040503050406030204" pitchFamily="18" charset="0"/>
                                </a:rPr>
                                <m:t>δ</m:t>
                              </m:r>
                            </m:e>
                          </m:d>
                        </m:e>
                      </m:d>
                      <m:r>
                        <a:rPr lang="en-US" altLang="zh-TW" b="0" i="1" smtClean="0">
                          <a:latin typeface="Cambria Math" panose="02040503050406030204" pitchFamily="18" charset="0"/>
                          <a:ea typeface="Cambria Math" panose="02040503050406030204" pitchFamily="18" charset="0"/>
                        </a:rPr>
                        <m:t>+</m:t>
                      </m:r>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ea typeface="Cambria Math" panose="02040503050406030204" pitchFamily="18" charset="0"/>
                              <a:cs typeface="Times New Roman" pitchFamily="18" charset="0"/>
                            </a:rPr>
                            <m:t>2</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a:latin typeface="Cambria Math" panose="02040503050406030204" pitchFamily="18" charset="0"/>
                                  <a:ea typeface="Cambria Math" panose="02040503050406030204" pitchFamily="18" charset="0"/>
                                </a:rPr>
                                <m:t>−</m:t>
                              </m:r>
                              <m:r>
                                <m:rPr>
                                  <m:sty m:val="p"/>
                                </m:rPr>
                                <a:rPr lang="el-GR" altLang="zh-TW" i="1">
                                  <a:latin typeface="Cambria Math" panose="02040503050406030204" pitchFamily="18" charset="0"/>
                                  <a:ea typeface="Cambria Math" panose="02040503050406030204" pitchFamily="18" charset="0"/>
                                </a:rPr>
                                <m:t>δ</m:t>
                              </m:r>
                            </m:e>
                          </m:d>
                        </m:e>
                      </m:d>
                    </m:oMath>
                  </m:oMathPara>
                </a14:m>
                <a:endParaRPr lang="en-TW" dirty="0">
                  <a:latin typeface="Times New Roman" pitchFamily="18" charset="0"/>
                  <a:cs typeface="Times New Roman" pitchFamily="18" charset="0"/>
                </a:endParaRPr>
              </a:p>
            </p:txBody>
          </p:sp>
        </mc:Choice>
        <mc:Fallback xmlns="">
          <p:sp>
            <p:nvSpPr>
              <p:cNvPr id="22" name="TextBox 21">
                <a:extLst>
                  <a:ext uri="{FF2B5EF4-FFF2-40B4-BE49-F238E27FC236}">
                    <a16:creationId xmlns:a16="http://schemas.microsoft.com/office/drawing/2014/main" id="{39013CAA-85D0-42D3-B0DD-BB237B2BBC4E}"/>
                  </a:ext>
                </a:extLst>
              </p:cNvPr>
              <p:cNvSpPr txBox="1">
                <a:spLocks noRot="1" noChangeAspect="1" noMove="1" noResize="1" noEditPoints="1" noAdjustHandles="1" noChangeArrowheads="1" noChangeShapeType="1" noTextEdit="1"/>
              </p:cNvSpPr>
              <p:nvPr/>
            </p:nvSpPr>
            <p:spPr bwMode="auto">
              <a:xfrm>
                <a:off x="817435" y="4152170"/>
                <a:ext cx="3173689" cy="479811"/>
              </a:xfrm>
              <a:prstGeom prst="rect">
                <a:avLst/>
              </a:prstGeom>
              <a:blipFill>
                <a:blip r:embed="rId7"/>
                <a:stretch>
                  <a:fillRect t="-217949" r="-23904" b="-31538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95C0DBB-B0A9-4D58-DE93-6AFF69740FC0}"/>
                  </a:ext>
                </a:extLst>
              </p:cNvPr>
              <p:cNvSpPr txBox="1"/>
              <p:nvPr/>
            </p:nvSpPr>
            <p:spPr bwMode="auto">
              <a:xfrm>
                <a:off x="827585" y="1663764"/>
                <a:ext cx="3816424" cy="820481"/>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𝐸</m:t>
                          </m:r>
                        </m:e>
                        <m:sup>
                          <m:r>
                            <a:rPr lang="en-US" altLang="zh-TW" sz="1800" b="0" i="1" smtClean="0">
                              <a:latin typeface="Cambria Math" panose="02040503050406030204" pitchFamily="18" charset="0"/>
                            </a:rPr>
                            <m:t>(0)</m:t>
                          </m:r>
                        </m:sup>
                      </m:sSup>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ℏ</m:t>
                              </m:r>
                            </m:e>
                            <m:sup>
                              <m:r>
                                <a:rPr lang="en-US" altLang="zh-TW" sz="1800" b="0" i="1" smtClean="0">
                                  <a:latin typeface="Cambria Math" panose="02040503050406030204" pitchFamily="18" charset="0"/>
                                </a:rPr>
                                <m:t>2</m:t>
                              </m:r>
                            </m:sup>
                          </m:sSup>
                          <m:sSup>
                            <m:sSupPr>
                              <m:ctrlPr>
                                <a:rPr lang="en-US" altLang="zh-TW" sz="1800" b="0" i="1" smtClean="0">
                                  <a:latin typeface="Cambria Math" panose="02040503050406030204" pitchFamily="18" charset="0"/>
                                </a:rPr>
                              </m:ctrlPr>
                            </m:sSupPr>
                            <m:e>
                              <m:d>
                                <m:dPr>
                                  <m:ctrlPr>
                                    <a:rPr lang="en-US" altLang="zh-TW" sz="1800" b="0" i="1" smtClean="0">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a:latin typeface="Cambria Math" panose="02040503050406030204" pitchFamily="18" charset="0"/>
                                      <a:ea typeface="Cambria Math" panose="02040503050406030204" pitchFamily="18" charset="0"/>
                                    </a:rPr>
                                    <m:t>±</m:t>
                                  </m:r>
                                  <m:r>
                                    <m:rPr>
                                      <m:sty m:val="p"/>
                                    </m:rPr>
                                    <a:rPr lang="el-GR" altLang="zh-TW" i="1">
                                      <a:latin typeface="Cambria Math" panose="02040503050406030204" pitchFamily="18" charset="0"/>
                                      <a:ea typeface="Cambria Math" panose="02040503050406030204" pitchFamily="18" charset="0"/>
                                    </a:rPr>
                                    <m:t>δ</m:t>
                                  </m:r>
                                </m:e>
                              </m:d>
                            </m:e>
                            <m:sup>
                              <m:r>
                                <a:rPr lang="en-US" altLang="zh-TW" sz="1800" b="0" i="1" smtClean="0">
                                  <a:latin typeface="Cambria Math" panose="02040503050406030204" pitchFamily="18" charset="0"/>
                                </a:rPr>
                                <m:t>2</m:t>
                              </m:r>
                            </m:sup>
                          </m:sSup>
                        </m:num>
                        <m:den>
                          <m:r>
                            <a:rPr lang="en-US" altLang="zh-TW" sz="1800" b="0" i="1" smtClean="0">
                              <a:latin typeface="Cambria Math"/>
                            </a:rPr>
                            <m:t>2</m:t>
                          </m:r>
                          <m:r>
                            <a:rPr lang="en-US" altLang="zh-TW" sz="1800" b="0" i="1" smtClean="0">
                              <a:latin typeface="Cambria Math" panose="02040503050406030204" pitchFamily="18" charset="0"/>
                            </a:rPr>
                            <m:t>𝑚</m:t>
                          </m:r>
                        </m:den>
                      </m:f>
                      <m:r>
                        <a:rPr lang="en-US" altLang="zh-TW" sz="1800" b="0"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sup>
                              <m:r>
                                <a:rPr lang="en-US" altLang="zh-TW" i="1">
                                  <a:latin typeface="Cambria Math" panose="02040503050406030204" pitchFamily="18" charset="0"/>
                                </a:rPr>
                                <m:t>2</m:t>
                              </m:r>
                            </m:sup>
                          </m:sSup>
                        </m:num>
                        <m:den>
                          <m:r>
                            <a:rPr lang="en-US" altLang="zh-TW" i="1">
                              <a:latin typeface="Cambria Math"/>
                            </a:rPr>
                            <m:t>2</m:t>
                          </m:r>
                          <m:r>
                            <a:rPr lang="en-US" altLang="zh-TW" i="1">
                              <a:latin typeface="Cambria Math" panose="02040503050406030204" pitchFamily="18" charset="0"/>
                            </a:rPr>
                            <m:t>𝑚</m:t>
                          </m:r>
                        </m:den>
                      </m:f>
                      <m:r>
                        <a:rPr lang="en-US" altLang="zh-TW"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r>
                            <a:rPr lang="en-US" altLang="zh-TW" i="1">
                              <a:latin typeface="Cambria Math" panose="02040503050406030204" pitchFamily="18" charset="0"/>
                              <a:ea typeface="Cambria Math" panose="02040503050406030204" pitchFamily="18" charset="0"/>
                            </a:rPr>
                            <m:t>𝜋𝛿</m:t>
                          </m:r>
                        </m:num>
                        <m:den>
                          <m:r>
                            <a:rPr lang="en-US" altLang="zh-TW" i="1">
                              <a:latin typeface="Cambria Math" panose="02040503050406030204" pitchFamily="18" charset="0"/>
                            </a:rPr>
                            <m:t>𝑚</m:t>
                          </m:r>
                          <m:r>
                            <a:rPr lang="en-US" altLang="zh-TW" b="0" i="1" smtClean="0">
                              <a:latin typeface="Cambria Math" panose="02040503050406030204" pitchFamily="18" charset="0"/>
                            </a:rPr>
                            <m:t>𝑎</m:t>
                          </m:r>
                        </m:den>
                      </m:f>
                    </m:oMath>
                  </m:oMathPara>
                </a14:m>
                <a:endParaRPr lang="en-TW" dirty="0"/>
              </a:p>
            </p:txBody>
          </p:sp>
        </mc:Choice>
        <mc:Fallback xmlns="">
          <p:sp>
            <p:nvSpPr>
              <p:cNvPr id="7" name="TextBox 6">
                <a:extLst>
                  <a:ext uri="{FF2B5EF4-FFF2-40B4-BE49-F238E27FC236}">
                    <a16:creationId xmlns:a16="http://schemas.microsoft.com/office/drawing/2014/main" id="{695C0DBB-B0A9-4D58-DE93-6AFF69740FC0}"/>
                  </a:ext>
                </a:extLst>
              </p:cNvPr>
              <p:cNvSpPr txBox="1">
                <a:spLocks noRot="1" noChangeAspect="1" noMove="1" noResize="1" noEditPoints="1" noAdjustHandles="1" noChangeArrowheads="1" noChangeShapeType="1" noTextEdit="1"/>
              </p:cNvSpPr>
              <p:nvPr/>
            </p:nvSpPr>
            <p:spPr bwMode="auto">
              <a:xfrm>
                <a:off x="827585" y="1663764"/>
                <a:ext cx="3816424" cy="820481"/>
              </a:xfrm>
              <a:prstGeom prst="rect">
                <a:avLst/>
              </a:prstGeom>
              <a:blipFill>
                <a:blip r:embed="rId13"/>
                <a:stretch>
                  <a:fillRect b="-3077"/>
                </a:stretch>
              </a:blipFill>
              <a:ln w="9525">
                <a:noFill/>
                <a:miter lim="800000"/>
                <a:headEnd/>
                <a:tailEnd/>
              </a:ln>
            </p:spPr>
            <p:txBody>
              <a:bodyPr/>
              <a:lstStyle/>
              <a:p>
                <a:r>
                  <a:rPr lang="en-TW">
                    <a:noFill/>
                  </a:rPr>
                  <a:t> </a:t>
                </a:r>
              </a:p>
            </p:txBody>
          </p:sp>
        </mc:Fallback>
      </mc:AlternateContent>
      <p:sp>
        <p:nvSpPr>
          <p:cNvPr id="12" name="TextBox 11">
            <a:extLst>
              <a:ext uri="{FF2B5EF4-FFF2-40B4-BE49-F238E27FC236}">
                <a16:creationId xmlns:a16="http://schemas.microsoft.com/office/drawing/2014/main" id="{374D5D19-036B-DE0C-FABD-F91BF1D3B542}"/>
              </a:ext>
            </a:extLst>
          </p:cNvPr>
          <p:cNvSpPr txBox="1"/>
          <p:nvPr/>
        </p:nvSpPr>
        <p:spPr bwMode="auto">
          <a:xfrm>
            <a:off x="776894" y="3713661"/>
            <a:ext cx="4572000"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就應該把兩個態的混合也考慮進去。</a:t>
            </a:r>
            <a:endParaRPr lang="en-TW"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50CFE04-0063-D1F6-530C-7FF129BACC9B}"/>
                  </a:ext>
                </a:extLst>
              </p:cNvPr>
              <p:cNvSpPr txBox="1"/>
              <p:nvPr/>
            </p:nvSpPr>
            <p:spPr bwMode="auto">
              <a:xfrm>
                <a:off x="766549" y="4631981"/>
                <a:ext cx="8172913" cy="572144"/>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兩個態</a:t>
                </a:r>
                <a14:m>
                  <m:oMath xmlns:m="http://schemas.openxmlformats.org/officeDocument/2006/math">
                    <m:r>
                      <m:rPr>
                        <m:nor/>
                      </m:rPr>
                      <a:rPr lang="en-TW" dirty="0">
                        <a:latin typeface="Times New Roman" pitchFamily="18" charset="0"/>
                        <a:cs typeface="Times New Roman" pitchFamily="18" charset="0"/>
                      </a:rPr>
                      <m:t>與</m:t>
                    </m:r>
                    <m:r>
                      <m:rPr>
                        <m:sty m:val="p"/>
                      </m:rPr>
                      <a:rPr lang="el-GR" altLang="zh-TW" i="1">
                        <a:latin typeface="Cambria Math" panose="02040503050406030204" pitchFamily="18" charset="0"/>
                        <a:ea typeface="Cambria Math" panose="02040503050406030204" pitchFamily="18" charset="0"/>
                      </a:rPr>
                      <m:t>δ</m:t>
                    </m:r>
                  </m:oMath>
                </a14:m>
                <a:r>
                  <a:rPr lang="en-TW" dirty="0">
                    <a:latin typeface="Times New Roman" pitchFamily="18" charset="0"/>
                    <a:cs typeface="Times New Roman" pitchFamily="18" charset="0"/>
                  </a:rPr>
                  <a:t>零階能量，即</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oMath>
                </a14:m>
                <a:r>
                  <a:rPr lang="en-TW" dirty="0">
                    <a:latin typeface="Times New Roman" pitchFamily="18" charset="0"/>
                    <a:cs typeface="Times New Roman" pitchFamily="18" charset="0"/>
                  </a:rPr>
                  <a:t>的能量，能量差是</a:t>
                </a:r>
                <a14:m>
                  <m:oMath xmlns:m="http://schemas.openxmlformats.org/officeDocument/2006/math">
                    <m:r>
                      <m:rPr>
                        <m:sty m:val="p"/>
                      </m:rPr>
                      <a:rPr lang="el-GR" altLang="zh-TW" i="1">
                        <a:latin typeface="Cambria Math" panose="02040503050406030204" pitchFamily="18" charset="0"/>
                        <a:ea typeface="Cambria Math" panose="02040503050406030204" pitchFamily="18" charset="0"/>
                      </a:rPr>
                      <m:t>δ</m:t>
                    </m:r>
                  </m:oMath>
                </a14:m>
                <a:r>
                  <a:rPr lang="en-TW" dirty="0">
                    <a:latin typeface="Times New Roman" pitchFamily="18" charset="0"/>
                    <a:cs typeface="Times New Roman" pitchFamily="18" charset="0"/>
                  </a:rPr>
                  <a:t>的一次項，歸到微擾一次展開。</a:t>
                </a:r>
              </a:p>
            </p:txBody>
          </p:sp>
        </mc:Choice>
        <mc:Fallback xmlns="">
          <p:sp>
            <p:nvSpPr>
              <p:cNvPr id="17" name="TextBox 16">
                <a:extLst>
                  <a:ext uri="{FF2B5EF4-FFF2-40B4-BE49-F238E27FC236}">
                    <a16:creationId xmlns:a16="http://schemas.microsoft.com/office/drawing/2014/main" id="{F50CFE04-0063-D1F6-530C-7FF129BACC9B}"/>
                  </a:ext>
                </a:extLst>
              </p:cNvPr>
              <p:cNvSpPr txBox="1">
                <a:spLocks noRot="1" noChangeAspect="1" noMove="1" noResize="1" noEditPoints="1" noAdjustHandles="1" noChangeArrowheads="1" noChangeShapeType="1" noTextEdit="1"/>
              </p:cNvSpPr>
              <p:nvPr/>
            </p:nvSpPr>
            <p:spPr bwMode="auto">
              <a:xfrm>
                <a:off x="766549" y="4631981"/>
                <a:ext cx="8172913" cy="572144"/>
              </a:xfrm>
              <a:prstGeom prst="rect">
                <a:avLst/>
              </a:prstGeom>
              <a:blipFill>
                <a:blip r:embed="rId14"/>
                <a:stretch>
                  <a:fillRect l="-621" t="-176087" b="-258696"/>
                </a:stretch>
              </a:blipFill>
              <a:ln w="9525">
                <a:noFill/>
                <a:miter lim="800000"/>
                <a:headEnd/>
                <a:tailEnd/>
              </a:ln>
            </p:spPr>
            <p:txBody>
              <a:bodyPr/>
              <a:lstStyle/>
              <a:p>
                <a:r>
                  <a:rPr lang="en-TW">
                    <a:noFill/>
                  </a:rPr>
                  <a:t> </a:t>
                </a:r>
              </a:p>
            </p:txBody>
          </p:sp>
        </mc:Fallback>
      </mc:AlternateContent>
      <p:sp>
        <p:nvSpPr>
          <p:cNvPr id="23" name="TextBox 22">
            <a:extLst>
              <a:ext uri="{FF2B5EF4-FFF2-40B4-BE49-F238E27FC236}">
                <a16:creationId xmlns:a16="http://schemas.microsoft.com/office/drawing/2014/main" id="{1D6A7613-17DB-992F-B431-2E91124C1BF7}"/>
              </a:ext>
            </a:extLst>
          </p:cNvPr>
          <p:cNvSpPr txBox="1"/>
          <p:nvPr/>
        </p:nvSpPr>
        <p:spPr bwMode="auto">
          <a:xfrm>
            <a:off x="778336" y="2516964"/>
            <a:ext cx="424847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所以嚴格說，這不是簡併微擾。</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FF1A6D9-7E37-8E5A-D9E3-4049BDD34F8D}"/>
                  </a:ext>
                </a:extLst>
              </p:cNvPr>
              <p:cNvSpPr txBox="1"/>
              <p:nvPr/>
            </p:nvSpPr>
            <p:spPr bwMode="auto">
              <a:xfrm>
                <a:off x="789143" y="3306694"/>
                <a:ext cx="538089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於是這兩個態的</a:t>
                </a:r>
                <a14:m>
                  <m:oMath xmlns:m="http://schemas.openxmlformats.org/officeDocument/2006/math">
                    <m:r>
                      <m:rPr>
                        <m:sty m:val="p"/>
                      </m:rPr>
                      <a:rPr lang="el-GR" altLang="zh-TW" i="1">
                        <a:latin typeface="Cambria Math" panose="02040503050406030204" pitchFamily="18" charset="0"/>
                        <a:ea typeface="Cambria Math" panose="02040503050406030204" pitchFamily="18" charset="0"/>
                      </a:rPr>
                      <m:t>δ</m:t>
                    </m:r>
                  </m:oMath>
                </a14:m>
                <a:r>
                  <a:rPr lang="en-TW" dirty="0">
                    <a:latin typeface="Times New Roman" pitchFamily="18" charset="0"/>
                    <a:cs typeface="Times New Roman" pitchFamily="18" charset="0"/>
                  </a:rPr>
                  <a:t>零階能量就相等，因此簡併！</a:t>
                </a:r>
              </a:p>
            </p:txBody>
          </p:sp>
        </mc:Choice>
        <mc:Fallback xmlns="">
          <p:sp>
            <p:nvSpPr>
              <p:cNvPr id="24" name="TextBox 23">
                <a:extLst>
                  <a:ext uri="{FF2B5EF4-FFF2-40B4-BE49-F238E27FC236}">
                    <a16:creationId xmlns:a16="http://schemas.microsoft.com/office/drawing/2014/main" id="{4FF1A6D9-7E37-8E5A-D9E3-4049BDD34F8D}"/>
                  </a:ext>
                </a:extLst>
              </p:cNvPr>
              <p:cNvSpPr txBox="1">
                <a:spLocks noRot="1" noChangeAspect="1" noMove="1" noResize="1" noEditPoints="1" noAdjustHandles="1" noChangeArrowheads="1" noChangeShapeType="1" noTextEdit="1"/>
              </p:cNvSpPr>
              <p:nvPr/>
            </p:nvSpPr>
            <p:spPr bwMode="auto">
              <a:xfrm>
                <a:off x="789143" y="3306694"/>
                <a:ext cx="5380890" cy="369332"/>
              </a:xfrm>
              <a:prstGeom prst="rect">
                <a:avLst/>
              </a:prstGeom>
              <a:blipFill>
                <a:blip r:embed="rId15"/>
                <a:stretch>
                  <a:fillRect l="-706" t="-6667" b="-23333"/>
                </a:stretch>
              </a:blipFill>
              <a:ln w="9525">
                <a:noFill/>
                <a:miter lim="800000"/>
                <a:headEnd/>
                <a:tailEnd/>
              </a:ln>
            </p:spPr>
            <p:txBody>
              <a:bodyPr/>
              <a:lstStyle/>
              <a:p>
                <a:r>
                  <a:rPr lang="en-TW">
                    <a:noFill/>
                  </a:rPr>
                  <a:t> </a:t>
                </a:r>
              </a:p>
            </p:txBody>
          </p:sp>
        </mc:Fallback>
      </mc:AlternateContent>
      <p:sp>
        <p:nvSpPr>
          <p:cNvPr id="9" name="TextBox 8">
            <a:extLst>
              <a:ext uri="{FF2B5EF4-FFF2-40B4-BE49-F238E27FC236}">
                <a16:creationId xmlns:a16="http://schemas.microsoft.com/office/drawing/2014/main" id="{B04DE4A9-3FB5-686A-F6C0-16053B31D4E1}"/>
              </a:ext>
            </a:extLst>
          </p:cNvPr>
          <p:cNvSpPr txBox="1"/>
          <p:nvPr/>
        </p:nvSpPr>
        <p:spPr bwMode="auto">
          <a:xfrm>
            <a:off x="733702" y="5158837"/>
            <a:ext cx="8014761"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能量差是能量本徵值的一部分，不是混雜，因此會出現在矩陣的對角元素！</a:t>
            </a:r>
            <a:endParaRPr lang="en-TW" dirty="0"/>
          </a:p>
        </p:txBody>
      </p:sp>
      <p:pic>
        <p:nvPicPr>
          <p:cNvPr id="19" name="Picture 18">
            <a:extLst>
              <a:ext uri="{FF2B5EF4-FFF2-40B4-BE49-F238E27FC236}">
                <a16:creationId xmlns:a16="http://schemas.microsoft.com/office/drawing/2014/main" id="{2C0A82EB-D006-8022-BB76-C5E045E3A47F}"/>
              </a:ext>
            </a:extLst>
          </p:cNvPr>
          <p:cNvPicPr>
            <a:picLocks noChangeAspect="1"/>
          </p:cNvPicPr>
          <p:nvPr/>
        </p:nvPicPr>
        <p:blipFill rotWithShape="1">
          <a:blip r:embed="rId16"/>
          <a:srcRect l="52802" r="7938"/>
          <a:stretch/>
        </p:blipFill>
        <p:spPr>
          <a:xfrm>
            <a:off x="5664184" y="1663764"/>
            <a:ext cx="3309435" cy="2773348"/>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F96541A-CA74-78EA-248B-07ACE0A97E1F}"/>
                  </a:ext>
                </a:extLst>
              </p:cNvPr>
              <p:cNvSpPr txBox="1"/>
              <p:nvPr/>
            </p:nvSpPr>
            <p:spPr bwMode="auto">
              <a:xfrm>
                <a:off x="6388863" y="1986166"/>
                <a:ext cx="253916" cy="404726"/>
              </a:xfrm>
              <a:prstGeom prst="rect">
                <a:avLst/>
              </a:prstGeom>
              <a:solidFill>
                <a:schemeClr val="bg1"/>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400" i="1" smtClean="0">
                              <a:latin typeface="Cambria Math" panose="02040503050406030204" pitchFamily="18" charset="0"/>
                              <a:ea typeface="Cambria Math" panose="02040503050406030204" pitchFamily="18" charset="0"/>
                            </a:rPr>
                          </m:ctrlPr>
                        </m:fPr>
                        <m:num>
                          <m:r>
                            <a:rPr lang="en-US" altLang="zh-TW" sz="1400" b="0" i="1" smtClean="0">
                              <a:latin typeface="Cambria Math" panose="02040503050406030204" pitchFamily="18" charset="0"/>
                              <a:ea typeface="Cambria Math" panose="02040503050406030204" pitchFamily="18" charset="0"/>
                            </a:rPr>
                            <m:t>2</m:t>
                          </m:r>
                          <m:r>
                            <a:rPr lang="en-US" altLang="zh-TW" sz="1400" i="1">
                              <a:latin typeface="Cambria Math" panose="02040503050406030204" pitchFamily="18" charset="0"/>
                              <a:ea typeface="Cambria Math" panose="02040503050406030204" pitchFamily="18" charset="0"/>
                            </a:rPr>
                            <m:t>𝜋</m:t>
                          </m:r>
                        </m:num>
                        <m:den>
                          <m:r>
                            <a:rPr lang="en-US" altLang="zh-TW" sz="1400" i="1">
                              <a:latin typeface="Cambria Math" panose="02040503050406030204" pitchFamily="18" charset="0"/>
                              <a:ea typeface="Cambria Math" panose="02040503050406030204" pitchFamily="18" charset="0"/>
                            </a:rPr>
                            <m:t>𝑎</m:t>
                          </m:r>
                        </m:den>
                      </m:f>
                    </m:oMath>
                  </m:oMathPara>
                </a14:m>
                <a:endParaRPr lang="en-TW" sz="1400" dirty="0">
                  <a:latin typeface="Times New Roman" pitchFamily="18" charset="0"/>
                  <a:cs typeface="Times New Roman" pitchFamily="18" charset="0"/>
                </a:endParaRPr>
              </a:p>
            </p:txBody>
          </p:sp>
        </mc:Choice>
        <mc:Fallback xmlns="">
          <p:sp>
            <p:nvSpPr>
              <p:cNvPr id="21" name="TextBox 20">
                <a:extLst>
                  <a:ext uri="{FF2B5EF4-FFF2-40B4-BE49-F238E27FC236}">
                    <a16:creationId xmlns:a16="http://schemas.microsoft.com/office/drawing/2014/main" id="{CF96541A-CA74-78EA-248B-07ACE0A97E1F}"/>
                  </a:ext>
                </a:extLst>
              </p:cNvPr>
              <p:cNvSpPr txBox="1">
                <a:spLocks noRot="1" noChangeAspect="1" noMove="1" noResize="1" noEditPoints="1" noAdjustHandles="1" noChangeArrowheads="1" noChangeShapeType="1" noTextEdit="1"/>
              </p:cNvSpPr>
              <p:nvPr/>
            </p:nvSpPr>
            <p:spPr bwMode="auto">
              <a:xfrm>
                <a:off x="6388863" y="1986166"/>
                <a:ext cx="253916" cy="404726"/>
              </a:xfrm>
              <a:prstGeom prst="rect">
                <a:avLst/>
              </a:prstGeom>
              <a:blipFill>
                <a:blip r:embed="rId17"/>
                <a:stretch>
                  <a:fillRect l="-19048" t="-3030" r="-4762" b="-9091"/>
                </a:stretch>
              </a:blipFill>
              <a:ln w="9525">
                <a:noFill/>
                <a:miter lim="800000"/>
                <a:headEnd/>
                <a:tailEnd/>
              </a:ln>
            </p:spPr>
            <p:txBody>
              <a:bodyPr/>
              <a:lstStyle/>
              <a:p>
                <a:r>
                  <a:rPr lang="en-TW">
                    <a:noFill/>
                  </a:rPr>
                  <a:t> </a:t>
                </a:r>
              </a:p>
            </p:txBody>
          </p:sp>
        </mc:Fallback>
      </mc:AlternateContent>
      <p:cxnSp>
        <p:nvCxnSpPr>
          <p:cNvPr id="25" name="Straight Arrow Connector 24">
            <a:extLst>
              <a:ext uri="{FF2B5EF4-FFF2-40B4-BE49-F238E27FC236}">
                <a16:creationId xmlns:a16="http://schemas.microsoft.com/office/drawing/2014/main" id="{740DCB62-5530-0D48-9AA9-B1DBA9C11339}"/>
              </a:ext>
            </a:extLst>
          </p:cNvPr>
          <p:cNvCxnSpPr>
            <a:cxnSpLocks/>
          </p:cNvCxnSpPr>
          <p:nvPr/>
        </p:nvCxnSpPr>
        <p:spPr>
          <a:xfrm>
            <a:off x="5758990" y="2475326"/>
            <a:ext cx="1837346" cy="8919"/>
          </a:xfrm>
          <a:prstGeom prst="straightConnector1">
            <a:avLst/>
          </a:prstGeom>
          <a:ln w="444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946E9C5-3556-594C-B6BA-5A31C6741D7F}"/>
              </a:ext>
            </a:extLst>
          </p:cNvPr>
          <p:cNvCxnSpPr/>
          <p:nvPr/>
        </p:nvCxnSpPr>
        <p:spPr>
          <a:xfrm>
            <a:off x="5758990" y="2484245"/>
            <a:ext cx="0" cy="1448811"/>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A22F389-4F8C-AF41-36C1-0E6D6A4983CF}"/>
              </a:ext>
            </a:extLst>
          </p:cNvPr>
          <p:cNvCxnSpPr/>
          <p:nvPr/>
        </p:nvCxnSpPr>
        <p:spPr>
          <a:xfrm>
            <a:off x="7596336" y="2484245"/>
            <a:ext cx="0" cy="1448811"/>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677EB386-12F4-C440-BE31-2A1661430EA5}"/>
                  </a:ext>
                </a:extLst>
              </p:cNvPr>
              <p:cNvSpPr txBox="1"/>
              <p:nvPr/>
            </p:nvSpPr>
            <p:spPr bwMode="auto">
              <a:xfrm>
                <a:off x="7353074" y="3920580"/>
                <a:ext cx="434823" cy="367473"/>
              </a:xfrm>
              <a:prstGeom prst="rect">
                <a:avLst/>
              </a:prstGeom>
              <a:solidFill>
                <a:schemeClr val="bg1"/>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400" i="1">
                              <a:latin typeface="Cambria Math" panose="02040503050406030204" pitchFamily="18" charset="0"/>
                              <a:ea typeface="Cambria Math" panose="02040503050406030204" pitchFamily="18" charset="0"/>
                            </a:rPr>
                          </m:ctrlPr>
                        </m:fPr>
                        <m:num>
                          <m:r>
                            <a:rPr lang="en-US" altLang="zh-TW" sz="1400" i="1">
                              <a:latin typeface="Cambria Math" panose="02040503050406030204" pitchFamily="18" charset="0"/>
                              <a:ea typeface="Cambria Math" panose="02040503050406030204" pitchFamily="18" charset="0"/>
                            </a:rPr>
                            <m:t>𝜋</m:t>
                          </m:r>
                        </m:num>
                        <m:den>
                          <m:r>
                            <a:rPr lang="en-US" altLang="zh-TW" sz="1400" i="1">
                              <a:latin typeface="Cambria Math" panose="02040503050406030204" pitchFamily="18" charset="0"/>
                              <a:ea typeface="Cambria Math" panose="02040503050406030204" pitchFamily="18" charset="0"/>
                            </a:rPr>
                            <m:t>𝑎</m:t>
                          </m:r>
                        </m:den>
                      </m:f>
                      <m:r>
                        <a:rPr lang="en-US" altLang="zh-TW" sz="1400">
                          <a:latin typeface="Cambria Math" panose="02040503050406030204" pitchFamily="18" charset="0"/>
                          <a:ea typeface="Cambria Math" panose="02040503050406030204" pitchFamily="18" charset="0"/>
                        </a:rPr>
                        <m:t>−</m:t>
                      </m:r>
                      <m:r>
                        <m:rPr>
                          <m:sty m:val="p"/>
                        </m:rPr>
                        <a:rPr lang="el-GR" altLang="zh-TW" sz="1400" i="1">
                          <a:latin typeface="Cambria Math" panose="02040503050406030204" pitchFamily="18" charset="0"/>
                          <a:ea typeface="Cambria Math" panose="02040503050406030204" pitchFamily="18" charset="0"/>
                        </a:rPr>
                        <m:t>δ</m:t>
                      </m:r>
                    </m:oMath>
                  </m:oMathPara>
                </a14:m>
                <a:endParaRPr lang="en-TW" sz="1400" dirty="0">
                  <a:latin typeface="Times New Roman" pitchFamily="18" charset="0"/>
                  <a:cs typeface="Times New Roman" pitchFamily="18" charset="0"/>
                </a:endParaRPr>
              </a:p>
            </p:txBody>
          </p:sp>
        </mc:Choice>
        <mc:Fallback xmlns="">
          <p:sp>
            <p:nvSpPr>
              <p:cNvPr id="32" name="TextBox 31">
                <a:extLst>
                  <a:ext uri="{FF2B5EF4-FFF2-40B4-BE49-F238E27FC236}">
                    <a16:creationId xmlns:a16="http://schemas.microsoft.com/office/drawing/2014/main" id="{677EB386-12F4-C440-BE31-2A1661430EA5}"/>
                  </a:ext>
                </a:extLst>
              </p:cNvPr>
              <p:cNvSpPr txBox="1">
                <a:spLocks noRot="1" noChangeAspect="1" noMove="1" noResize="1" noEditPoints="1" noAdjustHandles="1" noChangeArrowheads="1" noChangeShapeType="1" noTextEdit="1"/>
              </p:cNvSpPr>
              <p:nvPr/>
            </p:nvSpPr>
            <p:spPr bwMode="auto">
              <a:xfrm>
                <a:off x="7353074" y="3920580"/>
                <a:ext cx="434823" cy="367473"/>
              </a:xfrm>
              <a:prstGeom prst="rect">
                <a:avLst/>
              </a:prstGeom>
              <a:blipFill>
                <a:blip r:embed="rId18"/>
                <a:stretch>
                  <a:fillRect l="-5556" r="-11111" b="-1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92A4A8B-A916-58E2-30DD-72AEEF53B815}"/>
                  </a:ext>
                </a:extLst>
              </p:cNvPr>
              <p:cNvSpPr txBox="1"/>
              <p:nvPr/>
            </p:nvSpPr>
            <p:spPr bwMode="auto">
              <a:xfrm>
                <a:off x="5367795" y="3920580"/>
                <a:ext cx="434823" cy="367473"/>
              </a:xfrm>
              <a:prstGeom prst="rect">
                <a:avLst/>
              </a:prstGeom>
              <a:solidFill>
                <a:schemeClr val="bg1"/>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400" i="1">
                              <a:latin typeface="Cambria Math" panose="02040503050406030204" pitchFamily="18" charset="0"/>
                              <a:ea typeface="Cambria Math" panose="02040503050406030204" pitchFamily="18" charset="0"/>
                            </a:rPr>
                          </m:ctrlPr>
                        </m:fPr>
                        <m:num>
                          <m:r>
                            <a:rPr lang="en-US" altLang="zh-TW" sz="1400" i="1">
                              <a:latin typeface="Cambria Math" panose="02040503050406030204" pitchFamily="18" charset="0"/>
                              <a:ea typeface="Cambria Math" panose="02040503050406030204" pitchFamily="18" charset="0"/>
                            </a:rPr>
                            <m:t>𝜋</m:t>
                          </m:r>
                        </m:num>
                        <m:den>
                          <m:r>
                            <a:rPr lang="en-US" altLang="zh-TW" sz="1400" i="1">
                              <a:latin typeface="Cambria Math" panose="02040503050406030204" pitchFamily="18" charset="0"/>
                              <a:ea typeface="Cambria Math" panose="02040503050406030204" pitchFamily="18" charset="0"/>
                            </a:rPr>
                            <m:t>𝑎</m:t>
                          </m:r>
                        </m:den>
                      </m:f>
                      <m:r>
                        <a:rPr lang="en-US" altLang="zh-TW" sz="1400">
                          <a:latin typeface="Cambria Math" panose="02040503050406030204" pitchFamily="18" charset="0"/>
                          <a:ea typeface="Cambria Math" panose="02040503050406030204" pitchFamily="18" charset="0"/>
                        </a:rPr>
                        <m:t>−</m:t>
                      </m:r>
                      <m:r>
                        <m:rPr>
                          <m:sty m:val="p"/>
                        </m:rPr>
                        <a:rPr lang="el-GR" altLang="zh-TW" sz="1400" i="1">
                          <a:latin typeface="Cambria Math" panose="02040503050406030204" pitchFamily="18" charset="0"/>
                          <a:ea typeface="Cambria Math" panose="02040503050406030204" pitchFamily="18" charset="0"/>
                        </a:rPr>
                        <m:t>δ</m:t>
                      </m:r>
                    </m:oMath>
                  </m:oMathPara>
                </a14:m>
                <a:endParaRPr lang="en-TW" sz="1400" dirty="0">
                  <a:latin typeface="Times New Roman" pitchFamily="18" charset="0"/>
                  <a:cs typeface="Times New Roman" pitchFamily="18" charset="0"/>
                </a:endParaRPr>
              </a:p>
            </p:txBody>
          </p:sp>
        </mc:Choice>
        <mc:Fallback xmlns="">
          <p:sp>
            <p:nvSpPr>
              <p:cNvPr id="33" name="TextBox 32">
                <a:extLst>
                  <a:ext uri="{FF2B5EF4-FFF2-40B4-BE49-F238E27FC236}">
                    <a16:creationId xmlns:a16="http://schemas.microsoft.com/office/drawing/2014/main" id="{F92A4A8B-A916-58E2-30DD-72AEEF53B815}"/>
                  </a:ext>
                </a:extLst>
              </p:cNvPr>
              <p:cNvSpPr txBox="1">
                <a:spLocks noRot="1" noChangeAspect="1" noMove="1" noResize="1" noEditPoints="1" noAdjustHandles="1" noChangeArrowheads="1" noChangeShapeType="1" noTextEdit="1"/>
              </p:cNvSpPr>
              <p:nvPr/>
            </p:nvSpPr>
            <p:spPr bwMode="auto">
              <a:xfrm>
                <a:off x="5367795" y="3920580"/>
                <a:ext cx="434823" cy="367473"/>
              </a:xfrm>
              <a:prstGeom prst="rect">
                <a:avLst/>
              </a:prstGeom>
              <a:blipFill>
                <a:blip r:embed="rId19"/>
                <a:stretch>
                  <a:fillRect l="-8571" r="-14286" b="-10000"/>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11466426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FEA5FAA-56BA-4FFA-E547-77477F4E4DFB}"/>
                  </a:ext>
                </a:extLst>
              </p:cNvPr>
              <p:cNvSpPr txBox="1"/>
              <p:nvPr/>
            </p:nvSpPr>
            <p:spPr bwMode="auto">
              <a:xfrm>
                <a:off x="837161" y="117345"/>
                <a:ext cx="3596818" cy="1151405"/>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2"/>
                                    <m:mcJc m:val="center"/>
                                  </m:mcPr>
                                </m:mc>
                              </m:mcs>
                              <m:ctrlPr>
                                <a:rPr lang="en-TW" i="1" smtClean="0">
                                  <a:latin typeface="Cambria Math" panose="02040503050406030204" pitchFamily="18" charset="0"/>
                                  <a:cs typeface="Times New Roman" pitchFamily="18" charset="0"/>
                                </a:rPr>
                              </m:ctrlPr>
                            </m:mPr>
                            <m:mr>
                              <m:e>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r>
                                      <a:rPr lang="en-US" altLang="zh-TW" i="1">
                                        <a:latin typeface="Cambria Math" panose="02040503050406030204" pitchFamily="18" charset="0"/>
                                        <a:ea typeface="Cambria Math" panose="02040503050406030204" pitchFamily="18" charset="0"/>
                                      </a:rPr>
                                      <m:t>𝜋𝛿</m:t>
                                    </m:r>
                                  </m:num>
                                  <m:den>
                                    <m:r>
                                      <a:rPr lang="en-US" altLang="zh-TW" i="1">
                                        <a:latin typeface="Cambria Math" panose="02040503050406030204" pitchFamily="18" charset="0"/>
                                      </a:rPr>
                                      <m:t>𝑚𝑎</m:t>
                                    </m:r>
                                  </m:den>
                                </m:f>
                              </m:e>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e>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r>
                                      <a:rPr lang="en-US" altLang="zh-TW" i="1">
                                        <a:latin typeface="Cambria Math" panose="02040503050406030204" pitchFamily="18" charset="0"/>
                                        <a:ea typeface="Cambria Math" panose="02040503050406030204" pitchFamily="18" charset="0"/>
                                      </a:rPr>
                                      <m:t>𝜋𝛿</m:t>
                                    </m:r>
                                  </m:num>
                                  <m:den>
                                    <m:r>
                                      <a:rPr lang="en-US" altLang="zh-TW" i="1">
                                        <a:latin typeface="Cambria Math" panose="02040503050406030204" pitchFamily="18" charset="0"/>
                                      </a:rPr>
                                      <m:t>𝑚𝑎</m:t>
                                    </m:r>
                                  </m:den>
                                </m:f>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m:oMathPara>
                </a14:m>
                <a:endParaRPr lang="en-TW" dirty="0">
                  <a:latin typeface="Times New Roman" pitchFamily="18" charset="0"/>
                  <a:cs typeface="Times New Roman" pitchFamily="18" charset="0"/>
                </a:endParaRPr>
              </a:p>
            </p:txBody>
          </p:sp>
        </mc:Choice>
        <mc:Fallback xmlns="">
          <p:sp>
            <p:nvSpPr>
              <p:cNvPr id="2" name="TextBox 1">
                <a:extLst>
                  <a:ext uri="{FF2B5EF4-FFF2-40B4-BE49-F238E27FC236}">
                    <a16:creationId xmlns:a16="http://schemas.microsoft.com/office/drawing/2014/main" id="{CFEA5FAA-56BA-4FFA-E547-77477F4E4DFB}"/>
                  </a:ext>
                </a:extLst>
              </p:cNvPr>
              <p:cNvSpPr txBox="1">
                <a:spLocks noRot="1" noChangeAspect="1" noMove="1" noResize="1" noEditPoints="1" noAdjustHandles="1" noChangeArrowheads="1" noChangeShapeType="1" noTextEdit="1"/>
              </p:cNvSpPr>
              <p:nvPr/>
            </p:nvSpPr>
            <p:spPr bwMode="auto">
              <a:xfrm>
                <a:off x="837161" y="117345"/>
                <a:ext cx="3596818" cy="1151405"/>
              </a:xfrm>
              <a:prstGeom prst="rect">
                <a:avLst/>
              </a:prstGeom>
              <a:blipFill>
                <a:blip r:embed="rId2"/>
                <a:stretch>
                  <a:fillRect b="-4396"/>
                </a:stretch>
              </a:blipFill>
              <a:ln w="9525">
                <a:noFill/>
                <a:miter lim="800000"/>
                <a:headEnd/>
                <a:tailEnd/>
              </a:ln>
            </p:spPr>
            <p:txBody>
              <a:bodyPr/>
              <a:lstStyle/>
              <a:p>
                <a:r>
                  <a:rPr lang="en-TW">
                    <a:noFill/>
                  </a:rPr>
                  <a:t> </a:t>
                </a:r>
              </a:p>
            </p:txBody>
          </p:sp>
        </mc:Fallback>
      </mc:AlternateContent>
      <p:pic>
        <p:nvPicPr>
          <p:cNvPr id="3" name="Picture 2">
            <a:extLst>
              <a:ext uri="{FF2B5EF4-FFF2-40B4-BE49-F238E27FC236}">
                <a16:creationId xmlns:a16="http://schemas.microsoft.com/office/drawing/2014/main" id="{00BFF086-A8E4-D9FF-BE12-EDAC5C65599A}"/>
              </a:ext>
            </a:extLst>
          </p:cNvPr>
          <p:cNvPicPr>
            <a:picLocks noChangeAspect="1"/>
          </p:cNvPicPr>
          <p:nvPr/>
        </p:nvPicPr>
        <p:blipFill>
          <a:blip r:embed="rId3"/>
          <a:stretch>
            <a:fillRect/>
          </a:stretch>
        </p:blipFill>
        <p:spPr>
          <a:xfrm>
            <a:off x="5796136" y="332656"/>
            <a:ext cx="3245358" cy="2839687"/>
          </a:xfrm>
          <a:prstGeom prst="rect">
            <a:avLst/>
          </a:prstGeom>
        </p:spPr>
      </p:pic>
      <p:sp>
        <p:nvSpPr>
          <p:cNvPr id="4" name="TextBox 3">
            <a:extLst>
              <a:ext uri="{FF2B5EF4-FFF2-40B4-BE49-F238E27FC236}">
                <a16:creationId xmlns:a16="http://schemas.microsoft.com/office/drawing/2014/main" id="{0C65C4E1-5B09-0579-B73E-4DBEA66141A8}"/>
              </a:ext>
            </a:extLst>
          </p:cNvPr>
          <p:cNvSpPr txBox="1"/>
          <p:nvPr/>
        </p:nvSpPr>
        <p:spPr bwMode="auto">
          <a:xfrm>
            <a:off x="724842" y="1341116"/>
            <a:ext cx="504056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這個矩陣經常出現，值得以簡化的代號求解：</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C764D61-D3B2-8CD7-FEB3-72343C7BD410}"/>
                  </a:ext>
                </a:extLst>
              </p:cNvPr>
              <p:cNvSpPr txBox="1"/>
              <p:nvPr/>
            </p:nvSpPr>
            <p:spPr bwMode="auto">
              <a:xfrm>
                <a:off x="879079" y="1749435"/>
                <a:ext cx="2477793" cy="513026"/>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2"/>
                                    <m:mcJc m:val="center"/>
                                  </m:mcPr>
                                </m:mc>
                              </m:mcs>
                              <m:ctrlPr>
                                <a:rPr lang="en-TW" i="1" smtClean="0">
                                  <a:latin typeface="Cambria Math" panose="02040503050406030204" pitchFamily="18" charset="0"/>
                                  <a:cs typeface="Times New Roman" pitchFamily="18" charset="0"/>
                                </a:rPr>
                              </m:ctrlPr>
                            </m:mPr>
                            <m:mr>
                              <m:e>
                                <m:r>
                                  <m:rPr>
                                    <m:sty m:val="p"/>
                                    <m:brk m:alnAt="7"/>
                                  </m:rPr>
                                  <a:rPr lang="el-GR" i="1" smtClean="0">
                                    <a:latin typeface="Cambria Math" panose="02040503050406030204" pitchFamily="18" charset="0"/>
                                    <a:ea typeface="Cambria Math" panose="02040503050406030204" pitchFamily="18" charset="0"/>
                                    <a:cs typeface="Times New Roman" pitchFamily="18" charset="0"/>
                                  </a:rPr>
                                  <m:t>Δ</m:t>
                                </m:r>
                              </m:e>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e>
                                <m:r>
                                  <a:rPr lang="en-US" altLang="zh-TW" b="0" i="1" smtClean="0">
                                    <a:latin typeface="Cambria Math" panose="02040503050406030204" pitchFamily="18" charset="0"/>
                                  </a:rPr>
                                  <m:t>−</m:t>
                                </m:r>
                                <m:r>
                                  <m:rPr>
                                    <m:sty m:val="p"/>
                                  </m:rPr>
                                  <a:rPr lang="el-GR" altLang="zh-TW" i="1" smtClean="0">
                                    <a:latin typeface="Cambria Math" panose="02040503050406030204" pitchFamily="18" charset="0"/>
                                    <a:ea typeface="Cambria Math" panose="02040503050406030204" pitchFamily="18" charset="0"/>
                                  </a:rPr>
                                  <m:t>Δ</m:t>
                                </m:r>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rPr>
                        <m:t>𝑐</m:t>
                      </m:r>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FC764D61-D3B2-8CD7-FEB3-72343C7BD410}"/>
                  </a:ext>
                </a:extLst>
              </p:cNvPr>
              <p:cNvSpPr txBox="1">
                <a:spLocks noRot="1" noChangeAspect="1" noMove="1" noResize="1" noEditPoints="1" noAdjustHandles="1" noChangeArrowheads="1" noChangeShapeType="1" noTextEdit="1"/>
              </p:cNvSpPr>
              <p:nvPr/>
            </p:nvSpPr>
            <p:spPr bwMode="auto">
              <a:xfrm>
                <a:off x="879079" y="1749435"/>
                <a:ext cx="2477793" cy="513026"/>
              </a:xfrm>
              <a:prstGeom prst="rect">
                <a:avLst/>
              </a:prstGeom>
              <a:blipFill>
                <a:blip r:embed="rId4"/>
                <a:stretch>
                  <a:fillRect t="-2381" b="-714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5833D78-9D3C-FB94-E385-F6FE4C17B20A}"/>
                  </a:ext>
                </a:extLst>
              </p:cNvPr>
              <p:cNvSpPr txBox="1"/>
              <p:nvPr/>
            </p:nvSpPr>
            <p:spPr bwMode="auto">
              <a:xfrm>
                <a:off x="4101623" y="1681885"/>
                <a:ext cx="1252803" cy="648126"/>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altLang="zh-TW" i="1" smtClean="0">
                          <a:latin typeface="Cambria Math" panose="02040503050406030204" pitchFamily="18" charset="0"/>
                          <a:ea typeface="Cambria Math" panose="02040503050406030204" pitchFamily="18" charset="0"/>
                        </a:rPr>
                        <m:t>Δ</m:t>
                      </m:r>
                      <m:r>
                        <a:rPr lang="el-GR" altLang="zh-TW" i="1" smtClean="0">
                          <a:latin typeface="Cambria Math" panose="02040503050406030204" pitchFamily="18" charset="0"/>
                          <a:ea typeface="Cambria Math" panose="02040503050406030204" pitchFamily="18" charset="0"/>
                        </a:rPr>
                        <m:t>≡</m:t>
                      </m:r>
                      <m:f>
                        <m:fPr>
                          <m:ctrlPr>
                            <a:rPr lang="en-US" altLang="zh-TW" i="1" smtClean="0">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r>
                            <a:rPr lang="en-US" altLang="zh-TW" i="1">
                              <a:latin typeface="Cambria Math" panose="02040503050406030204" pitchFamily="18" charset="0"/>
                              <a:ea typeface="Cambria Math" panose="02040503050406030204" pitchFamily="18" charset="0"/>
                            </a:rPr>
                            <m:t>𝜋𝛿</m:t>
                          </m:r>
                        </m:num>
                        <m:den>
                          <m:r>
                            <a:rPr lang="en-US" altLang="zh-TW" i="1">
                              <a:latin typeface="Cambria Math" panose="02040503050406030204" pitchFamily="18" charset="0"/>
                            </a:rPr>
                            <m:t>𝑚𝑎</m:t>
                          </m:r>
                        </m:den>
                      </m:f>
                    </m:oMath>
                  </m:oMathPara>
                </a14:m>
                <a:endParaRPr lang="en-TW" dirty="0"/>
              </a:p>
            </p:txBody>
          </p:sp>
        </mc:Choice>
        <mc:Fallback xmlns="">
          <p:sp>
            <p:nvSpPr>
              <p:cNvPr id="7" name="TextBox 6">
                <a:extLst>
                  <a:ext uri="{FF2B5EF4-FFF2-40B4-BE49-F238E27FC236}">
                    <a16:creationId xmlns:a16="http://schemas.microsoft.com/office/drawing/2014/main" id="{E5833D78-9D3C-FB94-E385-F6FE4C17B20A}"/>
                  </a:ext>
                </a:extLst>
              </p:cNvPr>
              <p:cNvSpPr txBox="1">
                <a:spLocks noRot="1" noChangeAspect="1" noMove="1" noResize="1" noEditPoints="1" noAdjustHandles="1" noChangeArrowheads="1" noChangeShapeType="1" noTextEdit="1"/>
              </p:cNvSpPr>
              <p:nvPr/>
            </p:nvSpPr>
            <p:spPr bwMode="auto">
              <a:xfrm>
                <a:off x="4101623" y="1681885"/>
                <a:ext cx="1252803" cy="648126"/>
              </a:xfrm>
              <a:prstGeom prst="rect">
                <a:avLst/>
              </a:prstGeom>
              <a:blipFill>
                <a:blip r:embed="rId5"/>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矩形 6">
                <a:extLst>
                  <a:ext uri="{FF2B5EF4-FFF2-40B4-BE49-F238E27FC236}">
                    <a16:creationId xmlns:a16="http://schemas.microsoft.com/office/drawing/2014/main" id="{119A7463-ECF9-699F-D4F5-20F28C8DEFA2}"/>
                  </a:ext>
                </a:extLst>
              </p:cNvPr>
              <p:cNvSpPr/>
              <p:nvPr/>
            </p:nvSpPr>
            <p:spPr>
              <a:xfrm>
                <a:off x="858626" y="2835664"/>
                <a:ext cx="2284728" cy="605359"/>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b="0" i="1" smtClean="0">
                              <a:latin typeface="Cambria Math" panose="02040503050406030204" pitchFamily="18" charset="0"/>
                              <a:ea typeface="Cambria Math"/>
                            </a:rPr>
                          </m:ctrlPr>
                        </m:dPr>
                        <m:e>
                          <m:m>
                            <m:mPr>
                              <m:mcs>
                                <m:mc>
                                  <m:mcPr>
                                    <m:count m:val="2"/>
                                    <m:mcJc m:val="center"/>
                                  </m:mcPr>
                                </m:mc>
                              </m:mcs>
                              <m:ctrlPr>
                                <a:rPr lang="en-US" altLang="zh-TW" i="1">
                                  <a:latin typeface="Cambria Math" panose="02040503050406030204" pitchFamily="18" charset="0"/>
                                </a:rPr>
                              </m:ctrlPr>
                            </m:mPr>
                            <m:mr>
                              <m:e>
                                <m:r>
                                  <m:rPr>
                                    <m:sty m:val="p"/>
                                    <m:brk m:alnAt="7"/>
                                  </m:rPr>
                                  <a:rPr lang="el-GR" i="1">
                                    <a:latin typeface="Cambria Math" panose="02040503050406030204" pitchFamily="18" charset="0"/>
                                    <a:ea typeface="Cambria Math" panose="02040503050406030204" pitchFamily="18" charset="0"/>
                                    <a:cs typeface="Times New Roman" pitchFamily="18" charset="0"/>
                                  </a:rPr>
                                  <m:t>Δ</m:t>
                                </m:r>
                                <m:r>
                                  <a:rPr lang="en-US" altLang="zh-TW" i="1">
                                    <a:latin typeface="Cambria Math" panose="02040503050406030204" pitchFamily="18" charset="0"/>
                                  </a:rPr>
                                  <m:t>−</m:t>
                                </m:r>
                                <m:r>
                                  <a:rPr lang="en-US" altLang="zh-TW" i="1">
                                    <a:latin typeface="Cambria Math" panose="02040503050406030204" pitchFamily="18" charset="0"/>
                                  </a:rPr>
                                  <m:t>𝑐</m:t>
                                </m:r>
                              </m:e>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e>
                                <m:r>
                                  <a:rPr lang="en-US" altLang="zh-TW" b="0" i="1" smtClean="0">
                                    <a:latin typeface="Cambria Math" panose="02040503050406030204" pitchFamily="18" charset="0"/>
                                    <a:ea typeface="Cambria Math" panose="02040503050406030204" pitchFamily="18" charset="0"/>
                                  </a:rPr>
                                  <m:t>−</m:t>
                                </m:r>
                                <m:r>
                                  <m:rPr>
                                    <m:sty m:val="p"/>
                                    <m:brk m:alnAt="7"/>
                                  </m:rPr>
                                  <a:rPr lang="el-GR" i="1">
                                    <a:latin typeface="Cambria Math" panose="02040503050406030204" pitchFamily="18" charset="0"/>
                                    <a:ea typeface="Cambria Math" panose="02040503050406030204" pitchFamily="18" charset="0"/>
                                    <a:cs typeface="Times New Roman" pitchFamily="18" charset="0"/>
                                  </a:rPr>
                                  <m:t>Δ</m:t>
                                </m:r>
                                <m:r>
                                  <a:rPr lang="en-US" altLang="zh-TW" i="1">
                                    <a:latin typeface="Cambria Math" panose="02040503050406030204" pitchFamily="18" charset="0"/>
                                  </a:rPr>
                                  <m:t>−</m:t>
                                </m:r>
                                <m:r>
                                  <a:rPr lang="en-US" altLang="zh-TW" i="1">
                                    <a:latin typeface="Cambria Math" panose="02040503050406030204" pitchFamily="18" charset="0"/>
                                  </a:rPr>
                                  <m:t>𝑐</m:t>
                                </m:r>
                              </m:e>
                            </m:mr>
                          </m:m>
                        </m:e>
                      </m:d>
                      <m:r>
                        <a:rPr lang="en-US" altLang="zh-TW" b="0" i="1" smtClean="0">
                          <a:latin typeface="Cambria Math" panose="02040503050406030204" pitchFamily="18" charset="0"/>
                          <a:ea typeface="Cambria Math"/>
                        </a:rPr>
                        <m:t>=0</m:t>
                      </m:r>
                    </m:oMath>
                  </m:oMathPara>
                </a14:m>
                <a:endParaRPr lang="zh-TW" altLang="en-US" sz="1800" dirty="0"/>
              </a:p>
            </p:txBody>
          </p:sp>
        </mc:Choice>
        <mc:Fallback xmlns="">
          <p:sp>
            <p:nvSpPr>
              <p:cNvPr id="8" name="矩形 6">
                <a:extLst>
                  <a:ext uri="{FF2B5EF4-FFF2-40B4-BE49-F238E27FC236}">
                    <a16:creationId xmlns:a16="http://schemas.microsoft.com/office/drawing/2014/main" id="{119A7463-ECF9-699F-D4F5-20F28C8DEFA2}"/>
                  </a:ext>
                </a:extLst>
              </p:cNvPr>
              <p:cNvSpPr>
                <a:spLocks noRot="1" noChangeAspect="1" noMove="1" noResize="1" noEditPoints="1" noAdjustHandles="1" noChangeArrowheads="1" noChangeShapeType="1" noTextEdit="1"/>
              </p:cNvSpPr>
              <p:nvPr/>
            </p:nvSpPr>
            <p:spPr>
              <a:xfrm>
                <a:off x="858626" y="2835664"/>
                <a:ext cx="2284728" cy="605359"/>
              </a:xfrm>
              <a:prstGeom prst="rect">
                <a:avLst/>
              </a:prstGeom>
              <a:blipFill>
                <a:blip r:embed="rId6"/>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9CF13FE-BDF6-B559-1B65-B565D80BB367}"/>
                  </a:ext>
                </a:extLst>
              </p:cNvPr>
              <p:cNvSpPr txBox="1"/>
              <p:nvPr/>
            </p:nvSpPr>
            <p:spPr bwMode="auto">
              <a:xfrm>
                <a:off x="847272" y="2293514"/>
                <a:ext cx="3459813" cy="553485"/>
              </a:xfrm>
              <a:prstGeom prst="rect">
                <a:avLst/>
              </a:prstGeom>
              <a:noFill/>
              <a:ln w="9525">
                <a:noFill/>
                <a:miter lim="800000"/>
                <a:headEnd/>
                <a:tailEnd/>
              </a:ln>
            </p:spPr>
            <p:txBody>
              <a:bodyPr wrap="square">
                <a:spAutoFit/>
              </a:bodyPr>
              <a:lstStyle/>
              <a:p>
                <a:r>
                  <a:rPr lang="zh-TW" altLang="en-US" b="0" dirty="0">
                    <a:latin typeface="+mj-ea"/>
                    <a:ea typeface="+mj-ea"/>
                  </a:rPr>
                  <a:t>設本徵值為</a:t>
                </a:r>
                <a14:m>
                  <m:oMath xmlns:m="http://schemas.openxmlformats.org/officeDocument/2006/math">
                    <m:r>
                      <a:rPr lang="en-US" altLang="zh-TW" b="0" i="1" smtClean="0">
                        <a:latin typeface="Cambria Math" panose="02040503050406030204" pitchFamily="18" charset="0"/>
                        <a:ea typeface="Cambria Math"/>
                      </a:rPr>
                      <m:t>𝑐</m:t>
                    </m:r>
                  </m:oMath>
                </a14:m>
                <a:r>
                  <a:rPr lang="en-TW" dirty="0">
                    <a:latin typeface="Times New Roman" pitchFamily="18" charset="0"/>
                    <a:cs typeface="Times New Roman" pitchFamily="18" charset="0"/>
                  </a:rPr>
                  <a:t>，本徵態：</a:t>
                </a:r>
                <a14:m>
                  <m:oMath xmlns:m="http://schemas.openxmlformats.org/officeDocument/2006/math">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a14:m>
                <a:r>
                  <a:rPr lang="en-TW" dirty="0"/>
                  <a:t>：</a:t>
                </a:r>
              </a:p>
            </p:txBody>
          </p:sp>
        </mc:Choice>
        <mc:Fallback xmlns="">
          <p:sp>
            <p:nvSpPr>
              <p:cNvPr id="10" name="TextBox 9">
                <a:extLst>
                  <a:ext uri="{FF2B5EF4-FFF2-40B4-BE49-F238E27FC236}">
                    <a16:creationId xmlns:a16="http://schemas.microsoft.com/office/drawing/2014/main" id="{29CF13FE-BDF6-B559-1B65-B565D80BB367}"/>
                  </a:ext>
                </a:extLst>
              </p:cNvPr>
              <p:cNvSpPr txBox="1">
                <a:spLocks noRot="1" noChangeAspect="1" noMove="1" noResize="1" noEditPoints="1" noAdjustHandles="1" noChangeArrowheads="1" noChangeShapeType="1" noTextEdit="1"/>
              </p:cNvSpPr>
              <p:nvPr/>
            </p:nvSpPr>
            <p:spPr bwMode="auto">
              <a:xfrm>
                <a:off x="847272" y="2293514"/>
                <a:ext cx="3459813" cy="553485"/>
              </a:xfrm>
              <a:prstGeom prst="rect">
                <a:avLst/>
              </a:prstGeom>
              <a:blipFill>
                <a:blip r:embed="rId7"/>
                <a:stretch>
                  <a:fillRect l="-146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矩形 6">
                <a:extLst>
                  <a:ext uri="{FF2B5EF4-FFF2-40B4-BE49-F238E27FC236}">
                    <a16:creationId xmlns:a16="http://schemas.microsoft.com/office/drawing/2014/main" id="{3967412A-85BE-1080-1630-876F11DC33CF}"/>
                  </a:ext>
                </a:extLst>
              </p:cNvPr>
              <p:cNvSpPr/>
              <p:nvPr/>
            </p:nvSpPr>
            <p:spPr>
              <a:xfrm>
                <a:off x="3527192" y="2957742"/>
                <a:ext cx="1559786" cy="372538"/>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𝑐</m:t>
                          </m:r>
                        </m:e>
                        <m:sup>
                          <m:r>
                            <a:rPr lang="en-US" altLang="zh-TW" b="0" i="1" smtClean="0">
                              <a:latin typeface="Cambria Math" panose="02040503050406030204" pitchFamily="18" charset="0"/>
                            </a:rPr>
                            <m:t>2</m:t>
                          </m:r>
                        </m:sup>
                      </m:sSup>
                      <m:r>
                        <a:rPr lang="en-US" altLang="zh-TW" b="0" i="1" smtClean="0">
                          <a:latin typeface="Cambria Math" panose="02040503050406030204" pitchFamily="18" charset="0"/>
                          <a:ea typeface="Cambria Math"/>
                        </a:rPr>
                        <m:t>=</m:t>
                      </m:r>
                      <m:sSup>
                        <m:sSupPr>
                          <m:ctrlPr>
                            <a:rPr lang="en-US" altLang="zh-TW" b="0" i="1" smtClean="0">
                              <a:latin typeface="Cambria Math" panose="02040503050406030204" pitchFamily="18" charset="0"/>
                              <a:ea typeface="Cambria Math"/>
                            </a:rPr>
                          </m:ctrlPr>
                        </m:sSupPr>
                        <m:e>
                          <m:r>
                            <a:rPr lang="en-US" altLang="zh-TW" b="0" i="1" smtClean="0">
                              <a:latin typeface="Cambria Math" panose="02040503050406030204" pitchFamily="18" charset="0"/>
                              <a:ea typeface="Cambria Math" panose="02040503050406030204" pitchFamily="18" charset="0"/>
                            </a:rPr>
                            <m:t>∆</m:t>
                          </m:r>
                        </m:e>
                        <m:sup>
                          <m:r>
                            <a:rPr lang="en-US" altLang="zh-TW" b="0" i="1" smtClean="0">
                              <a:latin typeface="Cambria Math" panose="02040503050406030204" pitchFamily="18" charset="0"/>
                              <a:ea typeface="Cambria Math"/>
                            </a:rPr>
                            <m:t>2</m:t>
                          </m:r>
                        </m:sup>
                      </m:sSup>
                      <m:r>
                        <a:rPr lang="en-US" altLang="zh-TW" b="0" i="1" smtClean="0">
                          <a:latin typeface="Cambria Math" panose="02040503050406030204" pitchFamily="18" charset="0"/>
                          <a:ea typeface="Cambria Math"/>
                        </a:rPr>
                        <m:t>+</m:t>
                      </m:r>
                      <m:sSubSup>
                        <m:sSubSupPr>
                          <m:ctrlPr>
                            <a:rPr lang="en-US" altLang="zh-TW" b="0" i="1" smtClean="0">
                              <a:latin typeface="Cambria Math" panose="02040503050406030204" pitchFamily="18" charset="0"/>
                              <a:ea typeface="Cambria Math"/>
                            </a:rPr>
                          </m:ctrlPr>
                        </m:sSubSupPr>
                        <m:e>
                          <m:r>
                            <a:rPr lang="en-US" altLang="zh-TW" b="0" i="1" smtClean="0">
                              <a:latin typeface="Cambria Math" panose="02040503050406030204" pitchFamily="18" charset="0"/>
                              <a:ea typeface="Cambria Math"/>
                            </a:rPr>
                            <m:t>𝑉</m:t>
                          </m:r>
                        </m:e>
                        <m:sub>
                          <m:r>
                            <a:rPr lang="en-US" altLang="zh-TW" b="0" i="1" smtClean="0">
                              <a:latin typeface="Cambria Math" panose="02040503050406030204" pitchFamily="18" charset="0"/>
                              <a:ea typeface="Cambria Math"/>
                            </a:rPr>
                            <m:t>1</m:t>
                          </m:r>
                        </m:sub>
                        <m:sup>
                          <m:r>
                            <a:rPr lang="en-US" altLang="zh-TW" b="0" i="1" smtClean="0">
                              <a:latin typeface="Cambria Math" panose="02040503050406030204" pitchFamily="18" charset="0"/>
                              <a:ea typeface="Cambria Math"/>
                            </a:rPr>
                            <m:t>2</m:t>
                          </m:r>
                        </m:sup>
                      </m:sSubSup>
                    </m:oMath>
                  </m:oMathPara>
                </a14:m>
                <a:endParaRPr lang="zh-TW" altLang="en-US" sz="1800" dirty="0"/>
              </a:p>
            </p:txBody>
          </p:sp>
        </mc:Choice>
        <mc:Fallback xmlns="">
          <p:sp>
            <p:nvSpPr>
              <p:cNvPr id="11" name="矩形 6">
                <a:extLst>
                  <a:ext uri="{FF2B5EF4-FFF2-40B4-BE49-F238E27FC236}">
                    <a16:creationId xmlns:a16="http://schemas.microsoft.com/office/drawing/2014/main" id="{3967412A-85BE-1080-1630-876F11DC33CF}"/>
                  </a:ext>
                </a:extLst>
              </p:cNvPr>
              <p:cNvSpPr>
                <a:spLocks noRot="1" noChangeAspect="1" noMove="1" noResize="1" noEditPoints="1" noAdjustHandles="1" noChangeArrowheads="1" noChangeShapeType="1" noTextEdit="1"/>
              </p:cNvSpPr>
              <p:nvPr/>
            </p:nvSpPr>
            <p:spPr>
              <a:xfrm>
                <a:off x="3527192" y="2957742"/>
                <a:ext cx="1559786" cy="372538"/>
              </a:xfrm>
              <a:prstGeom prst="rect">
                <a:avLst/>
              </a:prstGeom>
              <a:blipFill>
                <a:blip r:embed="rId8"/>
                <a:stretch>
                  <a:fillRect/>
                </a:stretch>
              </a:blipFill>
            </p:spPr>
            <p:txBody>
              <a:bodyPr/>
              <a:lstStyle/>
              <a:p>
                <a:r>
                  <a:rPr lang="en-TW">
                    <a:noFill/>
                  </a:rPr>
                  <a:t> </a:t>
                </a:r>
              </a:p>
            </p:txBody>
          </p:sp>
        </mc:Fallback>
      </mc:AlternateContent>
      <p:pic>
        <p:nvPicPr>
          <p:cNvPr id="13" name="Picture 12">
            <a:extLst>
              <a:ext uri="{FF2B5EF4-FFF2-40B4-BE49-F238E27FC236}">
                <a16:creationId xmlns:a16="http://schemas.microsoft.com/office/drawing/2014/main" id="{ED1D7541-DE40-4DBA-86A6-2A7B791A0D07}"/>
              </a:ext>
            </a:extLst>
          </p:cNvPr>
          <p:cNvPicPr>
            <a:picLocks noChangeAspect="1"/>
          </p:cNvPicPr>
          <p:nvPr/>
        </p:nvPicPr>
        <p:blipFill rotWithShape="1">
          <a:blip r:embed="rId9"/>
          <a:srcRect l="9312"/>
          <a:stretch/>
        </p:blipFill>
        <p:spPr>
          <a:xfrm>
            <a:off x="5796136" y="3245074"/>
            <a:ext cx="3259301" cy="2551655"/>
          </a:xfrm>
          <a:prstGeom prst="rect">
            <a:avLst/>
          </a:prstGeom>
        </p:spPr>
      </p:pic>
      <mc:AlternateContent xmlns:mc="http://schemas.openxmlformats.org/markup-compatibility/2006" xmlns:a14="http://schemas.microsoft.com/office/drawing/2010/main">
        <mc:Choice Requires="a14">
          <p:sp>
            <p:nvSpPr>
              <p:cNvPr id="12" name="矩形 6">
                <a:extLst>
                  <a:ext uri="{FF2B5EF4-FFF2-40B4-BE49-F238E27FC236}">
                    <a16:creationId xmlns:a16="http://schemas.microsoft.com/office/drawing/2014/main" id="{24002064-9D48-1639-2671-1409918B75BC}"/>
                  </a:ext>
                </a:extLst>
              </p:cNvPr>
              <p:cNvSpPr/>
              <p:nvPr/>
            </p:nvSpPr>
            <p:spPr>
              <a:xfrm>
                <a:off x="867785" y="4437702"/>
                <a:ext cx="5295937" cy="98405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𝑐</m:t>
                      </m:r>
                      <m:r>
                        <a:rPr lang="en-US" altLang="zh-TW" b="0" i="1" smtClean="0">
                          <a:latin typeface="Cambria Math" panose="02040503050406030204" pitchFamily="18" charset="0"/>
                          <a:ea typeface="Cambria Math"/>
                        </a:rPr>
                        <m:t>=</m:t>
                      </m:r>
                      <m:r>
                        <a:rPr lang="en-US" altLang="zh-TW" b="0" i="1" smtClean="0">
                          <a:latin typeface="Cambria Math" panose="02040503050406030204" pitchFamily="18" charset="0"/>
                          <a:ea typeface="Cambria Math" panose="02040503050406030204" pitchFamily="18" charset="0"/>
                        </a:rPr>
                        <m:t>±</m:t>
                      </m:r>
                      <m:rad>
                        <m:radPr>
                          <m:degHide m:val="on"/>
                          <m:ctrlPr>
                            <a:rPr lang="en-US" altLang="zh-TW" b="0" i="1" smtClean="0">
                              <a:latin typeface="Cambria Math" panose="02040503050406030204" pitchFamily="18" charset="0"/>
                              <a:ea typeface="Cambria Math"/>
                            </a:rPr>
                          </m:ctrlPr>
                        </m:radPr>
                        <m:deg/>
                        <m:e>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m:t>
                              </m:r>
                            </m:e>
                            <m:sup>
                              <m:r>
                                <a:rPr lang="en-US" altLang="zh-TW" i="1">
                                  <a:latin typeface="Cambria Math" panose="02040503050406030204" pitchFamily="18" charset="0"/>
                                  <a:ea typeface="Cambria Math"/>
                                </a:rPr>
                                <m:t>2</m:t>
                              </m:r>
                            </m:sup>
                          </m:sSup>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ea typeface="Cambria Math"/>
                                </a:rPr>
                              </m:ctrlPr>
                            </m:sSubSupPr>
                            <m:e>
                              <m:r>
                                <a:rPr lang="en-US" altLang="zh-TW" i="1">
                                  <a:latin typeface="Cambria Math" panose="02040503050406030204" pitchFamily="18" charset="0"/>
                                  <a:ea typeface="Cambria Math"/>
                                </a:rPr>
                                <m:t>𝑉</m:t>
                              </m:r>
                            </m:e>
                            <m:sub>
                              <m:r>
                                <a:rPr lang="en-US" altLang="zh-TW" i="1">
                                  <a:latin typeface="Cambria Math" panose="02040503050406030204" pitchFamily="18" charset="0"/>
                                  <a:ea typeface="Cambria Math"/>
                                </a:rPr>
                                <m:t>1</m:t>
                              </m:r>
                            </m:sub>
                            <m:sup>
                              <m:r>
                                <a:rPr lang="en-US" altLang="zh-TW" i="1">
                                  <a:latin typeface="Cambria Math" panose="02040503050406030204" pitchFamily="18" charset="0"/>
                                  <a:ea typeface="Cambria Math"/>
                                </a:rPr>
                                <m:t>2</m:t>
                              </m:r>
                            </m:sup>
                          </m:sSubSup>
                        </m:e>
                      </m:rad>
                      <m:r>
                        <a:rPr lang="en-US" altLang="zh-TW" b="0" i="1" smtClean="0">
                          <a:latin typeface="Cambria Math" panose="02040503050406030204" pitchFamily="18" charset="0"/>
                          <a:ea typeface="Cambria Math"/>
                        </a:rPr>
                        <m:t>=</m:t>
                      </m:r>
                      <m:r>
                        <a:rPr lang="en-US" altLang="zh-TW" b="0" i="1" smtClean="0">
                          <a:latin typeface="Cambria Math" panose="02040503050406030204" pitchFamily="18" charset="0"/>
                          <a:ea typeface="Cambria Math" panose="02040503050406030204" pitchFamily="18" charset="0"/>
                        </a:rPr>
                        <m:t>±</m:t>
                      </m:r>
                      <m:d>
                        <m:dPr>
                          <m:ctrlPr>
                            <a:rPr lang="en-US" altLang="zh-TW" b="0" i="1" smtClean="0">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rad>
                            <m:radPr>
                              <m:degHide m:val="on"/>
                              <m:ctrlPr>
                                <a:rPr lang="en-US" altLang="zh-TW" i="1">
                                  <a:latin typeface="Cambria Math" panose="02040503050406030204" pitchFamily="18" charset="0"/>
                                  <a:ea typeface="Cambria Math"/>
                                </a:rPr>
                              </m:ctrlPr>
                            </m:radPr>
                            <m:deg/>
                            <m:e>
                              <m:r>
                                <a:rPr lang="en-US" altLang="zh-TW" b="0" i="1" smtClean="0">
                                  <a:latin typeface="Cambria Math" panose="02040503050406030204" pitchFamily="18" charset="0"/>
                                  <a:ea typeface="Cambria Math"/>
                                </a:rPr>
                                <m:t>1</m:t>
                              </m:r>
                              <m:r>
                                <a:rPr lang="en-US" altLang="zh-TW" i="1">
                                  <a:latin typeface="Cambria Math" panose="02040503050406030204" pitchFamily="18" charset="0"/>
                                  <a:ea typeface="Cambria Math"/>
                                </a:rPr>
                                <m:t>+</m:t>
                              </m:r>
                              <m:f>
                                <m:fPr>
                                  <m:ctrlPr>
                                    <a:rPr lang="en-US" altLang="zh-TW" i="1" smtClean="0">
                                      <a:latin typeface="Cambria Math" panose="02040503050406030204" pitchFamily="18" charset="0"/>
                                      <a:ea typeface="Cambria Math"/>
                                    </a:rPr>
                                  </m:ctrlPr>
                                </m:fPr>
                                <m:num>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m:t>
                                      </m:r>
                                    </m:e>
                                    <m:sup>
                                      <m:r>
                                        <a:rPr lang="en-US" altLang="zh-TW" i="1">
                                          <a:latin typeface="Cambria Math" panose="02040503050406030204" pitchFamily="18" charset="0"/>
                                          <a:ea typeface="Cambria Math"/>
                                        </a:rPr>
                                        <m:t>2</m:t>
                                      </m:r>
                                    </m:sup>
                                  </m:sSup>
                                </m:num>
                                <m:den>
                                  <m:sSubSup>
                                    <m:sSubSupPr>
                                      <m:ctrlPr>
                                        <a:rPr lang="en-US" altLang="zh-TW" i="1">
                                          <a:latin typeface="Cambria Math" panose="02040503050406030204" pitchFamily="18" charset="0"/>
                                          <a:ea typeface="Cambria Math"/>
                                        </a:rPr>
                                      </m:ctrlPr>
                                    </m:sSubSupPr>
                                    <m:e>
                                      <m:r>
                                        <a:rPr lang="en-US" altLang="zh-TW" i="1">
                                          <a:latin typeface="Cambria Math" panose="02040503050406030204" pitchFamily="18" charset="0"/>
                                          <a:ea typeface="Cambria Math"/>
                                        </a:rPr>
                                        <m:t>𝑉</m:t>
                                      </m:r>
                                    </m:e>
                                    <m:sub>
                                      <m:r>
                                        <a:rPr lang="en-US" altLang="zh-TW" i="1">
                                          <a:latin typeface="Cambria Math" panose="02040503050406030204" pitchFamily="18" charset="0"/>
                                          <a:ea typeface="Cambria Math"/>
                                        </a:rPr>
                                        <m:t>1</m:t>
                                      </m:r>
                                    </m:sub>
                                    <m:sup>
                                      <m:r>
                                        <a:rPr lang="en-US" altLang="zh-TW" i="1">
                                          <a:latin typeface="Cambria Math" panose="02040503050406030204" pitchFamily="18" charset="0"/>
                                          <a:ea typeface="Cambria Math"/>
                                        </a:rPr>
                                        <m:t>2</m:t>
                                      </m:r>
                                    </m:sup>
                                  </m:sSubSup>
                                </m:den>
                              </m:f>
                            </m:e>
                          </m:rad>
                        </m:e>
                      </m:d>
                      <m:r>
                        <a:rPr lang="en-US" altLang="zh-TW" i="1">
                          <a:latin typeface="Cambria Math" panose="02040503050406030204" pitchFamily="18" charset="0"/>
                          <a:ea typeface="Cambria Math" panose="02040503050406030204" pitchFamily="18" charset="0"/>
                        </a:rPr>
                        <m:t>=±</m:t>
                      </m:r>
                      <m:d>
                        <m:dPr>
                          <m:ctrlPr>
                            <a:rPr lang="en-US" altLang="zh-TW" i="1" smtClean="0">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a:rPr>
                              </m:ctrlPr>
                            </m:fPr>
                            <m:num>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m:t>
                                  </m:r>
                                </m:e>
                                <m:sup>
                                  <m:r>
                                    <a:rPr lang="en-US" altLang="zh-TW" i="1">
                                      <a:latin typeface="Cambria Math" panose="02040503050406030204" pitchFamily="18" charset="0"/>
                                      <a:ea typeface="Cambria Math"/>
                                    </a:rPr>
                                    <m:t>2</m:t>
                                  </m:r>
                                </m:sup>
                              </m:sSup>
                            </m:num>
                            <m:den>
                              <m:r>
                                <a:rPr lang="en-US" altLang="zh-TW" b="0" i="1" smtClean="0">
                                  <a:latin typeface="Cambria Math" panose="02040503050406030204" pitchFamily="18" charset="0"/>
                                  <a:ea typeface="Cambria Math"/>
                                </a:rPr>
                                <m:t>2</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den>
                          </m:f>
                        </m:e>
                      </m:d>
                    </m:oMath>
                  </m:oMathPara>
                </a14:m>
                <a:endParaRPr lang="zh-TW" altLang="en-US" sz="1800" dirty="0"/>
              </a:p>
            </p:txBody>
          </p:sp>
        </mc:Choice>
        <mc:Fallback xmlns="">
          <p:sp>
            <p:nvSpPr>
              <p:cNvPr id="12" name="矩形 6">
                <a:extLst>
                  <a:ext uri="{FF2B5EF4-FFF2-40B4-BE49-F238E27FC236}">
                    <a16:creationId xmlns:a16="http://schemas.microsoft.com/office/drawing/2014/main" id="{24002064-9D48-1639-2671-1409918B75BC}"/>
                  </a:ext>
                </a:extLst>
              </p:cNvPr>
              <p:cNvSpPr>
                <a:spLocks noRot="1" noChangeAspect="1" noMove="1" noResize="1" noEditPoints="1" noAdjustHandles="1" noChangeArrowheads="1" noChangeShapeType="1" noTextEdit="1"/>
              </p:cNvSpPr>
              <p:nvPr/>
            </p:nvSpPr>
            <p:spPr>
              <a:xfrm>
                <a:off x="867785" y="4437702"/>
                <a:ext cx="5295937" cy="984052"/>
              </a:xfrm>
              <a:prstGeom prst="rect">
                <a:avLst/>
              </a:prstGeom>
              <a:blipFill>
                <a:blip r:embed="rId10"/>
                <a:stretch>
                  <a:fillRect/>
                </a:stretch>
              </a:blipFill>
            </p:spPr>
            <p:txBody>
              <a:bodyPr/>
              <a:lstStyle/>
              <a:p>
                <a:r>
                  <a:rPr lang="en-TW">
                    <a:noFill/>
                  </a:rPr>
                  <a:t> </a:t>
                </a:r>
              </a:p>
            </p:txBody>
          </p:sp>
        </mc:Fallback>
      </mc:AlternateContent>
      <p:cxnSp>
        <p:nvCxnSpPr>
          <p:cNvPr id="15" name="Straight Arrow Connector 14">
            <a:extLst>
              <a:ext uri="{FF2B5EF4-FFF2-40B4-BE49-F238E27FC236}">
                <a16:creationId xmlns:a16="http://schemas.microsoft.com/office/drawing/2014/main" id="{7A6B7A5D-040F-22D4-A3D5-88438B2AB4E0}"/>
              </a:ext>
            </a:extLst>
          </p:cNvPr>
          <p:cNvCxnSpPr>
            <a:cxnSpLocks/>
          </p:cNvCxnSpPr>
          <p:nvPr/>
        </p:nvCxnSpPr>
        <p:spPr>
          <a:xfrm flipV="1">
            <a:off x="6012160" y="4109807"/>
            <a:ext cx="1620100" cy="6346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3434FC5-FAAF-A4DB-58FB-E52CDE5404C1}"/>
              </a:ext>
            </a:extLst>
          </p:cNvPr>
          <p:cNvCxnSpPr>
            <a:cxnSpLocks/>
          </p:cNvCxnSpPr>
          <p:nvPr/>
        </p:nvCxnSpPr>
        <p:spPr>
          <a:xfrm>
            <a:off x="6012160" y="4815974"/>
            <a:ext cx="1620100" cy="1852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42CDC7A-82FB-B8F1-59BF-D566F3878C51}"/>
                  </a:ext>
                </a:extLst>
              </p:cNvPr>
              <p:cNvSpPr txBox="1"/>
              <p:nvPr/>
            </p:nvSpPr>
            <p:spPr bwMode="auto">
              <a:xfrm>
                <a:off x="867785" y="4038510"/>
                <a:ext cx="162609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考慮</a:t>
                </a:r>
                <a14:m>
                  <m:oMath xmlns:m="http://schemas.openxmlformats.org/officeDocument/2006/math">
                    <m:r>
                      <m:rPr>
                        <m:sty m:val="p"/>
                        <m:brk m:alnAt="7"/>
                      </m:rPr>
                      <a:rPr lang="el-GR" i="1" smtClean="0">
                        <a:latin typeface="Cambria Math" panose="02040503050406030204" pitchFamily="18" charset="0"/>
                        <a:ea typeface="Cambria Math" panose="02040503050406030204" pitchFamily="18" charset="0"/>
                        <a:cs typeface="Times New Roman" pitchFamily="18" charset="0"/>
                      </a:rPr>
                      <m:t>Δ</m:t>
                    </m:r>
                    <m:r>
                      <a:rPr lang="el-GR" i="1" smtClean="0">
                        <a:latin typeface="Cambria Math" panose="02040503050406030204" pitchFamily="18" charset="0"/>
                        <a:ea typeface="Cambria Math" panose="02040503050406030204" pitchFamily="18" charset="0"/>
                        <a:cs typeface="Times New Roman"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oMath>
                </a14:m>
                <a:r>
                  <a:rPr lang="en-TW" dirty="0">
                    <a:latin typeface="Times New Roman" pitchFamily="18" charset="0"/>
                    <a:cs typeface="Times New Roman" pitchFamily="18" charset="0"/>
                  </a:rPr>
                  <a:t>：</a:t>
                </a:r>
              </a:p>
            </p:txBody>
          </p:sp>
        </mc:Choice>
        <mc:Fallback xmlns="">
          <p:sp>
            <p:nvSpPr>
              <p:cNvPr id="19" name="TextBox 18">
                <a:extLst>
                  <a:ext uri="{FF2B5EF4-FFF2-40B4-BE49-F238E27FC236}">
                    <a16:creationId xmlns:a16="http://schemas.microsoft.com/office/drawing/2014/main" id="{842CDC7A-82FB-B8F1-59BF-D566F3878C51}"/>
                  </a:ext>
                </a:extLst>
              </p:cNvPr>
              <p:cNvSpPr txBox="1">
                <a:spLocks noRot="1" noChangeAspect="1" noMove="1" noResize="1" noEditPoints="1" noAdjustHandles="1" noChangeArrowheads="1" noChangeShapeType="1" noTextEdit="1"/>
              </p:cNvSpPr>
              <p:nvPr/>
            </p:nvSpPr>
            <p:spPr bwMode="auto">
              <a:xfrm>
                <a:off x="867785" y="4038510"/>
                <a:ext cx="1626091" cy="369332"/>
              </a:xfrm>
              <a:prstGeom prst="rect">
                <a:avLst/>
              </a:prstGeom>
              <a:blipFill>
                <a:blip r:embed="rId11"/>
                <a:stretch>
                  <a:fillRect l="-3101"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矩形 6">
                <a:extLst>
                  <a:ext uri="{FF2B5EF4-FFF2-40B4-BE49-F238E27FC236}">
                    <a16:creationId xmlns:a16="http://schemas.microsoft.com/office/drawing/2014/main" id="{60D4DAD3-7F76-4D14-1B11-CE21C0051F2E}"/>
                  </a:ext>
                </a:extLst>
              </p:cNvPr>
              <p:cNvSpPr/>
              <p:nvPr/>
            </p:nvSpPr>
            <p:spPr>
              <a:xfrm>
                <a:off x="850267" y="5863798"/>
                <a:ext cx="3259301" cy="720325"/>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zh-TW" altLang="en-US" b="0" i="1">
                          <a:latin typeface="Cambria Math" panose="02040503050406030204" pitchFamily="18" charset="0"/>
                          <a:ea typeface="Cambria Math"/>
                        </a:rPr>
                        <m:t>＝</m:t>
                      </m:r>
                      <m:r>
                        <a:rPr lang="en-US" altLang="zh-TW" b="0" i="1" smtClean="0">
                          <a:latin typeface="Cambria Math" panose="02040503050406030204" pitchFamily="18" charset="0"/>
                          <a:ea typeface="Cambria Math"/>
                        </a:rPr>
                        <m:t>−</m:t>
                      </m:r>
                      <m:d>
                        <m:dPr>
                          <m:ctrlPr>
                            <a:rPr lang="en-US" altLang="zh-TW" i="1" smtClean="0">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𝜋</m:t>
                                  </m:r>
                                </m:e>
                                <m:sup>
                                  <m:r>
                                    <a:rPr lang="en-US" altLang="zh-TW" i="1">
                                      <a:latin typeface="Cambria Math" panose="02040503050406030204" pitchFamily="18" charset="0"/>
                                      <a:ea typeface="Cambria Math"/>
                                    </a:rPr>
                                    <m:t>2</m:t>
                                  </m:r>
                                </m:sup>
                              </m:sSup>
                            </m:num>
                            <m:den>
                              <m:r>
                                <a:rPr lang="en-US" altLang="zh-TW" b="0" i="1" smtClean="0">
                                  <a:latin typeface="Cambria Math" panose="02040503050406030204" pitchFamily="18" charset="0"/>
                                  <a:ea typeface="Cambria Math"/>
                                </a:rPr>
                                <m:t>2</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𝑚</m:t>
                                  </m:r>
                                </m:e>
                                <m:sup>
                                  <m:r>
                                    <a:rPr lang="en-US" altLang="zh-TW" b="0" i="1" smtClean="0">
                                      <a:latin typeface="Cambria Math" panose="02040503050406030204" pitchFamily="18" charset="0"/>
                                    </a:rPr>
                                    <m:t>2</m:t>
                                  </m:r>
                                </m:sup>
                              </m:sSup>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𝑎</m:t>
                                  </m:r>
                                </m:e>
                                <m:sup>
                                  <m:r>
                                    <a:rPr lang="en-US" altLang="zh-TW" b="0" i="1" smtClean="0">
                                      <a:latin typeface="Cambria Math" panose="02040503050406030204" pitchFamily="18" charset="0"/>
                                    </a:rPr>
                                    <m:t>2</m:t>
                                  </m:r>
                                </m:sup>
                              </m:sSup>
                            </m:den>
                          </m:f>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𝛿</m:t>
                              </m:r>
                            </m:e>
                            <m:sup>
                              <m:r>
                                <a:rPr lang="en-US" altLang="zh-TW" i="1">
                                  <a:latin typeface="Cambria Math" panose="02040503050406030204" pitchFamily="18" charset="0"/>
                                  <a:ea typeface="Cambria Math"/>
                                </a:rPr>
                                <m:t>2</m:t>
                              </m:r>
                            </m:sup>
                          </m:sSup>
                        </m:e>
                      </m:d>
                    </m:oMath>
                  </m:oMathPara>
                </a14:m>
                <a:endParaRPr lang="zh-TW" altLang="en-US" sz="1800" dirty="0"/>
              </a:p>
            </p:txBody>
          </p:sp>
        </mc:Choice>
        <mc:Fallback xmlns="">
          <p:sp>
            <p:nvSpPr>
              <p:cNvPr id="20" name="矩形 6">
                <a:extLst>
                  <a:ext uri="{FF2B5EF4-FFF2-40B4-BE49-F238E27FC236}">
                    <a16:creationId xmlns:a16="http://schemas.microsoft.com/office/drawing/2014/main" id="{60D4DAD3-7F76-4D14-1B11-CE21C0051F2E}"/>
                  </a:ext>
                </a:extLst>
              </p:cNvPr>
              <p:cNvSpPr>
                <a:spLocks noRot="1" noChangeAspect="1" noMove="1" noResize="1" noEditPoints="1" noAdjustHandles="1" noChangeArrowheads="1" noChangeShapeType="1" noTextEdit="1"/>
              </p:cNvSpPr>
              <p:nvPr/>
            </p:nvSpPr>
            <p:spPr>
              <a:xfrm>
                <a:off x="850267" y="5863798"/>
                <a:ext cx="3259301" cy="720325"/>
              </a:xfrm>
              <a:prstGeom prst="rect">
                <a:avLst/>
              </a:prstGeom>
              <a:blipFill>
                <a:blip r:embed="rId12"/>
                <a:stretch>
                  <a:fillRect/>
                </a:stretch>
              </a:blipFill>
            </p:spPr>
            <p:txBody>
              <a:bodyPr/>
              <a:lstStyle/>
              <a:p>
                <a:r>
                  <a:rPr lang="en-TW">
                    <a:noFill/>
                  </a:rPr>
                  <a:t> </a:t>
                </a:r>
              </a:p>
            </p:txBody>
          </p:sp>
        </mc:Fallback>
      </mc:AlternateContent>
      <p:sp>
        <p:nvSpPr>
          <p:cNvPr id="21" name="TextBox 20">
            <a:extLst>
              <a:ext uri="{FF2B5EF4-FFF2-40B4-BE49-F238E27FC236}">
                <a16:creationId xmlns:a16="http://schemas.microsoft.com/office/drawing/2014/main" id="{317174BA-2D65-0FFF-FDF1-F4884E6CAD1C}"/>
              </a:ext>
            </a:extLst>
          </p:cNvPr>
          <p:cNvSpPr txBox="1"/>
          <p:nvPr/>
        </p:nvSpPr>
        <p:spPr bwMode="auto">
          <a:xfrm>
            <a:off x="899592" y="5451614"/>
            <a:ext cx="4032448"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以能量較低的能態為例</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cxnSp>
        <p:nvCxnSpPr>
          <p:cNvPr id="22" name="Straight Arrow Connector 21">
            <a:extLst>
              <a:ext uri="{FF2B5EF4-FFF2-40B4-BE49-F238E27FC236}">
                <a16:creationId xmlns:a16="http://schemas.microsoft.com/office/drawing/2014/main" id="{0143A77B-02C4-A20A-8FD0-434AD8AA24AC}"/>
              </a:ext>
            </a:extLst>
          </p:cNvPr>
          <p:cNvCxnSpPr>
            <a:cxnSpLocks/>
          </p:cNvCxnSpPr>
          <p:nvPr/>
        </p:nvCxnSpPr>
        <p:spPr>
          <a:xfrm flipV="1">
            <a:off x="3779912" y="5229200"/>
            <a:ext cx="3384376" cy="7453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675D471-1F6A-A0CD-2969-A16EB8AD9D0B}"/>
                  </a:ext>
                </a:extLst>
              </p:cNvPr>
              <p:cNvSpPr txBox="1"/>
              <p:nvPr/>
            </p:nvSpPr>
            <p:spPr bwMode="auto">
              <a:xfrm>
                <a:off x="7917856" y="4543438"/>
                <a:ext cx="341784" cy="307777"/>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400" i="1" smtClean="0">
                              <a:latin typeface="Cambria Math" panose="02040503050406030204" pitchFamily="18" charset="0"/>
                            </a:rPr>
                          </m:ctrlPr>
                        </m:sSubPr>
                        <m:e>
                          <m:r>
                            <a:rPr lang="en-US" altLang="zh-TW" sz="1400" i="1">
                              <a:latin typeface="Cambria Math" panose="02040503050406030204" pitchFamily="18" charset="0"/>
                            </a:rPr>
                            <m:t>𝑉</m:t>
                          </m:r>
                        </m:e>
                        <m:sub>
                          <m:r>
                            <a:rPr lang="en-US" altLang="zh-TW" sz="1400" i="1">
                              <a:latin typeface="Cambria Math" panose="02040503050406030204" pitchFamily="18" charset="0"/>
                            </a:rPr>
                            <m:t>1</m:t>
                          </m:r>
                        </m:sub>
                      </m:sSub>
                    </m:oMath>
                  </m:oMathPara>
                </a14:m>
                <a:endParaRPr lang="en-TW" sz="1400" dirty="0"/>
              </a:p>
            </p:txBody>
          </p:sp>
        </mc:Choice>
        <mc:Fallback xmlns="">
          <p:sp>
            <p:nvSpPr>
              <p:cNvPr id="26" name="TextBox 25">
                <a:extLst>
                  <a:ext uri="{FF2B5EF4-FFF2-40B4-BE49-F238E27FC236}">
                    <a16:creationId xmlns:a16="http://schemas.microsoft.com/office/drawing/2014/main" id="{9675D471-1F6A-A0CD-2969-A16EB8AD9D0B}"/>
                  </a:ext>
                </a:extLst>
              </p:cNvPr>
              <p:cNvSpPr txBox="1">
                <a:spLocks noRot="1" noChangeAspect="1" noMove="1" noResize="1" noEditPoints="1" noAdjustHandles="1" noChangeArrowheads="1" noChangeShapeType="1" noTextEdit="1"/>
              </p:cNvSpPr>
              <p:nvPr/>
            </p:nvSpPr>
            <p:spPr bwMode="auto">
              <a:xfrm>
                <a:off x="7917856" y="4543438"/>
                <a:ext cx="341784" cy="307777"/>
              </a:xfrm>
              <a:prstGeom prst="rect">
                <a:avLst/>
              </a:prstGeom>
              <a:blipFill>
                <a:blip r:embed="rId13"/>
                <a:stretch>
                  <a:fillRect/>
                </a:stretch>
              </a:blipFill>
              <a:ln w="9525">
                <a:noFill/>
                <a:miter lim="800000"/>
                <a:headEnd/>
                <a:tailEnd/>
              </a:ln>
            </p:spPr>
            <p:txBody>
              <a:bodyPr/>
              <a:lstStyle/>
              <a:p>
                <a:r>
                  <a:rPr lang="en-TW">
                    <a:noFill/>
                  </a:rPr>
                  <a:t> </a:t>
                </a:r>
              </a:p>
            </p:txBody>
          </p:sp>
        </mc:Fallback>
      </mc:AlternateContent>
      <p:cxnSp>
        <p:nvCxnSpPr>
          <p:cNvPr id="28" name="Straight Arrow Connector 27">
            <a:extLst>
              <a:ext uri="{FF2B5EF4-FFF2-40B4-BE49-F238E27FC236}">
                <a16:creationId xmlns:a16="http://schemas.microsoft.com/office/drawing/2014/main" id="{58305B17-88B1-035D-B4F7-2563F8CF87D8}"/>
              </a:ext>
            </a:extLst>
          </p:cNvPr>
          <p:cNvCxnSpPr/>
          <p:nvPr/>
        </p:nvCxnSpPr>
        <p:spPr>
          <a:xfrm>
            <a:off x="7917856" y="4550609"/>
            <a:ext cx="0" cy="387706"/>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EEFE93B-F00F-4C7F-CAE9-752B930048F7}"/>
                  </a:ext>
                </a:extLst>
              </p:cNvPr>
              <p:cNvSpPr txBox="1"/>
              <p:nvPr/>
            </p:nvSpPr>
            <p:spPr bwMode="auto">
              <a:xfrm>
                <a:off x="4101623" y="5900692"/>
                <a:ext cx="5295937"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因此在band</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edge附近，能量是一條拋物曲線</a:t>
                </a:r>
                <a14:m>
                  <m:oMath xmlns:m="http://schemas.openxmlformats.org/officeDocument/2006/math">
                    <m:r>
                      <a:rPr lang="en-US" altLang="zh-TW" i="1" smtClean="0">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𝛿</m:t>
                        </m:r>
                      </m:e>
                      <m:sup>
                        <m:r>
                          <a:rPr lang="en-US" altLang="zh-TW" i="1">
                            <a:latin typeface="Cambria Math" panose="02040503050406030204" pitchFamily="18" charset="0"/>
                            <a:ea typeface="Cambria Math"/>
                          </a:rPr>
                          <m:t>2</m:t>
                        </m:r>
                      </m:sup>
                    </m:sSup>
                    <m:r>
                      <a:rPr lang="en-US" altLang="zh-TW" i="1">
                        <a:latin typeface="Cambria Math" panose="02040503050406030204" pitchFamily="18" charset="0"/>
                        <a:ea typeface="Cambria Math"/>
                      </a:rPr>
                      <m:t> </m:t>
                    </m:r>
                  </m:oMath>
                </a14:m>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EEEFE93B-F00F-4C7F-CAE9-752B930048F7}"/>
                  </a:ext>
                </a:extLst>
              </p:cNvPr>
              <p:cNvSpPr txBox="1">
                <a:spLocks noRot="1" noChangeAspect="1" noMove="1" noResize="1" noEditPoints="1" noAdjustHandles="1" noChangeArrowheads="1" noChangeShapeType="1" noTextEdit="1"/>
              </p:cNvSpPr>
              <p:nvPr/>
            </p:nvSpPr>
            <p:spPr bwMode="auto">
              <a:xfrm>
                <a:off x="4101623" y="5900692"/>
                <a:ext cx="5295937" cy="369332"/>
              </a:xfrm>
              <a:prstGeom prst="rect">
                <a:avLst/>
              </a:prstGeom>
              <a:blipFill>
                <a:blip r:embed="rId14"/>
                <a:stretch>
                  <a:fillRect l="-1196"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49885FB-46A9-ADF3-E863-21E5FAF26B3E}"/>
                  </a:ext>
                </a:extLst>
              </p:cNvPr>
              <p:cNvSpPr txBox="1"/>
              <p:nvPr/>
            </p:nvSpPr>
            <p:spPr bwMode="auto">
              <a:xfrm>
                <a:off x="879079" y="3533751"/>
                <a:ext cx="513308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若</a:t>
                </a:r>
                <a14:m>
                  <m:oMath xmlns:m="http://schemas.openxmlformats.org/officeDocument/2006/math">
                    <m:r>
                      <m:rPr>
                        <m:sty m:val="p"/>
                        <m:brk m:alnAt="7"/>
                      </m:rPr>
                      <a:rPr lang="el-GR" i="1" smtClean="0">
                        <a:latin typeface="Cambria Math" panose="02040503050406030204" pitchFamily="18" charset="0"/>
                        <a:ea typeface="Cambria Math" panose="02040503050406030204" pitchFamily="18" charset="0"/>
                        <a:cs typeface="Times New Roman" pitchFamily="18" charset="0"/>
                      </a:rPr>
                      <m:t>Δ</m:t>
                    </m:r>
                    <m:r>
                      <a:rPr lang="el-GR" i="1">
                        <a:latin typeface="Cambria Math" panose="02040503050406030204" pitchFamily="18" charset="0"/>
                        <a:ea typeface="Cambria Math" panose="02040503050406030204" pitchFamily="18" charset="0"/>
                        <a:cs typeface="Times New Roman"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oMath>
                </a14:m>
                <a:r>
                  <a:rPr lang="en-TW" dirty="0">
                    <a:latin typeface="Times New Roman" pitchFamily="18" charset="0"/>
                    <a:cs typeface="Times New Roman" pitchFamily="18" charset="0"/>
                  </a:rPr>
                  <a:t>：微擾可以忽略，能量維持原來形式！</a:t>
                </a:r>
              </a:p>
            </p:txBody>
          </p:sp>
        </mc:Choice>
        <mc:Fallback xmlns="">
          <p:sp>
            <p:nvSpPr>
              <p:cNvPr id="17" name="TextBox 16">
                <a:extLst>
                  <a:ext uri="{FF2B5EF4-FFF2-40B4-BE49-F238E27FC236}">
                    <a16:creationId xmlns:a16="http://schemas.microsoft.com/office/drawing/2014/main" id="{349885FB-46A9-ADF3-E863-21E5FAF26B3E}"/>
                  </a:ext>
                </a:extLst>
              </p:cNvPr>
              <p:cNvSpPr txBox="1">
                <a:spLocks noRot="1" noChangeAspect="1" noMove="1" noResize="1" noEditPoints="1" noAdjustHandles="1" noChangeArrowheads="1" noChangeShapeType="1" noTextEdit="1"/>
              </p:cNvSpPr>
              <p:nvPr/>
            </p:nvSpPr>
            <p:spPr bwMode="auto">
              <a:xfrm>
                <a:off x="879079" y="3533751"/>
                <a:ext cx="5133080" cy="369332"/>
              </a:xfrm>
              <a:prstGeom prst="rect">
                <a:avLst/>
              </a:prstGeom>
              <a:blipFill>
                <a:blip r:embed="rId15"/>
                <a:stretch>
                  <a:fillRect l="-988" t="-6667"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0292F03-6EE6-7A78-D8A6-B925C6A39082}"/>
                  </a:ext>
                </a:extLst>
              </p:cNvPr>
              <p:cNvSpPr txBox="1"/>
              <p:nvPr/>
            </p:nvSpPr>
            <p:spPr bwMode="auto">
              <a:xfrm>
                <a:off x="4101623" y="6237312"/>
                <a:ext cx="501775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此曲線會趨近band edge上已經下降</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oMath>
                </a14:m>
                <a:r>
                  <a:rPr lang="en-TW" dirty="0">
                    <a:latin typeface="Times New Roman" pitchFamily="18" charset="0"/>
                    <a:cs typeface="Times New Roman" pitchFamily="18" charset="0"/>
                  </a:rPr>
                  <a:t>的能量值。</a:t>
                </a:r>
              </a:p>
            </p:txBody>
          </p:sp>
        </mc:Choice>
        <mc:Fallback xmlns="">
          <p:sp>
            <p:nvSpPr>
              <p:cNvPr id="18" name="TextBox 17">
                <a:extLst>
                  <a:ext uri="{FF2B5EF4-FFF2-40B4-BE49-F238E27FC236}">
                    <a16:creationId xmlns:a16="http://schemas.microsoft.com/office/drawing/2014/main" id="{00292F03-6EE6-7A78-D8A6-B925C6A39082}"/>
                  </a:ext>
                </a:extLst>
              </p:cNvPr>
              <p:cNvSpPr txBox="1">
                <a:spLocks noRot="1" noChangeAspect="1" noMove="1" noResize="1" noEditPoints="1" noAdjustHandles="1" noChangeArrowheads="1" noChangeShapeType="1" noTextEdit="1"/>
              </p:cNvSpPr>
              <p:nvPr/>
            </p:nvSpPr>
            <p:spPr bwMode="auto">
              <a:xfrm>
                <a:off x="4101623" y="6237312"/>
                <a:ext cx="5017757" cy="369332"/>
              </a:xfrm>
              <a:prstGeom prst="rect">
                <a:avLst/>
              </a:prstGeom>
              <a:blipFill>
                <a:blip r:embed="rId16"/>
                <a:stretch>
                  <a:fillRect l="-1263" t="-6667" r="-253" b="-23333"/>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6148223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B2FD08-62A9-B59B-EA96-9F9E715C5E2C}"/>
              </a:ext>
            </a:extLst>
          </p:cNvPr>
          <p:cNvSpPr/>
          <p:nvPr/>
        </p:nvSpPr>
        <p:spPr>
          <a:xfrm>
            <a:off x="1766211" y="4670245"/>
            <a:ext cx="5616624" cy="2119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4" name="Rectangle 3">
            <a:extLst>
              <a:ext uri="{FF2B5EF4-FFF2-40B4-BE49-F238E27FC236}">
                <a16:creationId xmlns:a16="http://schemas.microsoft.com/office/drawing/2014/main" id="{B5896223-911C-BAD2-9614-E184AFC01142}"/>
              </a:ext>
            </a:extLst>
          </p:cNvPr>
          <p:cNvSpPr/>
          <p:nvPr/>
        </p:nvSpPr>
        <p:spPr>
          <a:xfrm>
            <a:off x="5438619" y="525284"/>
            <a:ext cx="1944216" cy="4144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 name="Picture 1">
            <a:extLst>
              <a:ext uri="{FF2B5EF4-FFF2-40B4-BE49-F238E27FC236}">
                <a16:creationId xmlns:a16="http://schemas.microsoft.com/office/drawing/2014/main" id="{D6F9CA33-D268-79CF-C2DA-88B225C5696E}"/>
              </a:ext>
            </a:extLst>
          </p:cNvPr>
          <p:cNvPicPr>
            <a:picLocks noChangeAspect="1"/>
          </p:cNvPicPr>
          <p:nvPr/>
        </p:nvPicPr>
        <p:blipFill>
          <a:blip r:embed="rId2"/>
          <a:stretch>
            <a:fillRect/>
          </a:stretch>
        </p:blipFill>
        <p:spPr>
          <a:xfrm>
            <a:off x="5205406" y="620717"/>
            <a:ext cx="2181593" cy="3778748"/>
          </a:xfrm>
          <a:prstGeom prst="rect">
            <a:avLst/>
          </a:prstGeom>
        </p:spPr>
      </p:pic>
      <p:pic>
        <p:nvPicPr>
          <p:cNvPr id="3" name="Picture 2">
            <a:extLst>
              <a:ext uri="{FF2B5EF4-FFF2-40B4-BE49-F238E27FC236}">
                <a16:creationId xmlns:a16="http://schemas.microsoft.com/office/drawing/2014/main" id="{03BF7444-BBCA-4361-EABB-6BE86D889FBC}"/>
              </a:ext>
            </a:extLst>
          </p:cNvPr>
          <p:cNvPicPr>
            <a:picLocks noChangeAspect="1"/>
          </p:cNvPicPr>
          <p:nvPr/>
        </p:nvPicPr>
        <p:blipFill>
          <a:blip r:embed="rId3"/>
          <a:stretch>
            <a:fillRect/>
          </a:stretch>
        </p:blipFill>
        <p:spPr>
          <a:xfrm>
            <a:off x="1766211" y="525284"/>
            <a:ext cx="3672408" cy="4144961"/>
          </a:xfrm>
          <a:prstGeom prst="rect">
            <a:avLst/>
          </a:prstGeom>
        </p:spPr>
      </p:pic>
      <p:pic>
        <p:nvPicPr>
          <p:cNvPr id="5" name="Picture 4">
            <a:extLst>
              <a:ext uri="{FF2B5EF4-FFF2-40B4-BE49-F238E27FC236}">
                <a16:creationId xmlns:a16="http://schemas.microsoft.com/office/drawing/2014/main" id="{3B662789-BEE2-5FA5-F45C-608F67790C4A}"/>
              </a:ext>
            </a:extLst>
          </p:cNvPr>
          <p:cNvPicPr>
            <a:picLocks noChangeAspect="1"/>
          </p:cNvPicPr>
          <p:nvPr/>
        </p:nvPicPr>
        <p:blipFill rotWithShape="1">
          <a:blip r:embed="rId4"/>
          <a:srcRect t="9397"/>
          <a:stretch/>
        </p:blipFill>
        <p:spPr>
          <a:xfrm>
            <a:off x="2187451" y="4653136"/>
            <a:ext cx="4769097" cy="2136845"/>
          </a:xfrm>
          <a:prstGeom prst="rect">
            <a:avLst/>
          </a:prstGeom>
        </p:spPr>
      </p:pic>
      <p:sp>
        <p:nvSpPr>
          <p:cNvPr id="7" name="TextBox 6">
            <a:extLst>
              <a:ext uri="{FF2B5EF4-FFF2-40B4-BE49-F238E27FC236}">
                <a16:creationId xmlns:a16="http://schemas.microsoft.com/office/drawing/2014/main" id="{4D16813A-900E-EE53-FD46-22417F6A088C}"/>
              </a:ext>
            </a:extLst>
          </p:cNvPr>
          <p:cNvSpPr txBox="1"/>
          <p:nvPr/>
        </p:nvSpPr>
        <p:spPr bwMode="auto">
          <a:xfrm>
            <a:off x="2771800" y="147398"/>
            <a:ext cx="338437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真實可解的Dirac梳週期性位能</a:t>
            </a:r>
          </a:p>
        </p:txBody>
      </p:sp>
      <p:cxnSp>
        <p:nvCxnSpPr>
          <p:cNvPr id="9" name="Straight Connector 8">
            <a:extLst>
              <a:ext uri="{FF2B5EF4-FFF2-40B4-BE49-F238E27FC236}">
                <a16:creationId xmlns:a16="http://schemas.microsoft.com/office/drawing/2014/main" id="{23F3B761-0CF6-F5A2-8E69-D3BC632E3522}"/>
              </a:ext>
            </a:extLst>
          </p:cNvPr>
          <p:cNvCxnSpPr/>
          <p:nvPr/>
        </p:nvCxnSpPr>
        <p:spPr>
          <a:xfrm>
            <a:off x="3059832" y="4005064"/>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E115CE-82A8-835C-976F-DD6832EEEA5C}"/>
              </a:ext>
            </a:extLst>
          </p:cNvPr>
          <p:cNvCxnSpPr/>
          <p:nvPr/>
        </p:nvCxnSpPr>
        <p:spPr>
          <a:xfrm>
            <a:off x="3059832" y="3789040"/>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04CF4F1-FA51-81F0-24B2-EEA82E2884E6}"/>
              </a:ext>
            </a:extLst>
          </p:cNvPr>
          <p:cNvCxnSpPr/>
          <p:nvPr/>
        </p:nvCxnSpPr>
        <p:spPr>
          <a:xfrm>
            <a:off x="3059832" y="3501008"/>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582C9B-1DCA-C3A6-BA3D-F5F20D5D0F96}"/>
              </a:ext>
            </a:extLst>
          </p:cNvPr>
          <p:cNvCxnSpPr/>
          <p:nvPr/>
        </p:nvCxnSpPr>
        <p:spPr>
          <a:xfrm>
            <a:off x="3275856" y="3212976"/>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4FCCE48-0A52-34A9-77A3-08A1393E058D}"/>
              </a:ext>
            </a:extLst>
          </p:cNvPr>
          <p:cNvCxnSpPr/>
          <p:nvPr/>
        </p:nvCxnSpPr>
        <p:spPr>
          <a:xfrm>
            <a:off x="3275856" y="2636912"/>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D12F5DC-27DE-33A6-6F5D-E77F81520E2E}"/>
              </a:ext>
            </a:extLst>
          </p:cNvPr>
          <p:cNvCxnSpPr/>
          <p:nvPr/>
        </p:nvCxnSpPr>
        <p:spPr>
          <a:xfrm>
            <a:off x="3275856" y="2348880"/>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F9C506-7973-23BF-1D0D-34D21C1AFA27}"/>
              </a:ext>
            </a:extLst>
          </p:cNvPr>
          <p:cNvCxnSpPr/>
          <p:nvPr/>
        </p:nvCxnSpPr>
        <p:spPr>
          <a:xfrm>
            <a:off x="3275856" y="1412776"/>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3802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Z:\Dropbox\Documents\課程\Young\Chapter42\A_Images\A_Figures_and_Photos\42_1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r="67841"/>
          <a:stretch/>
        </p:blipFill>
        <p:spPr bwMode="auto">
          <a:xfrm>
            <a:off x="784341" y="1692990"/>
            <a:ext cx="2880320" cy="3337883"/>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749584" y="322175"/>
            <a:ext cx="7676091"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如果電子恰好填滿一個能帶（稱</a:t>
            </a:r>
            <a:r>
              <a:rPr lang="en-US" altLang="zh-TW" sz="1800" dirty="0">
                <a:latin typeface="Times New Roman" panose="02020603050405020304" pitchFamily="18" charset="0"/>
                <a:cs typeface="Times New Roman" panose="02020603050405020304" pitchFamily="18" charset="0"/>
              </a:rPr>
              <a:t>Valence</a:t>
            </a:r>
            <a:r>
              <a:rPr lang="zh-TW" altLang="en-US" sz="1800" dirty="0"/>
              <a:t>），這些能帶中的電子無處可去！</a:t>
            </a:r>
          </a:p>
        </p:txBody>
      </p:sp>
      <p:sp>
        <p:nvSpPr>
          <p:cNvPr id="5" name="文字方塊 4"/>
          <p:cNvSpPr txBox="1"/>
          <p:nvPr/>
        </p:nvSpPr>
        <p:spPr bwMode="auto">
          <a:xfrm>
            <a:off x="751928" y="1178318"/>
            <a:ext cx="804665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如此電子即使不再被束縛，但完全不能自由。這樣的固體無法導電，是絕緣體。</a:t>
            </a:r>
          </a:p>
        </p:txBody>
      </p:sp>
      <p:pic>
        <p:nvPicPr>
          <p:cNvPr id="6" name="Picture 2" descr="Z:\Dropbox\Documents\課程\Young\Chapter42\A_Images\A_Figures_and_Photos\42_1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70228" r="-2387"/>
          <a:stretch/>
        </p:blipFill>
        <p:spPr bwMode="auto">
          <a:xfrm>
            <a:off x="4859453" y="1692990"/>
            <a:ext cx="2880320" cy="3337883"/>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5"/>
          <p:cNvSpPr txBox="1">
            <a:spLocks noChangeArrowheads="1"/>
          </p:cNvSpPr>
          <p:nvPr/>
        </p:nvSpPr>
        <p:spPr bwMode="auto">
          <a:xfrm>
            <a:off x="784340" y="5094928"/>
            <a:ext cx="81662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如果電子未填滿能帶（稱</a:t>
            </a:r>
            <a:r>
              <a:rPr lang="en-US" altLang="zh-TW" sz="1800" dirty="0"/>
              <a:t>Conduction</a:t>
            </a:r>
            <a:r>
              <a:rPr lang="zh-TW" altLang="en-US" sz="1800" dirty="0"/>
              <a:t>）</a:t>
            </a:r>
            <a:r>
              <a:rPr lang="en-US" altLang="zh-TW" sz="1800" dirty="0"/>
              <a:t> </a:t>
            </a:r>
            <a:r>
              <a:rPr lang="zh-TW" altLang="en-US" sz="1800" dirty="0"/>
              <a:t>，未滿能帶內的電子很容易改變狀態。</a:t>
            </a:r>
          </a:p>
        </p:txBody>
      </p:sp>
      <p:sp>
        <p:nvSpPr>
          <p:cNvPr id="8" name="文字方塊 7"/>
          <p:cNvSpPr txBox="1"/>
          <p:nvPr/>
        </p:nvSpPr>
        <p:spPr bwMode="auto">
          <a:xfrm>
            <a:off x="778398" y="5989186"/>
            <a:ext cx="7821310"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這些電子非常自由，可以移動。這樣的固體就可以導電，就是導體。</a:t>
            </a:r>
          </a:p>
        </p:txBody>
      </p:sp>
      <p:sp>
        <p:nvSpPr>
          <p:cNvPr id="4" name="文字方塊 3"/>
          <p:cNvSpPr txBox="1"/>
          <p:nvPr/>
        </p:nvSpPr>
        <p:spPr bwMode="auto">
          <a:xfrm>
            <a:off x="777006" y="5542057"/>
            <a:ext cx="57606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只要些許能量就能讓它激發到其他能態。</a:t>
            </a: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7248BCDA-8619-B94D-AA8F-2CA94390E584}"/>
                  </a:ext>
                </a:extLst>
              </p:cNvPr>
              <p:cNvSpPr txBox="1"/>
              <p:nvPr/>
            </p:nvSpPr>
            <p:spPr bwMode="auto">
              <a:xfrm>
                <a:off x="2890914" y="3880084"/>
                <a:ext cx="708399"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i="1" smtClean="0">
                          <a:latin typeface="Cambria Math" panose="02040503050406030204" pitchFamily="18" charset="0"/>
                          <a:ea typeface="Cambria Math" panose="02040503050406030204" pitchFamily="18" charset="0"/>
                        </a:rPr>
                        <m:t>&gt;</m:t>
                      </m:r>
                      <m:r>
                        <a:rPr kumimoji="1" lang="en-US" altLang="zh-TW" sz="1800" b="0" i="1" smtClean="0">
                          <a:latin typeface="Cambria Math" panose="02040503050406030204" pitchFamily="18" charset="0"/>
                          <a:ea typeface="Cambria Math" panose="02040503050406030204" pitchFamily="18" charset="0"/>
                        </a:rPr>
                        <m:t>5</m:t>
                      </m:r>
                      <m:r>
                        <m:rPr>
                          <m:nor/>
                        </m:rPr>
                        <a:rPr kumimoji="1" lang="en-US" altLang="zh-TW" sz="1800" b="0" i="0" smtClean="0">
                          <a:latin typeface="Cambria Math" panose="02040503050406030204" pitchFamily="18" charset="0"/>
                          <a:ea typeface="Cambria Math" panose="02040503050406030204" pitchFamily="18" charset="0"/>
                        </a:rPr>
                        <m:t>eV</m:t>
                      </m:r>
                    </m:oMath>
                  </m:oMathPara>
                </a14:m>
                <a:endParaRPr kumimoji="1" lang="zh-TW" altLang="en-US" sz="1800" dirty="0"/>
              </a:p>
            </p:txBody>
          </p:sp>
        </mc:Choice>
        <mc:Fallback xmlns="">
          <p:sp>
            <p:nvSpPr>
              <p:cNvPr id="10" name="文字方塊 9">
                <a:extLst>
                  <a:ext uri="{FF2B5EF4-FFF2-40B4-BE49-F238E27FC236}">
                    <a16:creationId xmlns:a16="http://schemas.microsoft.com/office/drawing/2014/main" id="{7248BCDA-8619-B94D-AA8F-2CA94390E584}"/>
                  </a:ext>
                </a:extLst>
              </p:cNvPr>
              <p:cNvSpPr txBox="1">
                <a:spLocks noRot="1" noChangeAspect="1" noMove="1" noResize="1" noEditPoints="1" noAdjustHandles="1" noChangeArrowheads="1" noChangeShapeType="1" noTextEdit="1"/>
              </p:cNvSpPr>
              <p:nvPr/>
            </p:nvSpPr>
            <p:spPr bwMode="auto">
              <a:xfrm>
                <a:off x="2890914" y="3880084"/>
                <a:ext cx="708399" cy="369332"/>
              </a:xfrm>
              <a:prstGeom prst="rect">
                <a:avLst/>
              </a:prstGeom>
              <a:blipFill>
                <a:blip r:embed="rId4"/>
                <a:stretch>
                  <a:fillRect r="-9091"/>
                </a:stretch>
              </a:blipFill>
              <a:ln w="9525">
                <a:noFill/>
                <a:miter lim="800000"/>
                <a:headEnd/>
                <a:tailEnd/>
              </a:ln>
            </p:spPr>
            <p:txBody>
              <a:bodyPr/>
              <a:lstStyle/>
              <a:p>
                <a:r>
                  <a:rPr lang="zh-TW" altLang="en-US">
                    <a:noFill/>
                  </a:rPr>
                  <a:t> </a:t>
                </a:r>
              </a:p>
            </p:txBody>
          </p:sp>
        </mc:Fallback>
      </mc:AlternateContent>
      <p:sp>
        <p:nvSpPr>
          <p:cNvPr id="11" name="Rectangle 10">
            <a:extLst>
              <a:ext uri="{FF2B5EF4-FFF2-40B4-BE49-F238E27FC236}">
                <a16:creationId xmlns:a16="http://schemas.microsoft.com/office/drawing/2014/main" id="{ED863EE9-45A7-2F46-9AEE-20050A988D28}"/>
              </a:ext>
            </a:extLst>
          </p:cNvPr>
          <p:cNvSpPr/>
          <p:nvPr/>
        </p:nvSpPr>
        <p:spPr>
          <a:xfrm>
            <a:off x="751928" y="755562"/>
            <a:ext cx="7127525" cy="369332"/>
          </a:xfrm>
          <a:prstGeom prst="rect">
            <a:avLst/>
          </a:prstGeom>
        </p:spPr>
        <p:txBody>
          <a:bodyPr wrap="square">
            <a:spAutoFit/>
          </a:bodyPr>
          <a:lstStyle/>
          <a:p>
            <a:r>
              <a:rPr lang="zh-TW" altLang="en-US" sz="1800" dirty="0"/>
              <a:t>需要很大能量才能克服間隙，才能改變狀態。</a:t>
            </a:r>
            <a:endParaRPr lang="en-TW" sz="1800" dirty="0"/>
          </a:p>
        </p:txBody>
      </p:sp>
    </p:spTree>
    <p:extLst>
      <p:ext uri="{BB962C8B-B14F-4D97-AF65-F5344CB8AC3E}">
        <p14:creationId xmlns:p14="http://schemas.microsoft.com/office/powerpoint/2010/main" val="307609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F1993F-4CD8-4C1D-0E92-F3EC723D19B3}"/>
              </a:ext>
            </a:extLst>
          </p:cNvPr>
          <p:cNvPicPr>
            <a:picLocks noChangeAspect="1"/>
          </p:cNvPicPr>
          <p:nvPr/>
        </p:nvPicPr>
        <p:blipFill>
          <a:blip r:embed="rId2"/>
          <a:stretch>
            <a:fillRect/>
          </a:stretch>
        </p:blipFill>
        <p:spPr>
          <a:xfrm>
            <a:off x="1691680" y="1330722"/>
            <a:ext cx="5604796" cy="4196556"/>
          </a:xfrm>
          <a:prstGeom prst="rect">
            <a:avLst/>
          </a:prstGeom>
        </p:spPr>
      </p:pic>
    </p:spTree>
    <p:extLst>
      <p:ext uri="{BB962C8B-B14F-4D97-AF65-F5344CB8AC3E}">
        <p14:creationId xmlns:p14="http://schemas.microsoft.com/office/powerpoint/2010/main" val="28234448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430120-8521-7C90-E8C2-DA069A7870E4}"/>
              </a:ext>
            </a:extLst>
          </p:cNvPr>
          <p:cNvPicPr>
            <a:picLocks noChangeAspect="1"/>
          </p:cNvPicPr>
          <p:nvPr/>
        </p:nvPicPr>
        <p:blipFill>
          <a:blip r:embed="rId2"/>
          <a:stretch>
            <a:fillRect/>
          </a:stretch>
        </p:blipFill>
        <p:spPr>
          <a:xfrm>
            <a:off x="1495514" y="0"/>
            <a:ext cx="6152972" cy="6858000"/>
          </a:xfrm>
          <a:prstGeom prst="rect">
            <a:avLst/>
          </a:prstGeom>
        </p:spPr>
      </p:pic>
    </p:spTree>
    <p:extLst>
      <p:ext uri="{BB962C8B-B14F-4D97-AF65-F5344CB8AC3E}">
        <p14:creationId xmlns:p14="http://schemas.microsoft.com/office/powerpoint/2010/main" val="30261589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002866-BF02-C5B0-DB5B-4BE0827194FA}"/>
              </a:ext>
            </a:extLst>
          </p:cNvPr>
          <p:cNvPicPr>
            <a:picLocks noChangeAspect="1"/>
          </p:cNvPicPr>
          <p:nvPr/>
        </p:nvPicPr>
        <p:blipFill>
          <a:blip r:embed="rId2"/>
          <a:stretch>
            <a:fillRect/>
          </a:stretch>
        </p:blipFill>
        <p:spPr>
          <a:xfrm>
            <a:off x="1697838" y="0"/>
            <a:ext cx="5748324" cy="6858000"/>
          </a:xfrm>
          <a:prstGeom prst="rect">
            <a:avLst/>
          </a:prstGeom>
        </p:spPr>
      </p:pic>
    </p:spTree>
    <p:extLst>
      <p:ext uri="{BB962C8B-B14F-4D97-AF65-F5344CB8AC3E}">
        <p14:creationId xmlns:p14="http://schemas.microsoft.com/office/powerpoint/2010/main" val="4959400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16D132-FD78-9809-C690-98F9588E4BCE}"/>
              </a:ext>
            </a:extLst>
          </p:cNvPr>
          <p:cNvPicPr>
            <a:picLocks noChangeAspect="1"/>
          </p:cNvPicPr>
          <p:nvPr/>
        </p:nvPicPr>
        <p:blipFill>
          <a:blip r:embed="rId2"/>
          <a:stretch>
            <a:fillRect/>
          </a:stretch>
        </p:blipFill>
        <p:spPr>
          <a:xfrm>
            <a:off x="1711234" y="0"/>
            <a:ext cx="5721531" cy="6858000"/>
          </a:xfrm>
          <a:prstGeom prst="rect">
            <a:avLst/>
          </a:prstGeom>
        </p:spPr>
      </p:pic>
    </p:spTree>
    <p:extLst>
      <p:ext uri="{BB962C8B-B14F-4D97-AF65-F5344CB8AC3E}">
        <p14:creationId xmlns:p14="http://schemas.microsoft.com/office/powerpoint/2010/main" val="3887420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23">
                <a:extLst>
                  <a:ext uri="{FF2B5EF4-FFF2-40B4-BE49-F238E27FC236}">
                    <a16:creationId xmlns:a16="http://schemas.microsoft.com/office/drawing/2014/main" id="{0852573E-307C-B421-DBA8-A64308AC9645}"/>
                  </a:ext>
                </a:extLst>
              </p:cNvPr>
              <p:cNvSpPr txBox="1"/>
              <p:nvPr/>
            </p:nvSpPr>
            <p:spPr bwMode="auto">
              <a:xfrm>
                <a:off x="627057" y="1705314"/>
                <a:ext cx="8252809" cy="572144"/>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zh-TW" altLang="el-GR" i="1">
                                    <a:latin typeface="Cambria Math"/>
                                    <a:ea typeface="Cambria Math"/>
                                  </a:rPr>
                                  <m:t>𝜓</m:t>
                                </m:r>
                              </m:e>
                              <m:sub>
                                <m:r>
                                  <a:rPr lang="en-US" altLang="zh-TW" i="1">
                                    <a:latin typeface="Cambria Math" panose="02040503050406030204" pitchFamily="18" charset="0"/>
                                    <a:ea typeface="Cambria Math"/>
                                  </a:rPr>
                                  <m:t>𝑛</m:t>
                                </m:r>
                              </m:sub>
                            </m:sSub>
                          </m:e>
                        </m:d>
                      </m:e>
                    </m:d>
                  </m:oMath>
                </a14:m>
                <a:r>
                  <a:rPr lang="en-TW" dirty="0">
                    <a:latin typeface="Times New Roman" pitchFamily="18" charset="0"/>
                    <a:cs typeface="Times New Roman" pitchFamily="18" charset="0"/>
                  </a:rPr>
                  <a:t>的修正</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𝑖</m:t>
                                    </m:r>
                                  </m:e>
                                </m:d>
                              </m:sup>
                            </m:sSubSup>
                          </m:e>
                        </m:d>
                      </m:e>
                    </m:d>
                    <m:r>
                      <a:rPr lang="en-US" altLang="zh-TW" i="1">
                        <a:latin typeface="Cambria Math" panose="02040503050406030204" pitchFamily="18" charset="0"/>
                      </a:rPr>
                      <m:t> </m:t>
                    </m:r>
                  </m:oMath>
                </a14:m>
                <a:r>
                  <a:rPr lang="en-TW" dirty="0">
                    <a:latin typeface="Times New Roman" pitchFamily="18" charset="0"/>
                    <a:cs typeface="Times New Roman" pitchFamily="18" charset="0"/>
                  </a:rPr>
                  <a:t>中，將所有的</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a14:m>
                <a:r>
                  <a:rPr lang="en-TW" dirty="0">
                    <a:latin typeface="Times New Roman" pitchFamily="18" charset="0"/>
                    <a:cs typeface="Times New Roman" pitchFamily="18" charset="0"/>
                  </a:rPr>
                  <a:t>成分都取出歸入到未修正的第一項</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a14:m>
                <a:r>
                  <a:rPr lang="en-TW" dirty="0">
                    <a:latin typeface="Times New Roman" pitchFamily="18" charset="0"/>
                    <a:cs typeface="Times New Roman" pitchFamily="18" charset="0"/>
                  </a:rPr>
                  <a:t>！</a:t>
                </a:r>
              </a:p>
            </p:txBody>
          </p:sp>
        </mc:Choice>
        <mc:Fallback xmlns="">
          <p:sp>
            <p:nvSpPr>
              <p:cNvPr id="2" name="TextBox 23">
                <a:extLst>
                  <a:ext uri="{FF2B5EF4-FFF2-40B4-BE49-F238E27FC236}">
                    <a16:creationId xmlns:a16="http://schemas.microsoft.com/office/drawing/2014/main" id="{0852573E-307C-B421-DBA8-A64308AC9645}"/>
                  </a:ext>
                </a:extLst>
              </p:cNvPr>
              <p:cNvSpPr txBox="1">
                <a:spLocks noRot="1" noChangeAspect="1" noMove="1" noResize="1" noEditPoints="1" noAdjustHandles="1" noChangeArrowheads="1" noChangeShapeType="1" noTextEdit="1"/>
              </p:cNvSpPr>
              <p:nvPr/>
            </p:nvSpPr>
            <p:spPr bwMode="auto">
              <a:xfrm>
                <a:off x="627057" y="1705314"/>
                <a:ext cx="8252809" cy="572144"/>
              </a:xfrm>
              <a:prstGeom prst="rect">
                <a:avLst/>
              </a:prstGeom>
              <a:blipFill>
                <a:blip r:embed="rId2"/>
                <a:stretch>
                  <a:fillRect l="-1075" t="-178261" b="-25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4">
                <a:extLst>
                  <a:ext uri="{FF2B5EF4-FFF2-40B4-BE49-F238E27FC236}">
                    <a16:creationId xmlns:a16="http://schemas.microsoft.com/office/drawing/2014/main" id="{1AF3FFDE-FED6-5522-7FB3-8EB806C9BF21}"/>
                  </a:ext>
                </a:extLst>
              </p:cNvPr>
              <p:cNvSpPr txBox="1"/>
              <p:nvPr/>
            </p:nvSpPr>
            <p:spPr bwMode="auto">
              <a:xfrm>
                <a:off x="617927" y="2288823"/>
                <a:ext cx="5467533" cy="572144"/>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於是這些剩餘的修正</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𝑖</m:t>
                                    </m:r>
                                  </m:e>
                                </m:d>
                              </m:sup>
                            </m:sSubSup>
                          </m:e>
                        </m:d>
                      </m:e>
                    </m:d>
                  </m:oMath>
                </a14:m>
                <a:r>
                  <a:rPr lang="en-TW" dirty="0">
                    <a:latin typeface="Times New Roman" pitchFamily="18" charset="0"/>
                    <a:cs typeface="Times New Roman" pitchFamily="18" charset="0"/>
                  </a:rPr>
                  <a:t>都與被修正的</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a14:m>
                <a:r>
                  <a:rPr lang="en-TW" dirty="0">
                    <a:latin typeface="Times New Roman" pitchFamily="18" charset="0"/>
                    <a:cs typeface="Times New Roman" pitchFamily="18" charset="0"/>
                  </a:rPr>
                  <a:t>正交！</a:t>
                </a:r>
              </a:p>
            </p:txBody>
          </p:sp>
        </mc:Choice>
        <mc:Fallback xmlns="">
          <p:sp>
            <p:nvSpPr>
              <p:cNvPr id="3" name="TextBox 24">
                <a:extLst>
                  <a:ext uri="{FF2B5EF4-FFF2-40B4-BE49-F238E27FC236}">
                    <a16:creationId xmlns:a16="http://schemas.microsoft.com/office/drawing/2014/main" id="{1AF3FFDE-FED6-5522-7FB3-8EB806C9BF21}"/>
                  </a:ext>
                </a:extLst>
              </p:cNvPr>
              <p:cNvSpPr txBox="1">
                <a:spLocks noRot="1" noChangeAspect="1" noMove="1" noResize="1" noEditPoints="1" noAdjustHandles="1" noChangeArrowheads="1" noChangeShapeType="1" noTextEdit="1"/>
              </p:cNvSpPr>
              <p:nvPr/>
            </p:nvSpPr>
            <p:spPr bwMode="auto">
              <a:xfrm>
                <a:off x="617927" y="2288823"/>
                <a:ext cx="5467533" cy="572144"/>
              </a:xfrm>
              <a:prstGeom prst="rect">
                <a:avLst/>
              </a:prstGeom>
              <a:blipFill>
                <a:blip r:embed="rId3"/>
                <a:stretch>
                  <a:fillRect l="-926" t="-178261" b="-25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4">
                <a:extLst>
                  <a:ext uri="{FF2B5EF4-FFF2-40B4-BE49-F238E27FC236}">
                    <a16:creationId xmlns:a16="http://schemas.microsoft.com/office/drawing/2014/main" id="{092B5C5D-513F-88C9-7570-6214934BE9FD}"/>
                  </a:ext>
                </a:extLst>
              </p:cNvPr>
              <p:cNvSpPr txBox="1"/>
              <p:nvPr/>
            </p:nvSpPr>
            <p:spPr bwMode="auto">
              <a:xfrm>
                <a:off x="5868184" y="2298478"/>
                <a:ext cx="2002879" cy="572144"/>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kumimoji="0" lang="en-US" altLang="zh-TW" i="1" smtClean="0">
                              <a:solidFill>
                                <a:srgbClr val="000000"/>
                              </a:solidFill>
                              <a:latin typeface="Cambria Math" panose="02040503050406030204" pitchFamily="18" charset="0"/>
                              <a:ea typeface="Cambria Math"/>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b="0" i="1" smtClean="0">
                                      <a:latin typeface="Cambria Math" panose="02040503050406030204" pitchFamily="18" charset="0"/>
                                    </a:rPr>
                                    <m:t>,2,…</m:t>
                                  </m:r>
                                </m:e>
                              </m:d>
                            </m:sup>
                          </m:sSubSup>
                        </m:e>
                      </m:d>
                      <m:r>
                        <a:rPr lang="en-US" altLang="zh-TW" b="0" i="1" smtClean="0">
                          <a:latin typeface="Cambria Math" panose="02040503050406030204" pitchFamily="18" charset="0"/>
                          <a:ea typeface="Cambria Math"/>
                        </a:rPr>
                        <m:t>=0</m:t>
                      </m:r>
                    </m:oMath>
                  </m:oMathPara>
                </a14:m>
                <a:endParaRPr lang="en-TW" dirty="0"/>
              </a:p>
            </p:txBody>
          </p:sp>
        </mc:Choice>
        <mc:Fallback xmlns="">
          <p:sp>
            <p:nvSpPr>
              <p:cNvPr id="4" name="TextBox 4">
                <a:extLst>
                  <a:ext uri="{FF2B5EF4-FFF2-40B4-BE49-F238E27FC236}">
                    <a16:creationId xmlns:a16="http://schemas.microsoft.com/office/drawing/2014/main" id="{092B5C5D-513F-88C9-7570-6214934BE9FD}"/>
                  </a:ext>
                </a:extLst>
              </p:cNvPr>
              <p:cNvSpPr txBox="1">
                <a:spLocks noRot="1" noChangeAspect="1" noMove="1" noResize="1" noEditPoints="1" noAdjustHandles="1" noChangeArrowheads="1" noChangeShapeType="1" noTextEdit="1"/>
              </p:cNvSpPr>
              <p:nvPr/>
            </p:nvSpPr>
            <p:spPr bwMode="auto">
              <a:xfrm>
                <a:off x="5868184" y="2298478"/>
                <a:ext cx="2002879" cy="572144"/>
              </a:xfrm>
              <a:prstGeom prst="rect">
                <a:avLst/>
              </a:prstGeom>
              <a:blipFill>
                <a:blip r:embed="rId4"/>
                <a:stretch>
                  <a:fillRect/>
                </a:stretch>
              </a:blipFill>
              <a:ln w="9525">
                <a:noFill/>
                <a:miter lim="800000"/>
                <a:headEnd/>
                <a:tailEnd/>
              </a:ln>
            </p:spPr>
            <p:txBody>
              <a:bodyPr/>
              <a:lstStyle/>
              <a:p>
                <a:r>
                  <a:rPr lang="en-TW">
                    <a:noFill/>
                  </a:rPr>
                  <a:t> </a:t>
                </a:r>
              </a:p>
            </p:txBody>
          </p:sp>
        </mc:Fallback>
      </mc:AlternateContent>
      <p:sp>
        <p:nvSpPr>
          <p:cNvPr id="6" name="TextBox 5">
            <a:extLst>
              <a:ext uri="{FF2B5EF4-FFF2-40B4-BE49-F238E27FC236}">
                <a16:creationId xmlns:a16="http://schemas.microsoft.com/office/drawing/2014/main" id="{036303E7-0DC8-F3FD-CD27-C8A75C8DB920}"/>
              </a:ext>
            </a:extLst>
          </p:cNvPr>
          <p:cNvSpPr txBox="1"/>
          <p:nvPr/>
        </p:nvSpPr>
        <p:spPr bwMode="auto">
          <a:xfrm>
            <a:off x="625506" y="1378895"/>
            <a:ext cx="8494727" cy="369332"/>
          </a:xfrm>
          <a:prstGeom prst="rect">
            <a:avLst/>
          </a:prstGeom>
          <a:noFill/>
          <a:ln w="9525">
            <a:noFill/>
            <a:miter lim="800000"/>
            <a:headEnd/>
            <a:tailEnd/>
          </a:ln>
        </p:spPr>
        <p:txBody>
          <a:bodyPr wrap="square" rtlCol="0">
            <a:spAutoFit/>
          </a:bodyPr>
          <a:lstStyle/>
          <a:p>
            <a:r>
              <a:rPr lang="zh-TW" altLang="en-US" dirty="0">
                <a:latin typeface="Times New Roman" pitchFamily="18" charset="0"/>
                <a:cs typeface="Times New Roman" pitchFamily="18" charset="0"/>
              </a:rPr>
              <a:t>所以</a:t>
            </a:r>
            <a:r>
              <a:rPr lang="en-TW" dirty="0">
                <a:latin typeface="Times New Roman" pitchFamily="18" charset="0"/>
                <a:cs typeface="Times New Roman" pitchFamily="18" charset="0"/>
              </a:rPr>
              <a:t>這個式子最後還要再作一次歸一化。 但也因此我們可以偷用一招以簡化計算：</a:t>
            </a:r>
          </a:p>
        </p:txBody>
      </p:sp>
      <p:sp>
        <p:nvSpPr>
          <p:cNvPr id="7" name="TextBox 6">
            <a:extLst>
              <a:ext uri="{FF2B5EF4-FFF2-40B4-BE49-F238E27FC236}">
                <a16:creationId xmlns:a16="http://schemas.microsoft.com/office/drawing/2014/main" id="{35606B90-C3DF-C0AC-EDD7-F5D063BBD009}"/>
              </a:ext>
            </a:extLst>
          </p:cNvPr>
          <p:cNvSpPr txBox="1"/>
          <p:nvPr/>
        </p:nvSpPr>
        <p:spPr bwMode="auto">
          <a:xfrm>
            <a:off x="625506" y="2833105"/>
            <a:ext cx="858899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作完了此事，第一項係數現在不是1，但可以再乘上一個常數使第一項係數設為1，</a:t>
            </a:r>
          </a:p>
        </p:txBody>
      </p:sp>
      <mc:AlternateContent xmlns:mc="http://schemas.openxmlformats.org/markup-compatibility/2006" xmlns:a14="http://schemas.microsoft.com/office/drawing/2010/main">
        <mc:Choice Requires="a14">
          <p:sp>
            <p:nvSpPr>
              <p:cNvPr id="5" name="文字方塊 29">
                <a:extLst>
                  <a:ext uri="{FF2B5EF4-FFF2-40B4-BE49-F238E27FC236}">
                    <a16:creationId xmlns:a16="http://schemas.microsoft.com/office/drawing/2014/main" id="{7E320A13-7300-7AF7-0F43-94A4253185D2}"/>
                  </a:ext>
                </a:extLst>
              </p:cNvPr>
              <p:cNvSpPr txBox="1"/>
              <p:nvPr/>
            </p:nvSpPr>
            <p:spPr bwMode="auto">
              <a:xfrm>
                <a:off x="649342" y="325791"/>
                <a:ext cx="4001404" cy="57214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zh-TW" altLang="el-GR" i="1">
                                      <a:latin typeface="Cambria Math"/>
                                      <a:ea typeface="Cambria Math"/>
                                    </a:rPr>
                                    <m:t>𝜓</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𝜆</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d>
                        </m:e>
                      </m:d>
                      <m:r>
                        <a:rPr lang="en-US" altLang="zh-TW" i="1">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𝜆</m:t>
                          </m:r>
                        </m:e>
                        <m:sup>
                          <m:r>
                            <a:rPr lang="en-US" altLang="zh-TW" i="1">
                              <a:latin typeface="Cambria Math" panose="02040503050406030204" pitchFamily="18" charset="0"/>
                            </a:rPr>
                            <m:t>2</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d>
                        </m:e>
                      </m:d>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oMath>
                  </m:oMathPara>
                </a14:m>
                <a:endParaRPr lang="zh-TW" altLang="en-US" dirty="0"/>
              </a:p>
            </p:txBody>
          </p:sp>
        </mc:Choice>
        <mc:Fallback xmlns="">
          <p:sp>
            <p:nvSpPr>
              <p:cNvPr id="5" name="文字方塊 29">
                <a:extLst>
                  <a:ext uri="{FF2B5EF4-FFF2-40B4-BE49-F238E27FC236}">
                    <a16:creationId xmlns:a16="http://schemas.microsoft.com/office/drawing/2014/main" id="{7E320A13-7300-7AF7-0F43-94A4253185D2}"/>
                  </a:ext>
                </a:extLst>
              </p:cNvPr>
              <p:cNvSpPr txBox="1">
                <a:spLocks noRot="1" noChangeAspect="1" noMove="1" noResize="1" noEditPoints="1" noAdjustHandles="1" noChangeArrowheads="1" noChangeShapeType="1" noTextEdit="1"/>
              </p:cNvSpPr>
              <p:nvPr/>
            </p:nvSpPr>
            <p:spPr bwMode="auto">
              <a:xfrm>
                <a:off x="649342" y="325791"/>
                <a:ext cx="4001404" cy="572144"/>
              </a:xfrm>
              <a:prstGeom prst="rect">
                <a:avLst/>
              </a:prstGeom>
              <a:blipFill>
                <a:blip r:embed="rId5"/>
                <a:stretch>
                  <a:fillRect l="-6646" t="-178261" r="-4747" b="-258696"/>
                </a:stretch>
              </a:blipFill>
              <a:ln>
                <a:noFill/>
              </a:ln>
            </p:spPr>
            <p:txBody>
              <a:bodyPr/>
              <a:lstStyle/>
              <a:p>
                <a:r>
                  <a:rPr lang="en-TW">
                    <a:noFill/>
                  </a:rPr>
                  <a:t> </a:t>
                </a:r>
              </a:p>
            </p:txBody>
          </p:sp>
        </mc:Fallback>
      </mc:AlternateContent>
      <p:sp>
        <p:nvSpPr>
          <p:cNvPr id="13" name="TextBox 12">
            <a:extLst>
              <a:ext uri="{FF2B5EF4-FFF2-40B4-BE49-F238E27FC236}">
                <a16:creationId xmlns:a16="http://schemas.microsoft.com/office/drawing/2014/main" id="{88CB8DA6-1BAE-BAF3-386F-E70A092EF84F}"/>
              </a:ext>
            </a:extLst>
          </p:cNvPr>
          <p:cNvSpPr txBox="1"/>
          <p:nvPr/>
        </p:nvSpPr>
        <p:spPr bwMode="auto">
          <a:xfrm>
            <a:off x="620513" y="4093943"/>
            <a:ext cx="7119837"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等整個微擾計算完成後，最後再歸一化 normalization。</a:t>
            </a:r>
            <a:endParaRPr lang="en-TW"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A4423FB-C1A4-AE30-83E1-6DFA6F28E5D7}"/>
                  </a:ext>
                </a:extLst>
              </p:cNvPr>
              <p:cNvSpPr txBox="1"/>
              <p:nvPr/>
            </p:nvSpPr>
            <p:spPr bwMode="auto">
              <a:xfrm>
                <a:off x="620514" y="973825"/>
                <a:ext cx="7414608" cy="376770"/>
              </a:xfrm>
              <a:prstGeom prst="rect">
                <a:avLst/>
              </a:prstGeom>
              <a:noFill/>
              <a:ln w="9525">
                <a:noFill/>
                <a:miter lim="800000"/>
                <a:headEnd/>
                <a:tailEnd/>
              </a:ln>
            </p:spPr>
            <p:txBody>
              <a:bodyPr wrap="square" rtlCol="0">
                <a:spAutoFit/>
              </a:bodyPr>
              <a:lstStyle/>
              <a:p>
                <a:r>
                  <a:rPr lang="zh-TW" altLang="en-US" dirty="0">
                    <a:latin typeface="Times New Roman" pitchFamily="18" charset="0"/>
                    <a:cs typeface="Times New Roman" pitchFamily="18" charset="0"/>
                  </a:rPr>
                  <a:t>注意右手邊第一項，稱零次項，就是未微擾</a:t>
                </a:r>
                <a14:m>
                  <m:oMath xmlns:m="http://schemas.openxmlformats.org/officeDocument/2006/math">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𝐻</m:t>
                            </m:r>
                          </m:e>
                        </m:acc>
                      </m:e>
                      <m:sub>
                        <m:r>
                          <a:rPr lang="en-US" altLang="zh-TW" i="1">
                            <a:latin typeface="Cambria Math" panose="02040503050406030204" pitchFamily="18" charset="0"/>
                          </a:rPr>
                          <m:t>0</m:t>
                        </m:r>
                      </m:sub>
                    </m:sSub>
                  </m:oMath>
                </a14:m>
                <a:r>
                  <a:rPr lang="zh-TW" altLang="en-US" dirty="0">
                    <a:latin typeface="Times New Roman" pitchFamily="18" charset="0"/>
                    <a:cs typeface="Times New Roman" pitchFamily="18" charset="0"/>
                  </a:rPr>
                  <a:t>的本徵態</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a14:m>
                <a:r>
                  <a:rPr lang="zh-TW" altLang="en-US" dirty="0">
                    <a:latin typeface="Times New Roman" pitchFamily="18" charset="0"/>
                    <a:cs typeface="Times New Roman" pitchFamily="18" charset="0"/>
                  </a:rPr>
                  <a:t>，係數為</a:t>
                </a:r>
                <a:r>
                  <a:rPr lang="en-US" altLang="zh-TW" dirty="0">
                    <a:latin typeface="Times New Roman" pitchFamily="18" charset="0"/>
                    <a:cs typeface="Times New Roman" pitchFamily="18" charset="0"/>
                  </a:rPr>
                  <a:t>1</a:t>
                </a:r>
                <a:r>
                  <a:rPr lang="zh-TW" altLang="en-US"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6A4423FB-C1A4-AE30-83E1-6DFA6F28E5D7}"/>
                  </a:ext>
                </a:extLst>
              </p:cNvPr>
              <p:cNvSpPr txBox="1">
                <a:spLocks noRot="1" noChangeAspect="1" noMove="1" noResize="1" noEditPoints="1" noAdjustHandles="1" noChangeArrowheads="1" noChangeShapeType="1" noTextEdit="1"/>
              </p:cNvSpPr>
              <p:nvPr/>
            </p:nvSpPr>
            <p:spPr bwMode="auto">
              <a:xfrm>
                <a:off x="620514" y="973825"/>
                <a:ext cx="7414608" cy="376770"/>
              </a:xfrm>
              <a:prstGeom prst="rect">
                <a:avLst/>
              </a:prstGeom>
              <a:blipFill>
                <a:blip r:embed="rId6"/>
                <a:stretch>
                  <a:fillRect l="-684" t="-103226" r="-342" b="-161290"/>
                </a:stretch>
              </a:blipFill>
              <a:ln w="9525">
                <a:noFill/>
                <a:miter lim="800000"/>
                <a:headEnd/>
                <a:tailEnd/>
              </a:ln>
            </p:spPr>
            <p:txBody>
              <a:bodyPr/>
              <a:lstStyle/>
              <a:p>
                <a:r>
                  <a:rPr lang="en-TW">
                    <a:noFill/>
                  </a:rPr>
                  <a:t> </a:t>
                </a:r>
              </a:p>
            </p:txBody>
          </p:sp>
        </mc:Fallback>
      </mc:AlternateContent>
      <p:sp>
        <p:nvSpPr>
          <p:cNvPr id="11" name="Curved Up Arrow 10">
            <a:extLst>
              <a:ext uri="{FF2B5EF4-FFF2-40B4-BE49-F238E27FC236}">
                <a16:creationId xmlns:a16="http://schemas.microsoft.com/office/drawing/2014/main" id="{6D86239A-92C9-2E9A-6841-A74025F0A1D7}"/>
              </a:ext>
            </a:extLst>
          </p:cNvPr>
          <p:cNvSpPr/>
          <p:nvPr/>
        </p:nvSpPr>
        <p:spPr>
          <a:xfrm flipH="1">
            <a:off x="1841143" y="782722"/>
            <a:ext cx="792088" cy="190870"/>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chemeClr val="tx1"/>
              </a:solidFill>
            </a:endParaRPr>
          </a:p>
        </p:txBody>
      </p:sp>
      <p:sp>
        <p:nvSpPr>
          <p:cNvPr id="14" name="Curved Up Arrow 13">
            <a:extLst>
              <a:ext uri="{FF2B5EF4-FFF2-40B4-BE49-F238E27FC236}">
                <a16:creationId xmlns:a16="http://schemas.microsoft.com/office/drawing/2014/main" id="{70E97615-28D2-B1E7-940B-6E1C478A9DB8}"/>
              </a:ext>
            </a:extLst>
          </p:cNvPr>
          <p:cNvSpPr/>
          <p:nvPr/>
        </p:nvSpPr>
        <p:spPr>
          <a:xfrm flipH="1">
            <a:off x="1626410" y="841378"/>
            <a:ext cx="2078734" cy="398735"/>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chemeClr val="tx1"/>
              </a:solidFil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B9F88B1-5502-237A-E3C9-2DD9466EA085}"/>
                  </a:ext>
                </a:extLst>
              </p:cNvPr>
              <p:cNvSpPr txBox="1"/>
              <p:nvPr/>
            </p:nvSpPr>
            <p:spPr bwMode="auto">
              <a:xfrm>
                <a:off x="649342" y="3128832"/>
                <a:ext cx="8243178" cy="572144"/>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修正項</a:t>
                </a:r>
                <a:r>
                  <a:rPr lang="en-US" altLang="zh-TW" dirty="0"/>
                  <a:t> </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𝑖</m:t>
                                    </m:r>
                                  </m:e>
                                </m:d>
                              </m:sup>
                            </m:sSubSup>
                          </m:e>
                        </m:d>
                      </m:e>
                    </m:d>
                    <m:r>
                      <a:rPr lang="en-US" altLang="zh-TW" i="1">
                        <a:latin typeface="Cambria Math" panose="02040503050406030204" pitchFamily="18" charset="0"/>
                      </a:rPr>
                      <m:t> </m:t>
                    </m:r>
                  </m:oMath>
                </a14:m>
                <a:r>
                  <a:rPr lang="en-TW" dirty="0">
                    <a:latin typeface="Times New Roman" pitchFamily="18" charset="0"/>
                    <a:cs typeface="Times New Roman" pitchFamily="18" charset="0"/>
                  </a:rPr>
                  <a:t>也要乘上此常數， 但與被修正的</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a14:m>
                <a:r>
                  <a:rPr lang="en-TW" dirty="0">
                    <a:latin typeface="Times New Roman" pitchFamily="18" charset="0"/>
                    <a:cs typeface="Times New Roman" pitchFamily="18" charset="0"/>
                  </a:rPr>
                  <a:t>正交的事實沒有改變 。</a:t>
                </a:r>
              </a:p>
            </p:txBody>
          </p:sp>
        </mc:Choice>
        <mc:Fallback xmlns="">
          <p:sp>
            <p:nvSpPr>
              <p:cNvPr id="15" name="TextBox 14">
                <a:extLst>
                  <a:ext uri="{FF2B5EF4-FFF2-40B4-BE49-F238E27FC236}">
                    <a16:creationId xmlns:a16="http://schemas.microsoft.com/office/drawing/2014/main" id="{9B9F88B1-5502-237A-E3C9-2DD9466EA085}"/>
                  </a:ext>
                </a:extLst>
              </p:cNvPr>
              <p:cNvSpPr txBox="1">
                <a:spLocks noRot="1" noChangeAspect="1" noMove="1" noResize="1" noEditPoints="1" noAdjustHandles="1" noChangeArrowheads="1" noChangeShapeType="1" noTextEdit="1"/>
              </p:cNvSpPr>
              <p:nvPr/>
            </p:nvSpPr>
            <p:spPr bwMode="auto">
              <a:xfrm>
                <a:off x="649342" y="3128832"/>
                <a:ext cx="8243178" cy="572144"/>
              </a:xfrm>
              <a:prstGeom prst="rect">
                <a:avLst/>
              </a:prstGeom>
              <a:blipFill>
                <a:blip r:embed="rId7"/>
                <a:stretch>
                  <a:fillRect l="-615" t="-178261" b="-258696"/>
                </a:stretch>
              </a:blipFill>
              <a:ln w="9525">
                <a:noFill/>
                <a:miter lim="800000"/>
                <a:headEnd/>
                <a:tailEnd/>
              </a:ln>
            </p:spPr>
            <p:txBody>
              <a:bodyPr/>
              <a:lstStyle/>
              <a:p>
                <a:r>
                  <a:rPr lang="en-TW">
                    <a:noFill/>
                  </a:rPr>
                  <a:t> </a:t>
                </a:r>
              </a:p>
            </p:txBody>
          </p:sp>
        </mc:Fallback>
      </mc:AlternateContent>
      <p:pic>
        <p:nvPicPr>
          <p:cNvPr id="1026" name="Picture 2" descr="Coordinate Axes and Coordinates planes | Definition, Examples, Diagrams">
            <a:extLst>
              <a:ext uri="{FF2B5EF4-FFF2-40B4-BE49-F238E27FC236}">
                <a16:creationId xmlns:a16="http://schemas.microsoft.com/office/drawing/2014/main" id="{24CC1CE7-3D2B-075E-3E15-79ED7782E8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3037" y="4509120"/>
            <a:ext cx="2767162" cy="2180617"/>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11EF2612-530E-ED74-A95B-58AF0904D404}"/>
              </a:ext>
            </a:extLst>
          </p:cNvPr>
          <p:cNvCxnSpPr>
            <a:cxnSpLocks/>
          </p:cNvCxnSpPr>
          <p:nvPr/>
        </p:nvCxnSpPr>
        <p:spPr>
          <a:xfrm flipV="1">
            <a:off x="4078418" y="4947616"/>
            <a:ext cx="0" cy="8640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1F869DE-A413-C195-870E-32C4E2E652D8}"/>
              </a:ext>
            </a:extLst>
          </p:cNvPr>
          <p:cNvCxnSpPr>
            <a:cxnSpLocks/>
          </p:cNvCxnSpPr>
          <p:nvPr/>
        </p:nvCxnSpPr>
        <p:spPr>
          <a:xfrm flipV="1">
            <a:off x="4056609" y="5487676"/>
            <a:ext cx="685494" cy="3616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E7624E1-8D62-A05A-781E-268827223A63}"/>
              </a:ext>
            </a:extLst>
          </p:cNvPr>
          <p:cNvCxnSpPr/>
          <p:nvPr/>
        </p:nvCxnSpPr>
        <p:spPr>
          <a:xfrm>
            <a:off x="4078418" y="4947616"/>
            <a:ext cx="663685" cy="540060"/>
          </a:xfrm>
          <a:prstGeom prst="straightConnector1">
            <a:avLst/>
          </a:prstGeom>
          <a:ln>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BFB997C-C3F5-F518-BFE2-91C4AC032E1B}"/>
                  </a:ext>
                </a:extLst>
              </p:cNvPr>
              <p:cNvSpPr txBox="1"/>
              <p:nvPr/>
            </p:nvSpPr>
            <p:spPr bwMode="auto">
              <a:xfrm>
                <a:off x="4139968" y="4714860"/>
                <a:ext cx="773832" cy="465512"/>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400" i="1" smtClean="0">
                              <a:latin typeface="Cambria Math" panose="02040503050406030204" pitchFamily="18" charset="0"/>
                            </a:rPr>
                          </m:ctrlPr>
                        </m:dPr>
                        <m:e>
                          <m:d>
                            <m:dPr>
                              <m:begChr m:val=""/>
                              <m:endChr m:val="⟩"/>
                              <m:ctrlPr>
                                <a:rPr lang="en-US" altLang="zh-TW" sz="1400" i="1">
                                  <a:latin typeface="Cambria Math" panose="02040503050406030204" pitchFamily="18" charset="0"/>
                                </a:rPr>
                              </m:ctrlPr>
                            </m:dPr>
                            <m:e>
                              <m:sSubSup>
                                <m:sSubSupPr>
                                  <m:ctrlPr>
                                    <a:rPr lang="en-US" altLang="zh-TW" sz="1400" i="1">
                                      <a:latin typeface="Cambria Math" panose="02040503050406030204" pitchFamily="18" charset="0"/>
                                    </a:rPr>
                                  </m:ctrlPr>
                                </m:sSubSupPr>
                                <m:e>
                                  <m:r>
                                    <a:rPr lang="en-US" altLang="zh-TW" sz="1400" i="1">
                                      <a:latin typeface="Cambria Math" panose="02040503050406030204" pitchFamily="18" charset="0"/>
                                      <a:ea typeface="Cambria Math" panose="02040503050406030204" pitchFamily="18" charset="0"/>
                                    </a:rPr>
                                    <m:t>𝜙</m:t>
                                  </m:r>
                                </m:e>
                                <m:sub>
                                  <m:r>
                                    <a:rPr lang="en-US" altLang="zh-TW" sz="1400" i="1">
                                      <a:latin typeface="Cambria Math" panose="02040503050406030204" pitchFamily="18" charset="0"/>
                                    </a:rPr>
                                    <m:t>𝑛</m:t>
                                  </m:r>
                                </m:sub>
                                <m:sup>
                                  <m:d>
                                    <m:dPr>
                                      <m:ctrlPr>
                                        <a:rPr lang="en-US" altLang="zh-TW" sz="1400" i="1">
                                          <a:latin typeface="Cambria Math" panose="02040503050406030204" pitchFamily="18" charset="0"/>
                                        </a:rPr>
                                      </m:ctrlPr>
                                    </m:dPr>
                                    <m:e>
                                      <m:r>
                                        <a:rPr lang="en-US" altLang="zh-TW" sz="1400" b="0" i="1" smtClean="0">
                                          <a:latin typeface="Cambria Math" panose="02040503050406030204" pitchFamily="18" charset="0"/>
                                        </a:rPr>
                                        <m:t>𝑖</m:t>
                                      </m:r>
                                    </m:e>
                                  </m:d>
                                </m:sup>
                              </m:sSubSup>
                            </m:e>
                          </m:d>
                        </m:e>
                      </m:d>
                    </m:oMath>
                  </m:oMathPara>
                </a14:m>
                <a:endParaRPr lang="en-TW" sz="1400" dirty="0"/>
              </a:p>
            </p:txBody>
          </p:sp>
        </mc:Choice>
        <mc:Fallback xmlns="">
          <p:sp>
            <p:nvSpPr>
              <p:cNvPr id="22" name="TextBox 21">
                <a:extLst>
                  <a:ext uri="{FF2B5EF4-FFF2-40B4-BE49-F238E27FC236}">
                    <a16:creationId xmlns:a16="http://schemas.microsoft.com/office/drawing/2014/main" id="{CBFB997C-C3F5-F518-BFE2-91C4AC032E1B}"/>
                  </a:ext>
                </a:extLst>
              </p:cNvPr>
              <p:cNvSpPr txBox="1">
                <a:spLocks noRot="1" noChangeAspect="1" noMove="1" noResize="1" noEditPoints="1" noAdjustHandles="1" noChangeArrowheads="1" noChangeShapeType="1" noTextEdit="1"/>
              </p:cNvSpPr>
              <p:nvPr/>
            </p:nvSpPr>
            <p:spPr bwMode="auto">
              <a:xfrm>
                <a:off x="4139968" y="4714860"/>
                <a:ext cx="773832" cy="465512"/>
              </a:xfrm>
              <a:prstGeom prst="rect">
                <a:avLst/>
              </a:prstGeom>
              <a:blipFill>
                <a:blip r:embed="rId9"/>
                <a:stretch>
                  <a:fillRect l="-51613" t="-163158" r="-56452" b="-23947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D06C890-8E05-890F-FD5A-4957404FD3E5}"/>
                  </a:ext>
                </a:extLst>
              </p:cNvPr>
              <p:cNvSpPr txBox="1"/>
              <p:nvPr/>
            </p:nvSpPr>
            <p:spPr bwMode="auto">
              <a:xfrm>
                <a:off x="4137930" y="5341916"/>
                <a:ext cx="526450" cy="307777"/>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400" i="1" smtClean="0">
                              <a:latin typeface="Cambria Math" panose="02040503050406030204" pitchFamily="18" charset="0"/>
                            </a:rPr>
                          </m:ctrlPr>
                        </m:dPr>
                        <m:e>
                          <m:d>
                            <m:dPr>
                              <m:begChr m:val=""/>
                              <m:endChr m:val="⟩"/>
                              <m:ctrlPr>
                                <a:rPr lang="en-US" altLang="zh-TW" sz="1400" i="1">
                                  <a:latin typeface="Cambria Math" panose="02040503050406030204" pitchFamily="18" charset="0"/>
                                </a:rPr>
                              </m:ctrlPr>
                            </m:dPr>
                            <m:e>
                              <m:sSub>
                                <m:sSubPr>
                                  <m:ctrlPr>
                                    <a:rPr lang="en-US" altLang="zh-TW" sz="1400" i="1">
                                      <a:latin typeface="Cambria Math" panose="02040503050406030204" pitchFamily="18" charset="0"/>
                                    </a:rPr>
                                  </m:ctrlPr>
                                </m:sSubPr>
                                <m:e>
                                  <m:r>
                                    <a:rPr lang="zh-TW" altLang="el-GR" sz="1400" i="1">
                                      <a:latin typeface="Cambria Math"/>
                                      <a:ea typeface="Cambria Math"/>
                                    </a:rPr>
                                    <m:t>𝜓</m:t>
                                  </m:r>
                                </m:e>
                                <m:sub>
                                  <m:r>
                                    <a:rPr lang="en-US" altLang="zh-TW" sz="1400" i="1">
                                      <a:latin typeface="Cambria Math" panose="02040503050406030204" pitchFamily="18" charset="0"/>
                                      <a:ea typeface="Cambria Math"/>
                                    </a:rPr>
                                    <m:t>𝑛</m:t>
                                  </m:r>
                                </m:sub>
                              </m:sSub>
                            </m:e>
                          </m:d>
                        </m:e>
                      </m:d>
                    </m:oMath>
                  </m:oMathPara>
                </a14:m>
                <a:endParaRPr lang="en-TW" sz="1400" dirty="0"/>
              </a:p>
            </p:txBody>
          </p:sp>
        </mc:Choice>
        <mc:Fallback xmlns="">
          <p:sp>
            <p:nvSpPr>
              <p:cNvPr id="24" name="TextBox 23">
                <a:extLst>
                  <a:ext uri="{FF2B5EF4-FFF2-40B4-BE49-F238E27FC236}">
                    <a16:creationId xmlns:a16="http://schemas.microsoft.com/office/drawing/2014/main" id="{CD06C890-8E05-890F-FD5A-4957404FD3E5}"/>
                  </a:ext>
                </a:extLst>
              </p:cNvPr>
              <p:cNvSpPr txBox="1">
                <a:spLocks noRot="1" noChangeAspect="1" noMove="1" noResize="1" noEditPoints="1" noAdjustHandles="1" noChangeArrowheads="1" noChangeShapeType="1" noTextEdit="1"/>
              </p:cNvSpPr>
              <p:nvPr/>
            </p:nvSpPr>
            <p:spPr bwMode="auto">
              <a:xfrm>
                <a:off x="4137930" y="5341916"/>
                <a:ext cx="526450" cy="307777"/>
              </a:xfrm>
              <a:prstGeom prst="rect">
                <a:avLst/>
              </a:prstGeom>
              <a:blipFill>
                <a:blip r:embed="rId10"/>
                <a:stretch>
                  <a:fillRect l="-41860" t="-100000" r="-30233" b="-168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3BFBC4A-74ED-F13C-6AE6-AFF65755447B}"/>
                  </a:ext>
                </a:extLst>
              </p:cNvPr>
              <p:cNvSpPr txBox="1"/>
              <p:nvPr/>
            </p:nvSpPr>
            <p:spPr bwMode="auto">
              <a:xfrm>
                <a:off x="3593679" y="5179426"/>
                <a:ext cx="515514" cy="307777"/>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400" i="1" smtClean="0">
                              <a:latin typeface="Cambria Math" panose="02040503050406030204" pitchFamily="18" charset="0"/>
                            </a:rPr>
                          </m:ctrlPr>
                        </m:dPr>
                        <m:e>
                          <m:d>
                            <m:dPr>
                              <m:begChr m:val=""/>
                              <m:endChr m:val="⟩"/>
                              <m:ctrlPr>
                                <a:rPr lang="en-US" altLang="zh-TW" sz="1400" i="1">
                                  <a:latin typeface="Cambria Math" panose="02040503050406030204" pitchFamily="18" charset="0"/>
                                </a:rPr>
                              </m:ctrlPr>
                            </m:dPr>
                            <m:e>
                              <m:sSub>
                                <m:sSubPr>
                                  <m:ctrlPr>
                                    <a:rPr lang="en-US" altLang="zh-TW" sz="1400" i="1">
                                      <a:latin typeface="Cambria Math" panose="02040503050406030204" pitchFamily="18" charset="0"/>
                                    </a:rPr>
                                  </m:ctrlPr>
                                </m:sSubPr>
                                <m:e>
                                  <m:r>
                                    <a:rPr lang="en-US" altLang="zh-TW" sz="1400" i="1">
                                      <a:latin typeface="Cambria Math" panose="02040503050406030204" pitchFamily="18" charset="0"/>
                                      <a:ea typeface="Cambria Math" panose="02040503050406030204" pitchFamily="18" charset="0"/>
                                    </a:rPr>
                                    <m:t>𝜙</m:t>
                                  </m:r>
                                </m:e>
                                <m:sub>
                                  <m:r>
                                    <a:rPr lang="en-US" altLang="zh-TW" sz="1400" i="1">
                                      <a:latin typeface="Cambria Math" panose="02040503050406030204" pitchFamily="18" charset="0"/>
                                      <a:ea typeface="Cambria Math"/>
                                    </a:rPr>
                                    <m:t>𝑛</m:t>
                                  </m:r>
                                </m:sub>
                              </m:sSub>
                            </m:e>
                          </m:d>
                        </m:e>
                      </m:d>
                    </m:oMath>
                  </m:oMathPara>
                </a14:m>
                <a:endParaRPr lang="en-TW" sz="1400" dirty="0"/>
              </a:p>
            </p:txBody>
          </p:sp>
        </mc:Choice>
        <mc:Fallback xmlns="">
          <p:sp>
            <p:nvSpPr>
              <p:cNvPr id="26" name="TextBox 25">
                <a:extLst>
                  <a:ext uri="{FF2B5EF4-FFF2-40B4-BE49-F238E27FC236}">
                    <a16:creationId xmlns:a16="http://schemas.microsoft.com/office/drawing/2014/main" id="{73BFBC4A-74ED-F13C-6AE6-AFF65755447B}"/>
                  </a:ext>
                </a:extLst>
              </p:cNvPr>
              <p:cNvSpPr txBox="1">
                <a:spLocks noRot="1" noChangeAspect="1" noMove="1" noResize="1" noEditPoints="1" noAdjustHandles="1" noChangeArrowheads="1" noChangeShapeType="1" noTextEdit="1"/>
              </p:cNvSpPr>
              <p:nvPr/>
            </p:nvSpPr>
            <p:spPr bwMode="auto">
              <a:xfrm>
                <a:off x="3593679" y="5179426"/>
                <a:ext cx="515514" cy="307777"/>
              </a:xfrm>
              <a:prstGeom prst="rect">
                <a:avLst/>
              </a:prstGeom>
              <a:blipFill>
                <a:blip r:embed="rId11"/>
                <a:stretch>
                  <a:fillRect l="-46341" t="-104000" r="-34146" b="-168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15987EC8-15BF-D3B8-0233-608ECAA643A8}"/>
                  </a:ext>
                </a:extLst>
              </p:cNvPr>
              <p:cNvSpPr txBox="1"/>
              <p:nvPr/>
            </p:nvSpPr>
            <p:spPr bwMode="auto">
              <a:xfrm>
                <a:off x="3243037" y="5961240"/>
                <a:ext cx="515514" cy="307777"/>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400" i="1" smtClean="0">
                              <a:latin typeface="Cambria Math" panose="02040503050406030204" pitchFamily="18" charset="0"/>
                            </a:rPr>
                          </m:ctrlPr>
                        </m:dPr>
                        <m:e>
                          <m:d>
                            <m:dPr>
                              <m:begChr m:val=""/>
                              <m:endChr m:val="⟩"/>
                              <m:ctrlPr>
                                <a:rPr lang="en-US" altLang="zh-TW" sz="1400" i="1">
                                  <a:latin typeface="Cambria Math" panose="02040503050406030204" pitchFamily="18" charset="0"/>
                                </a:rPr>
                              </m:ctrlPr>
                            </m:dPr>
                            <m:e>
                              <m:sSub>
                                <m:sSubPr>
                                  <m:ctrlPr>
                                    <a:rPr lang="en-US" altLang="zh-TW" sz="1400" i="1">
                                      <a:latin typeface="Cambria Math" panose="02040503050406030204" pitchFamily="18" charset="0"/>
                                    </a:rPr>
                                  </m:ctrlPr>
                                </m:sSubPr>
                                <m:e>
                                  <m:r>
                                    <a:rPr lang="en-US" altLang="zh-TW" sz="1400" i="1">
                                      <a:latin typeface="Cambria Math" panose="02040503050406030204" pitchFamily="18" charset="0"/>
                                      <a:ea typeface="Cambria Math" panose="02040503050406030204" pitchFamily="18" charset="0"/>
                                    </a:rPr>
                                    <m:t>𝜙</m:t>
                                  </m:r>
                                </m:e>
                                <m:sub>
                                  <m:r>
                                    <a:rPr lang="en-US" altLang="zh-TW" sz="1400" b="0" i="1" smtClean="0">
                                      <a:latin typeface="Cambria Math" panose="02040503050406030204" pitchFamily="18" charset="0"/>
                                      <a:ea typeface="Cambria Math"/>
                                    </a:rPr>
                                    <m:t>𝑘</m:t>
                                  </m:r>
                                </m:sub>
                              </m:sSub>
                            </m:e>
                          </m:d>
                        </m:e>
                      </m:d>
                    </m:oMath>
                  </m:oMathPara>
                </a14:m>
                <a:endParaRPr lang="en-TW" sz="1400" dirty="0"/>
              </a:p>
            </p:txBody>
          </p:sp>
        </mc:Choice>
        <mc:Fallback xmlns="">
          <p:sp>
            <p:nvSpPr>
              <p:cNvPr id="27" name="TextBox 26">
                <a:extLst>
                  <a:ext uri="{FF2B5EF4-FFF2-40B4-BE49-F238E27FC236}">
                    <a16:creationId xmlns:a16="http://schemas.microsoft.com/office/drawing/2014/main" id="{15987EC8-15BF-D3B8-0233-608ECAA643A8}"/>
                  </a:ext>
                </a:extLst>
              </p:cNvPr>
              <p:cNvSpPr txBox="1">
                <a:spLocks noRot="1" noChangeAspect="1" noMove="1" noResize="1" noEditPoints="1" noAdjustHandles="1" noChangeArrowheads="1" noChangeShapeType="1" noTextEdit="1"/>
              </p:cNvSpPr>
              <p:nvPr/>
            </p:nvSpPr>
            <p:spPr bwMode="auto">
              <a:xfrm>
                <a:off x="3243037" y="5961240"/>
                <a:ext cx="515514" cy="307777"/>
              </a:xfrm>
              <a:prstGeom prst="rect">
                <a:avLst/>
              </a:prstGeom>
              <a:blipFill>
                <a:blip r:embed="rId12"/>
                <a:stretch>
                  <a:fillRect l="-45238" t="-100000" r="-33333" b="-168000"/>
                </a:stretch>
              </a:blipFill>
              <a:ln w="9525">
                <a:noFill/>
                <a:miter lim="800000"/>
                <a:headEnd/>
                <a:tailEnd/>
              </a:ln>
            </p:spPr>
            <p:txBody>
              <a:bodyPr/>
              <a:lstStyle/>
              <a:p>
                <a:r>
                  <a:rPr lang="en-TW">
                    <a:noFill/>
                  </a:rPr>
                  <a:t> </a:t>
                </a:r>
              </a:p>
            </p:txBody>
          </p:sp>
        </mc:Fallback>
      </mc:AlternateContent>
      <p:cxnSp>
        <p:nvCxnSpPr>
          <p:cNvPr id="16" name="Straight Connector 15">
            <a:extLst>
              <a:ext uri="{FF2B5EF4-FFF2-40B4-BE49-F238E27FC236}">
                <a16:creationId xmlns:a16="http://schemas.microsoft.com/office/drawing/2014/main" id="{EB6C82DD-0794-1E79-DD0B-E50BDEEC5EFA}"/>
              </a:ext>
            </a:extLst>
          </p:cNvPr>
          <p:cNvCxnSpPr>
            <a:cxnSpLocks/>
          </p:cNvCxnSpPr>
          <p:nvPr/>
        </p:nvCxnSpPr>
        <p:spPr>
          <a:xfrm flipH="1" flipV="1">
            <a:off x="4054164" y="5085421"/>
            <a:ext cx="110057" cy="942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EB10C4E-AC15-CF01-6FC6-366F60CA5FC1}"/>
              </a:ext>
            </a:extLst>
          </p:cNvPr>
          <p:cNvCxnSpPr>
            <a:cxnSpLocks/>
          </p:cNvCxnSpPr>
          <p:nvPr/>
        </p:nvCxnSpPr>
        <p:spPr>
          <a:xfrm>
            <a:off x="4170742" y="5047800"/>
            <a:ext cx="0" cy="1316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F26422D-7D6B-6DEF-7C97-C8C8EC7C050D}"/>
              </a:ext>
            </a:extLst>
          </p:cNvPr>
          <p:cNvSpPr txBox="1"/>
          <p:nvPr/>
        </p:nvSpPr>
        <p:spPr bwMode="auto">
          <a:xfrm>
            <a:off x="625506" y="3688077"/>
            <a:ext cx="4609652"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以上操作將能簡化微擾計算。</a:t>
            </a:r>
            <a:endParaRPr lang="en-TW" dirty="0"/>
          </a:p>
        </p:txBody>
      </p:sp>
    </p:spTree>
    <p:extLst>
      <p:ext uri="{BB962C8B-B14F-4D97-AF65-F5344CB8AC3E}">
        <p14:creationId xmlns:p14="http://schemas.microsoft.com/office/powerpoint/2010/main" val="22681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26"/>
                                        </p:tgtEl>
                                        <p:attrNameLst>
                                          <p:attrName>style.visibility</p:attrName>
                                        </p:attrNameLst>
                                      </p:cBhvr>
                                      <p:to>
                                        <p:strVal val="visible"/>
                                      </p:to>
                                    </p:set>
                                    <p:anim calcmode="lin" valueType="num">
                                      <p:cBhvr additive="base">
                                        <p:cTn id="47" dur="500" fill="hold"/>
                                        <p:tgtEl>
                                          <p:spTgt spid="1026"/>
                                        </p:tgtEl>
                                        <p:attrNameLst>
                                          <p:attrName>ppt_x</p:attrName>
                                        </p:attrNameLst>
                                      </p:cBhvr>
                                      <p:tavLst>
                                        <p:tav tm="0">
                                          <p:val>
                                            <p:strVal val="#ppt_x"/>
                                          </p:val>
                                        </p:tav>
                                        <p:tav tm="100000">
                                          <p:val>
                                            <p:strVal val="#ppt_x"/>
                                          </p:val>
                                        </p:tav>
                                      </p:tavLst>
                                    </p:anim>
                                    <p:anim calcmode="lin" valueType="num">
                                      <p:cBhvr additive="base">
                                        <p:cTn id="48" dur="500" fill="hold"/>
                                        <p:tgtEl>
                                          <p:spTgt spid="102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ppt_x"/>
                                          </p:val>
                                        </p:tav>
                                        <p:tav tm="100000">
                                          <p:val>
                                            <p:strVal val="#ppt_x"/>
                                          </p:val>
                                        </p:tav>
                                      </p:tavLst>
                                    </p:anim>
                                    <p:anim calcmode="lin" valueType="num">
                                      <p:cBhvr additive="base">
                                        <p:cTn id="60" dur="500" fill="hold"/>
                                        <p:tgtEl>
                                          <p:spTgt spid="2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additive="base">
                                        <p:cTn id="63" dur="500" fill="hold"/>
                                        <p:tgtEl>
                                          <p:spTgt spid="22"/>
                                        </p:tgtEl>
                                        <p:attrNameLst>
                                          <p:attrName>ppt_x</p:attrName>
                                        </p:attrNameLst>
                                      </p:cBhvr>
                                      <p:tavLst>
                                        <p:tav tm="0">
                                          <p:val>
                                            <p:strVal val="#ppt_x"/>
                                          </p:val>
                                        </p:tav>
                                        <p:tav tm="100000">
                                          <p:val>
                                            <p:strVal val="#ppt_x"/>
                                          </p:val>
                                        </p:tav>
                                      </p:tavLst>
                                    </p:anim>
                                    <p:anim calcmode="lin" valueType="num">
                                      <p:cBhvr additive="base">
                                        <p:cTn id="64" dur="500" fill="hold"/>
                                        <p:tgtEl>
                                          <p:spTgt spid="2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fill="hold"/>
                                        <p:tgtEl>
                                          <p:spTgt spid="27"/>
                                        </p:tgtEl>
                                        <p:attrNameLst>
                                          <p:attrName>ppt_x</p:attrName>
                                        </p:attrNameLst>
                                      </p:cBhvr>
                                      <p:tavLst>
                                        <p:tav tm="0">
                                          <p:val>
                                            <p:strVal val="#ppt_x"/>
                                          </p:val>
                                        </p:tav>
                                        <p:tav tm="100000">
                                          <p:val>
                                            <p:strVal val="#ppt_x"/>
                                          </p:val>
                                        </p:tav>
                                      </p:tavLst>
                                    </p:anim>
                                    <p:anim calcmode="lin" valueType="num">
                                      <p:cBhvr additive="base">
                                        <p:cTn id="76" dur="500" fill="hold"/>
                                        <p:tgtEl>
                                          <p:spTgt spid="27"/>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additive="base">
                                        <p:cTn id="79" dur="500" fill="hold"/>
                                        <p:tgtEl>
                                          <p:spTgt spid="18"/>
                                        </p:tgtEl>
                                        <p:attrNameLst>
                                          <p:attrName>ppt_x</p:attrName>
                                        </p:attrNameLst>
                                      </p:cBhvr>
                                      <p:tavLst>
                                        <p:tav tm="0">
                                          <p:val>
                                            <p:strVal val="#ppt_x"/>
                                          </p:val>
                                        </p:tav>
                                        <p:tav tm="100000">
                                          <p:val>
                                            <p:strVal val="#ppt_x"/>
                                          </p:val>
                                        </p:tav>
                                      </p:tavLst>
                                    </p:anim>
                                    <p:anim calcmode="lin" valueType="num">
                                      <p:cBhvr additive="base">
                                        <p:cTn id="80" dur="500" fill="hold"/>
                                        <p:tgtEl>
                                          <p:spTgt spid="18"/>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additive="base">
                                        <p:cTn id="83" dur="500" fill="hold"/>
                                        <p:tgtEl>
                                          <p:spTgt spid="16"/>
                                        </p:tgtEl>
                                        <p:attrNameLst>
                                          <p:attrName>ppt_x</p:attrName>
                                        </p:attrNameLst>
                                      </p:cBhvr>
                                      <p:tavLst>
                                        <p:tav tm="0">
                                          <p:val>
                                            <p:strVal val="#ppt_x"/>
                                          </p:val>
                                        </p:tav>
                                        <p:tav tm="100000">
                                          <p:val>
                                            <p:strVal val="#ppt_x"/>
                                          </p:val>
                                        </p:tav>
                                      </p:tavLst>
                                    </p:anim>
                                    <p:anim calcmode="lin" valueType="num">
                                      <p:cBhvr additive="base">
                                        <p:cTn id="8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7" grpId="0"/>
      <p:bldP spid="13" grpId="0"/>
      <p:bldP spid="11" grpId="0" animBg="1"/>
      <p:bldP spid="14" grpId="0" animBg="1"/>
      <p:bldP spid="15" grpId="0"/>
      <p:bldP spid="22" grpId="0"/>
      <p:bldP spid="24" grpId="0"/>
      <p:bldP spid="26" grpId="0"/>
      <p:bldP spid="27" grpId="0"/>
      <p:bldP spid="17"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ACC2AA-1B4E-0969-B34B-A4095FF49CE7}"/>
              </a:ext>
            </a:extLst>
          </p:cNvPr>
          <p:cNvPicPr>
            <a:picLocks noChangeAspect="1"/>
          </p:cNvPicPr>
          <p:nvPr/>
        </p:nvPicPr>
        <p:blipFill>
          <a:blip r:embed="rId2"/>
          <a:stretch>
            <a:fillRect/>
          </a:stretch>
        </p:blipFill>
        <p:spPr>
          <a:xfrm>
            <a:off x="1495142" y="166328"/>
            <a:ext cx="6153716" cy="6525344"/>
          </a:xfrm>
          <a:prstGeom prst="rect">
            <a:avLst/>
          </a:prstGeom>
        </p:spPr>
      </p:pic>
    </p:spTree>
    <p:extLst>
      <p:ext uri="{BB962C8B-B14F-4D97-AF65-F5344CB8AC3E}">
        <p14:creationId xmlns:p14="http://schemas.microsoft.com/office/powerpoint/2010/main" val="1234333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182CEA-A85D-3A2E-7B6F-F6711611BBA3}"/>
              </a:ext>
            </a:extLst>
          </p:cNvPr>
          <p:cNvSpPr txBox="1"/>
          <p:nvPr/>
        </p:nvSpPr>
        <p:spPr bwMode="auto">
          <a:xfrm>
            <a:off x="2483768" y="260648"/>
            <a:ext cx="338437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在Band</a:t>
            </a:r>
            <a:r>
              <a:rPr lang="zh-TW" altLang="en-US" dirty="0">
                <a:latin typeface="Times New Roman" pitchFamily="18" charset="0"/>
                <a:cs typeface="Times New Roman" pitchFamily="18" charset="0"/>
              </a:rPr>
              <a:t> </a:t>
            </a:r>
            <a:r>
              <a:rPr lang="en-TW" dirty="0">
                <a:latin typeface="Times New Roman" pitchFamily="18" charset="0"/>
                <a:cs typeface="Times New Roman" pitchFamily="18" charset="0"/>
              </a:rPr>
              <a:t>Edge附近的簡併計算</a:t>
            </a:r>
          </a:p>
        </p:txBody>
      </p:sp>
      <p:pic>
        <p:nvPicPr>
          <p:cNvPr id="3" name="Picture 2">
            <a:extLst>
              <a:ext uri="{FF2B5EF4-FFF2-40B4-BE49-F238E27FC236}">
                <a16:creationId xmlns:a16="http://schemas.microsoft.com/office/drawing/2014/main" id="{98C8F69B-0ED9-F965-8E7C-153D999992DD}"/>
              </a:ext>
            </a:extLst>
          </p:cNvPr>
          <p:cNvPicPr>
            <a:picLocks noChangeAspect="1"/>
          </p:cNvPicPr>
          <p:nvPr/>
        </p:nvPicPr>
        <p:blipFill rotWithShape="1">
          <a:blip r:embed="rId2"/>
          <a:srcRect b="43989"/>
          <a:stretch/>
        </p:blipFill>
        <p:spPr>
          <a:xfrm>
            <a:off x="1539762" y="2311142"/>
            <a:ext cx="6488622" cy="4357458"/>
          </a:xfrm>
          <a:prstGeom prst="rect">
            <a:avLst/>
          </a:prstGeom>
        </p:spPr>
      </p:pic>
      <p:pic>
        <p:nvPicPr>
          <p:cNvPr id="4" name="Picture 3">
            <a:extLst>
              <a:ext uri="{FF2B5EF4-FFF2-40B4-BE49-F238E27FC236}">
                <a16:creationId xmlns:a16="http://schemas.microsoft.com/office/drawing/2014/main" id="{F92ACD0C-AF20-81F2-15BA-6F549A262B73}"/>
              </a:ext>
            </a:extLst>
          </p:cNvPr>
          <p:cNvPicPr>
            <a:picLocks noChangeAspect="1"/>
          </p:cNvPicPr>
          <p:nvPr/>
        </p:nvPicPr>
        <p:blipFill>
          <a:blip r:embed="rId3"/>
          <a:stretch>
            <a:fillRect/>
          </a:stretch>
        </p:blipFill>
        <p:spPr>
          <a:xfrm>
            <a:off x="1539762" y="657527"/>
            <a:ext cx="4229985" cy="1656184"/>
          </a:xfrm>
          <a:prstGeom prst="rect">
            <a:avLst/>
          </a:prstGeom>
        </p:spPr>
      </p:pic>
    </p:spTree>
    <p:extLst>
      <p:ext uri="{BB962C8B-B14F-4D97-AF65-F5344CB8AC3E}">
        <p14:creationId xmlns:p14="http://schemas.microsoft.com/office/powerpoint/2010/main" val="21359447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4B547D-C29F-4D92-424A-846D7C2299A4}"/>
              </a:ext>
            </a:extLst>
          </p:cNvPr>
          <p:cNvPicPr>
            <a:picLocks noChangeAspect="1"/>
          </p:cNvPicPr>
          <p:nvPr/>
        </p:nvPicPr>
        <p:blipFill>
          <a:blip r:embed="rId2"/>
          <a:stretch>
            <a:fillRect/>
          </a:stretch>
        </p:blipFill>
        <p:spPr>
          <a:xfrm>
            <a:off x="1275612" y="3526052"/>
            <a:ext cx="6365968" cy="3071300"/>
          </a:xfrm>
          <a:prstGeom prst="rect">
            <a:avLst/>
          </a:prstGeom>
        </p:spPr>
      </p:pic>
      <p:pic>
        <p:nvPicPr>
          <p:cNvPr id="3" name="Picture 2">
            <a:extLst>
              <a:ext uri="{FF2B5EF4-FFF2-40B4-BE49-F238E27FC236}">
                <a16:creationId xmlns:a16="http://schemas.microsoft.com/office/drawing/2014/main" id="{CB6FEDEC-AF48-5CB9-0274-6B3CE619FF92}"/>
              </a:ext>
            </a:extLst>
          </p:cNvPr>
          <p:cNvPicPr>
            <a:picLocks noChangeAspect="1"/>
          </p:cNvPicPr>
          <p:nvPr/>
        </p:nvPicPr>
        <p:blipFill rotWithShape="1">
          <a:blip r:embed="rId3"/>
          <a:srcRect t="56011"/>
          <a:stretch/>
        </p:blipFill>
        <p:spPr>
          <a:xfrm>
            <a:off x="1275612" y="175222"/>
            <a:ext cx="6353391" cy="3350830"/>
          </a:xfrm>
          <a:prstGeom prst="rect">
            <a:avLst/>
          </a:prstGeom>
        </p:spPr>
      </p:pic>
    </p:spTree>
    <p:extLst>
      <p:ext uri="{BB962C8B-B14F-4D97-AF65-F5344CB8AC3E}">
        <p14:creationId xmlns:p14="http://schemas.microsoft.com/office/powerpoint/2010/main" val="33346707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B2FD08-62A9-B59B-EA96-9F9E715C5E2C}"/>
              </a:ext>
            </a:extLst>
          </p:cNvPr>
          <p:cNvSpPr/>
          <p:nvPr/>
        </p:nvSpPr>
        <p:spPr>
          <a:xfrm>
            <a:off x="1766211" y="4670245"/>
            <a:ext cx="5616624" cy="2119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4" name="Rectangle 3">
            <a:extLst>
              <a:ext uri="{FF2B5EF4-FFF2-40B4-BE49-F238E27FC236}">
                <a16:creationId xmlns:a16="http://schemas.microsoft.com/office/drawing/2014/main" id="{B5896223-911C-BAD2-9614-E184AFC01142}"/>
              </a:ext>
            </a:extLst>
          </p:cNvPr>
          <p:cNvSpPr/>
          <p:nvPr/>
        </p:nvSpPr>
        <p:spPr>
          <a:xfrm>
            <a:off x="5438619" y="525284"/>
            <a:ext cx="1944216" cy="4144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 name="Picture 1">
            <a:extLst>
              <a:ext uri="{FF2B5EF4-FFF2-40B4-BE49-F238E27FC236}">
                <a16:creationId xmlns:a16="http://schemas.microsoft.com/office/drawing/2014/main" id="{D6F9CA33-D268-79CF-C2DA-88B225C5696E}"/>
              </a:ext>
            </a:extLst>
          </p:cNvPr>
          <p:cNvPicPr>
            <a:picLocks noChangeAspect="1"/>
          </p:cNvPicPr>
          <p:nvPr/>
        </p:nvPicPr>
        <p:blipFill>
          <a:blip r:embed="rId2"/>
          <a:stretch>
            <a:fillRect/>
          </a:stretch>
        </p:blipFill>
        <p:spPr>
          <a:xfrm>
            <a:off x="5294603" y="597293"/>
            <a:ext cx="2088232" cy="3828425"/>
          </a:xfrm>
          <a:prstGeom prst="rect">
            <a:avLst/>
          </a:prstGeom>
        </p:spPr>
      </p:pic>
      <p:pic>
        <p:nvPicPr>
          <p:cNvPr id="3" name="Picture 2">
            <a:extLst>
              <a:ext uri="{FF2B5EF4-FFF2-40B4-BE49-F238E27FC236}">
                <a16:creationId xmlns:a16="http://schemas.microsoft.com/office/drawing/2014/main" id="{03BF7444-BBCA-4361-EABB-6BE86D889FBC}"/>
              </a:ext>
            </a:extLst>
          </p:cNvPr>
          <p:cNvPicPr>
            <a:picLocks noChangeAspect="1"/>
          </p:cNvPicPr>
          <p:nvPr/>
        </p:nvPicPr>
        <p:blipFill>
          <a:blip r:embed="rId3"/>
          <a:stretch>
            <a:fillRect/>
          </a:stretch>
        </p:blipFill>
        <p:spPr>
          <a:xfrm>
            <a:off x="1766211" y="525284"/>
            <a:ext cx="3672408" cy="4144961"/>
          </a:xfrm>
          <a:prstGeom prst="rect">
            <a:avLst/>
          </a:prstGeom>
        </p:spPr>
      </p:pic>
      <p:pic>
        <p:nvPicPr>
          <p:cNvPr id="5" name="Picture 4">
            <a:extLst>
              <a:ext uri="{FF2B5EF4-FFF2-40B4-BE49-F238E27FC236}">
                <a16:creationId xmlns:a16="http://schemas.microsoft.com/office/drawing/2014/main" id="{3B662789-BEE2-5FA5-F45C-608F67790C4A}"/>
              </a:ext>
            </a:extLst>
          </p:cNvPr>
          <p:cNvPicPr>
            <a:picLocks noChangeAspect="1"/>
          </p:cNvPicPr>
          <p:nvPr/>
        </p:nvPicPr>
        <p:blipFill rotWithShape="1">
          <a:blip r:embed="rId4"/>
          <a:srcRect t="9397"/>
          <a:stretch/>
        </p:blipFill>
        <p:spPr>
          <a:xfrm>
            <a:off x="2187451" y="4653136"/>
            <a:ext cx="4769097" cy="2136845"/>
          </a:xfrm>
          <a:prstGeom prst="rect">
            <a:avLst/>
          </a:prstGeom>
        </p:spPr>
      </p:pic>
      <p:sp>
        <p:nvSpPr>
          <p:cNvPr id="7" name="TextBox 6">
            <a:extLst>
              <a:ext uri="{FF2B5EF4-FFF2-40B4-BE49-F238E27FC236}">
                <a16:creationId xmlns:a16="http://schemas.microsoft.com/office/drawing/2014/main" id="{4D16813A-900E-EE53-FD46-22417F6A088C}"/>
              </a:ext>
            </a:extLst>
          </p:cNvPr>
          <p:cNvSpPr txBox="1"/>
          <p:nvPr/>
        </p:nvSpPr>
        <p:spPr bwMode="auto">
          <a:xfrm>
            <a:off x="2771800" y="147398"/>
            <a:ext cx="338437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真實可解的Dirac梳週期性位能</a:t>
            </a:r>
          </a:p>
        </p:txBody>
      </p:sp>
    </p:spTree>
    <p:extLst>
      <p:ext uri="{BB962C8B-B14F-4D97-AF65-F5344CB8AC3E}">
        <p14:creationId xmlns:p14="http://schemas.microsoft.com/office/powerpoint/2010/main" val="42740707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D9313-8A67-CA4D-5B5D-41A5075D885B}"/>
              </a:ext>
            </a:extLst>
          </p:cNvPr>
          <p:cNvPicPr>
            <a:picLocks noChangeAspect="1"/>
          </p:cNvPicPr>
          <p:nvPr/>
        </p:nvPicPr>
        <p:blipFill rotWithShape="1">
          <a:blip r:embed="rId2"/>
          <a:srcRect t="9397"/>
          <a:stretch/>
        </p:blipFill>
        <p:spPr>
          <a:xfrm>
            <a:off x="2399423" y="1959532"/>
            <a:ext cx="5184576" cy="2323005"/>
          </a:xfrm>
          <a:prstGeom prst="rect">
            <a:avLst/>
          </a:prstGeom>
        </p:spPr>
      </p:pic>
      <p:pic>
        <p:nvPicPr>
          <p:cNvPr id="9" name="Picture 8">
            <a:extLst>
              <a:ext uri="{FF2B5EF4-FFF2-40B4-BE49-F238E27FC236}">
                <a16:creationId xmlns:a16="http://schemas.microsoft.com/office/drawing/2014/main" id="{5B171FB3-F75E-5240-8357-7E04577DC3E1}"/>
              </a:ext>
            </a:extLst>
          </p:cNvPr>
          <p:cNvPicPr>
            <a:picLocks noChangeAspect="1"/>
          </p:cNvPicPr>
          <p:nvPr/>
        </p:nvPicPr>
        <p:blipFill rotWithShape="1">
          <a:blip r:embed="rId2"/>
          <a:srcRect l="1" t="7847" r="48" b="24273"/>
          <a:stretch/>
        </p:blipFill>
        <p:spPr>
          <a:xfrm>
            <a:off x="2399422" y="4437112"/>
            <a:ext cx="5328592" cy="1820412"/>
          </a:xfrm>
          <a:prstGeom prst="rect">
            <a:avLst/>
          </a:prstGeom>
        </p:spPr>
      </p:pic>
      <p:pic>
        <p:nvPicPr>
          <p:cNvPr id="10" name="Picture 9">
            <a:extLst>
              <a:ext uri="{FF2B5EF4-FFF2-40B4-BE49-F238E27FC236}">
                <a16:creationId xmlns:a16="http://schemas.microsoft.com/office/drawing/2014/main" id="{73739C66-5755-13CB-559D-C01859C80D41}"/>
              </a:ext>
            </a:extLst>
          </p:cNvPr>
          <p:cNvPicPr>
            <a:picLocks noChangeAspect="1"/>
          </p:cNvPicPr>
          <p:nvPr/>
        </p:nvPicPr>
        <p:blipFill rotWithShape="1">
          <a:blip r:embed="rId2"/>
          <a:srcRect t="9398" b="38161"/>
          <a:stretch/>
        </p:blipFill>
        <p:spPr>
          <a:xfrm>
            <a:off x="2401822" y="1958830"/>
            <a:ext cx="5184576" cy="1410268"/>
          </a:xfrm>
          <a:prstGeom prst="rect">
            <a:avLst/>
          </a:prstGeom>
        </p:spPr>
      </p:pic>
      <p:sp>
        <p:nvSpPr>
          <p:cNvPr id="12" name="Rectangle 11">
            <a:extLst>
              <a:ext uri="{FF2B5EF4-FFF2-40B4-BE49-F238E27FC236}">
                <a16:creationId xmlns:a16="http://schemas.microsoft.com/office/drawing/2014/main" id="{7ED96604-4130-26D3-801F-F08725A988D5}"/>
              </a:ext>
            </a:extLst>
          </p:cNvPr>
          <p:cNvSpPr/>
          <p:nvPr/>
        </p:nvSpPr>
        <p:spPr>
          <a:xfrm>
            <a:off x="1535326" y="5795385"/>
            <a:ext cx="1008113" cy="462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5E1A5D8-0294-9342-4E8A-72ED0A04C7B7}"/>
                  </a:ext>
                </a:extLst>
              </p:cNvPr>
              <p:cNvSpPr txBox="1"/>
              <p:nvPr/>
            </p:nvSpPr>
            <p:spPr bwMode="auto">
              <a:xfrm>
                <a:off x="3347864" y="386760"/>
                <a:ext cx="1715854"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18" name="TextBox 17">
                <a:extLst>
                  <a:ext uri="{FF2B5EF4-FFF2-40B4-BE49-F238E27FC236}">
                    <a16:creationId xmlns:a16="http://schemas.microsoft.com/office/drawing/2014/main" id="{15E1A5D8-0294-9342-4E8A-72ED0A04C7B7}"/>
                  </a:ext>
                </a:extLst>
              </p:cNvPr>
              <p:cNvSpPr txBox="1">
                <a:spLocks noRot="1" noChangeAspect="1" noMove="1" noResize="1" noEditPoints="1" noAdjustHandles="1" noChangeArrowheads="1" noChangeShapeType="1" noTextEdit="1"/>
              </p:cNvSpPr>
              <p:nvPr/>
            </p:nvSpPr>
            <p:spPr bwMode="auto">
              <a:xfrm>
                <a:off x="3347864" y="386760"/>
                <a:ext cx="1715854" cy="276999"/>
              </a:xfrm>
              <a:prstGeom prst="rect">
                <a:avLst/>
              </a:prstGeom>
              <a:blipFill>
                <a:blip r:embed="rId3"/>
                <a:stretch>
                  <a:fillRect l="-2206" b="-4348"/>
                </a:stretch>
              </a:blipFill>
              <a:ln w="9525">
                <a:noFill/>
                <a:miter lim="800000"/>
                <a:headEnd/>
                <a:tailEnd/>
              </a:ln>
            </p:spPr>
            <p:txBody>
              <a:bodyPr/>
              <a:lstStyle/>
              <a:p>
                <a:r>
                  <a:rPr lang="en-TW">
                    <a:noFill/>
                  </a:rPr>
                  <a:t> </a:t>
                </a:r>
              </a:p>
            </p:txBody>
          </p:sp>
        </mc:Fallback>
      </mc:AlternateContent>
      <p:sp>
        <p:nvSpPr>
          <p:cNvPr id="19" name="TextBox 18">
            <a:extLst>
              <a:ext uri="{FF2B5EF4-FFF2-40B4-BE49-F238E27FC236}">
                <a16:creationId xmlns:a16="http://schemas.microsoft.com/office/drawing/2014/main" id="{AD363C12-2123-EC1F-8E1D-67EC926EE27A}"/>
              </a:ext>
            </a:extLst>
          </p:cNvPr>
          <p:cNvSpPr txBox="1"/>
          <p:nvPr/>
        </p:nvSpPr>
        <p:spPr bwMode="auto">
          <a:xfrm>
            <a:off x="1695507" y="361121"/>
            <a:ext cx="186221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週期位能：</a:t>
            </a:r>
          </a:p>
        </p:txBody>
      </p:sp>
      <p:sp>
        <p:nvSpPr>
          <p:cNvPr id="20" name="Down Arrow 19">
            <a:extLst>
              <a:ext uri="{FF2B5EF4-FFF2-40B4-BE49-F238E27FC236}">
                <a16:creationId xmlns:a16="http://schemas.microsoft.com/office/drawing/2014/main" id="{B6C66CAD-572C-2330-0367-DF16E42E9678}"/>
              </a:ext>
            </a:extLst>
          </p:cNvPr>
          <p:cNvSpPr/>
          <p:nvPr/>
        </p:nvSpPr>
        <p:spPr>
          <a:xfrm>
            <a:off x="6287854" y="4139201"/>
            <a:ext cx="432049" cy="4320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22" name="Straight Arrow Connector 21">
            <a:extLst>
              <a:ext uri="{FF2B5EF4-FFF2-40B4-BE49-F238E27FC236}">
                <a16:creationId xmlns:a16="http://schemas.microsoft.com/office/drawing/2014/main" id="{6B4A99FF-35E5-3314-FEC3-595C24BA92FE}"/>
              </a:ext>
            </a:extLst>
          </p:cNvPr>
          <p:cNvCxnSpPr/>
          <p:nvPr/>
        </p:nvCxnSpPr>
        <p:spPr>
          <a:xfrm flipH="1">
            <a:off x="5055178" y="2257161"/>
            <a:ext cx="737160" cy="24398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3D3D19B-31E8-0D12-D966-A8A84037790B}"/>
                  </a:ext>
                </a:extLst>
              </p:cNvPr>
              <p:cNvSpPr txBox="1"/>
              <p:nvPr/>
            </p:nvSpPr>
            <p:spPr bwMode="auto">
              <a:xfrm>
                <a:off x="7276045" y="5208818"/>
                <a:ext cx="940899"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oMath>
                  </m:oMathPara>
                </a14:m>
                <a:endParaRPr lang="en-TW" dirty="0">
                  <a:latin typeface="Times New Roman" pitchFamily="18" charset="0"/>
                  <a:cs typeface="Times New Roman" pitchFamily="18" charset="0"/>
                </a:endParaRPr>
              </a:p>
            </p:txBody>
          </p:sp>
        </mc:Choice>
        <mc:Fallback xmlns="">
          <p:sp>
            <p:nvSpPr>
              <p:cNvPr id="23" name="TextBox 22">
                <a:extLst>
                  <a:ext uri="{FF2B5EF4-FFF2-40B4-BE49-F238E27FC236}">
                    <a16:creationId xmlns:a16="http://schemas.microsoft.com/office/drawing/2014/main" id="{D3D3D19B-31E8-0D12-D966-A8A84037790B}"/>
                  </a:ext>
                </a:extLst>
              </p:cNvPr>
              <p:cNvSpPr txBox="1">
                <a:spLocks noRot="1" noChangeAspect="1" noMove="1" noResize="1" noEditPoints="1" noAdjustHandles="1" noChangeArrowheads="1" noChangeShapeType="1" noTextEdit="1"/>
              </p:cNvSpPr>
              <p:nvPr/>
            </p:nvSpPr>
            <p:spPr bwMode="auto">
              <a:xfrm>
                <a:off x="7276045" y="5208818"/>
                <a:ext cx="940899" cy="276999"/>
              </a:xfrm>
              <a:prstGeom prst="rect">
                <a:avLst/>
              </a:prstGeom>
              <a:blipFill>
                <a:blip r:embed="rId4"/>
                <a:stretch>
                  <a:fillRect l="-5333" b="-41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6AF8824-DE62-F951-3E4B-06810AD470D1}"/>
                  </a:ext>
                </a:extLst>
              </p:cNvPr>
              <p:cNvSpPr txBox="1"/>
              <p:nvPr/>
            </p:nvSpPr>
            <p:spPr bwMode="auto">
              <a:xfrm>
                <a:off x="7272732" y="2680039"/>
                <a:ext cx="531299"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24" name="TextBox 23">
                <a:extLst>
                  <a:ext uri="{FF2B5EF4-FFF2-40B4-BE49-F238E27FC236}">
                    <a16:creationId xmlns:a16="http://schemas.microsoft.com/office/drawing/2014/main" id="{B6AF8824-DE62-F951-3E4B-06810AD470D1}"/>
                  </a:ext>
                </a:extLst>
              </p:cNvPr>
              <p:cNvSpPr txBox="1">
                <a:spLocks noRot="1" noChangeAspect="1" noMove="1" noResize="1" noEditPoints="1" noAdjustHandles="1" noChangeArrowheads="1" noChangeShapeType="1" noTextEdit="1"/>
              </p:cNvSpPr>
              <p:nvPr/>
            </p:nvSpPr>
            <p:spPr bwMode="auto">
              <a:xfrm>
                <a:off x="7272732" y="2680039"/>
                <a:ext cx="531299" cy="276999"/>
              </a:xfrm>
              <a:prstGeom prst="rect">
                <a:avLst/>
              </a:prstGeom>
              <a:blipFill>
                <a:blip r:embed="rId5"/>
                <a:stretch>
                  <a:fillRect l="-9302" b="-909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9159B43-D3B1-DD02-39C3-FE3E76A3CB0B}"/>
                  </a:ext>
                </a:extLst>
              </p:cNvPr>
              <p:cNvSpPr txBox="1"/>
              <p:nvPr/>
            </p:nvSpPr>
            <p:spPr bwMode="auto">
              <a:xfrm>
                <a:off x="1722806" y="737810"/>
                <a:ext cx="6494138" cy="369332"/>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將</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oMath>
                </a14:m>
                <a:r>
                  <a:rPr lang="en-GB" dirty="0">
                    <a:latin typeface="Times New Roman" pitchFamily="18" charset="0"/>
                    <a:cs typeface="Times New Roman" pitchFamily="18" charset="0"/>
                  </a:rPr>
                  <a:t>代入函數的</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𝑥</m:t>
                    </m:r>
                  </m:oMath>
                </a14:m>
                <a:r>
                  <a:rPr lang="en-GB" dirty="0">
                    <a:latin typeface="Times New Roman" pitchFamily="18" charset="0"/>
                    <a:cs typeface="Times New Roman" pitchFamily="18" charset="0"/>
                  </a:rPr>
                  <a:t>，</a:t>
                </a:r>
                <a:r>
                  <a:rPr lang="en-GB" dirty="0" err="1">
                    <a:latin typeface="Times New Roman" pitchFamily="18" charset="0"/>
                    <a:cs typeface="Times New Roman" pitchFamily="18" charset="0"/>
                  </a:rPr>
                  <a:t>等於把函數圖形向左移</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𝑎</m:t>
                    </m:r>
                  </m:oMath>
                </a14:m>
                <a:r>
                  <a:rPr lang="en-TW" dirty="0">
                    <a:latin typeface="Times New Roman" pitchFamily="18" charset="0"/>
                    <a:cs typeface="Times New Roman" pitchFamily="18" charset="0"/>
                  </a:rPr>
                  <a:t>，這稱為平移。</a:t>
                </a:r>
              </a:p>
            </p:txBody>
          </p:sp>
        </mc:Choice>
        <mc:Fallback xmlns="">
          <p:sp>
            <p:nvSpPr>
              <p:cNvPr id="3" name="TextBox 2">
                <a:extLst>
                  <a:ext uri="{FF2B5EF4-FFF2-40B4-BE49-F238E27FC236}">
                    <a16:creationId xmlns:a16="http://schemas.microsoft.com/office/drawing/2014/main" id="{59159B43-D3B1-DD02-39C3-FE3E76A3CB0B}"/>
                  </a:ext>
                </a:extLst>
              </p:cNvPr>
              <p:cNvSpPr txBox="1">
                <a:spLocks noRot="1" noChangeAspect="1" noMove="1" noResize="1" noEditPoints="1" noAdjustHandles="1" noChangeArrowheads="1" noChangeShapeType="1" noTextEdit="1"/>
              </p:cNvSpPr>
              <p:nvPr/>
            </p:nvSpPr>
            <p:spPr bwMode="auto">
              <a:xfrm>
                <a:off x="1722806" y="737810"/>
                <a:ext cx="6494138" cy="369332"/>
              </a:xfrm>
              <a:prstGeom prst="rect">
                <a:avLst/>
              </a:prstGeom>
              <a:blipFill>
                <a:blip r:embed="rId6"/>
                <a:stretch>
                  <a:fillRect l="-780" t="-6667" r="-195"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299A97F-5B5D-BB60-AFEF-CBC244F890FF}"/>
                  </a:ext>
                </a:extLst>
              </p:cNvPr>
              <p:cNvSpPr txBox="1"/>
              <p:nvPr/>
            </p:nvSpPr>
            <p:spPr bwMode="auto">
              <a:xfrm>
                <a:off x="1722806" y="1131224"/>
                <a:ext cx="5441482"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看移動後的原點，函數值來自之前的</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oMath>
                </a14:m>
                <a:r>
                  <a:rPr lang="en-TW" dirty="0">
                    <a:latin typeface="Times New Roman" pitchFamily="18" charset="0"/>
                    <a:cs typeface="Times New Roman" pitchFamily="18" charset="0"/>
                  </a:rPr>
                  <a:t>。</a:t>
                </a:r>
                <a:endParaRPr lang="en-TW" dirty="0"/>
              </a:p>
            </p:txBody>
          </p:sp>
        </mc:Choice>
        <mc:Fallback xmlns="">
          <p:sp>
            <p:nvSpPr>
              <p:cNvPr id="5" name="TextBox 4">
                <a:extLst>
                  <a:ext uri="{FF2B5EF4-FFF2-40B4-BE49-F238E27FC236}">
                    <a16:creationId xmlns:a16="http://schemas.microsoft.com/office/drawing/2014/main" id="{B299A97F-5B5D-BB60-AFEF-CBC244F890FF}"/>
                  </a:ext>
                </a:extLst>
              </p:cNvPr>
              <p:cNvSpPr txBox="1">
                <a:spLocks noRot="1" noChangeAspect="1" noMove="1" noResize="1" noEditPoints="1" noAdjustHandles="1" noChangeArrowheads="1" noChangeShapeType="1" noTextEdit="1"/>
              </p:cNvSpPr>
              <p:nvPr/>
            </p:nvSpPr>
            <p:spPr bwMode="auto">
              <a:xfrm>
                <a:off x="1722806" y="1131224"/>
                <a:ext cx="5441482" cy="369332"/>
              </a:xfrm>
              <a:prstGeom prst="rect">
                <a:avLst/>
              </a:prstGeom>
              <a:blipFill>
                <a:blip r:embed="rId7"/>
                <a:stretch>
                  <a:fillRect l="-932" t="-10000" b="-20000"/>
                </a:stretch>
              </a:blipFill>
              <a:ln w="9525">
                <a:noFill/>
                <a:miter lim="800000"/>
                <a:headEnd/>
                <a:tailEnd/>
              </a:ln>
            </p:spPr>
            <p:txBody>
              <a:bodyPr/>
              <a:lstStyle/>
              <a:p>
                <a:r>
                  <a:rPr lang="en-TW">
                    <a:noFill/>
                  </a:rPr>
                  <a:t> </a:t>
                </a:r>
              </a:p>
            </p:txBody>
          </p:sp>
        </mc:Fallback>
      </mc:AlternateContent>
      <p:sp>
        <p:nvSpPr>
          <p:cNvPr id="6" name="TextBox 5">
            <a:extLst>
              <a:ext uri="{FF2B5EF4-FFF2-40B4-BE49-F238E27FC236}">
                <a16:creationId xmlns:a16="http://schemas.microsoft.com/office/drawing/2014/main" id="{9F601428-8CD5-6E9A-B401-197852C08904}"/>
              </a:ext>
            </a:extLst>
          </p:cNvPr>
          <p:cNvSpPr txBox="1"/>
          <p:nvPr/>
        </p:nvSpPr>
        <p:spPr bwMode="auto">
          <a:xfrm>
            <a:off x="1722806" y="1524638"/>
            <a:ext cx="586119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週期位能平移前與平移後完全沒有差別：</a:t>
            </a:r>
          </a:p>
        </p:txBody>
      </p:sp>
    </p:spTree>
    <p:extLst>
      <p:ext uri="{BB962C8B-B14F-4D97-AF65-F5344CB8AC3E}">
        <p14:creationId xmlns:p14="http://schemas.microsoft.com/office/powerpoint/2010/main" val="145503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35 0.01274 L -0.09462 0.36135 " pathEditMode="relative" rAng="0" ptsTypes="AA">
                                      <p:cBhvr>
                                        <p:cTn id="6" dur="2000" fill="hold"/>
                                        <p:tgtEl>
                                          <p:spTgt spid="10"/>
                                        </p:tgtEl>
                                        <p:attrNameLst>
                                          <p:attrName>ppt_x</p:attrName>
                                          <p:attrName>ppt_y</p:attrName>
                                        </p:attrNameLst>
                                      </p:cBhvr>
                                      <p:rCtr x="-4722" y="17431"/>
                                    </p:animMotion>
                                  </p:childTnLst>
                                </p:cTn>
                              </p:par>
                              <p:par>
                                <p:cTn id="7" presetID="2" presetClass="entr" presetSubtype="4"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 calcmode="lin" valueType="num">
                                      <p:cBhvr additive="base">
                                        <p:cTn id="9" dur="500" fill="hold"/>
                                        <p:tgtEl>
                                          <p:spTgt spid="20"/>
                                        </p:tgtEl>
                                        <p:attrNameLst>
                                          <p:attrName>ppt_x</p:attrName>
                                        </p:attrNameLst>
                                      </p:cBhvr>
                                      <p:tavLst>
                                        <p:tav tm="0">
                                          <p:val>
                                            <p:strVal val="#ppt_x"/>
                                          </p:val>
                                        </p:tav>
                                        <p:tav tm="100000">
                                          <p:val>
                                            <p:strVal val="#ppt_x"/>
                                          </p:val>
                                        </p:tav>
                                      </p:tavLst>
                                    </p:anim>
                                    <p:anim calcmode="lin" valueType="num">
                                      <p:cBhvr additive="base">
                                        <p:cTn id="10" dur="500" fill="hold"/>
                                        <p:tgtEl>
                                          <p:spTgt spid="20"/>
                                        </p:tgtEl>
                                        <p:attrNameLst>
                                          <p:attrName>ppt_y</p:attrName>
                                        </p:attrNameLst>
                                      </p:cBhvr>
                                      <p:tavLst>
                                        <p:tav tm="0">
                                          <p:val>
                                            <p:strVal val="1+#ppt_h/2"/>
                                          </p:val>
                                        </p:tav>
                                        <p:tav tm="100000">
                                          <p:val>
                                            <p:strVal val="#ppt_y"/>
                                          </p:val>
                                        </p:tav>
                                      </p:tavLst>
                                    </p:anim>
                                  </p:childTnLst>
                                </p:cTn>
                              </p:par>
                              <p:par>
                                <p:cTn id="11" presetID="1" presetClass="entr" presetSubtype="0" fill="hold" nodeType="withEffect">
                                  <p:stCondLst>
                                    <p:cond delay="200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2000"/>
                                  </p:stCondLst>
                                  <p:childTnLst>
                                    <p:set>
                                      <p:cBhvr>
                                        <p:cTn id="14" dur="1" fill="hold">
                                          <p:stCondLst>
                                            <p:cond delay="0"/>
                                          </p:stCondLst>
                                        </p:cTn>
                                        <p:tgtEl>
                                          <p:spTgt spid="12"/>
                                        </p:tgtEl>
                                        <p:attrNameLst>
                                          <p:attrName>style.visibility</p:attrName>
                                        </p:attrNameLst>
                                      </p:cBhvr>
                                      <p:to>
                                        <p:strVal val="visible"/>
                                      </p:to>
                                    </p:set>
                                  </p:childTnLst>
                                </p:cTn>
                              </p:par>
                              <p:par>
                                <p:cTn id="15" presetID="2" presetClass="entr" presetSubtype="4"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3"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D9313-8A67-CA4D-5B5D-41A5075D885B}"/>
              </a:ext>
            </a:extLst>
          </p:cNvPr>
          <p:cNvPicPr>
            <a:picLocks noChangeAspect="1"/>
          </p:cNvPicPr>
          <p:nvPr/>
        </p:nvPicPr>
        <p:blipFill rotWithShape="1">
          <a:blip r:embed="rId2"/>
          <a:srcRect t="9397"/>
          <a:stretch/>
        </p:blipFill>
        <p:spPr>
          <a:xfrm>
            <a:off x="2399423" y="1959532"/>
            <a:ext cx="5184576" cy="2323005"/>
          </a:xfrm>
          <a:prstGeom prst="rect">
            <a:avLst/>
          </a:prstGeom>
        </p:spPr>
      </p:pic>
      <p:pic>
        <p:nvPicPr>
          <p:cNvPr id="9" name="Picture 8">
            <a:extLst>
              <a:ext uri="{FF2B5EF4-FFF2-40B4-BE49-F238E27FC236}">
                <a16:creationId xmlns:a16="http://schemas.microsoft.com/office/drawing/2014/main" id="{5B171FB3-F75E-5240-8357-7E04577DC3E1}"/>
              </a:ext>
            </a:extLst>
          </p:cNvPr>
          <p:cNvPicPr>
            <a:picLocks noChangeAspect="1"/>
          </p:cNvPicPr>
          <p:nvPr/>
        </p:nvPicPr>
        <p:blipFill rotWithShape="1">
          <a:blip r:embed="rId2"/>
          <a:srcRect l="1" t="7847" r="48" b="24273"/>
          <a:stretch/>
        </p:blipFill>
        <p:spPr>
          <a:xfrm>
            <a:off x="2399422" y="4437112"/>
            <a:ext cx="5328592" cy="1820412"/>
          </a:xfrm>
          <a:prstGeom prst="rect">
            <a:avLst/>
          </a:prstGeom>
        </p:spPr>
      </p:pic>
      <p:pic>
        <p:nvPicPr>
          <p:cNvPr id="10" name="Picture 9">
            <a:extLst>
              <a:ext uri="{FF2B5EF4-FFF2-40B4-BE49-F238E27FC236}">
                <a16:creationId xmlns:a16="http://schemas.microsoft.com/office/drawing/2014/main" id="{73739C66-5755-13CB-559D-C01859C80D41}"/>
              </a:ext>
            </a:extLst>
          </p:cNvPr>
          <p:cNvPicPr>
            <a:picLocks noChangeAspect="1"/>
          </p:cNvPicPr>
          <p:nvPr/>
        </p:nvPicPr>
        <p:blipFill rotWithShape="1">
          <a:blip r:embed="rId2"/>
          <a:srcRect t="9398" b="38161"/>
          <a:stretch/>
        </p:blipFill>
        <p:spPr>
          <a:xfrm>
            <a:off x="2401822" y="1958830"/>
            <a:ext cx="5184576" cy="1410268"/>
          </a:xfrm>
          <a:prstGeom prst="rect">
            <a:avLst/>
          </a:prstGeom>
        </p:spPr>
      </p:pic>
      <p:sp>
        <p:nvSpPr>
          <p:cNvPr id="12" name="Rectangle 11">
            <a:extLst>
              <a:ext uri="{FF2B5EF4-FFF2-40B4-BE49-F238E27FC236}">
                <a16:creationId xmlns:a16="http://schemas.microsoft.com/office/drawing/2014/main" id="{7ED96604-4130-26D3-801F-F08725A988D5}"/>
              </a:ext>
            </a:extLst>
          </p:cNvPr>
          <p:cNvSpPr/>
          <p:nvPr/>
        </p:nvSpPr>
        <p:spPr>
          <a:xfrm>
            <a:off x="1535326" y="5795385"/>
            <a:ext cx="1008113" cy="462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5E1A5D8-0294-9342-4E8A-72ED0A04C7B7}"/>
                  </a:ext>
                </a:extLst>
              </p:cNvPr>
              <p:cNvSpPr txBox="1"/>
              <p:nvPr/>
            </p:nvSpPr>
            <p:spPr bwMode="auto">
              <a:xfrm>
                <a:off x="3347864" y="386760"/>
                <a:ext cx="1715854"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18" name="TextBox 17">
                <a:extLst>
                  <a:ext uri="{FF2B5EF4-FFF2-40B4-BE49-F238E27FC236}">
                    <a16:creationId xmlns:a16="http://schemas.microsoft.com/office/drawing/2014/main" id="{15E1A5D8-0294-9342-4E8A-72ED0A04C7B7}"/>
                  </a:ext>
                </a:extLst>
              </p:cNvPr>
              <p:cNvSpPr txBox="1">
                <a:spLocks noRot="1" noChangeAspect="1" noMove="1" noResize="1" noEditPoints="1" noAdjustHandles="1" noChangeArrowheads="1" noChangeShapeType="1" noTextEdit="1"/>
              </p:cNvSpPr>
              <p:nvPr/>
            </p:nvSpPr>
            <p:spPr bwMode="auto">
              <a:xfrm>
                <a:off x="3347864" y="386760"/>
                <a:ext cx="1715854" cy="276999"/>
              </a:xfrm>
              <a:prstGeom prst="rect">
                <a:avLst/>
              </a:prstGeom>
              <a:blipFill>
                <a:blip r:embed="rId3"/>
                <a:stretch>
                  <a:fillRect l="-2206" b="-4348"/>
                </a:stretch>
              </a:blipFill>
              <a:ln w="9525">
                <a:noFill/>
                <a:miter lim="800000"/>
                <a:headEnd/>
                <a:tailEnd/>
              </a:ln>
            </p:spPr>
            <p:txBody>
              <a:bodyPr/>
              <a:lstStyle/>
              <a:p>
                <a:r>
                  <a:rPr lang="en-TW">
                    <a:noFill/>
                  </a:rPr>
                  <a:t> </a:t>
                </a:r>
              </a:p>
            </p:txBody>
          </p:sp>
        </mc:Fallback>
      </mc:AlternateContent>
      <p:sp>
        <p:nvSpPr>
          <p:cNvPr id="19" name="TextBox 18">
            <a:extLst>
              <a:ext uri="{FF2B5EF4-FFF2-40B4-BE49-F238E27FC236}">
                <a16:creationId xmlns:a16="http://schemas.microsoft.com/office/drawing/2014/main" id="{AD363C12-2123-EC1F-8E1D-67EC926EE27A}"/>
              </a:ext>
            </a:extLst>
          </p:cNvPr>
          <p:cNvSpPr txBox="1"/>
          <p:nvPr/>
        </p:nvSpPr>
        <p:spPr bwMode="auto">
          <a:xfrm>
            <a:off x="1695507" y="361121"/>
            <a:ext cx="186221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週期位能：</a:t>
            </a:r>
          </a:p>
        </p:txBody>
      </p:sp>
      <p:sp>
        <p:nvSpPr>
          <p:cNvPr id="20" name="Down Arrow 19">
            <a:extLst>
              <a:ext uri="{FF2B5EF4-FFF2-40B4-BE49-F238E27FC236}">
                <a16:creationId xmlns:a16="http://schemas.microsoft.com/office/drawing/2014/main" id="{B6C66CAD-572C-2330-0367-DF16E42E9678}"/>
              </a:ext>
            </a:extLst>
          </p:cNvPr>
          <p:cNvSpPr/>
          <p:nvPr/>
        </p:nvSpPr>
        <p:spPr>
          <a:xfrm>
            <a:off x="6287854" y="4139201"/>
            <a:ext cx="432049" cy="4320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22" name="Straight Arrow Connector 21">
            <a:extLst>
              <a:ext uri="{FF2B5EF4-FFF2-40B4-BE49-F238E27FC236}">
                <a16:creationId xmlns:a16="http://schemas.microsoft.com/office/drawing/2014/main" id="{6B4A99FF-35E5-3314-FEC3-595C24BA92FE}"/>
              </a:ext>
            </a:extLst>
          </p:cNvPr>
          <p:cNvCxnSpPr/>
          <p:nvPr/>
        </p:nvCxnSpPr>
        <p:spPr>
          <a:xfrm flipH="1">
            <a:off x="5055178" y="2257161"/>
            <a:ext cx="737160" cy="24398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3D3D19B-31E8-0D12-D966-A8A84037790B}"/>
                  </a:ext>
                </a:extLst>
              </p:cNvPr>
              <p:cNvSpPr txBox="1"/>
              <p:nvPr/>
            </p:nvSpPr>
            <p:spPr bwMode="auto">
              <a:xfrm>
                <a:off x="7276045" y="5208818"/>
                <a:ext cx="940899"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oMath>
                  </m:oMathPara>
                </a14:m>
                <a:endParaRPr lang="en-TW" dirty="0">
                  <a:latin typeface="Times New Roman" pitchFamily="18" charset="0"/>
                  <a:cs typeface="Times New Roman" pitchFamily="18" charset="0"/>
                </a:endParaRPr>
              </a:p>
            </p:txBody>
          </p:sp>
        </mc:Choice>
        <mc:Fallback xmlns="">
          <p:sp>
            <p:nvSpPr>
              <p:cNvPr id="23" name="TextBox 22">
                <a:extLst>
                  <a:ext uri="{FF2B5EF4-FFF2-40B4-BE49-F238E27FC236}">
                    <a16:creationId xmlns:a16="http://schemas.microsoft.com/office/drawing/2014/main" id="{D3D3D19B-31E8-0D12-D966-A8A84037790B}"/>
                  </a:ext>
                </a:extLst>
              </p:cNvPr>
              <p:cNvSpPr txBox="1">
                <a:spLocks noRot="1" noChangeAspect="1" noMove="1" noResize="1" noEditPoints="1" noAdjustHandles="1" noChangeArrowheads="1" noChangeShapeType="1" noTextEdit="1"/>
              </p:cNvSpPr>
              <p:nvPr/>
            </p:nvSpPr>
            <p:spPr bwMode="auto">
              <a:xfrm>
                <a:off x="7276045" y="5208818"/>
                <a:ext cx="940899" cy="276999"/>
              </a:xfrm>
              <a:prstGeom prst="rect">
                <a:avLst/>
              </a:prstGeom>
              <a:blipFill>
                <a:blip r:embed="rId4"/>
                <a:stretch>
                  <a:fillRect l="-5333" b="-41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6AF8824-DE62-F951-3E4B-06810AD470D1}"/>
                  </a:ext>
                </a:extLst>
              </p:cNvPr>
              <p:cNvSpPr txBox="1"/>
              <p:nvPr/>
            </p:nvSpPr>
            <p:spPr bwMode="auto">
              <a:xfrm>
                <a:off x="7272732" y="2680039"/>
                <a:ext cx="531299"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24" name="TextBox 23">
                <a:extLst>
                  <a:ext uri="{FF2B5EF4-FFF2-40B4-BE49-F238E27FC236}">
                    <a16:creationId xmlns:a16="http://schemas.microsoft.com/office/drawing/2014/main" id="{B6AF8824-DE62-F951-3E4B-06810AD470D1}"/>
                  </a:ext>
                </a:extLst>
              </p:cNvPr>
              <p:cNvSpPr txBox="1">
                <a:spLocks noRot="1" noChangeAspect="1" noMove="1" noResize="1" noEditPoints="1" noAdjustHandles="1" noChangeArrowheads="1" noChangeShapeType="1" noTextEdit="1"/>
              </p:cNvSpPr>
              <p:nvPr/>
            </p:nvSpPr>
            <p:spPr bwMode="auto">
              <a:xfrm>
                <a:off x="7272732" y="2680039"/>
                <a:ext cx="531299" cy="276999"/>
              </a:xfrm>
              <a:prstGeom prst="rect">
                <a:avLst/>
              </a:prstGeom>
              <a:blipFill>
                <a:blip r:embed="rId5"/>
                <a:stretch>
                  <a:fillRect l="-9302" b="-909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9159B43-D3B1-DD02-39C3-FE3E76A3CB0B}"/>
                  </a:ext>
                </a:extLst>
              </p:cNvPr>
              <p:cNvSpPr txBox="1"/>
              <p:nvPr/>
            </p:nvSpPr>
            <p:spPr bwMode="auto">
              <a:xfrm>
                <a:off x="1722806" y="737810"/>
                <a:ext cx="6494138" cy="369332"/>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將</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oMath>
                </a14:m>
                <a:r>
                  <a:rPr lang="en-GB" dirty="0">
                    <a:latin typeface="Times New Roman" pitchFamily="18" charset="0"/>
                    <a:cs typeface="Times New Roman" pitchFamily="18" charset="0"/>
                  </a:rPr>
                  <a:t>代入函數的</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𝑥</m:t>
                    </m:r>
                  </m:oMath>
                </a14:m>
                <a:r>
                  <a:rPr lang="en-GB" dirty="0">
                    <a:latin typeface="Times New Roman" pitchFamily="18" charset="0"/>
                    <a:cs typeface="Times New Roman" pitchFamily="18" charset="0"/>
                  </a:rPr>
                  <a:t>，</a:t>
                </a:r>
                <a:r>
                  <a:rPr lang="en-GB" dirty="0" err="1">
                    <a:latin typeface="Times New Roman" pitchFamily="18" charset="0"/>
                    <a:cs typeface="Times New Roman" pitchFamily="18" charset="0"/>
                  </a:rPr>
                  <a:t>等於把函數圖形向左移</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𝑎</m:t>
                    </m:r>
                  </m:oMath>
                </a14:m>
                <a:r>
                  <a:rPr lang="en-TW" dirty="0">
                    <a:latin typeface="Times New Roman" pitchFamily="18" charset="0"/>
                    <a:cs typeface="Times New Roman" pitchFamily="18" charset="0"/>
                  </a:rPr>
                  <a:t>，這稱為平移。</a:t>
                </a:r>
              </a:p>
            </p:txBody>
          </p:sp>
        </mc:Choice>
        <mc:Fallback xmlns="">
          <p:sp>
            <p:nvSpPr>
              <p:cNvPr id="3" name="TextBox 2">
                <a:extLst>
                  <a:ext uri="{FF2B5EF4-FFF2-40B4-BE49-F238E27FC236}">
                    <a16:creationId xmlns:a16="http://schemas.microsoft.com/office/drawing/2014/main" id="{59159B43-D3B1-DD02-39C3-FE3E76A3CB0B}"/>
                  </a:ext>
                </a:extLst>
              </p:cNvPr>
              <p:cNvSpPr txBox="1">
                <a:spLocks noRot="1" noChangeAspect="1" noMove="1" noResize="1" noEditPoints="1" noAdjustHandles="1" noChangeArrowheads="1" noChangeShapeType="1" noTextEdit="1"/>
              </p:cNvSpPr>
              <p:nvPr/>
            </p:nvSpPr>
            <p:spPr bwMode="auto">
              <a:xfrm>
                <a:off x="1722806" y="737810"/>
                <a:ext cx="6494138" cy="369332"/>
              </a:xfrm>
              <a:prstGeom prst="rect">
                <a:avLst/>
              </a:prstGeom>
              <a:blipFill>
                <a:blip r:embed="rId6"/>
                <a:stretch>
                  <a:fillRect l="-780" t="-6667" r="-195"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299A97F-5B5D-BB60-AFEF-CBC244F890FF}"/>
                  </a:ext>
                </a:extLst>
              </p:cNvPr>
              <p:cNvSpPr txBox="1"/>
              <p:nvPr/>
            </p:nvSpPr>
            <p:spPr bwMode="auto">
              <a:xfrm>
                <a:off x="1722806" y="1131224"/>
                <a:ext cx="5441482"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看移動後的原點，函數值來自之前的</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oMath>
                </a14:m>
                <a:r>
                  <a:rPr lang="en-TW" dirty="0">
                    <a:latin typeface="Times New Roman" pitchFamily="18" charset="0"/>
                    <a:cs typeface="Times New Roman" pitchFamily="18" charset="0"/>
                  </a:rPr>
                  <a:t>。</a:t>
                </a:r>
                <a:endParaRPr lang="en-TW" dirty="0"/>
              </a:p>
            </p:txBody>
          </p:sp>
        </mc:Choice>
        <mc:Fallback xmlns="">
          <p:sp>
            <p:nvSpPr>
              <p:cNvPr id="5" name="TextBox 4">
                <a:extLst>
                  <a:ext uri="{FF2B5EF4-FFF2-40B4-BE49-F238E27FC236}">
                    <a16:creationId xmlns:a16="http://schemas.microsoft.com/office/drawing/2014/main" id="{B299A97F-5B5D-BB60-AFEF-CBC244F890FF}"/>
                  </a:ext>
                </a:extLst>
              </p:cNvPr>
              <p:cNvSpPr txBox="1">
                <a:spLocks noRot="1" noChangeAspect="1" noMove="1" noResize="1" noEditPoints="1" noAdjustHandles="1" noChangeArrowheads="1" noChangeShapeType="1" noTextEdit="1"/>
              </p:cNvSpPr>
              <p:nvPr/>
            </p:nvSpPr>
            <p:spPr bwMode="auto">
              <a:xfrm>
                <a:off x="1722806" y="1131224"/>
                <a:ext cx="5441482" cy="369332"/>
              </a:xfrm>
              <a:prstGeom prst="rect">
                <a:avLst/>
              </a:prstGeom>
              <a:blipFill>
                <a:blip r:embed="rId7"/>
                <a:stretch>
                  <a:fillRect l="-932" t="-10000" b="-20000"/>
                </a:stretch>
              </a:blipFill>
              <a:ln w="9525">
                <a:noFill/>
                <a:miter lim="800000"/>
                <a:headEnd/>
                <a:tailEnd/>
              </a:ln>
            </p:spPr>
            <p:txBody>
              <a:bodyPr/>
              <a:lstStyle/>
              <a:p>
                <a:r>
                  <a:rPr lang="en-TW">
                    <a:noFill/>
                  </a:rPr>
                  <a:t> </a:t>
                </a:r>
              </a:p>
            </p:txBody>
          </p:sp>
        </mc:Fallback>
      </mc:AlternateContent>
      <p:sp>
        <p:nvSpPr>
          <p:cNvPr id="6" name="TextBox 5">
            <a:extLst>
              <a:ext uri="{FF2B5EF4-FFF2-40B4-BE49-F238E27FC236}">
                <a16:creationId xmlns:a16="http://schemas.microsoft.com/office/drawing/2014/main" id="{9F601428-8CD5-6E9A-B401-197852C08904}"/>
              </a:ext>
            </a:extLst>
          </p:cNvPr>
          <p:cNvSpPr txBox="1"/>
          <p:nvPr/>
        </p:nvSpPr>
        <p:spPr bwMode="auto">
          <a:xfrm>
            <a:off x="1722806" y="1524638"/>
            <a:ext cx="586119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週期位能平移前與平移後完全沒有差別：</a:t>
            </a:r>
          </a:p>
        </p:txBody>
      </p:sp>
    </p:spTree>
    <p:extLst>
      <p:ext uri="{BB962C8B-B14F-4D97-AF65-F5344CB8AC3E}">
        <p14:creationId xmlns:p14="http://schemas.microsoft.com/office/powerpoint/2010/main" val="277848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35 0.01274 L -0.09462 0.36135 " pathEditMode="relative" rAng="0" ptsTypes="AA">
                                      <p:cBhvr>
                                        <p:cTn id="6" dur="2000" fill="hold"/>
                                        <p:tgtEl>
                                          <p:spTgt spid="10"/>
                                        </p:tgtEl>
                                        <p:attrNameLst>
                                          <p:attrName>ppt_x</p:attrName>
                                          <p:attrName>ppt_y</p:attrName>
                                        </p:attrNameLst>
                                      </p:cBhvr>
                                      <p:rCtr x="-4722" y="17431"/>
                                    </p:animMotion>
                                  </p:childTnLst>
                                </p:cTn>
                              </p:par>
                              <p:par>
                                <p:cTn id="7" presetID="2" presetClass="entr" presetSubtype="4"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 calcmode="lin" valueType="num">
                                      <p:cBhvr additive="base">
                                        <p:cTn id="9" dur="500" fill="hold"/>
                                        <p:tgtEl>
                                          <p:spTgt spid="20"/>
                                        </p:tgtEl>
                                        <p:attrNameLst>
                                          <p:attrName>ppt_x</p:attrName>
                                        </p:attrNameLst>
                                      </p:cBhvr>
                                      <p:tavLst>
                                        <p:tav tm="0">
                                          <p:val>
                                            <p:strVal val="#ppt_x"/>
                                          </p:val>
                                        </p:tav>
                                        <p:tav tm="100000">
                                          <p:val>
                                            <p:strVal val="#ppt_x"/>
                                          </p:val>
                                        </p:tav>
                                      </p:tavLst>
                                    </p:anim>
                                    <p:anim calcmode="lin" valueType="num">
                                      <p:cBhvr additive="base">
                                        <p:cTn id="10" dur="500" fill="hold"/>
                                        <p:tgtEl>
                                          <p:spTgt spid="20"/>
                                        </p:tgtEl>
                                        <p:attrNameLst>
                                          <p:attrName>ppt_y</p:attrName>
                                        </p:attrNameLst>
                                      </p:cBhvr>
                                      <p:tavLst>
                                        <p:tav tm="0">
                                          <p:val>
                                            <p:strVal val="1+#ppt_h/2"/>
                                          </p:val>
                                        </p:tav>
                                        <p:tav tm="100000">
                                          <p:val>
                                            <p:strVal val="#ppt_y"/>
                                          </p:val>
                                        </p:tav>
                                      </p:tavLst>
                                    </p:anim>
                                  </p:childTnLst>
                                </p:cTn>
                              </p:par>
                              <p:par>
                                <p:cTn id="11" presetID="1" presetClass="entr" presetSubtype="0" fill="hold" nodeType="withEffect">
                                  <p:stCondLst>
                                    <p:cond delay="200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2000"/>
                                  </p:stCondLst>
                                  <p:childTnLst>
                                    <p:set>
                                      <p:cBhvr>
                                        <p:cTn id="14" dur="1" fill="hold">
                                          <p:stCondLst>
                                            <p:cond delay="0"/>
                                          </p:stCondLst>
                                        </p:cTn>
                                        <p:tgtEl>
                                          <p:spTgt spid="12"/>
                                        </p:tgtEl>
                                        <p:attrNameLst>
                                          <p:attrName>style.visibility</p:attrName>
                                        </p:attrNameLst>
                                      </p:cBhvr>
                                      <p:to>
                                        <p:strVal val="visible"/>
                                      </p:to>
                                    </p:set>
                                  </p:childTnLst>
                                </p:cTn>
                              </p:par>
                              <p:par>
                                <p:cTn id="15" presetID="2" presetClass="entr" presetSubtype="4"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3"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D9313-8A67-CA4D-5B5D-41A5075D885B}"/>
              </a:ext>
            </a:extLst>
          </p:cNvPr>
          <p:cNvPicPr>
            <a:picLocks noChangeAspect="1"/>
          </p:cNvPicPr>
          <p:nvPr/>
        </p:nvPicPr>
        <p:blipFill rotWithShape="1">
          <a:blip r:embed="rId2"/>
          <a:srcRect t="9397"/>
          <a:stretch/>
        </p:blipFill>
        <p:spPr>
          <a:xfrm>
            <a:off x="2771801" y="1969411"/>
            <a:ext cx="5184576" cy="2323005"/>
          </a:xfrm>
          <a:prstGeom prst="rect">
            <a:avLst/>
          </a:prstGeom>
        </p:spPr>
      </p:pic>
      <p:sp>
        <p:nvSpPr>
          <p:cNvPr id="3" name="TextBox 2">
            <a:extLst>
              <a:ext uri="{FF2B5EF4-FFF2-40B4-BE49-F238E27FC236}">
                <a16:creationId xmlns:a16="http://schemas.microsoft.com/office/drawing/2014/main" id="{9B87802C-F09E-9FC4-0F5E-4169601CFF6D}"/>
              </a:ext>
            </a:extLst>
          </p:cNvPr>
          <p:cNvSpPr txBox="1"/>
          <p:nvPr/>
        </p:nvSpPr>
        <p:spPr bwMode="auto">
          <a:xfrm>
            <a:off x="1485653" y="992798"/>
            <a:ext cx="691276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在週期位能下，我們也期待它的定態滿足各處絕對值平移不變：</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2756559-E7E3-158A-0B8E-194458531D19}"/>
                  </a:ext>
                </a:extLst>
              </p:cNvPr>
              <p:cNvSpPr txBox="1"/>
              <p:nvPr/>
            </p:nvSpPr>
            <p:spPr bwMode="auto">
              <a:xfrm>
                <a:off x="3240921" y="1475687"/>
                <a:ext cx="2250103"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smtClean="0">
                              <a:latin typeface="Cambria Math" panose="02040503050406030204" pitchFamily="18" charset="0"/>
                              <a:cs typeface="Times New Roman" pitchFamily="18" charset="0"/>
                            </a:rPr>
                          </m:ctrlPr>
                        </m:sSupPr>
                        <m:e>
                          <m:d>
                            <m:dPr>
                              <m:begChr m:val="|"/>
                              <m:endChr m:val="|"/>
                              <m:ctrlPr>
                                <a:rPr lang="en-TW" i="1" smtClean="0">
                                  <a:latin typeface="Cambria Math" panose="02040503050406030204" pitchFamily="18" charset="0"/>
                                  <a:cs typeface="Times New Roman" pitchFamily="18" charset="0"/>
                                </a:rPr>
                              </m:ctrlPr>
                            </m:dPr>
                            <m:e>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e>
                          </m:d>
                        </m:e>
                        <m:sup>
                          <m:r>
                            <a:rPr lang="en-US" b="0" i="1" smtClean="0">
                              <a:latin typeface="Cambria Math" panose="02040503050406030204" pitchFamily="18" charset="0"/>
                              <a:cs typeface="Times New Roman" pitchFamily="18" charset="0"/>
                            </a:rPr>
                            <m:t>2</m:t>
                          </m:r>
                        </m:sup>
                      </m:sSup>
                      <m:r>
                        <a:rPr lang="en-US" b="0" i="1" smtClean="0">
                          <a:latin typeface="Cambria Math" panose="02040503050406030204" pitchFamily="18" charset="0"/>
                          <a:cs typeface="Times New Roman" pitchFamily="18" charset="0"/>
                        </a:rPr>
                        <m:t>=</m:t>
                      </m:r>
                      <m:sSup>
                        <m:sSupPr>
                          <m:ctrlPr>
                            <a:rPr lang="en-TW" i="1">
                              <a:latin typeface="Cambria Math" panose="02040503050406030204" pitchFamily="18" charset="0"/>
                              <a:cs typeface="Times New Roman" pitchFamily="18" charset="0"/>
                            </a:rPr>
                          </m:ctrlPr>
                        </m:sSupPr>
                        <m:e>
                          <m:d>
                            <m:dPr>
                              <m:begChr m:val="|"/>
                              <m:endChr m:val="|"/>
                              <m:ctrlPr>
                                <a:rPr lang="en-TW" i="1">
                                  <a:latin typeface="Cambria Math" panose="02040503050406030204" pitchFamily="18" charset="0"/>
                                  <a:cs typeface="Times New Roman" pitchFamily="18" charset="0"/>
                                </a:rPr>
                              </m:ctrlPr>
                            </m:dPr>
                            <m:e>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e>
                          </m:d>
                        </m:e>
                        <m:sup>
                          <m:r>
                            <a:rPr lang="en-US" i="1">
                              <a:latin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A2756559-E7E3-158A-0B8E-194458531D19}"/>
                  </a:ext>
                </a:extLst>
              </p:cNvPr>
              <p:cNvSpPr txBox="1">
                <a:spLocks noRot="1" noChangeAspect="1" noMove="1" noResize="1" noEditPoints="1" noAdjustHandles="1" noChangeArrowheads="1" noChangeShapeType="1" noTextEdit="1"/>
              </p:cNvSpPr>
              <p:nvPr/>
            </p:nvSpPr>
            <p:spPr bwMode="auto">
              <a:xfrm>
                <a:off x="3240921" y="1475687"/>
                <a:ext cx="2250103" cy="276999"/>
              </a:xfrm>
              <a:prstGeom prst="rect">
                <a:avLst/>
              </a:prstGeom>
              <a:blipFill>
                <a:blip r:embed="rId3"/>
                <a:stretch>
                  <a:fillRect t="-4348" r="-562" b="-30435"/>
                </a:stretch>
              </a:blipFill>
              <a:ln w="9525">
                <a:noFill/>
                <a:miter lim="800000"/>
                <a:headEnd/>
                <a:tailEnd/>
              </a:ln>
            </p:spPr>
            <p:txBody>
              <a:bodyPr/>
              <a:lstStyle/>
              <a:p>
                <a:r>
                  <a:rPr lang="en-TW">
                    <a:noFill/>
                  </a:rPr>
                  <a:t> </a:t>
                </a:r>
              </a:p>
            </p:txBody>
          </p:sp>
        </mc:Fallback>
      </mc:AlternateContent>
      <p:pic>
        <p:nvPicPr>
          <p:cNvPr id="9" name="Picture 8">
            <a:extLst>
              <a:ext uri="{FF2B5EF4-FFF2-40B4-BE49-F238E27FC236}">
                <a16:creationId xmlns:a16="http://schemas.microsoft.com/office/drawing/2014/main" id="{5B171FB3-F75E-5240-8357-7E04577DC3E1}"/>
              </a:ext>
            </a:extLst>
          </p:cNvPr>
          <p:cNvPicPr>
            <a:picLocks noChangeAspect="1"/>
          </p:cNvPicPr>
          <p:nvPr/>
        </p:nvPicPr>
        <p:blipFill rotWithShape="1">
          <a:blip r:embed="rId2"/>
          <a:srcRect l="1" t="7847" r="48" b="24273"/>
          <a:stretch/>
        </p:blipFill>
        <p:spPr>
          <a:xfrm>
            <a:off x="2771800" y="4446991"/>
            <a:ext cx="5328592" cy="1820412"/>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19B7D9C-9A3E-0084-C7DC-96AA52BB1A0C}"/>
                  </a:ext>
                </a:extLst>
              </p:cNvPr>
              <p:cNvSpPr txBox="1"/>
              <p:nvPr/>
            </p:nvSpPr>
            <p:spPr bwMode="auto">
              <a:xfrm>
                <a:off x="8034676" y="2612250"/>
                <a:ext cx="798424"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a:latin typeface="Cambria Math" panose="02040503050406030204" pitchFamily="18" charset="0"/>
                              <a:cs typeface="Times New Roman" pitchFamily="18" charset="0"/>
                            </a:rPr>
                          </m:ctrlPr>
                        </m:sSupPr>
                        <m:e>
                          <m:d>
                            <m:dPr>
                              <m:begChr m:val="|"/>
                              <m:endChr m:val="|"/>
                              <m:ctrlPr>
                                <a:rPr lang="en-TW" i="1">
                                  <a:latin typeface="Cambria Math" panose="02040503050406030204" pitchFamily="18" charset="0"/>
                                  <a:cs typeface="Times New Roman" pitchFamily="18" charset="0"/>
                                </a:rPr>
                              </m:ctrlPr>
                            </m:dPr>
                            <m:e>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e>
                          </m:d>
                        </m:e>
                        <m:sup>
                          <m:r>
                            <a:rPr lang="en-US" i="1">
                              <a:latin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15" name="TextBox 14">
                <a:extLst>
                  <a:ext uri="{FF2B5EF4-FFF2-40B4-BE49-F238E27FC236}">
                    <a16:creationId xmlns:a16="http://schemas.microsoft.com/office/drawing/2014/main" id="{919B7D9C-9A3E-0084-C7DC-96AA52BB1A0C}"/>
                  </a:ext>
                </a:extLst>
              </p:cNvPr>
              <p:cNvSpPr txBox="1">
                <a:spLocks noRot="1" noChangeAspect="1" noMove="1" noResize="1" noEditPoints="1" noAdjustHandles="1" noChangeArrowheads="1" noChangeShapeType="1" noTextEdit="1"/>
              </p:cNvSpPr>
              <p:nvPr/>
            </p:nvSpPr>
            <p:spPr bwMode="auto">
              <a:xfrm>
                <a:off x="8034676" y="2612250"/>
                <a:ext cx="798424" cy="276999"/>
              </a:xfrm>
              <a:prstGeom prst="rect">
                <a:avLst/>
              </a:prstGeom>
              <a:blipFill>
                <a:blip r:embed="rId4"/>
                <a:stretch>
                  <a:fillRect t="-4348" r="-1563" b="-30435"/>
                </a:stretch>
              </a:blipFill>
              <a:ln w="9525">
                <a:noFill/>
                <a:miter lim="800000"/>
                <a:headEnd/>
                <a:tailEnd/>
              </a:ln>
            </p:spPr>
            <p:txBody>
              <a:bodyPr/>
              <a:lstStyle/>
              <a:p>
                <a:r>
                  <a:rPr lang="en-TW">
                    <a:noFill/>
                  </a:rPr>
                  <a:t> </a:t>
                </a:r>
              </a:p>
            </p:txBody>
          </p:sp>
        </mc:Fallback>
      </mc:AlternateContent>
      <p:sp>
        <p:nvSpPr>
          <p:cNvPr id="17" name="Freeform 16">
            <a:extLst>
              <a:ext uri="{FF2B5EF4-FFF2-40B4-BE49-F238E27FC236}">
                <a16:creationId xmlns:a16="http://schemas.microsoft.com/office/drawing/2014/main" id="{05C0E3FA-155C-E0D4-8A7D-712CB8094E4D}"/>
              </a:ext>
            </a:extLst>
          </p:cNvPr>
          <p:cNvSpPr/>
          <p:nvPr/>
        </p:nvSpPr>
        <p:spPr>
          <a:xfrm>
            <a:off x="4139952" y="2626998"/>
            <a:ext cx="2880321" cy="524502"/>
          </a:xfrm>
          <a:custGeom>
            <a:avLst/>
            <a:gdLst>
              <a:gd name="connsiteX0" fmla="*/ 0 w 4813817"/>
              <a:gd name="connsiteY0" fmla="*/ 493168 h 524502"/>
              <a:gd name="connsiteX1" fmla="*/ 226032 w 4813817"/>
              <a:gd name="connsiteY1" fmla="*/ 8 h 524502"/>
              <a:gd name="connsiteX2" fmla="*/ 1191803 w 4813817"/>
              <a:gd name="connsiteY2" fmla="*/ 503442 h 524502"/>
              <a:gd name="connsiteX3" fmla="*/ 1582221 w 4813817"/>
              <a:gd name="connsiteY3" fmla="*/ 10282 h 524502"/>
              <a:gd name="connsiteX4" fmla="*/ 2558266 w 4813817"/>
              <a:gd name="connsiteY4" fmla="*/ 493168 h 524502"/>
              <a:gd name="connsiteX5" fmla="*/ 3359650 w 4813817"/>
              <a:gd name="connsiteY5" fmla="*/ 20556 h 524502"/>
              <a:gd name="connsiteX6" fmla="*/ 4366517 w 4813817"/>
              <a:gd name="connsiteY6" fmla="*/ 523990 h 524502"/>
              <a:gd name="connsiteX7" fmla="*/ 4777484 w 4813817"/>
              <a:gd name="connsiteY7" fmla="*/ 123298 h 524502"/>
              <a:gd name="connsiteX8" fmla="*/ 4767209 w 4813817"/>
              <a:gd name="connsiteY8" fmla="*/ 123298 h 52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817" h="524502">
                <a:moveTo>
                  <a:pt x="0" y="493168"/>
                </a:moveTo>
                <a:cubicBezTo>
                  <a:pt x="13699" y="245732"/>
                  <a:pt x="27398" y="-1704"/>
                  <a:pt x="226032" y="8"/>
                </a:cubicBezTo>
                <a:cubicBezTo>
                  <a:pt x="424666" y="1720"/>
                  <a:pt x="965772" y="501730"/>
                  <a:pt x="1191803" y="503442"/>
                </a:cubicBezTo>
                <a:cubicBezTo>
                  <a:pt x="1417834" y="505154"/>
                  <a:pt x="1354477" y="11994"/>
                  <a:pt x="1582221" y="10282"/>
                </a:cubicBezTo>
                <a:cubicBezTo>
                  <a:pt x="1809965" y="8570"/>
                  <a:pt x="2262028" y="491456"/>
                  <a:pt x="2558266" y="493168"/>
                </a:cubicBezTo>
                <a:cubicBezTo>
                  <a:pt x="2854504" y="494880"/>
                  <a:pt x="3058275" y="15419"/>
                  <a:pt x="3359650" y="20556"/>
                </a:cubicBezTo>
                <a:cubicBezTo>
                  <a:pt x="3661025" y="25693"/>
                  <a:pt x="4130211" y="506866"/>
                  <a:pt x="4366517" y="523990"/>
                </a:cubicBezTo>
                <a:cubicBezTo>
                  <a:pt x="4602823" y="541114"/>
                  <a:pt x="4777484" y="123298"/>
                  <a:pt x="4777484" y="123298"/>
                </a:cubicBezTo>
                <a:cubicBezTo>
                  <a:pt x="4844266" y="56516"/>
                  <a:pt x="4805737" y="89907"/>
                  <a:pt x="4767209" y="12329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5E1A5D8-0294-9342-4E8A-72ED0A04C7B7}"/>
                  </a:ext>
                </a:extLst>
              </p:cNvPr>
              <p:cNvSpPr txBox="1"/>
              <p:nvPr/>
            </p:nvSpPr>
            <p:spPr bwMode="auto">
              <a:xfrm>
                <a:off x="3508045" y="644807"/>
                <a:ext cx="1715854"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18" name="TextBox 17">
                <a:extLst>
                  <a:ext uri="{FF2B5EF4-FFF2-40B4-BE49-F238E27FC236}">
                    <a16:creationId xmlns:a16="http://schemas.microsoft.com/office/drawing/2014/main" id="{15E1A5D8-0294-9342-4E8A-72ED0A04C7B7}"/>
                  </a:ext>
                </a:extLst>
              </p:cNvPr>
              <p:cNvSpPr txBox="1">
                <a:spLocks noRot="1" noChangeAspect="1" noMove="1" noResize="1" noEditPoints="1" noAdjustHandles="1" noChangeArrowheads="1" noChangeShapeType="1" noTextEdit="1"/>
              </p:cNvSpPr>
              <p:nvPr/>
            </p:nvSpPr>
            <p:spPr bwMode="auto">
              <a:xfrm>
                <a:off x="3508045" y="644807"/>
                <a:ext cx="1715854" cy="276999"/>
              </a:xfrm>
              <a:prstGeom prst="rect">
                <a:avLst/>
              </a:prstGeom>
              <a:blipFill>
                <a:blip r:embed="rId5"/>
                <a:stretch>
                  <a:fillRect l="-2941" b="-4348"/>
                </a:stretch>
              </a:blipFill>
              <a:ln w="9525">
                <a:noFill/>
                <a:miter lim="800000"/>
                <a:headEnd/>
                <a:tailEnd/>
              </a:ln>
            </p:spPr>
            <p:txBody>
              <a:bodyPr/>
              <a:lstStyle/>
              <a:p>
                <a:r>
                  <a:rPr lang="en-TW">
                    <a:noFill/>
                  </a:rPr>
                  <a:t> </a:t>
                </a:r>
              </a:p>
            </p:txBody>
          </p:sp>
        </mc:Fallback>
      </mc:AlternateContent>
      <p:sp>
        <p:nvSpPr>
          <p:cNvPr id="19" name="TextBox 18">
            <a:extLst>
              <a:ext uri="{FF2B5EF4-FFF2-40B4-BE49-F238E27FC236}">
                <a16:creationId xmlns:a16="http://schemas.microsoft.com/office/drawing/2014/main" id="{AD363C12-2123-EC1F-8E1D-67EC926EE27A}"/>
              </a:ext>
            </a:extLst>
          </p:cNvPr>
          <p:cNvSpPr txBox="1"/>
          <p:nvPr/>
        </p:nvSpPr>
        <p:spPr bwMode="auto">
          <a:xfrm>
            <a:off x="1485653" y="590597"/>
            <a:ext cx="186221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週期位能：</a:t>
            </a:r>
          </a:p>
        </p:txBody>
      </p:sp>
      <p:cxnSp>
        <p:nvCxnSpPr>
          <p:cNvPr id="22" name="Straight Arrow Connector 21">
            <a:extLst>
              <a:ext uri="{FF2B5EF4-FFF2-40B4-BE49-F238E27FC236}">
                <a16:creationId xmlns:a16="http://schemas.microsoft.com/office/drawing/2014/main" id="{6B4A99FF-35E5-3314-FEC3-595C24BA92FE}"/>
              </a:ext>
            </a:extLst>
          </p:cNvPr>
          <p:cNvCxnSpPr>
            <a:cxnSpLocks/>
          </p:cNvCxnSpPr>
          <p:nvPr/>
        </p:nvCxnSpPr>
        <p:spPr>
          <a:xfrm flipH="1">
            <a:off x="5223899" y="2800456"/>
            <a:ext cx="860269" cy="25007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7C0109E-4034-081B-BECA-491338BA5B26}"/>
                  </a:ext>
                </a:extLst>
              </p:cNvPr>
              <p:cNvSpPr txBox="1"/>
              <p:nvPr/>
            </p:nvSpPr>
            <p:spPr bwMode="auto">
              <a:xfrm>
                <a:off x="7794409" y="5218697"/>
                <a:ext cx="1208023"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a:latin typeface="Cambria Math" panose="02040503050406030204" pitchFamily="18" charset="0"/>
                              <a:cs typeface="Times New Roman" pitchFamily="18" charset="0"/>
                            </a:rPr>
                          </m:ctrlPr>
                        </m:sSupPr>
                        <m:e>
                          <m:d>
                            <m:dPr>
                              <m:begChr m:val="|"/>
                              <m:endChr m:val="|"/>
                              <m:ctrlPr>
                                <a:rPr lang="en-TW" i="1">
                                  <a:latin typeface="Cambria Math" panose="02040503050406030204" pitchFamily="18" charset="0"/>
                                  <a:cs typeface="Times New Roman" pitchFamily="18" charset="0"/>
                                </a:rPr>
                              </m:ctrlPr>
                            </m:dPr>
                            <m:e>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e>
                          </m:d>
                        </m:e>
                        <m:sup>
                          <m:r>
                            <a:rPr lang="en-US" i="1">
                              <a:latin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67C0109E-4034-081B-BECA-491338BA5B26}"/>
                  </a:ext>
                </a:extLst>
              </p:cNvPr>
              <p:cNvSpPr txBox="1">
                <a:spLocks noRot="1" noChangeAspect="1" noMove="1" noResize="1" noEditPoints="1" noAdjustHandles="1" noChangeArrowheads="1" noChangeShapeType="1" noTextEdit="1"/>
              </p:cNvSpPr>
              <p:nvPr/>
            </p:nvSpPr>
            <p:spPr bwMode="auto">
              <a:xfrm>
                <a:off x="7794409" y="5218697"/>
                <a:ext cx="1208023" cy="276999"/>
              </a:xfrm>
              <a:prstGeom prst="rect">
                <a:avLst/>
              </a:prstGeom>
              <a:blipFill>
                <a:blip r:embed="rId6"/>
                <a:stretch>
                  <a:fillRect t="-4348" r="-1042" b="-34783"/>
                </a:stretch>
              </a:blipFill>
              <a:ln w="9525">
                <a:noFill/>
                <a:miter lim="800000"/>
                <a:headEnd/>
                <a:tailEnd/>
              </a:ln>
            </p:spPr>
            <p:txBody>
              <a:bodyPr/>
              <a:lstStyle/>
              <a:p>
                <a:r>
                  <a:rPr lang="en-TW">
                    <a:noFill/>
                  </a:rPr>
                  <a:t> </a:t>
                </a:r>
              </a:p>
            </p:txBody>
          </p:sp>
        </mc:Fallback>
      </mc:AlternateContent>
      <p:sp>
        <p:nvSpPr>
          <p:cNvPr id="7" name="Freeform 6">
            <a:extLst>
              <a:ext uri="{FF2B5EF4-FFF2-40B4-BE49-F238E27FC236}">
                <a16:creationId xmlns:a16="http://schemas.microsoft.com/office/drawing/2014/main" id="{8F0ABB34-CD4F-E8E7-B9A9-6D7918DE4A3C}"/>
              </a:ext>
            </a:extLst>
          </p:cNvPr>
          <p:cNvSpPr/>
          <p:nvPr/>
        </p:nvSpPr>
        <p:spPr>
          <a:xfrm>
            <a:off x="4139953" y="2626998"/>
            <a:ext cx="2880320" cy="524502"/>
          </a:xfrm>
          <a:custGeom>
            <a:avLst/>
            <a:gdLst>
              <a:gd name="connsiteX0" fmla="*/ 0 w 4813817"/>
              <a:gd name="connsiteY0" fmla="*/ 493168 h 524502"/>
              <a:gd name="connsiteX1" fmla="*/ 226032 w 4813817"/>
              <a:gd name="connsiteY1" fmla="*/ 8 h 524502"/>
              <a:gd name="connsiteX2" fmla="*/ 1191803 w 4813817"/>
              <a:gd name="connsiteY2" fmla="*/ 503442 h 524502"/>
              <a:gd name="connsiteX3" fmla="*/ 1582221 w 4813817"/>
              <a:gd name="connsiteY3" fmla="*/ 10282 h 524502"/>
              <a:gd name="connsiteX4" fmla="*/ 2558266 w 4813817"/>
              <a:gd name="connsiteY4" fmla="*/ 493168 h 524502"/>
              <a:gd name="connsiteX5" fmla="*/ 3359650 w 4813817"/>
              <a:gd name="connsiteY5" fmla="*/ 20556 h 524502"/>
              <a:gd name="connsiteX6" fmla="*/ 4366517 w 4813817"/>
              <a:gd name="connsiteY6" fmla="*/ 523990 h 524502"/>
              <a:gd name="connsiteX7" fmla="*/ 4777484 w 4813817"/>
              <a:gd name="connsiteY7" fmla="*/ 123298 h 524502"/>
              <a:gd name="connsiteX8" fmla="*/ 4767209 w 4813817"/>
              <a:gd name="connsiteY8" fmla="*/ 123298 h 52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817" h="524502">
                <a:moveTo>
                  <a:pt x="0" y="493168"/>
                </a:moveTo>
                <a:cubicBezTo>
                  <a:pt x="13699" y="245732"/>
                  <a:pt x="27398" y="-1704"/>
                  <a:pt x="226032" y="8"/>
                </a:cubicBezTo>
                <a:cubicBezTo>
                  <a:pt x="424666" y="1720"/>
                  <a:pt x="965772" y="501730"/>
                  <a:pt x="1191803" y="503442"/>
                </a:cubicBezTo>
                <a:cubicBezTo>
                  <a:pt x="1417834" y="505154"/>
                  <a:pt x="1354477" y="11994"/>
                  <a:pt x="1582221" y="10282"/>
                </a:cubicBezTo>
                <a:cubicBezTo>
                  <a:pt x="1809965" y="8570"/>
                  <a:pt x="2262028" y="491456"/>
                  <a:pt x="2558266" y="493168"/>
                </a:cubicBezTo>
                <a:cubicBezTo>
                  <a:pt x="2854504" y="494880"/>
                  <a:pt x="3058275" y="15419"/>
                  <a:pt x="3359650" y="20556"/>
                </a:cubicBezTo>
                <a:cubicBezTo>
                  <a:pt x="3661025" y="25693"/>
                  <a:pt x="4130211" y="506866"/>
                  <a:pt x="4366517" y="523990"/>
                </a:cubicBezTo>
                <a:cubicBezTo>
                  <a:pt x="4602823" y="541114"/>
                  <a:pt x="4777484" y="123298"/>
                  <a:pt x="4777484" y="123298"/>
                </a:cubicBezTo>
                <a:cubicBezTo>
                  <a:pt x="4844266" y="56516"/>
                  <a:pt x="4805737" y="89907"/>
                  <a:pt x="4767209" y="12329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411360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417 0.00139 L -0.08993 0.36342 " pathEditMode="relative" rAng="0" ptsTypes="AA">
                                      <p:cBhvr>
                                        <p:cTn id="6" dur="2000" fill="hold"/>
                                        <p:tgtEl>
                                          <p:spTgt spid="7"/>
                                        </p:tgtEl>
                                        <p:attrNameLst>
                                          <p:attrName>ppt_x</p:attrName>
                                          <p:attrName>ppt_y</p:attrName>
                                        </p:attrNameLst>
                                      </p:cBhvr>
                                      <p:rCtr x="-4705" y="18102"/>
                                    </p:animMotion>
                                  </p:childTnLst>
                                </p:cTn>
                              </p:par>
                              <p:par>
                                <p:cTn id="7" presetID="2" presetClass="entr" presetSubtype="4"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ppt_x"/>
                                          </p:val>
                                        </p:tav>
                                        <p:tav tm="100000">
                                          <p:val>
                                            <p:strVal val="#ppt_x"/>
                                          </p:val>
                                        </p:tav>
                                      </p:tavLst>
                                    </p:anim>
                                    <p:anim calcmode="lin" valueType="num">
                                      <p:cBhvr additive="base">
                                        <p:cTn id="10" dur="500" fill="hold"/>
                                        <p:tgtEl>
                                          <p:spTgt spid="5"/>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D9313-8A67-CA4D-5B5D-41A5075D885B}"/>
              </a:ext>
            </a:extLst>
          </p:cNvPr>
          <p:cNvPicPr>
            <a:picLocks noChangeAspect="1"/>
          </p:cNvPicPr>
          <p:nvPr/>
        </p:nvPicPr>
        <p:blipFill rotWithShape="1">
          <a:blip r:embed="rId2"/>
          <a:srcRect t="9397"/>
          <a:stretch/>
        </p:blipFill>
        <p:spPr>
          <a:xfrm>
            <a:off x="2627784" y="620058"/>
            <a:ext cx="3641673" cy="1631691"/>
          </a:xfrm>
          <a:prstGeom prst="rect">
            <a:avLst/>
          </a:prstGeom>
        </p:spPr>
      </p:pic>
      <p:sp>
        <p:nvSpPr>
          <p:cNvPr id="3" name="TextBox 2">
            <a:extLst>
              <a:ext uri="{FF2B5EF4-FFF2-40B4-BE49-F238E27FC236}">
                <a16:creationId xmlns:a16="http://schemas.microsoft.com/office/drawing/2014/main" id="{9B87802C-F09E-9FC4-0F5E-4169601CFF6D}"/>
              </a:ext>
            </a:extLst>
          </p:cNvPr>
          <p:cNvSpPr txBox="1"/>
          <p:nvPr/>
        </p:nvSpPr>
        <p:spPr bwMode="auto">
          <a:xfrm>
            <a:off x="1609666" y="2241662"/>
            <a:ext cx="691276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在週期位能下，我們也期待它的定態滿足各處絕對值平移不變：</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2756559-E7E3-158A-0B8E-194458531D19}"/>
                  </a:ext>
                </a:extLst>
              </p:cNvPr>
              <p:cNvSpPr txBox="1"/>
              <p:nvPr/>
            </p:nvSpPr>
            <p:spPr bwMode="auto">
              <a:xfrm>
                <a:off x="3364934" y="2755908"/>
                <a:ext cx="2250103"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smtClean="0">
                              <a:latin typeface="Cambria Math" panose="02040503050406030204" pitchFamily="18" charset="0"/>
                              <a:cs typeface="Times New Roman" pitchFamily="18" charset="0"/>
                            </a:rPr>
                          </m:ctrlPr>
                        </m:sSupPr>
                        <m:e>
                          <m:d>
                            <m:dPr>
                              <m:begChr m:val="|"/>
                              <m:endChr m:val="|"/>
                              <m:ctrlPr>
                                <a:rPr lang="en-TW" i="1" smtClean="0">
                                  <a:latin typeface="Cambria Math" panose="02040503050406030204" pitchFamily="18" charset="0"/>
                                  <a:cs typeface="Times New Roman" pitchFamily="18" charset="0"/>
                                </a:rPr>
                              </m:ctrlPr>
                            </m:dPr>
                            <m:e>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e>
                          </m:d>
                        </m:e>
                        <m:sup>
                          <m:r>
                            <a:rPr lang="en-US" b="0" i="1" smtClean="0">
                              <a:latin typeface="Cambria Math" panose="02040503050406030204" pitchFamily="18" charset="0"/>
                              <a:cs typeface="Times New Roman" pitchFamily="18" charset="0"/>
                            </a:rPr>
                            <m:t>2</m:t>
                          </m:r>
                        </m:sup>
                      </m:sSup>
                      <m:r>
                        <a:rPr lang="en-US" b="0" i="1" smtClean="0">
                          <a:latin typeface="Cambria Math" panose="02040503050406030204" pitchFamily="18" charset="0"/>
                          <a:cs typeface="Times New Roman" pitchFamily="18" charset="0"/>
                        </a:rPr>
                        <m:t>=</m:t>
                      </m:r>
                      <m:sSup>
                        <m:sSupPr>
                          <m:ctrlPr>
                            <a:rPr lang="en-TW" i="1">
                              <a:latin typeface="Cambria Math" panose="02040503050406030204" pitchFamily="18" charset="0"/>
                              <a:cs typeface="Times New Roman" pitchFamily="18" charset="0"/>
                            </a:rPr>
                          </m:ctrlPr>
                        </m:sSupPr>
                        <m:e>
                          <m:d>
                            <m:dPr>
                              <m:begChr m:val="|"/>
                              <m:endChr m:val="|"/>
                              <m:ctrlPr>
                                <a:rPr lang="en-TW" i="1">
                                  <a:latin typeface="Cambria Math" panose="02040503050406030204" pitchFamily="18" charset="0"/>
                                  <a:cs typeface="Times New Roman" pitchFamily="18" charset="0"/>
                                </a:rPr>
                              </m:ctrlPr>
                            </m:dPr>
                            <m:e>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e>
                          </m:d>
                        </m:e>
                        <m:sup>
                          <m:r>
                            <a:rPr lang="en-US" i="1">
                              <a:latin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A2756559-E7E3-158A-0B8E-194458531D19}"/>
                  </a:ext>
                </a:extLst>
              </p:cNvPr>
              <p:cNvSpPr txBox="1">
                <a:spLocks noRot="1" noChangeAspect="1" noMove="1" noResize="1" noEditPoints="1" noAdjustHandles="1" noChangeArrowheads="1" noChangeShapeType="1" noTextEdit="1"/>
              </p:cNvSpPr>
              <p:nvPr/>
            </p:nvSpPr>
            <p:spPr bwMode="auto">
              <a:xfrm>
                <a:off x="3364934" y="2755908"/>
                <a:ext cx="2250103" cy="276999"/>
              </a:xfrm>
              <a:prstGeom prst="rect">
                <a:avLst/>
              </a:prstGeom>
              <a:blipFill>
                <a:blip r:embed="rId3"/>
                <a:stretch>
                  <a:fillRect r="-559" b="-291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139D89A-240F-2511-9CDA-A0B7A40832CF}"/>
                  </a:ext>
                </a:extLst>
              </p:cNvPr>
              <p:cNvSpPr txBox="1"/>
              <p:nvPr/>
            </p:nvSpPr>
            <p:spPr bwMode="auto">
              <a:xfrm>
                <a:off x="1619809" y="5157192"/>
                <a:ext cx="453636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如此</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與</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只能相差一個相角：</a:t>
                </a:r>
              </a:p>
            </p:txBody>
          </p:sp>
        </mc:Choice>
        <mc:Fallback xmlns="">
          <p:sp>
            <p:nvSpPr>
              <p:cNvPr id="5" name="TextBox 4">
                <a:extLst>
                  <a:ext uri="{FF2B5EF4-FFF2-40B4-BE49-F238E27FC236}">
                    <a16:creationId xmlns:a16="http://schemas.microsoft.com/office/drawing/2014/main" id="{A139D89A-240F-2511-9CDA-A0B7A40832CF}"/>
                  </a:ext>
                </a:extLst>
              </p:cNvPr>
              <p:cNvSpPr txBox="1">
                <a:spLocks noRot="1" noChangeAspect="1" noMove="1" noResize="1" noEditPoints="1" noAdjustHandles="1" noChangeArrowheads="1" noChangeShapeType="1" noTextEdit="1"/>
              </p:cNvSpPr>
              <p:nvPr/>
            </p:nvSpPr>
            <p:spPr bwMode="auto">
              <a:xfrm>
                <a:off x="1619809" y="5157192"/>
                <a:ext cx="4536368" cy="369332"/>
              </a:xfrm>
              <a:prstGeom prst="rect">
                <a:avLst/>
              </a:prstGeom>
              <a:blipFill>
                <a:blip r:embed="rId4"/>
                <a:stretch>
                  <a:fillRect l="-1117"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427FC5B-2E44-1F3B-A95F-9D157240975E}"/>
                  </a:ext>
                </a:extLst>
              </p:cNvPr>
              <p:cNvSpPr txBox="1"/>
              <p:nvPr/>
            </p:nvSpPr>
            <p:spPr bwMode="auto">
              <a:xfrm>
                <a:off x="3365070" y="5666047"/>
                <a:ext cx="2271070" cy="28591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𝑖𝑞𝑎</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B427FC5B-2E44-1F3B-A95F-9D157240975E}"/>
                  </a:ext>
                </a:extLst>
              </p:cNvPr>
              <p:cNvSpPr txBox="1">
                <a:spLocks noRot="1" noChangeAspect="1" noMove="1" noResize="1" noEditPoints="1" noAdjustHandles="1" noChangeArrowheads="1" noChangeShapeType="1" noTextEdit="1"/>
              </p:cNvSpPr>
              <p:nvPr/>
            </p:nvSpPr>
            <p:spPr bwMode="auto">
              <a:xfrm>
                <a:off x="3365070" y="5666047"/>
                <a:ext cx="2271070" cy="285912"/>
              </a:xfrm>
              <a:prstGeom prst="rect">
                <a:avLst/>
              </a:prstGeom>
              <a:blipFill>
                <a:blip r:embed="rId5"/>
                <a:stretch>
                  <a:fillRect l="-2762" b="-3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55ACCCC-4223-AED4-EE6E-DE4D28FA71F9}"/>
                  </a:ext>
                </a:extLst>
              </p:cNvPr>
              <p:cNvSpPr txBox="1"/>
              <p:nvPr/>
            </p:nvSpPr>
            <p:spPr bwMode="auto">
              <a:xfrm>
                <a:off x="1619808" y="3172430"/>
                <a:ext cx="711878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波函數本身</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與</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不定要一樣，</a:t>
                </a:r>
              </a:p>
            </p:txBody>
          </p:sp>
        </mc:Choice>
        <mc:Fallback xmlns="">
          <p:sp>
            <p:nvSpPr>
              <p:cNvPr id="9" name="TextBox 8">
                <a:extLst>
                  <a:ext uri="{FF2B5EF4-FFF2-40B4-BE49-F238E27FC236}">
                    <a16:creationId xmlns:a16="http://schemas.microsoft.com/office/drawing/2014/main" id="{F55ACCCC-4223-AED4-EE6E-DE4D28FA71F9}"/>
                  </a:ext>
                </a:extLst>
              </p:cNvPr>
              <p:cNvSpPr txBox="1">
                <a:spLocks noRot="1" noChangeAspect="1" noMove="1" noResize="1" noEditPoints="1" noAdjustHandles="1" noChangeArrowheads="1" noChangeShapeType="1" noTextEdit="1"/>
              </p:cNvSpPr>
              <p:nvPr/>
            </p:nvSpPr>
            <p:spPr bwMode="auto">
              <a:xfrm>
                <a:off x="1619808" y="3172430"/>
                <a:ext cx="7118785" cy="369332"/>
              </a:xfrm>
              <a:prstGeom prst="rect">
                <a:avLst/>
              </a:prstGeom>
              <a:blipFill>
                <a:blip r:embed="rId6"/>
                <a:stretch>
                  <a:fillRect l="-713"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3452A41-2390-A243-590F-A75774CE7F8D}"/>
                  </a:ext>
                </a:extLst>
              </p:cNvPr>
              <p:cNvSpPr txBox="1"/>
              <p:nvPr/>
            </p:nvSpPr>
            <p:spPr bwMode="auto">
              <a:xfrm>
                <a:off x="1609664" y="3580596"/>
                <a:ext cx="711878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但</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是能量本徵態，平移後</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物理測量不變，</a:t>
                </a:r>
              </a:p>
            </p:txBody>
          </p:sp>
        </mc:Choice>
        <mc:Fallback xmlns="">
          <p:sp>
            <p:nvSpPr>
              <p:cNvPr id="10" name="TextBox 9">
                <a:extLst>
                  <a:ext uri="{FF2B5EF4-FFF2-40B4-BE49-F238E27FC236}">
                    <a16:creationId xmlns:a16="http://schemas.microsoft.com/office/drawing/2014/main" id="{33452A41-2390-A243-590F-A75774CE7F8D}"/>
                  </a:ext>
                </a:extLst>
              </p:cNvPr>
              <p:cNvSpPr txBox="1">
                <a:spLocks noRot="1" noChangeAspect="1" noMove="1" noResize="1" noEditPoints="1" noAdjustHandles="1" noChangeArrowheads="1" noChangeShapeType="1" noTextEdit="1"/>
              </p:cNvSpPr>
              <p:nvPr/>
            </p:nvSpPr>
            <p:spPr bwMode="auto">
              <a:xfrm>
                <a:off x="1609664" y="3580596"/>
                <a:ext cx="7118785" cy="369332"/>
              </a:xfrm>
              <a:prstGeom prst="rect">
                <a:avLst/>
              </a:prstGeom>
              <a:blipFill>
                <a:blip r:embed="rId7"/>
                <a:stretch>
                  <a:fillRect l="-712"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6A8725E-441C-5C00-2695-7227116A2BD2}"/>
                  </a:ext>
                </a:extLst>
              </p:cNvPr>
              <p:cNvSpPr txBox="1"/>
              <p:nvPr/>
            </p:nvSpPr>
            <p:spPr bwMode="auto">
              <a:xfrm>
                <a:off x="1609665" y="4037217"/>
                <a:ext cx="711878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平移後波函數</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應該也是同樣本徵值的能量本徵態。</a:t>
                </a:r>
              </a:p>
            </p:txBody>
          </p:sp>
        </mc:Choice>
        <mc:Fallback xmlns="">
          <p:sp>
            <p:nvSpPr>
              <p:cNvPr id="11" name="TextBox 10">
                <a:extLst>
                  <a:ext uri="{FF2B5EF4-FFF2-40B4-BE49-F238E27FC236}">
                    <a16:creationId xmlns:a16="http://schemas.microsoft.com/office/drawing/2014/main" id="{A6A8725E-441C-5C00-2695-7227116A2BD2}"/>
                  </a:ext>
                </a:extLst>
              </p:cNvPr>
              <p:cNvSpPr txBox="1">
                <a:spLocks noRot="1" noChangeAspect="1" noMove="1" noResize="1" noEditPoints="1" noAdjustHandles="1" noChangeArrowheads="1" noChangeShapeType="1" noTextEdit="1"/>
              </p:cNvSpPr>
              <p:nvPr/>
            </p:nvSpPr>
            <p:spPr bwMode="auto">
              <a:xfrm>
                <a:off x="1609665" y="4037217"/>
                <a:ext cx="7118785" cy="369332"/>
              </a:xfrm>
              <a:prstGeom prst="rect">
                <a:avLst/>
              </a:prstGeom>
              <a:blipFill>
                <a:blip r:embed="rId8"/>
                <a:stretch>
                  <a:fillRect l="-712" t="-6452" b="-19355"/>
                </a:stretch>
              </a:blipFill>
              <a:ln w="9525">
                <a:noFill/>
                <a:miter lim="800000"/>
                <a:headEnd/>
                <a:tailEnd/>
              </a:ln>
            </p:spPr>
            <p:txBody>
              <a:bodyPr/>
              <a:lstStyle/>
              <a:p>
                <a:r>
                  <a:rPr lang="en-TW">
                    <a:noFill/>
                  </a:rPr>
                  <a:t> </a:t>
                </a:r>
              </a:p>
            </p:txBody>
          </p:sp>
        </mc:Fallback>
      </mc:AlternateContent>
      <p:sp>
        <p:nvSpPr>
          <p:cNvPr id="12" name="TextBox 11">
            <a:extLst>
              <a:ext uri="{FF2B5EF4-FFF2-40B4-BE49-F238E27FC236}">
                <a16:creationId xmlns:a16="http://schemas.microsoft.com/office/drawing/2014/main" id="{FE9C528E-B4D7-8645-F267-82F0DC7A0AD4}"/>
              </a:ext>
            </a:extLst>
          </p:cNvPr>
          <p:cNvSpPr txBox="1"/>
          <p:nvPr/>
        </p:nvSpPr>
        <p:spPr bwMode="auto">
          <a:xfrm>
            <a:off x="1642828" y="4493838"/>
            <a:ext cx="711878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如果能量本徵態沒有簡併，一個本徵值只有一個本徵態。</a:t>
            </a:r>
          </a:p>
        </p:txBody>
      </p:sp>
    </p:spTree>
    <p:extLst>
      <p:ext uri="{BB962C8B-B14F-4D97-AF65-F5344CB8AC3E}">
        <p14:creationId xmlns:p14="http://schemas.microsoft.com/office/powerpoint/2010/main" val="15014530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D9313-8A67-CA4D-5B5D-41A5075D885B}"/>
              </a:ext>
            </a:extLst>
          </p:cNvPr>
          <p:cNvPicPr>
            <a:picLocks noChangeAspect="1"/>
          </p:cNvPicPr>
          <p:nvPr/>
        </p:nvPicPr>
        <p:blipFill rotWithShape="1">
          <a:blip r:embed="rId2"/>
          <a:srcRect t="9397"/>
          <a:stretch/>
        </p:blipFill>
        <p:spPr>
          <a:xfrm>
            <a:off x="2627784" y="188640"/>
            <a:ext cx="3641673" cy="1631691"/>
          </a:xfrm>
          <a:prstGeom prst="rect">
            <a:avLst/>
          </a:prstGeom>
        </p:spPr>
      </p:pic>
      <p:sp>
        <p:nvSpPr>
          <p:cNvPr id="3" name="TextBox 2">
            <a:extLst>
              <a:ext uri="{FF2B5EF4-FFF2-40B4-BE49-F238E27FC236}">
                <a16:creationId xmlns:a16="http://schemas.microsoft.com/office/drawing/2014/main" id="{9B87802C-F09E-9FC4-0F5E-4169601CFF6D}"/>
              </a:ext>
            </a:extLst>
          </p:cNvPr>
          <p:cNvSpPr txBox="1"/>
          <p:nvPr/>
        </p:nvSpPr>
        <p:spPr bwMode="auto">
          <a:xfrm>
            <a:off x="1609666" y="1810244"/>
            <a:ext cx="691276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在週期位能下，我們也期待它的定態滿足各處絕對值平移不變：</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2756559-E7E3-158A-0B8E-194458531D19}"/>
                  </a:ext>
                </a:extLst>
              </p:cNvPr>
              <p:cNvSpPr txBox="1"/>
              <p:nvPr/>
            </p:nvSpPr>
            <p:spPr bwMode="auto">
              <a:xfrm>
                <a:off x="3364934" y="2324490"/>
                <a:ext cx="2250103"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smtClean="0">
                              <a:latin typeface="Cambria Math" panose="02040503050406030204" pitchFamily="18" charset="0"/>
                              <a:cs typeface="Times New Roman" pitchFamily="18" charset="0"/>
                            </a:rPr>
                          </m:ctrlPr>
                        </m:sSupPr>
                        <m:e>
                          <m:d>
                            <m:dPr>
                              <m:begChr m:val="|"/>
                              <m:endChr m:val="|"/>
                              <m:ctrlPr>
                                <a:rPr lang="en-TW" i="1" smtClean="0">
                                  <a:latin typeface="Cambria Math" panose="02040503050406030204" pitchFamily="18" charset="0"/>
                                  <a:cs typeface="Times New Roman" pitchFamily="18" charset="0"/>
                                </a:rPr>
                              </m:ctrlPr>
                            </m:dPr>
                            <m:e>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e>
                          </m:d>
                        </m:e>
                        <m:sup>
                          <m:r>
                            <a:rPr lang="en-US" b="0" i="1" smtClean="0">
                              <a:latin typeface="Cambria Math" panose="02040503050406030204" pitchFamily="18" charset="0"/>
                              <a:cs typeface="Times New Roman" pitchFamily="18" charset="0"/>
                            </a:rPr>
                            <m:t>2</m:t>
                          </m:r>
                        </m:sup>
                      </m:sSup>
                      <m:r>
                        <a:rPr lang="en-US" b="0" i="1" smtClean="0">
                          <a:latin typeface="Cambria Math" panose="02040503050406030204" pitchFamily="18" charset="0"/>
                          <a:cs typeface="Times New Roman" pitchFamily="18" charset="0"/>
                        </a:rPr>
                        <m:t>=</m:t>
                      </m:r>
                      <m:sSup>
                        <m:sSupPr>
                          <m:ctrlPr>
                            <a:rPr lang="en-TW" i="1">
                              <a:latin typeface="Cambria Math" panose="02040503050406030204" pitchFamily="18" charset="0"/>
                              <a:cs typeface="Times New Roman" pitchFamily="18" charset="0"/>
                            </a:rPr>
                          </m:ctrlPr>
                        </m:sSupPr>
                        <m:e>
                          <m:d>
                            <m:dPr>
                              <m:begChr m:val="|"/>
                              <m:endChr m:val="|"/>
                              <m:ctrlPr>
                                <a:rPr lang="en-TW" i="1">
                                  <a:latin typeface="Cambria Math" panose="02040503050406030204" pitchFamily="18" charset="0"/>
                                  <a:cs typeface="Times New Roman" pitchFamily="18" charset="0"/>
                                </a:rPr>
                              </m:ctrlPr>
                            </m:dPr>
                            <m:e>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e>
                          </m:d>
                        </m:e>
                        <m:sup>
                          <m:r>
                            <a:rPr lang="en-US" i="1">
                              <a:latin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A2756559-E7E3-158A-0B8E-194458531D19}"/>
                  </a:ext>
                </a:extLst>
              </p:cNvPr>
              <p:cNvSpPr txBox="1">
                <a:spLocks noRot="1" noChangeAspect="1" noMove="1" noResize="1" noEditPoints="1" noAdjustHandles="1" noChangeArrowheads="1" noChangeShapeType="1" noTextEdit="1"/>
              </p:cNvSpPr>
              <p:nvPr/>
            </p:nvSpPr>
            <p:spPr bwMode="auto">
              <a:xfrm>
                <a:off x="3364934" y="2324490"/>
                <a:ext cx="2250103" cy="276999"/>
              </a:xfrm>
              <a:prstGeom prst="rect">
                <a:avLst/>
              </a:prstGeom>
              <a:blipFill>
                <a:blip r:embed="rId3"/>
                <a:stretch>
                  <a:fillRect t="-4348" r="-559" b="-3478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139D89A-240F-2511-9CDA-A0B7A40832CF}"/>
                  </a:ext>
                </a:extLst>
              </p:cNvPr>
              <p:cNvSpPr txBox="1"/>
              <p:nvPr/>
            </p:nvSpPr>
            <p:spPr bwMode="auto">
              <a:xfrm>
                <a:off x="1619672" y="2746403"/>
                <a:ext cx="711878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如此</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與</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絕對值在各處相等，那就只能相差一個相角：</a:t>
                </a:r>
              </a:p>
            </p:txBody>
          </p:sp>
        </mc:Choice>
        <mc:Fallback xmlns="">
          <p:sp>
            <p:nvSpPr>
              <p:cNvPr id="5" name="TextBox 4">
                <a:extLst>
                  <a:ext uri="{FF2B5EF4-FFF2-40B4-BE49-F238E27FC236}">
                    <a16:creationId xmlns:a16="http://schemas.microsoft.com/office/drawing/2014/main" id="{A139D89A-240F-2511-9CDA-A0B7A40832CF}"/>
                  </a:ext>
                </a:extLst>
              </p:cNvPr>
              <p:cNvSpPr txBox="1">
                <a:spLocks noRot="1" noChangeAspect="1" noMove="1" noResize="1" noEditPoints="1" noAdjustHandles="1" noChangeArrowheads="1" noChangeShapeType="1" noTextEdit="1"/>
              </p:cNvSpPr>
              <p:nvPr/>
            </p:nvSpPr>
            <p:spPr bwMode="auto">
              <a:xfrm>
                <a:off x="1619672" y="2746403"/>
                <a:ext cx="7118785" cy="369332"/>
              </a:xfrm>
              <a:prstGeom prst="rect">
                <a:avLst/>
              </a:prstGeom>
              <a:blipFill>
                <a:blip r:embed="rId4"/>
                <a:stretch>
                  <a:fillRect l="-713"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427FC5B-2E44-1F3B-A95F-9D157240975E}"/>
                  </a:ext>
                </a:extLst>
              </p:cNvPr>
              <p:cNvSpPr txBox="1"/>
              <p:nvPr/>
            </p:nvSpPr>
            <p:spPr bwMode="auto">
              <a:xfrm>
                <a:off x="3364934" y="3255258"/>
                <a:ext cx="2271070" cy="28591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𝑖𝑞𝑎</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B427FC5B-2E44-1F3B-A95F-9D157240975E}"/>
                  </a:ext>
                </a:extLst>
              </p:cNvPr>
              <p:cNvSpPr txBox="1">
                <a:spLocks noRot="1" noChangeAspect="1" noMove="1" noResize="1" noEditPoints="1" noAdjustHandles="1" noChangeArrowheads="1" noChangeShapeType="1" noTextEdit="1"/>
              </p:cNvSpPr>
              <p:nvPr/>
            </p:nvSpPr>
            <p:spPr bwMode="auto">
              <a:xfrm>
                <a:off x="3364934" y="3255258"/>
                <a:ext cx="2271070" cy="285912"/>
              </a:xfrm>
              <a:prstGeom prst="rect">
                <a:avLst/>
              </a:prstGeom>
              <a:blipFill>
                <a:blip r:embed="rId5"/>
                <a:stretch>
                  <a:fillRect l="-2762" b="-34783"/>
                </a:stretch>
              </a:blipFill>
              <a:ln w="9525">
                <a:noFill/>
                <a:miter lim="800000"/>
                <a:headEnd/>
                <a:tailEnd/>
              </a:ln>
            </p:spPr>
            <p:txBody>
              <a:bodyPr/>
              <a:lstStyle/>
              <a:p>
                <a:r>
                  <a:rPr lang="en-TW">
                    <a:noFill/>
                  </a:rPr>
                  <a:t> </a:t>
                </a:r>
              </a:p>
            </p:txBody>
          </p:sp>
        </mc:Fallback>
      </mc:AlternateContent>
      <p:pic>
        <p:nvPicPr>
          <p:cNvPr id="7" name="Picture 6">
            <a:extLst>
              <a:ext uri="{FF2B5EF4-FFF2-40B4-BE49-F238E27FC236}">
                <a16:creationId xmlns:a16="http://schemas.microsoft.com/office/drawing/2014/main" id="{CA838536-E910-9FB4-34FA-B065F7372CF6}"/>
              </a:ext>
            </a:extLst>
          </p:cNvPr>
          <p:cNvPicPr>
            <a:picLocks noChangeAspect="1"/>
          </p:cNvPicPr>
          <p:nvPr/>
        </p:nvPicPr>
        <p:blipFill rotWithShape="1">
          <a:blip r:embed="rId6"/>
          <a:srcRect t="7948"/>
          <a:stretch/>
        </p:blipFill>
        <p:spPr>
          <a:xfrm>
            <a:off x="1619671" y="3639899"/>
            <a:ext cx="7084142" cy="2877334"/>
          </a:xfrm>
          <a:prstGeom prst="rect">
            <a:avLst/>
          </a:prstGeom>
        </p:spPr>
      </p:pic>
      <p:pic>
        <p:nvPicPr>
          <p:cNvPr id="8" name="Picture 7">
            <a:extLst>
              <a:ext uri="{FF2B5EF4-FFF2-40B4-BE49-F238E27FC236}">
                <a16:creationId xmlns:a16="http://schemas.microsoft.com/office/drawing/2014/main" id="{C4A9DB35-B36C-EA7A-03F6-7F5FAF1E3B8E}"/>
              </a:ext>
            </a:extLst>
          </p:cNvPr>
          <p:cNvPicPr>
            <a:picLocks noChangeAspect="1"/>
          </p:cNvPicPr>
          <p:nvPr/>
        </p:nvPicPr>
        <p:blipFill>
          <a:blip r:embed="rId7"/>
          <a:stretch>
            <a:fillRect/>
          </a:stretch>
        </p:blipFill>
        <p:spPr>
          <a:xfrm>
            <a:off x="1609666" y="6496377"/>
            <a:ext cx="7094147" cy="269398"/>
          </a:xfrm>
          <a:prstGeom prst="rect">
            <a:avLst/>
          </a:prstGeom>
        </p:spPr>
      </p:pic>
    </p:spTree>
    <p:extLst>
      <p:ext uri="{BB962C8B-B14F-4D97-AF65-F5344CB8AC3E}">
        <p14:creationId xmlns:p14="http://schemas.microsoft.com/office/powerpoint/2010/main" val="19150658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0F36FF6-2D35-A92F-39B1-52BBAF27FD48}"/>
                  </a:ext>
                </a:extLst>
              </p:cNvPr>
              <p:cNvSpPr txBox="1"/>
              <p:nvPr/>
            </p:nvSpPr>
            <p:spPr bwMode="auto">
              <a:xfrm>
                <a:off x="2330634" y="820174"/>
                <a:ext cx="2149243" cy="28591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𝑖𝑞𝑎</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2" name="TextBox 1">
                <a:extLst>
                  <a:ext uri="{FF2B5EF4-FFF2-40B4-BE49-F238E27FC236}">
                    <a16:creationId xmlns:a16="http://schemas.microsoft.com/office/drawing/2014/main" id="{E0F36FF6-2D35-A92F-39B1-52BBAF27FD48}"/>
                  </a:ext>
                </a:extLst>
              </p:cNvPr>
              <p:cNvSpPr txBox="1">
                <a:spLocks noRot="1" noChangeAspect="1" noMove="1" noResize="1" noEditPoints="1" noAdjustHandles="1" noChangeArrowheads="1" noChangeShapeType="1" noTextEdit="1"/>
              </p:cNvSpPr>
              <p:nvPr/>
            </p:nvSpPr>
            <p:spPr bwMode="auto">
              <a:xfrm>
                <a:off x="2330634" y="820174"/>
                <a:ext cx="2149243" cy="285912"/>
              </a:xfrm>
              <a:prstGeom prst="rect">
                <a:avLst/>
              </a:prstGeom>
              <a:blipFill>
                <a:blip r:embed="rId2"/>
                <a:stretch>
                  <a:fillRect l="-2941" b="-3913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08A6B9E-C153-5C30-37B4-BC16A0B786D9}"/>
                  </a:ext>
                </a:extLst>
              </p:cNvPr>
              <p:cNvSpPr txBox="1"/>
              <p:nvPr/>
            </p:nvSpPr>
            <p:spPr bwMode="auto">
              <a:xfrm>
                <a:off x="1371137" y="1188859"/>
                <a:ext cx="417646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如此：我們可以引進一個函數</a:t>
                </a:r>
                <a14:m>
                  <m:oMath xmlns:m="http://schemas.openxmlformats.org/officeDocument/2006/math">
                    <m:r>
                      <a:rPr lang="en-US" b="0" i="1" dirty="0" smtClean="0">
                        <a:latin typeface="Cambria Math" panose="02040503050406030204" pitchFamily="18" charset="0"/>
                        <a:cs typeface="Times New Roman" pitchFamily="18" charset="0"/>
                      </a:rPr>
                      <m:t>𝑢</m:t>
                    </m:r>
                    <m:d>
                      <m:dPr>
                        <m:ctrlPr>
                          <a:rPr lang="en-US" b="0" i="1" dirty="0" smtClean="0">
                            <a:latin typeface="Cambria Math" panose="02040503050406030204" pitchFamily="18" charset="0"/>
                            <a:cs typeface="Times New Roman" pitchFamily="18" charset="0"/>
                          </a:rPr>
                        </m:ctrlPr>
                      </m:dPr>
                      <m:e>
                        <m:r>
                          <a:rPr lang="en-US" b="0" i="1" dirty="0" smtClean="0">
                            <a:latin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a:t>
                </a:r>
              </a:p>
            </p:txBody>
          </p:sp>
        </mc:Choice>
        <mc:Fallback xmlns="">
          <p:sp>
            <p:nvSpPr>
              <p:cNvPr id="3" name="TextBox 2">
                <a:extLst>
                  <a:ext uri="{FF2B5EF4-FFF2-40B4-BE49-F238E27FC236}">
                    <a16:creationId xmlns:a16="http://schemas.microsoft.com/office/drawing/2014/main" id="{A08A6B9E-C153-5C30-37B4-BC16A0B786D9}"/>
                  </a:ext>
                </a:extLst>
              </p:cNvPr>
              <p:cNvSpPr txBox="1">
                <a:spLocks noRot="1" noChangeAspect="1" noMove="1" noResize="1" noEditPoints="1" noAdjustHandles="1" noChangeArrowheads="1" noChangeShapeType="1" noTextEdit="1"/>
              </p:cNvSpPr>
              <p:nvPr/>
            </p:nvSpPr>
            <p:spPr bwMode="auto">
              <a:xfrm>
                <a:off x="1371137" y="1188859"/>
                <a:ext cx="4176464" cy="369332"/>
              </a:xfrm>
              <a:prstGeom prst="rect">
                <a:avLst/>
              </a:prstGeom>
              <a:blipFill>
                <a:blip r:embed="rId3"/>
                <a:stretch>
                  <a:fillRect l="-1216"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AD9A011-3251-6668-C8A8-6841749AAFD9}"/>
                  </a:ext>
                </a:extLst>
              </p:cNvPr>
              <p:cNvSpPr txBox="1"/>
              <p:nvPr/>
            </p:nvSpPr>
            <p:spPr bwMode="auto">
              <a:xfrm>
                <a:off x="2330634" y="1632587"/>
                <a:ext cx="1829027" cy="28591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𝑢</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𝑖𝑞𝑥</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BAD9A011-3251-6668-C8A8-6841749AAFD9}"/>
                  </a:ext>
                </a:extLst>
              </p:cNvPr>
              <p:cNvSpPr txBox="1">
                <a:spLocks noRot="1" noChangeAspect="1" noMove="1" noResize="1" noEditPoints="1" noAdjustHandles="1" noChangeArrowheads="1" noChangeShapeType="1" noTextEdit="1"/>
              </p:cNvSpPr>
              <p:nvPr/>
            </p:nvSpPr>
            <p:spPr bwMode="auto">
              <a:xfrm>
                <a:off x="2330634" y="1632587"/>
                <a:ext cx="1829027" cy="285912"/>
              </a:xfrm>
              <a:prstGeom prst="rect">
                <a:avLst/>
              </a:prstGeom>
              <a:blipFill>
                <a:blip r:embed="rId4"/>
                <a:stretch>
                  <a:fillRect l="-1379" b="-291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41F0866-5280-C8AF-E429-9C9DDF86B34A}"/>
                  </a:ext>
                </a:extLst>
              </p:cNvPr>
              <p:cNvSpPr txBox="1"/>
              <p:nvPr/>
            </p:nvSpPr>
            <p:spPr bwMode="auto">
              <a:xfrm>
                <a:off x="1364241" y="2044310"/>
                <a:ext cx="565603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則</a:t>
                </a:r>
                <a14:m>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𝑢</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在平移下是不變的，或稱空間的週期函數：</a:t>
                </a:r>
              </a:p>
            </p:txBody>
          </p:sp>
        </mc:Choice>
        <mc:Fallback xmlns="">
          <p:sp>
            <p:nvSpPr>
              <p:cNvPr id="5" name="TextBox 4">
                <a:extLst>
                  <a:ext uri="{FF2B5EF4-FFF2-40B4-BE49-F238E27FC236}">
                    <a16:creationId xmlns:a16="http://schemas.microsoft.com/office/drawing/2014/main" id="{941F0866-5280-C8AF-E429-9C9DDF86B34A}"/>
                  </a:ext>
                </a:extLst>
              </p:cNvPr>
              <p:cNvSpPr txBox="1">
                <a:spLocks noRot="1" noChangeAspect="1" noMove="1" noResize="1" noEditPoints="1" noAdjustHandles="1" noChangeArrowheads="1" noChangeShapeType="1" noTextEdit="1"/>
              </p:cNvSpPr>
              <p:nvPr/>
            </p:nvSpPr>
            <p:spPr bwMode="auto">
              <a:xfrm>
                <a:off x="1364241" y="2044310"/>
                <a:ext cx="5656030" cy="369332"/>
              </a:xfrm>
              <a:prstGeom prst="rect">
                <a:avLst/>
              </a:prstGeom>
              <a:blipFill>
                <a:blip r:embed="rId5"/>
                <a:stretch>
                  <a:fillRect l="-897"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C9E35F7-37B2-3ADE-7B5A-412AF4FFBCEE}"/>
                  </a:ext>
                </a:extLst>
              </p:cNvPr>
              <p:cNvSpPr txBox="1"/>
              <p:nvPr/>
            </p:nvSpPr>
            <p:spPr bwMode="auto">
              <a:xfrm>
                <a:off x="1414100" y="2546384"/>
                <a:ext cx="7367850" cy="296748"/>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𝑢</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𝑖𝑞</m:t>
                          </m:r>
                          <m:d>
                            <m:dPr>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𝑥</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𝑎</m:t>
                              </m:r>
                            </m:e>
                          </m:d>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sSup>
                        <m:sSupPr>
                          <m:ctrlPr>
                            <a:rPr lang="en-US" i="1">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m:t>
                          </m:r>
                          <m:r>
                            <a:rPr lang="en-US" i="1">
                              <a:latin typeface="Cambria Math" panose="02040503050406030204" pitchFamily="18" charset="0"/>
                              <a:cs typeface="Times New Roman" pitchFamily="18" charset="0"/>
                            </a:rPr>
                            <m:t>𝑞𝑥</m:t>
                          </m:r>
                        </m:sup>
                      </m:sSup>
                      <m:sSup>
                        <m:sSupPr>
                          <m:ctrlPr>
                            <a:rPr lang="en-US" i="1">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m:t>
                          </m:r>
                          <m:r>
                            <a:rPr lang="en-US" i="1">
                              <a:latin typeface="Cambria Math" panose="02040503050406030204" pitchFamily="18" charset="0"/>
                              <a:cs typeface="Times New Roman" pitchFamily="18" charset="0"/>
                            </a:rPr>
                            <m:t>𝑞𝑎</m:t>
                          </m:r>
                        </m:sup>
                      </m:sSup>
                      <m:sSup>
                        <m:sSupPr>
                          <m:ctrlPr>
                            <a:rPr lang="en-US" i="1">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𝑖</m:t>
                          </m:r>
                          <m:r>
                            <a:rPr lang="en-US" i="1">
                              <a:latin typeface="Cambria Math" panose="02040503050406030204" pitchFamily="18" charset="0"/>
                              <a:cs typeface="Times New Roman" pitchFamily="18" charset="0"/>
                            </a:rPr>
                            <m:t>𝑞𝑎</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r>
                        <a:rPr lang="en-US" i="1">
                          <a:latin typeface="Cambria Math" panose="02040503050406030204" pitchFamily="18" charset="0"/>
                          <a:ea typeface="Cambria Math" panose="02040503050406030204" pitchFamily="18" charset="0"/>
                          <a:cs typeface="Times New Roman" pitchFamily="18" charset="0"/>
                        </a:rPr>
                        <m:t>=</m:t>
                      </m:r>
                      <m:sSup>
                        <m:sSupPr>
                          <m:ctrlPr>
                            <a:rPr lang="en-US" i="1">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m:t>
                          </m:r>
                          <m:r>
                            <a:rPr lang="en-US" i="1">
                              <a:latin typeface="Cambria Math" panose="02040503050406030204" pitchFamily="18" charset="0"/>
                              <a:cs typeface="Times New Roman" pitchFamily="18" charset="0"/>
                            </a:rPr>
                            <m:t>𝑞𝑥</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r>
                        <a:rPr lang="en-US" b="0" i="1" smtClean="0">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𝑢</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6C9E35F7-37B2-3ADE-7B5A-412AF4FFBCEE}"/>
                  </a:ext>
                </a:extLst>
              </p:cNvPr>
              <p:cNvSpPr txBox="1">
                <a:spLocks noRot="1" noChangeAspect="1" noMove="1" noResize="1" noEditPoints="1" noAdjustHandles="1" noChangeArrowheads="1" noChangeShapeType="1" noTextEdit="1"/>
              </p:cNvSpPr>
              <p:nvPr/>
            </p:nvSpPr>
            <p:spPr bwMode="auto">
              <a:xfrm>
                <a:off x="1414100" y="2546384"/>
                <a:ext cx="7367850" cy="296748"/>
              </a:xfrm>
              <a:prstGeom prst="rect">
                <a:avLst/>
              </a:prstGeom>
              <a:blipFill>
                <a:blip r:embed="rId6"/>
                <a:stretch>
                  <a:fillRect b="-3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72001F6-4A16-C9FD-9F72-221C7A36BC52}"/>
                  </a:ext>
                </a:extLst>
              </p:cNvPr>
              <p:cNvSpPr txBox="1"/>
              <p:nvPr/>
            </p:nvSpPr>
            <p:spPr bwMode="auto">
              <a:xfrm>
                <a:off x="2330634" y="3489986"/>
                <a:ext cx="1707199" cy="285912"/>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𝑖𝑞𝑥</m:t>
                          </m:r>
                        </m:sup>
                      </m:sSup>
                      <m:r>
                        <a:rPr lang="en-US" i="1">
                          <a:latin typeface="Cambria Math" panose="02040503050406030204" pitchFamily="18" charset="0"/>
                          <a:ea typeface="Cambria Math" panose="02040503050406030204" pitchFamily="18" charset="0"/>
                          <a:cs typeface="Times New Roman" pitchFamily="18" charset="0"/>
                        </a:rPr>
                        <m:t>𝑢</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072001F6-4A16-C9FD-9F72-221C7A36BC52}"/>
                  </a:ext>
                </a:extLst>
              </p:cNvPr>
              <p:cNvSpPr txBox="1">
                <a:spLocks noRot="1" noChangeAspect="1" noMove="1" noResize="1" noEditPoints="1" noAdjustHandles="1" noChangeArrowheads="1" noChangeShapeType="1" noTextEdit="1"/>
              </p:cNvSpPr>
              <p:nvPr/>
            </p:nvSpPr>
            <p:spPr bwMode="auto">
              <a:xfrm>
                <a:off x="2330634" y="3489986"/>
                <a:ext cx="1707199" cy="285912"/>
              </a:xfrm>
              <a:prstGeom prst="rect">
                <a:avLst/>
              </a:prstGeom>
              <a:blipFill>
                <a:blip r:embed="rId7"/>
                <a:stretch>
                  <a:fillRect l="-3704" t="-4348" b="-34783"/>
                </a:stretch>
              </a:blipFill>
              <a:ln w="9525">
                <a:noFill/>
                <a:miter lim="800000"/>
                <a:headEnd/>
                <a:tailEnd/>
              </a:ln>
            </p:spPr>
            <p:txBody>
              <a:bodyPr/>
              <a:lstStyle/>
              <a:p>
                <a:r>
                  <a:rPr lang="en-TW">
                    <a:noFill/>
                  </a:rPr>
                  <a:t> </a:t>
                </a:r>
              </a:p>
            </p:txBody>
          </p:sp>
        </mc:Fallback>
      </mc:AlternateContent>
      <p:sp>
        <p:nvSpPr>
          <p:cNvPr id="8" name="TextBox 7">
            <a:extLst>
              <a:ext uri="{FF2B5EF4-FFF2-40B4-BE49-F238E27FC236}">
                <a16:creationId xmlns:a16="http://schemas.microsoft.com/office/drawing/2014/main" id="{71C154AD-ED27-9E4C-3376-D3C99278ABCF}"/>
              </a:ext>
            </a:extLst>
          </p:cNvPr>
          <p:cNvSpPr txBox="1"/>
          <p:nvPr/>
        </p:nvSpPr>
        <p:spPr bwMode="auto">
          <a:xfrm>
            <a:off x="1403648" y="3059668"/>
            <a:ext cx="7344816"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因此定態波函數一定可以寫成一個虛數指數函數乘一個平移不變函數</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0CEFC47-3C1F-DA97-95C0-4345DB366C85}"/>
                  </a:ext>
                </a:extLst>
              </p:cNvPr>
              <p:cNvSpPr txBox="1"/>
              <p:nvPr/>
            </p:nvSpPr>
            <p:spPr bwMode="auto">
              <a:xfrm>
                <a:off x="1364241" y="3890360"/>
                <a:ext cx="7417709"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此虛數指數函數有一角波數</a:t>
                </a:r>
                <a14:m>
                  <m:oMath xmlns:m="http://schemas.openxmlformats.org/officeDocument/2006/math">
                    <m:r>
                      <a:rPr lang="en-US" b="0" i="1" smtClean="0">
                        <a:latin typeface="Cambria Math" panose="02040503050406030204" pitchFamily="18" charset="0"/>
                        <a:cs typeface="Times New Roman" pitchFamily="18" charset="0"/>
                      </a:rPr>
                      <m:t>𝑞</m:t>
                    </m:r>
                  </m:oMath>
                </a14:m>
                <a:r>
                  <a:rPr lang="en-GB" dirty="0">
                    <a:latin typeface="Times New Roman" pitchFamily="18" charset="0"/>
                    <a:cs typeface="Times New Roman" pitchFamily="18" charset="0"/>
                  </a:rPr>
                  <a:t>待解</a:t>
                </a:r>
                <a:r>
                  <a:rPr lang="en-GB" dirty="0" err="1">
                    <a:latin typeface="Times New Roman" pitchFamily="18" charset="0"/>
                    <a:cs typeface="Times New Roman" pitchFamily="18" charset="0"/>
                  </a:rPr>
                  <a:t>！但並不是整個波函數的角波數</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9" name="TextBox 8">
                <a:extLst>
                  <a:ext uri="{FF2B5EF4-FFF2-40B4-BE49-F238E27FC236}">
                    <a16:creationId xmlns:a16="http://schemas.microsoft.com/office/drawing/2014/main" id="{40CEFC47-3C1F-DA97-95C0-4345DB366C85}"/>
                  </a:ext>
                </a:extLst>
              </p:cNvPr>
              <p:cNvSpPr txBox="1">
                <a:spLocks noRot="1" noChangeAspect="1" noMove="1" noResize="1" noEditPoints="1" noAdjustHandles="1" noChangeArrowheads="1" noChangeShapeType="1" noTextEdit="1"/>
              </p:cNvSpPr>
              <p:nvPr/>
            </p:nvSpPr>
            <p:spPr bwMode="auto">
              <a:xfrm>
                <a:off x="1364241" y="3890360"/>
                <a:ext cx="7417709" cy="369332"/>
              </a:xfrm>
              <a:prstGeom prst="rect">
                <a:avLst/>
              </a:prstGeom>
              <a:blipFill>
                <a:blip r:embed="rId8"/>
                <a:stretch>
                  <a:fillRect l="-684"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E97636C-FCA2-12E8-BCB9-A6E1F939A7A1}"/>
                  </a:ext>
                </a:extLst>
              </p:cNvPr>
              <p:cNvSpPr txBox="1"/>
              <p:nvPr/>
            </p:nvSpPr>
            <p:spPr bwMode="auto">
              <a:xfrm>
                <a:off x="2330634" y="4890115"/>
                <a:ext cx="2250103"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smtClean="0">
                              <a:latin typeface="Cambria Math" panose="02040503050406030204" pitchFamily="18" charset="0"/>
                              <a:cs typeface="Times New Roman" pitchFamily="18" charset="0"/>
                            </a:rPr>
                          </m:ctrlPr>
                        </m:sSupPr>
                        <m:e>
                          <m:d>
                            <m:dPr>
                              <m:begChr m:val="|"/>
                              <m:endChr m:val="|"/>
                              <m:ctrlPr>
                                <a:rPr lang="en-TW" i="1" smtClean="0">
                                  <a:latin typeface="Cambria Math" panose="02040503050406030204" pitchFamily="18" charset="0"/>
                                  <a:cs typeface="Times New Roman" pitchFamily="18" charset="0"/>
                                </a:rPr>
                              </m:ctrlPr>
                            </m:dPr>
                            <m:e>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e>
                          </m:d>
                        </m:e>
                        <m:sup>
                          <m:r>
                            <a:rPr lang="en-US" b="0" i="1" smtClean="0">
                              <a:latin typeface="Cambria Math" panose="02040503050406030204" pitchFamily="18" charset="0"/>
                              <a:cs typeface="Times New Roman" pitchFamily="18" charset="0"/>
                            </a:rPr>
                            <m:t>2</m:t>
                          </m:r>
                        </m:sup>
                      </m:sSup>
                      <m:r>
                        <a:rPr lang="en-US" b="0" i="1" smtClean="0">
                          <a:latin typeface="Cambria Math" panose="02040503050406030204" pitchFamily="18" charset="0"/>
                          <a:cs typeface="Times New Roman" pitchFamily="18" charset="0"/>
                        </a:rPr>
                        <m:t>=</m:t>
                      </m:r>
                      <m:sSup>
                        <m:sSupPr>
                          <m:ctrlPr>
                            <a:rPr lang="en-TW" i="1">
                              <a:latin typeface="Cambria Math" panose="02040503050406030204" pitchFamily="18" charset="0"/>
                              <a:cs typeface="Times New Roman" pitchFamily="18" charset="0"/>
                            </a:rPr>
                          </m:ctrlPr>
                        </m:sSupPr>
                        <m:e>
                          <m:d>
                            <m:dPr>
                              <m:begChr m:val="|"/>
                              <m:endChr m:val="|"/>
                              <m:ctrlPr>
                                <a:rPr lang="en-TW" i="1">
                                  <a:latin typeface="Cambria Math" panose="02040503050406030204" pitchFamily="18" charset="0"/>
                                  <a:cs typeface="Times New Roman" pitchFamily="18" charset="0"/>
                                </a:rPr>
                              </m:ctrlPr>
                            </m:dPr>
                            <m:e>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e>
                          </m:d>
                        </m:e>
                        <m:sup>
                          <m:r>
                            <a:rPr lang="en-US" i="1">
                              <a:latin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10" name="TextBox 9">
                <a:extLst>
                  <a:ext uri="{FF2B5EF4-FFF2-40B4-BE49-F238E27FC236}">
                    <a16:creationId xmlns:a16="http://schemas.microsoft.com/office/drawing/2014/main" id="{8E97636C-FCA2-12E8-BCB9-A6E1F939A7A1}"/>
                  </a:ext>
                </a:extLst>
              </p:cNvPr>
              <p:cNvSpPr txBox="1">
                <a:spLocks noRot="1" noChangeAspect="1" noMove="1" noResize="1" noEditPoints="1" noAdjustHandles="1" noChangeArrowheads="1" noChangeShapeType="1" noTextEdit="1"/>
              </p:cNvSpPr>
              <p:nvPr/>
            </p:nvSpPr>
            <p:spPr bwMode="auto">
              <a:xfrm>
                <a:off x="2330634" y="4890115"/>
                <a:ext cx="2250103" cy="276999"/>
              </a:xfrm>
              <a:prstGeom prst="rect">
                <a:avLst/>
              </a:prstGeom>
              <a:blipFill>
                <a:blip r:embed="rId9"/>
                <a:stretch>
                  <a:fillRect r="-562" b="-29167"/>
                </a:stretch>
              </a:blipFill>
              <a:ln w="9525">
                <a:noFill/>
                <a:miter lim="800000"/>
                <a:headEnd/>
                <a:tailEnd/>
              </a:ln>
            </p:spPr>
            <p:txBody>
              <a:bodyPr/>
              <a:lstStyle/>
              <a:p>
                <a:r>
                  <a:rPr lang="en-TW">
                    <a:noFill/>
                  </a:rPr>
                  <a:t> </a:t>
                </a:r>
              </a:p>
            </p:txBody>
          </p:sp>
        </mc:Fallback>
      </mc:AlternateContent>
      <p:sp>
        <p:nvSpPr>
          <p:cNvPr id="11" name="TextBox 10">
            <a:extLst>
              <a:ext uri="{FF2B5EF4-FFF2-40B4-BE49-F238E27FC236}">
                <a16:creationId xmlns:a16="http://schemas.microsoft.com/office/drawing/2014/main" id="{7E0A36EE-FEC1-DCA6-4E73-D92AF328479E}"/>
              </a:ext>
            </a:extLst>
          </p:cNvPr>
          <p:cNvSpPr txBox="1"/>
          <p:nvPr/>
        </p:nvSpPr>
        <p:spPr bwMode="auto">
          <a:xfrm>
            <a:off x="1355576" y="4327845"/>
            <a:ext cx="566469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這樣的函數稱為Block Function。自然滿足：</a:t>
            </a:r>
          </a:p>
        </p:txBody>
      </p:sp>
      <p:pic>
        <p:nvPicPr>
          <p:cNvPr id="12" name="Picture 2" descr="Z:\Dropbox\Documents\課程\Young\Chapter42\A_Images\A_Figures_and_Photos\42_17_Figure.jpg">
            <a:extLst>
              <a:ext uri="{FF2B5EF4-FFF2-40B4-BE49-F238E27FC236}">
                <a16:creationId xmlns:a16="http://schemas.microsoft.com/office/drawing/2014/main" id="{F4F48632-C8EA-54EB-9589-EA677880B1D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76056" y="4788636"/>
            <a:ext cx="2488404" cy="1895547"/>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3">
            <a:extLst>
              <a:ext uri="{FF2B5EF4-FFF2-40B4-BE49-F238E27FC236}">
                <a16:creationId xmlns:a16="http://schemas.microsoft.com/office/drawing/2014/main" id="{34B8C3E1-7E6F-6F19-FC35-8E7FFB790079}"/>
              </a:ext>
            </a:extLst>
          </p:cNvPr>
          <p:cNvSpPr txBox="1"/>
          <p:nvPr/>
        </p:nvSpPr>
        <p:spPr bwMode="auto">
          <a:xfrm>
            <a:off x="2165027" y="5484475"/>
            <a:ext cx="21602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固態物理之父</a:t>
            </a:r>
            <a:r>
              <a:rPr lang="en-US" altLang="zh-TW" sz="1800" dirty="0">
                <a:latin typeface="Times New Roman" panose="02020603050405020304" pitchFamily="18" charset="0"/>
                <a:cs typeface="Times New Roman" panose="02020603050405020304" pitchFamily="18" charset="0"/>
              </a:rPr>
              <a:t>Bloch</a:t>
            </a:r>
            <a:endParaRPr lang="zh-TW" altLang="en-US" sz="1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BB04847-FEB3-DE80-A6ED-84E89F9D05A4}"/>
                  </a:ext>
                </a:extLst>
              </p:cNvPr>
              <p:cNvSpPr txBox="1"/>
              <p:nvPr/>
            </p:nvSpPr>
            <p:spPr bwMode="auto">
              <a:xfrm>
                <a:off x="1355576" y="382926"/>
                <a:ext cx="4536368" cy="369332"/>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已知</a:t>
                </a:r>
                <a:r>
                  <a:rPr lang="zh-TW" altLang="en-US" dirty="0">
                    <a:latin typeface="Times New Roman" pitchFamily="18" charset="0"/>
                    <a:cs typeface="Times New Roman" pitchFamily="18" charset="0"/>
                  </a:rPr>
                  <a:t> </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與</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只能相差一個相角：</a:t>
                </a:r>
              </a:p>
            </p:txBody>
          </p:sp>
        </mc:Choice>
        <mc:Fallback xmlns="">
          <p:sp>
            <p:nvSpPr>
              <p:cNvPr id="14" name="TextBox 13">
                <a:extLst>
                  <a:ext uri="{FF2B5EF4-FFF2-40B4-BE49-F238E27FC236}">
                    <a16:creationId xmlns:a16="http://schemas.microsoft.com/office/drawing/2014/main" id="{FBB04847-FEB3-DE80-A6ED-84E89F9D05A4}"/>
                  </a:ext>
                </a:extLst>
              </p:cNvPr>
              <p:cNvSpPr txBox="1">
                <a:spLocks noRot="1" noChangeAspect="1" noMove="1" noResize="1" noEditPoints="1" noAdjustHandles="1" noChangeArrowheads="1" noChangeShapeType="1" noTextEdit="1"/>
              </p:cNvSpPr>
              <p:nvPr/>
            </p:nvSpPr>
            <p:spPr bwMode="auto">
              <a:xfrm>
                <a:off x="1355576" y="382926"/>
                <a:ext cx="4536368" cy="369332"/>
              </a:xfrm>
              <a:prstGeom prst="rect">
                <a:avLst/>
              </a:prstGeom>
              <a:blipFill>
                <a:blip r:embed="rId11"/>
                <a:stretch>
                  <a:fillRect l="-1114" t="-10000" b="-20000"/>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181026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rtlCol="0">
        <a:spAutoFit/>
      </a:bodyPr>
      <a:lstStyle>
        <a:defPPr>
          <a:defRPr dirty="0" smtClean="0">
            <a:latin typeface="Times New Roman" pitchFamily="18" charset="0"/>
            <a:cs typeface="Times New Roman" pitchFamily="18" charset="0"/>
          </a:defRPr>
        </a:defPPr>
      </a:lstStyle>
    </a:txDef>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21967</TotalTime>
  <Words>9279</Words>
  <Application>Microsoft Macintosh PowerPoint</Application>
  <PresentationFormat>On-screen Show (4:3)</PresentationFormat>
  <Paragraphs>1370</Paragraphs>
  <Slides>193</Slides>
  <Notes>2</Notes>
  <HiddenSlides>42</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193</vt:i4>
      </vt:variant>
    </vt:vector>
  </HeadingPairs>
  <TitlesOfParts>
    <vt:vector size="202" baseType="lpstr">
      <vt:lpstr>PMingLiU</vt:lpstr>
      <vt:lpstr>PMingLiU</vt:lpstr>
      <vt:lpstr>Arial</vt:lpstr>
      <vt:lpstr>Calibri</vt:lpstr>
      <vt:lpstr>Cambria Math</vt:lpstr>
      <vt:lpstr>Times New Roman</vt:lpstr>
      <vt:lpstr>Office 佈景主題</vt:lpstr>
      <vt:lpstr>方程式</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Chia-Hung Chang</dc:creator>
  <cp:lastModifiedBy>Chia-Hung Vincent Chang</cp:lastModifiedBy>
  <cp:revision>1010</cp:revision>
  <dcterms:created xsi:type="dcterms:W3CDTF">2008-03-17T12:32:20Z</dcterms:created>
  <dcterms:modified xsi:type="dcterms:W3CDTF">2023-04-25T11:56:02Z</dcterms:modified>
</cp:coreProperties>
</file>