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6"/>
  </p:notesMasterIdLst>
  <p:handoutMasterIdLst>
    <p:handoutMasterId r:id="rId247"/>
  </p:handoutMasterIdLst>
  <p:sldIdLst>
    <p:sldId id="1092" r:id="rId2"/>
    <p:sldId id="1094" r:id="rId3"/>
    <p:sldId id="1126" r:id="rId4"/>
    <p:sldId id="782" r:id="rId5"/>
    <p:sldId id="379" r:id="rId6"/>
    <p:sldId id="401" r:id="rId7"/>
    <p:sldId id="1010" r:id="rId8"/>
    <p:sldId id="1011" r:id="rId9"/>
    <p:sldId id="269" r:id="rId10"/>
    <p:sldId id="413" r:id="rId11"/>
    <p:sldId id="280" r:id="rId12"/>
    <p:sldId id="444" r:id="rId13"/>
    <p:sldId id="445" r:id="rId14"/>
    <p:sldId id="1059" r:id="rId15"/>
    <p:sldId id="446" r:id="rId16"/>
    <p:sldId id="383" r:id="rId17"/>
    <p:sldId id="402" r:id="rId18"/>
    <p:sldId id="1014" r:id="rId19"/>
    <p:sldId id="1063" r:id="rId20"/>
    <p:sldId id="1064" r:id="rId21"/>
    <p:sldId id="1065" r:id="rId22"/>
    <p:sldId id="1067" r:id="rId23"/>
    <p:sldId id="1066" r:id="rId24"/>
    <p:sldId id="831" r:id="rId25"/>
    <p:sldId id="832" r:id="rId26"/>
    <p:sldId id="833" r:id="rId27"/>
    <p:sldId id="1058" r:id="rId28"/>
    <p:sldId id="1048" r:id="rId29"/>
    <p:sldId id="1049" r:id="rId30"/>
    <p:sldId id="1047" r:id="rId31"/>
    <p:sldId id="834" r:id="rId32"/>
    <p:sldId id="835" r:id="rId33"/>
    <p:sldId id="836" r:id="rId34"/>
    <p:sldId id="1069" r:id="rId35"/>
    <p:sldId id="617" r:id="rId36"/>
    <p:sldId id="1071" r:id="rId37"/>
    <p:sldId id="1072" r:id="rId38"/>
    <p:sldId id="1050" r:id="rId39"/>
    <p:sldId id="1051" r:id="rId40"/>
    <p:sldId id="1052" r:id="rId41"/>
    <p:sldId id="1053" r:id="rId42"/>
    <p:sldId id="1008" r:id="rId43"/>
    <p:sldId id="906" r:id="rId44"/>
    <p:sldId id="838" r:id="rId45"/>
    <p:sldId id="839" r:id="rId46"/>
    <p:sldId id="845" r:id="rId47"/>
    <p:sldId id="846" r:id="rId48"/>
    <p:sldId id="847" r:id="rId49"/>
    <p:sldId id="848" r:id="rId50"/>
    <p:sldId id="849" r:id="rId51"/>
    <p:sldId id="850" r:id="rId52"/>
    <p:sldId id="851" r:id="rId53"/>
    <p:sldId id="1017" r:id="rId54"/>
    <p:sldId id="1018" r:id="rId55"/>
    <p:sldId id="945" r:id="rId56"/>
    <p:sldId id="381" r:id="rId57"/>
    <p:sldId id="478" r:id="rId58"/>
    <p:sldId id="1061" r:id="rId59"/>
    <p:sldId id="1035" r:id="rId60"/>
    <p:sldId id="1034" r:id="rId61"/>
    <p:sldId id="1007" r:id="rId62"/>
    <p:sldId id="1006" r:id="rId63"/>
    <p:sldId id="998" r:id="rId64"/>
    <p:sldId id="1033" r:id="rId65"/>
    <p:sldId id="1036" r:id="rId66"/>
    <p:sldId id="1062" r:id="rId67"/>
    <p:sldId id="1095" r:id="rId68"/>
    <p:sldId id="1030" r:id="rId69"/>
    <p:sldId id="1015" r:id="rId70"/>
    <p:sldId id="1054" r:id="rId71"/>
    <p:sldId id="813" r:id="rId72"/>
    <p:sldId id="1073" r:id="rId73"/>
    <p:sldId id="1102" r:id="rId74"/>
    <p:sldId id="1103" r:id="rId75"/>
    <p:sldId id="1104" r:id="rId76"/>
    <p:sldId id="1105" r:id="rId77"/>
    <p:sldId id="1106" r:id="rId78"/>
    <p:sldId id="863" r:id="rId79"/>
    <p:sldId id="864" r:id="rId80"/>
    <p:sldId id="865" r:id="rId81"/>
    <p:sldId id="1002" r:id="rId82"/>
    <p:sldId id="866" r:id="rId83"/>
    <p:sldId id="867" r:id="rId84"/>
    <p:sldId id="1107" r:id="rId85"/>
    <p:sldId id="1108" r:id="rId86"/>
    <p:sldId id="1110" r:id="rId87"/>
    <p:sldId id="1109" r:id="rId88"/>
    <p:sldId id="1111" r:id="rId89"/>
    <p:sldId id="1112" r:id="rId90"/>
    <p:sldId id="1113" r:id="rId91"/>
    <p:sldId id="1114" r:id="rId92"/>
    <p:sldId id="1115" r:id="rId93"/>
    <p:sldId id="1116" r:id="rId94"/>
    <p:sldId id="1117" r:id="rId95"/>
    <p:sldId id="1001" r:id="rId96"/>
    <p:sldId id="1039" r:id="rId97"/>
    <p:sldId id="992" r:id="rId98"/>
    <p:sldId id="1043" r:id="rId99"/>
    <p:sldId id="962" r:id="rId100"/>
    <p:sldId id="963" r:id="rId101"/>
    <p:sldId id="952" r:id="rId102"/>
    <p:sldId id="954" r:id="rId103"/>
    <p:sldId id="953" r:id="rId104"/>
    <p:sldId id="1005" r:id="rId105"/>
    <p:sldId id="957" r:id="rId106"/>
    <p:sldId id="1044" r:id="rId107"/>
    <p:sldId id="914" r:id="rId108"/>
    <p:sldId id="1026" r:id="rId109"/>
    <p:sldId id="1041" r:id="rId110"/>
    <p:sldId id="1027" r:id="rId111"/>
    <p:sldId id="1118" r:id="rId112"/>
    <p:sldId id="718" r:id="rId113"/>
    <p:sldId id="258" r:id="rId114"/>
    <p:sldId id="1143" r:id="rId115"/>
    <p:sldId id="1144" r:id="rId116"/>
    <p:sldId id="331" r:id="rId117"/>
    <p:sldId id="1074" r:id="rId118"/>
    <p:sldId id="1075" r:id="rId119"/>
    <p:sldId id="1076" r:id="rId120"/>
    <p:sldId id="260" r:id="rId121"/>
    <p:sldId id="565" r:id="rId122"/>
    <p:sldId id="259" r:id="rId123"/>
    <p:sldId id="566" r:id="rId124"/>
    <p:sldId id="1145" r:id="rId125"/>
    <p:sldId id="524" r:id="rId126"/>
    <p:sldId id="1086" r:id="rId127"/>
    <p:sldId id="968" r:id="rId128"/>
    <p:sldId id="578" r:id="rId129"/>
    <p:sldId id="1081" r:id="rId130"/>
    <p:sldId id="1087" r:id="rId131"/>
    <p:sldId id="579" r:id="rId132"/>
    <p:sldId id="908" r:id="rId133"/>
    <p:sldId id="1079" r:id="rId134"/>
    <p:sldId id="1078" r:id="rId135"/>
    <p:sldId id="581" r:id="rId136"/>
    <p:sldId id="582" r:id="rId137"/>
    <p:sldId id="583" r:id="rId138"/>
    <p:sldId id="584" r:id="rId139"/>
    <p:sldId id="969" r:id="rId140"/>
    <p:sldId id="970" r:id="rId141"/>
    <p:sldId id="918" r:id="rId142"/>
    <p:sldId id="611" r:id="rId143"/>
    <p:sldId id="1100" r:id="rId144"/>
    <p:sldId id="1119" r:id="rId145"/>
    <p:sldId id="1124" r:id="rId146"/>
    <p:sldId id="1122" r:id="rId147"/>
    <p:sldId id="1123" r:id="rId148"/>
    <p:sldId id="1120" r:id="rId149"/>
    <p:sldId id="1121" r:id="rId150"/>
    <p:sldId id="1125" r:id="rId151"/>
    <p:sldId id="912" r:id="rId152"/>
    <p:sldId id="573" r:id="rId153"/>
    <p:sldId id="779" r:id="rId154"/>
    <p:sldId id="588" r:id="rId155"/>
    <p:sldId id="574" r:id="rId156"/>
    <p:sldId id="572" r:id="rId157"/>
    <p:sldId id="913" r:id="rId158"/>
    <p:sldId id="575" r:id="rId159"/>
    <p:sldId id="705" r:id="rId160"/>
    <p:sldId id="576" r:id="rId161"/>
    <p:sldId id="1056" r:id="rId162"/>
    <p:sldId id="1055" r:id="rId163"/>
    <p:sldId id="1060" r:id="rId164"/>
    <p:sldId id="1057" r:id="rId165"/>
    <p:sldId id="972" r:id="rId166"/>
    <p:sldId id="973" r:id="rId167"/>
    <p:sldId id="1088" r:id="rId168"/>
    <p:sldId id="1090" r:id="rId169"/>
    <p:sldId id="1091" r:id="rId170"/>
    <p:sldId id="976" r:id="rId171"/>
    <p:sldId id="1089" r:id="rId172"/>
    <p:sldId id="977" r:id="rId173"/>
    <p:sldId id="978" r:id="rId174"/>
    <p:sldId id="979" r:id="rId175"/>
    <p:sldId id="980" r:id="rId176"/>
    <p:sldId id="982" r:id="rId177"/>
    <p:sldId id="983" r:id="rId178"/>
    <p:sldId id="1093" r:id="rId179"/>
    <p:sldId id="984" r:id="rId180"/>
    <p:sldId id="985" r:id="rId181"/>
    <p:sldId id="986" r:id="rId182"/>
    <p:sldId id="987" r:id="rId183"/>
    <p:sldId id="988" r:id="rId184"/>
    <p:sldId id="989" r:id="rId185"/>
    <p:sldId id="1082" r:id="rId186"/>
    <p:sldId id="1141" r:id="rId187"/>
    <p:sldId id="1084" r:id="rId188"/>
    <p:sldId id="991" r:id="rId189"/>
    <p:sldId id="869" r:id="rId190"/>
    <p:sldId id="1127" r:id="rId191"/>
    <p:sldId id="1128" r:id="rId192"/>
    <p:sldId id="870" r:id="rId193"/>
    <p:sldId id="871" r:id="rId194"/>
    <p:sldId id="872" r:id="rId195"/>
    <p:sldId id="1101" r:id="rId196"/>
    <p:sldId id="879" r:id="rId197"/>
    <p:sldId id="823" r:id="rId198"/>
    <p:sldId id="824" r:id="rId199"/>
    <p:sldId id="880" r:id="rId200"/>
    <p:sldId id="881" r:id="rId201"/>
    <p:sldId id="882" r:id="rId202"/>
    <p:sldId id="1129" r:id="rId203"/>
    <p:sldId id="1130" r:id="rId204"/>
    <p:sldId id="1139" r:id="rId205"/>
    <p:sldId id="875" r:id="rId206"/>
    <p:sldId id="876" r:id="rId207"/>
    <p:sldId id="877" r:id="rId208"/>
    <p:sldId id="873" r:id="rId209"/>
    <p:sldId id="874" r:id="rId210"/>
    <p:sldId id="1142" r:id="rId211"/>
    <p:sldId id="889" r:id="rId212"/>
    <p:sldId id="890" r:id="rId213"/>
    <p:sldId id="1138" r:id="rId214"/>
    <p:sldId id="548" r:id="rId215"/>
    <p:sldId id="1137" r:id="rId216"/>
    <p:sldId id="1140" r:id="rId217"/>
    <p:sldId id="1133" r:id="rId218"/>
    <p:sldId id="1131" r:id="rId219"/>
    <p:sldId id="1132" r:id="rId220"/>
    <p:sldId id="1099" r:id="rId221"/>
    <p:sldId id="891" r:id="rId222"/>
    <p:sldId id="888" r:id="rId223"/>
    <p:sldId id="905" r:id="rId224"/>
    <p:sldId id="892" r:id="rId225"/>
    <p:sldId id="883" r:id="rId226"/>
    <p:sldId id="884" r:id="rId227"/>
    <p:sldId id="885" r:id="rId228"/>
    <p:sldId id="886" r:id="rId229"/>
    <p:sldId id="887" r:id="rId230"/>
    <p:sldId id="893" r:id="rId231"/>
    <p:sldId id="894" r:id="rId232"/>
    <p:sldId id="895" r:id="rId233"/>
    <p:sldId id="896" r:id="rId234"/>
    <p:sldId id="897" r:id="rId235"/>
    <p:sldId id="898" r:id="rId236"/>
    <p:sldId id="899" r:id="rId237"/>
    <p:sldId id="900" r:id="rId238"/>
    <p:sldId id="901" r:id="rId239"/>
    <p:sldId id="902" r:id="rId240"/>
    <p:sldId id="903" r:id="rId241"/>
    <p:sldId id="904" r:id="rId242"/>
    <p:sldId id="1020" r:id="rId243"/>
    <p:sldId id="1022" r:id="rId244"/>
    <p:sldId id="1021" r:id="rId245"/>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FF"/>
    <a:srgbClr val="FFFF99"/>
    <a:srgbClr val="FF0000"/>
    <a:srgbClr val="FFFFCC"/>
    <a:srgbClr val="CCFF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6"/>
    <p:restoredTop sz="94660"/>
  </p:normalViewPr>
  <p:slideViewPr>
    <p:cSldViewPr>
      <p:cViewPr>
        <p:scale>
          <a:sx n="100" d="100"/>
          <a:sy n="100" d="100"/>
        </p:scale>
        <p:origin x="-14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2023/4/10</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2023/4/10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101</a:t>
            </a:fld>
            <a:endParaRPr lang="zh-TW"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3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EA4288B-4D9E-4CA0-95A1-47A47F917421}" type="slidenum">
              <a:rPr lang="zh-TW" altLang="en-US" sz="1200"/>
              <a:pPr/>
              <a:t>102</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4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7C806E54-BD81-4382-A9B1-DCEB9BB31345}" type="slidenum">
              <a:rPr lang="zh-TW" altLang="en-US" sz="1200"/>
              <a:pPr/>
              <a:t>103</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126</a:t>
            </a:fld>
            <a:endParaRPr lang="zh-TW" altLang="en-US" sz="1200"/>
          </a:p>
        </p:txBody>
      </p:sp>
    </p:spTree>
    <p:extLst>
      <p:ext uri="{BB962C8B-B14F-4D97-AF65-F5344CB8AC3E}">
        <p14:creationId xmlns:p14="http://schemas.microsoft.com/office/powerpoint/2010/main" val="27945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ea typeface="新細明體" pitchFamily="18" charset="-120"/>
            </a:endParaRPr>
          </a:p>
        </p:txBody>
      </p:sp>
      <p:sp>
        <p:nvSpPr>
          <p:cNvPr id="306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411B38D8-083E-4435-98B9-3D48CC1F0028}" type="slidenum">
              <a:rPr lang="zh-TW" altLang="en-US" sz="1200"/>
              <a:pPr/>
              <a:t>170</a:t>
            </a:fld>
            <a:endParaRPr lang="zh-TW"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209</a:t>
            </a:fld>
            <a:endParaRPr lang="zh-TW"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215</a:t>
            </a:fld>
            <a:endParaRPr lang="zh-TW" altLang="en-US" sz="1200">
              <a:solidFill>
                <a:srgbClr val="000000"/>
              </a:solidFill>
            </a:endParaRPr>
          </a:p>
        </p:txBody>
      </p:sp>
    </p:spTree>
    <p:extLst>
      <p:ext uri="{BB962C8B-B14F-4D97-AF65-F5344CB8AC3E}">
        <p14:creationId xmlns:p14="http://schemas.microsoft.com/office/powerpoint/2010/main" val="2799949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216</a:t>
            </a:fld>
            <a:endParaRPr lang="zh-TW" altLang="en-US" sz="1200">
              <a:solidFill>
                <a:srgbClr val="000000"/>
              </a:solidFill>
            </a:endParaRPr>
          </a:p>
        </p:txBody>
      </p:sp>
    </p:spTree>
    <p:extLst>
      <p:ext uri="{BB962C8B-B14F-4D97-AF65-F5344CB8AC3E}">
        <p14:creationId xmlns:p14="http://schemas.microsoft.com/office/powerpoint/2010/main" val="77601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3.tiff"/><Relationship Id="rId5" Type="http://schemas.openxmlformats.org/officeDocument/2006/relationships/image" Target="../media/image152.tiff"/><Relationship Id="rId4" Type="http://schemas.openxmlformats.org/officeDocument/2006/relationships/image" Target="../media/image152.png"/></Relationships>
</file>

<file path=ppt/slides/_rels/slide1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www.youtube.com/watch?v=egRFqSKFmWQ" TargetMode="External"/><Relationship Id="rId1" Type="http://schemas.openxmlformats.org/officeDocument/2006/relationships/slideLayout" Target="../slideLayouts/slideLayout7.xml"/><Relationship Id="rId4" Type="http://schemas.openxmlformats.org/officeDocument/2006/relationships/image" Target="../media/image153.tiff"/></Relationships>
</file>

<file path=ppt/slides/_rels/slide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23.png"/></Relationships>
</file>

<file path=ppt/slides/_rels/slide116.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7.xml"/><Relationship Id="rId5" Type="http://schemas.openxmlformats.org/officeDocument/2006/relationships/image" Target="../media/image157.tiff"/><Relationship Id="rId4" Type="http://schemas.openxmlformats.org/officeDocument/2006/relationships/image" Target="../media/image160.png"/></Relationships>
</file>

<file path=ppt/slides/_rels/slide11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57.tiff"/><Relationship Id="rId5" Type="http://schemas.openxmlformats.org/officeDocument/2006/relationships/image" Target="../media/image1610.png"/><Relationship Id="rId4" Type="http://schemas.openxmlformats.org/officeDocument/2006/relationships/image" Target="../media/image1600.png"/></Relationships>
</file>

<file path=ppt/slides/_rels/slide1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157.tiff"/><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2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image" Target="../media/image157.tiff"/><Relationship Id="rId1" Type="http://schemas.openxmlformats.org/officeDocument/2006/relationships/slideLayout" Target="../slideLayouts/slideLayout7.xml"/><Relationship Id="rId4" Type="http://schemas.openxmlformats.org/officeDocument/2006/relationships/image" Target="../media/image1550.png"/></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65.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6.tif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73.png"/><Relationship Id="rId4" Type="http://schemas.openxmlformats.org/officeDocument/2006/relationships/image" Target="../media/image165.png"/></Relationships>
</file>

<file path=ppt/slides/_rels/slide130.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66.tif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9.jpeg"/><Relationship Id="rId4" Type="http://schemas.openxmlformats.org/officeDocument/2006/relationships/image" Target="../media/image166.tiff"/></Relationships>
</file>

<file path=ppt/slides/_rels/slide13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6.tiff"/><Relationship Id="rId4" Type="http://schemas.openxmlformats.org/officeDocument/2006/relationships/image" Target="../media/image157.tiff"/></Relationships>
</file>

<file path=ppt/slides/_rels/slide13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9.png"/></Relationships>
</file>

<file path=ppt/slides/_rels/slide13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38.xml.rels><?xml version="1.0" encoding="UTF-8" standalone="yes"?>
<Relationships xmlns="http://schemas.openxmlformats.org/package/2006/relationships"><Relationship Id="rId8" Type="http://schemas.openxmlformats.org/officeDocument/2006/relationships/image" Target="../media/image157.tiff"/><Relationship Id="rId3" Type="http://schemas.openxmlformats.org/officeDocument/2006/relationships/image" Target="../media/image180.png"/><Relationship Id="rId7" Type="http://schemas.openxmlformats.org/officeDocument/2006/relationships/image" Target="../media/image166.tiff"/><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39.xml.rels><?xml version="1.0" encoding="UTF-8" standalone="yes"?>
<Relationships xmlns="http://schemas.openxmlformats.org/package/2006/relationships"><Relationship Id="rId18" Type="http://schemas.openxmlformats.org/officeDocument/2006/relationships/image" Target="../media/image184.png"/><Relationship Id="rId17" Type="http://schemas.openxmlformats.org/officeDocument/2006/relationships/image" Target="../media/image187.png"/><Relationship Id="rId2" Type="http://schemas.openxmlformats.org/officeDocument/2006/relationships/image" Target="../media/image176.jpeg"/><Relationship Id="rId16" Type="http://schemas.openxmlformats.org/officeDocument/2006/relationships/image" Target="../media/image186.png"/><Relationship Id="rId1" Type="http://schemas.openxmlformats.org/officeDocument/2006/relationships/slideLayout" Target="../slideLayouts/slideLayout7.xml"/><Relationship Id="rId15" Type="http://schemas.openxmlformats.org/officeDocument/2006/relationships/image" Target="../media/image176.png"/><Relationship Id="rId19" Type="http://schemas.openxmlformats.org/officeDocument/2006/relationships/image" Target="../media/image185.png"/><Relationship Id="rId14" Type="http://schemas.openxmlformats.org/officeDocument/2006/relationships/image" Target="../media/image193.png"/></Relationships>
</file>

<file path=ppt/slides/_rels/slide1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20.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80.jpeg"/><Relationship Id="rId4" Type="http://schemas.openxmlformats.org/officeDocument/2006/relationships/image" Target="../media/image179.jpeg"/></Relationships>
</file>

<file path=ppt/slides/_rels/slide14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1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57.tiff"/><Relationship Id="rId4" Type="http://schemas.openxmlformats.org/officeDocument/2006/relationships/image" Target="../media/image98.png"/></Relationships>
</file>

<file path=ppt/slides/_rels/slide14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upload.wikimedia.org/wikipedia/commons/4/4a/Sphinx_Darius_Louvre.jpg" TargetMode="External"/><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203.jpeg"/></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205.w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05.png"/></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15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1970.png"/><Relationship Id="rId13" Type="http://schemas.openxmlformats.org/officeDocument/2006/relationships/image" Target="../media/image203.png"/><Relationship Id="rId3" Type="http://schemas.openxmlformats.org/officeDocument/2006/relationships/image" Target="../media/image1900.png"/><Relationship Id="rId7" Type="http://schemas.openxmlformats.org/officeDocument/2006/relationships/image" Target="../media/image1960.png"/><Relationship Id="rId12" Type="http://schemas.openxmlformats.org/officeDocument/2006/relationships/image" Target="../media/image202.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50.png"/><Relationship Id="rId11" Type="http://schemas.openxmlformats.org/officeDocument/2006/relationships/image" Target="../media/image2010.png"/><Relationship Id="rId5" Type="http://schemas.openxmlformats.org/officeDocument/2006/relationships/image" Target="../media/image1920.png"/><Relationship Id="rId10" Type="http://schemas.openxmlformats.org/officeDocument/2006/relationships/image" Target="../media/image1990.png"/><Relationship Id="rId4" Type="http://schemas.openxmlformats.org/officeDocument/2006/relationships/image" Target="../media/image1910.png"/><Relationship Id="rId9" Type="http://schemas.openxmlformats.org/officeDocument/2006/relationships/image" Target="../media/image1980.png"/></Relationships>
</file>

<file path=ppt/slides/_rels/slide1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oleObject" Target="../embeddings/oleObject27.bin"/><Relationship Id="rId1" Type="http://schemas.openxmlformats.org/officeDocument/2006/relationships/slideLayout" Target="../slideLayouts/slideLayout7.xml"/><Relationship Id="rId5" Type="http://schemas.openxmlformats.org/officeDocument/2006/relationships/image" Target="../media/image209.wmf"/><Relationship Id="rId4" Type="http://schemas.openxmlformats.org/officeDocument/2006/relationships/oleObject" Target="../embeddings/oleObject28.bin"/></Relationships>
</file>

<file path=ppt/slides/_rels/slide166.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7" Type="http://schemas.openxmlformats.org/officeDocument/2006/relationships/image" Target="../media/image166.tiff"/><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0.png"/></Relationships>
</file>

<file path=ppt/slides/_rels/slide16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2.pn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98.png"/></Relationships>
</file>

<file path=ppt/slides/_rels/slide1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png"/><Relationship Id="rId1" Type="http://schemas.openxmlformats.org/officeDocument/2006/relationships/slideLayout" Target="../slideLayouts/slideLayout7.xml"/><Relationship Id="rId4" Type="http://schemas.openxmlformats.org/officeDocument/2006/relationships/image" Target="../media/image229.jpg"/></Relationships>
</file>

<file path=ppt/slides/_rels/slide18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19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270.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hyperlink" Target="http://www.google.com.tw/url?sa=i&amp;source=images&amp;cd=&amp;cad=rja&amp;docid=XegmcCyxsuHkyM&amp;tbnid=ISZ6J6I_VwuvNM:&amp;ved=0CAgQjRwwADhR&amp;url=http://rossignol.pixnet.net/blog/post/5310109-%E5%90%91%E5%B7%A6%E8%B5%B0%E5%90%91%E5%8F%B3%E8%B5%B0---%E9%80%99%E5%B0%B1%E6%98%AF%E6%88%91%E5%80%91%E7%9A%84%E6%84%9B%E6%83%85%E9%9B%BB%E5%BD%B1%E5%97%8E%EF%BC%9F&amp;ei=jlShUrOpH8HEkgWJtIGADw&amp;psig=AFQjCNHjbmG3BIj11mk_wsY9-WWnjsxZVw&amp;ust=1386391054642856" TargetMode="External"/><Relationship Id="rId7" Type="http://schemas.openxmlformats.org/officeDocument/2006/relationships/image" Target="../media/image2310.pn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2300.png"/><Relationship Id="rId5" Type="http://schemas.openxmlformats.org/officeDocument/2006/relationships/image" Target="../media/image2290.png"/><Relationship Id="rId4" Type="http://schemas.openxmlformats.org/officeDocument/2006/relationships/image" Target="../media/image237.jpeg"/></Relationships>
</file>

<file path=ppt/slides/_rels/slide194.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2240.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470.png"/><Relationship Id="rId7" Type="http://schemas.openxmlformats.org/officeDocument/2006/relationships/image" Target="../media/image252.png"/><Relationship Id="rId2"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205.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51.jpeg"/><Relationship Id="rId7" Type="http://schemas.openxmlformats.org/officeDocument/2006/relationships/image" Target="../media/image2280.png"/><Relationship Id="rId2" Type="http://schemas.openxmlformats.org/officeDocument/2006/relationships/image" Target="../media/image250.jpeg"/><Relationship Id="rId1" Type="http://schemas.openxmlformats.org/officeDocument/2006/relationships/slideLayout" Target="../slideLayouts/slideLayout7.xml"/><Relationship Id="rId5" Type="http://schemas.openxmlformats.org/officeDocument/2006/relationships/image" Target="../media/image209.wmf"/><Relationship Id="rId4" Type="http://schemas.openxmlformats.org/officeDocument/2006/relationships/oleObject" Target="../embeddings/oleObject29.bin"/></Relationships>
</file>

<file path=ppt/slides/_rels/slide207.xml.rels><?xml version="1.0" encoding="UTF-8" standalone="yes"?>
<Relationships xmlns="http://schemas.openxmlformats.org/package/2006/relationships"><Relationship Id="rId3" Type="http://schemas.openxmlformats.org/officeDocument/2006/relationships/image" Target="../media/image2480.pn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259.png"/><Relationship Id="rId4" Type="http://schemas.openxmlformats.org/officeDocument/2006/relationships/image" Target="../media/image258.png"/></Relationships>
</file>

<file path=ppt/slides/_rels/slide209.xml.rels><?xml version="1.0" encoding="UTF-8" standalone="yes"?>
<Relationships xmlns="http://schemas.openxmlformats.org/package/2006/relationships"><Relationship Id="rId3" Type="http://schemas.openxmlformats.org/officeDocument/2006/relationships/image" Target="../media/image24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image" Target="../media/image235.png"/></Relationships>
</file>

<file path=ppt/slides/_rels/slide2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53.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70.png"/></Relationships>
</file>

<file path=ppt/slides/_rels/slide2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90.png"/><Relationship Id="rId4" Type="http://schemas.openxmlformats.org/officeDocument/2006/relationships/image" Target="../media/image2580.png"/></Relationships>
</file>

<file path=ppt/slides/_rels/slide217.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image" Target="../media/image37.png"/></Relationships>
</file>

<file path=ppt/slides/_rels/slide22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64.gif"/><Relationship Id="rId2" Type="http://schemas.openxmlformats.org/officeDocument/2006/relationships/hyperlink" Target="file:///upload.wikimedia.org/wikipedia/commons/c/c2/Brownian_motion_large.gif" TargetMode="Externa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hyperlink" Target="file:///upload.wikimedia.org/wikipedia/commons/d/df/David_Wineland_2008.jpg" TargetMode="External"/><Relationship Id="rId1" Type="http://schemas.openxmlformats.org/officeDocument/2006/relationships/slideLayout" Target="../slideLayouts/slideLayout7.xml"/><Relationship Id="rId4" Type="http://schemas.openxmlformats.org/officeDocument/2006/relationships/image" Target="../media/image270.jpeg"/></Relationships>
</file>

<file path=ppt/slides/_rels/slide22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40.jpeg"/></Relationships>
</file>

<file path=ppt/slides/_rels/slide23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72.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hyperlink" Target="http://en.wikipedia.org/wiki/Ion_trap" TargetMode="External"/><Relationship Id="rId7" Type="http://schemas.openxmlformats.org/officeDocument/2006/relationships/hyperlink" Target="http://en.wikipedia.org/wiki/Electric_field" TargetMode="External"/><Relationship Id="rId2"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hyperlink" Target="http://en.wikipedia.org/wiki/Alternating_current" TargetMode="External"/><Relationship Id="rId5" Type="http://schemas.openxmlformats.org/officeDocument/2006/relationships/hyperlink" Target="http://en.wikipedia.org/wiki/Radio_frequency" TargetMode="External"/><Relationship Id="rId4" Type="http://schemas.openxmlformats.org/officeDocument/2006/relationships/hyperlink" Target="http://en.wikipedia.org/wiki/Direct_current"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hyperlink" Target="file:///upload.wikimedia.org/wikipedia/commons/b/b6/Penning_Trap.svg" TargetMode="External"/><Relationship Id="rId1" Type="http://schemas.openxmlformats.org/officeDocument/2006/relationships/slideLayout" Target="../slideLayouts/slideLayout7.xml"/><Relationship Id="rId5" Type="http://schemas.openxmlformats.org/officeDocument/2006/relationships/hyperlink" Target="http://en.wikipedia.org/wiki/Electric_field" TargetMode="External"/><Relationship Id="rId4" Type="http://schemas.openxmlformats.org/officeDocument/2006/relationships/hyperlink" Target="http://en.wikipedia.org/wiki/Magnetic_field" TargetMode="External"/></Relationships>
</file>

<file path=ppt/slides/_rels/slide237.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rrorvoice.com.tw/podcasts/140/30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59.png"/><Relationship Id="rId3" Type="http://schemas.openxmlformats.org/officeDocument/2006/relationships/image" Target="../media/image61.png"/><Relationship Id="rId12" Type="http://schemas.openxmlformats.org/officeDocument/2006/relationships/image" Target="../media/image510.png"/><Relationship Id="rId2" Type="http://schemas.openxmlformats.org/officeDocument/2006/relationships/image" Target="../media/image570.png"/><Relationship Id="rId1" Type="http://schemas.openxmlformats.org/officeDocument/2006/relationships/slideLayout" Target="../slideLayouts/slideLayout7.xml"/><Relationship Id="rId15" Type="http://schemas.openxmlformats.org/officeDocument/2006/relationships/image" Target="../media/image62.png"/><Relationship Id="rId9" Type="http://schemas.openxmlformats.org/officeDocument/2006/relationships/image" Target="../media/image58.png"/><Relationship Id="rId14" Type="http://schemas.openxmlformats.org/officeDocument/2006/relationships/image" Target="../media/image600.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4.jpeg"/><Relationship Id="rId4" Type="http://schemas.openxmlformats.org/officeDocument/2006/relationships/hyperlink" Target="http://www-personal.umich.edu/~jbourj/images/money/addition/schrodinger12.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62.gif"/><Relationship Id="rId3" Type="http://schemas.openxmlformats.org/officeDocument/2006/relationships/image" Target="../media/image57.gif"/><Relationship Id="rId7" Type="http://schemas.openxmlformats.org/officeDocument/2006/relationships/image" Target="../media/image5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61.gif"/><Relationship Id="rId5" Type="http://schemas.openxmlformats.org/officeDocument/2006/relationships/image" Target="../media/image58.gif"/><Relationship Id="rId15" Type="http://schemas.openxmlformats.org/officeDocument/2006/relationships/image" Target="../media/image63.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60.gif"/><Relationship Id="rId14" Type="http://schemas.openxmlformats.org/officeDocument/2006/relationships/hyperlink" Target="http://upload.wikimedia.org/wikipedia/commons/5/54/Taborroll.gi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7.png"/><Relationship Id="rId4" Type="http://schemas.openxmlformats.org/officeDocument/2006/relationships/image" Target="../media/image69.jpeg"/><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73.jpeg"/><Relationship Id="rId7" Type="http://schemas.openxmlformats.org/officeDocument/2006/relationships/image" Target="../media/image76.wmf"/><Relationship Id="rId12" Type="http://schemas.openxmlformats.org/officeDocument/2006/relationships/image" Target="../media/image78.wmf"/><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oleObject" Target="../embeddings/oleObject6.bin"/><Relationship Id="rId5" Type="http://schemas.openxmlformats.org/officeDocument/2006/relationships/image" Target="../media/image75.wmf"/><Relationship Id="rId10" Type="http://schemas.openxmlformats.org/officeDocument/2006/relationships/image" Target="../media/image77.jpeg"/><Relationship Id="rId4" Type="http://schemas.openxmlformats.org/officeDocument/2006/relationships/oleObject" Target="../embeddings/oleObject2.bin"/><Relationship Id="rId9"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oleObject" Target="../embeddings/oleObject11.bin"/><Relationship Id="rId3" Type="http://schemas.openxmlformats.org/officeDocument/2006/relationships/oleObject" Target="../embeddings/oleObject7.bin"/><Relationship Id="rId7" Type="http://schemas.openxmlformats.org/officeDocument/2006/relationships/image" Target="../media/image26.png"/><Relationship Id="rId12" Type="http://schemas.openxmlformats.org/officeDocument/2006/relationships/image" Target="../media/image83.wmf"/><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76.wmf"/><Relationship Id="rId11" Type="http://schemas.openxmlformats.org/officeDocument/2006/relationships/oleObject" Target="../embeddings/oleObject10.bin"/><Relationship Id="rId5" Type="http://schemas.openxmlformats.org/officeDocument/2006/relationships/oleObject" Target="../embeddings/oleObject8.bin"/><Relationship Id="rId10" Type="http://schemas.openxmlformats.org/officeDocument/2006/relationships/image" Target="../media/image82.wmf"/><Relationship Id="rId4" Type="http://schemas.openxmlformats.org/officeDocument/2006/relationships/image" Target="../media/image80.wmf"/><Relationship Id="rId9" Type="http://schemas.openxmlformats.org/officeDocument/2006/relationships/oleObject" Target="../embeddings/oleObject9.bin"/><Relationship Id="rId14" Type="http://schemas.openxmlformats.org/officeDocument/2006/relationships/image" Target="../media/image84.wmf"/></Relationships>
</file>

<file path=ppt/slides/_rels/slide49.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86.wmf"/><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89.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88.wmf"/><Relationship Id="rId5" Type="http://schemas.openxmlformats.org/officeDocument/2006/relationships/oleObject" Target="../embeddings/oleObject15.bin"/><Relationship Id="rId4" Type="http://schemas.openxmlformats.org/officeDocument/2006/relationships/image" Target="../media/image87.wmf"/></Relationships>
</file>

<file path=ppt/slides/_rels/slide51.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90.wmf"/><Relationship Id="rId4" Type="http://schemas.openxmlformats.org/officeDocument/2006/relationships/oleObject" Target="../embeddings/oleObject17.bin"/></Relationships>
</file>

<file path=ppt/slides/_rels/slide5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18.bin"/><Relationship Id="rId1" Type="http://schemas.openxmlformats.org/officeDocument/2006/relationships/slideLayout" Target="../slideLayouts/slideLayout7.xml"/><Relationship Id="rId5" Type="http://schemas.openxmlformats.org/officeDocument/2006/relationships/image" Target="../media/image92.wmf"/><Relationship Id="rId4" Type="http://schemas.openxmlformats.org/officeDocument/2006/relationships/oleObject" Target="../embeddings/oleObject19.bin"/></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d/d2/Broglie_Big.jpg"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oleObject" Target="../embeddings/oleObject20.bin"/><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oleObject" Target="../embeddings/oleObject21.bin"/><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10.wmf"/></Relationships>
</file>

<file path=ppt/slides/_rels/slide8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90.pn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350.png"/><Relationship Id="rId4" Type="http://schemas.openxmlformats.org/officeDocument/2006/relationships/image" Target="../media/image1340.png"/></Relationships>
</file>

<file path=ppt/slides/_rels/slide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8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wmf"/><Relationship Id="rId7"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image" Target="../media/image1370.png"/><Relationship Id="rId7" Type="http://schemas.openxmlformats.org/officeDocument/2006/relationships/oleObject" Target="../embeddings/oleObject24.bin"/><Relationship Id="rId1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1.wmf"/><Relationship Id="rId11" Type="http://schemas.openxmlformats.org/officeDocument/2006/relationships/image" Target="../media/image138.png"/><Relationship Id="rId5" Type="http://schemas.openxmlformats.org/officeDocument/2006/relationships/oleObject" Target="../embeddings/oleObject23.bin"/><Relationship Id="rId10" Type="http://schemas.openxmlformats.org/officeDocument/2006/relationships/image" Target="../media/image143.wmf"/><Relationship Id="rId4" Type="http://schemas.openxmlformats.org/officeDocument/2006/relationships/image" Target="../media/image140.jpeg"/><Relationship Id="rId9" Type="http://schemas.openxmlformats.org/officeDocument/2006/relationships/oleObject" Target="../embeddings/oleObject25.bin"/></Relationships>
</file>

<file path=ppt/slides/_rels/slide97.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28EC-A157-AB42-9FA7-3AAFE6BA4E28}"/>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002236F4-038F-7C4B-8FC4-3CCCE51E8BCC}"/>
              </a:ext>
            </a:extLst>
          </p:cNvPr>
          <p:cNvSpPr>
            <a:spLocks noGrp="1"/>
          </p:cNvSpPr>
          <p:nvPr>
            <p:ph type="subTitle" idx="1"/>
          </p:nvPr>
        </p:nvSpPr>
        <p:spPr/>
        <p:txBody>
          <a:bodyPr/>
          <a:lstStyle/>
          <a:p>
            <a:endParaRPr lang="en-TW"/>
          </a:p>
        </p:txBody>
      </p:sp>
      <p:pic>
        <p:nvPicPr>
          <p:cNvPr id="5" name="Picture 4" descr="Graphical user interface, text, application&#10;&#10;Description automatically generated">
            <a:hlinkClick r:id="rId2"/>
            <a:extLst>
              <a:ext uri="{FF2B5EF4-FFF2-40B4-BE49-F238E27FC236}">
                <a16:creationId xmlns:a16="http://schemas.microsoft.com/office/drawing/2014/main" id="{D367861E-057E-3C4F-8CE4-2D6063AD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02"/>
            <a:ext cx="9144000" cy="4098795"/>
          </a:xfrm>
          <a:prstGeom prst="rect">
            <a:avLst/>
          </a:prstGeom>
        </p:spPr>
      </p:pic>
    </p:spTree>
    <p:extLst>
      <p:ext uri="{BB962C8B-B14F-4D97-AF65-F5344CB8AC3E}">
        <p14:creationId xmlns:p14="http://schemas.microsoft.com/office/powerpoint/2010/main" val="380398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descr="afg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549275"/>
            <a:ext cx="3749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文字方塊 2"/>
          <p:cNvSpPr txBox="1">
            <a:spLocks noChangeArrowheads="1"/>
          </p:cNvSpPr>
          <p:nvPr/>
        </p:nvSpPr>
        <p:spPr bwMode="auto">
          <a:xfrm>
            <a:off x="3313904" y="4895738"/>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疊加定理是干涉現象的基礎</a:t>
            </a:r>
          </a:p>
        </p:txBody>
      </p:sp>
      <p:sp>
        <p:nvSpPr>
          <p:cNvPr id="59397" name="Text Box 10"/>
          <p:cNvSpPr txBox="1">
            <a:spLocks noChangeArrowheads="1"/>
          </p:cNvSpPr>
          <p:nvPr/>
        </p:nvSpPr>
        <p:spPr bwMode="auto">
          <a:xfrm>
            <a:off x="2016124" y="5805264"/>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到達屏幕的波是通過狹縫一的波與通過狹縫二的波的疊加。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15E851-EEE2-0A54-2B22-75FB6DC768C9}"/>
                  </a:ext>
                </a:extLst>
              </p:cNvPr>
              <p:cNvSpPr txBox="1"/>
              <p:nvPr/>
            </p:nvSpPr>
            <p:spPr>
              <a:xfrm>
                <a:off x="3344193" y="5331632"/>
                <a:ext cx="2711191" cy="276999"/>
              </a:xfrm>
              <a:prstGeom prst="rect">
                <a:avLst/>
              </a:prstGeom>
              <a:solidFill>
                <a:srgbClr val="FFFF00"/>
              </a:solid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rPr>
                      <m:t>𝑦</m:t>
                    </m:r>
                    <m:d>
                      <m:dPr>
                        <m:ctrlPr>
                          <a:rPr lang="en-US" sz="1800" b="0" i="1" smtClean="0">
                            <a:latin typeface="Cambria Math" panose="02040503050406030204" pitchFamily="18" charset="0"/>
                          </a:rPr>
                        </m:ctrlPr>
                      </m:d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r>
                      <a:rPr lang="en-US" sz="1800" b="0" i="0" smtClean="0">
                        <a:latin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oMath>
                </a14:m>
                <a:endParaRPr lang="en-TW" sz="1800" dirty="0"/>
              </a:p>
            </p:txBody>
          </p:sp>
        </mc:Choice>
        <mc:Fallback xmlns="">
          <p:sp>
            <p:nvSpPr>
              <p:cNvPr id="2" name="TextBox 1">
                <a:extLst>
                  <a:ext uri="{FF2B5EF4-FFF2-40B4-BE49-F238E27FC236}">
                    <a16:creationId xmlns:a16="http://schemas.microsoft.com/office/drawing/2014/main" id="{8915E851-EEE2-0A54-2B22-75FB6DC768C9}"/>
                  </a:ext>
                </a:extLst>
              </p:cNvPr>
              <p:cNvSpPr txBox="1">
                <a:spLocks noRot="1" noChangeAspect="1" noMove="1" noResize="1" noEditPoints="1" noAdjustHandles="1" noChangeArrowheads="1" noChangeShapeType="1" noTextEdit="1"/>
              </p:cNvSpPr>
              <p:nvPr/>
            </p:nvSpPr>
            <p:spPr>
              <a:xfrm>
                <a:off x="3344193" y="5331632"/>
                <a:ext cx="2711191" cy="276999"/>
              </a:xfrm>
              <a:prstGeom prst="rect">
                <a:avLst/>
              </a:prstGeom>
              <a:blipFill>
                <a:blip r:embed="rId3"/>
                <a:stretch>
                  <a:fillRect l="-3271" t="-36364" b="-2727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B65111D3-B540-CEB4-15FF-13FADC4E131B}"/>
              </a:ext>
            </a:extLst>
          </p:cNvPr>
          <p:cNvSpPr txBox="1"/>
          <p:nvPr/>
        </p:nvSpPr>
        <p:spPr>
          <a:xfrm>
            <a:off x="2016124" y="6227315"/>
            <a:ext cx="5292180" cy="369332"/>
          </a:xfrm>
          <a:prstGeom prst="rect">
            <a:avLst/>
          </a:prstGeom>
          <a:noFill/>
        </p:spPr>
        <p:txBody>
          <a:bodyPr wrap="square">
            <a:spAutoFit/>
          </a:bodyPr>
          <a:lstStyle/>
          <a:p>
            <a:r>
              <a:rPr lang="zh-TW" altLang="en-US" sz="1800" dirty="0">
                <a:solidFill>
                  <a:srgbClr val="FF0000"/>
                </a:solidFill>
              </a:rPr>
              <a:t>疊加後你已無法分辨波是通過狹縫一還是二。</a:t>
            </a:r>
            <a:endParaRPr lang="en-TW"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702159" y="400583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142021" y="765747"/>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文字方塊 9"/>
          <p:cNvSpPr txBox="1">
            <a:spLocks noChangeArrowheads="1"/>
          </p:cNvSpPr>
          <p:nvPr/>
        </p:nvSpPr>
        <p:spPr bwMode="auto">
          <a:xfrm>
            <a:off x="1270359" y="1918272"/>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散射前單一個粒子就帶著整個波包！</a:t>
            </a:r>
          </a:p>
        </p:txBody>
      </p:sp>
      <p:sp>
        <p:nvSpPr>
          <p:cNvPr id="17" name="橢圓 16"/>
          <p:cNvSpPr/>
          <p:nvPr/>
        </p:nvSpPr>
        <p:spPr>
          <a:xfrm>
            <a:off x="5662971" y="436619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799371" y="407727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359509" y="450907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橢圓 15"/>
          <p:cNvSpPr/>
          <p:nvPr/>
        </p:nvSpPr>
        <p:spPr>
          <a:xfrm>
            <a:off x="1630721" y="105308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3" name="文字方塊 17"/>
          <p:cNvSpPr txBox="1">
            <a:spLocks noChangeArrowheads="1"/>
          </p:cNvSpPr>
          <p:nvPr/>
        </p:nvSpPr>
        <p:spPr bwMode="auto">
          <a:xfrm>
            <a:off x="2062521" y="765747"/>
            <a:ext cx="576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4" name="文字方塊 18"/>
          <p:cNvSpPr txBox="1">
            <a:spLocks noChangeArrowheads="1"/>
          </p:cNvSpPr>
          <p:nvPr/>
        </p:nvSpPr>
        <p:spPr bwMode="auto">
          <a:xfrm>
            <a:off x="1262099" y="3446060"/>
            <a:ext cx="648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散射後，</a:t>
            </a:r>
            <a:r>
              <a:rPr lang="zh-TW" altLang="en-US" sz="1800" dirty="0">
                <a:solidFill>
                  <a:srgbClr val="FF0000"/>
                </a:solidFill>
              </a:rPr>
              <a:t>單一顆電子的波便包含兩個往相反方向移動的波包！</a:t>
            </a:r>
          </a:p>
        </p:txBody>
      </p:sp>
      <p:sp>
        <p:nvSpPr>
          <p:cNvPr id="169995" name="文字方塊 19"/>
          <p:cNvSpPr txBox="1">
            <a:spLocks noChangeArrowheads="1"/>
          </p:cNvSpPr>
          <p:nvPr/>
        </p:nvSpPr>
        <p:spPr bwMode="auto">
          <a:xfrm>
            <a:off x="1270359" y="2421509"/>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波包散射成兩個反向的波包。但一顆電子依舊是一顆電子。</a:t>
            </a:r>
            <a:endParaRPr lang="en-US" altLang="zh-TW" sz="1800" dirty="0"/>
          </a:p>
        </p:txBody>
      </p:sp>
      <p:sp>
        <p:nvSpPr>
          <p:cNvPr id="169996" name="Line 6"/>
          <p:cNvSpPr>
            <a:spLocks noChangeShapeType="1"/>
          </p:cNvSpPr>
          <p:nvPr/>
        </p:nvSpPr>
        <p:spPr bwMode="auto">
          <a:xfrm>
            <a:off x="2999146" y="1197547"/>
            <a:ext cx="79216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7" name="Line 6"/>
          <p:cNvSpPr>
            <a:spLocks noChangeShapeType="1"/>
          </p:cNvSpPr>
          <p:nvPr/>
        </p:nvSpPr>
        <p:spPr bwMode="auto">
          <a:xfrm flipH="1">
            <a:off x="1270359" y="450907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文字方塊 29"/>
          <p:cNvSpPr txBox="1">
            <a:spLocks noChangeArrowheads="1"/>
          </p:cNvSpPr>
          <p:nvPr/>
        </p:nvSpPr>
        <p:spPr bwMode="auto">
          <a:xfrm>
            <a:off x="1206425" y="5449886"/>
            <a:ext cx="6249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電子是無法分割的，不能平均分配在整個有波的區域內！</a:t>
            </a:r>
          </a:p>
        </p:txBody>
      </p:sp>
      <p:sp>
        <p:nvSpPr>
          <p:cNvPr id="2" name="TextBox 1">
            <a:extLst>
              <a:ext uri="{FF2B5EF4-FFF2-40B4-BE49-F238E27FC236}">
                <a16:creationId xmlns:a16="http://schemas.microsoft.com/office/drawing/2014/main" id="{C61DF22D-46A2-104A-B264-EBC414AEA1D0}"/>
              </a:ext>
            </a:extLst>
          </p:cNvPr>
          <p:cNvSpPr txBox="1"/>
          <p:nvPr/>
        </p:nvSpPr>
        <p:spPr>
          <a:xfrm>
            <a:off x="1193405" y="5943415"/>
            <a:ext cx="691172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有關電子的所有資訊由左圖的波來代表，</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9674324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99208"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923620"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2" name="文字方塊 16"/>
          <p:cNvSpPr txBox="1">
            <a:spLocks noChangeArrowheads="1"/>
          </p:cNvSpPr>
          <p:nvPr/>
        </p:nvSpPr>
        <p:spPr bwMode="auto">
          <a:xfrm>
            <a:off x="1962808" y="1825730"/>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單次觀察，必定要有特定的方向，不是左，就是右！</a:t>
            </a:r>
          </a:p>
        </p:txBody>
      </p:sp>
      <p:sp>
        <p:nvSpPr>
          <p:cNvPr id="171013" name="文字方塊 18"/>
          <p:cNvSpPr txBox="1">
            <a:spLocks noChangeArrowheads="1"/>
          </p:cNvSpPr>
          <p:nvPr/>
        </p:nvSpPr>
        <p:spPr bwMode="auto">
          <a:xfrm>
            <a:off x="1962809" y="3140968"/>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於是，單次觀察，所得到的結果，</a:t>
            </a:r>
            <a:r>
              <a:rPr lang="zh-TW" altLang="en-US" sz="1800" dirty="0">
                <a:solidFill>
                  <a:srgbClr val="FF0000"/>
                </a:solidFill>
                <a:latin typeface="Calibri" pitchFamily="34" charset="0"/>
              </a:rPr>
              <a:t>一定不能</a:t>
            </a:r>
            <a:r>
              <a:rPr lang="zh-TW" altLang="en-US" sz="1800" dirty="0">
                <a:latin typeface="Calibri" pitchFamily="34" charset="0"/>
              </a:rPr>
              <a:t>每一次都相同。</a:t>
            </a:r>
          </a:p>
        </p:txBody>
      </p:sp>
      <p:sp>
        <p:nvSpPr>
          <p:cNvPr id="171014" name="文字方塊 22"/>
          <p:cNvSpPr txBox="1">
            <a:spLocks noChangeArrowheads="1"/>
          </p:cNvSpPr>
          <p:nvPr/>
        </p:nvSpPr>
        <p:spPr bwMode="auto">
          <a:xfrm>
            <a:off x="1262559" y="551723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這些得到不同測量結果的電子，卻是同一個波所描述，狀態完全相同！</a:t>
            </a:r>
          </a:p>
        </p:txBody>
      </p:sp>
      <p:pic>
        <p:nvPicPr>
          <p:cNvPr id="17101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2034245" y="815311"/>
            <a:ext cx="27924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54745"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71588"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94383" y="378834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779158"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76244"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92045" y="3788346"/>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6" name="矩形 36"/>
          <p:cNvSpPr>
            <a:spLocks noChangeArrowheads="1"/>
          </p:cNvSpPr>
          <p:nvPr/>
        </p:nvSpPr>
        <p:spPr bwMode="auto">
          <a:xfrm>
            <a:off x="1962808" y="2678050"/>
            <a:ext cx="7181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因此重複多次實驗，左右兩個方向必定都要發生！否則一定有作弊！</a:t>
            </a:r>
            <a:endParaRPr lang="zh-TW" altLang="en-US" sz="1800" dirty="0"/>
          </a:p>
        </p:txBody>
      </p:sp>
      <p:sp>
        <p:nvSpPr>
          <p:cNvPr id="171027" name="文字方塊 37"/>
          <p:cNvSpPr txBox="1">
            <a:spLocks noChangeArrowheads="1"/>
          </p:cNvSpPr>
          <p:nvPr/>
        </p:nvSpPr>
        <p:spPr bwMode="auto">
          <a:xfrm>
            <a:off x="1219628" y="312073"/>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所以在</a:t>
            </a:r>
            <a:r>
              <a:rPr lang="zh-TW" altLang="en-US" sz="1800" dirty="0">
                <a:solidFill>
                  <a:srgbClr val="FF0000"/>
                </a:solidFill>
              </a:rPr>
              <a:t>完全相同條件</a:t>
            </a:r>
            <a:r>
              <a:rPr lang="zh-TW" altLang="en-US" sz="1800" dirty="0"/>
              <a:t>下做實驗，觀察此電子散射後的移動方向：</a:t>
            </a:r>
          </a:p>
        </p:txBody>
      </p:sp>
      <p:sp>
        <p:nvSpPr>
          <p:cNvPr id="2" name="文字方塊 1"/>
          <p:cNvSpPr txBox="1"/>
          <p:nvPr/>
        </p:nvSpPr>
        <p:spPr bwMode="auto">
          <a:xfrm>
            <a:off x="1262559" y="5988868"/>
            <a:ext cx="5977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同一特定的狀態，測量結果卻不是確定的！</a:t>
            </a:r>
          </a:p>
        </p:txBody>
      </p:sp>
      <p:sp>
        <p:nvSpPr>
          <p:cNvPr id="17" name="文字方塊 16">
            <a:extLst>
              <a:ext uri="{FF2B5EF4-FFF2-40B4-BE49-F238E27FC236}">
                <a16:creationId xmlns:a16="http://schemas.microsoft.com/office/drawing/2014/main" id="{6431AF7A-8D8B-304A-8ADB-DBC297FD4466}"/>
              </a:ext>
            </a:extLst>
          </p:cNvPr>
          <p:cNvSpPr txBox="1">
            <a:spLocks noChangeArrowheads="1"/>
          </p:cNvSpPr>
          <p:nvPr/>
        </p:nvSpPr>
        <p:spPr bwMode="auto">
          <a:xfrm>
            <a:off x="1962808" y="2255451"/>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而描述電子的波給出發現它的機率。既有左，也有右！</a:t>
            </a:r>
          </a:p>
        </p:txBody>
      </p:sp>
    </p:spTree>
    <p:extLst>
      <p:ext uri="{BB962C8B-B14F-4D97-AF65-F5344CB8AC3E}">
        <p14:creationId xmlns:p14="http://schemas.microsoft.com/office/powerpoint/2010/main" val="40235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文字方塊 17"/>
          <p:cNvSpPr txBox="1">
            <a:spLocks noChangeArrowheads="1"/>
          </p:cNvSpPr>
          <p:nvPr/>
        </p:nvSpPr>
        <p:spPr bwMode="auto">
          <a:xfrm>
            <a:off x="2339975" y="3860800"/>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同樣條件</a:t>
            </a:r>
            <a:r>
              <a:rPr lang="zh-TW" altLang="en-US" sz="1800"/>
              <a:t>的一顆電子入射</a:t>
            </a:r>
            <a:r>
              <a:rPr lang="zh-TW" altLang="en-US" sz="1800">
                <a:solidFill>
                  <a:srgbClr val="FF0000"/>
                </a:solidFill>
              </a:rPr>
              <a:t>同樣條件</a:t>
            </a:r>
            <a:r>
              <a:rPr lang="zh-TW" altLang="en-US" sz="1800"/>
              <a:t>的位能階，</a:t>
            </a:r>
          </a:p>
        </p:txBody>
      </p:sp>
      <p:sp>
        <p:nvSpPr>
          <p:cNvPr id="172035" name="文字方塊 18"/>
          <p:cNvSpPr txBox="1">
            <a:spLocks noChangeArrowheads="1"/>
          </p:cNvSpPr>
          <p:nvPr/>
        </p:nvSpPr>
        <p:spPr bwMode="auto">
          <a:xfrm>
            <a:off x="2195513" y="29972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2036" name="文字方塊 19"/>
          <p:cNvSpPr txBox="1">
            <a:spLocks noChangeArrowheads="1"/>
          </p:cNvSpPr>
          <p:nvPr/>
        </p:nvSpPr>
        <p:spPr bwMode="auto">
          <a:xfrm>
            <a:off x="5940425" y="292417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2037" name="文字方塊 20"/>
          <p:cNvSpPr txBox="1">
            <a:spLocks noChangeArrowheads="1"/>
          </p:cNvSpPr>
          <p:nvPr/>
        </p:nvSpPr>
        <p:spPr bwMode="auto">
          <a:xfrm>
            <a:off x="2339975" y="4868863"/>
            <a:ext cx="492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物理的可重複性、因果關係與確定性完全喪失！</a:t>
            </a:r>
          </a:p>
        </p:txBody>
      </p:sp>
      <p:sp>
        <p:nvSpPr>
          <p:cNvPr id="15" name="笑臉 14"/>
          <p:cNvSpPr/>
          <p:nvPr/>
        </p:nvSpPr>
        <p:spPr>
          <a:xfrm>
            <a:off x="2443163" y="2198688"/>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300560" y="234201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443692" y="248489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9" name="直線單箭頭接點 18"/>
          <p:cNvCxnSpPr/>
          <p:nvPr/>
        </p:nvCxnSpPr>
        <p:spPr>
          <a:xfrm>
            <a:off x="657225" y="2413000"/>
            <a:ext cx="1643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1435101" y="2614613"/>
            <a:ext cx="8651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7229475" y="2198688"/>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p:cNvSpPr/>
          <p:nvPr/>
        </p:nvSpPr>
        <p:spPr>
          <a:xfrm>
            <a:off x="5086898" y="234202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橢圓 23"/>
          <p:cNvSpPr/>
          <p:nvPr/>
        </p:nvSpPr>
        <p:spPr>
          <a:xfrm>
            <a:off x="7587228" y="248489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p:cNvCxnSpPr/>
          <p:nvPr/>
        </p:nvCxnSpPr>
        <p:spPr>
          <a:xfrm>
            <a:off x="5372100" y="2413000"/>
            <a:ext cx="17145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730104" y="2632076"/>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057" name="矩形 31"/>
          <p:cNvSpPr>
            <a:spLocks noChangeArrowheads="1"/>
          </p:cNvSpPr>
          <p:nvPr/>
        </p:nvSpPr>
        <p:spPr bwMode="auto">
          <a:xfrm>
            <a:off x="2339975" y="4365625"/>
            <a:ext cx="3184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散射的結果每次實驗都不同！</a:t>
            </a:r>
          </a:p>
        </p:txBody>
      </p:sp>
    </p:spTree>
    <p:extLst>
      <p:ext uri="{BB962C8B-B14F-4D97-AF65-F5344CB8AC3E}">
        <p14:creationId xmlns:p14="http://schemas.microsoft.com/office/powerpoint/2010/main" val="170099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4.56647E-6 L 0.22066 4.56647E-6 " pathEditMode="relative" rAng="0" ptsTypes="AA">
                                      <p:cBhvr>
                                        <p:cTn id="6" dur="2000" fill="hold"/>
                                        <p:tgtEl>
                                          <p:spTgt spid="17"/>
                                        </p:tgtEl>
                                        <p:attrNameLst>
                                          <p:attrName>ppt_x</p:attrName>
                                          <p:attrName>ppt_y</p:attrName>
                                        </p:attrNameLst>
                                      </p:cBhvr>
                                      <p:rCtr x="11024" y="0"/>
                                    </p:animMotion>
                                  </p:childTnLst>
                                </p:cTn>
                              </p:par>
                            </p:childTnLst>
                          </p:cTn>
                        </p:par>
                        <p:par>
                          <p:cTn id="7" fill="hold" nodeType="afterGroup">
                            <p:stCondLst>
                              <p:cond delay="2000"/>
                            </p:stCondLst>
                            <p:childTnLst>
                              <p:par>
                                <p:cTn id="8" presetID="49" presetClass="path" presetSubtype="0" accel="50000" decel="50000" fill="hold" nodeType="afterEffect">
                                  <p:stCondLst>
                                    <p:cond delay="0"/>
                                  </p:stCondLst>
                                  <p:childTnLst>
                                    <p:animMotion origin="layout" path="M 5E-6 4.07407E-6 L -0.13733 0.00138 " pathEditMode="relative" rAng="0" ptsTypes="AA">
                                      <p:cBhvr>
                                        <p:cTn id="9" dur="2000" fill="hold"/>
                                        <p:tgtEl>
                                          <p:spTgt spid="18"/>
                                        </p:tgtEl>
                                        <p:attrNameLst>
                                          <p:attrName>ppt_x</p:attrName>
                                          <p:attrName>ppt_y</p:attrName>
                                        </p:attrNameLst>
                                      </p:cBhvr>
                                      <p:rCtr x="-6875" y="69"/>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1.66667E-6 4.56647E-6 L 0.22048 4.56647E-6 " pathEditMode="relative" rAng="0" ptsTypes="AA">
                                      <p:cBhvr>
                                        <p:cTn id="19" dur="2000" fill="hold"/>
                                        <p:tgtEl>
                                          <p:spTgt spid="23"/>
                                        </p:tgtEl>
                                        <p:attrNameLst>
                                          <p:attrName>ppt_x</p:attrName>
                                          <p:attrName>ppt_y</p:attrName>
                                        </p:attrNameLst>
                                      </p:cBhvr>
                                      <p:rCtr x="11024" y="0"/>
                                    </p:animMotion>
                                  </p:childTnLst>
                                </p:cTn>
                              </p:par>
                            </p:childTnLst>
                          </p:cTn>
                        </p:par>
                        <p:par>
                          <p:cTn id="20" fill="hold" nodeType="afterGroup">
                            <p:stCondLst>
                              <p:cond delay="2000"/>
                            </p:stCondLst>
                            <p:childTnLst>
                              <p:par>
                                <p:cTn id="21" presetID="56" presetClass="path" presetSubtype="0" accel="50000" decel="50000" fill="hold" nodeType="afterEffect">
                                  <p:stCondLst>
                                    <p:cond delay="0"/>
                                  </p:stCondLst>
                                  <p:childTnLst>
                                    <p:animMotion origin="layout" path="M -1.66667E-6 -4.07407E-6 L 0.11823 -4.07407E-6 " pathEditMode="relative" rAng="0" ptsTypes="AA">
                                      <p:cBhvr>
                                        <p:cTn id="22" dur="2000" fill="hold"/>
                                        <p:tgtEl>
                                          <p:spTgt spid="24"/>
                                        </p:tgtEl>
                                        <p:attrNameLst>
                                          <p:attrName>ppt_x</p:attrName>
                                          <p:attrName>ppt_y</p:attrName>
                                        </p:attrNameLst>
                                      </p:cBhvr>
                                      <p:rCtr x="590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文字方塊 18"/>
          <p:cNvSpPr txBox="1">
            <a:spLocks noChangeArrowheads="1"/>
          </p:cNvSpPr>
          <p:nvPr/>
        </p:nvSpPr>
        <p:spPr bwMode="auto">
          <a:xfrm>
            <a:off x="1264565"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3059" name="文字方塊 19"/>
          <p:cNvSpPr txBox="1">
            <a:spLocks noChangeArrowheads="1"/>
          </p:cNvSpPr>
          <p:nvPr/>
        </p:nvSpPr>
        <p:spPr bwMode="auto">
          <a:xfrm>
            <a:off x="6088977"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3060"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0102"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337242"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759740" y="501451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306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944515"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241898"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457402" y="5014518"/>
            <a:ext cx="558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070" name="文字方塊 15"/>
          <p:cNvSpPr txBox="1">
            <a:spLocks noChangeArrowheads="1"/>
          </p:cNvSpPr>
          <p:nvPr/>
        </p:nvSpPr>
        <p:spPr bwMode="auto">
          <a:xfrm>
            <a:off x="806157" y="1082909"/>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這個不確定性並不是來自實驗的誤差。</a:t>
            </a:r>
          </a:p>
        </p:txBody>
      </p:sp>
      <p:sp>
        <p:nvSpPr>
          <p:cNvPr id="173072" name="文字方塊 17"/>
          <p:cNvSpPr txBox="1">
            <a:spLocks noChangeArrowheads="1"/>
          </p:cNvSpPr>
          <p:nvPr/>
        </p:nvSpPr>
        <p:spPr bwMode="auto">
          <a:xfrm>
            <a:off x="806157" y="1530778"/>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誤差是來自儀器的精確性有其刻度極限。</a:t>
            </a:r>
          </a:p>
        </p:txBody>
      </p:sp>
      <p:sp>
        <p:nvSpPr>
          <p:cNvPr id="173073" name="矩形 18"/>
          <p:cNvSpPr>
            <a:spLocks noChangeArrowheads="1"/>
          </p:cNvSpPr>
          <p:nvPr/>
        </p:nvSpPr>
        <p:spPr bwMode="auto">
          <a:xfrm>
            <a:off x="786054" y="1993765"/>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我們對起始條件或實驗環境，無法完全精確地調定。</a:t>
            </a:r>
          </a:p>
        </p:txBody>
      </p:sp>
      <p:sp>
        <p:nvSpPr>
          <p:cNvPr id="173074" name="文字方塊 19"/>
          <p:cNvSpPr txBox="1">
            <a:spLocks noChangeArrowheads="1"/>
          </p:cNvSpPr>
          <p:nvPr/>
        </p:nvSpPr>
        <p:spPr bwMode="auto">
          <a:xfrm>
            <a:off x="796061" y="2470776"/>
            <a:ext cx="8168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我們雖然預期每次實驗起始條件完全相同，但實際上總是有一些差距。</a:t>
            </a:r>
          </a:p>
        </p:txBody>
      </p:sp>
      <p:pic>
        <p:nvPicPr>
          <p:cNvPr id="173076"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496590" y="4366818"/>
            <a:ext cx="2049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文字方塊 23"/>
          <p:cNvSpPr txBox="1">
            <a:spLocks noChangeArrowheads="1"/>
          </p:cNvSpPr>
          <p:nvPr/>
        </p:nvSpPr>
        <p:spPr bwMode="auto">
          <a:xfrm>
            <a:off x="784364" y="3398338"/>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散射實驗是入射一個調教完全準確的電子，</a:t>
            </a:r>
          </a:p>
        </p:txBody>
      </p:sp>
      <p:sp>
        <p:nvSpPr>
          <p:cNvPr id="173078" name="矩形 25"/>
          <p:cNvSpPr>
            <a:spLocks noChangeArrowheads="1"/>
          </p:cNvSpPr>
          <p:nvPr/>
        </p:nvSpPr>
        <p:spPr bwMode="auto">
          <a:xfrm>
            <a:off x="749897" y="382201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但依然在結果上無法逃避不確定性的出現。</a:t>
            </a:r>
          </a:p>
        </p:txBody>
      </p:sp>
      <p:pic>
        <p:nvPicPr>
          <p:cNvPr id="456706" name="Picture 2" descr="Measurement - Wikipedia">
            <a:extLst>
              <a:ext uri="{FF2B5EF4-FFF2-40B4-BE49-F238E27FC236}">
                <a16:creationId xmlns:a16="http://schemas.microsoft.com/office/drawing/2014/main" id="{F3BEEEAA-243D-8741-9199-DB2CC3A42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29" y="678832"/>
            <a:ext cx="2635945" cy="172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059"/>
                                        </p:tgtEl>
                                        <p:attrNameLst>
                                          <p:attrName>style.visibility</p:attrName>
                                        </p:attrNameLst>
                                      </p:cBhvr>
                                      <p:to>
                                        <p:strVal val="visible"/>
                                      </p:to>
                                    </p:set>
                                    <p:anim calcmode="lin" valueType="num">
                                      <p:cBhvr additive="base">
                                        <p:cTn id="11" dur="500" fill="hold"/>
                                        <p:tgtEl>
                                          <p:spTgt spid="173059"/>
                                        </p:tgtEl>
                                        <p:attrNameLst>
                                          <p:attrName>ppt_x</p:attrName>
                                        </p:attrNameLst>
                                      </p:cBhvr>
                                      <p:tavLst>
                                        <p:tav tm="0">
                                          <p:val>
                                            <p:strVal val="#ppt_x"/>
                                          </p:val>
                                        </p:tav>
                                        <p:tav tm="100000">
                                          <p:val>
                                            <p:strVal val="#ppt_x"/>
                                          </p:val>
                                        </p:tav>
                                      </p:tavLst>
                                    </p:anim>
                                    <p:anim calcmode="lin" valueType="num">
                                      <p:cBhvr additive="base">
                                        <p:cTn id="12" dur="500" fill="hold"/>
                                        <p:tgtEl>
                                          <p:spTgt spid="1730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060"/>
                                        </p:tgtEl>
                                        <p:attrNameLst>
                                          <p:attrName>style.visibility</p:attrName>
                                        </p:attrNameLst>
                                      </p:cBhvr>
                                      <p:to>
                                        <p:strVal val="visible"/>
                                      </p:to>
                                    </p:set>
                                    <p:anim calcmode="lin" valueType="num">
                                      <p:cBhvr additive="base">
                                        <p:cTn id="15" dur="500" fill="hold"/>
                                        <p:tgtEl>
                                          <p:spTgt spid="173060"/>
                                        </p:tgtEl>
                                        <p:attrNameLst>
                                          <p:attrName>ppt_x</p:attrName>
                                        </p:attrNameLst>
                                      </p:cBhvr>
                                      <p:tavLst>
                                        <p:tav tm="0">
                                          <p:val>
                                            <p:strVal val="#ppt_x"/>
                                          </p:val>
                                        </p:tav>
                                        <p:tav tm="100000">
                                          <p:val>
                                            <p:strVal val="#ppt_x"/>
                                          </p:val>
                                        </p:tav>
                                      </p:tavLst>
                                    </p:anim>
                                    <p:anim calcmode="lin" valueType="num">
                                      <p:cBhvr additive="base">
                                        <p:cTn id="16" dur="500" fill="hold"/>
                                        <p:tgtEl>
                                          <p:spTgt spid="1730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3065"/>
                                        </p:tgtEl>
                                        <p:attrNameLst>
                                          <p:attrName>style.visibility</p:attrName>
                                        </p:attrNameLst>
                                      </p:cBhvr>
                                      <p:to>
                                        <p:strVal val="visible"/>
                                      </p:to>
                                    </p:set>
                                    <p:anim calcmode="lin" valueType="num">
                                      <p:cBhvr additive="base">
                                        <p:cTn id="27" dur="500" fill="hold"/>
                                        <p:tgtEl>
                                          <p:spTgt spid="173065"/>
                                        </p:tgtEl>
                                        <p:attrNameLst>
                                          <p:attrName>ppt_x</p:attrName>
                                        </p:attrNameLst>
                                      </p:cBhvr>
                                      <p:tavLst>
                                        <p:tav tm="0">
                                          <p:val>
                                            <p:strVal val="#ppt_x"/>
                                          </p:val>
                                        </p:tav>
                                        <p:tav tm="100000">
                                          <p:val>
                                            <p:strVal val="#ppt_x"/>
                                          </p:val>
                                        </p:tav>
                                      </p:tavLst>
                                    </p:anim>
                                    <p:anim calcmode="lin" valueType="num">
                                      <p:cBhvr additive="base">
                                        <p:cTn id="28" dur="500" fill="hold"/>
                                        <p:tgtEl>
                                          <p:spTgt spid="1730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3076"/>
                                        </p:tgtEl>
                                        <p:attrNameLst>
                                          <p:attrName>style.visibility</p:attrName>
                                        </p:attrNameLst>
                                      </p:cBhvr>
                                      <p:to>
                                        <p:strVal val="visible"/>
                                      </p:to>
                                    </p:set>
                                    <p:anim calcmode="lin" valueType="num">
                                      <p:cBhvr additive="base">
                                        <p:cTn id="39" dur="500" fill="hold"/>
                                        <p:tgtEl>
                                          <p:spTgt spid="173076"/>
                                        </p:tgtEl>
                                        <p:attrNameLst>
                                          <p:attrName>ppt_x</p:attrName>
                                        </p:attrNameLst>
                                      </p:cBhvr>
                                      <p:tavLst>
                                        <p:tav tm="0">
                                          <p:val>
                                            <p:strVal val="#ppt_x"/>
                                          </p:val>
                                        </p:tav>
                                        <p:tav tm="100000">
                                          <p:val>
                                            <p:strVal val="#ppt_x"/>
                                          </p:val>
                                        </p:tav>
                                      </p:tavLst>
                                    </p:anim>
                                    <p:anim calcmode="lin" valueType="num">
                                      <p:cBhvr additive="base">
                                        <p:cTn id="40" dur="500" fill="hold"/>
                                        <p:tgtEl>
                                          <p:spTgt spid="1730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3077"/>
                                        </p:tgtEl>
                                        <p:attrNameLst>
                                          <p:attrName>style.visibility</p:attrName>
                                        </p:attrNameLst>
                                      </p:cBhvr>
                                      <p:to>
                                        <p:strVal val="visible"/>
                                      </p:to>
                                    </p:set>
                                    <p:anim calcmode="lin" valueType="num">
                                      <p:cBhvr additive="base">
                                        <p:cTn id="43" dur="500" fill="hold"/>
                                        <p:tgtEl>
                                          <p:spTgt spid="173077"/>
                                        </p:tgtEl>
                                        <p:attrNameLst>
                                          <p:attrName>ppt_x</p:attrName>
                                        </p:attrNameLst>
                                      </p:cBhvr>
                                      <p:tavLst>
                                        <p:tav tm="0">
                                          <p:val>
                                            <p:strVal val="#ppt_x"/>
                                          </p:val>
                                        </p:tav>
                                        <p:tav tm="100000">
                                          <p:val>
                                            <p:strVal val="#ppt_x"/>
                                          </p:val>
                                        </p:tav>
                                      </p:tavLst>
                                    </p:anim>
                                    <p:anim calcmode="lin" valueType="num">
                                      <p:cBhvr additive="base">
                                        <p:cTn id="44" dur="500" fill="hold"/>
                                        <p:tgtEl>
                                          <p:spTgt spid="1730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3078"/>
                                        </p:tgtEl>
                                        <p:attrNameLst>
                                          <p:attrName>style.visibility</p:attrName>
                                        </p:attrNameLst>
                                      </p:cBhvr>
                                      <p:to>
                                        <p:strVal val="visible"/>
                                      </p:to>
                                    </p:set>
                                    <p:anim calcmode="lin" valueType="num">
                                      <p:cBhvr additive="base">
                                        <p:cTn id="47" dur="500" fill="hold"/>
                                        <p:tgtEl>
                                          <p:spTgt spid="173078"/>
                                        </p:tgtEl>
                                        <p:attrNameLst>
                                          <p:attrName>ppt_x</p:attrName>
                                        </p:attrNameLst>
                                      </p:cBhvr>
                                      <p:tavLst>
                                        <p:tav tm="0">
                                          <p:val>
                                            <p:strVal val="#ppt_x"/>
                                          </p:val>
                                        </p:tav>
                                        <p:tav tm="100000">
                                          <p:val>
                                            <p:strVal val="#ppt_x"/>
                                          </p:val>
                                        </p:tav>
                                      </p:tavLst>
                                    </p:anim>
                                    <p:anim calcmode="lin" valueType="num">
                                      <p:cBhvr additive="base">
                                        <p:cTn id="48" dur="500" fill="hold"/>
                                        <p:tgtEl>
                                          <p:spTgt spid="17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p:bldP spid="25" grpId="0" animBg="1"/>
      <p:bldP spid="33" grpId="0" animBg="1"/>
      <p:bldP spid="173077" grpId="0"/>
      <p:bldP spid="173078"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87624" y="1556792"/>
            <a:ext cx="7416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classical concept of probability is</a:t>
            </a:r>
            <a:r>
              <a:rPr lang="zh-TW" altLang="en-US" sz="1800" dirty="0"/>
              <a:t> </a:t>
            </a:r>
            <a:r>
              <a:rPr lang="en-US" altLang="zh-TW" sz="1800" dirty="0"/>
              <a:t>a mathematical </a:t>
            </a:r>
            <a:r>
              <a:rPr lang="en-US" altLang="zh-TW" sz="1800" dirty="0" err="1"/>
              <a:t>objectivisation</a:t>
            </a:r>
            <a:r>
              <a:rPr lang="en-US" altLang="zh-TW" sz="1800" dirty="0"/>
              <a:t> of the human deficiency of complete or exact knowledge, but ultimately a creation of the human mind……….  </a:t>
            </a:r>
            <a:endParaRPr lang="zh-TW" altLang="en-US" sz="1800" dirty="0"/>
          </a:p>
        </p:txBody>
      </p:sp>
      <p:sp>
        <p:nvSpPr>
          <p:cNvPr id="3" name="文字方塊 15"/>
          <p:cNvSpPr txBox="1">
            <a:spLocks noChangeArrowheads="1"/>
          </p:cNvSpPr>
          <p:nvPr/>
        </p:nvSpPr>
        <p:spPr bwMode="auto">
          <a:xfrm>
            <a:off x="1187624" y="99002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這個不確定性也不是古典統計力學的機率分布</a:t>
            </a:r>
          </a:p>
        </p:txBody>
      </p:sp>
      <p:sp>
        <p:nvSpPr>
          <p:cNvPr id="4" name="文字方塊 3"/>
          <p:cNvSpPr txBox="1"/>
          <p:nvPr/>
        </p:nvSpPr>
        <p:spPr bwMode="auto">
          <a:xfrm>
            <a:off x="1205461" y="263691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古典概念的機率是人類知識不完整或不精確性在數學上的客觀呈現。</a:t>
            </a:r>
          </a:p>
        </p:txBody>
      </p:sp>
      <p:sp>
        <p:nvSpPr>
          <p:cNvPr id="5" name="文字方塊 4"/>
          <p:cNvSpPr txBox="1"/>
          <p:nvPr/>
        </p:nvSpPr>
        <p:spPr bwMode="auto">
          <a:xfrm>
            <a:off x="1205461" y="3068960"/>
            <a:ext cx="5166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但畢竟是人心智所創造。</a:t>
            </a:r>
          </a:p>
        </p:txBody>
      </p:sp>
      <p:sp>
        <p:nvSpPr>
          <p:cNvPr id="6" name="文字方塊 5"/>
          <p:cNvSpPr txBox="1"/>
          <p:nvPr/>
        </p:nvSpPr>
        <p:spPr bwMode="auto">
          <a:xfrm>
            <a:off x="1187624" y="3933056"/>
            <a:ext cx="7254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Born probability is something endowed with physical reality, for it evolved with time and propagate in space according to Schrodinger Equation.</a:t>
            </a:r>
            <a:endParaRPr lang="zh-TW" altLang="en-US" sz="1800" dirty="0"/>
          </a:p>
        </p:txBody>
      </p:sp>
      <p:sp>
        <p:nvSpPr>
          <p:cNvPr id="7" name="文字方塊 6"/>
          <p:cNvSpPr txBox="1"/>
          <p:nvPr/>
        </p:nvSpPr>
        <p:spPr bwMode="auto">
          <a:xfrm>
            <a:off x="1169787" y="472514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波恩的機率則是充滿物理實在性，因為它會根據薛丁格方程式隨時間演化，在空間中傳播。</a:t>
            </a:r>
          </a:p>
        </p:txBody>
      </p:sp>
      <p:sp>
        <p:nvSpPr>
          <p:cNvPr id="8" name="文字方塊 7"/>
          <p:cNvSpPr txBox="1"/>
          <p:nvPr/>
        </p:nvSpPr>
        <p:spPr bwMode="auto">
          <a:xfrm>
            <a:off x="6444208" y="5661248"/>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Jammer 1989</a:t>
            </a:r>
            <a:endParaRPr lang="zh-TW" altLang="en-US" sz="1800" dirty="0"/>
          </a:p>
        </p:txBody>
      </p:sp>
    </p:spTree>
    <p:extLst>
      <p:ext uri="{BB962C8B-B14F-4D97-AF65-F5344CB8AC3E}">
        <p14:creationId xmlns:p14="http://schemas.microsoft.com/office/powerpoint/2010/main" val="2893842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6"/>
          <p:cNvSpPr txBox="1">
            <a:spLocks noChangeArrowheads="1"/>
          </p:cNvSpPr>
          <p:nvPr/>
        </p:nvSpPr>
        <p:spPr bwMode="auto">
          <a:xfrm>
            <a:off x="1179512" y="1988840"/>
            <a:ext cx="662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In Quantum Mechanics, there exists no quantity which in an </a:t>
            </a:r>
            <a:r>
              <a:rPr lang="en-US" altLang="zh-TW" sz="2000" dirty="0">
                <a:solidFill>
                  <a:srgbClr val="FF0000"/>
                </a:solidFill>
              </a:rPr>
              <a:t>individual case</a:t>
            </a:r>
            <a:r>
              <a:rPr lang="en-US" altLang="zh-TW" sz="2000" dirty="0"/>
              <a:t> can determine the result of a collision. I myself is inclined to give up </a:t>
            </a:r>
            <a:r>
              <a:rPr lang="en-US" altLang="zh-TW" sz="2000" dirty="0">
                <a:solidFill>
                  <a:srgbClr val="FF0000"/>
                </a:solidFill>
              </a:rPr>
              <a:t>determinism</a:t>
            </a:r>
            <a:r>
              <a:rPr lang="en-US" altLang="zh-TW" sz="2000" dirty="0"/>
              <a:t> in atomic world.</a:t>
            </a:r>
          </a:p>
        </p:txBody>
      </p:sp>
      <p:sp>
        <p:nvSpPr>
          <p:cNvPr id="176131" name="Text Box 7"/>
          <p:cNvSpPr txBox="1">
            <a:spLocks noChangeArrowheads="1"/>
          </p:cNvSpPr>
          <p:nvPr/>
        </p:nvSpPr>
        <p:spPr bwMode="auto">
          <a:xfrm>
            <a:off x="5940152" y="4402241"/>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Max Born 1926</a:t>
            </a:r>
          </a:p>
        </p:txBody>
      </p:sp>
      <p:sp>
        <p:nvSpPr>
          <p:cNvPr id="176132" name="文字方塊 8"/>
          <p:cNvSpPr txBox="1">
            <a:spLocks noChangeArrowheads="1"/>
          </p:cNvSpPr>
          <p:nvPr/>
        </p:nvSpPr>
        <p:spPr bwMode="auto">
          <a:xfrm>
            <a:off x="3123406" y="1268760"/>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不確定性開始登陸了！</a:t>
            </a:r>
          </a:p>
        </p:txBody>
      </p:sp>
      <p:sp>
        <p:nvSpPr>
          <p:cNvPr id="176133" name="Text Box 10"/>
          <p:cNvSpPr txBox="1">
            <a:spLocks noChangeArrowheads="1"/>
          </p:cNvSpPr>
          <p:nvPr/>
        </p:nvSpPr>
        <p:spPr bwMode="auto">
          <a:xfrm>
            <a:off x="1179512" y="5013176"/>
            <a:ext cx="5761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古典物理的決定論必須改變為量子物理的不確定論。</a:t>
            </a:r>
          </a:p>
        </p:txBody>
      </p:sp>
      <p:sp>
        <p:nvSpPr>
          <p:cNvPr id="2" name="文字方塊 1"/>
          <p:cNvSpPr txBox="1"/>
          <p:nvPr/>
        </p:nvSpPr>
        <p:spPr bwMode="auto">
          <a:xfrm>
            <a:off x="1179511" y="3140968"/>
            <a:ext cx="720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在量子力學之中，不存在任何量可以讓我們決定單一一次散射的結果。我個人傾向在原子世界中放棄決定論！</a:t>
            </a:r>
          </a:p>
        </p:txBody>
      </p:sp>
    </p:spTree>
    <p:extLst>
      <p:ext uri="{BB962C8B-B14F-4D97-AF65-F5344CB8AC3E}">
        <p14:creationId xmlns:p14="http://schemas.microsoft.com/office/powerpoint/2010/main" val="1255571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18"/>
          <p:cNvSpPr txBox="1">
            <a:spLocks noChangeArrowheads="1"/>
          </p:cNvSpPr>
          <p:nvPr/>
        </p:nvSpPr>
        <p:spPr bwMode="auto">
          <a:xfrm>
            <a:off x="1187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4083" name="文字方塊 19"/>
          <p:cNvSpPr txBox="1">
            <a:spLocks noChangeArrowheads="1"/>
          </p:cNvSpPr>
          <p:nvPr/>
        </p:nvSpPr>
        <p:spPr bwMode="auto">
          <a:xfrm>
            <a:off x="6013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4084"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044575"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1260971"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flipH="1">
            <a:off x="684212" y="70961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89"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5868987"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橢圓 29"/>
          <p:cNvSpPr/>
          <p:nvPr/>
        </p:nvSpPr>
        <p:spPr>
          <a:xfrm>
            <a:off x="7165627"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1" name="直線單箭頭接點 30"/>
          <p:cNvCxnSpPr/>
          <p:nvPr/>
        </p:nvCxnSpPr>
        <p:spPr>
          <a:xfrm>
            <a:off x="7380287" y="70961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單箭頭接點 2"/>
          <p:cNvCxnSpPr/>
          <p:nvPr/>
        </p:nvCxnSpPr>
        <p:spPr>
          <a:xfrm flipH="1" flipV="1">
            <a:off x="2916386" y="1222376"/>
            <a:ext cx="1872208" cy="16476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V="1">
            <a:off x="4845632" y="1133426"/>
            <a:ext cx="1863824" cy="17365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043608" y="2636912"/>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a:t>
            </a:r>
            <a:r>
              <a:rPr lang="zh-TW" altLang="zh-TW" sz="1800" dirty="0"/>
              <a:t>與條件</a:t>
            </a:r>
            <a:r>
              <a:rPr lang="zh-TW" altLang="en-US" sz="1800" dirty="0"/>
              <a:t>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cxnSp>
        <p:nvCxnSpPr>
          <p:cNvPr id="17" name="AutoShape 8"/>
          <p:cNvCxnSpPr>
            <a:cxnSpLocks noChangeShapeType="1"/>
          </p:cNvCxnSpPr>
          <p:nvPr/>
        </p:nvCxnSpPr>
        <p:spPr bwMode="auto">
          <a:xfrm>
            <a:off x="6495083" y="5378548"/>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Oval 9"/>
          <p:cNvSpPr>
            <a:spLocks noChangeArrowheads="1"/>
          </p:cNvSpPr>
          <p:nvPr/>
        </p:nvSpPr>
        <p:spPr bwMode="auto">
          <a:xfrm>
            <a:off x="7069758" y="5378548"/>
            <a:ext cx="144463" cy="1444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 name="文字方塊 16"/>
          <p:cNvSpPr txBox="1">
            <a:spLocks noChangeArrowheads="1"/>
          </p:cNvSpPr>
          <p:nvPr/>
        </p:nvSpPr>
        <p:spPr bwMode="auto">
          <a:xfrm>
            <a:off x="994395" y="4889598"/>
            <a:ext cx="5500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這與古典的結果及日常的常識完全不同！</a:t>
            </a:r>
          </a:p>
        </p:txBody>
      </p:sp>
      <p:sp>
        <p:nvSpPr>
          <p:cNvPr id="20" name="文字方塊 6"/>
          <p:cNvSpPr txBox="1">
            <a:spLocks noChangeArrowheads="1"/>
          </p:cNvSpPr>
          <p:nvPr/>
        </p:nvSpPr>
        <p:spPr bwMode="auto">
          <a:xfrm>
            <a:off x="5387008" y="4889598"/>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特定的因→特定的果</a:t>
            </a:r>
          </a:p>
        </p:txBody>
      </p:sp>
      <p:sp>
        <p:nvSpPr>
          <p:cNvPr id="21" name="文字方塊 8"/>
          <p:cNvSpPr txBox="1">
            <a:spLocks noChangeArrowheads="1"/>
          </p:cNvSpPr>
          <p:nvPr/>
        </p:nvSpPr>
        <p:spPr bwMode="auto">
          <a:xfrm>
            <a:off x="994395" y="5394423"/>
            <a:ext cx="655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特定起始條件及受力情況下，一個粒子只會有一條路徑</a:t>
            </a:r>
          </a:p>
        </p:txBody>
      </p:sp>
    </p:spTree>
    <p:extLst>
      <p:ext uri="{BB962C8B-B14F-4D97-AF65-F5344CB8AC3E}">
        <p14:creationId xmlns:p14="http://schemas.microsoft.com/office/powerpoint/2010/main" val="1530942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539031" y="1236397"/>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3194794" y="119512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115169" y="4632060"/>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原子中電子在能階之間的躍遷是一個不連續的量子躍遷。</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31" y="960172"/>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5868144" y="2184135"/>
            <a:ext cx="24193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文字方塊 19"/>
          <p:cNvSpPr txBox="1">
            <a:spLocks noChangeArrowheads="1"/>
          </p:cNvSpPr>
          <p:nvPr/>
        </p:nvSpPr>
        <p:spPr bwMode="auto">
          <a:xfrm>
            <a:off x="1115169" y="5136041"/>
            <a:ext cx="7272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實驗上看到一群完全相同的激發原子，並不同時發生躍遷回到基態。</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401688" y="2184135"/>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文字方塊 9"/>
          <p:cNvSpPr txBox="1">
            <a:spLocks noChangeArrowheads="1"/>
          </p:cNvSpPr>
          <p:nvPr/>
        </p:nvSpPr>
        <p:spPr bwMode="auto">
          <a:xfrm>
            <a:off x="1115168" y="564009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對於單一一顆激發原子，我們是無法預測它何時向下躍遷的！</a:t>
            </a:r>
          </a:p>
        </p:txBody>
      </p:sp>
      <p:sp>
        <p:nvSpPr>
          <p:cNvPr id="2" name="矩形 1"/>
          <p:cNvSpPr/>
          <p:nvPr/>
        </p:nvSpPr>
        <p:spPr>
          <a:xfrm>
            <a:off x="1401689" y="2543753"/>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151396" y="493517"/>
            <a:ext cx="7453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這個科學觀測確定性的喪失在先前波爾原子模型的討論中已經有徵兆。</a:t>
            </a:r>
          </a:p>
        </p:txBody>
      </p:sp>
    </p:spTree>
    <p:extLst>
      <p:ext uri="{BB962C8B-B14F-4D97-AF65-F5344CB8AC3E}">
        <p14:creationId xmlns:p14="http://schemas.microsoft.com/office/powerpoint/2010/main" val="3523313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29125"/>
            <a:ext cx="2574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8"/>
          <p:cNvSpPr txBox="1">
            <a:spLocks noChangeArrowheads="1"/>
          </p:cNvSpPr>
          <p:nvPr/>
        </p:nvSpPr>
        <p:spPr bwMode="auto">
          <a:xfrm>
            <a:off x="1285875" y="1214438"/>
            <a:ext cx="650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Quantum Mechanics is very imposing. But an inner voice tells me that it is not real thing. The theory delivers a lot but hardly brings us closer to the secrets of the </a:t>
            </a:r>
            <a:r>
              <a:rPr lang="en-US" altLang="zh-TW" sz="1800" dirty="0">
                <a:solidFill>
                  <a:srgbClr val="FF0000"/>
                </a:solidFill>
              </a:rPr>
              <a:t>Old One</a:t>
            </a:r>
            <a:r>
              <a:rPr lang="en-US" altLang="zh-TW" sz="1800" dirty="0"/>
              <a:t>. I for one am convinced that He does not </a:t>
            </a:r>
            <a:r>
              <a:rPr lang="en-US" altLang="zh-TW" sz="1800" dirty="0">
                <a:solidFill>
                  <a:srgbClr val="FF0000"/>
                </a:solidFill>
              </a:rPr>
              <a:t>throw dice</a:t>
            </a:r>
            <a:r>
              <a:rPr lang="en-US" altLang="zh-TW" sz="1800" dirty="0"/>
              <a:t>.  </a:t>
            </a:r>
          </a:p>
        </p:txBody>
      </p:sp>
      <p:sp>
        <p:nvSpPr>
          <p:cNvPr id="289796" name="Text Box 9"/>
          <p:cNvSpPr txBox="1">
            <a:spLocks noChangeArrowheads="1"/>
          </p:cNvSpPr>
          <p:nvPr/>
        </p:nvSpPr>
        <p:spPr bwMode="auto">
          <a:xfrm>
            <a:off x="5214938" y="2538413"/>
            <a:ext cx="295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Einstein to Born 1926</a:t>
            </a:r>
          </a:p>
        </p:txBody>
      </p:sp>
      <p:sp>
        <p:nvSpPr>
          <p:cNvPr id="2" name="文字方塊 1"/>
          <p:cNvSpPr txBox="1"/>
          <p:nvPr/>
        </p:nvSpPr>
        <p:spPr bwMode="auto">
          <a:xfrm>
            <a:off x="1285875" y="2996952"/>
            <a:ext cx="6624736"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量子力學很令人印象深刻，但我內心有一個聲音告訴我，這不是真實的東西。這個理論可以產生很多預測，但並沒有使我們更接近上帝的秘密。我個人深信上帝是不玩骰子的。</a:t>
            </a:r>
            <a:endParaRPr lang="en-US" altLang="zh-TW" sz="1800" dirty="0"/>
          </a:p>
        </p:txBody>
      </p:sp>
    </p:spTree>
    <p:extLst>
      <p:ext uri="{BB962C8B-B14F-4D97-AF65-F5344CB8AC3E}">
        <p14:creationId xmlns:p14="http://schemas.microsoft.com/office/powerpoint/2010/main" val="4771601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979062" y="4591050"/>
            <a:ext cx="728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散射後的電子</a:t>
            </a:r>
            <a:r>
              <a:rPr lang="zh-TW" altLang="en-US" sz="1800">
                <a:solidFill>
                  <a:srgbClr val="FF0000"/>
                </a:solidFill>
              </a:rPr>
              <a:t>波</a:t>
            </a:r>
            <a:r>
              <a:rPr lang="zh-TW" altLang="en-US" sz="1800"/>
              <a:t>函數包含往相反方向的波包，</a:t>
            </a:r>
          </a:p>
        </p:txBody>
      </p:sp>
      <p:pic>
        <p:nvPicPr>
          <p:cNvPr id="177155"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49" y="2430462"/>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7"/>
          <p:cNvSpPr txBox="1">
            <a:spLocks noChangeArrowheads="1"/>
          </p:cNvSpPr>
          <p:nvPr/>
        </p:nvSpPr>
        <p:spPr bwMode="auto">
          <a:xfrm>
            <a:off x="934612" y="5440362"/>
            <a:ext cx="760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一顆電子的運動只能朝一個方向，測量此電子方向時必然是不確定的！</a:t>
            </a:r>
          </a:p>
        </p:txBody>
      </p:sp>
      <p:sp>
        <p:nvSpPr>
          <p:cNvPr id="9" name="橢圓 8"/>
          <p:cNvSpPr/>
          <p:nvPr/>
        </p:nvSpPr>
        <p:spPr>
          <a:xfrm>
            <a:off x="7530748" y="329445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1" name="直線單箭頭接點 10"/>
          <p:cNvCxnSpPr/>
          <p:nvPr/>
        </p:nvCxnSpPr>
        <p:spPr>
          <a:xfrm rot="10800000">
            <a:off x="7241749" y="30781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7161" name="文字方塊 52"/>
          <p:cNvSpPr txBox="1">
            <a:spLocks noChangeArrowheads="1"/>
          </p:cNvSpPr>
          <p:nvPr/>
        </p:nvSpPr>
        <p:spPr bwMode="auto">
          <a:xfrm>
            <a:off x="979062" y="5922056"/>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pic>
        <p:nvPicPr>
          <p:cNvPr id="177163"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611680" y="2160209"/>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1468805" y="2520571"/>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165" name="矩形 13"/>
          <p:cNvSpPr>
            <a:spLocks noChangeArrowheads="1"/>
          </p:cNvSpPr>
          <p:nvPr/>
        </p:nvSpPr>
        <p:spPr bwMode="auto">
          <a:xfrm>
            <a:off x="979062" y="5022850"/>
            <a:ext cx="364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但觀察時仍只看到</a:t>
            </a:r>
            <a:r>
              <a:rPr lang="zh-TW" altLang="en-US" sz="1800">
                <a:solidFill>
                  <a:srgbClr val="FF0000"/>
                </a:solidFill>
              </a:rPr>
              <a:t>顆粒狀</a:t>
            </a:r>
            <a:r>
              <a:rPr lang="zh-TW" altLang="en-US" sz="1800"/>
              <a:t>的電子，</a:t>
            </a:r>
          </a:p>
        </p:txBody>
      </p:sp>
      <p:pic>
        <p:nvPicPr>
          <p:cNvPr id="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79062" y="332794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342549" y="3671638"/>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文字方塊 17"/>
          <p:cNvSpPr txBox="1">
            <a:spLocks noChangeArrowheads="1"/>
          </p:cNvSpPr>
          <p:nvPr/>
        </p:nvSpPr>
        <p:spPr bwMode="auto">
          <a:xfrm>
            <a:off x="3677124" y="339938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 name="Line 6"/>
          <p:cNvSpPr>
            <a:spLocks noChangeShapeType="1"/>
          </p:cNvSpPr>
          <p:nvPr/>
        </p:nvSpPr>
        <p:spPr bwMode="auto">
          <a:xfrm>
            <a:off x="2636412" y="383118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6"/>
          <p:cNvSpPr>
            <a:spLocks noChangeShapeType="1"/>
          </p:cNvSpPr>
          <p:nvPr/>
        </p:nvSpPr>
        <p:spPr bwMode="auto">
          <a:xfrm flipH="1">
            <a:off x="547262" y="383118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橢圓 17"/>
          <p:cNvSpPr/>
          <p:nvPr/>
        </p:nvSpPr>
        <p:spPr>
          <a:xfrm>
            <a:off x="909499" y="2432465"/>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文字方塊 2"/>
          <p:cNvSpPr txBox="1">
            <a:spLocks noChangeArrowheads="1"/>
          </p:cNvSpPr>
          <p:nvPr/>
        </p:nvSpPr>
        <p:spPr bwMode="auto">
          <a:xfrm>
            <a:off x="909499" y="1651288"/>
            <a:ext cx="648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但如此，電子既是波也是粒子！這個結論後果非常嚴重！</a:t>
            </a:r>
          </a:p>
        </p:txBody>
      </p:sp>
      <p:sp>
        <p:nvSpPr>
          <p:cNvPr id="20" name="文字方塊 4"/>
          <p:cNvSpPr txBox="1">
            <a:spLocks noChangeArrowheads="1"/>
          </p:cNvSpPr>
          <p:nvPr/>
        </p:nvSpPr>
        <p:spPr bwMode="auto">
          <a:xfrm>
            <a:off x="909499" y="1257114"/>
            <a:ext cx="6192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惟有引入電子的波性才可以合理的解釋原子光譜。</a:t>
            </a:r>
          </a:p>
        </p:txBody>
      </p:sp>
      <p:sp>
        <p:nvSpPr>
          <p:cNvPr id="21" name="文字方塊 1"/>
          <p:cNvSpPr txBox="1">
            <a:spLocks noChangeArrowheads="1"/>
          </p:cNvSpPr>
          <p:nvPr/>
        </p:nvSpPr>
        <p:spPr bwMode="auto">
          <a:xfrm>
            <a:off x="909499" y="649895"/>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Electron: A fundamental Particle behaving as Wave</a:t>
            </a:r>
            <a:endParaRPr lang="zh-TW" altLang="en-US" sz="1800" dirty="0"/>
          </a:p>
        </p:txBody>
      </p:sp>
    </p:spTree>
    <p:extLst>
      <p:ext uri="{BB962C8B-B14F-4D97-AF65-F5344CB8AC3E}">
        <p14:creationId xmlns:p14="http://schemas.microsoft.com/office/powerpoint/2010/main" val="136784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773113"/>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5202238" y="1493838"/>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亮紋</a:t>
            </a:r>
          </a:p>
        </p:txBody>
      </p:sp>
      <p:sp>
        <p:nvSpPr>
          <p:cNvPr id="44037" name="Text Box 7"/>
          <p:cNvSpPr txBox="1">
            <a:spLocks noChangeArrowheads="1"/>
          </p:cNvSpPr>
          <p:nvPr/>
        </p:nvSpPr>
        <p:spPr bwMode="auto">
          <a:xfrm>
            <a:off x="5202238" y="2843935"/>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5292725" y="1987695"/>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5292725" y="1987695"/>
                <a:ext cx="1322863" cy="276999"/>
              </a:xfrm>
              <a:prstGeom prst="rect">
                <a:avLst/>
              </a:prstGeom>
              <a:blipFill>
                <a:blip r:embed="rId3"/>
                <a:stretch>
                  <a:fillRect l="-3810" r="-381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5292725" y="3287654"/>
                <a:ext cx="1997405"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5292725" y="3287654"/>
                <a:ext cx="1997405" cy="526298"/>
              </a:xfrm>
              <a:prstGeom prst="rect">
                <a:avLst/>
              </a:prstGeom>
              <a:blipFill>
                <a:blip r:embed="rId4"/>
                <a:stretch>
                  <a:fillRect l="-2516" t="-4651" r="-1887" b="-11628"/>
                </a:stretch>
              </a:blipFill>
            </p:spPr>
            <p:txBody>
              <a:bodyPr/>
              <a:lstStyle/>
              <a:p>
                <a:r>
                  <a:rPr lang="en-TW">
                    <a:noFill/>
                  </a:rPr>
                  <a:t> </a:t>
                </a:r>
              </a:p>
            </p:txBody>
          </p:sp>
        </mc:Fallback>
      </mc:AlternateContent>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41bi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89" y="217925"/>
            <a:ext cx="1187314" cy="14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6"/>
          <p:cNvSpPr txBox="1">
            <a:spLocks noChangeArrowheads="1"/>
          </p:cNvSpPr>
          <p:nvPr/>
        </p:nvSpPr>
        <p:spPr bwMode="auto">
          <a:xfrm>
            <a:off x="911387" y="1647101"/>
            <a:ext cx="7561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There is no hope. The whole idea of quantum jumps leads to nonsense. If we are going to have to put up with these damn quantum jumps, I am sorry that I ever had anything to do with quantum theory. </a:t>
            </a:r>
          </a:p>
        </p:txBody>
      </p:sp>
      <p:sp>
        <p:nvSpPr>
          <p:cNvPr id="299012" name="Text Box 7"/>
          <p:cNvSpPr txBox="1">
            <a:spLocks noChangeArrowheads="1"/>
          </p:cNvSpPr>
          <p:nvPr/>
        </p:nvSpPr>
        <p:spPr bwMode="auto">
          <a:xfrm>
            <a:off x="942657" y="622780"/>
            <a:ext cx="518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Schrodinger, sick, on bed side said to Bohr, 1926</a:t>
            </a:r>
          </a:p>
        </p:txBody>
      </p:sp>
      <p:sp>
        <p:nvSpPr>
          <p:cNvPr id="299013" name="Text Box 8"/>
          <p:cNvSpPr txBox="1">
            <a:spLocks noChangeArrowheads="1"/>
          </p:cNvSpPr>
          <p:nvPr/>
        </p:nvSpPr>
        <p:spPr bwMode="auto">
          <a:xfrm>
            <a:off x="907003" y="3384536"/>
            <a:ext cx="7541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 rest of us are very thankful for wave mechanics for its clarity and simplicity.</a:t>
            </a:r>
            <a:endParaRPr lang="zh-TW" altLang="en-US" sz="1800" dirty="0"/>
          </a:p>
        </p:txBody>
      </p:sp>
      <p:sp>
        <p:nvSpPr>
          <p:cNvPr id="299014" name="Text Box 9"/>
          <p:cNvSpPr txBox="1">
            <a:spLocks noChangeArrowheads="1"/>
          </p:cNvSpPr>
          <p:nvPr/>
        </p:nvSpPr>
        <p:spPr bwMode="auto">
          <a:xfrm>
            <a:off x="5807932" y="5087819"/>
            <a:ext cx="309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Bohr returned, 1926</a:t>
            </a:r>
          </a:p>
        </p:txBody>
      </p:sp>
      <p:pic>
        <p:nvPicPr>
          <p:cNvPr id="299015" name="Picture 10" descr="bohr-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88" y="3738442"/>
            <a:ext cx="1070471" cy="14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52"/>
          <p:cNvSpPr txBox="1">
            <a:spLocks noChangeArrowheads="1"/>
          </p:cNvSpPr>
          <p:nvPr/>
        </p:nvSpPr>
        <p:spPr bwMode="auto">
          <a:xfrm>
            <a:off x="960339" y="5780315"/>
            <a:ext cx="7212061"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弔詭的是，保守派所寄予厚望、大力提倡的電子的波性，正是強迫我們必須拋棄微觀物理預測的確定性最主要的關鍵！</a:t>
            </a:r>
          </a:p>
        </p:txBody>
      </p:sp>
      <p:sp>
        <p:nvSpPr>
          <p:cNvPr id="2" name="文字方塊 1"/>
          <p:cNvSpPr txBox="1"/>
          <p:nvPr/>
        </p:nvSpPr>
        <p:spPr bwMode="auto">
          <a:xfrm>
            <a:off x="907003" y="2719342"/>
            <a:ext cx="7212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量子躍遷這整個概念就是無稽之談，假如我非得忍受這樣的概念，我很後悔我跟量子理論有任何關係。</a:t>
            </a:r>
          </a:p>
        </p:txBody>
      </p:sp>
      <p:sp>
        <p:nvSpPr>
          <p:cNvPr id="3" name="文字方塊 2"/>
          <p:cNvSpPr txBox="1"/>
          <p:nvPr/>
        </p:nvSpPr>
        <p:spPr bwMode="auto">
          <a:xfrm>
            <a:off x="907003" y="4128767"/>
            <a:ext cx="47169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我們大家都非常感激你所發明的波動力學，因為它的清晰與簡單的特性。</a:t>
            </a:r>
          </a:p>
        </p:txBody>
      </p:sp>
    </p:spTree>
    <p:extLst>
      <p:ext uri="{BB962C8B-B14F-4D97-AF65-F5344CB8AC3E}">
        <p14:creationId xmlns:p14="http://schemas.microsoft.com/office/powerpoint/2010/main" val="2911848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2">
            <a:extLst>
              <a:ext uri="{FF2B5EF4-FFF2-40B4-BE49-F238E27FC236}">
                <a16:creationId xmlns:a16="http://schemas.microsoft.com/office/drawing/2014/main" id="{A3F6BEA7-395C-4D8C-A760-CF9E3BEDBE94}"/>
              </a:ext>
            </a:extLst>
          </p:cNvPr>
          <p:cNvSpPr txBox="1">
            <a:spLocks noChangeArrowheads="1"/>
          </p:cNvSpPr>
          <p:nvPr/>
        </p:nvSpPr>
        <p:spPr bwMode="auto">
          <a:xfrm>
            <a:off x="1079500" y="908720"/>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
        <p:nvSpPr>
          <p:cNvPr id="3" name="TextBox 2">
            <a:extLst>
              <a:ext uri="{FF2B5EF4-FFF2-40B4-BE49-F238E27FC236}">
                <a16:creationId xmlns:a16="http://schemas.microsoft.com/office/drawing/2014/main" id="{AD77CDE0-4BC6-8632-87AD-1A9CE9E8A5BD}"/>
              </a:ext>
            </a:extLst>
          </p:cNvPr>
          <p:cNvSpPr txBox="1"/>
          <p:nvPr/>
        </p:nvSpPr>
        <p:spPr>
          <a:xfrm>
            <a:off x="1060552" y="1700808"/>
            <a:ext cx="597666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或許應該說，我們並不是對所有問題都有確定答案。</a:t>
            </a:r>
          </a:p>
        </p:txBody>
      </p:sp>
      <p:sp>
        <p:nvSpPr>
          <p:cNvPr id="4" name="TextBox 3">
            <a:extLst>
              <a:ext uri="{FF2B5EF4-FFF2-40B4-BE49-F238E27FC236}">
                <a16:creationId xmlns:a16="http://schemas.microsoft.com/office/drawing/2014/main" id="{EDFBF612-38CC-6EBC-533C-429AC9AD316F}"/>
              </a:ext>
            </a:extLst>
          </p:cNvPr>
          <p:cNvSpPr txBox="1"/>
          <p:nvPr/>
        </p:nvSpPr>
        <p:spPr>
          <a:xfrm>
            <a:off x="1080656" y="2204864"/>
            <a:ext cx="514868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在量子力學的世界，你得重新選擇所問的問題。</a:t>
            </a:r>
          </a:p>
        </p:txBody>
      </p:sp>
      <p:sp>
        <p:nvSpPr>
          <p:cNvPr id="5" name="TextBox 4">
            <a:extLst>
              <a:ext uri="{FF2B5EF4-FFF2-40B4-BE49-F238E27FC236}">
                <a16:creationId xmlns:a16="http://schemas.microsoft.com/office/drawing/2014/main" id="{96FAFBCA-3424-8789-86D5-B360A9898BA2}"/>
              </a:ext>
            </a:extLst>
          </p:cNvPr>
          <p:cNvSpPr txBox="1"/>
          <p:nvPr/>
        </p:nvSpPr>
        <p:spPr>
          <a:xfrm>
            <a:off x="1079500" y="2708920"/>
            <a:ext cx="6876876"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波函數是可以確定計算的，因此機率是可以算的，</a:t>
            </a:r>
          </a:p>
        </p:txBody>
      </p:sp>
      <p:sp>
        <p:nvSpPr>
          <p:cNvPr id="6" name="TextBox 5">
            <a:extLst>
              <a:ext uri="{FF2B5EF4-FFF2-40B4-BE49-F238E27FC236}">
                <a16:creationId xmlns:a16="http://schemas.microsoft.com/office/drawing/2014/main" id="{0FF05304-1C31-3F8C-B651-7AB58AC698DC}"/>
              </a:ext>
            </a:extLst>
          </p:cNvPr>
          <p:cNvSpPr txBox="1"/>
          <p:nvPr/>
        </p:nvSpPr>
        <p:spPr>
          <a:xfrm>
            <a:off x="1079500" y="3212976"/>
            <a:ext cx="658884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若波函數的能量有能階，能階也是可以確定計算的。</a:t>
            </a:r>
          </a:p>
        </p:txBody>
      </p:sp>
    </p:spTree>
    <p:extLst>
      <p:ext uri="{BB962C8B-B14F-4D97-AF65-F5344CB8AC3E}">
        <p14:creationId xmlns:p14="http://schemas.microsoft.com/office/powerpoint/2010/main" val="1230655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文字方塊 1"/>
          <p:cNvSpPr txBox="1">
            <a:spLocks noChangeArrowheads="1"/>
          </p:cNvSpPr>
          <p:nvPr/>
        </p:nvSpPr>
        <p:spPr bwMode="auto">
          <a:xfrm>
            <a:off x="1043609" y="2781176"/>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我們找到了粒子與波在數值上的關聯。</a:t>
            </a:r>
          </a:p>
        </p:txBody>
      </p:sp>
      <p:sp>
        <p:nvSpPr>
          <p:cNvPr id="178179" name="文字方塊 2"/>
          <p:cNvSpPr txBox="1">
            <a:spLocks noChangeArrowheads="1"/>
          </p:cNvSpPr>
          <p:nvPr/>
        </p:nvSpPr>
        <p:spPr bwMode="auto">
          <a:xfrm>
            <a:off x="1043609" y="335679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但在內在的本質特性上兩者真的可以相容嗎？</a:t>
            </a:r>
          </a:p>
        </p:txBody>
      </p:sp>
      <p:sp>
        <p:nvSpPr>
          <p:cNvPr id="178180" name="Text Box 19"/>
          <p:cNvSpPr txBox="1">
            <a:spLocks noChangeArrowheads="1"/>
          </p:cNvSpPr>
          <p:nvPr/>
        </p:nvSpPr>
        <p:spPr bwMode="auto">
          <a:xfrm>
            <a:off x="1007225" y="2217621"/>
            <a:ext cx="685657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一顆粒子在各處所對應的</a:t>
            </a:r>
            <a:r>
              <a:rPr lang="zh-TW" altLang="en-US" sz="1800" dirty="0">
                <a:solidFill>
                  <a:srgbClr val="FF0000"/>
                </a:solidFill>
              </a:rPr>
              <a:t>物質波的強度 </a:t>
            </a:r>
            <a:r>
              <a:rPr lang="zh-TW" altLang="en-US" sz="1800" dirty="0"/>
              <a:t>≈ 在該處發現此粒子的</a:t>
            </a:r>
            <a:r>
              <a:rPr lang="zh-TW" altLang="en-US" sz="1800" dirty="0">
                <a:solidFill>
                  <a:srgbClr val="FF0000"/>
                </a:solidFill>
              </a:rPr>
              <a:t>機率</a:t>
            </a:r>
          </a:p>
        </p:txBody>
      </p:sp>
      <p:sp>
        <p:nvSpPr>
          <p:cNvPr id="178181" name="文字方塊 4"/>
          <p:cNvSpPr txBox="1">
            <a:spLocks noChangeArrowheads="1"/>
          </p:cNvSpPr>
          <p:nvPr/>
        </p:nvSpPr>
        <p:spPr bwMode="auto">
          <a:xfrm>
            <a:off x="1043608" y="3933056"/>
            <a:ext cx="7036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讓我們以雙狹縫干涉的實驗來進一步聚焦討論兩個圖像的相容性！</a:t>
            </a:r>
          </a:p>
        </p:txBody>
      </p:sp>
      <p:sp>
        <p:nvSpPr>
          <p:cNvPr id="6" name="Smiley Face 5">
            <a:extLst>
              <a:ext uri="{FF2B5EF4-FFF2-40B4-BE49-F238E27FC236}">
                <a16:creationId xmlns:a16="http://schemas.microsoft.com/office/drawing/2014/main" id="{AC4CBC3D-20A7-4C4F-8D9F-9ED8C20F508B}"/>
              </a:ext>
            </a:extLst>
          </p:cNvPr>
          <p:cNvSpPr/>
          <p:nvPr/>
        </p:nvSpPr>
        <p:spPr bwMode="auto">
          <a:xfrm>
            <a:off x="8147157" y="42625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203031" y="929689"/>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粒子    顆粒狀不可分割</a:t>
            </a:r>
          </a:p>
        </p:txBody>
      </p:sp>
      <p:sp>
        <p:nvSpPr>
          <p:cNvPr id="23558" name="Text Box 6"/>
          <p:cNvSpPr txBox="1">
            <a:spLocks noChangeArrowheads="1"/>
          </p:cNvSpPr>
          <p:nvPr/>
        </p:nvSpPr>
        <p:spPr bwMode="auto">
          <a:xfrm>
            <a:off x="5359400" y="3497064"/>
            <a:ext cx="237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波      連續分佈</a:t>
            </a:r>
          </a:p>
        </p:txBody>
      </p:sp>
      <p:sp>
        <p:nvSpPr>
          <p:cNvPr id="7" name="文字方塊 4"/>
          <p:cNvSpPr txBox="1">
            <a:spLocks noChangeArrowheads="1"/>
          </p:cNvSpPr>
          <p:nvPr/>
        </p:nvSpPr>
        <p:spPr bwMode="auto">
          <a:xfrm>
            <a:off x="2141986" y="6003222"/>
            <a:ext cx="486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利用雙狹縫干涉可以分辨波與粒子的差異。</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498541-EDAE-254A-9B2B-B1A0A5BF193B}"/>
                  </a:ext>
                </a:extLst>
              </p:cNvPr>
              <p:cNvSpPr txBox="1"/>
              <p:nvPr/>
            </p:nvSpPr>
            <p:spPr>
              <a:xfrm>
                <a:off x="5852100" y="1475221"/>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3" name="TextBox 2">
                <a:extLst>
                  <a:ext uri="{FF2B5EF4-FFF2-40B4-BE49-F238E27FC236}">
                    <a16:creationId xmlns:a16="http://schemas.microsoft.com/office/drawing/2014/main" id="{04498541-EDAE-254A-9B2B-B1A0A5BF193B}"/>
                  </a:ext>
                </a:extLst>
              </p:cNvPr>
              <p:cNvSpPr txBox="1">
                <a:spLocks noRot="1" noChangeAspect="1" noMove="1" noResize="1" noEditPoints="1" noAdjustHandles="1" noChangeArrowheads="1" noChangeShapeType="1" noTextEdit="1"/>
              </p:cNvSpPr>
              <p:nvPr/>
            </p:nvSpPr>
            <p:spPr>
              <a:xfrm>
                <a:off x="5852100" y="1475221"/>
                <a:ext cx="1546705" cy="307777"/>
              </a:xfrm>
              <a:prstGeom prst="rect">
                <a:avLst/>
              </a:prstGeom>
              <a:blipFill>
                <a:blip r:embed="rId3"/>
                <a:stretch>
                  <a:fillRect l="-3252" r="-813" b="-12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E9D03A-A45C-DF47-B242-461CCAC8C099}"/>
                  </a:ext>
                </a:extLst>
              </p:cNvPr>
              <p:cNvSpPr txBox="1"/>
              <p:nvPr/>
            </p:nvSpPr>
            <p:spPr>
              <a:xfrm>
                <a:off x="5924619" y="407310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44E9D03A-A45C-DF47-B242-461CCAC8C099}"/>
                  </a:ext>
                </a:extLst>
              </p:cNvPr>
              <p:cNvSpPr txBox="1">
                <a:spLocks noRot="1" noChangeAspect="1" noMove="1" noResize="1" noEditPoints="1" noAdjustHandles="1" noChangeArrowheads="1" noChangeShapeType="1" noTextEdit="1"/>
              </p:cNvSpPr>
              <p:nvPr/>
            </p:nvSpPr>
            <p:spPr>
              <a:xfrm>
                <a:off x="5924619" y="4073103"/>
                <a:ext cx="1401666" cy="307777"/>
              </a:xfrm>
              <a:prstGeom prst="rect">
                <a:avLst/>
              </a:prstGeom>
              <a:blipFill>
                <a:blip r:embed="rId4"/>
                <a:stretch>
                  <a:fillRect l="-3604" r="-901" b="-11538"/>
                </a:stretch>
              </a:blipFill>
            </p:spPr>
            <p:txBody>
              <a:bodyPr/>
              <a:lstStyle/>
              <a:p>
                <a:r>
                  <a:rPr lang="en-TW">
                    <a:noFill/>
                  </a:rPr>
                  <a:t> </a:t>
                </a:r>
              </a:p>
            </p:txBody>
          </p:sp>
        </mc:Fallback>
      </mc:AlternateContent>
      <p:pic>
        <p:nvPicPr>
          <p:cNvPr id="4" name="Picture 3">
            <a:extLst>
              <a:ext uri="{FF2B5EF4-FFF2-40B4-BE49-F238E27FC236}">
                <a16:creationId xmlns:a16="http://schemas.microsoft.com/office/drawing/2014/main" id="{D5A56C7E-CA29-7448-A23B-C7A6BC09FE1A}"/>
              </a:ext>
            </a:extLst>
          </p:cNvPr>
          <p:cNvPicPr>
            <a:picLocks noChangeAspect="1"/>
          </p:cNvPicPr>
          <p:nvPr/>
        </p:nvPicPr>
        <p:blipFill>
          <a:blip r:embed="rId5"/>
          <a:stretch>
            <a:fillRect/>
          </a:stretch>
        </p:blipFill>
        <p:spPr>
          <a:xfrm>
            <a:off x="343003" y="138088"/>
            <a:ext cx="4800600" cy="2755900"/>
          </a:xfrm>
          <a:prstGeom prst="rect">
            <a:avLst/>
          </a:prstGeom>
        </p:spPr>
      </p:pic>
      <p:pic>
        <p:nvPicPr>
          <p:cNvPr id="5" name="Picture 4">
            <a:extLst>
              <a:ext uri="{FF2B5EF4-FFF2-40B4-BE49-F238E27FC236}">
                <a16:creationId xmlns:a16="http://schemas.microsoft.com/office/drawing/2014/main" id="{0D03AA69-900E-504B-8029-82EA2E952A8D}"/>
              </a:ext>
            </a:extLst>
          </p:cNvPr>
          <p:cNvPicPr>
            <a:picLocks noChangeAspect="1"/>
          </p:cNvPicPr>
          <p:nvPr/>
        </p:nvPicPr>
        <p:blipFill>
          <a:blip r:embed="rId6"/>
          <a:stretch>
            <a:fillRect/>
          </a:stretch>
        </p:blipFill>
        <p:spPr>
          <a:xfrm>
            <a:off x="343003" y="2863382"/>
            <a:ext cx="4860028" cy="2952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 calcmode="lin" valueType="num">
                                      <p:cBhvr additive="base">
                                        <p:cTn id="17" dur="500" fill="hold"/>
                                        <p:tgtEl>
                                          <p:spTgt spid="23558"/>
                                        </p:tgtEl>
                                        <p:attrNameLst>
                                          <p:attrName>ppt_x</p:attrName>
                                        </p:attrNameLst>
                                      </p:cBhvr>
                                      <p:tavLst>
                                        <p:tav tm="0">
                                          <p:val>
                                            <p:strVal val="#ppt_x"/>
                                          </p:val>
                                        </p:tav>
                                        <p:tav tm="100000">
                                          <p:val>
                                            <p:strVal val="#ppt_x"/>
                                          </p:val>
                                        </p:tav>
                                      </p:tavLst>
                                    </p:anim>
                                    <p:anim calcmode="lin" valueType="num">
                                      <p:cBhvr additive="base">
                                        <p:cTn id="18" dur="500" fill="hold"/>
                                        <p:tgtEl>
                                          <p:spTgt spid="2355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3" grpId="0" animBg="1"/>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hlinkClick r:id="rId2"/>
            <a:extLst>
              <a:ext uri="{FF2B5EF4-FFF2-40B4-BE49-F238E27FC236}">
                <a16:creationId xmlns:a16="http://schemas.microsoft.com/office/drawing/2014/main" id="{D2AA60CC-61AC-93FC-D6EF-8801E91D7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16632"/>
            <a:ext cx="5976664" cy="4243349"/>
          </a:xfrm>
          <a:prstGeom prst="rect">
            <a:avLst/>
          </a:prstGeom>
        </p:spPr>
      </p:pic>
      <p:pic>
        <p:nvPicPr>
          <p:cNvPr id="4" name="Picture 3">
            <a:extLst>
              <a:ext uri="{FF2B5EF4-FFF2-40B4-BE49-F238E27FC236}">
                <a16:creationId xmlns:a16="http://schemas.microsoft.com/office/drawing/2014/main" id="{7F786655-CF19-118B-223C-FE11690BD283}"/>
              </a:ext>
            </a:extLst>
          </p:cNvPr>
          <p:cNvPicPr>
            <a:picLocks noChangeAspect="1"/>
          </p:cNvPicPr>
          <p:nvPr/>
        </p:nvPicPr>
        <p:blipFill>
          <a:blip r:embed="rId4"/>
          <a:stretch>
            <a:fillRect/>
          </a:stretch>
        </p:blipFill>
        <p:spPr>
          <a:xfrm>
            <a:off x="2186863" y="4359981"/>
            <a:ext cx="3978186" cy="2416855"/>
          </a:xfrm>
          <a:prstGeom prst="rect">
            <a:avLst/>
          </a:prstGeom>
        </p:spPr>
      </p:pic>
    </p:spTree>
    <p:extLst>
      <p:ext uri="{BB962C8B-B14F-4D97-AF65-F5344CB8AC3E}">
        <p14:creationId xmlns:p14="http://schemas.microsoft.com/office/powerpoint/2010/main" val="2943699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773113"/>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5202238" y="1493838"/>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亮紋</a:t>
            </a:r>
          </a:p>
        </p:txBody>
      </p:sp>
      <p:sp>
        <p:nvSpPr>
          <p:cNvPr id="44037" name="Text Box 7"/>
          <p:cNvSpPr txBox="1">
            <a:spLocks noChangeArrowheads="1"/>
          </p:cNvSpPr>
          <p:nvPr/>
        </p:nvSpPr>
        <p:spPr bwMode="auto">
          <a:xfrm>
            <a:off x="5202238" y="2843935"/>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5292725" y="1987695"/>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5292725" y="1987695"/>
                <a:ext cx="1322863" cy="276999"/>
              </a:xfrm>
              <a:prstGeom prst="rect">
                <a:avLst/>
              </a:prstGeom>
              <a:blipFill>
                <a:blip r:embed="rId3"/>
                <a:stretch>
                  <a:fillRect l="-3810" r="-381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5292725" y="3287654"/>
                <a:ext cx="1997405"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5292725" y="3287654"/>
                <a:ext cx="1997405" cy="526298"/>
              </a:xfrm>
              <a:prstGeom prst="rect">
                <a:avLst/>
              </a:prstGeom>
              <a:blipFill>
                <a:blip r:embed="rId4"/>
                <a:stretch>
                  <a:fillRect l="-2516" t="-4651" r="-1887" b="-11628"/>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2B3DE21-266B-B8CA-4068-8129284A0355}"/>
                  </a:ext>
                </a:extLst>
              </p:cNvPr>
              <p:cNvSpPr txBox="1"/>
              <p:nvPr/>
            </p:nvSpPr>
            <p:spPr>
              <a:xfrm>
                <a:off x="5400795" y="521027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4" name="TextBox 3">
                <a:extLst>
                  <a:ext uri="{FF2B5EF4-FFF2-40B4-BE49-F238E27FC236}">
                    <a16:creationId xmlns:a16="http://schemas.microsoft.com/office/drawing/2014/main" id="{F2B3DE21-266B-B8CA-4068-8129284A0355}"/>
                  </a:ext>
                </a:extLst>
              </p:cNvPr>
              <p:cNvSpPr txBox="1">
                <a:spLocks noRot="1" noChangeAspect="1" noMove="1" noResize="1" noEditPoints="1" noAdjustHandles="1" noChangeArrowheads="1" noChangeShapeType="1" noTextEdit="1"/>
              </p:cNvSpPr>
              <p:nvPr/>
            </p:nvSpPr>
            <p:spPr>
              <a:xfrm>
                <a:off x="5400795" y="5210273"/>
                <a:ext cx="1401666" cy="307777"/>
              </a:xfrm>
              <a:prstGeom prst="rect">
                <a:avLst/>
              </a:prstGeom>
              <a:blipFill>
                <a:blip r:embed="rId5"/>
                <a:stretch>
                  <a:fillRect l="-4505" r="-901" b="-1600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F30D388-8568-703A-4891-6A71F9DB9323}"/>
                  </a:ext>
                </a:extLst>
              </p:cNvPr>
              <p:cNvSpPr txBox="1"/>
              <p:nvPr/>
            </p:nvSpPr>
            <p:spPr>
              <a:xfrm>
                <a:off x="5400051" y="4730859"/>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5" name="TextBox 4">
                <a:extLst>
                  <a:ext uri="{FF2B5EF4-FFF2-40B4-BE49-F238E27FC236}">
                    <a16:creationId xmlns:a16="http://schemas.microsoft.com/office/drawing/2014/main" id="{6F30D388-8568-703A-4891-6A71F9DB9323}"/>
                  </a:ext>
                </a:extLst>
              </p:cNvPr>
              <p:cNvSpPr txBox="1">
                <a:spLocks noRot="1" noChangeAspect="1" noMove="1" noResize="1" noEditPoints="1" noAdjustHandles="1" noChangeArrowheads="1" noChangeShapeType="1" noTextEdit="1"/>
              </p:cNvSpPr>
              <p:nvPr/>
            </p:nvSpPr>
            <p:spPr>
              <a:xfrm>
                <a:off x="5400051" y="4730859"/>
                <a:ext cx="1692899" cy="307777"/>
              </a:xfrm>
              <a:prstGeom prst="rect">
                <a:avLst/>
              </a:prstGeom>
              <a:blipFill>
                <a:blip r:embed="rId6"/>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11280205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
          <p:cNvSpPr txBox="1">
            <a:spLocks noChangeArrowheads="1"/>
          </p:cNvSpPr>
          <p:nvPr/>
        </p:nvSpPr>
        <p:spPr bwMode="auto">
          <a:xfrm>
            <a:off x="5572125" y="27146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t>電子？</a:t>
            </a:r>
            <a:r>
              <a:rPr lang="zh-TW" altLang="en-US" sz="2400"/>
              <a:t>    </a:t>
            </a:r>
          </a:p>
        </p:txBody>
      </p:sp>
      <p:pic>
        <p:nvPicPr>
          <p:cNvPr id="2" name="Picture 1">
            <a:extLst>
              <a:ext uri="{FF2B5EF4-FFF2-40B4-BE49-F238E27FC236}">
                <a16:creationId xmlns:a16="http://schemas.microsoft.com/office/drawing/2014/main" id="{284513E9-D3C1-EF4F-95C0-EEA8F1958E08}"/>
              </a:ext>
            </a:extLst>
          </p:cNvPr>
          <p:cNvPicPr>
            <a:picLocks noChangeAspect="1"/>
          </p:cNvPicPr>
          <p:nvPr/>
        </p:nvPicPr>
        <p:blipFill rotWithShape="1">
          <a:blip r:embed="rId2"/>
          <a:srcRect r="39931" b="10625"/>
          <a:stretch/>
        </p:blipFill>
        <p:spPr>
          <a:xfrm>
            <a:off x="2411760" y="1844824"/>
            <a:ext cx="3096344" cy="257131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2771775" y="2852738"/>
            <a:ext cx="372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文字方塊 2"/>
          <p:cNvSpPr txBox="1">
            <a:spLocks noChangeArrowheads="1"/>
          </p:cNvSpPr>
          <p:nvPr/>
        </p:nvSpPr>
        <p:spPr bwMode="auto">
          <a:xfrm>
            <a:off x="1403350" y="1474738"/>
            <a:ext cx="6913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波的性質由頻率與波長標定，但電子一般量到的是動量與能量。</a:t>
            </a:r>
          </a:p>
        </p:txBody>
      </p:sp>
      <p:sp>
        <p:nvSpPr>
          <p:cNvPr id="148484" name="文字方塊 3"/>
          <p:cNvSpPr txBox="1">
            <a:spLocks noChangeArrowheads="1"/>
          </p:cNvSpPr>
          <p:nvPr/>
        </p:nvSpPr>
        <p:spPr bwMode="auto">
          <a:xfrm>
            <a:off x="1423988" y="198884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電子波的頻率與波長如何決定？（如何把粒子翻譯成波？）</a:t>
            </a:r>
          </a:p>
        </p:txBody>
      </p:sp>
      <p:sp>
        <p:nvSpPr>
          <p:cNvPr id="43013" name="文字方塊 4"/>
          <p:cNvSpPr txBox="1">
            <a:spLocks noChangeArrowheads="1"/>
          </p:cNvSpPr>
          <p:nvPr/>
        </p:nvSpPr>
        <p:spPr bwMode="auto">
          <a:xfrm>
            <a:off x="1476374" y="5366782"/>
            <a:ext cx="5543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山寨版物質波：我們就抄襲模仿光波與光子吧！</a:t>
            </a:r>
          </a:p>
        </p:txBody>
      </p:sp>
      <p:pic>
        <p:nvPicPr>
          <p:cNvPr id="148486" name="Picture 5" descr="40b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852738"/>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7"/>
          <p:cNvSpPr>
            <a:spLocks noChangeArrowheads="1"/>
          </p:cNvSpPr>
          <p:nvPr/>
        </p:nvSpPr>
        <p:spPr bwMode="auto">
          <a:xfrm>
            <a:off x="1403350" y="335756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左-右雙向箭號 7"/>
          <p:cNvSpPr/>
          <p:nvPr/>
        </p:nvSpPr>
        <p:spPr>
          <a:xfrm>
            <a:off x="1928813" y="3429000"/>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文字方塊 1"/>
          <p:cNvSpPr txBox="1"/>
          <p:nvPr/>
        </p:nvSpPr>
        <p:spPr bwMode="auto">
          <a:xfrm>
            <a:off x="1476375" y="4901297"/>
            <a:ext cx="4160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光也有同樣的情況！</a:t>
            </a:r>
          </a:p>
        </p:txBody>
      </p:sp>
      <p:sp>
        <p:nvSpPr>
          <p:cNvPr id="3" name="文字方塊 2"/>
          <p:cNvSpPr txBox="1"/>
          <p:nvPr/>
        </p:nvSpPr>
        <p:spPr bwMode="auto">
          <a:xfrm>
            <a:off x="1435859" y="980728"/>
            <a:ext cx="554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要實現電子的波粒二重性，首先要能描述電子波。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331913" y="429260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電子    </a:t>
            </a:r>
            <a:r>
              <a:rPr lang="zh-TW" altLang="en-US" sz="1800" b="1">
                <a:solidFill>
                  <a:srgbClr val="FF0000"/>
                </a:solidFill>
              </a:rPr>
              <a:t>顆粒狀無法分割</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283968" y="4290291"/>
            <a:ext cx="2520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285750" y="1214438"/>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144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547813" y="4797425"/>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547813" y="5229225"/>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547813" y="5661025"/>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537708" y="3722566"/>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537708" y="3722566"/>
                <a:ext cx="1546705" cy="307777"/>
              </a:xfrm>
              <a:prstGeom prst="rect">
                <a:avLst/>
              </a:prstGeom>
              <a:blipFill>
                <a:blip r:embed="rId4"/>
                <a:stretch>
                  <a:fillRect l="-2439" r="-813"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537708" y="4237565"/>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537708" y="4237565"/>
                <a:ext cx="1692899" cy="307777"/>
              </a:xfrm>
              <a:prstGeom prst="rect">
                <a:avLst/>
              </a:prstGeom>
              <a:blipFill>
                <a:blip r:embed="rId5"/>
                <a:stretch>
                  <a:fillRect l="-2222" r="-741" b="-11538"/>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6"/>
          <a:srcRect r="-580" b="10625"/>
          <a:stretch/>
        </p:blipFill>
        <p:spPr>
          <a:xfrm>
            <a:off x="4188588" y="1251194"/>
            <a:ext cx="4391137" cy="2177806"/>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08175" y="4725144"/>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18922955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750" y="1510524"/>
            <a:ext cx="4391137" cy="2177806"/>
          </a:xfrm>
          <a:prstGeom prst="rect">
            <a:avLst/>
          </a:prstGeom>
        </p:spPr>
      </p:pic>
      <p:sp>
        <p:nvSpPr>
          <p:cNvPr id="7176" name="Text Box 8"/>
          <p:cNvSpPr txBox="1">
            <a:spLocks noChangeArrowheads="1"/>
          </p:cNvSpPr>
          <p:nvPr/>
        </p:nvSpPr>
        <p:spPr bwMode="auto">
          <a:xfrm>
            <a:off x="988106" y="643210"/>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sp>
        <p:nvSpPr>
          <p:cNvPr id="7179" name="Text Box 11"/>
          <p:cNvSpPr txBox="1">
            <a:spLocks noChangeArrowheads="1"/>
          </p:cNvSpPr>
          <p:nvPr/>
        </p:nvSpPr>
        <p:spPr bwMode="auto">
          <a:xfrm>
            <a:off x="1029941" y="5162221"/>
            <a:ext cx="8155894"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如果電子如波一樣瀰漫在空間中，電子到達狹縫屏幕時就沒有特定的位置可言！</a:t>
            </a:r>
          </a:p>
        </p:txBody>
      </p:sp>
      <p:cxnSp>
        <p:nvCxnSpPr>
          <p:cNvPr id="14" name="直線接點 13"/>
          <p:cNvCxnSpPr/>
          <p:nvPr/>
        </p:nvCxnSpPr>
        <p:spPr>
          <a:xfrm flipV="1">
            <a:off x="1000746" y="2415009"/>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9433" y="2272134"/>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746" y="2557884"/>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996" y="2343572"/>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638" y="2151701"/>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2577" y="2139069"/>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8121" y="2200697"/>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1246" y="313314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1246" y="2196523"/>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7471" y="4264996"/>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6827" y="3845491"/>
            <a:ext cx="6191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p>
        </p:txBody>
      </p:sp>
      <p:sp>
        <p:nvSpPr>
          <p:cNvPr id="20500" name="文字方塊 26"/>
          <p:cNvSpPr txBox="1">
            <a:spLocks noChangeArrowheads="1"/>
          </p:cNvSpPr>
          <p:nvPr/>
        </p:nvSpPr>
        <p:spPr bwMode="auto">
          <a:xfrm>
            <a:off x="5001246" y="1693285"/>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p:sp>
        <p:nvSpPr>
          <p:cNvPr id="27" name="文字方塊 28"/>
          <p:cNvSpPr txBox="1">
            <a:spLocks noChangeArrowheads="1"/>
          </p:cNvSpPr>
          <p:nvPr/>
        </p:nvSpPr>
        <p:spPr bwMode="auto">
          <a:xfrm>
            <a:off x="958382" y="5710881"/>
            <a:ext cx="601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若粒子必得有特定位置，那波性與粒子性是無法相容的！</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716" y="1695779"/>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716" y="1695779"/>
                <a:ext cx="1052412"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815" y="2636122"/>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815" y="2636122"/>
                <a:ext cx="1052412" cy="369332"/>
              </a:xfrm>
              <a:prstGeom prst="rect">
                <a:avLst/>
              </a:prstGeom>
              <a:blipFill>
                <a:blip r:embed="rId4"/>
                <a:stretch>
                  <a:fillRect/>
                </a:stretch>
              </a:blipFill>
            </p:spPr>
            <p:txBody>
              <a:bodyPr/>
              <a:lstStyle/>
              <a:p>
                <a:r>
                  <a:rPr lang="en-TW">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10582" y="252203"/>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7471" y="1042189"/>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31" name="文字方塊 28">
            <a:extLst>
              <a:ext uri="{FF2B5EF4-FFF2-40B4-BE49-F238E27FC236}">
                <a16:creationId xmlns:a16="http://schemas.microsoft.com/office/drawing/2014/main" id="{799BD370-14B7-3940-8FC4-F0C59532832C}"/>
              </a:ext>
            </a:extLst>
          </p:cNvPr>
          <p:cNvSpPr txBox="1">
            <a:spLocks noChangeArrowheads="1"/>
          </p:cNvSpPr>
          <p:nvPr/>
        </p:nvSpPr>
        <p:spPr bwMode="auto">
          <a:xfrm>
            <a:off x="979312" y="6152944"/>
            <a:ext cx="7769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若電子必得同時有波性與粒子性，粒子必定不能有特定位置！</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9934" y="4664313"/>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9"/>
                                        </p:tgtEl>
                                        <p:attrNameLst>
                                          <p:attrName>style.visibility</p:attrName>
                                        </p:attrNameLst>
                                      </p:cBhvr>
                                      <p:to>
                                        <p:strVal val="visible"/>
                                      </p:to>
                                    </p:set>
                                    <p:anim calcmode="lin" valueType="num">
                                      <p:cBhvr additive="base">
                                        <p:cTn id="43" dur="500" fill="hold"/>
                                        <p:tgtEl>
                                          <p:spTgt spid="7179"/>
                                        </p:tgtEl>
                                        <p:attrNameLst>
                                          <p:attrName>ppt_x</p:attrName>
                                        </p:attrNameLst>
                                      </p:cBhvr>
                                      <p:tavLst>
                                        <p:tav tm="0">
                                          <p:val>
                                            <p:strVal val="#ppt_x"/>
                                          </p:val>
                                        </p:tav>
                                        <p:tav tm="100000">
                                          <p:val>
                                            <p:strVal val="#ppt_x"/>
                                          </p:val>
                                        </p:tav>
                                      </p:tavLst>
                                    </p:anim>
                                    <p:anim calcmode="lin" valueType="num">
                                      <p:cBhvr additive="base">
                                        <p:cTn id="44"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0" animBg="1"/>
      <p:bldP spid="19" grpId="0" animBg="1"/>
      <p:bldP spid="21" grpId="0" animBg="1"/>
      <p:bldP spid="24" grpId="0"/>
      <p:bldP spid="26" grpId="0"/>
      <p:bldP spid="18" grpId="0"/>
      <p:bldP spid="28" grpId="0"/>
      <p:bldP spid="27" grpId="0"/>
      <p:bldP spid="25" grpId="0" animBg="1"/>
      <p:bldP spid="31" grpId="0"/>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24273" y="3815925"/>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848685" y="3815925"/>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4" name="文字方塊 22"/>
          <p:cNvSpPr txBox="1">
            <a:spLocks noChangeArrowheads="1"/>
          </p:cNvSpPr>
          <p:nvPr/>
        </p:nvSpPr>
        <p:spPr bwMode="auto">
          <a:xfrm>
            <a:off x="1187624" y="4392286"/>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散射後的電子波包含兩個分離的波包，卻是單一一個波。</a:t>
            </a:r>
          </a:p>
        </p:txBody>
      </p:sp>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16186" y="2626123"/>
            <a:ext cx="2972110" cy="10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16186" y="233973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38981" y="241124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358108" y="2658057"/>
            <a:ext cx="2814291" cy="101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61634" y="233973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77435" y="2411248"/>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7" name="文字方塊 37"/>
          <p:cNvSpPr txBox="1">
            <a:spLocks noChangeArrowheads="1"/>
          </p:cNvSpPr>
          <p:nvPr/>
        </p:nvSpPr>
        <p:spPr bwMode="auto">
          <a:xfrm>
            <a:off x="1331269" y="1619707"/>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這與電子散射實驗的結果是同一回事：</a:t>
            </a:r>
          </a:p>
        </p:txBody>
      </p:sp>
      <p:sp>
        <p:nvSpPr>
          <p:cNvPr id="17" name="文字方塊 22">
            <a:extLst>
              <a:ext uri="{FF2B5EF4-FFF2-40B4-BE49-F238E27FC236}">
                <a16:creationId xmlns:a16="http://schemas.microsoft.com/office/drawing/2014/main" id="{CFEA1D59-3216-6B4A-BB83-B61A2695B5FE}"/>
              </a:ext>
            </a:extLst>
          </p:cNvPr>
          <p:cNvSpPr txBox="1">
            <a:spLocks noChangeArrowheads="1"/>
          </p:cNvSpPr>
          <p:nvPr/>
        </p:nvSpPr>
        <p:spPr bwMode="auto">
          <a:xfrm>
            <a:off x="1168091" y="4902429"/>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處於這個電子波的狀態下的劈腿電子，顯然不能有特定的位置。</a:t>
            </a:r>
          </a:p>
        </p:txBody>
      </p:sp>
    </p:spTree>
    <p:extLst>
      <p:ext uri="{BB962C8B-B14F-4D97-AF65-F5344CB8AC3E}">
        <p14:creationId xmlns:p14="http://schemas.microsoft.com/office/powerpoint/2010/main" val="34071884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928224" y="162485"/>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5" name="Picture 2" descr="E:\Media\Chapter2\Images\02_UnnumPho_p035-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916" y="635849"/>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3" descr="E:\Media\Chapter2\Images\02_01Figure-F.jpg"/>
          <p:cNvPicPr>
            <a:picLocks noChangeAspect="1" noChangeArrowheads="1"/>
          </p:cNvPicPr>
          <p:nvPr/>
        </p:nvPicPr>
        <p:blipFill>
          <a:blip r:embed="rId3">
            <a:extLst>
              <a:ext uri="{28A0092B-C50C-407E-A947-70E740481C1C}">
                <a14:useLocalDpi xmlns:a14="http://schemas.microsoft.com/office/drawing/2010/main" val="0"/>
              </a:ext>
            </a:extLst>
          </a:blip>
          <a:srcRect b="92184"/>
          <a:stretch>
            <a:fillRect/>
          </a:stretch>
        </p:blipFill>
        <p:spPr bwMode="auto">
          <a:xfrm>
            <a:off x="911916" y="2578949"/>
            <a:ext cx="48577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4" descr="A-09"/>
          <p:cNvPicPr>
            <a:picLocks noChangeAspect="1" noChangeArrowheads="1"/>
          </p:cNvPicPr>
          <p:nvPr/>
        </p:nvPicPr>
        <p:blipFill>
          <a:blip r:embed="rId4">
            <a:extLst>
              <a:ext uri="{28A0092B-C50C-407E-A947-70E740481C1C}">
                <a14:useLocalDpi xmlns:a14="http://schemas.microsoft.com/office/drawing/2010/main" val="0"/>
              </a:ext>
            </a:extLst>
          </a:blip>
          <a:srcRect t="18900"/>
          <a:stretch>
            <a:fillRect/>
          </a:stretch>
        </p:blipFill>
        <p:spPr bwMode="auto">
          <a:xfrm>
            <a:off x="3661168" y="1016849"/>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636832" y="3109610"/>
            <a:ext cx="780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牛頓粒子的標準特性：即使你不測量，一個粒子一直都有</a:t>
            </a:r>
            <a:r>
              <a:rPr lang="zh-TW" altLang="en-US" sz="1800" dirty="0">
                <a:solidFill>
                  <a:srgbClr val="FF0000"/>
                </a:solidFill>
                <a:latin typeface="Times New Roman" pitchFamily="18" charset="0"/>
              </a:rPr>
              <a:t>一個特定的</a:t>
            </a:r>
            <a:r>
              <a:rPr lang="zh-TW" altLang="en-US" sz="1800" dirty="0">
                <a:latin typeface="Times New Roman" pitchFamily="18" charset="0"/>
              </a:rPr>
              <a:t>位置！</a:t>
            </a:r>
          </a:p>
        </p:txBody>
      </p:sp>
      <p:sp>
        <p:nvSpPr>
          <p:cNvPr id="9" name="Text Box 6"/>
          <p:cNvSpPr txBox="1">
            <a:spLocks noChangeArrowheads="1"/>
          </p:cNvSpPr>
          <p:nvPr/>
        </p:nvSpPr>
        <p:spPr bwMode="auto">
          <a:xfrm>
            <a:off x="636832" y="3508843"/>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電子的顆粒狀不是牛頓粒子，它不一定有一個特定的位置！</a:t>
            </a:r>
          </a:p>
        </p:txBody>
      </p:sp>
      <p:pic>
        <p:nvPicPr>
          <p:cNvPr id="12" name="Picture 4" descr="f39_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936" y="3910990"/>
            <a:ext cx="35814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21928" y="4452797"/>
            <a:ext cx="2492990" cy="369332"/>
          </a:xfrm>
          <a:prstGeom prst="rect">
            <a:avLst/>
          </a:prstGeom>
        </p:spPr>
        <p:txBody>
          <a:bodyPr wrap="none">
            <a:spAutoFit/>
          </a:bodyPr>
          <a:lstStyle/>
          <a:p>
            <a:pPr eaLnBrk="1" hangingPunct="1">
              <a:spcBef>
                <a:spcPct val="50000"/>
              </a:spcBef>
              <a:buFontTx/>
              <a:buNone/>
            </a:pPr>
            <a:r>
              <a:rPr lang="zh-TW" altLang="en-US" sz="1800" dirty="0">
                <a:solidFill>
                  <a:srgbClr val="FF0000"/>
                </a:solidFill>
              </a:rPr>
              <a:t>或許該改稱量子粒子！</a:t>
            </a:r>
          </a:p>
        </p:txBody>
      </p:sp>
      <p:sp>
        <p:nvSpPr>
          <p:cNvPr id="3" name="文字方塊 2"/>
          <p:cNvSpPr txBox="1"/>
          <p:nvPr/>
        </p:nvSpPr>
        <p:spPr bwMode="auto">
          <a:xfrm>
            <a:off x="570682" y="6390239"/>
            <a:ext cx="7934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畢竟我們不該期待巨觀世界所歸納來的概念，可以適用於微觀的世界。</a:t>
            </a:r>
          </a:p>
        </p:txBody>
      </p:sp>
    </p:spTree>
    <p:extLst>
      <p:ext uri="{BB962C8B-B14F-4D97-AF65-F5344CB8AC3E}">
        <p14:creationId xmlns:p14="http://schemas.microsoft.com/office/powerpoint/2010/main" val="8253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5"/>
          <p:cNvSpPr txBox="1">
            <a:spLocks noChangeArrowheads="1"/>
          </p:cNvSpPr>
          <p:nvPr/>
        </p:nvSpPr>
        <p:spPr bwMode="auto">
          <a:xfrm>
            <a:off x="1989150" y="1572904"/>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故意觀測電子在狹縫屏幕的位置：</a:t>
            </a:r>
          </a:p>
        </p:txBody>
      </p:sp>
      <p:sp>
        <p:nvSpPr>
          <p:cNvPr id="74759" name="Text Box 7"/>
          <p:cNvSpPr txBox="1">
            <a:spLocks noChangeArrowheads="1"/>
          </p:cNvSpPr>
          <p:nvPr/>
        </p:nvSpPr>
        <p:spPr bwMode="auto">
          <a:xfrm>
            <a:off x="5321998" y="3140968"/>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每一個粒子不是從狹縫一就是從狹縫二通過。只能擇一。</a:t>
            </a:r>
          </a:p>
        </p:txBody>
      </p:sp>
      <p:sp>
        <p:nvSpPr>
          <p:cNvPr id="189449" name="文字方塊 8"/>
          <p:cNvSpPr txBox="1">
            <a:spLocks noChangeArrowheads="1"/>
          </p:cNvSpPr>
          <p:nvPr/>
        </p:nvSpPr>
        <p:spPr bwMode="auto">
          <a:xfrm>
            <a:off x="1989150" y="1990497"/>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在狹縫處以燈光照明，觀察電子是由哪一個狹縫通過！</a:t>
            </a:r>
          </a:p>
        </p:txBody>
      </p:sp>
      <p:sp>
        <p:nvSpPr>
          <p:cNvPr id="189450" name="文字方塊 10"/>
          <p:cNvSpPr txBox="1">
            <a:spLocks noChangeArrowheads="1"/>
          </p:cNvSpPr>
          <p:nvPr/>
        </p:nvSpPr>
        <p:spPr bwMode="auto">
          <a:xfrm>
            <a:off x="1989150" y="1172818"/>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如果我故意去觀察這個無特定位置的電子呢？</a:t>
            </a:r>
          </a:p>
        </p:txBody>
      </p:sp>
      <p:sp>
        <p:nvSpPr>
          <p:cNvPr id="21515" name="文字方塊 10"/>
          <p:cNvSpPr txBox="1">
            <a:spLocks noChangeArrowheads="1"/>
          </p:cNvSpPr>
          <p:nvPr/>
        </p:nvSpPr>
        <p:spPr bwMode="auto">
          <a:xfrm>
            <a:off x="5321998" y="270916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如此即可分辨每一顆電子通過的狹縫。</a:t>
            </a:r>
          </a:p>
        </p:txBody>
      </p:sp>
      <p:sp>
        <p:nvSpPr>
          <p:cNvPr id="13" name="文字方塊 8"/>
          <p:cNvSpPr txBox="1">
            <a:spLocks noChangeArrowheads="1"/>
          </p:cNvSpPr>
          <p:nvPr/>
        </p:nvSpPr>
        <p:spPr bwMode="auto">
          <a:xfrm>
            <a:off x="1989150" y="5515404"/>
            <a:ext cx="6933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真實實驗結果是：在狹縫處以燈光照明，電子的干涉條紋就消失了。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514BF4-5C2D-CA47-824D-8B1762A57D5D}"/>
                  </a:ext>
                </a:extLst>
              </p:cNvPr>
              <p:cNvSpPr txBox="1"/>
              <p:nvPr/>
            </p:nvSpPr>
            <p:spPr>
              <a:xfrm>
                <a:off x="5436096" y="4929917"/>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BB514BF4-5C2D-CA47-824D-8B1762A57D5D}"/>
                  </a:ext>
                </a:extLst>
              </p:cNvPr>
              <p:cNvSpPr txBox="1">
                <a:spLocks noRot="1" noChangeAspect="1" noMove="1" noResize="1" noEditPoints="1" noAdjustHandles="1" noChangeArrowheads="1" noChangeShapeType="1" noTextEdit="1"/>
              </p:cNvSpPr>
              <p:nvPr/>
            </p:nvSpPr>
            <p:spPr>
              <a:xfrm>
                <a:off x="5436096" y="4929917"/>
                <a:ext cx="1546705" cy="307777"/>
              </a:xfrm>
              <a:prstGeom prst="rect">
                <a:avLst/>
              </a:prstGeom>
              <a:blipFill>
                <a:blip r:embed="rId2"/>
                <a:stretch>
                  <a:fillRect l="-4098" r="-1639" b="-16000"/>
                </a:stretch>
              </a:blipFill>
            </p:spPr>
            <p:txBody>
              <a:bodyPr/>
              <a:lstStyle/>
              <a:p>
                <a:r>
                  <a:rPr lang="en-TW">
                    <a:noFill/>
                  </a:rPr>
                  <a:t> </a:t>
                </a:r>
              </a:p>
            </p:txBody>
          </p:sp>
        </mc:Fallback>
      </mc:AlternateContent>
      <p:sp>
        <p:nvSpPr>
          <p:cNvPr id="2" name="Smiley Face 1">
            <a:extLst>
              <a:ext uri="{FF2B5EF4-FFF2-40B4-BE49-F238E27FC236}">
                <a16:creationId xmlns:a16="http://schemas.microsoft.com/office/drawing/2014/main" id="{CEF3B0BC-A840-7040-8BC2-42293F66508E}"/>
              </a:ext>
            </a:extLst>
          </p:cNvPr>
          <p:cNvSpPr/>
          <p:nvPr/>
        </p:nvSpPr>
        <p:spPr bwMode="auto">
          <a:xfrm>
            <a:off x="8147157" y="42625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pic>
        <p:nvPicPr>
          <p:cNvPr id="3" name="Picture 2">
            <a:extLst>
              <a:ext uri="{FF2B5EF4-FFF2-40B4-BE49-F238E27FC236}">
                <a16:creationId xmlns:a16="http://schemas.microsoft.com/office/drawing/2014/main" id="{9AA1346E-9CCE-B74E-8950-17A20C6BDC61}"/>
              </a:ext>
            </a:extLst>
          </p:cNvPr>
          <p:cNvPicPr>
            <a:picLocks noChangeAspect="1"/>
          </p:cNvPicPr>
          <p:nvPr/>
        </p:nvPicPr>
        <p:blipFill>
          <a:blip r:embed="rId3"/>
          <a:stretch>
            <a:fillRect/>
          </a:stretch>
        </p:blipFill>
        <p:spPr>
          <a:xfrm>
            <a:off x="153098" y="2709168"/>
            <a:ext cx="5168900" cy="2590800"/>
          </a:xfrm>
          <a:prstGeom prst="rect">
            <a:avLst/>
          </a:prstGeom>
        </p:spPr>
      </p:pic>
      <p:pic>
        <p:nvPicPr>
          <p:cNvPr id="4" name="Picture 3">
            <a:extLst>
              <a:ext uri="{FF2B5EF4-FFF2-40B4-BE49-F238E27FC236}">
                <a16:creationId xmlns:a16="http://schemas.microsoft.com/office/drawing/2014/main" id="{C1BA08E5-118A-2843-9DDD-478A5BF2A471}"/>
              </a:ext>
            </a:extLst>
          </p:cNvPr>
          <p:cNvPicPr>
            <a:picLocks noChangeAspect="1"/>
          </p:cNvPicPr>
          <p:nvPr/>
        </p:nvPicPr>
        <p:blipFill rotWithShape="1">
          <a:blip r:embed="rId3"/>
          <a:srcRect r="40249"/>
          <a:stretch/>
        </p:blipFill>
        <p:spPr>
          <a:xfrm>
            <a:off x="154874" y="2709168"/>
            <a:ext cx="3088506" cy="2590800"/>
          </a:xfrm>
          <a:prstGeom prst="rect">
            <a:avLst/>
          </a:prstGeom>
        </p:spPr>
      </p:pic>
      <p:sp>
        <p:nvSpPr>
          <p:cNvPr id="12" name="TextBox 11">
            <a:extLst>
              <a:ext uri="{FF2B5EF4-FFF2-40B4-BE49-F238E27FC236}">
                <a16:creationId xmlns:a16="http://schemas.microsoft.com/office/drawing/2014/main" id="{1B3A8A60-3C6D-4B45-85A2-984E0767D39B}"/>
              </a:ext>
            </a:extLst>
          </p:cNvPr>
          <p:cNvSpPr txBox="1"/>
          <p:nvPr/>
        </p:nvSpPr>
        <p:spPr>
          <a:xfrm>
            <a:off x="5391027" y="3987371"/>
            <a:ext cx="3851275" cy="369332"/>
          </a:xfrm>
          <a:prstGeom prst="rect">
            <a:avLst/>
          </a:prstGeom>
          <a:noFill/>
        </p:spPr>
        <p:txBody>
          <a:bodyPr wrap="square" rtlCol="0">
            <a:spAutoFit/>
          </a:bodyPr>
          <a:lstStyle/>
          <a:p>
            <a:r>
              <a:rPr lang="en-TW" sz="1800" dirty="0">
                <a:latin typeface="PMingLiU" panose="02020500000000000000" pitchFamily="18" charset="-120"/>
                <a:ea typeface="PMingLiU" panose="02020500000000000000" pitchFamily="18" charset="-120"/>
              </a:rPr>
              <a:t>如此你可以對到達屏幕的電子分類！</a:t>
            </a:r>
          </a:p>
        </p:txBody>
      </p:sp>
      <p:sp>
        <p:nvSpPr>
          <p:cNvPr id="15" name="TextBox 14">
            <a:extLst>
              <a:ext uri="{FF2B5EF4-FFF2-40B4-BE49-F238E27FC236}">
                <a16:creationId xmlns:a16="http://schemas.microsoft.com/office/drawing/2014/main" id="{C321A9D6-9C42-EF41-9454-4342CDB77C7A}"/>
              </a:ext>
            </a:extLst>
          </p:cNvPr>
          <p:cNvSpPr txBox="1"/>
          <p:nvPr/>
        </p:nvSpPr>
        <p:spPr>
          <a:xfrm>
            <a:off x="5391026" y="4433911"/>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anim calcmode="lin" valueType="num">
                                      <p:cBhvr additive="base">
                                        <p:cTn id="11" dur="500" fill="hold"/>
                                        <p:tgtEl>
                                          <p:spTgt spid="74759"/>
                                        </p:tgtEl>
                                        <p:attrNameLst>
                                          <p:attrName>ppt_x</p:attrName>
                                        </p:attrNameLst>
                                      </p:cBhvr>
                                      <p:tavLst>
                                        <p:tav tm="0">
                                          <p:val>
                                            <p:strVal val="#ppt_x"/>
                                          </p:val>
                                        </p:tav>
                                        <p:tav tm="100000">
                                          <p:val>
                                            <p:strVal val="#ppt_x"/>
                                          </p:val>
                                        </p:tav>
                                      </p:tavLst>
                                    </p:anim>
                                    <p:anim calcmode="lin" valueType="num">
                                      <p:cBhvr additive="base">
                                        <p:cTn id="12" dur="500" fill="hold"/>
                                        <p:tgtEl>
                                          <p:spTgt spid="74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21515" grpId="0"/>
      <p:bldP spid="13" grpId="0"/>
      <p:bldP spid="14" grpId="0" animBg="1"/>
      <p:bldP spid="12" grpId="0"/>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01"/>
          <a:stretch/>
        </p:blipFill>
        <p:spPr bwMode="auto">
          <a:xfrm>
            <a:off x="760662" y="144832"/>
            <a:ext cx="2376264"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8">
            <a:extLst>
              <a:ext uri="{FF2B5EF4-FFF2-40B4-BE49-F238E27FC236}">
                <a16:creationId xmlns:a16="http://schemas.microsoft.com/office/drawing/2014/main" id="{B688339E-A970-E04F-98D0-C3A93A9487FB}"/>
              </a:ext>
            </a:extLst>
          </p:cNvPr>
          <p:cNvSpPr txBox="1">
            <a:spLocks noChangeArrowheads="1"/>
          </p:cNvSpPr>
          <p:nvPr/>
        </p:nvSpPr>
        <p:spPr bwMode="auto">
          <a:xfrm>
            <a:off x="3407054" y="2666706"/>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5" name="Picture 4" descr="f39_08">
            <a:extLst>
              <a:ext uri="{FF2B5EF4-FFF2-40B4-BE49-F238E27FC236}">
                <a16:creationId xmlns:a16="http://schemas.microsoft.com/office/drawing/2014/main" id="{37B4E00E-A8FC-104F-9EA2-CB8AD531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66" r="45838"/>
          <a:stretch/>
        </p:blipFill>
        <p:spPr bwMode="auto">
          <a:xfrm>
            <a:off x="6251318" y="5443146"/>
            <a:ext cx="26304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5ADE0E-4C20-F34E-94E3-4E190139BE5A}"/>
              </a:ext>
            </a:extLst>
          </p:cNvPr>
          <p:cNvPicPr>
            <a:picLocks noChangeAspect="1"/>
          </p:cNvPicPr>
          <p:nvPr/>
        </p:nvPicPr>
        <p:blipFill rotWithShape="1">
          <a:blip r:embed="rId4"/>
          <a:srcRect l="50663" b="11070"/>
          <a:stretch/>
        </p:blipFill>
        <p:spPr>
          <a:xfrm rot="16200000">
            <a:off x="3283959" y="3991711"/>
            <a:ext cx="2550198" cy="2304008"/>
          </a:xfrm>
          <a:prstGeom prst="rect">
            <a:avLst/>
          </a:prstGeom>
        </p:spPr>
      </p:pic>
    </p:spTree>
    <p:extLst>
      <p:ext uri="{BB962C8B-B14F-4D97-AF65-F5344CB8AC3E}">
        <p14:creationId xmlns:p14="http://schemas.microsoft.com/office/powerpoint/2010/main" val="257465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642938" y="1643063"/>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光電效應</a:t>
            </a:r>
          </a:p>
        </p:txBody>
      </p:sp>
      <p:pic>
        <p:nvPicPr>
          <p:cNvPr id="149508"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85725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F38_05"/>
          <p:cNvPicPr>
            <a:picLocks noChangeAspect="1" noChangeArrowheads="1"/>
          </p:cNvPicPr>
          <p:nvPr/>
        </p:nvPicPr>
        <p:blipFill>
          <a:blip r:embed="rId3">
            <a:extLst>
              <a:ext uri="{28A0092B-C50C-407E-A947-70E740481C1C}">
                <a14:useLocalDpi xmlns:a14="http://schemas.microsoft.com/office/drawing/2010/main" val="0"/>
              </a:ext>
            </a:extLst>
          </a:blip>
          <a:srcRect b="10638"/>
          <a:stretch>
            <a:fillRect/>
          </a:stretch>
        </p:blipFill>
        <p:spPr bwMode="auto">
          <a:xfrm>
            <a:off x="2571750" y="3357563"/>
            <a:ext cx="1666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文字方塊 10"/>
          <p:cNvSpPr txBox="1">
            <a:spLocks noChangeArrowheads="1"/>
          </p:cNvSpPr>
          <p:nvPr/>
        </p:nvSpPr>
        <p:spPr bwMode="auto">
          <a:xfrm>
            <a:off x="642938" y="457200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康普頓效應</a:t>
            </a:r>
          </a:p>
        </p:txBody>
      </p:sp>
      <p:sp>
        <p:nvSpPr>
          <p:cNvPr id="149512" name="文字方塊 7"/>
          <p:cNvSpPr txBox="1">
            <a:spLocks noChangeArrowheads="1"/>
          </p:cNvSpPr>
          <p:nvPr/>
        </p:nvSpPr>
        <p:spPr bwMode="auto">
          <a:xfrm>
            <a:off x="2555875" y="404813"/>
            <a:ext cx="278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光子與光波</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E889D62-87C1-114B-B2C4-F9B94D395674}"/>
                  </a:ext>
                </a:extLst>
              </p:cNvPr>
              <p:cNvSpPr txBox="1"/>
              <p:nvPr/>
            </p:nvSpPr>
            <p:spPr>
              <a:xfrm>
                <a:off x="5303838" y="405368"/>
                <a:ext cx="27363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𝑦</m:t>
                          </m:r>
                        </m:e>
                        <m:sub>
                          <m:r>
                            <a:rPr lang="en-US" altLang="zh-TW" sz="1800" i="1">
                              <a:latin typeface="Cambria Math"/>
                              <a:ea typeface="Cambria Math"/>
                            </a:rPr>
                            <m:t>𝑚</m:t>
                          </m:r>
                        </m:sub>
                      </m:sSub>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sin</m:t>
                          </m:r>
                        </m:fName>
                        <m:e>
                          <m:d>
                            <m:dPr>
                              <m:ctrlPr>
                                <a:rPr lang="en-US" altLang="zh-TW" sz="1800" i="1">
                                  <a:latin typeface="Cambria Math" panose="02040503050406030204" pitchFamily="18" charset="0"/>
                                  <a:ea typeface="Cambria Math"/>
                                </a:rPr>
                              </m:ctrlPr>
                            </m:dPr>
                            <m:e>
                              <m:r>
                                <a:rPr lang="en-US" altLang="zh-TW" sz="1800" i="1">
                                  <a:latin typeface="Cambria Math"/>
                                  <a:ea typeface="Cambria Math"/>
                                </a:rPr>
                                <m:t>𝑘𝑥</m:t>
                              </m:r>
                              <m:r>
                                <a:rPr lang="en-US" altLang="zh-TW" sz="1800" i="1">
                                  <a:latin typeface="Cambria Math"/>
                                  <a:ea typeface="Cambria Math"/>
                                </a:rPr>
                                <m:t>−</m:t>
                              </m:r>
                              <m:r>
                                <a:rPr lang="zh-TW" altLang="en-US" sz="1800" i="1" smtClean="0">
                                  <a:latin typeface="Cambria Math"/>
                                  <a:ea typeface="Cambria Math"/>
                                </a:rPr>
                                <m:t>𝜔</m:t>
                              </m:r>
                              <m:r>
                                <a:rPr lang="en-US" altLang="zh-TW" sz="1800" i="1">
                                  <a:latin typeface="Cambria Math"/>
                                  <a:ea typeface="Cambria Math"/>
                                </a:rPr>
                                <m:t>𝑡</m:t>
                              </m:r>
                            </m:e>
                          </m:d>
                        </m:e>
                      </m:func>
                    </m:oMath>
                  </m:oMathPara>
                </a14:m>
                <a:endParaRPr lang="zh-TW" altLang="en-US" sz="1800" dirty="0"/>
              </a:p>
            </p:txBody>
          </p:sp>
        </mc:Choice>
        <mc:Fallback xmlns="">
          <p:sp>
            <p:nvSpPr>
              <p:cNvPr id="12" name="文字方塊 11">
                <a:extLst>
                  <a:ext uri="{FF2B5EF4-FFF2-40B4-BE49-F238E27FC236}">
                    <a16:creationId xmlns:a16="http://schemas.microsoft.com/office/drawing/2014/main" id="{1E889D62-87C1-114B-B2C4-F9B94D395674}"/>
                  </a:ext>
                </a:extLst>
              </p:cNvPr>
              <p:cNvSpPr txBox="1">
                <a:spLocks noRot="1" noChangeAspect="1" noMove="1" noResize="1" noEditPoints="1" noAdjustHandles="1" noChangeArrowheads="1" noChangeShapeType="1" noTextEdit="1"/>
              </p:cNvSpPr>
              <p:nvPr/>
            </p:nvSpPr>
            <p:spPr>
              <a:xfrm>
                <a:off x="5303838" y="405368"/>
                <a:ext cx="2736304" cy="369332"/>
              </a:xfrm>
              <a:prstGeom prst="rect">
                <a:avLst/>
              </a:prstGeom>
              <a:blipFill>
                <a:blip r:embed="rId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48859A3-B283-2546-AAE1-F38D7797D8AE}"/>
                  </a:ext>
                </a:extLst>
              </p:cNvPr>
              <p:cNvSpPr txBox="1"/>
              <p:nvPr/>
            </p:nvSpPr>
            <p:spPr>
              <a:xfrm>
                <a:off x="5292725" y="1828284"/>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5" name="文字方塊 14">
                <a:extLst>
                  <a:ext uri="{FF2B5EF4-FFF2-40B4-BE49-F238E27FC236}">
                    <a16:creationId xmlns:a16="http://schemas.microsoft.com/office/drawing/2014/main" id="{A48859A3-B283-2546-AAE1-F38D7797D8AE}"/>
                  </a:ext>
                </a:extLst>
              </p:cNvPr>
              <p:cNvSpPr txBox="1">
                <a:spLocks noRot="1" noChangeAspect="1" noMove="1" noResize="1" noEditPoints="1" noAdjustHandles="1" noChangeArrowheads="1" noChangeShapeType="1" noTextEdit="1"/>
              </p:cNvSpPr>
              <p:nvPr/>
            </p:nvSpPr>
            <p:spPr>
              <a:xfrm>
                <a:off x="5292725" y="1828284"/>
                <a:ext cx="1568058" cy="369332"/>
              </a:xfrm>
              <a:prstGeom prst="rect">
                <a:avLst/>
              </a:prstGeom>
              <a:blipFill>
                <a:blip r:embed="rId5"/>
                <a:stretch>
                  <a:fillRect b="-137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CD1021D-81AB-C94C-90B8-1F6E92B56265}"/>
                  </a:ext>
                </a:extLst>
              </p:cNvPr>
              <p:cNvSpPr txBox="1"/>
              <p:nvPr/>
            </p:nvSpPr>
            <p:spPr>
              <a:xfrm>
                <a:off x="5307489" y="4675506"/>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6" name="文字方塊 15">
                <a:extLst>
                  <a:ext uri="{FF2B5EF4-FFF2-40B4-BE49-F238E27FC236}">
                    <a16:creationId xmlns:a16="http://schemas.microsoft.com/office/drawing/2014/main" id="{DCD1021D-81AB-C94C-90B8-1F6E92B56265}"/>
                  </a:ext>
                </a:extLst>
              </p:cNvPr>
              <p:cNvSpPr txBox="1">
                <a:spLocks noRot="1" noChangeAspect="1" noMove="1" noResize="1" noEditPoints="1" noAdjustHandles="1" noChangeArrowheads="1" noChangeShapeType="1" noTextEdit="1"/>
              </p:cNvSpPr>
              <p:nvPr/>
            </p:nvSpPr>
            <p:spPr>
              <a:xfrm>
                <a:off x="5307489" y="4675506"/>
                <a:ext cx="1378006" cy="618311"/>
              </a:xfrm>
              <a:prstGeom prst="rect">
                <a:avLst/>
              </a:prstGeom>
              <a:blipFill>
                <a:blip r:embed="rId6"/>
                <a:stretch>
                  <a:fillRect b="-4000"/>
                </a:stretch>
              </a:blipFill>
            </p:spPr>
            <p:txBody>
              <a:bodyPr/>
              <a:lstStyle/>
              <a:p>
                <a:r>
                  <a:rPr lang="zh-TW" altLang="en-US">
                    <a:noFill/>
                  </a:rPr>
                  <a:t> </a:t>
                </a:r>
              </a:p>
            </p:txBody>
          </p:sp>
        </mc:Fallback>
      </mc:AlternateContent>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8"/>
          <p:cNvSpPr txBox="1">
            <a:spLocks noChangeArrowheads="1"/>
          </p:cNvSpPr>
          <p:nvPr/>
        </p:nvSpPr>
        <p:spPr bwMode="auto">
          <a:xfrm>
            <a:off x="1926603" y="4795564"/>
            <a:ext cx="58695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這表示在狹縫屏幕對位置的觀測已改變了電子的狀態！！</a:t>
            </a:r>
            <a:endParaRPr lang="en-US" altLang="zh-TW" sz="1800" b="1" dirty="0">
              <a:solidFill>
                <a:srgbClr val="FF0000"/>
              </a:solidFill>
            </a:endParaRPr>
          </a:p>
          <a:p>
            <a:pPr eaLnBrk="1" hangingPunct="1">
              <a:spcBef>
                <a:spcPct val="50000"/>
              </a:spcBef>
              <a:buFontTx/>
              <a:buNone/>
            </a:pPr>
            <a:r>
              <a:rPr lang="zh-TW" altLang="en-US" sz="1800" dirty="0"/>
              <a:t>這已不是當初從電子槍射出的電子了！</a:t>
            </a:r>
          </a:p>
        </p:txBody>
      </p:sp>
      <p:sp>
        <p:nvSpPr>
          <p:cNvPr id="10" name="文字方塊 9"/>
          <p:cNvSpPr txBox="1">
            <a:spLocks noChangeArrowheads="1"/>
          </p:cNvSpPr>
          <p:nvPr/>
        </p:nvSpPr>
        <p:spPr bwMode="auto">
          <a:xfrm>
            <a:off x="1926604" y="5859437"/>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a:solidFill>
                  <a:srgbClr val="FF0000"/>
                </a:solidFill>
              </a:rPr>
              <a:t>電子有兩種以上不同的面目！</a:t>
            </a:r>
          </a:p>
        </p:txBody>
      </p:sp>
      <p:sp>
        <p:nvSpPr>
          <p:cNvPr id="13" name="文字方塊 8"/>
          <p:cNvSpPr txBox="1">
            <a:spLocks noChangeArrowheads="1"/>
          </p:cNvSpPr>
          <p:nvPr/>
        </p:nvSpPr>
        <p:spPr bwMode="auto">
          <a:xfrm>
            <a:off x="1926604" y="4331766"/>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2" name="Picture 1">
            <a:extLst>
              <a:ext uri="{FF2B5EF4-FFF2-40B4-BE49-F238E27FC236}">
                <a16:creationId xmlns:a16="http://schemas.microsoft.com/office/drawing/2014/main" id="{39589E81-9952-8845-94F2-184F5DEEB035}"/>
              </a:ext>
            </a:extLst>
          </p:cNvPr>
          <p:cNvPicPr>
            <a:picLocks noChangeAspect="1"/>
          </p:cNvPicPr>
          <p:nvPr/>
        </p:nvPicPr>
        <p:blipFill>
          <a:blip r:embed="rId2"/>
          <a:stretch>
            <a:fillRect/>
          </a:stretch>
        </p:blipFill>
        <p:spPr>
          <a:xfrm>
            <a:off x="1926604" y="1278211"/>
            <a:ext cx="5869537" cy="2941979"/>
          </a:xfrm>
          <a:prstGeom prst="rect">
            <a:avLst/>
          </a:prstGeom>
        </p:spPr>
      </p:pic>
    </p:spTree>
    <p:extLst>
      <p:ext uri="{BB962C8B-B14F-4D97-AF65-F5344CB8AC3E}">
        <p14:creationId xmlns:p14="http://schemas.microsoft.com/office/powerpoint/2010/main" val="40072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57FC9-4C17-704A-BAA7-A7E9FF886750}"/>
              </a:ext>
            </a:extLst>
          </p:cNvPr>
          <p:cNvPicPr>
            <a:picLocks noChangeAspect="1"/>
          </p:cNvPicPr>
          <p:nvPr/>
        </p:nvPicPr>
        <p:blipFill rotWithShape="1">
          <a:blip r:embed="rId2"/>
          <a:srcRect b="12731"/>
          <a:stretch/>
        </p:blipFill>
        <p:spPr>
          <a:xfrm>
            <a:off x="75720" y="4070350"/>
            <a:ext cx="5392170" cy="2358639"/>
          </a:xfrm>
          <a:prstGeom prst="rect">
            <a:avLst/>
          </a:prstGeom>
        </p:spPr>
      </p:pic>
      <p:sp>
        <p:nvSpPr>
          <p:cNvPr id="78850" name="Text Box 4"/>
          <p:cNvSpPr txBox="1">
            <a:spLocks noChangeArrowheads="1"/>
          </p:cNvSpPr>
          <p:nvPr/>
        </p:nvSpPr>
        <p:spPr bwMode="auto">
          <a:xfrm>
            <a:off x="755650" y="765175"/>
            <a:ext cx="755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由電子槍射出後，沒受到干擾，</a:t>
            </a:r>
            <a:r>
              <a:rPr lang="zh-TW" altLang="en-US" sz="1800">
                <a:solidFill>
                  <a:srgbClr val="FF0000"/>
                </a:solidFill>
              </a:rPr>
              <a:t>有特定的動量</a:t>
            </a:r>
            <a:r>
              <a:rPr lang="zh-TW" altLang="en-US" sz="1800">
                <a:solidFill>
                  <a:schemeClr val="accent2"/>
                </a:solidFill>
              </a:rPr>
              <a:t>，</a:t>
            </a:r>
            <a:r>
              <a:rPr lang="zh-TW" altLang="en-US" sz="1800"/>
              <a:t>但</a:t>
            </a:r>
            <a:r>
              <a:rPr lang="zh-TW" altLang="en-US" sz="1800">
                <a:solidFill>
                  <a:srgbClr val="FF0000"/>
                </a:solidFill>
              </a:rPr>
              <a:t>無特定位置</a:t>
            </a:r>
            <a:r>
              <a:rPr lang="zh-TW" altLang="en-US" sz="1800"/>
              <a:t>，電子像波！</a:t>
            </a:r>
          </a:p>
        </p:txBody>
      </p:sp>
      <p:sp>
        <p:nvSpPr>
          <p:cNvPr id="78853" name="Text Box 7"/>
          <p:cNvSpPr txBox="1">
            <a:spLocks noChangeArrowheads="1"/>
          </p:cNvSpPr>
          <p:nvPr/>
        </p:nvSpPr>
        <p:spPr bwMode="auto">
          <a:xfrm>
            <a:off x="684213" y="3284538"/>
            <a:ext cx="7929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在狹縫屏幕觀測位置後，電子像粒子，有特定的</a:t>
            </a:r>
            <a:r>
              <a:rPr lang="zh-TW" altLang="en-US" sz="1800" dirty="0">
                <a:solidFill>
                  <a:srgbClr val="FF0000"/>
                </a:solidFill>
              </a:rPr>
              <a:t>位置</a:t>
            </a:r>
            <a:r>
              <a:rPr lang="zh-TW" altLang="en-US" sz="1800" dirty="0">
                <a:solidFill>
                  <a:schemeClr val="accent2"/>
                </a:solidFill>
              </a:rPr>
              <a:t>，</a:t>
            </a:r>
            <a:endParaRPr lang="en-US" altLang="zh-TW" sz="1800" dirty="0">
              <a:solidFill>
                <a:schemeClr val="accent2"/>
              </a:solidFill>
            </a:endParaRPr>
          </a:p>
          <a:p>
            <a:pPr eaLnBrk="1" hangingPunct="1">
              <a:spcBef>
                <a:spcPct val="50000"/>
              </a:spcBef>
              <a:buFontTx/>
              <a:buNone/>
            </a:pPr>
            <a:r>
              <a:rPr lang="zh-TW" altLang="en-US" sz="1800" dirty="0"/>
              <a:t>但</a:t>
            </a:r>
            <a:r>
              <a:rPr lang="zh-TW" altLang="en-US" sz="1800" dirty="0">
                <a:solidFill>
                  <a:srgbClr val="FF0000"/>
                </a:solidFill>
              </a:rPr>
              <a:t>被光子隨機撞擊改變動量，</a:t>
            </a:r>
            <a:r>
              <a:rPr lang="zh-TW" altLang="en-US" sz="1800" dirty="0"/>
              <a:t>原本</a:t>
            </a:r>
            <a:r>
              <a:rPr lang="zh-TW" altLang="en-US" sz="1800" dirty="0">
                <a:solidFill>
                  <a:srgbClr val="FF0000"/>
                </a:solidFill>
              </a:rPr>
              <a:t>動量</a:t>
            </a:r>
            <a:r>
              <a:rPr lang="zh-TW" altLang="en-US" sz="1800" dirty="0"/>
              <a:t>的確定性已消失。</a:t>
            </a:r>
          </a:p>
        </p:txBody>
      </p:sp>
      <p:sp>
        <p:nvSpPr>
          <p:cNvPr id="190470" name="文字方塊 9"/>
          <p:cNvSpPr txBox="1">
            <a:spLocks noChangeArrowheads="1"/>
          </p:cNvSpPr>
          <p:nvPr/>
        </p:nvSpPr>
        <p:spPr bwMode="auto">
          <a:xfrm>
            <a:off x="2700338" y="33337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a:t>
            </a:r>
            <a:r>
              <a:rPr lang="zh-TW" altLang="en-US" sz="1800">
                <a:solidFill>
                  <a:srgbClr val="FF0000"/>
                </a:solidFill>
              </a:rPr>
              <a:t>本質上</a:t>
            </a:r>
            <a:r>
              <a:rPr lang="zh-TW" altLang="en-US" sz="1800"/>
              <a:t>就有</a:t>
            </a:r>
            <a:r>
              <a:rPr lang="zh-TW" altLang="en-US" sz="1800">
                <a:solidFill>
                  <a:srgbClr val="FF0000"/>
                </a:solidFill>
              </a:rPr>
              <a:t>不同</a:t>
            </a:r>
            <a:r>
              <a:rPr lang="zh-TW" altLang="en-US" sz="1800"/>
              <a:t>的面貌！</a:t>
            </a:r>
          </a:p>
        </p:txBody>
      </p:sp>
      <p:sp>
        <p:nvSpPr>
          <p:cNvPr id="78857" name="文字方塊 8"/>
          <p:cNvSpPr txBox="1">
            <a:spLocks noChangeArrowheads="1"/>
          </p:cNvSpPr>
          <p:nvPr/>
        </p:nvSpPr>
        <p:spPr bwMode="auto">
          <a:xfrm>
            <a:off x="5494158" y="2078148"/>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a:t>
            </a:r>
          </a:p>
        </p:txBody>
      </p:sp>
      <p:sp>
        <p:nvSpPr>
          <p:cNvPr id="78858" name="文字方塊 9"/>
          <p:cNvSpPr txBox="1">
            <a:spLocks noChangeArrowheads="1"/>
          </p:cNvSpPr>
          <p:nvPr/>
        </p:nvSpPr>
        <p:spPr bwMode="auto">
          <a:xfrm>
            <a:off x="5467890" y="4314328"/>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a:t>
            </a:r>
          </a:p>
        </p:txBody>
      </p:sp>
      <p:sp>
        <p:nvSpPr>
          <p:cNvPr id="78859" name="文字方塊 10"/>
          <p:cNvSpPr txBox="1">
            <a:spLocks noChangeArrowheads="1"/>
          </p:cNvSpPr>
          <p:nvPr/>
        </p:nvSpPr>
        <p:spPr bwMode="auto">
          <a:xfrm>
            <a:off x="4533861" y="6428989"/>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兩種面貌互不相容，卻都是電子！</a:t>
            </a:r>
          </a:p>
        </p:txBody>
      </p:sp>
      <p:sp>
        <p:nvSpPr>
          <p:cNvPr id="12" name="文字方塊 11"/>
          <p:cNvSpPr txBox="1">
            <a:spLocks noChangeArrowheads="1"/>
          </p:cNvSpPr>
          <p:nvPr/>
        </p:nvSpPr>
        <p:spPr bwMode="auto">
          <a:xfrm>
            <a:off x="5435600" y="4869160"/>
            <a:ext cx="3429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n-lt"/>
              </a:rPr>
              <a:t>You can look at the world with </a:t>
            </a:r>
            <a:r>
              <a:rPr lang="en-US" altLang="zh-TW" sz="2000" dirty="0">
                <a:solidFill>
                  <a:srgbClr val="FF0000"/>
                </a:solidFill>
                <a:latin typeface="+mn-lt"/>
              </a:rPr>
              <a:t>q-eyes</a:t>
            </a:r>
            <a:r>
              <a:rPr lang="en-US" altLang="zh-TW" sz="2000" dirty="0">
                <a:latin typeface="+mn-lt"/>
              </a:rPr>
              <a:t> and you can look at the world with </a:t>
            </a:r>
            <a:r>
              <a:rPr lang="en-US" altLang="zh-TW" sz="2000" dirty="0">
                <a:solidFill>
                  <a:srgbClr val="FF0000"/>
                </a:solidFill>
                <a:latin typeface="+mn-lt"/>
              </a:rPr>
              <a:t>p-eyes</a:t>
            </a:r>
            <a:r>
              <a:rPr lang="en-US" altLang="zh-TW" sz="2000" dirty="0">
                <a:latin typeface="+mn-lt"/>
              </a:rPr>
              <a:t>. But if you want to open both eyes at the same time, you will go crazy! </a:t>
            </a:r>
          </a:p>
          <a:p>
            <a:pPr algn="r" eaLnBrk="1" hangingPunct="1">
              <a:spcBef>
                <a:spcPct val="0"/>
              </a:spcBef>
              <a:buFontTx/>
              <a:buNone/>
            </a:pPr>
            <a:r>
              <a:rPr lang="en-US" altLang="zh-TW" sz="2000" dirty="0">
                <a:latin typeface="+mn-lt"/>
              </a:rPr>
              <a:t>                                Pauli</a:t>
            </a:r>
            <a:endParaRPr lang="zh-TW" altLang="en-US" sz="2000" dirty="0">
              <a:latin typeface="+mn-lt"/>
            </a:endParaRPr>
          </a:p>
        </p:txBody>
      </p:sp>
      <p:sp>
        <p:nvSpPr>
          <p:cNvPr id="11" name="橢圓 10"/>
          <p:cNvSpPr/>
          <p:nvPr/>
        </p:nvSpPr>
        <p:spPr>
          <a:xfrm>
            <a:off x="2145536" y="5490943"/>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2073304" y="5187825"/>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5" name="Picture 14">
            <a:extLst>
              <a:ext uri="{FF2B5EF4-FFF2-40B4-BE49-F238E27FC236}">
                <a16:creationId xmlns:a16="http://schemas.microsoft.com/office/drawing/2014/main" id="{225F572B-B9BA-4440-8C0C-38540F64A14E}"/>
              </a:ext>
            </a:extLst>
          </p:cNvPr>
          <p:cNvPicPr>
            <a:picLocks noChangeAspect="1"/>
          </p:cNvPicPr>
          <p:nvPr/>
        </p:nvPicPr>
        <p:blipFill rotWithShape="1">
          <a:blip r:embed="rId3"/>
          <a:srcRect l="-1" r="-580" b="25201"/>
          <a:stretch/>
        </p:blipFill>
        <p:spPr>
          <a:xfrm>
            <a:off x="393798" y="1247900"/>
            <a:ext cx="4756013" cy="199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3"/>
                                        </p:tgtEl>
                                        <p:attrNameLst>
                                          <p:attrName>style.visibility</p:attrName>
                                        </p:attrNameLst>
                                      </p:cBhvr>
                                      <p:to>
                                        <p:strVal val="visible"/>
                                      </p:to>
                                    </p:set>
                                    <p:anim calcmode="lin" valueType="num">
                                      <p:cBhvr additive="base">
                                        <p:cTn id="13" dur="500" fill="hold"/>
                                        <p:tgtEl>
                                          <p:spTgt spid="78853"/>
                                        </p:tgtEl>
                                        <p:attrNameLst>
                                          <p:attrName>ppt_x</p:attrName>
                                        </p:attrNameLst>
                                      </p:cBhvr>
                                      <p:tavLst>
                                        <p:tav tm="0">
                                          <p:val>
                                            <p:strVal val="#ppt_x"/>
                                          </p:val>
                                        </p:tav>
                                        <p:tav tm="100000">
                                          <p:val>
                                            <p:strVal val="#ppt_x"/>
                                          </p:val>
                                        </p:tav>
                                      </p:tavLst>
                                    </p:anim>
                                    <p:anim calcmode="lin" valueType="num">
                                      <p:cBhvr additive="base">
                                        <p:cTn id="14" dur="500" fill="hold"/>
                                        <p:tgtEl>
                                          <p:spTgt spid="788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6" presetClass="path" presetSubtype="0" accel="50000" decel="50000" fill="hold" grpId="0" nodeType="clickEffect">
                                  <p:stCondLst>
                                    <p:cond delay="0"/>
                                  </p:stCondLst>
                                  <p:childTnLst>
                                    <p:animMotion origin="layout" path="M 1.38889E-6 1.85185E-6 L 0.00555 0.03774 " pathEditMode="relative" rAng="0" ptsTypes="AA">
                                      <p:cBhvr>
                                        <p:cTn id="30" dur="2000" fill="hold"/>
                                        <p:tgtEl>
                                          <p:spTgt spid="13"/>
                                        </p:tgtEl>
                                        <p:attrNameLst>
                                          <p:attrName>ppt_x</p:attrName>
                                          <p:attrName>ppt_y</p:attrName>
                                        </p:attrNameLst>
                                      </p:cBhvr>
                                      <p:rCtr x="399" y="1620"/>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0.00243 -0.00649 L 0.0158 0.0213 " pathEditMode="relative" rAng="0" ptsTypes="AA">
                                      <p:cBhvr>
                                        <p:cTn id="34" dur="2000" fill="hold"/>
                                        <p:tgtEl>
                                          <p:spTgt spid="11"/>
                                        </p:tgtEl>
                                        <p:attrNameLst>
                                          <p:attrName>ppt_x</p:attrName>
                                          <p:attrName>ppt_y</p:attrName>
                                        </p:attrNameLst>
                                      </p:cBhvr>
                                      <p:rCtr x="1181" y="2431"/>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8857"/>
                                        </p:tgtEl>
                                        <p:attrNameLst>
                                          <p:attrName>style.visibility</p:attrName>
                                        </p:attrNameLst>
                                      </p:cBhvr>
                                      <p:to>
                                        <p:strVal val="visible"/>
                                      </p:to>
                                    </p:set>
                                    <p:anim calcmode="lin" valueType="num">
                                      <p:cBhvr additive="base">
                                        <p:cTn id="39" dur="500" fill="hold"/>
                                        <p:tgtEl>
                                          <p:spTgt spid="78857"/>
                                        </p:tgtEl>
                                        <p:attrNameLst>
                                          <p:attrName>ppt_x</p:attrName>
                                        </p:attrNameLst>
                                      </p:cBhvr>
                                      <p:tavLst>
                                        <p:tav tm="0">
                                          <p:val>
                                            <p:strVal val="#ppt_x"/>
                                          </p:val>
                                        </p:tav>
                                        <p:tav tm="100000">
                                          <p:val>
                                            <p:strVal val="#ppt_x"/>
                                          </p:val>
                                        </p:tav>
                                      </p:tavLst>
                                    </p:anim>
                                    <p:anim calcmode="lin" valueType="num">
                                      <p:cBhvr additive="base">
                                        <p:cTn id="40" dur="500" fill="hold"/>
                                        <p:tgtEl>
                                          <p:spTgt spid="788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8858"/>
                                        </p:tgtEl>
                                        <p:attrNameLst>
                                          <p:attrName>style.visibility</p:attrName>
                                        </p:attrNameLst>
                                      </p:cBhvr>
                                      <p:to>
                                        <p:strVal val="visible"/>
                                      </p:to>
                                    </p:set>
                                    <p:anim calcmode="lin" valueType="num">
                                      <p:cBhvr additive="base">
                                        <p:cTn id="43" dur="500" fill="hold"/>
                                        <p:tgtEl>
                                          <p:spTgt spid="78858"/>
                                        </p:tgtEl>
                                        <p:attrNameLst>
                                          <p:attrName>ppt_x</p:attrName>
                                        </p:attrNameLst>
                                      </p:cBhvr>
                                      <p:tavLst>
                                        <p:tav tm="0">
                                          <p:val>
                                            <p:strVal val="#ppt_x"/>
                                          </p:val>
                                        </p:tav>
                                        <p:tav tm="100000">
                                          <p:val>
                                            <p:strVal val="#ppt_x"/>
                                          </p:val>
                                        </p:tav>
                                      </p:tavLst>
                                    </p:anim>
                                    <p:anim calcmode="lin" valueType="num">
                                      <p:cBhvr additive="base">
                                        <p:cTn id="4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8859"/>
                                        </p:tgtEl>
                                        <p:attrNameLst>
                                          <p:attrName>style.visibility</p:attrName>
                                        </p:attrNameLst>
                                      </p:cBhvr>
                                      <p:to>
                                        <p:strVal val="visible"/>
                                      </p:to>
                                    </p:set>
                                    <p:anim calcmode="lin" valueType="num">
                                      <p:cBhvr additive="base">
                                        <p:cTn id="49" dur="500" fill="hold"/>
                                        <p:tgtEl>
                                          <p:spTgt spid="78859"/>
                                        </p:tgtEl>
                                        <p:attrNameLst>
                                          <p:attrName>ppt_x</p:attrName>
                                        </p:attrNameLst>
                                      </p:cBhvr>
                                      <p:tavLst>
                                        <p:tav tm="0">
                                          <p:val>
                                            <p:strVal val="#ppt_x"/>
                                          </p:val>
                                        </p:tav>
                                        <p:tav tm="100000">
                                          <p:val>
                                            <p:strVal val="#ppt_x"/>
                                          </p:val>
                                        </p:tav>
                                      </p:tavLst>
                                    </p:anim>
                                    <p:anim calcmode="lin" valueType="num">
                                      <p:cBhvr additive="base">
                                        <p:cTn id="50" dur="500" fill="hold"/>
                                        <p:tgtEl>
                                          <p:spTgt spid="7885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P spid="78857" grpId="0"/>
      <p:bldP spid="78858" grpId="0"/>
      <p:bldP spid="78859" grpId="0"/>
      <p:bldP spid="12" grpId="0"/>
      <p:bldP spid="11" grpId="0" animBg="1"/>
      <p:bldP spid="11" grpId="1" animBg="1"/>
      <p:bldP spid="13" grpId="0" animBg="1"/>
      <p:bldP spid="13"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357188" y="2643188"/>
            <a:ext cx="31527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1357313"/>
            <a:ext cx="49545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文字方塊 3"/>
          <p:cNvSpPr txBox="1">
            <a:spLocks noChangeArrowheads="1"/>
          </p:cNvSpPr>
          <p:nvPr/>
        </p:nvSpPr>
        <p:spPr bwMode="auto">
          <a:xfrm>
            <a:off x="3527351" y="836712"/>
            <a:ext cx="190874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有點像蝙蝠俠，</a:t>
            </a:r>
          </a:p>
        </p:txBody>
      </p:sp>
    </p:spTree>
    <p:extLst>
      <p:ext uri="{BB962C8B-B14F-4D97-AF65-F5344CB8AC3E}">
        <p14:creationId xmlns:p14="http://schemas.microsoft.com/office/powerpoint/2010/main" val="15450419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文字方塊 9"/>
          <p:cNvSpPr txBox="1">
            <a:spLocks noChangeArrowheads="1"/>
          </p:cNvSpPr>
          <p:nvPr/>
        </p:nvSpPr>
        <p:spPr bwMode="auto">
          <a:xfrm>
            <a:off x="1264458" y="3903482"/>
            <a:ext cx="5611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剛到達狹縫的電子，並無特定位置，處於波狀的態：</a:t>
            </a:r>
            <a:endParaRPr lang="en-US" altLang="zh-TW" sz="1800" dirty="0"/>
          </a:p>
        </p:txBody>
      </p:sp>
      <p:sp>
        <p:nvSpPr>
          <p:cNvPr id="282629" name="文字方塊 13"/>
          <p:cNvSpPr txBox="1">
            <a:spLocks noChangeArrowheads="1"/>
          </p:cNvSpPr>
          <p:nvPr/>
        </p:nvSpPr>
        <p:spPr bwMode="auto">
          <a:xfrm>
            <a:off x="1259680" y="4562056"/>
            <a:ext cx="763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在狹縫剛測完位置的電子，當然有特定位置！電子變身為粒子狀的態：</a:t>
            </a:r>
            <a:endParaRPr lang="en-US" altLang="zh-TW" sz="1800" dirty="0"/>
          </a:p>
        </p:txBody>
      </p:sp>
      <p:sp>
        <p:nvSpPr>
          <p:cNvPr id="282632" name="文字方塊 14"/>
          <p:cNvSpPr txBox="1">
            <a:spLocks noChangeArrowheads="1"/>
          </p:cNvSpPr>
          <p:nvPr/>
        </p:nvSpPr>
        <p:spPr bwMode="auto">
          <a:xfrm>
            <a:off x="1259680" y="5633675"/>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以燈光對位置的測量，強迫電子由波狀的態</a:t>
            </a:r>
            <a:r>
              <a:rPr lang="zh-TW" altLang="en-US" sz="1800" dirty="0">
                <a:solidFill>
                  <a:srgbClr val="FF0000"/>
                </a:solidFill>
              </a:rPr>
              <a:t>變身</a:t>
            </a:r>
            <a:r>
              <a:rPr lang="zh-TW" altLang="en-US" sz="1800" dirty="0"/>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741750"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741750" y="3903482"/>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6765066" y="498780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6765066" y="4987805"/>
                <a:ext cx="1813510" cy="369332"/>
              </a:xfrm>
              <a:prstGeom prst="rect">
                <a:avLst/>
              </a:prstGeom>
              <a:blipFill>
                <a:blip r:embed="rId3"/>
                <a:stretch>
                  <a:fillRect b="-10000"/>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A7CAE467-0223-FF4D-B93F-55248AB1471A}"/>
              </a:ext>
            </a:extLst>
          </p:cNvPr>
          <p:cNvPicPr>
            <a:picLocks noChangeAspect="1"/>
          </p:cNvPicPr>
          <p:nvPr/>
        </p:nvPicPr>
        <p:blipFill>
          <a:blip r:embed="rId4"/>
          <a:stretch>
            <a:fillRect/>
          </a:stretch>
        </p:blipFill>
        <p:spPr>
          <a:xfrm>
            <a:off x="1339336" y="1340056"/>
            <a:ext cx="4884501" cy="2448251"/>
          </a:xfrm>
          <a:prstGeom prst="rect">
            <a:avLst/>
          </a:prstGeom>
        </p:spPr>
      </p:pic>
      <p:pic>
        <p:nvPicPr>
          <p:cNvPr id="14" name="Picture 4" descr="http://www.arthazone.com/wallpaper/temp/tdk_batman_wallpaper.jpg">
            <a:extLst>
              <a:ext uri="{FF2B5EF4-FFF2-40B4-BE49-F238E27FC236}">
                <a16:creationId xmlns:a16="http://schemas.microsoft.com/office/drawing/2014/main" id="{FFC1D4F5-29BE-9742-818E-72A37467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49" y="2295944"/>
            <a:ext cx="1951181" cy="146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images.businessweek.com/ss/06/05/smart_heroes/image/bruce_wayne_batman.jpg">
            <a:extLst>
              <a:ext uri="{FF2B5EF4-FFF2-40B4-BE49-F238E27FC236}">
                <a16:creationId xmlns:a16="http://schemas.microsoft.com/office/drawing/2014/main" id="{4FF83054-027D-0743-BD93-61F1669D7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697792" y="629034"/>
            <a:ext cx="1901425" cy="1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additive="base">
                                        <p:cTn id="7" dur="500" fill="hold"/>
                                        <p:tgtEl>
                                          <p:spTgt spid="282629"/>
                                        </p:tgtEl>
                                        <p:attrNameLst>
                                          <p:attrName>ppt_x</p:attrName>
                                        </p:attrNameLst>
                                      </p:cBhvr>
                                      <p:tavLst>
                                        <p:tav tm="0">
                                          <p:val>
                                            <p:strVal val="#ppt_x"/>
                                          </p:val>
                                        </p:tav>
                                        <p:tav tm="100000">
                                          <p:val>
                                            <p:strVal val="#ppt_x"/>
                                          </p:val>
                                        </p:tav>
                                      </p:tavLst>
                                    </p:anim>
                                    <p:anim calcmode="lin" valueType="num">
                                      <p:cBhvr additive="base">
                                        <p:cTn id="8" dur="500" fill="hold"/>
                                        <p:tgtEl>
                                          <p:spTgt spid="28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2632"/>
                                        </p:tgtEl>
                                        <p:attrNameLst>
                                          <p:attrName>style.visibility</p:attrName>
                                        </p:attrNameLst>
                                      </p:cBhvr>
                                      <p:to>
                                        <p:strVal val="visible"/>
                                      </p:to>
                                    </p:set>
                                    <p:anim calcmode="lin" valueType="num">
                                      <p:cBhvr additive="base">
                                        <p:cTn id="21" dur="500" fill="hold"/>
                                        <p:tgtEl>
                                          <p:spTgt spid="282632"/>
                                        </p:tgtEl>
                                        <p:attrNameLst>
                                          <p:attrName>ppt_x</p:attrName>
                                        </p:attrNameLst>
                                      </p:cBhvr>
                                      <p:tavLst>
                                        <p:tav tm="0">
                                          <p:val>
                                            <p:strVal val="#ppt_x"/>
                                          </p:val>
                                        </p:tav>
                                        <p:tav tm="100000">
                                          <p:val>
                                            <p:strVal val="#ppt_x"/>
                                          </p:val>
                                        </p:tav>
                                      </p:tavLst>
                                    </p:anim>
                                    <p:anim calcmode="lin" valueType="num">
                                      <p:cBhvr additive="base">
                                        <p:cTn id="22" dur="500" fill="hold"/>
                                        <p:tgtEl>
                                          <p:spTgt spid="28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2" grpId="0"/>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0" y="1018684"/>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5522704" y="2176198"/>
            <a:ext cx="337795" cy="851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162583" y="2181317"/>
            <a:ext cx="383048" cy="788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3967" y="5670191"/>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973967" y="6124512"/>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變身為有特定位置的波包，也就是粒子狀的態。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7778E9-A71F-4142-B104-FA7D197CF1CC}"/>
              </a:ext>
            </a:extLst>
          </p:cNvPr>
          <p:cNvSpPr txBox="1"/>
          <p:nvPr/>
        </p:nvSpPr>
        <p:spPr>
          <a:xfrm>
            <a:off x="973967" y="5229200"/>
            <a:ext cx="7630035"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散射後對電子做觀察後，電子就是有特定的位置，</a:t>
            </a:r>
            <a:r>
              <a:rPr lang="zh-TW" altLang="en-US" sz="1800" dirty="0"/>
              <a:t>就是粒子狀的態。</a:t>
            </a:r>
            <a:endParaRPr lang="en-TW" sz="1800" b="0" dirty="0">
              <a:latin typeface="PMingLiU" panose="02020500000000000000" pitchFamily="18" charset="-120"/>
              <a:ea typeface="PMingLiU" panose="02020500000000000000" pitchFamily="18" charset="-120"/>
            </a:endParaRPr>
          </a:p>
        </p:txBody>
      </p:sp>
      <p:sp>
        <p:nvSpPr>
          <p:cNvPr id="5" name="Rectangle 4">
            <a:extLst>
              <a:ext uri="{FF2B5EF4-FFF2-40B4-BE49-F238E27FC236}">
                <a16:creationId xmlns:a16="http://schemas.microsoft.com/office/drawing/2014/main" id="{24057D02-FC61-8B40-BDB6-89AA71EB6CB3}"/>
              </a:ext>
            </a:extLst>
          </p:cNvPr>
          <p:cNvSpPr/>
          <p:nvPr/>
        </p:nvSpPr>
        <p:spPr>
          <a:xfrm>
            <a:off x="973967" y="521753"/>
            <a:ext cx="7358051"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散射實驗也一樣：散射後尚未測量前，處於波狀的態，含兩個波包！</a:t>
            </a:r>
            <a:endParaRPr lang="en-TW" sz="1800" dirty="0"/>
          </a:p>
        </p:txBody>
      </p:sp>
    </p:spTree>
    <p:extLst>
      <p:ext uri="{BB962C8B-B14F-4D97-AF65-F5344CB8AC3E}">
        <p14:creationId xmlns:p14="http://schemas.microsoft.com/office/powerpoint/2010/main" val="40236561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233488" y="192943"/>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波狀的態，有特定的</a:t>
            </a:r>
            <a:r>
              <a:rPr lang="zh-TW" altLang="en-US" sz="1800" dirty="0">
                <a:solidFill>
                  <a:srgbClr val="FF0000"/>
                </a:solidFill>
              </a:rPr>
              <a:t>動量</a:t>
            </a:r>
            <a:r>
              <a:rPr lang="zh-TW" altLang="en-US" sz="1800" dirty="0">
                <a:solidFill>
                  <a:schemeClr val="accent2"/>
                </a:solidFill>
              </a:rPr>
              <a:t>，</a:t>
            </a:r>
            <a:r>
              <a:rPr lang="zh-TW" altLang="en-US" sz="1800" dirty="0"/>
              <a:t>但</a:t>
            </a:r>
            <a:r>
              <a:rPr lang="zh-TW" altLang="en-US" sz="1800" dirty="0">
                <a:solidFill>
                  <a:srgbClr val="FF0000"/>
                </a:solidFill>
              </a:rPr>
              <a:t>位置</a:t>
            </a:r>
            <a:r>
              <a:rPr lang="zh-TW" altLang="en-US" sz="1800" dirty="0"/>
              <a:t>無確定性！</a:t>
            </a:r>
          </a:p>
        </p:txBody>
      </p:sp>
      <p:sp>
        <p:nvSpPr>
          <p:cNvPr id="191493" name="Text Box 7"/>
          <p:cNvSpPr txBox="1">
            <a:spLocks noChangeArrowheads="1"/>
          </p:cNvSpPr>
          <p:nvPr/>
        </p:nvSpPr>
        <p:spPr bwMode="auto">
          <a:xfrm>
            <a:off x="1233488" y="2784769"/>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粒子狀的態，有特定的</a:t>
            </a:r>
            <a:r>
              <a:rPr lang="zh-TW" altLang="en-US" sz="1800" dirty="0">
                <a:solidFill>
                  <a:srgbClr val="FF0000"/>
                </a:solidFill>
              </a:rPr>
              <a:t>位置</a:t>
            </a:r>
            <a:r>
              <a:rPr lang="zh-TW" altLang="en-US" sz="1800" dirty="0">
                <a:solidFill>
                  <a:schemeClr val="accent2"/>
                </a:solidFill>
              </a:rPr>
              <a:t>，</a:t>
            </a:r>
            <a:r>
              <a:rPr lang="zh-TW" altLang="en-US" sz="1800" dirty="0"/>
              <a:t>但</a:t>
            </a:r>
            <a:r>
              <a:rPr lang="zh-TW" altLang="en-US" sz="1800" dirty="0">
                <a:solidFill>
                  <a:srgbClr val="FF0000"/>
                </a:solidFill>
              </a:rPr>
              <a:t>動量</a:t>
            </a:r>
            <a:r>
              <a:rPr lang="zh-TW" altLang="en-US" sz="1800" dirty="0"/>
              <a:t>無確定性。</a:t>
            </a:r>
          </a:p>
        </p:txBody>
      </p:sp>
      <p:sp>
        <p:nvSpPr>
          <p:cNvPr id="75784" name="Text Box 8"/>
          <p:cNvSpPr txBox="1">
            <a:spLocks noChangeArrowheads="1"/>
          </p:cNvSpPr>
          <p:nvPr/>
        </p:nvSpPr>
        <p:spPr bwMode="auto">
          <a:xfrm>
            <a:off x="1233488" y="5160962"/>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電子的動量與位置不能同時維持確定性。</a:t>
            </a:r>
          </a:p>
        </p:txBody>
      </p:sp>
      <p:sp>
        <p:nvSpPr>
          <p:cNvPr id="15" name="文字方塊 14"/>
          <p:cNvSpPr txBox="1">
            <a:spLocks noChangeArrowheads="1"/>
          </p:cNvSpPr>
          <p:nvPr/>
        </p:nvSpPr>
        <p:spPr bwMode="auto">
          <a:xfrm>
            <a:off x="1233488" y="558529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如果將以上兩個狀態，如兩個波一般地疊加，</a:t>
            </a:r>
          </a:p>
        </p:txBody>
      </p:sp>
      <p:sp>
        <p:nvSpPr>
          <p:cNvPr id="16" name="矩形 15"/>
          <p:cNvSpPr>
            <a:spLocks noChangeArrowheads="1"/>
          </p:cNvSpPr>
          <p:nvPr/>
        </p:nvSpPr>
        <p:spPr bwMode="auto">
          <a:xfrm>
            <a:off x="1233488" y="6015417"/>
            <a:ext cx="73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就會得到介於兩者之間，位置及動量都有不確定性的狀態！</a:t>
            </a:r>
            <a:endParaRPr lang="zh-TW" altLang="en-US" sz="1800" dirty="0"/>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F2A5F46-78F0-A34A-994E-F5F5B0A1BE38}"/>
                  </a:ext>
                </a:extLst>
              </p:cNvPr>
              <p:cNvSpPr txBox="1"/>
              <p:nvPr/>
            </p:nvSpPr>
            <p:spPr bwMode="auto">
              <a:xfrm>
                <a:off x="6171640" y="1505963"/>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9" name="文字方塊 9">
                <a:extLst>
                  <a:ext uri="{FF2B5EF4-FFF2-40B4-BE49-F238E27FC236}">
                    <a16:creationId xmlns:a16="http://schemas.microsoft.com/office/drawing/2014/main" id="{AF2A5F46-78F0-A34A-994E-F5F5B0A1BE38}"/>
                  </a:ext>
                </a:extLst>
              </p:cNvPr>
              <p:cNvSpPr txBox="1">
                <a:spLocks noRot="1" noChangeAspect="1" noMove="1" noResize="1" noEditPoints="1" noAdjustHandles="1" noChangeArrowheads="1" noChangeShapeType="1" noTextEdit="1"/>
              </p:cNvSpPr>
              <p:nvPr/>
            </p:nvSpPr>
            <p:spPr bwMode="auto">
              <a:xfrm>
                <a:off x="6171640" y="1505963"/>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6B76D48-0D02-3145-AFF8-DB1F552DA170}"/>
                  </a:ext>
                </a:extLst>
              </p:cNvPr>
              <p:cNvSpPr txBox="1"/>
              <p:nvPr/>
            </p:nvSpPr>
            <p:spPr bwMode="auto">
              <a:xfrm>
                <a:off x="6208406" y="40381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0" name="文字方塊 9">
                <a:extLst>
                  <a:ext uri="{FF2B5EF4-FFF2-40B4-BE49-F238E27FC236}">
                    <a16:creationId xmlns:a16="http://schemas.microsoft.com/office/drawing/2014/main" id="{06B76D48-0D02-3145-AFF8-DB1F552DA170}"/>
                  </a:ext>
                </a:extLst>
              </p:cNvPr>
              <p:cNvSpPr txBox="1">
                <a:spLocks noRot="1" noChangeAspect="1" noMove="1" noResize="1" noEditPoints="1" noAdjustHandles="1" noChangeArrowheads="1" noChangeShapeType="1" noTextEdit="1"/>
              </p:cNvSpPr>
              <p:nvPr/>
            </p:nvSpPr>
            <p:spPr bwMode="auto">
              <a:xfrm>
                <a:off x="6208406" y="4038111"/>
                <a:ext cx="1813510" cy="369332"/>
              </a:xfrm>
              <a:prstGeom prst="rect">
                <a:avLst/>
              </a:prstGeom>
              <a:blipFill>
                <a:blip r:embed="rId3"/>
                <a:stretch>
                  <a:fillRect b="-6452"/>
                </a:stretch>
              </a:blipFill>
              <a:ln>
                <a:noFill/>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9DAC7AF3-FA94-8F49-BC68-C51973E523F7}"/>
              </a:ext>
            </a:extLst>
          </p:cNvPr>
          <p:cNvPicPr>
            <a:picLocks noChangeAspect="1"/>
          </p:cNvPicPr>
          <p:nvPr/>
        </p:nvPicPr>
        <p:blipFill rotWithShape="1">
          <a:blip r:embed="rId4"/>
          <a:srcRect l="-1" r="-580" b="26487"/>
          <a:stretch/>
        </p:blipFill>
        <p:spPr>
          <a:xfrm>
            <a:off x="1162050" y="608203"/>
            <a:ext cx="4756013" cy="1960933"/>
          </a:xfrm>
          <a:prstGeom prst="rect">
            <a:avLst/>
          </a:prstGeom>
        </p:spPr>
      </p:pic>
      <p:pic>
        <p:nvPicPr>
          <p:cNvPr id="12" name="Picture 11">
            <a:extLst>
              <a:ext uri="{FF2B5EF4-FFF2-40B4-BE49-F238E27FC236}">
                <a16:creationId xmlns:a16="http://schemas.microsoft.com/office/drawing/2014/main" id="{595568B9-29DB-5148-BC72-7F74919ACC2E}"/>
              </a:ext>
            </a:extLst>
          </p:cNvPr>
          <p:cNvPicPr>
            <a:picLocks noChangeAspect="1"/>
          </p:cNvPicPr>
          <p:nvPr/>
        </p:nvPicPr>
        <p:blipFill rotWithShape="1">
          <a:blip r:embed="rId5"/>
          <a:srcRect t="2970" b="18040"/>
          <a:stretch/>
        </p:blipFill>
        <p:spPr>
          <a:xfrm>
            <a:off x="1162050" y="3205531"/>
            <a:ext cx="4884501" cy="1933873"/>
          </a:xfrm>
          <a:prstGeom prst="rect">
            <a:avLst/>
          </a:prstGeom>
        </p:spPr>
      </p:pic>
      <p:pic>
        <p:nvPicPr>
          <p:cNvPr id="13" name="Picture 2" descr="Wave/particle duality">
            <a:extLst>
              <a:ext uri="{FF2B5EF4-FFF2-40B4-BE49-F238E27FC236}">
                <a16:creationId xmlns:a16="http://schemas.microsoft.com/office/drawing/2014/main" id="{AE991988-01B1-2F46-8580-AE4C1ED97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9224" y="4676950"/>
            <a:ext cx="1707799" cy="1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600246-4DCA-A94A-AD93-7C7B237936E9}"/>
              </a:ext>
            </a:extLst>
          </p:cNvPr>
          <p:cNvSpPr/>
          <p:nvPr/>
        </p:nvSpPr>
        <p:spPr bwMode="auto">
          <a:xfrm>
            <a:off x="1162050" y="2569136"/>
            <a:ext cx="4756013" cy="2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3C1CBE89-4289-2340-B932-393087033A4D}"/>
              </a:ext>
            </a:extLst>
          </p:cNvPr>
          <p:cNvSpPr/>
          <p:nvPr/>
        </p:nvSpPr>
        <p:spPr bwMode="auto">
          <a:xfrm>
            <a:off x="1162050" y="2569136"/>
            <a:ext cx="4756013" cy="215633"/>
          </a:xfrm>
          <a:prstGeom prst="rect">
            <a:avLst/>
          </a:prstGeom>
          <a:solidFill>
            <a:schemeClr val="bg1"/>
          </a:solidFill>
          <a:ln w="9525">
            <a:no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15" grpId="0"/>
      <p:bldP spid="1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7" descr="http://www.aip.org/history/heisenberg/images/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50" y="188640"/>
            <a:ext cx="3620162" cy="587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4"/>
          <p:cNvSpPr>
            <a:spLocks noChangeArrowheads="1"/>
          </p:cNvSpPr>
          <p:nvPr/>
        </p:nvSpPr>
        <p:spPr bwMode="auto">
          <a:xfrm>
            <a:off x="4396194" y="387054"/>
            <a:ext cx="364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電子的位置與動量不能同時確定，</a:t>
            </a:r>
            <a:endParaRPr lang="en-US" altLang="zh-TW" sz="1800" dirty="0"/>
          </a:p>
        </p:txBody>
      </p:sp>
      <p:sp>
        <p:nvSpPr>
          <p:cNvPr id="192517" name="矩形 6"/>
          <p:cNvSpPr>
            <a:spLocks noChangeArrowheads="1"/>
          </p:cNvSpPr>
          <p:nvPr/>
        </p:nvSpPr>
        <p:spPr bwMode="auto">
          <a:xfrm>
            <a:off x="4417270" y="1539579"/>
            <a:ext cx="4786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j-lt"/>
              </a:rPr>
              <a:t>The more precisely the position is determined, the less precisely the momentum is known in this instant, and vice versa. </a:t>
            </a:r>
            <a:br>
              <a:rPr lang="en-US" altLang="zh-TW" sz="2000" dirty="0">
                <a:latin typeface="+mj-lt"/>
              </a:rPr>
            </a:br>
            <a:r>
              <a:rPr lang="en-US" altLang="zh-TW" sz="2000" dirty="0">
                <a:latin typeface="+mj-lt"/>
              </a:rPr>
              <a:t>--Heisenberg, uncertainty paper,  Mar 1927 </a:t>
            </a:r>
          </a:p>
        </p:txBody>
      </p:sp>
      <p:sp>
        <p:nvSpPr>
          <p:cNvPr id="192519" name="文字方塊 7"/>
          <p:cNvSpPr txBox="1">
            <a:spLocks noChangeArrowheads="1"/>
          </p:cNvSpPr>
          <p:nvPr/>
        </p:nvSpPr>
        <p:spPr bwMode="auto">
          <a:xfrm>
            <a:off x="4487120" y="3482678"/>
            <a:ext cx="439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對於電子任何狀態而言，位置與動量測量的不準度必須滿足：</a:t>
            </a:r>
          </a:p>
        </p:txBody>
      </p:sp>
      <p:sp>
        <p:nvSpPr>
          <p:cNvPr id="192520" name="矩形 8"/>
          <p:cNvSpPr>
            <a:spLocks noChangeArrowheads="1"/>
          </p:cNvSpPr>
          <p:nvPr/>
        </p:nvSpPr>
        <p:spPr bwMode="auto">
          <a:xfrm>
            <a:off x="4396194" y="963317"/>
            <a:ext cx="4532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海森堡的</a:t>
            </a:r>
            <a:r>
              <a:rPr lang="zh-TW" altLang="en-US" sz="1800" dirty="0">
                <a:solidFill>
                  <a:srgbClr val="FF0000"/>
                </a:solidFill>
              </a:rPr>
              <a:t>測不準原理 </a:t>
            </a:r>
            <a:r>
              <a:rPr lang="en-US" altLang="zh-TW" sz="1800" dirty="0">
                <a:solidFill>
                  <a:srgbClr val="FF0000"/>
                </a:solidFill>
              </a:rPr>
              <a:t>Uncertainty Principle</a:t>
            </a:r>
            <a:r>
              <a:rPr lang="zh-TW" altLang="en-US" sz="1800" dirty="0"/>
              <a: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1519" y="2417179"/>
            <a:ext cx="1812936" cy="269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547796" y="4211672"/>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47796" y="4211672"/>
                <a:ext cx="1377493" cy="616451"/>
              </a:xfrm>
              <a:prstGeom prst="rect">
                <a:avLst/>
              </a:prstGeom>
              <a:blipFill rotWithShape="1">
                <a:blip r:embed="rId4"/>
                <a:stretch>
                  <a:fillRect/>
                </a:stretch>
              </a:blipFill>
              <a:ln>
                <a:noFill/>
              </a:ln>
              <a:extLst/>
            </p:spPr>
            <p:txBody>
              <a:bodyPr/>
              <a:lstStyle/>
              <a:p>
                <a:r>
                  <a:rPr lang="zh-CN" altLang="en-US">
                    <a:noFill/>
                  </a:rPr>
                  <a:t> </a:t>
                </a:r>
              </a:p>
            </p:txBody>
          </p:sp>
        </mc:Fallback>
      </mc:AlternateContent>
      <p:sp>
        <p:nvSpPr>
          <p:cNvPr id="2" name="文字方塊 1"/>
          <p:cNvSpPr txBox="1"/>
          <p:nvPr/>
        </p:nvSpPr>
        <p:spPr bwMode="auto">
          <a:xfrm>
            <a:off x="4547796" y="5229200"/>
            <a:ext cx="4596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在海森堡的推導中，這是由量子化條件得到：</a:t>
            </a:r>
            <a:endParaRPr lang="zh-CN" altLang="en-US" sz="1800" dirty="0"/>
          </a:p>
        </p:txBody>
      </p:sp>
      <mc:AlternateContent xmlns:mc="http://schemas.openxmlformats.org/markup-compatibility/2006" xmlns:a14="http://schemas.microsoft.com/office/drawing/2010/main">
        <mc:Choice Requires="a14">
          <p:sp>
            <p:nvSpPr>
              <p:cNvPr id="11" name="文字方塊 10"/>
              <p:cNvSpPr txBox="1"/>
              <p:nvPr/>
            </p:nvSpPr>
            <p:spPr>
              <a:xfrm>
                <a:off x="4547796" y="5648199"/>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4547796" y="5648199"/>
                <a:ext cx="1539396" cy="369332"/>
              </a:xfrm>
              <a:prstGeom prst="rect">
                <a:avLst/>
              </a:prstGeom>
              <a:blipFill>
                <a:blip r:embed="rId5"/>
                <a:stretch>
                  <a:fillRect b="-10000"/>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94AB2294-32D1-C149-BFFB-A7DBAB7F9A13}"/>
              </a:ext>
            </a:extLst>
          </p:cNvPr>
          <p:cNvSpPr txBox="1"/>
          <p:nvPr/>
        </p:nvSpPr>
        <p:spPr>
          <a:xfrm>
            <a:off x="1259632" y="6174505"/>
            <a:ext cx="7056784" cy="369332"/>
          </a:xfrm>
          <a:prstGeom prst="rect">
            <a:avLst/>
          </a:prstGeom>
          <a:noFill/>
        </p:spPr>
        <p:txBody>
          <a:bodyPr wrap="square">
            <a:spAutoFit/>
          </a:bodyPr>
          <a:lstStyle/>
          <a:p>
            <a:r>
              <a:rPr lang="zh-TW" altLang="en-US" sz="1800" dirty="0">
                <a:solidFill>
                  <a:srgbClr val="FF0000"/>
                </a:solidFill>
              </a:rPr>
              <a:t>測不準原理畫定了你可以把電子視為粒子的上限。最多只能這樣！ </a:t>
            </a:r>
            <a:endParaRPr lang="en-TW" sz="18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971550" y="1599994"/>
            <a:ext cx="7848922"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下，某些物理測量的結果卻並不確定。</a:t>
            </a:r>
          </a:p>
        </p:txBody>
      </p:sp>
      <p:sp>
        <p:nvSpPr>
          <p:cNvPr id="193539" name="文字方塊 15"/>
          <p:cNvSpPr txBox="1">
            <a:spLocks noChangeArrowheads="1"/>
          </p:cNvSpPr>
          <p:nvPr/>
        </p:nvSpPr>
        <p:spPr bwMode="auto">
          <a:xfrm>
            <a:off x="958850" y="2468459"/>
            <a:ext cx="7573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在一個特定狀態下，對位置或動量測量所得的結果形成一個統計分布，</a:t>
            </a:r>
          </a:p>
        </p:txBody>
      </p:sp>
      <p:pic>
        <p:nvPicPr>
          <p:cNvPr id="193540" name="Picture 8" descr="Template_Ocean"/>
          <p:cNvPicPr>
            <a:picLocks noChangeAspect="1" noChangeArrowheads="1"/>
          </p:cNvPicPr>
          <p:nvPr/>
        </p:nvPicPr>
        <p:blipFill>
          <a:blip r:embed="rId2">
            <a:extLst>
              <a:ext uri="{28A0092B-C50C-407E-A947-70E740481C1C}">
                <a14:useLocalDpi xmlns:a14="http://schemas.microsoft.com/office/drawing/2010/main" val="0"/>
              </a:ext>
            </a:extLst>
          </a:blip>
          <a:srcRect t="18861"/>
          <a:stretch>
            <a:fillRect/>
          </a:stretch>
        </p:blipFill>
        <p:spPr bwMode="auto">
          <a:xfrm>
            <a:off x="1698720" y="3441515"/>
            <a:ext cx="2984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矩形 22"/>
          <p:cNvSpPr>
            <a:spLocks noChangeArrowheads="1"/>
          </p:cNvSpPr>
          <p:nvPr/>
        </p:nvSpPr>
        <p:spPr bwMode="auto">
          <a:xfrm>
            <a:off x="958850" y="2866973"/>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計算這個分布的標準差，即是位置與動量的不確定性：</a:t>
            </a:r>
          </a:p>
        </p:txBody>
      </p:sp>
      <p:sp>
        <p:nvSpPr>
          <p:cNvPr id="193543" name="文字方塊 22"/>
          <p:cNvSpPr txBox="1">
            <a:spLocks noChangeArrowheads="1"/>
          </p:cNvSpPr>
          <p:nvPr/>
        </p:nvSpPr>
        <p:spPr bwMode="auto">
          <a:xfrm>
            <a:off x="2124075" y="9810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不準度的定義是植基於前述測量的不確定性</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D4580F73-A768-9248-B09A-F0BB673BB219}"/>
                  </a:ext>
                </a:extLst>
              </p:cNvPr>
              <p:cNvSpPr txBox="1"/>
              <p:nvPr/>
            </p:nvSpPr>
            <p:spPr bwMode="auto">
              <a:xfrm>
                <a:off x="5076056" y="3406074"/>
                <a:ext cx="1803699" cy="45897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𝑥</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9" name="文字方塊 9">
                <a:extLst>
                  <a:ext uri="{FF2B5EF4-FFF2-40B4-BE49-F238E27FC236}">
                    <a16:creationId xmlns:a16="http://schemas.microsoft.com/office/drawing/2014/main" id="{D4580F73-A768-9248-B09A-F0BB673BB219}"/>
                  </a:ext>
                </a:extLst>
              </p:cNvPr>
              <p:cNvSpPr txBox="1">
                <a:spLocks noRot="1" noChangeAspect="1" noMove="1" noResize="1" noEditPoints="1" noAdjustHandles="1" noChangeArrowheads="1" noChangeShapeType="1" noTextEdit="1"/>
              </p:cNvSpPr>
              <p:nvPr/>
            </p:nvSpPr>
            <p:spPr bwMode="auto">
              <a:xfrm>
                <a:off x="5076056" y="3406074"/>
                <a:ext cx="1803699" cy="45897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54A4CBB-42B8-F94B-A99A-7EB1B92FDBA2}"/>
                  </a:ext>
                </a:extLst>
              </p:cNvPr>
              <p:cNvSpPr txBox="1"/>
              <p:nvPr/>
            </p:nvSpPr>
            <p:spPr bwMode="auto">
              <a:xfrm>
                <a:off x="5076056" y="4115665"/>
                <a:ext cx="1742913" cy="65601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𝑝</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𝑝</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10" name="文字方塊 9">
                <a:extLst>
                  <a:ext uri="{FF2B5EF4-FFF2-40B4-BE49-F238E27FC236}">
                    <a16:creationId xmlns:a16="http://schemas.microsoft.com/office/drawing/2014/main" id="{F54A4CBB-42B8-F94B-A99A-7EB1B92FDBA2}"/>
                  </a:ext>
                </a:extLst>
              </p:cNvPr>
              <p:cNvSpPr txBox="1">
                <a:spLocks noRot="1" noChangeAspect="1" noMove="1" noResize="1" noEditPoints="1" noAdjustHandles="1" noChangeArrowheads="1" noChangeShapeType="1" noTextEdit="1"/>
              </p:cNvSpPr>
              <p:nvPr/>
            </p:nvSpPr>
            <p:spPr bwMode="auto">
              <a:xfrm>
                <a:off x="5076056" y="4115665"/>
                <a:ext cx="1742913" cy="656013"/>
              </a:xfrm>
              <a:prstGeom prst="rect">
                <a:avLst/>
              </a:prstGeom>
              <a:blipFill>
                <a:blip r:embed="rId4"/>
                <a:stretch>
                  <a:fillRect/>
                </a:stretch>
              </a:blipFill>
              <a:ln>
                <a:noFill/>
              </a:ln>
            </p:spPr>
            <p:txBody>
              <a:bodyPr/>
              <a:lstStyle/>
              <a:p>
                <a:r>
                  <a:rPr lang="en-TW">
                    <a:noFill/>
                  </a:rPr>
                  <a:t> </a:t>
                </a:r>
              </a:p>
            </p:txBody>
          </p:sp>
        </mc:Fallback>
      </mc:AlternateContent>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文字方塊 8"/>
          <p:cNvSpPr txBox="1">
            <a:spLocks noChangeArrowheads="1"/>
          </p:cNvSpPr>
          <p:nvPr/>
        </p:nvSpPr>
        <p:spPr bwMode="auto">
          <a:xfrm>
            <a:off x="2643187" y="543149"/>
            <a:ext cx="45211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波狀的態及粒子狀的態正是兩個極端。</a:t>
            </a:r>
          </a:p>
        </p:txBody>
      </p:sp>
      <p:cxnSp>
        <p:nvCxnSpPr>
          <p:cNvPr id="194566" name="AutoShape 8"/>
          <p:cNvCxnSpPr>
            <a:cxnSpLocks noChangeShapeType="1"/>
          </p:cNvCxnSpPr>
          <p:nvPr/>
        </p:nvCxnSpPr>
        <p:spPr bwMode="auto">
          <a:xfrm>
            <a:off x="1186830" y="6016054"/>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567" name="Oval 9"/>
          <p:cNvSpPr>
            <a:spLocks noChangeArrowheads="1"/>
          </p:cNvSpPr>
          <p:nvPr/>
        </p:nvSpPr>
        <p:spPr bwMode="auto">
          <a:xfrm>
            <a:off x="1615455" y="6016054"/>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4568" name="文字方塊 13"/>
          <p:cNvSpPr txBox="1">
            <a:spLocks noChangeArrowheads="1"/>
          </p:cNvSpPr>
          <p:nvPr/>
        </p:nvSpPr>
        <p:spPr bwMode="auto">
          <a:xfrm>
            <a:off x="1115393" y="5589017"/>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古典牛頓力學的粒子，違反測不準原理</a:t>
            </a:r>
          </a:p>
        </p:txBody>
      </p:sp>
      <p:sp>
        <p:nvSpPr>
          <p:cNvPr id="194571" name="矩形 13"/>
          <p:cNvSpPr>
            <a:spLocks noChangeArrowheads="1"/>
          </p:cNvSpPr>
          <p:nvPr/>
        </p:nvSpPr>
        <p:spPr bwMode="auto">
          <a:xfrm>
            <a:off x="1080037" y="2567612"/>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電子在到達狹縫屏幕時沒有特定的位置可言！</a:t>
            </a:r>
          </a:p>
        </p:txBody>
      </p:sp>
      <p:sp>
        <p:nvSpPr>
          <p:cNvPr id="194572" name="文字方塊 12"/>
          <p:cNvSpPr txBox="1">
            <a:spLocks noChangeArrowheads="1"/>
          </p:cNvSpPr>
          <p:nvPr/>
        </p:nvSpPr>
        <p:spPr bwMode="auto">
          <a:xfrm>
            <a:off x="1108387" y="4935031"/>
            <a:ext cx="748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被觀察後的電子有確定位置，</a:t>
            </a:r>
            <a:r>
              <a:rPr lang="zh-TW" altLang="en-US" sz="1800" dirty="0">
                <a:solidFill>
                  <a:srgbClr val="FF0000"/>
                </a:solidFill>
                <a:latin typeface="Calibri" pitchFamily="34" charset="0"/>
              </a:rPr>
              <a:t>但也不是古典粒子</a:t>
            </a:r>
            <a:r>
              <a:rPr lang="zh-TW" altLang="en-US" sz="1800" dirty="0">
                <a:latin typeface="Calibri" pitchFamily="34" charset="0"/>
              </a:rPr>
              <a:t>，它的動量完全不確定！</a:t>
            </a:r>
          </a:p>
        </p:txBody>
      </p:sp>
      <mc:AlternateContent xmlns:mc="http://schemas.openxmlformats.org/markup-compatibility/2006" xmlns:a14="http://schemas.microsoft.com/office/drawing/2010/main">
        <mc:Choice Requires="a14">
          <p:sp>
            <p:nvSpPr>
              <p:cNvPr id="2" name="文字方塊 1"/>
              <p:cNvSpPr txBox="1"/>
              <p:nvPr/>
            </p:nvSpPr>
            <p:spPr bwMode="auto">
              <a:xfrm>
                <a:off x="1115393" y="414186"/>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115393" y="414186"/>
                <a:ext cx="1377493" cy="616451"/>
              </a:xfrm>
              <a:prstGeom prst="rect">
                <a:avLst/>
              </a:prstGeom>
              <a:blipFill>
                <a:blip r:embed="rId3"/>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6E1B710F-C489-3043-B4A0-FCE478B50D13}"/>
                  </a:ext>
                </a:extLst>
              </p:cNvPr>
              <p:cNvSpPr txBox="1"/>
              <p:nvPr/>
            </p:nvSpPr>
            <p:spPr bwMode="auto">
              <a:xfrm>
                <a:off x="1080037" y="1640247"/>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4" name="文字方塊 9">
                <a:extLst>
                  <a:ext uri="{FF2B5EF4-FFF2-40B4-BE49-F238E27FC236}">
                    <a16:creationId xmlns:a16="http://schemas.microsoft.com/office/drawing/2014/main" id="{6E1B710F-C489-3043-B4A0-FCE478B50D13}"/>
                  </a:ext>
                </a:extLst>
              </p:cNvPr>
              <p:cNvSpPr txBox="1">
                <a:spLocks noRot="1" noChangeAspect="1" noMove="1" noResize="1" noEditPoints="1" noAdjustHandles="1" noChangeArrowheads="1" noChangeShapeType="1" noTextEdit="1"/>
              </p:cNvSpPr>
              <p:nvPr/>
            </p:nvSpPr>
            <p:spPr bwMode="auto">
              <a:xfrm>
                <a:off x="1080037" y="1640247"/>
                <a:ext cx="1813510" cy="369332"/>
              </a:xfrm>
              <a:prstGeom prst="rect">
                <a:avLst/>
              </a:prstGeom>
              <a:blipFill>
                <a:blip r:embed="rId4"/>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0EEDF8DE-CD62-B545-91A6-F8685316C87D}"/>
                  </a:ext>
                </a:extLst>
              </p:cNvPr>
              <p:cNvSpPr txBox="1"/>
              <p:nvPr/>
            </p:nvSpPr>
            <p:spPr bwMode="auto">
              <a:xfrm>
                <a:off x="1115393" y="3948309"/>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5" name="文字方塊 9">
                <a:extLst>
                  <a:ext uri="{FF2B5EF4-FFF2-40B4-BE49-F238E27FC236}">
                    <a16:creationId xmlns:a16="http://schemas.microsoft.com/office/drawing/2014/main" id="{0EEDF8DE-CD62-B545-91A6-F8685316C87D}"/>
                  </a:ext>
                </a:extLst>
              </p:cNvPr>
              <p:cNvSpPr txBox="1">
                <a:spLocks noRot="1" noChangeAspect="1" noMove="1" noResize="1" noEditPoints="1" noAdjustHandles="1" noChangeArrowheads="1" noChangeShapeType="1" noTextEdit="1"/>
              </p:cNvSpPr>
              <p:nvPr/>
            </p:nvSpPr>
            <p:spPr bwMode="auto">
              <a:xfrm>
                <a:off x="1115393" y="3948309"/>
                <a:ext cx="1813510" cy="369332"/>
              </a:xfrm>
              <a:prstGeom prst="rect">
                <a:avLst/>
              </a:prstGeom>
              <a:blipFill>
                <a:blip r:embed="rId5"/>
                <a:stretch>
                  <a:fillRect b="-103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9">
                <a:extLst>
                  <a:ext uri="{FF2B5EF4-FFF2-40B4-BE49-F238E27FC236}">
                    <a16:creationId xmlns:a16="http://schemas.microsoft.com/office/drawing/2014/main" id="{05F1DAC7-A185-0B49-9014-589DC6E6553A}"/>
                  </a:ext>
                </a:extLst>
              </p:cNvPr>
              <p:cNvSpPr txBox="1"/>
              <p:nvPr/>
            </p:nvSpPr>
            <p:spPr bwMode="auto">
              <a:xfrm>
                <a:off x="5254274" y="5597135"/>
                <a:ext cx="172534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6" name="文字方塊 9">
                <a:extLst>
                  <a:ext uri="{FF2B5EF4-FFF2-40B4-BE49-F238E27FC236}">
                    <a16:creationId xmlns:a16="http://schemas.microsoft.com/office/drawing/2014/main" id="{05F1DAC7-A185-0B49-9014-589DC6E6553A}"/>
                  </a:ext>
                </a:extLst>
              </p:cNvPr>
              <p:cNvSpPr txBox="1">
                <a:spLocks noRot="1" noChangeAspect="1" noMove="1" noResize="1" noEditPoints="1" noAdjustHandles="1" noChangeArrowheads="1" noChangeShapeType="1" noTextEdit="1"/>
              </p:cNvSpPr>
              <p:nvPr/>
            </p:nvSpPr>
            <p:spPr bwMode="auto">
              <a:xfrm>
                <a:off x="5254274" y="5597135"/>
                <a:ext cx="1725344"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9F51DF3D-9038-334E-89B0-6B88DC00686A}"/>
              </a:ext>
            </a:extLst>
          </p:cNvPr>
          <p:cNvPicPr>
            <a:picLocks noChangeAspect="1"/>
          </p:cNvPicPr>
          <p:nvPr/>
        </p:nvPicPr>
        <p:blipFill>
          <a:blip r:embed="rId7"/>
          <a:stretch>
            <a:fillRect/>
          </a:stretch>
        </p:blipFill>
        <p:spPr>
          <a:xfrm>
            <a:off x="3404112" y="3021742"/>
            <a:ext cx="3592562" cy="1800694"/>
          </a:xfrm>
          <a:prstGeom prst="rect">
            <a:avLst/>
          </a:prstGeom>
        </p:spPr>
      </p:pic>
      <p:pic>
        <p:nvPicPr>
          <p:cNvPr id="17" name="Picture 16">
            <a:extLst>
              <a:ext uri="{FF2B5EF4-FFF2-40B4-BE49-F238E27FC236}">
                <a16:creationId xmlns:a16="http://schemas.microsoft.com/office/drawing/2014/main" id="{857E52EC-EDE7-E947-99EC-3107D6008619}"/>
              </a:ext>
            </a:extLst>
          </p:cNvPr>
          <p:cNvPicPr>
            <a:picLocks noChangeAspect="1"/>
          </p:cNvPicPr>
          <p:nvPr/>
        </p:nvPicPr>
        <p:blipFill rotWithShape="1">
          <a:blip r:embed="rId8"/>
          <a:srcRect l="-1" r="-580" b="20739"/>
          <a:stretch/>
        </p:blipFill>
        <p:spPr>
          <a:xfrm>
            <a:off x="3420012" y="941802"/>
            <a:ext cx="3592562" cy="1597044"/>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60742" y="4319690"/>
            <a:ext cx="3816350" cy="216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1731" name="文字方塊 1"/>
          <p:cNvSpPr txBox="1">
            <a:spLocks noChangeArrowheads="1"/>
          </p:cNvSpPr>
          <p:nvPr/>
        </p:nvSpPr>
        <p:spPr bwMode="auto">
          <a:xfrm>
            <a:off x="775196" y="3861048"/>
            <a:ext cx="487692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粒子狀的態的波函數則是一個尖針般的波。</a:t>
            </a:r>
          </a:p>
        </p:txBody>
      </p:sp>
      <p:pic>
        <p:nvPicPr>
          <p:cNvPr id="201732" name="Picture 7" descr="wave1"/>
          <p:cNvPicPr>
            <a:picLocks noChangeAspect="1" noChangeArrowheads="1"/>
          </p:cNvPicPr>
          <p:nvPr/>
        </p:nvPicPr>
        <p:blipFill rotWithShape="1">
          <a:blip r:embed="rId2">
            <a:extLst>
              <a:ext uri="{28A0092B-C50C-407E-A947-70E740481C1C}">
                <a14:useLocalDpi xmlns:a14="http://schemas.microsoft.com/office/drawing/2010/main" val="0"/>
              </a:ext>
            </a:extLst>
          </a:blip>
          <a:srcRect l="3441" r="2913" b="58696"/>
          <a:stretch/>
        </p:blipFill>
        <p:spPr bwMode="auto">
          <a:xfrm>
            <a:off x="251520" y="2338275"/>
            <a:ext cx="390986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文字方塊 5"/>
          <p:cNvSpPr txBox="1">
            <a:spLocks noChangeArrowheads="1"/>
          </p:cNvSpPr>
          <p:nvPr/>
        </p:nvSpPr>
        <p:spPr bwMode="auto">
          <a:xfrm>
            <a:off x="815465" y="1841291"/>
            <a:ext cx="5719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波狀的態的波函數就是正弦波。</a:t>
            </a:r>
          </a:p>
        </p:txBody>
      </p:sp>
      <p:sp>
        <p:nvSpPr>
          <p:cNvPr id="201734" name="Line 7"/>
          <p:cNvSpPr>
            <a:spLocks noChangeShapeType="1"/>
          </p:cNvSpPr>
          <p:nvPr/>
        </p:nvSpPr>
        <p:spPr bwMode="auto">
          <a:xfrm>
            <a:off x="548080" y="5975453"/>
            <a:ext cx="617537" cy="0"/>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1735" name="Line 8"/>
          <p:cNvSpPr>
            <a:spLocks noChangeShapeType="1"/>
          </p:cNvSpPr>
          <p:nvPr/>
        </p:nvSpPr>
        <p:spPr bwMode="auto">
          <a:xfrm flipV="1">
            <a:off x="1165617" y="4475265"/>
            <a:ext cx="25400" cy="1500188"/>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1736" name="Line 9"/>
          <p:cNvSpPr>
            <a:spLocks noChangeShapeType="1"/>
          </p:cNvSpPr>
          <p:nvPr/>
        </p:nvSpPr>
        <p:spPr bwMode="auto">
          <a:xfrm>
            <a:off x="1191017" y="4475265"/>
            <a:ext cx="215900" cy="0"/>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1737" name="Line 10"/>
          <p:cNvSpPr>
            <a:spLocks noChangeShapeType="1"/>
          </p:cNvSpPr>
          <p:nvPr/>
        </p:nvSpPr>
        <p:spPr bwMode="auto">
          <a:xfrm flipH="1">
            <a:off x="1381517" y="4475265"/>
            <a:ext cx="23813" cy="1500188"/>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1738" name="Line 11"/>
          <p:cNvSpPr>
            <a:spLocks noChangeShapeType="1"/>
          </p:cNvSpPr>
          <p:nvPr/>
        </p:nvSpPr>
        <p:spPr bwMode="auto">
          <a:xfrm>
            <a:off x="1381517" y="5975453"/>
            <a:ext cx="2376488" cy="0"/>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1739" name="Line 12"/>
          <p:cNvSpPr>
            <a:spLocks noChangeShapeType="1"/>
          </p:cNvSpPr>
          <p:nvPr/>
        </p:nvSpPr>
        <p:spPr bwMode="auto">
          <a:xfrm>
            <a:off x="476642" y="5975453"/>
            <a:ext cx="3425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1740" name="Text Box 13"/>
          <p:cNvSpPr txBox="1">
            <a:spLocks noChangeArrowheads="1"/>
          </p:cNvSpPr>
          <p:nvPr/>
        </p:nvSpPr>
        <p:spPr bwMode="auto">
          <a:xfrm>
            <a:off x="3789755" y="6048478"/>
            <a:ext cx="433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en-US" altLang="zh-TW" sz="1800" i="1"/>
              <a:t>x</a:t>
            </a:r>
          </a:p>
        </p:txBody>
      </p:sp>
      <p:sp>
        <p:nvSpPr>
          <p:cNvPr id="201741" name="文字方塊 14"/>
          <p:cNvSpPr txBox="1">
            <a:spLocks noChangeArrowheads="1"/>
          </p:cNvSpPr>
          <p:nvPr/>
        </p:nvSpPr>
        <p:spPr bwMode="auto">
          <a:xfrm>
            <a:off x="4285448" y="4629913"/>
            <a:ext cx="3167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波函數只在一個位置有值：</a:t>
            </a:r>
          </a:p>
        </p:txBody>
      </p:sp>
      <p:sp>
        <p:nvSpPr>
          <p:cNvPr id="201742" name="文字方塊 15"/>
          <p:cNvSpPr txBox="1">
            <a:spLocks noChangeArrowheads="1"/>
          </p:cNvSpPr>
          <p:nvPr/>
        </p:nvSpPr>
        <p:spPr bwMode="auto">
          <a:xfrm>
            <a:off x="4285448" y="5093290"/>
            <a:ext cx="46154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這是由所有波長的正弦波疊加而成：</a:t>
            </a:r>
          </a:p>
        </p:txBody>
      </p:sp>
      <p:sp>
        <p:nvSpPr>
          <p:cNvPr id="201743" name="文字方塊 16"/>
          <p:cNvSpPr txBox="1">
            <a:spLocks noChangeArrowheads="1"/>
          </p:cNvSpPr>
          <p:nvPr/>
        </p:nvSpPr>
        <p:spPr bwMode="auto">
          <a:xfrm>
            <a:off x="4304766" y="5582343"/>
            <a:ext cx="2795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因此，動量完全未定：</a:t>
            </a:r>
          </a:p>
        </p:txBody>
      </p:sp>
      <p:sp>
        <p:nvSpPr>
          <p:cNvPr id="201744" name="文字方塊 17"/>
          <p:cNvSpPr txBox="1">
            <a:spLocks noChangeArrowheads="1"/>
          </p:cNvSpPr>
          <p:nvPr/>
        </p:nvSpPr>
        <p:spPr bwMode="auto">
          <a:xfrm>
            <a:off x="4257998" y="2338275"/>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正弦波波長特定，動量特定：</a:t>
            </a:r>
          </a:p>
        </p:txBody>
      </p:sp>
      <p:sp>
        <p:nvSpPr>
          <p:cNvPr id="201745" name="文字方塊 18"/>
          <p:cNvSpPr txBox="1">
            <a:spLocks noChangeArrowheads="1"/>
          </p:cNvSpPr>
          <p:nvPr/>
        </p:nvSpPr>
        <p:spPr bwMode="auto">
          <a:xfrm>
            <a:off x="4285448" y="2815596"/>
            <a:ext cx="4607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波的強度（波的振幅）是一個常數。</a:t>
            </a:r>
          </a:p>
        </p:txBody>
      </p:sp>
      <p:sp>
        <p:nvSpPr>
          <p:cNvPr id="201746" name="文字方塊 19"/>
          <p:cNvSpPr txBox="1">
            <a:spLocks noChangeArrowheads="1"/>
          </p:cNvSpPr>
          <p:nvPr/>
        </p:nvSpPr>
        <p:spPr bwMode="auto">
          <a:xfrm>
            <a:off x="4285448" y="3293801"/>
            <a:ext cx="4158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因此各處發現此粒子的機率都一樣：</a:t>
            </a:r>
          </a:p>
        </p:txBody>
      </p:sp>
      <p:sp>
        <p:nvSpPr>
          <p:cNvPr id="201747" name="文字方塊 17"/>
          <p:cNvSpPr txBox="1">
            <a:spLocks noChangeArrowheads="1"/>
          </p:cNvSpPr>
          <p:nvPr/>
        </p:nvSpPr>
        <p:spPr bwMode="auto">
          <a:xfrm>
            <a:off x="809999" y="370803"/>
            <a:ext cx="476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雖然海森堡是以矩陣力學推導出測不準原理：</a:t>
            </a:r>
          </a:p>
        </p:txBody>
      </p:sp>
      <p:sp>
        <p:nvSpPr>
          <p:cNvPr id="2" name="矩形 1"/>
          <p:cNvSpPr/>
          <p:nvPr/>
        </p:nvSpPr>
        <p:spPr>
          <a:xfrm>
            <a:off x="808443" y="1408459"/>
            <a:ext cx="4572000" cy="369332"/>
          </a:xfrm>
          <a:prstGeom prst="rect">
            <a:avLst/>
          </a:prstGeom>
        </p:spPr>
        <p:txBody>
          <a:bodyPr>
            <a:spAutoFit/>
          </a:bodyPr>
          <a:lstStyle/>
          <a:p>
            <a:r>
              <a:rPr lang="zh-TW" altLang="en-US" sz="1800" dirty="0"/>
              <a:t>電子的兩種面貌都能以</a:t>
            </a:r>
            <a:r>
              <a:rPr lang="zh-TW" altLang="en-US" sz="1800" dirty="0">
                <a:solidFill>
                  <a:srgbClr val="FF0000"/>
                </a:solidFill>
              </a:rPr>
              <a:t>波函數</a:t>
            </a:r>
            <a:r>
              <a:rPr lang="zh-TW" altLang="en-US" sz="1800" dirty="0"/>
              <a:t>來描述：</a:t>
            </a:r>
          </a:p>
        </p:txBody>
      </p:sp>
      <p:sp>
        <p:nvSpPr>
          <p:cNvPr id="3" name="文字方塊 2"/>
          <p:cNvSpPr txBox="1"/>
          <p:nvPr/>
        </p:nvSpPr>
        <p:spPr bwMode="auto">
          <a:xfrm>
            <a:off x="808443" y="834630"/>
            <a:ext cx="554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但用等價的波動力學來說明更加直覺！</a:t>
            </a:r>
          </a:p>
        </p:txBody>
      </p:sp>
      <mc:AlternateContent xmlns:mc="http://schemas.openxmlformats.org/markup-compatibility/2006" xmlns:a14="http://schemas.microsoft.com/office/drawing/2010/main">
        <mc:Choice Requires="a14">
          <p:sp>
            <p:nvSpPr>
              <p:cNvPr id="28" name="文字方塊 27"/>
              <p:cNvSpPr txBox="1"/>
              <p:nvPr/>
            </p:nvSpPr>
            <p:spPr bwMode="auto">
              <a:xfrm>
                <a:off x="5547985" y="269730"/>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5547985" y="269730"/>
                <a:ext cx="1377493" cy="616451"/>
              </a:xfrm>
              <a:prstGeom prst="rect">
                <a:avLst/>
              </a:prstGeom>
              <a:blipFill rotWithShape="1">
                <a:blip r:embed="rId14"/>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字方塊 9">
                <a:extLst>
                  <a:ext uri="{FF2B5EF4-FFF2-40B4-BE49-F238E27FC236}">
                    <a16:creationId xmlns:a16="http://schemas.microsoft.com/office/drawing/2014/main" id="{1DB8D001-E024-7549-86FE-100713EE6835}"/>
                  </a:ext>
                </a:extLst>
              </p:cNvPr>
              <p:cNvSpPr txBox="1"/>
              <p:nvPr/>
            </p:nvSpPr>
            <p:spPr bwMode="auto">
              <a:xfrm>
                <a:off x="7193989" y="4645961"/>
                <a:ext cx="94025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oMath>
                  </m:oMathPara>
                </a14:m>
                <a:endParaRPr lang="zh-CN" altLang="en-US" sz="1800" i="1" dirty="0"/>
              </a:p>
            </p:txBody>
          </p:sp>
        </mc:Choice>
        <mc:Fallback xmlns="">
          <p:sp>
            <p:nvSpPr>
              <p:cNvPr id="29" name="文字方塊 9">
                <a:extLst>
                  <a:ext uri="{FF2B5EF4-FFF2-40B4-BE49-F238E27FC236}">
                    <a16:creationId xmlns:a16="http://schemas.microsoft.com/office/drawing/2014/main" id="{1DB8D001-E024-7549-86FE-100713EE6835}"/>
                  </a:ext>
                </a:extLst>
              </p:cNvPr>
              <p:cNvSpPr txBox="1">
                <a:spLocks noRot="1" noChangeAspect="1" noMove="1" noResize="1" noEditPoints="1" noAdjustHandles="1" noChangeArrowheads="1" noChangeShapeType="1" noTextEdit="1"/>
              </p:cNvSpPr>
              <p:nvPr/>
            </p:nvSpPr>
            <p:spPr bwMode="auto">
              <a:xfrm>
                <a:off x="7193989" y="4645961"/>
                <a:ext cx="940257" cy="369332"/>
              </a:xfrm>
              <a:prstGeom prst="rect">
                <a:avLst/>
              </a:prstGeom>
              <a:blipFill>
                <a:blip r:embed="rId15"/>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文字方塊 9">
                <a:extLst>
                  <a:ext uri="{FF2B5EF4-FFF2-40B4-BE49-F238E27FC236}">
                    <a16:creationId xmlns:a16="http://schemas.microsoft.com/office/drawing/2014/main" id="{2663DBAC-4492-5049-B94E-C42C513BE493}"/>
                  </a:ext>
                </a:extLst>
              </p:cNvPr>
              <p:cNvSpPr txBox="1"/>
              <p:nvPr/>
            </p:nvSpPr>
            <p:spPr bwMode="auto">
              <a:xfrm>
                <a:off x="7378803" y="2337243"/>
                <a:ext cx="94089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0" name="文字方塊 9">
                <a:extLst>
                  <a:ext uri="{FF2B5EF4-FFF2-40B4-BE49-F238E27FC236}">
                    <a16:creationId xmlns:a16="http://schemas.microsoft.com/office/drawing/2014/main" id="{2663DBAC-4492-5049-B94E-C42C513BE493}"/>
                  </a:ext>
                </a:extLst>
              </p:cNvPr>
              <p:cNvSpPr txBox="1">
                <a:spLocks noRot="1" noChangeAspect="1" noMove="1" noResize="1" noEditPoints="1" noAdjustHandles="1" noChangeArrowheads="1" noChangeShapeType="1" noTextEdit="1"/>
              </p:cNvSpPr>
              <p:nvPr/>
            </p:nvSpPr>
            <p:spPr bwMode="auto">
              <a:xfrm>
                <a:off x="7378803" y="2337243"/>
                <a:ext cx="940899" cy="369332"/>
              </a:xfrm>
              <a:prstGeom prst="rect">
                <a:avLst/>
              </a:prstGeom>
              <a:blipFill>
                <a:blip r:embed="rId16"/>
                <a:stretch>
                  <a:fillRect b="-645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文字方塊 9">
                <a:extLst>
                  <a:ext uri="{FF2B5EF4-FFF2-40B4-BE49-F238E27FC236}">
                    <a16:creationId xmlns:a16="http://schemas.microsoft.com/office/drawing/2014/main" id="{F817069E-F4CA-DD40-847C-FAD8EB9566C9}"/>
                  </a:ext>
                </a:extLst>
              </p:cNvPr>
              <p:cNvSpPr txBox="1"/>
              <p:nvPr/>
            </p:nvSpPr>
            <p:spPr bwMode="auto">
              <a:xfrm>
                <a:off x="8053599" y="3295943"/>
                <a:ext cx="102842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1" name="文字方塊 9">
                <a:extLst>
                  <a:ext uri="{FF2B5EF4-FFF2-40B4-BE49-F238E27FC236}">
                    <a16:creationId xmlns:a16="http://schemas.microsoft.com/office/drawing/2014/main" id="{F817069E-F4CA-DD40-847C-FAD8EB9566C9}"/>
                  </a:ext>
                </a:extLst>
              </p:cNvPr>
              <p:cNvSpPr txBox="1">
                <a:spLocks noRot="1" noChangeAspect="1" noMove="1" noResize="1" noEditPoints="1" noAdjustHandles="1" noChangeArrowheads="1" noChangeShapeType="1" noTextEdit="1"/>
              </p:cNvSpPr>
              <p:nvPr/>
            </p:nvSpPr>
            <p:spPr bwMode="auto">
              <a:xfrm>
                <a:off x="8053599" y="3295943"/>
                <a:ext cx="1028423" cy="369332"/>
              </a:xfrm>
              <a:prstGeom prst="rect">
                <a:avLst/>
              </a:prstGeom>
              <a:blipFill>
                <a:blip r:embed="rId1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文字方塊 9">
                <a:extLst>
                  <a:ext uri="{FF2B5EF4-FFF2-40B4-BE49-F238E27FC236}">
                    <a16:creationId xmlns:a16="http://schemas.microsoft.com/office/drawing/2014/main" id="{269B7EB3-670B-A74C-9AA1-88A6EEBD0258}"/>
                  </a:ext>
                </a:extLst>
              </p:cNvPr>
              <p:cNvSpPr txBox="1"/>
              <p:nvPr/>
            </p:nvSpPr>
            <p:spPr bwMode="auto">
              <a:xfrm>
                <a:off x="6679144" y="5592411"/>
                <a:ext cx="1029064"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2" name="文字方塊 9">
                <a:extLst>
                  <a:ext uri="{FF2B5EF4-FFF2-40B4-BE49-F238E27FC236}">
                    <a16:creationId xmlns:a16="http://schemas.microsoft.com/office/drawing/2014/main" id="{269B7EB3-670B-A74C-9AA1-88A6EEBD0258}"/>
                  </a:ext>
                </a:extLst>
              </p:cNvPr>
              <p:cNvSpPr txBox="1">
                <a:spLocks noRot="1" noChangeAspect="1" noMove="1" noResize="1" noEditPoints="1" noAdjustHandles="1" noChangeArrowheads="1" noChangeShapeType="1" noTextEdit="1"/>
              </p:cNvSpPr>
              <p:nvPr/>
            </p:nvSpPr>
            <p:spPr bwMode="auto">
              <a:xfrm>
                <a:off x="6679144" y="5592411"/>
                <a:ext cx="1029064" cy="369332"/>
              </a:xfrm>
              <a:prstGeom prst="rect">
                <a:avLst/>
              </a:prstGeom>
              <a:blipFill>
                <a:blip r:embed="rId18"/>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文字方塊 9">
                <a:extLst>
                  <a:ext uri="{FF2B5EF4-FFF2-40B4-BE49-F238E27FC236}">
                    <a16:creationId xmlns:a16="http://schemas.microsoft.com/office/drawing/2014/main" id="{0EB4AFCE-7A2F-E140-91A7-8F8E4E8CA39B}"/>
                  </a:ext>
                </a:extLst>
              </p:cNvPr>
              <p:cNvSpPr txBox="1"/>
              <p:nvPr/>
            </p:nvSpPr>
            <p:spPr bwMode="auto">
              <a:xfrm>
                <a:off x="8052009" y="5107928"/>
                <a:ext cx="102220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zh-CN" altLang="en-US" sz="1800" i="1" smtClean="0">
                          <a:latin typeface="Cambria Math" panose="02040503050406030204" pitchFamily="18" charset="0"/>
                        </a:rPr>
                        <m:t>𝜆</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3" name="文字方塊 9">
                <a:extLst>
                  <a:ext uri="{FF2B5EF4-FFF2-40B4-BE49-F238E27FC236}">
                    <a16:creationId xmlns:a16="http://schemas.microsoft.com/office/drawing/2014/main" id="{0EB4AFCE-7A2F-E140-91A7-8F8E4E8CA39B}"/>
                  </a:ext>
                </a:extLst>
              </p:cNvPr>
              <p:cNvSpPr txBox="1">
                <a:spLocks noRot="1" noChangeAspect="1" noMove="1" noResize="1" noEditPoints="1" noAdjustHandles="1" noChangeArrowheads="1" noChangeShapeType="1" noTextEdit="1"/>
              </p:cNvSpPr>
              <p:nvPr/>
            </p:nvSpPr>
            <p:spPr bwMode="auto">
              <a:xfrm>
                <a:off x="8052009" y="5107928"/>
                <a:ext cx="1022203" cy="369332"/>
              </a:xfrm>
              <a:prstGeom prst="rect">
                <a:avLst/>
              </a:prstGeom>
              <a:blipFill>
                <a:blip r:embed="rId19"/>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6850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圖片 2" descr="F33_05.jpg"/>
          <p:cNvPicPr>
            <a:picLocks noChangeAspect="1"/>
          </p:cNvPicPr>
          <p:nvPr/>
        </p:nvPicPr>
        <p:blipFill>
          <a:blip r:embed="rId2">
            <a:extLst>
              <a:ext uri="{28A0092B-C50C-407E-A947-70E740481C1C}">
                <a14:useLocalDpi xmlns:a14="http://schemas.microsoft.com/office/drawing/2010/main" val="0"/>
              </a:ext>
            </a:extLst>
          </a:blip>
          <a:srcRect t="18867" r="17027" b="9435"/>
          <a:stretch>
            <a:fillRect/>
          </a:stretch>
        </p:blipFill>
        <p:spPr bwMode="auto">
          <a:xfrm>
            <a:off x="3995936" y="832714"/>
            <a:ext cx="4129470" cy="24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字方塊 6"/>
          <p:cNvSpPr txBox="1">
            <a:spLocks noChangeArrowheads="1"/>
          </p:cNvSpPr>
          <p:nvPr/>
        </p:nvSpPr>
        <p:spPr bwMode="auto">
          <a:xfrm>
            <a:off x="1614488" y="72707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從光子的波性來看：</a:t>
            </a:r>
          </a:p>
        </p:txBody>
      </p:sp>
      <p:sp>
        <p:nvSpPr>
          <p:cNvPr id="132104" name="文字方塊 8"/>
          <p:cNvSpPr txBox="1">
            <a:spLocks noChangeArrowheads="1"/>
          </p:cNvSpPr>
          <p:nvPr/>
        </p:nvSpPr>
        <p:spPr bwMode="auto">
          <a:xfrm>
            <a:off x="1627094" y="3429000"/>
            <a:ext cx="4241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Times New Roman" pitchFamily="18" charset="0"/>
              </a:rPr>
              <a:t>電磁波的色散關係</a:t>
            </a:r>
            <a:r>
              <a:rPr kumimoji="0" lang="en-US" altLang="zh-TW" sz="1800" dirty="0">
                <a:latin typeface="Times New Roman" pitchFamily="18" charset="0"/>
              </a:rPr>
              <a:t>Dispersion Relation</a:t>
            </a:r>
            <a:endParaRPr kumimoji="0" lang="zh-TW" altLang="en-US" sz="1800" dirty="0">
              <a:latin typeface="Times New Roman" pitchFamily="18" charset="0"/>
            </a:endParaRPr>
          </a:p>
        </p:txBody>
      </p:sp>
      <p:sp>
        <p:nvSpPr>
          <p:cNvPr id="132105" name="AutoShape 11"/>
          <p:cNvSpPr>
            <a:spLocks noChangeArrowheads="1"/>
          </p:cNvSpPr>
          <p:nvPr/>
        </p:nvSpPr>
        <p:spPr bwMode="auto">
          <a:xfrm>
            <a:off x="6094412" y="3644406"/>
            <a:ext cx="1584325" cy="647700"/>
          </a:xfrm>
          <a:prstGeom prst="lightningBol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a:latin typeface="Times New Roman" pitchFamily="18" charset="0"/>
            </a:endParaRPr>
          </a:p>
        </p:txBody>
      </p:sp>
      <p:sp>
        <p:nvSpPr>
          <p:cNvPr id="4" name="文字方塊 3"/>
          <p:cNvSpPr txBox="1"/>
          <p:nvPr/>
        </p:nvSpPr>
        <p:spPr bwMode="auto">
          <a:xfrm>
            <a:off x="1627094" y="4365104"/>
            <a:ext cx="373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電磁波的能量與動量有一簡單關係：</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67A383F-937C-D94E-A4B8-CD1A83968430}"/>
                  </a:ext>
                </a:extLst>
              </p:cNvPr>
              <p:cNvSpPr txBox="1"/>
              <p:nvPr/>
            </p:nvSpPr>
            <p:spPr>
              <a:xfrm>
                <a:off x="1687312" y="1294403"/>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1" name="文字方塊 10">
                <a:extLst>
                  <a:ext uri="{FF2B5EF4-FFF2-40B4-BE49-F238E27FC236}">
                    <a16:creationId xmlns:a16="http://schemas.microsoft.com/office/drawing/2014/main" id="{367A383F-937C-D94E-A4B8-CD1A83968430}"/>
                  </a:ext>
                </a:extLst>
              </p:cNvPr>
              <p:cNvSpPr txBox="1">
                <a:spLocks noRot="1" noChangeAspect="1" noMove="1" noResize="1" noEditPoints="1" noAdjustHandles="1" noChangeArrowheads="1" noChangeShapeType="1" noTextEdit="1"/>
              </p:cNvSpPr>
              <p:nvPr/>
            </p:nvSpPr>
            <p:spPr>
              <a:xfrm>
                <a:off x="1687312" y="1294403"/>
                <a:ext cx="1568058"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B2C9475-ABFB-7748-B1F6-E89593D0FE32}"/>
                  </a:ext>
                </a:extLst>
              </p:cNvPr>
              <p:cNvSpPr txBox="1"/>
              <p:nvPr/>
            </p:nvSpPr>
            <p:spPr>
              <a:xfrm>
                <a:off x="1687312" y="2010245"/>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2" name="文字方塊 11">
                <a:extLst>
                  <a:ext uri="{FF2B5EF4-FFF2-40B4-BE49-F238E27FC236}">
                    <a16:creationId xmlns:a16="http://schemas.microsoft.com/office/drawing/2014/main" id="{3B2C9475-ABFB-7748-B1F6-E89593D0FE32}"/>
                  </a:ext>
                </a:extLst>
              </p:cNvPr>
              <p:cNvSpPr txBox="1">
                <a:spLocks noRot="1" noChangeAspect="1" noMove="1" noResize="1" noEditPoints="1" noAdjustHandles="1" noChangeArrowheads="1" noChangeShapeType="1" noTextEdit="1"/>
              </p:cNvSpPr>
              <p:nvPr/>
            </p:nvSpPr>
            <p:spPr>
              <a:xfrm>
                <a:off x="1687312" y="2010245"/>
                <a:ext cx="1378006" cy="618311"/>
              </a:xfrm>
              <a:prstGeom prst="rect">
                <a:avLst/>
              </a:prstGeom>
              <a:blipFill>
                <a:blip r:embed="rId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D0CA8BF-3090-0E4E-A69B-6057BBCA9BB8}"/>
                  </a:ext>
                </a:extLst>
              </p:cNvPr>
              <p:cNvSpPr txBox="1"/>
              <p:nvPr/>
            </p:nvSpPr>
            <p:spPr>
              <a:xfrm>
                <a:off x="1689993" y="3916160"/>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𝑐</m:t>
                      </m:r>
                    </m:oMath>
                  </m:oMathPara>
                </a14:m>
                <a:endParaRPr lang="zh-TW" altLang="en-US" sz="1800" dirty="0"/>
              </a:p>
            </p:txBody>
          </p:sp>
        </mc:Choice>
        <mc:Fallback xmlns="">
          <p:sp>
            <p:nvSpPr>
              <p:cNvPr id="13" name="文字方塊 12">
                <a:extLst>
                  <a:ext uri="{FF2B5EF4-FFF2-40B4-BE49-F238E27FC236}">
                    <a16:creationId xmlns:a16="http://schemas.microsoft.com/office/drawing/2014/main" id="{DD0CA8BF-3090-0E4E-A69B-6057BBCA9BB8}"/>
                  </a:ext>
                </a:extLst>
              </p:cNvPr>
              <p:cNvSpPr txBox="1">
                <a:spLocks noRot="1" noChangeAspect="1" noMove="1" noResize="1" noEditPoints="1" noAdjustHandles="1" noChangeArrowheads="1" noChangeShapeType="1" noTextEdit="1"/>
              </p:cNvSpPr>
              <p:nvPr/>
            </p:nvSpPr>
            <p:spPr>
              <a:xfrm>
                <a:off x="1689993" y="3916160"/>
                <a:ext cx="910442" cy="369332"/>
              </a:xfrm>
              <a:prstGeom prst="rect">
                <a:avLst/>
              </a:prstGeom>
              <a:blipFill>
                <a:blip r:embed="rId5"/>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BF9147F-8215-B845-9CF7-F1C9B826C155}"/>
                  </a:ext>
                </a:extLst>
              </p:cNvPr>
              <p:cNvSpPr txBox="1"/>
              <p:nvPr/>
            </p:nvSpPr>
            <p:spPr>
              <a:xfrm>
                <a:off x="1687312" y="4854151"/>
                <a:ext cx="93839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panose="02040503050406030204" pitchFamily="18" charset="0"/>
                        </a:rPr>
                        <m:t>𝑝𝑐</m:t>
                      </m:r>
                    </m:oMath>
                  </m:oMathPara>
                </a14:m>
                <a:endParaRPr lang="zh-TW" altLang="en-US" sz="1800" dirty="0"/>
              </a:p>
            </p:txBody>
          </p:sp>
        </mc:Choice>
        <mc:Fallback xmlns="">
          <p:sp>
            <p:nvSpPr>
              <p:cNvPr id="14" name="文字方塊 13">
                <a:extLst>
                  <a:ext uri="{FF2B5EF4-FFF2-40B4-BE49-F238E27FC236}">
                    <a16:creationId xmlns:a16="http://schemas.microsoft.com/office/drawing/2014/main" id="{EBF9147F-8215-B845-9CF7-F1C9B826C155}"/>
                  </a:ext>
                </a:extLst>
              </p:cNvPr>
              <p:cNvSpPr txBox="1">
                <a:spLocks noRot="1" noChangeAspect="1" noMove="1" noResize="1" noEditPoints="1" noAdjustHandles="1" noChangeArrowheads="1" noChangeShapeType="1" noTextEdit="1"/>
              </p:cNvSpPr>
              <p:nvPr/>
            </p:nvSpPr>
            <p:spPr>
              <a:xfrm>
                <a:off x="1687312" y="4854151"/>
                <a:ext cx="938398" cy="369332"/>
              </a:xfrm>
              <a:prstGeom prst="rect">
                <a:avLst/>
              </a:prstGeom>
              <a:blipFill>
                <a:blip r:embed="rId6"/>
                <a:stretch>
                  <a:fillRect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29070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191" t="4893" r="53658" b="26437"/>
          <a:stretch>
            <a:fillRect/>
          </a:stretch>
        </p:blipFill>
        <p:spPr bwMode="auto">
          <a:xfrm>
            <a:off x="3040063" y="909638"/>
            <a:ext cx="244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4"/>
          <p:cNvSpPr txBox="1">
            <a:spLocks noChangeArrowheads="1"/>
          </p:cNvSpPr>
          <p:nvPr/>
        </p:nvSpPr>
        <p:spPr bwMode="auto">
          <a:xfrm>
            <a:off x="3021312" y="5713413"/>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測不準原理可由波包的傅利葉分析推導出來</a:t>
            </a:r>
          </a:p>
        </p:txBody>
      </p:sp>
      <p:sp>
        <p:nvSpPr>
          <p:cNvPr id="202757" name="Text Box 2"/>
          <p:cNvSpPr txBox="1">
            <a:spLocks noChangeArrowheads="1"/>
          </p:cNvSpPr>
          <p:nvPr/>
        </p:nvSpPr>
        <p:spPr bwMode="auto">
          <a:xfrm>
            <a:off x="650302" y="116632"/>
            <a:ext cx="5923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波包介於兩者之間，位置及動量都有不準度的態：</a:t>
            </a:r>
          </a:p>
        </p:txBody>
      </p:sp>
      <p:pic>
        <p:nvPicPr>
          <p:cNvPr id="202758"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54012" t="4904" r="14989" b="31342"/>
          <a:stretch>
            <a:fillRect/>
          </a:stretch>
        </p:blipFill>
        <p:spPr bwMode="auto">
          <a:xfrm>
            <a:off x="3040063" y="3500438"/>
            <a:ext cx="2308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文字方塊 9"/>
          <p:cNvSpPr txBox="1">
            <a:spLocks noChangeArrowheads="1"/>
          </p:cNvSpPr>
          <p:nvPr/>
        </p:nvSpPr>
        <p:spPr bwMode="auto">
          <a:xfrm>
            <a:off x="5632450" y="4076700"/>
            <a:ext cx="3205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動量（波長）的分布也會是高斯分布，寬度即是動量不準度。</a:t>
            </a:r>
          </a:p>
        </p:txBody>
      </p:sp>
      <p:sp>
        <p:nvSpPr>
          <p:cNvPr id="202760" name="文字方塊 10"/>
          <p:cNvSpPr txBox="1">
            <a:spLocks noChangeArrowheads="1"/>
          </p:cNvSpPr>
          <p:nvPr/>
        </p:nvSpPr>
        <p:spPr bwMode="auto">
          <a:xfrm>
            <a:off x="4624388" y="4437063"/>
            <a:ext cx="500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k</a:t>
            </a:r>
            <a:endParaRPr lang="zh-TW" altLang="en-US" sz="1800" i="1">
              <a:cs typeface="Times New Roman" pitchFamily="18" charset="0"/>
            </a:endParaRPr>
          </a:p>
        </p:txBody>
      </p:sp>
      <p:sp>
        <p:nvSpPr>
          <p:cNvPr id="202761" name="文字方塊 11"/>
          <p:cNvSpPr txBox="1">
            <a:spLocks noChangeArrowheads="1"/>
          </p:cNvSpPr>
          <p:nvPr/>
        </p:nvSpPr>
        <p:spPr bwMode="auto">
          <a:xfrm>
            <a:off x="4826000" y="1766888"/>
            <a:ext cx="633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x</a:t>
            </a:r>
            <a:endParaRPr lang="zh-TW" altLang="en-US" sz="1800" i="1">
              <a:cs typeface="Times New Roman" pitchFamily="18" charset="0"/>
            </a:endParaRPr>
          </a:p>
        </p:txBody>
      </p:sp>
      <p:sp>
        <p:nvSpPr>
          <p:cNvPr id="202762" name="文字方塊 12"/>
          <p:cNvSpPr txBox="1">
            <a:spLocks noChangeArrowheads="1"/>
          </p:cNvSpPr>
          <p:nvPr/>
        </p:nvSpPr>
        <p:spPr bwMode="auto">
          <a:xfrm>
            <a:off x="5561013" y="1628775"/>
            <a:ext cx="3582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波強度的分布會是一個高斯分布，寬度即是位置測量的不準度。</a:t>
            </a:r>
          </a:p>
        </p:txBody>
      </p:sp>
      <p:pic>
        <p:nvPicPr>
          <p:cNvPr id="202763" name="Picture 4" descr="C:\Users\Chia-Hung Chang\Downloads\Data\Knight\Media\Chapter40\Images\40_17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02" y="928329"/>
            <a:ext cx="21240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040063" y="6237312"/>
            <a:ext cx="5276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原來當初薛丁格的波包觀念並不是全然無用。</a:t>
            </a:r>
          </a:p>
        </p:txBody>
      </p:sp>
      <p:pic>
        <p:nvPicPr>
          <p:cNvPr id="15" name="Picture 6" descr="41bi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599" y="5364529"/>
            <a:ext cx="1010858" cy="121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Chia-Hung Chang\Downloads\Data\Knight\Media\Chapter40\Images\40_14Figur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22" y="2924944"/>
            <a:ext cx="2713755" cy="2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8"/>
          <p:cNvSpPr>
            <a:spLocks noChangeArrowheads="1"/>
          </p:cNvSpPr>
          <p:nvPr/>
        </p:nvSpPr>
        <p:spPr bwMode="auto">
          <a:xfrm>
            <a:off x="692955" y="485964"/>
            <a:ext cx="798350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mc:AlternateContent xmlns:mc="http://schemas.openxmlformats.org/markup-compatibility/2006" xmlns:a14="http://schemas.microsoft.com/office/drawing/2010/main">
        <mc:Choice Requires="a14">
          <p:sp>
            <p:nvSpPr>
              <p:cNvPr id="18" name="文字方塊 27">
                <a:extLst>
                  <a:ext uri="{FF2B5EF4-FFF2-40B4-BE49-F238E27FC236}">
                    <a16:creationId xmlns:a16="http://schemas.microsoft.com/office/drawing/2014/main" id="{CB6D4228-0508-F642-853B-2A5CAA231903}"/>
                  </a:ext>
                </a:extLst>
              </p:cNvPr>
              <p:cNvSpPr txBox="1"/>
              <p:nvPr/>
            </p:nvSpPr>
            <p:spPr bwMode="auto">
              <a:xfrm>
                <a:off x="874149" y="5590130"/>
                <a:ext cx="1379800"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𝑘</m:t>
                      </m:r>
                      <m:r>
                        <a:rPr lang="en-US" altLang="zh-CN" sz="1800" b="0" i="1" smtClean="0">
                          <a:latin typeface="Cambria Math" panose="02040503050406030204" pitchFamily="18" charset="0"/>
                          <a:ea typeface="Cambria Math"/>
                        </a:rPr>
                        <m:t>=</m:t>
                      </m:r>
                      <m:f>
                        <m:fPr>
                          <m:ctrlPr>
                            <a:rPr lang="en-US" altLang="zh-CN" sz="1800" b="0" i="1" smtClean="0">
                              <a:latin typeface="Cambria Math" panose="02040503050406030204" pitchFamily="18" charset="0"/>
                              <a:ea typeface="Cambria Math"/>
                            </a:rPr>
                          </m:ctrlPr>
                        </m:fPr>
                        <m:num>
                          <m:r>
                            <a:rPr lang="en-US" altLang="zh-CN" sz="1800" b="0" i="1" smtClean="0">
                              <a:latin typeface="Cambria Math" panose="02040503050406030204" pitchFamily="18" charset="0"/>
                              <a:ea typeface="Cambria Math"/>
                            </a:rPr>
                            <m:t>1</m:t>
                          </m:r>
                        </m:num>
                        <m:den>
                          <m:r>
                            <a:rPr lang="en-US" altLang="zh-CN" sz="1800" b="0" i="1" smtClean="0">
                              <a:latin typeface="Cambria Math"/>
                              <a:ea typeface="Cambria Math"/>
                            </a:rPr>
                            <m:t>2</m:t>
                          </m:r>
                        </m:den>
                      </m:f>
                    </m:oMath>
                  </m:oMathPara>
                </a14:m>
                <a:endParaRPr lang="zh-CN" altLang="en-US" sz="1800" i="1" dirty="0"/>
              </a:p>
            </p:txBody>
          </p:sp>
        </mc:Choice>
        <mc:Fallback xmlns="">
          <p:sp>
            <p:nvSpPr>
              <p:cNvPr id="18" name="文字方塊 27">
                <a:extLst>
                  <a:ext uri="{FF2B5EF4-FFF2-40B4-BE49-F238E27FC236}">
                    <a16:creationId xmlns:a16="http://schemas.microsoft.com/office/drawing/2014/main" id="{CB6D4228-0508-F642-853B-2A5CAA231903}"/>
                  </a:ext>
                </a:extLst>
              </p:cNvPr>
              <p:cNvSpPr txBox="1">
                <a:spLocks noRot="1" noChangeAspect="1" noMove="1" noResize="1" noEditPoints="1" noAdjustHandles="1" noChangeArrowheads="1" noChangeShapeType="1" noTextEdit="1"/>
              </p:cNvSpPr>
              <p:nvPr/>
            </p:nvSpPr>
            <p:spPr bwMode="auto">
              <a:xfrm>
                <a:off x="874149" y="5590130"/>
                <a:ext cx="1379800" cy="610936"/>
              </a:xfrm>
              <a:prstGeom prst="rect">
                <a:avLst/>
              </a:prstGeom>
              <a:blipFill>
                <a:blip r:embed="rId6"/>
                <a:stretch>
                  <a:fillRect b="-4082"/>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0404716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字方塊 3"/>
          <p:cNvSpPr txBox="1">
            <a:spLocks noChangeArrowheads="1"/>
          </p:cNvSpPr>
          <p:nvPr/>
        </p:nvSpPr>
        <p:spPr bwMode="auto">
          <a:xfrm>
            <a:off x="2286000" y="1196752"/>
            <a:ext cx="4500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只是波包會擴散！</a:t>
            </a:r>
          </a:p>
        </p:txBody>
      </p:sp>
      <p:pic>
        <p:nvPicPr>
          <p:cNvPr id="72707" name="圖片 1" descr="wave 004.jpg"/>
          <p:cNvPicPr>
            <a:picLocks noChangeAspect="1"/>
          </p:cNvPicPr>
          <p:nvPr/>
        </p:nvPicPr>
        <p:blipFill>
          <a:blip r:embed="rId2" cstate="print">
            <a:lum bright="-14000" contrast="10000"/>
            <a:extLst>
              <a:ext uri="{28A0092B-C50C-407E-A947-70E740481C1C}">
                <a14:useLocalDpi xmlns:a14="http://schemas.microsoft.com/office/drawing/2010/main" val="0"/>
              </a:ext>
            </a:extLst>
          </a:blip>
          <a:srcRect l="5974" r="20454" b="55402"/>
          <a:stretch>
            <a:fillRect/>
          </a:stretch>
        </p:blipFill>
        <p:spPr bwMode="auto">
          <a:xfrm>
            <a:off x="2286000" y="1714500"/>
            <a:ext cx="42862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文字方塊 3"/>
          <p:cNvSpPr txBox="1">
            <a:spLocks noChangeArrowheads="1"/>
          </p:cNvSpPr>
          <p:nvPr/>
        </p:nvSpPr>
        <p:spPr bwMode="auto">
          <a:xfrm>
            <a:off x="2286000" y="5000625"/>
            <a:ext cx="56743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原來較窄的波包，因為動量不準度大，擴散較快！</a:t>
            </a:r>
          </a:p>
        </p:txBody>
      </p:sp>
      <p:sp>
        <p:nvSpPr>
          <p:cNvPr id="72709" name="文字方塊 4"/>
          <p:cNvSpPr txBox="1">
            <a:spLocks noChangeArrowheads="1"/>
          </p:cNvSpPr>
          <p:nvPr/>
        </p:nvSpPr>
        <p:spPr bwMode="auto">
          <a:xfrm>
            <a:off x="2286000" y="5500688"/>
            <a:ext cx="5026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原來較寬的波包，因為動量不準度小，擴散較慢！</a:t>
            </a:r>
          </a:p>
        </p:txBody>
      </p:sp>
    </p:spTree>
    <p:extLst>
      <p:ext uri="{BB962C8B-B14F-4D97-AF65-F5344CB8AC3E}">
        <p14:creationId xmlns:p14="http://schemas.microsoft.com/office/powerpoint/2010/main" val="25645789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文字方塊 1"/>
          <p:cNvSpPr txBox="1">
            <a:spLocks noChangeArrowheads="1"/>
          </p:cNvSpPr>
          <p:nvPr/>
        </p:nvSpPr>
        <p:spPr bwMode="auto">
          <a:xfrm>
            <a:off x="1042988" y="1773238"/>
            <a:ext cx="7489452" cy="646112"/>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pic>
        <p:nvPicPr>
          <p:cNvPr id="195587"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824288" y="297656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Oval 7"/>
          <p:cNvSpPr>
            <a:spLocks noChangeArrowheads="1"/>
          </p:cNvSpPr>
          <p:nvPr/>
        </p:nvSpPr>
        <p:spPr bwMode="auto">
          <a:xfrm>
            <a:off x="2887663" y="3263900"/>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5589" name="Text Box 6"/>
          <p:cNvSpPr txBox="1">
            <a:spLocks noChangeArrowheads="1"/>
          </p:cNvSpPr>
          <p:nvPr/>
        </p:nvSpPr>
        <p:spPr bwMode="auto">
          <a:xfrm>
            <a:off x="2339975" y="414813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電子的所謂顆粒狀不是一般的古典的顆粒</a:t>
            </a:r>
          </a:p>
        </p:txBody>
      </p:sp>
      <p:sp>
        <p:nvSpPr>
          <p:cNvPr id="195590" name="文字方塊 5"/>
          <p:cNvSpPr txBox="1">
            <a:spLocks noChangeArrowheads="1"/>
          </p:cNvSpPr>
          <p:nvPr/>
        </p:nvSpPr>
        <p:spPr bwMode="auto">
          <a:xfrm>
            <a:off x="2339975" y="465296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它是一個受測不準原理限制的粒子！</a:t>
            </a:r>
          </a:p>
        </p:txBody>
      </p:sp>
      <p:sp>
        <p:nvSpPr>
          <p:cNvPr id="2" name="文字方塊 1"/>
          <p:cNvSpPr txBox="1"/>
          <p:nvPr/>
        </p:nvSpPr>
        <p:spPr bwMode="auto">
          <a:xfrm>
            <a:off x="2339975" y="5157233"/>
            <a:ext cx="4392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這或許就是波性所帶來最強烈的訊息！</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Schematic setup of the experiment by Grangier, Roger and Aspect (1986)....  | Download Scientific Diagram">
            <a:extLst>
              <a:ext uri="{FF2B5EF4-FFF2-40B4-BE49-F238E27FC236}">
                <a16:creationId xmlns:a16="http://schemas.microsoft.com/office/drawing/2014/main" id="{0FE599CB-50BF-864D-8894-5D44E106D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07707"/>
            <a:ext cx="5469342" cy="1640803"/>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a:extLst>
              <a:ext uri="{FF2B5EF4-FFF2-40B4-BE49-F238E27FC236}">
                <a16:creationId xmlns:a16="http://schemas.microsoft.com/office/drawing/2014/main" id="{654A7999-38CE-DB43-8431-FFF855C6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140968"/>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A219-EC8C-B546-93DB-9A9585ED2146}"/>
              </a:ext>
            </a:extLst>
          </p:cNvPr>
          <p:cNvSpPr txBox="1"/>
          <p:nvPr/>
        </p:nvSpPr>
        <p:spPr>
          <a:xfrm>
            <a:off x="6680069" y="5260559"/>
            <a:ext cx="1997968" cy="369332"/>
          </a:xfrm>
          <a:prstGeom prst="rect">
            <a:avLst/>
          </a:prstGeom>
          <a:noFill/>
        </p:spPr>
        <p:txBody>
          <a:bodyPr wrap="square">
            <a:spAutoFit/>
          </a:bodyPr>
          <a:lstStyle/>
          <a:p>
            <a:r>
              <a:rPr lang="en-TW" sz="1800" dirty="0"/>
              <a:t>Alain Aspect</a:t>
            </a:r>
          </a:p>
        </p:txBody>
      </p:sp>
      <p:sp>
        <p:nvSpPr>
          <p:cNvPr id="2" name="TextBox 1">
            <a:extLst>
              <a:ext uri="{FF2B5EF4-FFF2-40B4-BE49-F238E27FC236}">
                <a16:creationId xmlns:a16="http://schemas.microsoft.com/office/drawing/2014/main" id="{4895B315-1F5B-C25F-9E5F-7A3193771329}"/>
              </a:ext>
            </a:extLst>
          </p:cNvPr>
          <p:cNvSpPr txBox="1"/>
          <p:nvPr/>
        </p:nvSpPr>
        <p:spPr>
          <a:xfrm>
            <a:off x="1396167" y="2225407"/>
            <a:ext cx="4608512" cy="369332"/>
          </a:xfrm>
          <a:prstGeom prst="rect">
            <a:avLst/>
          </a:prstGeom>
          <a:noFill/>
        </p:spPr>
        <p:txBody>
          <a:bodyPr wrap="square" rtlCol="0">
            <a:spAutoFit/>
          </a:bodyPr>
          <a:lstStyle/>
          <a:p>
            <a:pPr algn="l"/>
            <a:r>
              <a:rPr lang="en-TW" sz="1800" dirty="0">
                <a:latin typeface="+mj-lt"/>
                <a:ea typeface="PMingLiU" panose="02020500000000000000" pitchFamily="18" charset="-120"/>
              </a:rPr>
              <a:t>We can do the same discusssion with photons.</a:t>
            </a:r>
          </a:p>
        </p:txBody>
      </p:sp>
      <p:pic>
        <p:nvPicPr>
          <p:cNvPr id="3" name="Picture 2">
            <a:extLst>
              <a:ext uri="{FF2B5EF4-FFF2-40B4-BE49-F238E27FC236}">
                <a16:creationId xmlns:a16="http://schemas.microsoft.com/office/drawing/2014/main" id="{8A687710-1D16-757F-BD6C-B6B9C3DD81C4}"/>
              </a:ext>
            </a:extLst>
          </p:cNvPr>
          <p:cNvPicPr>
            <a:picLocks noChangeAspect="1"/>
          </p:cNvPicPr>
          <p:nvPr/>
        </p:nvPicPr>
        <p:blipFill>
          <a:blip r:embed="rId4"/>
          <a:stretch>
            <a:fillRect/>
          </a:stretch>
        </p:blipFill>
        <p:spPr>
          <a:xfrm>
            <a:off x="1121075" y="2708920"/>
            <a:ext cx="5053558" cy="3530430"/>
          </a:xfrm>
          <a:prstGeom prst="rect">
            <a:avLst/>
          </a:prstGeom>
        </p:spPr>
      </p:pic>
    </p:spTree>
    <p:extLst>
      <p:ext uri="{BB962C8B-B14F-4D97-AF65-F5344CB8AC3E}">
        <p14:creationId xmlns:p14="http://schemas.microsoft.com/office/powerpoint/2010/main" val="37562533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79812" y="191269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4" name="Picture 3" descr="Graphical user interface&#10;&#10;Description automatically generated with low confidence">
            <a:extLst>
              <a:ext uri="{FF2B5EF4-FFF2-40B4-BE49-F238E27FC236}">
                <a16:creationId xmlns:a16="http://schemas.microsoft.com/office/drawing/2014/main" id="{FC897392-C6A0-8782-DDA6-0A1681B4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30195"/>
            <a:ext cx="4334755" cy="1115021"/>
          </a:xfrm>
          <a:prstGeom prst="rect">
            <a:avLst/>
          </a:prstGeom>
        </p:spPr>
      </p:pic>
      <p:sp>
        <p:nvSpPr>
          <p:cNvPr id="5" name="TextBox 4">
            <a:extLst>
              <a:ext uri="{FF2B5EF4-FFF2-40B4-BE49-F238E27FC236}">
                <a16:creationId xmlns:a16="http://schemas.microsoft.com/office/drawing/2014/main" id="{B55B9469-5CA4-E910-E791-DF89E9E18958}"/>
              </a:ext>
            </a:extLst>
          </p:cNvPr>
          <p:cNvSpPr txBox="1"/>
          <p:nvPr/>
        </p:nvSpPr>
        <p:spPr>
          <a:xfrm>
            <a:off x="683568" y="1494289"/>
            <a:ext cx="8352928" cy="369332"/>
          </a:xfrm>
          <a:prstGeom prst="rect">
            <a:avLst/>
          </a:prstGeom>
          <a:noFill/>
        </p:spPr>
        <p:txBody>
          <a:bodyPr wrap="square" rtlCol="0">
            <a:spAutoFit/>
          </a:bodyPr>
          <a:lstStyle/>
          <a:p>
            <a:r>
              <a:rPr lang="en-TW" sz="1800" b="0" dirty="0">
                <a:latin typeface="+mj-lt"/>
                <a:ea typeface="PMingLiU" panose="02020500000000000000" pitchFamily="18" charset="-120"/>
              </a:rPr>
              <a:t>BS: Beam Splitter: Devices that split a </a:t>
            </a:r>
            <a:r>
              <a:rPr lang="en-TW" sz="1800" dirty="0">
                <a:latin typeface="+mj-lt"/>
                <a:ea typeface="PMingLiU" panose="02020500000000000000" pitchFamily="18" charset="-120"/>
              </a:rPr>
              <a:t>beam of light into </a:t>
            </a:r>
            <a:r>
              <a:rPr lang="en-TW" sz="1800" b="0" dirty="0">
                <a:latin typeface="+mj-lt"/>
                <a:ea typeface="PMingLiU" panose="02020500000000000000" pitchFamily="18" charset="-120"/>
              </a:rPr>
              <a:t>two beams with equal intensity </a:t>
            </a:r>
            <a:r>
              <a:rPr lang="en-TW" sz="1800" b="0" dirty="0">
                <a:latin typeface="PMingLiU" panose="02020500000000000000" pitchFamily="18" charset="-120"/>
                <a:ea typeface="PMingLiU" panose="02020500000000000000" pitchFamily="18" charset="-120"/>
              </a:rPr>
              <a:t> </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348880"/>
            <a:ext cx="5832648" cy="2477277"/>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827584" y="5674891"/>
            <a:ext cx="8316416"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Can arrange so that reflection of </a:t>
            </a:r>
            <a:r>
              <a:rPr lang="en-TW" sz="1800" b="0" i="1" dirty="0">
                <a:ea typeface="PMingLiU" panose="02020500000000000000" pitchFamily="18" charset="-120"/>
                <a:cs typeface="Times New Roman" panose="02020603050405020304" pitchFamily="18" charset="0"/>
              </a:rPr>
              <a:t>a</a:t>
            </a:r>
            <a:r>
              <a:rPr lang="en-TW" sz="1800" b="0" dirty="0">
                <a:ea typeface="PMingLiU" panose="02020500000000000000" pitchFamily="18" charset="-120"/>
                <a:cs typeface="Times New Roman" panose="02020603050405020304" pitchFamily="18" charset="0"/>
              </a:rPr>
              <a:t> at BS2 and transmission of </a:t>
            </a:r>
            <a:r>
              <a:rPr lang="en-TW" sz="1800" b="0" i="1" dirty="0">
                <a:ea typeface="PMingLiU" panose="02020500000000000000" pitchFamily="18" charset="-120"/>
                <a:cs typeface="Times New Roman" panose="02020603050405020304" pitchFamily="18" charset="0"/>
              </a:rPr>
              <a:t>b</a:t>
            </a:r>
            <a:r>
              <a:rPr lang="en-TW" sz="1800" b="0" dirty="0">
                <a:ea typeface="PMingLiU" panose="02020500000000000000" pitchFamily="18" charset="-120"/>
                <a:cs typeface="Times New Roman" panose="02020603050405020304" pitchFamily="18" charset="0"/>
              </a:rPr>
              <a:t> interfere constructively.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827584" y="6093296"/>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Detector D0 receives full incident light beam while D1 receives none. </a:t>
            </a:r>
          </a:p>
        </p:txBody>
      </p:sp>
      <p:sp>
        <p:nvSpPr>
          <p:cNvPr id="3" name="TextBox 2">
            <a:extLst>
              <a:ext uri="{FF2B5EF4-FFF2-40B4-BE49-F238E27FC236}">
                <a16:creationId xmlns:a16="http://schemas.microsoft.com/office/drawing/2014/main" id="{602D8093-30F3-396A-8893-D4DBD568D670}"/>
              </a:ext>
            </a:extLst>
          </p:cNvPr>
          <p:cNvSpPr txBox="1"/>
          <p:nvPr/>
        </p:nvSpPr>
        <p:spPr>
          <a:xfrm>
            <a:off x="827584" y="5229200"/>
            <a:ext cx="8316416" cy="369332"/>
          </a:xfrm>
          <a:prstGeom prst="rect">
            <a:avLst/>
          </a:prstGeom>
          <a:noFill/>
        </p:spPr>
        <p:txBody>
          <a:bodyPr wrap="square" rtlCol="0">
            <a:spAutoFit/>
          </a:bodyPr>
          <a:lstStyle/>
          <a:p>
            <a:pPr algn="l"/>
            <a:r>
              <a:rPr lang="en-TW" sz="1800" dirty="0">
                <a:latin typeface="+mj-lt"/>
                <a:ea typeface="PMingLiU" panose="02020500000000000000" pitchFamily="18" charset="-120"/>
              </a:rPr>
              <a:t>Distances can be adjusted for the phase difference of the two beams at BS2 to change. </a:t>
            </a:r>
          </a:p>
        </p:txBody>
      </p:sp>
    </p:spTree>
    <p:extLst>
      <p:ext uri="{BB962C8B-B14F-4D97-AF65-F5344CB8AC3E}">
        <p14:creationId xmlns:p14="http://schemas.microsoft.com/office/powerpoint/2010/main" val="6620587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E96A03-D13A-1C57-5369-1C0CFF3D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42659"/>
            <a:ext cx="4752528" cy="3108438"/>
          </a:xfrm>
          <a:prstGeom prst="rect">
            <a:avLst/>
          </a:prstGeom>
        </p:spPr>
      </p:pic>
      <p:pic>
        <p:nvPicPr>
          <p:cNvPr id="1026" name="Picture 2" descr="Mach – Zehnder Interferometer | PhysicsOpenLab">
            <a:extLst>
              <a:ext uri="{FF2B5EF4-FFF2-40B4-BE49-F238E27FC236}">
                <a16:creationId xmlns:a16="http://schemas.microsoft.com/office/drawing/2014/main" id="{CD3EB878-00C2-AAEA-84AD-D1FD10A6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48" y="-29561"/>
            <a:ext cx="4644516" cy="34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889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A264869B-413D-4F29-5249-7870321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56" y="260648"/>
            <a:ext cx="5832648" cy="2477277"/>
          </a:xfrm>
          <a:prstGeom prst="rect">
            <a:avLst/>
          </a:prstGeom>
        </p:spPr>
      </p:pic>
      <p:pic>
        <p:nvPicPr>
          <p:cNvPr id="3" name="Picture 2">
            <a:extLst>
              <a:ext uri="{FF2B5EF4-FFF2-40B4-BE49-F238E27FC236}">
                <a16:creationId xmlns:a16="http://schemas.microsoft.com/office/drawing/2014/main" id="{50F64367-36C8-F5FE-0F52-7D51309F8A46}"/>
              </a:ext>
            </a:extLst>
          </p:cNvPr>
          <p:cNvPicPr>
            <a:picLocks noChangeAspect="1"/>
          </p:cNvPicPr>
          <p:nvPr/>
        </p:nvPicPr>
        <p:blipFill>
          <a:blip r:embed="rId3"/>
          <a:stretch>
            <a:fillRect/>
          </a:stretch>
        </p:blipFill>
        <p:spPr>
          <a:xfrm>
            <a:off x="179512" y="2852936"/>
            <a:ext cx="7369691" cy="3744416"/>
          </a:xfrm>
          <a:prstGeom prst="rect">
            <a:avLst/>
          </a:prstGeom>
        </p:spPr>
      </p:pic>
      <p:sp>
        <p:nvSpPr>
          <p:cNvPr id="4" name="TextBox 3">
            <a:extLst>
              <a:ext uri="{FF2B5EF4-FFF2-40B4-BE49-F238E27FC236}">
                <a16:creationId xmlns:a16="http://schemas.microsoft.com/office/drawing/2014/main" id="{D6670F76-207F-E6F0-5429-EA29AC10A6B1}"/>
              </a:ext>
            </a:extLst>
          </p:cNvPr>
          <p:cNvSpPr txBox="1"/>
          <p:nvPr/>
        </p:nvSpPr>
        <p:spPr>
          <a:xfrm>
            <a:off x="1259632" y="3128006"/>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D0</a:t>
            </a:r>
          </a:p>
        </p:txBody>
      </p:sp>
      <p:sp>
        <p:nvSpPr>
          <p:cNvPr id="5" name="TextBox 4">
            <a:extLst>
              <a:ext uri="{FF2B5EF4-FFF2-40B4-BE49-F238E27FC236}">
                <a16:creationId xmlns:a16="http://schemas.microsoft.com/office/drawing/2014/main" id="{A4AB6F82-30D1-F87A-C671-F9135E97FA93}"/>
              </a:ext>
            </a:extLst>
          </p:cNvPr>
          <p:cNvSpPr txBox="1"/>
          <p:nvPr/>
        </p:nvSpPr>
        <p:spPr>
          <a:xfrm>
            <a:off x="4211960" y="3117657"/>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D1</a:t>
            </a:r>
          </a:p>
        </p:txBody>
      </p:sp>
      <p:sp>
        <p:nvSpPr>
          <p:cNvPr id="6" name="Down Arrow 5">
            <a:extLst>
              <a:ext uri="{FF2B5EF4-FFF2-40B4-BE49-F238E27FC236}">
                <a16:creationId xmlns:a16="http://schemas.microsoft.com/office/drawing/2014/main" id="{EB4C3EBA-E6D7-03A8-0EC9-86E9D13F1B92}"/>
              </a:ext>
            </a:extLst>
          </p:cNvPr>
          <p:cNvSpPr/>
          <p:nvPr/>
        </p:nvSpPr>
        <p:spPr bwMode="auto">
          <a:xfrm>
            <a:off x="4716016" y="393305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sp>
        <p:nvSpPr>
          <p:cNvPr id="7" name="Down Arrow 6">
            <a:extLst>
              <a:ext uri="{FF2B5EF4-FFF2-40B4-BE49-F238E27FC236}">
                <a16:creationId xmlns:a16="http://schemas.microsoft.com/office/drawing/2014/main" id="{DF81CE31-F6B6-B31D-D71C-537A97532B84}"/>
              </a:ext>
            </a:extLst>
          </p:cNvPr>
          <p:cNvSpPr/>
          <p:nvPr/>
        </p:nvSpPr>
        <p:spPr bwMode="auto">
          <a:xfrm>
            <a:off x="1763688" y="312800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pic>
        <p:nvPicPr>
          <p:cNvPr id="9" name="Picture 4" descr="f39_08">
            <a:extLst>
              <a:ext uri="{FF2B5EF4-FFF2-40B4-BE49-F238E27FC236}">
                <a16:creationId xmlns:a16="http://schemas.microsoft.com/office/drawing/2014/main" id="{9623B36E-9083-30CA-8421-E762F4CCA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5" t="68736" r="49203"/>
          <a:stretch/>
        </p:blipFill>
        <p:spPr bwMode="auto">
          <a:xfrm>
            <a:off x="6923114" y="3412586"/>
            <a:ext cx="2127572" cy="9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937686-EB69-2EC2-F74A-4DD54ED2C3D9}"/>
              </a:ext>
            </a:extLst>
          </p:cNvPr>
          <p:cNvPicPr>
            <a:picLocks noChangeAspect="1"/>
          </p:cNvPicPr>
          <p:nvPr/>
        </p:nvPicPr>
        <p:blipFill rotWithShape="1">
          <a:blip r:embed="rId5"/>
          <a:srcRect l="77891" t="11347" r="-580" b="20686"/>
          <a:stretch/>
        </p:blipFill>
        <p:spPr>
          <a:xfrm rot="16200000">
            <a:off x="7355663" y="1628299"/>
            <a:ext cx="1287360" cy="2152458"/>
          </a:xfrm>
          <a:prstGeom prst="rect">
            <a:avLst/>
          </a:prstGeom>
        </p:spPr>
      </p:pic>
    </p:spTree>
    <p:extLst>
      <p:ext uri="{BB962C8B-B14F-4D97-AF65-F5344CB8AC3E}">
        <p14:creationId xmlns:p14="http://schemas.microsoft.com/office/powerpoint/2010/main" val="4180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184502"/>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620688"/>
            <a:ext cx="5832648" cy="2477277"/>
          </a:xfrm>
          <a:prstGeom prst="rect">
            <a:avLst/>
          </a:prstGeom>
        </p:spPr>
      </p:pic>
      <p:sp>
        <p:nvSpPr>
          <p:cNvPr id="12" name="TextBox 11">
            <a:extLst>
              <a:ext uri="{FF2B5EF4-FFF2-40B4-BE49-F238E27FC236}">
                <a16:creationId xmlns:a16="http://schemas.microsoft.com/office/drawing/2014/main" id="{D90B8340-EE94-CBEB-037E-8B0E4AE1EB93}"/>
              </a:ext>
            </a:extLst>
          </p:cNvPr>
          <p:cNvSpPr txBox="1"/>
          <p:nvPr/>
        </p:nvSpPr>
        <p:spPr>
          <a:xfrm>
            <a:off x="827584" y="5301208"/>
            <a:ext cx="5653472" cy="369332"/>
          </a:xfrm>
          <a:prstGeom prst="rect">
            <a:avLst/>
          </a:prstGeom>
          <a:noFill/>
        </p:spPr>
        <p:txBody>
          <a:bodyPr wrap="square" rtlCol="0">
            <a:spAutoFit/>
          </a:bodyPr>
          <a:lstStyle/>
          <a:p>
            <a:pPr algn="l"/>
            <a:r>
              <a:rPr lang="en-TW" sz="1800" dirty="0">
                <a:latin typeface="+mj-lt"/>
                <a:ea typeface="PMingLiU" panose="02020500000000000000" pitchFamily="18" charset="-120"/>
              </a:rPr>
              <a:t>Now reduce incident beam as low as one photon at a time. </a:t>
            </a:r>
            <a:endParaRPr lang="en-TW" sz="1800" b="0" dirty="0">
              <a:solidFill>
                <a:srgbClr val="FF0000"/>
              </a:solidFill>
              <a:latin typeface="+mj-lt"/>
              <a:ea typeface="PMingLiU" panose="02020500000000000000" pitchFamily="18" charset="-120"/>
            </a:endParaRPr>
          </a:p>
        </p:txBody>
      </p:sp>
      <p:sp>
        <p:nvSpPr>
          <p:cNvPr id="14" name="TextBox 13">
            <a:extLst>
              <a:ext uri="{FF2B5EF4-FFF2-40B4-BE49-F238E27FC236}">
                <a16:creationId xmlns:a16="http://schemas.microsoft.com/office/drawing/2014/main" id="{853D87A8-2A6C-43F8-0272-47787A78137F}"/>
              </a:ext>
            </a:extLst>
          </p:cNvPr>
          <p:cNvSpPr txBox="1"/>
          <p:nvPr/>
        </p:nvSpPr>
        <p:spPr>
          <a:xfrm>
            <a:off x="827583" y="5724612"/>
            <a:ext cx="7899265"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is still true </a:t>
            </a:r>
            <a:r>
              <a:rPr lang="en-TW" sz="1800" dirty="0">
                <a:solidFill>
                  <a:srgbClr val="FF0000"/>
                </a:solidFill>
                <a:latin typeface="+mj-lt"/>
                <a:ea typeface="PMingLiU" panose="02020500000000000000" pitchFamily="18" charset="-120"/>
              </a:rPr>
              <a:t>but now this photon interfere with itself.</a:t>
            </a:r>
            <a:endParaRPr lang="en-TW" sz="1800" dirty="0"/>
          </a:p>
        </p:txBody>
      </p:sp>
      <p:pic>
        <p:nvPicPr>
          <p:cNvPr id="3" name="Picture 2">
            <a:extLst>
              <a:ext uri="{FF2B5EF4-FFF2-40B4-BE49-F238E27FC236}">
                <a16:creationId xmlns:a16="http://schemas.microsoft.com/office/drawing/2014/main" id="{C0F057F8-6BC0-F548-8EB4-4624E460EADA}"/>
              </a:ext>
            </a:extLst>
          </p:cNvPr>
          <p:cNvPicPr>
            <a:picLocks noChangeAspect="1"/>
          </p:cNvPicPr>
          <p:nvPr/>
        </p:nvPicPr>
        <p:blipFill rotWithShape="1">
          <a:blip r:embed="rId3"/>
          <a:srcRect b="51923"/>
          <a:stretch/>
        </p:blipFill>
        <p:spPr>
          <a:xfrm>
            <a:off x="827583" y="3299486"/>
            <a:ext cx="7369691" cy="1800200"/>
          </a:xfrm>
          <a:prstGeom prst="rect">
            <a:avLst/>
          </a:prstGeom>
        </p:spPr>
      </p:pic>
    </p:spTree>
    <p:extLst>
      <p:ext uri="{BB962C8B-B14F-4D97-AF65-F5344CB8AC3E}">
        <p14:creationId xmlns:p14="http://schemas.microsoft.com/office/powerpoint/2010/main" val="32098225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25253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691117"/>
            <a:ext cx="5328592" cy="2263191"/>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467545" y="3858286"/>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Going through two routes is impossible for a particle but is noraml for two waves.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467545" y="4296869"/>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We’d say it is a superposition 疊加 of two waves. </a:t>
            </a:r>
          </a:p>
        </p:txBody>
      </p:sp>
      <p:sp>
        <p:nvSpPr>
          <p:cNvPr id="14" name="TextBox 13">
            <a:extLst>
              <a:ext uri="{FF2B5EF4-FFF2-40B4-BE49-F238E27FC236}">
                <a16:creationId xmlns:a16="http://schemas.microsoft.com/office/drawing/2014/main" id="{853D87A8-2A6C-43F8-0272-47787A78137F}"/>
              </a:ext>
            </a:extLst>
          </p:cNvPr>
          <p:cNvSpPr txBox="1"/>
          <p:nvPr/>
        </p:nvSpPr>
        <p:spPr>
          <a:xfrm>
            <a:off x="467544" y="4682678"/>
            <a:ext cx="8476753"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shows photons as particles needs to be understood as waves, too.</a:t>
            </a:r>
            <a:endParaRPr lang="en-TW" sz="1800" dirty="0"/>
          </a:p>
        </p:txBody>
      </p:sp>
      <p:sp>
        <p:nvSpPr>
          <p:cNvPr id="3" name="TextBox 2">
            <a:extLst>
              <a:ext uri="{FF2B5EF4-FFF2-40B4-BE49-F238E27FC236}">
                <a16:creationId xmlns:a16="http://schemas.microsoft.com/office/drawing/2014/main" id="{0BCCA548-3548-BEA1-AF0B-B01A4E4D82A7}"/>
              </a:ext>
            </a:extLst>
          </p:cNvPr>
          <p:cNvSpPr txBox="1"/>
          <p:nvPr/>
        </p:nvSpPr>
        <p:spPr>
          <a:xfrm>
            <a:off x="467545" y="3043761"/>
            <a:ext cx="7899265" cy="369332"/>
          </a:xfrm>
          <a:prstGeom prst="rect">
            <a:avLst/>
          </a:prstGeom>
          <a:noFill/>
        </p:spPr>
        <p:txBody>
          <a:bodyPr wrap="square">
            <a:spAutoFit/>
          </a:bodyPr>
          <a:lstStyle/>
          <a:p>
            <a:r>
              <a:rPr lang="en-TW" sz="1800" dirty="0">
                <a:latin typeface="+mj-lt"/>
                <a:ea typeface="PMingLiU" panose="02020500000000000000" pitchFamily="18" charset="-120"/>
              </a:rPr>
              <a:t>Intereference takes tow routes to work.</a:t>
            </a:r>
            <a:endParaRPr lang="en-TW" sz="1800" dirty="0"/>
          </a:p>
        </p:txBody>
      </p:sp>
      <p:sp>
        <p:nvSpPr>
          <p:cNvPr id="7" name="TextBox 6">
            <a:extLst>
              <a:ext uri="{FF2B5EF4-FFF2-40B4-BE49-F238E27FC236}">
                <a16:creationId xmlns:a16="http://schemas.microsoft.com/office/drawing/2014/main" id="{7EDF9E86-7D85-9E57-1BD9-26F020CFA6CC}"/>
              </a:ext>
            </a:extLst>
          </p:cNvPr>
          <p:cNvSpPr txBox="1"/>
          <p:nvPr/>
        </p:nvSpPr>
        <p:spPr>
          <a:xfrm>
            <a:off x="467545" y="3419703"/>
            <a:ext cx="8296224" cy="369332"/>
          </a:xfrm>
          <a:prstGeom prst="rect">
            <a:avLst/>
          </a:prstGeom>
          <a:noFill/>
        </p:spPr>
        <p:txBody>
          <a:bodyPr wrap="square">
            <a:spAutoFit/>
          </a:bodyPr>
          <a:lstStyle/>
          <a:p>
            <a:r>
              <a:rPr lang="en-TW" sz="1800" dirty="0">
                <a:solidFill>
                  <a:srgbClr val="FF0000"/>
                </a:solidFill>
                <a:latin typeface="+mj-lt"/>
                <a:ea typeface="PMingLiU" panose="02020500000000000000" pitchFamily="18" charset="-120"/>
              </a:rPr>
              <a:t>So this one photon does the starnge thing of going through two routes at the same time.</a:t>
            </a:r>
            <a:endParaRPr lang="en-TW" sz="1800" dirty="0"/>
          </a:p>
        </p:txBody>
      </p:sp>
      <p:pic>
        <p:nvPicPr>
          <p:cNvPr id="13" name="Picture 12">
            <a:extLst>
              <a:ext uri="{FF2B5EF4-FFF2-40B4-BE49-F238E27FC236}">
                <a16:creationId xmlns:a16="http://schemas.microsoft.com/office/drawing/2014/main" id="{5EA3A6D7-C654-5CA7-1EA0-6A7C767CE81C}"/>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5292669"/>
            <a:ext cx="9144000" cy="1286233"/>
          </a:xfrm>
          <a:prstGeom prst="rect">
            <a:avLst/>
          </a:prstGeom>
        </p:spPr>
      </p:pic>
      <p:sp>
        <p:nvSpPr>
          <p:cNvPr id="15" name="Rectangle 14">
            <a:extLst>
              <a:ext uri="{FF2B5EF4-FFF2-40B4-BE49-F238E27FC236}">
                <a16:creationId xmlns:a16="http://schemas.microsoft.com/office/drawing/2014/main" id="{B1F6B1E1-D1E8-1F77-95CD-D9399F4B829D}"/>
              </a:ext>
            </a:extLst>
          </p:cNvPr>
          <p:cNvSpPr/>
          <p:nvPr/>
        </p:nvSpPr>
        <p:spPr bwMode="auto">
          <a:xfrm>
            <a:off x="3491880" y="5497203"/>
            <a:ext cx="2644370" cy="3080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5562225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7CC54C-75C2-E272-7635-DE788BFB392A}"/>
              </a:ext>
            </a:extLst>
          </p:cNvPr>
          <p:cNvPicPr>
            <a:picLocks noChangeAspect="1"/>
          </p:cNvPicPr>
          <p:nvPr/>
        </p:nvPicPr>
        <p:blipFill rotWithShape="1">
          <a:blip r:embed="rId2">
            <a:extLst>
              <a:ext uri="{28A0092B-C50C-407E-A947-70E740481C1C}">
                <a14:useLocalDpi xmlns:a14="http://schemas.microsoft.com/office/drawing/2010/main" val="0"/>
              </a:ext>
            </a:extLst>
          </a:blip>
          <a:srcRect l="6166" r="6166"/>
          <a:stretch/>
        </p:blipFill>
        <p:spPr>
          <a:xfrm>
            <a:off x="0" y="2272226"/>
            <a:ext cx="9144001" cy="2090242"/>
          </a:xfrm>
          <a:prstGeom prst="rect">
            <a:avLst/>
          </a:prstGeom>
        </p:spPr>
      </p:pic>
      <p:sp>
        <p:nvSpPr>
          <p:cNvPr id="5" name="Rectangle 4">
            <a:extLst>
              <a:ext uri="{FF2B5EF4-FFF2-40B4-BE49-F238E27FC236}">
                <a16:creationId xmlns:a16="http://schemas.microsoft.com/office/drawing/2014/main" id="{28D40DC9-B029-9909-FCFD-5ACBA355BF2B}"/>
              </a:ext>
            </a:extLst>
          </p:cNvPr>
          <p:cNvSpPr/>
          <p:nvPr/>
        </p:nvSpPr>
        <p:spPr bwMode="auto">
          <a:xfrm>
            <a:off x="107504" y="2272226"/>
            <a:ext cx="8928992" cy="5807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79A35163-FD06-F7A3-A623-B829FB928593}"/>
              </a:ext>
            </a:extLst>
          </p:cNvPr>
          <p:cNvSpPr txBox="1"/>
          <p:nvPr/>
        </p:nvSpPr>
        <p:spPr>
          <a:xfrm>
            <a:off x="6804248" y="4725144"/>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Zwiebach p15</a:t>
            </a:r>
          </a:p>
        </p:txBody>
      </p:sp>
    </p:spTree>
    <p:extLst>
      <p:ext uri="{BB962C8B-B14F-4D97-AF65-F5344CB8AC3E}">
        <p14:creationId xmlns:p14="http://schemas.microsoft.com/office/powerpoint/2010/main" val="415032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4016992" y="1498233"/>
            <a:ext cx="30495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4"/>
          <p:cNvSpPr txBox="1">
            <a:spLocks noChangeArrowheads="1"/>
          </p:cNvSpPr>
          <p:nvPr/>
        </p:nvSpPr>
        <p:spPr bwMode="auto">
          <a:xfrm>
            <a:off x="2182712" y="476672"/>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山寨版電子波：抄襲模仿光波與光子吧！</a:t>
            </a:r>
          </a:p>
        </p:txBody>
      </p:sp>
      <p:sp>
        <p:nvSpPr>
          <p:cNvPr id="150537" name="文字方塊 11"/>
          <p:cNvSpPr txBox="1">
            <a:spLocks noChangeArrowheads="1"/>
          </p:cNvSpPr>
          <p:nvPr/>
        </p:nvSpPr>
        <p:spPr bwMode="auto">
          <a:xfrm>
            <a:off x="4504431" y="501317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波速不是常數</a:t>
            </a:r>
            <a:r>
              <a:rPr lang="zh-TW" altLang="en-US" sz="1800" dirty="0"/>
              <a:t>！</a:t>
            </a:r>
          </a:p>
        </p:txBody>
      </p:sp>
      <p:sp>
        <p:nvSpPr>
          <p:cNvPr id="150538" name="Oval 7"/>
          <p:cNvSpPr>
            <a:spLocks noChangeArrowheads="1"/>
          </p:cNvSpPr>
          <p:nvPr/>
        </p:nvSpPr>
        <p:spPr bwMode="auto">
          <a:xfrm>
            <a:off x="1754881" y="178763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2" name="左-右雙向箭號 11"/>
          <p:cNvSpPr/>
          <p:nvPr/>
        </p:nvSpPr>
        <p:spPr>
          <a:xfrm>
            <a:off x="2760524" y="1850369"/>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540" name="Oval 7"/>
          <p:cNvSpPr>
            <a:spLocks noChangeArrowheads="1"/>
          </p:cNvSpPr>
          <p:nvPr/>
        </p:nvSpPr>
        <p:spPr bwMode="auto">
          <a:xfrm>
            <a:off x="1254025" y="433091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cxnSp>
        <p:nvCxnSpPr>
          <p:cNvPr id="15" name="直線單箭頭接點 14"/>
          <p:cNvCxnSpPr/>
          <p:nvPr/>
        </p:nvCxnSpPr>
        <p:spPr>
          <a:xfrm>
            <a:off x="1611213" y="4473794"/>
            <a:ext cx="928687"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542" name="文字方塊 15"/>
          <p:cNvSpPr txBox="1">
            <a:spLocks noChangeArrowheads="1"/>
          </p:cNvSpPr>
          <p:nvPr/>
        </p:nvSpPr>
        <p:spPr bwMode="auto">
          <a:xfrm>
            <a:off x="3182838" y="425948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一個以速度 </a:t>
            </a:r>
            <a:r>
              <a:rPr lang="en-US" altLang="zh-TW" sz="1800" i="1"/>
              <a:t>v</a:t>
            </a:r>
            <a:r>
              <a:rPr lang="zh-TW" altLang="en-US" sz="1800"/>
              <a:t>，自由等速移動的電子</a:t>
            </a:r>
          </a:p>
        </p:txBody>
      </p:sp>
      <p:sp>
        <p:nvSpPr>
          <p:cNvPr id="150543" name="文字方塊 15"/>
          <p:cNvSpPr txBox="1">
            <a:spLocks noChangeArrowheads="1"/>
          </p:cNvSpPr>
          <p:nvPr/>
        </p:nvSpPr>
        <p:spPr bwMode="auto">
          <a:xfrm>
            <a:off x="1410246" y="929327"/>
            <a:ext cx="5917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物質波的頻率與能量（波長與動量）的關係就如光一樣！</a:t>
            </a:r>
          </a:p>
        </p:txBody>
      </p:sp>
      <p:sp>
        <p:nvSpPr>
          <p:cNvPr id="2" name="文字方塊 1"/>
          <p:cNvSpPr txBox="1"/>
          <p:nvPr/>
        </p:nvSpPr>
        <p:spPr bwMode="auto">
          <a:xfrm>
            <a:off x="3250635" y="3807381"/>
            <a:ext cx="3181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這當然是有相當詭異之處。</a:t>
            </a:r>
          </a:p>
        </p:txBody>
      </p:sp>
      <p:sp>
        <p:nvSpPr>
          <p:cNvPr id="3" name="文字方塊 2"/>
          <p:cNvSpPr txBox="1"/>
          <p:nvPr/>
        </p:nvSpPr>
        <p:spPr bwMode="auto">
          <a:xfrm>
            <a:off x="2075556" y="5685457"/>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雖怪，但或許波速也不是非得是常數不可。</a:t>
            </a:r>
          </a:p>
        </p:txBody>
      </p:sp>
      <mc:AlternateContent xmlns:mc="http://schemas.openxmlformats.org/markup-compatibility/2006" xmlns:a14="http://schemas.microsoft.com/office/drawing/2010/main">
        <mc:Choice Requires="a14">
          <p:sp>
            <p:nvSpPr>
              <p:cNvPr id="4" name="文字方塊 3"/>
              <p:cNvSpPr txBox="1"/>
              <p:nvPr/>
            </p:nvSpPr>
            <p:spPr bwMode="auto">
              <a:xfrm>
                <a:off x="861818" y="2475218"/>
                <a:ext cx="1870512"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𝑚</m:t>
                      </m:r>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861818" y="2475218"/>
                <a:ext cx="187051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867867" y="3251634"/>
                <a:ext cx="1434111" cy="61831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a:rPr>
                        <m:t>=</m:t>
                      </m:r>
                      <m:r>
                        <a:rPr lang="en-US" altLang="zh-TW" sz="1800" b="0" i="1" smtClean="0">
                          <a:latin typeface="Cambria Math"/>
                        </a:rPr>
                        <m:t>𝑚𝑣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867867" y="3251634"/>
                <a:ext cx="1434111" cy="618311"/>
              </a:xfrm>
              <a:prstGeom prst="rect">
                <a:avLst/>
              </a:prstGeom>
              <a:blipFill>
                <a:blip r:embed="rId4"/>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E4C28A9-F5B7-B745-918B-42CB6DA6B973}"/>
                  </a:ext>
                </a:extLst>
              </p:cNvPr>
              <p:cNvSpPr txBox="1"/>
              <p:nvPr/>
            </p:nvSpPr>
            <p:spPr>
              <a:xfrm>
                <a:off x="2075556" y="4887580"/>
                <a:ext cx="2448106" cy="6594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zh-TW" altLang="en-US" sz="1800" i="1">
                              <a:latin typeface="Cambria Math" panose="02040503050406030204" pitchFamily="18" charset="0"/>
                              <a:ea typeface="Cambria Math" panose="02040503050406030204" pitchFamily="18" charset="0"/>
                            </a:rPr>
                            <m:t>波速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𝑝</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𝑣</m:t>
                      </m:r>
                    </m:oMath>
                  </m:oMathPara>
                </a14:m>
                <a:endParaRPr lang="zh-TW" altLang="en-US" sz="1800" dirty="0"/>
              </a:p>
            </p:txBody>
          </p:sp>
        </mc:Choice>
        <mc:Fallback xmlns="">
          <p:sp>
            <p:nvSpPr>
              <p:cNvPr id="16" name="文字方塊 15">
                <a:extLst>
                  <a:ext uri="{FF2B5EF4-FFF2-40B4-BE49-F238E27FC236}">
                    <a16:creationId xmlns:a16="http://schemas.microsoft.com/office/drawing/2014/main" id="{8E4C28A9-F5B7-B745-918B-42CB6DA6B973}"/>
                  </a:ext>
                </a:extLst>
              </p:cNvPr>
              <p:cNvSpPr txBox="1">
                <a:spLocks noRot="1" noChangeAspect="1" noMove="1" noResize="1" noEditPoints="1" noAdjustHandles="1" noChangeArrowheads="1" noChangeShapeType="1" noTextEdit="1"/>
              </p:cNvSpPr>
              <p:nvPr/>
            </p:nvSpPr>
            <p:spPr>
              <a:xfrm>
                <a:off x="2075556" y="4887580"/>
                <a:ext cx="2448106" cy="659411"/>
              </a:xfrm>
              <a:prstGeom prst="rect">
                <a:avLst/>
              </a:prstGeom>
              <a:blipFill>
                <a:blip r:embed="rId8"/>
                <a:stretch>
                  <a:fillRect b="-377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 calcmode="lin" valueType="num">
                                      <p:cBhvr additive="base">
                                        <p:cTn id="17" dur="500" fill="hold"/>
                                        <p:tgtEl>
                                          <p:spTgt spid="150537"/>
                                        </p:tgtEl>
                                        <p:attrNameLst>
                                          <p:attrName>ppt_x</p:attrName>
                                        </p:attrNameLst>
                                      </p:cBhvr>
                                      <p:tavLst>
                                        <p:tav tm="0">
                                          <p:val>
                                            <p:strVal val="#ppt_x"/>
                                          </p:val>
                                        </p:tav>
                                        <p:tav tm="100000">
                                          <p:val>
                                            <p:strVal val="#ppt_x"/>
                                          </p:val>
                                        </p:tav>
                                      </p:tavLst>
                                    </p:anim>
                                    <p:anim calcmode="lin" valueType="num">
                                      <p:cBhvr additive="base">
                                        <p:cTn id="18" dur="500" fill="hold"/>
                                        <p:tgtEl>
                                          <p:spTgt spid="1505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 calcmode="lin" valueType="num">
                                      <p:cBhvr additive="base">
                                        <p:cTn id="21" dur="500" fill="hold"/>
                                        <p:tgtEl>
                                          <p:spTgt spid="150540"/>
                                        </p:tgtEl>
                                        <p:attrNameLst>
                                          <p:attrName>ppt_x</p:attrName>
                                        </p:attrNameLst>
                                      </p:cBhvr>
                                      <p:tavLst>
                                        <p:tav tm="0">
                                          <p:val>
                                            <p:strVal val="#ppt_x"/>
                                          </p:val>
                                        </p:tav>
                                        <p:tav tm="100000">
                                          <p:val>
                                            <p:strVal val="#ppt_x"/>
                                          </p:val>
                                        </p:tav>
                                      </p:tavLst>
                                    </p:anim>
                                    <p:anim calcmode="lin" valueType="num">
                                      <p:cBhvr additive="base">
                                        <p:cTn id="22" dur="500" fill="hold"/>
                                        <p:tgtEl>
                                          <p:spTgt spid="1505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0542"/>
                                        </p:tgtEl>
                                        <p:attrNameLst>
                                          <p:attrName>style.visibility</p:attrName>
                                        </p:attrNameLst>
                                      </p:cBhvr>
                                      <p:to>
                                        <p:strVal val="visible"/>
                                      </p:to>
                                    </p:set>
                                    <p:anim calcmode="lin" valueType="num">
                                      <p:cBhvr additive="base">
                                        <p:cTn id="29" dur="500" fill="hold"/>
                                        <p:tgtEl>
                                          <p:spTgt spid="150542"/>
                                        </p:tgtEl>
                                        <p:attrNameLst>
                                          <p:attrName>ppt_x</p:attrName>
                                        </p:attrNameLst>
                                      </p:cBhvr>
                                      <p:tavLst>
                                        <p:tav tm="0">
                                          <p:val>
                                            <p:strVal val="#ppt_x"/>
                                          </p:val>
                                        </p:tav>
                                        <p:tav tm="100000">
                                          <p:val>
                                            <p:strVal val="#ppt_x"/>
                                          </p:val>
                                        </p:tav>
                                      </p:tavLst>
                                    </p:anim>
                                    <p:anim calcmode="lin" valueType="num">
                                      <p:cBhvr additive="base">
                                        <p:cTn id="30" dur="500" fill="hold"/>
                                        <p:tgtEl>
                                          <p:spTgt spid="1505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p:bldP spid="150540" grpId="0" animBg="1"/>
      <p:bldP spid="150542" grpId="0"/>
      <p:bldP spid="2" grpId="0"/>
      <p:bldP spid="3" grpId="0"/>
      <p:bldP spid="4" grpId="0" animBg="1"/>
      <p:bldP spid="17" grpId="0" animBg="1"/>
      <p:bldP spid="1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824CA-420C-1F9E-2992-A00FC0673F01}"/>
              </a:ext>
            </a:extLst>
          </p:cNvPr>
          <p:cNvSpPr txBox="1"/>
          <p:nvPr/>
        </p:nvSpPr>
        <p:spPr>
          <a:xfrm>
            <a:off x="3059832" y="1084094"/>
            <a:ext cx="3816424" cy="369332"/>
          </a:xfrm>
          <a:prstGeom prst="rect">
            <a:avLst/>
          </a:prstGeom>
          <a:noFill/>
        </p:spPr>
        <p:txBody>
          <a:bodyPr wrap="square" rtlCol="0">
            <a:spAutoFit/>
          </a:bodyPr>
          <a:lstStyle/>
          <a:p>
            <a:pPr algn="l"/>
            <a:r>
              <a:rPr lang="en-TW" sz="1800" dirty="0">
                <a:latin typeface="+mj-lt"/>
                <a:ea typeface="PMingLiU" panose="02020500000000000000" pitchFamily="18" charset="-120"/>
              </a:rPr>
              <a:t>How to achieve single photon?</a:t>
            </a:r>
          </a:p>
        </p:txBody>
      </p:sp>
      <p:pic>
        <p:nvPicPr>
          <p:cNvPr id="3" name="Picture 2">
            <a:extLst>
              <a:ext uri="{FF2B5EF4-FFF2-40B4-BE49-F238E27FC236}">
                <a16:creationId xmlns:a16="http://schemas.microsoft.com/office/drawing/2014/main" id="{D6C9684B-181E-E156-F1EC-58AE920B8C3D}"/>
              </a:ext>
            </a:extLst>
          </p:cNvPr>
          <p:cNvPicPr>
            <a:picLocks noChangeAspect="1"/>
          </p:cNvPicPr>
          <p:nvPr/>
        </p:nvPicPr>
        <p:blipFill>
          <a:blip r:embed="rId2"/>
          <a:stretch>
            <a:fillRect/>
          </a:stretch>
        </p:blipFill>
        <p:spPr>
          <a:xfrm>
            <a:off x="65331" y="1760570"/>
            <a:ext cx="3514080" cy="2587641"/>
          </a:xfrm>
          <a:prstGeom prst="rect">
            <a:avLst/>
          </a:prstGeom>
        </p:spPr>
      </p:pic>
      <p:pic>
        <p:nvPicPr>
          <p:cNvPr id="4" name="Picture 3">
            <a:extLst>
              <a:ext uri="{FF2B5EF4-FFF2-40B4-BE49-F238E27FC236}">
                <a16:creationId xmlns:a16="http://schemas.microsoft.com/office/drawing/2014/main" id="{79ED64E4-A9DA-3663-34E6-7C6C4F295152}"/>
              </a:ext>
            </a:extLst>
          </p:cNvPr>
          <p:cNvPicPr>
            <a:picLocks noChangeAspect="1"/>
          </p:cNvPicPr>
          <p:nvPr/>
        </p:nvPicPr>
        <p:blipFill>
          <a:blip r:embed="rId3"/>
          <a:stretch>
            <a:fillRect/>
          </a:stretch>
        </p:blipFill>
        <p:spPr>
          <a:xfrm>
            <a:off x="3563888" y="1772816"/>
            <a:ext cx="5393955" cy="2587641"/>
          </a:xfrm>
          <a:prstGeom prst="rect">
            <a:avLst/>
          </a:prstGeom>
        </p:spPr>
      </p:pic>
      <p:cxnSp>
        <p:nvCxnSpPr>
          <p:cNvPr id="6" name="Straight Arrow Connector 5">
            <a:extLst>
              <a:ext uri="{FF2B5EF4-FFF2-40B4-BE49-F238E27FC236}">
                <a16:creationId xmlns:a16="http://schemas.microsoft.com/office/drawing/2014/main" id="{1153C89C-8416-C5E1-9D25-A44731D0E132}"/>
              </a:ext>
            </a:extLst>
          </p:cNvPr>
          <p:cNvCxnSpPr/>
          <p:nvPr/>
        </p:nvCxnSpPr>
        <p:spPr>
          <a:xfrm flipV="1">
            <a:off x="7956376" y="2689309"/>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AF39F-12CF-21B1-8B5B-17056391A4C9}"/>
              </a:ext>
            </a:extLst>
          </p:cNvPr>
          <p:cNvCxnSpPr>
            <a:cxnSpLocks/>
          </p:cNvCxnSpPr>
          <p:nvPr/>
        </p:nvCxnSpPr>
        <p:spPr>
          <a:xfrm flipH="1" flipV="1">
            <a:off x="6516216" y="3409389"/>
            <a:ext cx="144016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9ED3F-7189-86B7-F8F6-7BDA7196227A}"/>
              </a:ext>
            </a:extLst>
          </p:cNvPr>
          <p:cNvSpPr txBox="1"/>
          <p:nvPr/>
        </p:nvSpPr>
        <p:spPr>
          <a:xfrm>
            <a:off x="683568" y="4581128"/>
            <a:ext cx="2448272" cy="923330"/>
          </a:xfrm>
          <a:prstGeom prst="rect">
            <a:avLst/>
          </a:prstGeom>
          <a:noFill/>
        </p:spPr>
        <p:txBody>
          <a:bodyPr wrap="square" rtlCol="0">
            <a:spAutoFit/>
          </a:bodyPr>
          <a:lstStyle/>
          <a:p>
            <a:pPr algn="l"/>
            <a:r>
              <a:rPr lang="en-TW" sz="1800" dirty="0">
                <a:latin typeface="+mj-lt"/>
                <a:ea typeface="PMingLiU" panose="02020500000000000000" pitchFamily="18" charset="-120"/>
              </a:rPr>
              <a:t>Two photon decay, separated on average around 5 ns.</a:t>
            </a:r>
          </a:p>
        </p:txBody>
      </p:sp>
      <p:sp>
        <p:nvSpPr>
          <p:cNvPr id="11" name="TextBox 10">
            <a:extLst>
              <a:ext uri="{FF2B5EF4-FFF2-40B4-BE49-F238E27FC236}">
                <a16:creationId xmlns:a16="http://schemas.microsoft.com/office/drawing/2014/main" id="{7DCFDD32-E066-EE36-D010-1F9DC4E5FEA1}"/>
              </a:ext>
            </a:extLst>
          </p:cNvPr>
          <p:cNvSpPr txBox="1"/>
          <p:nvPr/>
        </p:nvSpPr>
        <p:spPr>
          <a:xfrm>
            <a:off x="3995936" y="4665910"/>
            <a:ext cx="4464496" cy="923330"/>
          </a:xfrm>
          <a:prstGeom prst="rect">
            <a:avLst/>
          </a:prstGeom>
          <a:noFill/>
        </p:spPr>
        <p:txBody>
          <a:bodyPr wrap="square" rtlCol="0">
            <a:spAutoFit/>
          </a:bodyPr>
          <a:lstStyle/>
          <a:p>
            <a:pPr algn="l"/>
            <a:r>
              <a:rPr lang="en-TW" sz="1800" dirty="0">
                <a:latin typeface="+mj-lt"/>
                <a:ea typeface="PMingLiU" panose="02020500000000000000" pitchFamily="18" charset="-120"/>
              </a:rPr>
              <a:t>Detection of the first photon acts as trigger to open the gate for detection at the two PMT’s (detectors). </a:t>
            </a:r>
          </a:p>
        </p:txBody>
      </p:sp>
    </p:spTree>
    <p:extLst>
      <p:ext uri="{BB962C8B-B14F-4D97-AF65-F5344CB8AC3E}">
        <p14:creationId xmlns:p14="http://schemas.microsoft.com/office/powerpoint/2010/main" val="30259089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4" descr="http://3.bp.blogspot.com/_fhVpDW9sV30/Sl75VRBx53I/AAAAAAAAJUU/72t0-ny4WU8/s400/Sphinx-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067373"/>
            <a:ext cx="2843212" cy="2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File:Sphinx Darius Louv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21841"/>
            <a:ext cx="2956409" cy="43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http://ncowie.files.wordpress.com/2008/02/sphin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09268"/>
            <a:ext cx="28432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文字方塊 5"/>
          <p:cNvSpPr txBox="1">
            <a:spLocks noChangeArrowheads="1"/>
          </p:cNvSpPr>
          <p:nvPr/>
        </p:nvSpPr>
        <p:spPr bwMode="auto">
          <a:xfrm>
            <a:off x="1116012" y="1166019"/>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除非兩者都必須捨去一些部分</a:t>
            </a:r>
          </a:p>
        </p:txBody>
      </p:sp>
      <p:sp>
        <p:nvSpPr>
          <p:cNvPr id="187398" name="文字方塊 28"/>
          <p:cNvSpPr txBox="1">
            <a:spLocks noChangeArrowheads="1"/>
          </p:cNvSpPr>
          <p:nvPr/>
        </p:nvSpPr>
        <p:spPr bwMode="auto">
          <a:xfrm>
            <a:off x="1116012" y="661194"/>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波性與粒子性是無法相容的！</a:t>
            </a:r>
          </a:p>
        </p:txBody>
      </p:sp>
    </p:spTree>
    <p:extLst>
      <p:ext uri="{BB962C8B-B14F-4D97-AF65-F5344CB8AC3E}">
        <p14:creationId xmlns:p14="http://schemas.microsoft.com/office/powerpoint/2010/main" val="38318109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1900atom"/>
          <p:cNvPicPr>
            <a:picLocks noChangeAspect="1" noChangeArrowheads="1"/>
          </p:cNvPicPr>
          <p:nvPr/>
        </p:nvPicPr>
        <p:blipFill>
          <a:blip r:embed="rId2">
            <a:extLst>
              <a:ext uri="{28A0092B-C50C-407E-A947-70E740481C1C}">
                <a14:useLocalDpi xmlns:a14="http://schemas.microsoft.com/office/drawing/2010/main" val="0"/>
              </a:ext>
            </a:extLst>
          </a:blip>
          <a:srcRect l="3268" t="4732" r="44009" b="23659"/>
          <a:stretch>
            <a:fillRect/>
          </a:stretch>
        </p:blipFill>
        <p:spPr bwMode="auto">
          <a:xfrm>
            <a:off x="1580694" y="4020229"/>
            <a:ext cx="683613" cy="6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8659" name="Object 10"/>
          <p:cNvGraphicFramePr>
            <a:graphicFrameLocks noChangeAspect="1"/>
          </p:cNvGraphicFramePr>
          <p:nvPr>
            <p:extLst>
              <p:ext uri="{D42A27DB-BD31-4B8C-83A1-F6EECF244321}">
                <p14:modId xmlns:p14="http://schemas.microsoft.com/office/powerpoint/2010/main" val="3126298687"/>
              </p:ext>
            </p:extLst>
          </p:nvPr>
        </p:nvGraphicFramePr>
        <p:xfrm>
          <a:off x="3337458" y="4143000"/>
          <a:ext cx="431800" cy="314325"/>
        </p:xfrm>
        <a:graphic>
          <a:graphicData uri="http://schemas.openxmlformats.org/presentationml/2006/ole">
            <mc:AlternateContent xmlns:mc="http://schemas.openxmlformats.org/markup-compatibility/2006">
              <mc:Choice xmlns:v="urn:schemas-microsoft-com:vml" Requires="v">
                <p:oleObj name="方程式" r:id="rId3" imgW="279279" imgH="203112" progId="Equation.3">
                  <p:embed/>
                </p:oleObj>
              </mc:Choice>
              <mc:Fallback>
                <p:oleObj name="方程式" r:id="rId3" imgW="279279" imgH="203112"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58" y="4143000"/>
                        <a:ext cx="431800" cy="314325"/>
                      </a:xfrm>
                      <a:prstGeom prst="rect">
                        <a:avLst/>
                      </a:prstGeom>
                      <a:solidFill>
                        <a:srgbClr val="FFFFCC"/>
                      </a:solidFill>
                      <a:ln>
                        <a:noFill/>
                      </a:ln>
                      <a:effectLst/>
                    </p:spPr>
                  </p:pic>
                </p:oleObj>
              </mc:Fallback>
            </mc:AlternateContent>
          </a:graphicData>
        </a:graphic>
      </p:graphicFrame>
      <p:sp>
        <p:nvSpPr>
          <p:cNvPr id="198660" name="Line 11"/>
          <p:cNvSpPr>
            <a:spLocks noChangeShapeType="1"/>
          </p:cNvSpPr>
          <p:nvPr/>
        </p:nvSpPr>
        <p:spPr bwMode="auto">
          <a:xfrm flipH="1">
            <a:off x="3192995" y="3927100"/>
            <a:ext cx="576263"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1" name="Line 12"/>
          <p:cNvSpPr>
            <a:spLocks noChangeShapeType="1"/>
          </p:cNvSpPr>
          <p:nvPr/>
        </p:nvSpPr>
        <p:spPr bwMode="auto">
          <a:xfrm>
            <a:off x="3121558" y="3927100"/>
            <a:ext cx="7207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2" name="文字方塊 12"/>
          <p:cNvSpPr txBox="1">
            <a:spLocks noChangeArrowheads="1"/>
          </p:cNvSpPr>
          <p:nvPr/>
        </p:nvSpPr>
        <p:spPr bwMode="auto">
          <a:xfrm>
            <a:off x="1364195" y="5322512"/>
            <a:ext cx="540067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我們能測量粒子的位置，但卻不能預測未來的位置。</a:t>
            </a:r>
          </a:p>
        </p:txBody>
      </p:sp>
      <p:sp>
        <p:nvSpPr>
          <p:cNvPr id="198663" name="Text Box 16"/>
          <p:cNvSpPr txBox="1">
            <a:spLocks noChangeArrowheads="1"/>
          </p:cNvSpPr>
          <p:nvPr/>
        </p:nvSpPr>
        <p:spPr bwMode="auto">
          <a:xfrm>
            <a:off x="4493158" y="4082675"/>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可以量的不能算！</a:t>
            </a:r>
          </a:p>
        </p:txBody>
      </p:sp>
      <p:sp>
        <p:nvSpPr>
          <p:cNvPr id="198664" name="文字方塊 15"/>
          <p:cNvSpPr txBox="1">
            <a:spLocks noChangeArrowheads="1"/>
          </p:cNvSpPr>
          <p:nvPr/>
        </p:nvSpPr>
        <p:spPr bwMode="auto">
          <a:xfrm>
            <a:off x="778407" y="1650625"/>
            <a:ext cx="792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粒子的動量與位置無法同時測量，因此起始位置與起始速度就不能同時給定！</a:t>
            </a:r>
          </a:p>
        </p:txBody>
      </p:sp>
      <p:sp>
        <p:nvSpPr>
          <p:cNvPr id="198665" name="文字方塊 16"/>
          <p:cNvSpPr txBox="1">
            <a:spLocks noChangeArrowheads="1"/>
          </p:cNvSpPr>
          <p:nvPr/>
        </p:nvSpPr>
        <p:spPr bwMode="auto">
          <a:xfrm>
            <a:off x="778408" y="3153987"/>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粒子的位置與動量作為時間函數並不能嚴格定義</a:t>
            </a:r>
          </a:p>
        </p:txBody>
      </p:sp>
      <p:sp>
        <p:nvSpPr>
          <p:cNvPr id="198666" name="文字方塊 17"/>
          <p:cNvSpPr txBox="1">
            <a:spLocks noChangeArrowheads="1"/>
          </p:cNvSpPr>
          <p:nvPr/>
        </p:nvSpPr>
        <p:spPr bwMode="auto">
          <a:xfrm>
            <a:off x="778408" y="2658687"/>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即使此刻將位置測準，因為速度不準，下一刻位置就測不準了！</a:t>
            </a:r>
          </a:p>
        </p:txBody>
      </p:sp>
      <p:sp>
        <p:nvSpPr>
          <p:cNvPr id="198667" name="矩形 13"/>
          <p:cNvSpPr>
            <a:spLocks noChangeArrowheads="1"/>
          </p:cNvSpPr>
          <p:nvPr/>
        </p:nvSpPr>
        <p:spPr bwMode="auto">
          <a:xfrm>
            <a:off x="778408" y="2153862"/>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因此它們隨時間的演化就無法計算出來</a:t>
            </a:r>
          </a:p>
        </p:txBody>
      </p:sp>
      <p:sp>
        <p:nvSpPr>
          <p:cNvPr id="2" name="文字方塊 1"/>
          <p:cNvSpPr txBox="1"/>
          <p:nvPr/>
        </p:nvSpPr>
        <p:spPr bwMode="auto">
          <a:xfrm>
            <a:off x="778407" y="1145775"/>
            <a:ext cx="7344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即使電子是處於粒子狀的態，他都不完全像古典的牛頓粒子！</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文字方塊 2"/>
          <p:cNvSpPr txBox="1">
            <a:spLocks noChangeArrowheads="1"/>
          </p:cNvSpPr>
          <p:nvPr/>
        </p:nvSpPr>
        <p:spPr bwMode="auto">
          <a:xfrm>
            <a:off x="3216275" y="8080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當然你也不要過度恐慌！</a:t>
            </a:r>
          </a:p>
        </p:txBody>
      </p:sp>
      <p:sp>
        <p:nvSpPr>
          <p:cNvPr id="199684" name="文字方塊 5"/>
          <p:cNvSpPr txBox="1">
            <a:spLocks noChangeArrowheads="1"/>
          </p:cNvSpPr>
          <p:nvPr/>
        </p:nvSpPr>
        <p:spPr bwMode="auto">
          <a:xfrm>
            <a:off x="1204913" y="1393825"/>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電子是一個受測不準原理限制的粒子！</a:t>
            </a:r>
          </a:p>
        </p:txBody>
      </p:sp>
      <p:sp>
        <p:nvSpPr>
          <p:cNvPr id="199685" name="文字方塊 4"/>
          <p:cNvSpPr txBox="1">
            <a:spLocks noChangeArrowheads="1"/>
          </p:cNvSpPr>
          <p:nvPr/>
        </p:nvSpPr>
        <p:spPr bwMode="auto">
          <a:xfrm>
            <a:off x="1214438" y="24018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h</a:t>
            </a:r>
            <a:r>
              <a:rPr lang="zh-TW" altLang="en-US" sz="1800" i="1"/>
              <a:t> </a:t>
            </a:r>
            <a:r>
              <a:rPr lang="zh-TW" altLang="en-US" sz="1800"/>
              <a:t>是一個很小的數。</a:t>
            </a:r>
          </a:p>
        </p:txBody>
      </p:sp>
      <p:sp>
        <p:nvSpPr>
          <p:cNvPr id="199686" name="文字方塊 5"/>
          <p:cNvSpPr txBox="1">
            <a:spLocks noChangeArrowheads="1"/>
          </p:cNvSpPr>
          <p:nvPr/>
        </p:nvSpPr>
        <p:spPr bwMode="auto">
          <a:xfrm>
            <a:off x="1214438" y="2852936"/>
            <a:ext cx="729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如果你的測量與計算的精確度不高，牛頓粒子其實是一個很好的近似！</a:t>
            </a:r>
          </a:p>
        </p:txBody>
      </p:sp>
      <p:cxnSp>
        <p:nvCxnSpPr>
          <p:cNvPr id="199687" name="AutoShape 8"/>
          <p:cNvCxnSpPr>
            <a:cxnSpLocks noChangeShapeType="1"/>
          </p:cNvCxnSpPr>
          <p:nvPr/>
        </p:nvCxnSpPr>
        <p:spPr bwMode="auto">
          <a:xfrm>
            <a:off x="3394075" y="3492500"/>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9688" name="Oval 9"/>
          <p:cNvSpPr>
            <a:spLocks noChangeArrowheads="1"/>
          </p:cNvSpPr>
          <p:nvPr/>
        </p:nvSpPr>
        <p:spPr bwMode="auto">
          <a:xfrm>
            <a:off x="3968750" y="3492500"/>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9" name="笑臉 8"/>
          <p:cNvSpPr/>
          <p:nvPr/>
        </p:nvSpPr>
        <p:spPr>
          <a:xfrm>
            <a:off x="3968750" y="4427538"/>
            <a:ext cx="722313" cy="729654"/>
          </a:xfrm>
          <a:prstGeom prst="smileyFace">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9690" name="文字方塊 9"/>
          <p:cNvSpPr txBox="1">
            <a:spLocks noChangeArrowheads="1"/>
          </p:cNvSpPr>
          <p:nvPr/>
        </p:nvSpPr>
        <p:spPr bwMode="auto">
          <a:xfrm>
            <a:off x="1341438" y="52720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量子的怪異現象只有在微小的微觀世界才會變得重要。</a:t>
            </a:r>
          </a:p>
        </p:txBody>
      </p:sp>
      <p:sp>
        <p:nvSpPr>
          <p:cNvPr id="199691" name="文字方塊 10"/>
          <p:cNvSpPr txBox="1">
            <a:spLocks noChangeArrowheads="1"/>
          </p:cNvSpPr>
          <p:nvPr/>
        </p:nvSpPr>
        <p:spPr bwMode="auto">
          <a:xfrm>
            <a:off x="1341438" y="5724525"/>
            <a:ext cx="507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在日常生活中，牛頓力學是足夠的！</a:t>
            </a:r>
          </a:p>
        </p:txBody>
      </p:sp>
      <mc:AlternateContent xmlns:mc="http://schemas.openxmlformats.org/markup-compatibility/2006" xmlns:a14="http://schemas.microsoft.com/office/drawing/2010/main">
        <mc:Choice Requires="a14">
          <p:sp>
            <p:nvSpPr>
              <p:cNvPr id="13" name="文字方塊 12"/>
              <p:cNvSpPr txBox="1"/>
              <p:nvPr/>
            </p:nvSpPr>
            <p:spPr bwMode="auto">
              <a:xfrm>
                <a:off x="3749903" y="1774835"/>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3749903" y="1774835"/>
                <a:ext cx="1377493" cy="616451"/>
              </a:xfrm>
              <a:prstGeom prst="rect">
                <a:avLst/>
              </a:prstGeom>
              <a:blipFill rotWithShape="1">
                <a:blip r:embed="rId5"/>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B939A469-873E-8D45-BA41-A6A4B985230E}"/>
                  </a:ext>
                </a:extLst>
              </p:cNvPr>
              <p:cNvSpPr/>
              <p:nvPr/>
            </p:nvSpPr>
            <p:spPr>
              <a:xfrm>
                <a:off x="3749903" y="2454863"/>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4" name="矩形 10">
                <a:extLst>
                  <a:ext uri="{FF2B5EF4-FFF2-40B4-BE49-F238E27FC236}">
                    <a16:creationId xmlns:a16="http://schemas.microsoft.com/office/drawing/2014/main" id="{B939A469-873E-8D45-BA41-A6A4B985230E}"/>
                  </a:ext>
                </a:extLst>
              </p:cNvPr>
              <p:cNvSpPr>
                <a:spLocks noRot="1" noChangeAspect="1" noMove="1" noResize="1" noEditPoints="1" noAdjustHandles="1" noChangeArrowheads="1" noChangeShapeType="1" noTextEdit="1"/>
              </p:cNvSpPr>
              <p:nvPr/>
            </p:nvSpPr>
            <p:spPr>
              <a:xfrm>
                <a:off x="3749903" y="2454863"/>
                <a:ext cx="2342949" cy="369332"/>
              </a:xfrm>
              <a:prstGeom prst="rect">
                <a:avLst/>
              </a:prstGeom>
              <a:blipFill>
                <a:blip r:embed="rId6"/>
                <a:stretch>
                  <a:fillRect b="-6667"/>
                </a:stretch>
              </a:blipFill>
            </p:spPr>
            <p:txBody>
              <a:bodyPr/>
              <a:lstStyle/>
              <a:p>
                <a:r>
                  <a:rPr lang="en-TW">
                    <a:noFill/>
                  </a:rPr>
                  <a:t> </a:t>
                </a:r>
              </a:p>
            </p:txBody>
          </p:sp>
        </mc:Fallback>
      </mc:AlternateContent>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2" descr="http://popartmachine.com/artwork/MIA-MIA_.2634C/0/Katsushika-Hokusai-The-Hollow-of-the-Deep-Sea-Wave-off-Kanagawa-1825---1829-painting-artwork-pri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2205038"/>
            <a:ext cx="3348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908175" y="494188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2124100" y="47246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0" name="直線單箭頭接點 9"/>
          <p:cNvCxnSpPr/>
          <p:nvPr/>
        </p:nvCxnSpPr>
        <p:spPr>
          <a:xfrm flipH="1">
            <a:off x="1547813" y="4797425"/>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6617"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4932363" y="494188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橢圓 11"/>
          <p:cNvSpPr/>
          <p:nvPr/>
        </p:nvSpPr>
        <p:spPr>
          <a:xfrm>
            <a:off x="6228680" y="47246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6443663" y="4797425"/>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6622" name="文字方塊 13"/>
          <p:cNvSpPr txBox="1">
            <a:spLocks noChangeArrowheads="1"/>
          </p:cNvSpPr>
          <p:nvPr/>
        </p:nvSpPr>
        <p:spPr bwMode="auto">
          <a:xfrm>
            <a:off x="1476375" y="15573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11" name="文字方塊 10"/>
          <p:cNvSpPr txBox="1"/>
          <p:nvPr/>
        </p:nvSpPr>
        <p:spPr bwMode="auto">
          <a:xfrm>
            <a:off x="1547814" y="621686"/>
            <a:ext cx="545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即使電子是處於波狀的態，它也不完全像一般的波！</a:t>
            </a:r>
          </a:p>
        </p:txBody>
      </p:sp>
      <p:sp>
        <p:nvSpPr>
          <p:cNvPr id="2" name="文字方塊 1"/>
          <p:cNvSpPr txBox="1"/>
          <p:nvPr/>
        </p:nvSpPr>
        <p:spPr bwMode="auto">
          <a:xfrm>
            <a:off x="1547814" y="1010971"/>
            <a:ext cx="4680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波函數是複數，因此無法測量。</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文字方塊 12"/>
          <p:cNvSpPr txBox="1">
            <a:spLocks noChangeArrowheads="1"/>
          </p:cNvSpPr>
          <p:nvPr/>
        </p:nvSpPr>
        <p:spPr bwMode="auto">
          <a:xfrm>
            <a:off x="900237" y="5302374"/>
            <a:ext cx="5853112"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波函數是可以</a:t>
            </a:r>
            <a:r>
              <a:rPr lang="zh-TW" altLang="en-US" sz="1800">
                <a:solidFill>
                  <a:srgbClr val="FF0000"/>
                </a:solidFill>
              </a:rPr>
              <a:t>完全確定的</a:t>
            </a:r>
            <a:r>
              <a:rPr lang="zh-TW" altLang="en-US" sz="1800"/>
              <a:t>，但波函數卻是無法測量的！</a:t>
            </a:r>
          </a:p>
        </p:txBody>
      </p:sp>
      <p:sp>
        <p:nvSpPr>
          <p:cNvPr id="200708" name="文字方塊 14"/>
          <p:cNvSpPr txBox="1">
            <a:spLocks noChangeArrowheads="1"/>
          </p:cNvSpPr>
          <p:nvPr/>
        </p:nvSpPr>
        <p:spPr bwMode="auto">
          <a:xfrm>
            <a:off x="902193" y="1192400"/>
            <a:ext cx="748823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波（函數）的演化是由波方程式控制，因此給定起始的波（函數）就可以預測未來任一時刻的波。然而波本身卻無法被觀察測量。</a:t>
            </a:r>
          </a:p>
        </p:txBody>
      </p:sp>
      <p:sp>
        <p:nvSpPr>
          <p:cNvPr id="200709" name="Text Box 16"/>
          <p:cNvSpPr txBox="1">
            <a:spLocks noChangeArrowheads="1"/>
          </p:cNvSpPr>
          <p:nvPr/>
        </p:nvSpPr>
        <p:spPr bwMode="auto">
          <a:xfrm>
            <a:off x="5457155" y="3518061"/>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6" name="矩形 7">
            <a:extLst>
              <a:ext uri="{FF2B5EF4-FFF2-40B4-BE49-F238E27FC236}">
                <a16:creationId xmlns:a16="http://schemas.microsoft.com/office/drawing/2014/main" id="{C5DC93B9-5A16-3C44-90B2-AFDD0B5BEB5E}"/>
              </a:ext>
            </a:extLst>
          </p:cNvPr>
          <p:cNvSpPr>
            <a:spLocks noChangeArrowheads="1"/>
          </p:cNvSpPr>
          <p:nvPr/>
        </p:nvSpPr>
        <p:spPr bwMode="auto">
          <a:xfrm>
            <a:off x="900237" y="2102525"/>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一測量，電子就以粒子的型式出現。</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154710" y="1074738"/>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677294" y="126841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403350" y="579438"/>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044825"/>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1403350" y="4761075"/>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可是這兩個不相容的圖像都必須捨去一些特性才能並存！</a:t>
            </a:r>
          </a:p>
        </p:txBody>
      </p:sp>
      <p:sp>
        <p:nvSpPr>
          <p:cNvPr id="197639" name="矩形 6"/>
          <p:cNvSpPr>
            <a:spLocks noChangeArrowheads="1"/>
          </p:cNvSpPr>
          <p:nvPr/>
        </p:nvSpPr>
        <p:spPr bwMode="auto">
          <a:xfrm>
            <a:off x="1427163" y="5256375"/>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403350" y="5769137"/>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電子是波，只是無法觀察測量，一測量，電子就以粒子的型式出現。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99" y="2044824"/>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文字方塊 3"/>
          <p:cNvSpPr txBox="1">
            <a:spLocks noChangeArrowheads="1"/>
          </p:cNvSpPr>
          <p:nvPr/>
        </p:nvSpPr>
        <p:spPr bwMode="auto">
          <a:xfrm>
            <a:off x="3059832" y="1196752"/>
            <a:ext cx="2952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Calibri" pitchFamily="34" charset="0"/>
              </a:rPr>
              <a:t>終極的粒子</a:t>
            </a:r>
            <a:r>
              <a:rPr lang="en-US" altLang="zh-TW" sz="1800" dirty="0">
                <a:latin typeface="Calibri" pitchFamily="34" charset="0"/>
              </a:rPr>
              <a:t>-</a:t>
            </a:r>
            <a:r>
              <a:rPr lang="zh-TW" altLang="en-US" sz="1800" dirty="0">
                <a:latin typeface="Calibri" pitchFamily="34" charset="0"/>
              </a:rPr>
              <a:t>電子的真面目</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866"/>
          <a:stretch/>
        </p:blipFill>
        <p:spPr bwMode="auto">
          <a:xfrm>
            <a:off x="2555776" y="1988840"/>
            <a:ext cx="3810000" cy="29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451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4067175" y="148431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Oval 7"/>
          <p:cNvSpPr>
            <a:spLocks noChangeArrowheads="1"/>
          </p:cNvSpPr>
          <p:nvPr/>
        </p:nvSpPr>
        <p:spPr bwMode="auto">
          <a:xfrm>
            <a:off x="2843213" y="18446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203780" name="矩形 6"/>
          <p:cNvSpPr>
            <a:spLocks noChangeArrowheads="1"/>
          </p:cNvSpPr>
          <p:nvPr/>
        </p:nvSpPr>
        <p:spPr bwMode="auto">
          <a:xfrm>
            <a:off x="1245097" y="282055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雖然電子</a:t>
            </a:r>
            <a:r>
              <a:rPr lang="zh-TW" altLang="en-US" sz="1800" dirty="0">
                <a:solidFill>
                  <a:srgbClr val="FF0000"/>
                </a:solidFill>
              </a:rPr>
              <a:t>看起來</a:t>
            </a:r>
            <a:r>
              <a:rPr lang="zh-TW" altLang="en-US" sz="1800" dirty="0"/>
              <a:t>是粒子，但粒子的位置與動量不能同時精確測量，因此位置隨時間的演化無法預測。</a:t>
            </a:r>
          </a:p>
        </p:txBody>
      </p:sp>
      <p:sp>
        <p:nvSpPr>
          <p:cNvPr id="203781" name="矩形 7"/>
          <p:cNvSpPr>
            <a:spLocks noChangeArrowheads="1"/>
          </p:cNvSpPr>
          <p:nvPr/>
        </p:nvSpPr>
        <p:spPr bwMode="auto">
          <a:xfrm>
            <a:off x="1239918" y="3861048"/>
            <a:ext cx="6697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電子的狀態可以波函數描述，隨時間的演化可以用波方程式預測，只是此波函數無法觀察測量，一測量，電子就以粒子的型式出現。</a:t>
            </a:r>
          </a:p>
        </p:txBody>
      </p:sp>
      <p:sp>
        <p:nvSpPr>
          <p:cNvPr id="203782" name="矩形 8"/>
          <p:cNvSpPr>
            <a:spLocks noChangeArrowheads="1"/>
          </p:cNvSpPr>
          <p:nvPr/>
        </p:nvSpPr>
        <p:spPr bwMode="auto">
          <a:xfrm>
            <a:off x="1245097" y="4837906"/>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可以量的不能算！可以算的不能量！</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文字方塊 6"/>
          <p:cNvSpPr txBox="1">
            <a:spLocks noChangeArrowheads="1"/>
          </p:cNvSpPr>
          <p:nvPr/>
        </p:nvSpPr>
        <p:spPr bwMode="auto">
          <a:xfrm>
            <a:off x="3132138" y="14128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這個期待已久的終極粒子！</a:t>
            </a:r>
          </a:p>
        </p:txBody>
      </p:sp>
      <p:pic>
        <p:nvPicPr>
          <p:cNvPr id="204803"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文字方塊 9"/>
          <p:cNvSpPr txBox="1">
            <a:spLocks noChangeArrowheads="1"/>
          </p:cNvSpPr>
          <p:nvPr/>
        </p:nvSpPr>
        <p:spPr bwMode="auto">
          <a:xfrm>
            <a:off x="3203575" y="263683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電子在我們觀察他的瞬間，</a:t>
            </a:r>
          </a:p>
        </p:txBody>
      </p:sp>
      <p:sp>
        <p:nvSpPr>
          <p:cNvPr id="204805" name="文字方塊 10"/>
          <p:cNvSpPr txBox="1">
            <a:spLocks noChangeArrowheads="1"/>
          </p:cNvSpPr>
          <p:nvPr/>
        </p:nvSpPr>
        <p:spPr bwMode="auto">
          <a:xfrm>
            <a:off x="3203575" y="321310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永遠保持無法分割的粒子特性！</a:t>
            </a:r>
          </a:p>
        </p:txBody>
      </p:sp>
      <p:sp>
        <p:nvSpPr>
          <p:cNvPr id="204806" name="文字方塊 11"/>
          <p:cNvSpPr txBox="1">
            <a:spLocks noChangeArrowheads="1"/>
          </p:cNvSpPr>
          <p:nvPr/>
        </p:nvSpPr>
        <p:spPr bwMode="auto">
          <a:xfrm>
            <a:off x="3203575" y="3789363"/>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然而在背後，未觀察時，</a:t>
            </a:r>
          </a:p>
        </p:txBody>
      </p:sp>
      <p:sp>
        <p:nvSpPr>
          <p:cNvPr id="204807" name="文字方塊 12"/>
          <p:cNvSpPr txBox="1">
            <a:spLocks noChangeArrowheads="1"/>
          </p:cNvSpPr>
          <p:nvPr/>
        </p:nvSpPr>
        <p:spPr bwMode="auto">
          <a:xfrm>
            <a:off x="1403648" y="4627469"/>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卻以與一般粒子特性不符，如波的樣貌，隨時間演化（運動）</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29506" y="910429"/>
            <a:ext cx="6884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原子中的電子波在有限的圓形軌道上傳播，波函數在圓周上要一致，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3132138" y="4076700"/>
            <a:ext cx="252095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由波函數來描述的粒子</a:t>
            </a:r>
          </a:p>
        </p:txBody>
      </p:sp>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dirty="0"/>
              <a:t>狀態的變化是以波方程式來計算</a:t>
            </a:r>
            <a:endParaRPr lang="en-US" altLang="zh-TW" sz="1800" dirty="0"/>
          </a:p>
          <a:p>
            <a:pPr algn="ctr" eaLnBrk="1" hangingPunct="1">
              <a:defRPr/>
            </a:pPr>
            <a:r>
              <a:rPr lang="en-US" altLang="zh-TW" sz="1800" dirty="0"/>
              <a:t>(</a:t>
            </a:r>
            <a:r>
              <a:rPr lang="zh-TW" altLang="en-US" sz="1800" dirty="0"/>
              <a:t>未觀察時）</a:t>
            </a:r>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波的強度等於若觀察時在該處發現此粒子的機率！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3348038" y="4437063"/>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a:t>（而不是位置函數）</a:t>
            </a:r>
          </a:p>
        </p:txBody>
      </p:sp>
      <p:sp>
        <p:nvSpPr>
          <p:cNvPr id="206858" name="文字方塊 9"/>
          <p:cNvSpPr txBox="1">
            <a:spLocks noChangeArrowheads="1"/>
          </p:cNvSpPr>
          <p:nvPr/>
        </p:nvSpPr>
        <p:spPr bwMode="auto">
          <a:xfrm>
            <a:off x="2052638" y="4868863"/>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A total of five papers in 1926</a:t>
            </a:r>
            <a:endParaRPr lang="zh-TW" altLang="en-US" sz="2000" dirty="0">
              <a:latin typeface="+mj-lt"/>
            </a:endParaRPr>
          </a:p>
        </p:txBody>
      </p:sp>
      <p:sp>
        <p:nvSpPr>
          <p:cNvPr id="65541" name="文字方塊 7"/>
          <p:cNvSpPr txBox="1">
            <a:spLocks noChangeArrowheads="1"/>
          </p:cNvSpPr>
          <p:nvPr/>
        </p:nvSpPr>
        <p:spPr bwMode="auto">
          <a:xfrm>
            <a:off x="611559" y="6021288"/>
            <a:ext cx="8003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更令人驚奇的是，薛丁格證明了波動力學與矩陣力學</a:t>
            </a:r>
            <a:r>
              <a:rPr lang="zh-TW" altLang="en-US" sz="2000" dirty="0">
                <a:solidFill>
                  <a:srgbClr val="FF0000"/>
                </a:solidFill>
              </a:rPr>
              <a:t>數學上</a:t>
            </a:r>
            <a:r>
              <a:rPr lang="zh-TW" altLang="en-US" sz="2000" dirty="0"/>
              <a:t>是等價的！</a:t>
            </a:r>
          </a:p>
        </p:txBody>
      </p:sp>
    </p:spTree>
    <p:extLst>
      <p:ext uri="{BB962C8B-B14F-4D97-AF65-F5344CB8AC3E}">
        <p14:creationId xmlns:p14="http://schemas.microsoft.com/office/powerpoint/2010/main" val="825881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dirty="0"/>
              <a:t>狀態向量的變化可以向量的演化方程式來計算</a:t>
            </a:r>
            <a:endParaRPr lang="en-US" altLang="zh-TW" sz="1800" dirty="0"/>
          </a:p>
          <a:p>
            <a:pPr algn="ctr" eaLnBrk="1" hangingPunct="1">
              <a:defRPr/>
            </a:pPr>
            <a:r>
              <a:rPr lang="en-US" altLang="zh-TW" sz="1800" dirty="0"/>
              <a:t>(</a:t>
            </a:r>
            <a:r>
              <a:rPr lang="zh-TW" altLang="en-US" sz="1800" dirty="0"/>
              <a:t>未觀察時）</a:t>
            </a:r>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向量的長度等於若觀察時在該處發現此粒子的機率！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19304787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707886" y="571298"/>
                <a:ext cx="8256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電子在每一瞬間必定存在於一個狀態：</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，所有可能的</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組成一個向量空間。</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07886" y="571298"/>
                <a:ext cx="8256601" cy="369332"/>
              </a:xfrm>
              <a:prstGeom prst="rect">
                <a:avLst/>
              </a:prstGeom>
              <a:blipFill>
                <a:blip r:embed="rId2"/>
                <a:stretch>
                  <a:fillRect l="-613" t="-117241" b="-1758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07887" y="1012334"/>
                <a:ext cx="6984776" cy="369332"/>
              </a:xfrm>
              <a:prstGeom prst="rect">
                <a:avLst/>
              </a:prstGeom>
            </p:spPr>
            <p:txBody>
              <a:bodyPr wrap="square">
                <a:spAutoFit/>
              </a:bodyPr>
              <a:lstStyle/>
              <a:p>
                <a:r>
                  <a:rPr lang="zh-TW" altLang="en-US" sz="1800" dirty="0"/>
                  <a:t>將有特定位置</a:t>
                </a:r>
                <a14:m>
                  <m:oMath xmlns:m="http://schemas.openxmlformats.org/officeDocument/2006/math">
                    <m:r>
                      <a:rPr lang="en-US" altLang="zh-TW" sz="1800" i="1">
                        <a:latin typeface="Cambria Math"/>
                      </a:rPr>
                      <m:t>𝑥</m:t>
                    </m:r>
                  </m:oMath>
                </a14:m>
                <a:r>
                  <a:rPr lang="zh-TW" altLang="en-US" sz="1800" dirty="0"/>
                  <a:t>的粒子狀的態，記為</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a:t>
                </a:r>
              </a:p>
            </p:txBody>
          </p:sp>
        </mc:Choice>
        <mc:Fallback xmlns="">
          <p:sp>
            <p:nvSpPr>
              <p:cNvPr id="3" name="矩形 2"/>
              <p:cNvSpPr>
                <a:spLocks noRot="1" noChangeAspect="1" noMove="1" noResize="1" noEditPoints="1" noAdjustHandles="1" noChangeArrowheads="1" noChangeShapeType="1" noTextEdit="1"/>
              </p:cNvSpPr>
              <p:nvPr/>
            </p:nvSpPr>
            <p:spPr>
              <a:xfrm>
                <a:off x="707887" y="1012334"/>
                <a:ext cx="6984776" cy="369332"/>
              </a:xfrm>
              <a:prstGeom prst="rect">
                <a:avLst/>
              </a:prstGeom>
              <a:blipFill>
                <a:blip r:embed="rId3"/>
                <a:stretch>
                  <a:fillRect l="-726"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677763" y="2813445"/>
                <a:ext cx="769186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電子狀態 </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，是這個空間上的一個向量，因此在各個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都有分量。</a:t>
                </a:r>
                <a:endParaRPr lang="en-US" altLang="zh-TW"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677763" y="2813445"/>
                <a:ext cx="7691866" cy="369332"/>
              </a:xfrm>
              <a:prstGeom prst="rect">
                <a:avLst/>
              </a:prstGeom>
              <a:blipFill>
                <a:blip r:embed="rId4"/>
                <a:stretch>
                  <a:fillRect l="-659"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07887" y="1482391"/>
                <a:ext cx="7873732" cy="369332"/>
              </a:xfrm>
              <a:prstGeom prst="rect">
                <a:avLst/>
              </a:prstGeom>
            </p:spPr>
            <p:txBody>
              <a:bodyPr wrap="square">
                <a:spAutoFit/>
              </a:bodyPr>
              <a:lstStyle/>
              <a:p>
                <a:r>
                  <a:rPr lang="zh-TW" altLang="en-US" sz="1800" dirty="0"/>
                  <a:t>將位置處於各個不同位置</a:t>
                </a:r>
                <a14:m>
                  <m:oMath xmlns:m="http://schemas.openxmlformats.org/officeDocument/2006/math">
                    <m:r>
                      <a:rPr lang="en-US" altLang="zh-TW" sz="1800" i="1">
                        <a:latin typeface="Cambria Math"/>
                      </a:rPr>
                      <m:t>𝑥</m:t>
                    </m:r>
                  </m:oMath>
                </a14:m>
                <a:r>
                  <a:rPr lang="zh-TW" altLang="en-US" sz="1800" dirty="0"/>
                  <a:t>的</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收集起來，可以證明他們彼此正交。</a:t>
                </a:r>
              </a:p>
            </p:txBody>
          </p:sp>
        </mc:Choice>
        <mc:Fallback xmlns="">
          <p:sp>
            <p:nvSpPr>
              <p:cNvPr id="5" name="矩形 4"/>
              <p:cNvSpPr>
                <a:spLocks noRot="1" noChangeAspect="1" noMove="1" noResize="1" noEditPoints="1" noAdjustHandles="1" noChangeArrowheads="1" noChangeShapeType="1" noTextEdit="1"/>
              </p:cNvSpPr>
              <p:nvPr/>
            </p:nvSpPr>
            <p:spPr>
              <a:xfrm>
                <a:off x="707887" y="1482391"/>
                <a:ext cx="7873732" cy="369332"/>
              </a:xfrm>
              <a:prstGeom prst="rect">
                <a:avLst/>
              </a:prstGeom>
              <a:blipFill>
                <a:blip r:embed="rId5"/>
                <a:stretch>
                  <a:fillRect l="-644"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07887" y="3701612"/>
                <a:ext cx="3673954" cy="81887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r>
                        <a:rPr lang="en-US" altLang="zh-TW" sz="1800" b="0" i="1" smtClean="0">
                          <a:latin typeface="Cambria Math"/>
                          <a:ea typeface="Cambria Math"/>
                        </a:rPr>
                        <m:t>=</m:t>
                      </m:r>
                      <m:nary>
                        <m:naryPr>
                          <m:chr m:val="∑"/>
                          <m:supHide m:val="on"/>
                          <m:ctrlPr>
                            <a:rPr lang="en-US" altLang="zh-TW" sz="1800" b="0" i="1" smtClean="0">
                              <a:latin typeface="Cambria Math" panose="02040503050406030204" pitchFamily="18" charset="0"/>
                              <a:ea typeface="Cambria Math"/>
                            </a:rPr>
                          </m:ctrlPr>
                        </m:naryPr>
                        <m:sub>
                          <m:r>
                            <m:rPr>
                              <m:brk m:alnAt="7"/>
                            </m:rPr>
                            <a:rPr lang="en-US" altLang="zh-TW" sz="1800" b="0" i="1" smtClean="0">
                              <a:latin typeface="Cambria Math"/>
                              <a:ea typeface="Cambria Math"/>
                            </a:rPr>
                            <m:t>𝑥</m:t>
                          </m:r>
                        </m:sub>
                        <m:sup/>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𝑎</m:t>
                              </m:r>
                            </m:e>
                            <m:sub>
                              <m:r>
                                <a:rPr lang="en-US" altLang="zh-TW" sz="1800" b="0" i="1" smtClean="0">
                                  <a:latin typeface="Cambria Math"/>
                                  <a:ea typeface="Cambria Math"/>
                                </a:rPr>
                                <m:t>𝑥</m:t>
                              </m:r>
                            </m:sub>
                          </m:sSub>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ea typeface="Cambria Math"/>
                            </a:rPr>
                          </m:ctrlPr>
                        </m:naryPr>
                        <m:sub/>
                        <m:sup/>
                        <m:e>
                          <m:r>
                            <a:rPr lang="en-US" altLang="zh-TW" sz="1800" i="1">
                              <a:latin typeface="Cambria Math"/>
                              <a:ea typeface="Cambria Math"/>
                            </a:rPr>
                            <m:t>𝑑𝑥</m:t>
                          </m:r>
                          <m:r>
                            <a:rPr lang="en-US" altLang="zh-TW" sz="1800" i="1">
                              <a:latin typeface="Cambria Math"/>
                              <a:ea typeface="Cambria Math"/>
                            </a:rPr>
                            <m:t>∙</m:t>
                          </m:r>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i="1" smtClean="0">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707887" y="3701612"/>
                <a:ext cx="3673954" cy="818879"/>
              </a:xfrm>
              <a:prstGeom prst="rect">
                <a:avLst/>
              </a:prstGeom>
              <a:blipFill>
                <a:blip r:embed="rId6"/>
                <a:stretch>
                  <a:fillRect l="-7560" t="-130303" r="-5155"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664542" y="4564924"/>
                <a:ext cx="601012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就是向量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沿各個粒子狀的態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的分量</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𝑎</m:t>
                        </m:r>
                      </m:e>
                      <m:sub>
                        <m:r>
                          <a:rPr lang="en-US" altLang="zh-TW" sz="1800" i="1">
                            <a:latin typeface="Cambria Math"/>
                            <a:ea typeface="Cambria Math"/>
                          </a:rPr>
                          <m:t>𝑥</m:t>
                        </m:r>
                      </m:sub>
                    </m:sSub>
                    <m:r>
                      <a:rPr lang="en-US" altLang="zh-TW" sz="1800" i="1">
                        <a:latin typeface="Cambria Math" panose="02040503050406030204" pitchFamily="18" charset="0"/>
                        <a:ea typeface="Cambria Math"/>
                      </a:rPr>
                      <m:t> </m:t>
                    </m:r>
                  </m:oMath>
                </a14:m>
                <a:r>
                  <a:rPr lang="zh-TW" altLang="en-US" sz="1800" dirty="0"/>
                  <a:t>。</a:t>
                </a: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664542" y="4564924"/>
                <a:ext cx="6010129" cy="369332"/>
              </a:xfrm>
              <a:prstGeom prst="rect">
                <a:avLst/>
              </a:prstGeom>
              <a:blipFill>
                <a:blip r:embed="rId7"/>
                <a:stretch>
                  <a:fillRect l="-844"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77763" y="3245889"/>
                <a:ext cx="5369290" cy="369332"/>
              </a:xfrm>
              <a:prstGeom prst="rect">
                <a:avLst/>
              </a:prstGeom>
            </p:spPr>
            <p:txBody>
              <a:bodyPr wrap="none">
                <a:spAutoFit/>
              </a:bodyPr>
              <a:lstStyle/>
              <a:p>
                <a:r>
                  <a:rPr lang="zh-TW" altLang="en-US" sz="1800" dirty="0"/>
                  <a:t>若將</a:t>
                </a:r>
                <a14:m>
                  <m:oMath xmlns:m="http://schemas.openxmlformats.org/officeDocument/2006/math">
                    <m:r>
                      <m:rPr>
                        <m:nor/>
                      </m:rPr>
                      <a:rPr lang="zh-TW" altLang="en-US" sz="1800" dirty="0"/>
                      <m:t>向量</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，以沿座標軸的分量展開，可以寫成：</a:t>
                </a:r>
                <a:endParaRPr lang="zh-CN"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677763" y="3245889"/>
                <a:ext cx="5369290" cy="369332"/>
              </a:xfrm>
              <a:prstGeom prst="rect">
                <a:avLst/>
              </a:prstGeom>
              <a:blipFill>
                <a:blip r:embed="rId8"/>
                <a:stretch>
                  <a:fillRect l="-943"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5663449" y="3917129"/>
                <a:ext cx="1883529" cy="384144"/>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acc>
                        <m:accPr>
                          <m:chr m:val="⃗"/>
                          <m:ctrlPr>
                            <a:rPr lang="zh-CN" altLang="en-US" sz="1800" i="1" smtClean="0">
                              <a:latin typeface="Cambria Math" panose="02040503050406030204" pitchFamily="18" charset="0"/>
                            </a:rPr>
                          </m:ctrlPr>
                        </m:accPr>
                        <m:e>
                          <m:r>
                            <a:rPr lang="en-US" altLang="zh-CN" sz="1800" b="0" i="1" smtClean="0">
                              <a:latin typeface="Cambria Math"/>
                            </a:rPr>
                            <m:t>𝑟</m:t>
                          </m:r>
                        </m:e>
                      </m:acc>
                      <m:r>
                        <a:rPr lang="en-US" altLang="zh-CN" sz="1800" b="0" i="1" smtClean="0">
                          <a:latin typeface="Cambria Math"/>
                        </a:rPr>
                        <m:t>=</m:t>
                      </m:r>
                      <m:r>
                        <a:rPr lang="en-US" altLang="zh-CN" sz="1800" b="0" i="1" smtClean="0">
                          <a:latin typeface="Cambria Math"/>
                        </a:rPr>
                        <m:t>𝑥</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en-US" altLang="zh-CN" sz="1800" b="0" i="1" smtClean="0">
                          <a:latin typeface="Cambria Math"/>
                        </a:rPr>
                        <m:t>+</m:t>
                      </m:r>
                      <m:r>
                        <a:rPr lang="en-US" altLang="zh-CN" sz="1800" b="0" i="1" smtClean="0">
                          <a:latin typeface="Cambria Math"/>
                        </a:rPr>
                        <m:t>𝑦</m:t>
                      </m:r>
                      <m:acc>
                        <m:accPr>
                          <m:chr m:val="̂"/>
                          <m:ctrlPr>
                            <a:rPr lang="en-US" altLang="zh-CN" sz="1800" b="0" i="1" smtClean="0">
                              <a:latin typeface="Cambria Math" panose="02040503050406030204" pitchFamily="18" charset="0"/>
                            </a:rPr>
                          </m:ctrlPr>
                        </m:accPr>
                        <m:e>
                          <m:r>
                            <a:rPr lang="en-US" altLang="zh-CN" sz="1800" b="0" i="1" smtClean="0">
                              <a:latin typeface="Cambria Math"/>
                            </a:rPr>
                            <m:t>𝑗</m:t>
                          </m:r>
                        </m:e>
                      </m:acc>
                      <m:r>
                        <a:rPr lang="en-US" altLang="zh-CN" sz="1800" b="0" i="1" smtClean="0">
                          <a:latin typeface="Cambria Math"/>
                        </a:rPr>
                        <m:t>+</m:t>
                      </m:r>
                      <m:r>
                        <a:rPr lang="en-US" altLang="zh-CN" sz="1800" b="0" i="1" smtClean="0">
                          <a:latin typeface="Cambria Math"/>
                        </a:rPr>
                        <m:t>𝑧</m:t>
                      </m:r>
                      <m:acc>
                        <m:accPr>
                          <m:chr m:val="̂"/>
                          <m:ctrlPr>
                            <a:rPr lang="en-US" altLang="zh-CN" sz="1800" b="0" i="1" smtClean="0">
                              <a:latin typeface="Cambria Math" panose="02040503050406030204" pitchFamily="18" charset="0"/>
                            </a:rPr>
                          </m:ctrlPr>
                        </m:accPr>
                        <m:e>
                          <m:r>
                            <a:rPr lang="en-US" altLang="zh-CN" sz="1800" b="0" i="1" smtClean="0">
                              <a:latin typeface="Cambria Math"/>
                            </a:rPr>
                            <m:t>𝑘</m:t>
                          </m:r>
                        </m:e>
                      </m:acc>
                    </m:oMath>
                  </m:oMathPara>
                </a14:m>
                <a:endParaRPr lang="zh-CN"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5663449" y="3917129"/>
                <a:ext cx="1883529" cy="384144"/>
              </a:xfrm>
              <a:prstGeom prst="rect">
                <a:avLst/>
              </a:prstGeom>
              <a:blipFill>
                <a:blip r:embed="rId9"/>
                <a:stretch>
                  <a:fillRect t="-6452"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4526665" y="5342403"/>
                <a:ext cx="1023422"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rPr>
                        <m:t>𝑥</m:t>
                      </m:r>
                      <m:r>
                        <a:rPr lang="en-US" altLang="zh-TW" sz="1800" b="0" i="1" smtClean="0">
                          <a:latin typeface="Cambria Math"/>
                        </a:rPr>
                        <m:t>=</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zh-CN" altLang="en-US" sz="1800" i="1" smtClean="0">
                          <a:latin typeface="Cambria Math"/>
                        </a:rPr>
                        <m:t>∙</m:t>
                      </m:r>
                      <m:acc>
                        <m:accPr>
                          <m:chr m:val="⃗"/>
                          <m:ctrlPr>
                            <a:rPr lang="zh-CN" altLang="en-US" sz="1800" i="1">
                              <a:latin typeface="Cambria Math" panose="02040503050406030204" pitchFamily="18" charset="0"/>
                            </a:rPr>
                          </m:ctrlPr>
                        </m:accPr>
                        <m:e>
                          <m:r>
                            <a:rPr lang="en-US" altLang="zh-CN" sz="1800" i="1">
                              <a:latin typeface="Cambria Math"/>
                            </a:rPr>
                            <m:t>𝑟</m:t>
                          </m:r>
                        </m:e>
                      </m:acc>
                    </m:oMath>
                  </m:oMathPara>
                </a14:m>
                <a:endParaRPr lang="zh-CN"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26665" y="5342403"/>
                <a:ext cx="1023422" cy="369332"/>
              </a:xfrm>
              <a:prstGeom prst="rect">
                <a:avLst/>
              </a:prstGeom>
              <a:blipFill>
                <a:blip r:embed="rId10"/>
                <a:stretch>
                  <a:fillRect t="-1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309602" y="5771111"/>
                <a:ext cx="1597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b="0" i="1" smtClean="0">
                          <a:latin typeface="Cambria Math"/>
                        </a:rPr>
                        <m:t>=</m:t>
                      </m:r>
                      <m:d>
                        <m:dPr>
                          <m:begChr m:val="⟨"/>
                          <m:endChr m:val=""/>
                          <m:ctrlPr>
                            <a:rPr lang="en-US" altLang="zh-TW" sz="1800" i="1" smtClean="0">
                              <a:latin typeface="Cambria Math" panose="02040503050406030204" pitchFamily="18" charset="0"/>
                            </a:rPr>
                          </m:ctrlPr>
                        </m:dPr>
                        <m:e>
                          <m:r>
                            <a:rPr lang="en-US" altLang="zh-TW" sz="1800" b="0" i="1" smtClean="0">
                              <a:latin typeface="Cambria Math"/>
                            </a:rPr>
                            <m:t>𝑥</m:t>
                          </m:r>
                        </m:e>
                      </m:d>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m:oMathPara>
                </a14:m>
                <a:endParaRPr lang="zh-TW" altLang="en-US" sz="1800" dirty="0"/>
              </a:p>
            </p:txBody>
          </p:sp>
        </mc:Choice>
        <mc:Fallback xmlns="">
          <p:sp>
            <p:nvSpPr>
              <p:cNvPr id="11" name="矩形 10"/>
              <p:cNvSpPr>
                <a:spLocks noRot="1" noChangeAspect="1" noMove="1" noResize="1" noEditPoints="1" noAdjustHandles="1" noChangeArrowheads="1" noChangeShapeType="1" noTextEdit="1"/>
              </p:cNvSpPr>
              <p:nvPr/>
            </p:nvSpPr>
            <p:spPr>
              <a:xfrm>
                <a:off x="6309602" y="5771111"/>
                <a:ext cx="1597424" cy="369332"/>
              </a:xfrm>
              <a:prstGeom prst="rect">
                <a:avLst/>
              </a:prstGeom>
              <a:blipFill>
                <a:blip r:embed="rId11"/>
                <a:stretch>
                  <a:fillRect t="-113333" r="-12598" b="-166667"/>
                </a:stretch>
              </a:blipFill>
            </p:spPr>
            <p:txBody>
              <a:bodyPr/>
              <a:lstStyle/>
              <a:p>
                <a:r>
                  <a:rPr lang="en-TW">
                    <a:noFill/>
                  </a:rPr>
                  <a:t> </a:t>
                </a:r>
              </a:p>
            </p:txBody>
          </p:sp>
        </mc:Fallback>
      </mc:AlternateContent>
      <p:sp>
        <p:nvSpPr>
          <p:cNvPr id="12" name="文字方塊 11"/>
          <p:cNvSpPr txBox="1"/>
          <p:nvPr/>
        </p:nvSpPr>
        <p:spPr bwMode="auto">
          <a:xfrm>
            <a:off x="683568" y="5342403"/>
            <a:ext cx="3971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如同分量等於向量與座標軸的內積，</a:t>
            </a:r>
            <a:endParaRPr lang="zh-CN" altLang="en-US" sz="1800" dirty="0"/>
          </a:p>
        </p:txBody>
      </p:sp>
      <mc:AlternateContent xmlns:mc="http://schemas.openxmlformats.org/markup-compatibility/2006" xmlns:a14="http://schemas.microsoft.com/office/drawing/2010/main">
        <mc:Choice Requires="a14">
          <p:sp>
            <p:nvSpPr>
              <p:cNvPr id="13" name="矩形 12"/>
              <p:cNvSpPr/>
              <p:nvPr/>
            </p:nvSpPr>
            <p:spPr>
              <a:xfrm>
                <a:off x="683568" y="5805264"/>
                <a:ext cx="7233297" cy="369332"/>
              </a:xfrm>
              <a:prstGeom prst="rect">
                <a:avLst/>
              </a:prstGeom>
            </p:spPr>
            <p:txBody>
              <a:bodyPr wrap="square">
                <a:spAutoFit/>
              </a:bodyPr>
              <a:lstStyle/>
              <a:p>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也是狀態向量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與粒子狀的態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的內積！</a:t>
                </a:r>
                <a:endParaRPr lang="zh-CN"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683568" y="5805264"/>
                <a:ext cx="7233297" cy="369332"/>
              </a:xfrm>
              <a:prstGeom prst="rect">
                <a:avLst/>
              </a:prstGeom>
              <a:blipFill>
                <a:blip r:embed="rId12"/>
                <a:stretch>
                  <a:fillRect l="-701" t="-106452"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D491EA-44D7-744D-9C89-BB3C530BB2D4}"/>
                  </a:ext>
                </a:extLst>
              </p:cNvPr>
              <p:cNvSpPr/>
              <p:nvPr/>
            </p:nvSpPr>
            <p:spPr>
              <a:xfrm>
                <a:off x="707887" y="1951843"/>
                <a:ext cx="3933577" cy="369332"/>
              </a:xfrm>
              <a:prstGeom prst="rect">
                <a:avLst/>
              </a:prstGeom>
            </p:spPr>
            <p:txBody>
              <a:bodyPr wrap="none">
                <a:spAutoFit/>
              </a:bodyPr>
              <a:lstStyle/>
              <a:p>
                <a:r>
                  <a:rPr lang="zh-TW" altLang="en-US" sz="1800" dirty="0"/>
                  <a:t>所有</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組成向量空間的一組座標軸。</a:t>
                </a:r>
                <a:endParaRPr lang="en-TW" sz="1800" dirty="0"/>
              </a:p>
            </p:txBody>
          </p:sp>
        </mc:Choice>
        <mc:Fallback xmlns="">
          <p:sp>
            <p:nvSpPr>
              <p:cNvPr id="14" name="Rectangle 13">
                <a:extLst>
                  <a:ext uri="{FF2B5EF4-FFF2-40B4-BE49-F238E27FC236}">
                    <a16:creationId xmlns:a16="http://schemas.microsoft.com/office/drawing/2014/main" id="{3AD491EA-44D7-744D-9C89-BB3C530BB2D4}"/>
                  </a:ext>
                </a:extLst>
              </p:cNvPr>
              <p:cNvSpPr>
                <a:spLocks noRot="1" noChangeAspect="1" noMove="1" noResize="1" noEditPoints="1" noAdjustHandles="1" noChangeArrowheads="1" noChangeShapeType="1" noTextEdit="1"/>
              </p:cNvSpPr>
              <p:nvPr/>
            </p:nvSpPr>
            <p:spPr>
              <a:xfrm>
                <a:off x="707887" y="1951843"/>
                <a:ext cx="3933577" cy="369332"/>
              </a:xfrm>
              <a:prstGeom prst="rect">
                <a:avLst/>
              </a:prstGeom>
              <a:blipFill>
                <a:blip r:embed="rId13"/>
                <a:stretch>
                  <a:fillRect l="-1286" t="-110000" r="-322" b="-166667"/>
                </a:stretch>
              </a:blipFill>
            </p:spPr>
            <p:txBody>
              <a:bodyPr/>
              <a:lstStyle/>
              <a:p>
                <a:r>
                  <a:rPr lang="en-TW">
                    <a:noFill/>
                  </a:rPr>
                  <a:t> </a:t>
                </a:r>
              </a:p>
            </p:txBody>
          </p:sp>
        </mc:Fallback>
      </mc:AlternateContent>
    </p:spTree>
    <p:extLst>
      <p:ext uri="{BB962C8B-B14F-4D97-AF65-F5344CB8AC3E}">
        <p14:creationId xmlns:p14="http://schemas.microsoft.com/office/powerpoint/2010/main" val="2055915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5" name="文字方塊 8"/>
          <p:cNvSpPr txBox="1">
            <a:spLocks noChangeArrowheads="1"/>
          </p:cNvSpPr>
          <p:nvPr/>
        </p:nvSpPr>
        <p:spPr bwMode="auto">
          <a:xfrm>
            <a:off x="2339752" y="1583200"/>
            <a:ext cx="4750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電子的真面目畢竟還是粒子：量子粒子！</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3203848" y="2204864"/>
            <a:ext cx="2368717" cy="270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7631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1026"/>
          <p:cNvGraphicFramePr>
            <a:graphicFrameLocks noChangeAspect="1"/>
          </p:cNvGraphicFramePr>
          <p:nvPr/>
        </p:nvGraphicFramePr>
        <p:xfrm>
          <a:off x="4894263" y="4021138"/>
          <a:ext cx="1449387" cy="1387475"/>
        </p:xfrm>
        <a:graphic>
          <a:graphicData uri="http://schemas.openxmlformats.org/presentationml/2006/ole">
            <mc:AlternateContent xmlns:mc="http://schemas.openxmlformats.org/markup-compatibility/2006">
              <mc:Choice xmlns:v="urn:schemas-microsoft-com:vml" Requires="v">
                <p:oleObj name="Clip" r:id="rId2" imgW="335167" imgH="320068" progId="MS_ClipArt_Gallery.2">
                  <p:embed/>
                </p:oleObj>
              </mc:Choice>
              <mc:Fallback>
                <p:oleObj name="Clip" r:id="rId2" imgW="335167" imgH="320068" progId="MS_ClipArt_Gallery.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4021138"/>
                        <a:ext cx="1449387"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80579" name="Object 1027"/>
          <p:cNvGraphicFramePr>
            <a:graphicFrameLocks noChangeAspect="1"/>
          </p:cNvGraphicFramePr>
          <p:nvPr/>
        </p:nvGraphicFramePr>
        <p:xfrm>
          <a:off x="2898775" y="2665413"/>
          <a:ext cx="2528888" cy="2719387"/>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665413"/>
                        <a:ext cx="2528888" cy="271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0580" name="文字方塊 6"/>
          <p:cNvSpPr txBox="1">
            <a:spLocks noChangeArrowheads="1"/>
          </p:cNvSpPr>
          <p:nvPr/>
        </p:nvSpPr>
        <p:spPr bwMode="auto">
          <a:xfrm>
            <a:off x="1331913" y="184467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因此觀察者可以以不擾動對象的方式來觀察！</a:t>
            </a:r>
          </a:p>
        </p:txBody>
      </p:sp>
      <p:sp>
        <p:nvSpPr>
          <p:cNvPr id="280581" name="文字方塊 4"/>
          <p:cNvSpPr txBox="1">
            <a:spLocks noChangeArrowheads="1"/>
          </p:cNvSpPr>
          <p:nvPr/>
        </p:nvSpPr>
        <p:spPr bwMode="auto">
          <a:xfrm>
            <a:off x="1331913" y="981075"/>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古典力學假設物體的性質如位置，是獨立於觀察的行為而客觀存在的。</a:t>
            </a:r>
          </a:p>
        </p:txBody>
      </p:sp>
      <p:sp>
        <p:nvSpPr>
          <p:cNvPr id="280582" name="文字方塊 5"/>
          <p:cNvSpPr txBox="1">
            <a:spLocks noChangeArrowheads="1"/>
          </p:cNvSpPr>
          <p:nvPr/>
        </p:nvSpPr>
        <p:spPr bwMode="auto">
          <a:xfrm>
            <a:off x="1331913" y="14128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看不看它都存在！</a:t>
            </a:r>
          </a:p>
        </p:txBody>
      </p:sp>
    </p:spTree>
    <p:extLst>
      <p:ext uri="{BB962C8B-B14F-4D97-AF65-F5344CB8AC3E}">
        <p14:creationId xmlns:p14="http://schemas.microsoft.com/office/powerpoint/2010/main" val="13075170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文字方塊 8"/>
          <p:cNvSpPr txBox="1">
            <a:spLocks noChangeArrowheads="1"/>
          </p:cNvSpPr>
          <p:nvPr/>
        </p:nvSpPr>
        <p:spPr bwMode="auto">
          <a:xfrm>
            <a:off x="1331913" y="129269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這個假設在量子力學的世界是不對的！</a:t>
            </a:r>
          </a:p>
        </p:txBody>
      </p:sp>
      <p:sp>
        <p:nvSpPr>
          <p:cNvPr id="281604" name="Text Box 11"/>
          <p:cNvSpPr txBox="1">
            <a:spLocks noChangeArrowheads="1"/>
          </p:cNvSpPr>
          <p:nvPr/>
        </p:nvSpPr>
        <p:spPr bwMode="auto">
          <a:xfrm>
            <a:off x="1260475" y="4345808"/>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電子在到達狹縫時沒有特定的位置可言，</a:t>
            </a:r>
          </a:p>
        </p:txBody>
      </p:sp>
      <p:sp>
        <p:nvSpPr>
          <p:cNvPr id="281605" name="文字方塊 11"/>
          <p:cNvSpPr txBox="1">
            <a:spLocks noChangeArrowheads="1"/>
          </p:cNvSpPr>
          <p:nvPr/>
        </p:nvSpPr>
        <p:spPr bwMode="auto">
          <a:xfrm>
            <a:off x="1260475" y="3897032"/>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若不測量電子的位置：</a:t>
            </a:r>
          </a:p>
        </p:txBody>
      </p:sp>
      <p:sp>
        <p:nvSpPr>
          <p:cNvPr id="281606" name="文字方塊 12"/>
          <p:cNvSpPr txBox="1">
            <a:spLocks noChangeArrowheads="1"/>
          </p:cNvSpPr>
          <p:nvPr/>
        </p:nvSpPr>
        <p:spPr bwMode="auto">
          <a:xfrm>
            <a:off x="1260475" y="4794585"/>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電子的位置並不獨立於測量而必然存在！</a:t>
            </a:r>
            <a:endParaRPr lang="en-US" altLang="zh-TW" sz="1800" dirty="0"/>
          </a:p>
        </p:txBody>
      </p:sp>
      <p:pic>
        <p:nvPicPr>
          <p:cNvPr id="7" name="Picture 6">
            <a:extLst>
              <a:ext uri="{FF2B5EF4-FFF2-40B4-BE49-F238E27FC236}">
                <a16:creationId xmlns:a16="http://schemas.microsoft.com/office/drawing/2014/main" id="{A95FE9FC-C1E9-C64A-9A33-B73221C6CC14}"/>
              </a:ext>
            </a:extLst>
          </p:cNvPr>
          <p:cNvPicPr>
            <a:picLocks noChangeAspect="1"/>
          </p:cNvPicPr>
          <p:nvPr/>
        </p:nvPicPr>
        <p:blipFill rotWithShape="1">
          <a:blip r:embed="rId2"/>
          <a:srcRect l="-1" r="-580" b="20739"/>
          <a:stretch/>
        </p:blipFill>
        <p:spPr>
          <a:xfrm>
            <a:off x="1331913" y="1706264"/>
            <a:ext cx="4756013" cy="2114247"/>
          </a:xfrm>
          <a:prstGeom prst="rect">
            <a:avLst/>
          </a:prstGeom>
        </p:spPr>
      </p:pic>
    </p:spTree>
    <p:extLst>
      <p:ext uri="{BB962C8B-B14F-4D97-AF65-F5344CB8AC3E}">
        <p14:creationId xmlns:p14="http://schemas.microsoft.com/office/powerpoint/2010/main" val="698649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Text Box 8"/>
          <p:cNvSpPr txBox="1">
            <a:spLocks noChangeArrowheads="1"/>
          </p:cNvSpPr>
          <p:nvPr/>
        </p:nvSpPr>
        <p:spPr bwMode="auto">
          <a:xfrm>
            <a:off x="1331640" y="854993"/>
            <a:ext cx="511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在狹縫處對位置的觀測改變了電子的狀態</a:t>
            </a:r>
          </a:p>
        </p:txBody>
      </p:sp>
      <p:sp>
        <p:nvSpPr>
          <p:cNvPr id="282628" name="文字方塊 9"/>
          <p:cNvSpPr txBox="1">
            <a:spLocks noChangeArrowheads="1"/>
          </p:cNvSpPr>
          <p:nvPr/>
        </p:nvSpPr>
        <p:spPr bwMode="auto">
          <a:xfrm>
            <a:off x="1264459" y="3903482"/>
            <a:ext cx="518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剛到達狹縫的電子，並無特定位置，波狀的態：</a:t>
            </a:r>
            <a:endParaRPr lang="en-US" altLang="zh-TW" sz="1800" dirty="0"/>
          </a:p>
        </p:txBody>
      </p:sp>
      <p:sp>
        <p:nvSpPr>
          <p:cNvPr id="282629" name="文字方塊 13"/>
          <p:cNvSpPr txBox="1">
            <a:spLocks noChangeArrowheads="1"/>
          </p:cNvSpPr>
          <p:nvPr/>
        </p:nvSpPr>
        <p:spPr bwMode="auto">
          <a:xfrm>
            <a:off x="1259681" y="4562056"/>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在狹縫剛測完位置的電子，當然有特定位置！粒子狀的態：</a:t>
            </a:r>
            <a:endParaRPr lang="en-US" altLang="zh-TW" sz="1800" dirty="0"/>
          </a:p>
        </p:txBody>
      </p:sp>
      <p:sp>
        <p:nvSpPr>
          <p:cNvPr id="282632" name="文字方塊 14"/>
          <p:cNvSpPr txBox="1">
            <a:spLocks noChangeArrowheads="1"/>
          </p:cNvSpPr>
          <p:nvPr/>
        </p:nvSpPr>
        <p:spPr bwMode="auto">
          <a:xfrm>
            <a:off x="1259681" y="5413554"/>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a:t>
            </a:r>
            <a:r>
              <a:rPr lang="zh-TW" altLang="en-US" sz="1800" dirty="0">
                <a:solidFill>
                  <a:srgbClr val="FF0000"/>
                </a:solidFill>
              </a:rPr>
              <a:t>強迫電子由波狀的態</a:t>
            </a:r>
            <a:r>
              <a:rPr lang="en-TW" sz="1800" dirty="0">
                <a:solidFill>
                  <a:srgbClr val="FF0000"/>
                </a:solidFill>
                <a:latin typeface="PMingLiU" panose="02020500000000000000" pitchFamily="18" charset="-120"/>
                <a:ea typeface="PMingLiU" panose="02020500000000000000" pitchFamily="18" charset="-120"/>
              </a:rPr>
              <a:t>崩潰</a:t>
            </a:r>
            <a:r>
              <a:rPr lang="zh-TW" altLang="en-US" sz="1800" dirty="0">
                <a:solidFill>
                  <a:srgbClr val="FF0000"/>
                </a:solidFill>
              </a:rPr>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214205"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214205" y="3903482"/>
                <a:ext cx="1813510" cy="369332"/>
              </a:xfrm>
              <a:prstGeom prst="rect">
                <a:avLst/>
              </a:prstGeom>
              <a:blipFill>
                <a:blip r:embed="rId5"/>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7245871" y="4562056"/>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7245871" y="4562056"/>
                <a:ext cx="1813510"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8E5666E2-06EA-9244-ADEB-385E58FA103C}"/>
              </a:ext>
            </a:extLst>
          </p:cNvPr>
          <p:cNvPicPr>
            <a:picLocks noChangeAspect="1"/>
          </p:cNvPicPr>
          <p:nvPr/>
        </p:nvPicPr>
        <p:blipFill>
          <a:blip r:embed="rId7"/>
          <a:stretch>
            <a:fillRect/>
          </a:stretch>
        </p:blipFill>
        <p:spPr>
          <a:xfrm>
            <a:off x="1331640" y="1348080"/>
            <a:ext cx="4809744" cy="2410781"/>
          </a:xfrm>
          <a:prstGeom prst="rect">
            <a:avLst/>
          </a:prstGeom>
        </p:spPr>
      </p:pic>
    </p:spTree>
    <p:extLst>
      <p:ext uri="{BB962C8B-B14F-4D97-AF65-F5344CB8AC3E}">
        <p14:creationId xmlns:p14="http://schemas.microsoft.com/office/powerpoint/2010/main" val="7166335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enter image description here">
            <a:extLst>
              <a:ext uri="{FF2B5EF4-FFF2-40B4-BE49-F238E27FC236}">
                <a16:creationId xmlns:a16="http://schemas.microsoft.com/office/drawing/2014/main" id="{202FF641-8A86-CF4A-8334-92FC946F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78" y="620688"/>
            <a:ext cx="7626243" cy="539397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9">
            <a:extLst>
              <a:ext uri="{FF2B5EF4-FFF2-40B4-BE49-F238E27FC236}">
                <a16:creationId xmlns:a16="http://schemas.microsoft.com/office/drawing/2014/main" id="{E33734DA-B4CD-594D-946B-77A74F1C39AC}"/>
              </a:ext>
            </a:extLst>
          </p:cNvPr>
          <p:cNvSpPr/>
          <p:nvPr/>
        </p:nvSpPr>
        <p:spPr>
          <a:xfrm>
            <a:off x="4559859" y="386104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Sun 1">
            <a:extLst>
              <a:ext uri="{FF2B5EF4-FFF2-40B4-BE49-F238E27FC236}">
                <a16:creationId xmlns:a16="http://schemas.microsoft.com/office/drawing/2014/main" id="{7273FCC9-1734-054A-8EB3-8A52764682E0}"/>
              </a:ext>
            </a:extLst>
          </p:cNvPr>
          <p:cNvSpPr/>
          <p:nvPr/>
        </p:nvSpPr>
        <p:spPr bwMode="auto">
          <a:xfrm>
            <a:off x="5352021" y="3501008"/>
            <a:ext cx="372107" cy="360040"/>
          </a:xfrm>
          <a:prstGeom prst="sun">
            <a:avLst/>
          </a:prstGeom>
          <a:solidFill>
            <a:srgbClr val="FFFF00"/>
          </a:solidFill>
          <a:ln w="9525">
            <a:solidFill>
              <a:srgbClr val="000000"/>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E0D49C30-9F1A-8E49-B769-14A8DCBA8C6D}"/>
              </a:ext>
            </a:extLst>
          </p:cNvPr>
          <p:cNvSpPr/>
          <p:nvPr/>
        </p:nvSpPr>
        <p:spPr>
          <a:xfrm>
            <a:off x="3897777" y="3311696"/>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10940314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The measurement problem in quantum mechanics is the problem of how (or  whether) wave function collapse occurs. The… | Leyes de la termodinamica,  Cosmología, Ciencia">
            <a:extLst>
              <a:ext uri="{FF2B5EF4-FFF2-40B4-BE49-F238E27FC236}">
                <a16:creationId xmlns:a16="http://schemas.microsoft.com/office/drawing/2014/main" id="{986E95F7-2773-1D4A-814B-97B1511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616" y="202332"/>
            <a:ext cx="3444767"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5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1" descr="http://ciani.phy.uic.edu/PHYS107/Bohr.gif"/>
          <p:cNvPicPr>
            <a:picLocks noChangeAspect="1" noChangeArrowheads="1"/>
          </p:cNvPicPr>
          <p:nvPr/>
        </p:nvPicPr>
        <p:blipFill>
          <a:blip r:embed="rId2">
            <a:extLst>
              <a:ext uri="{28A0092B-C50C-407E-A947-70E740481C1C}">
                <a14:useLocalDpi xmlns:a14="http://schemas.microsoft.com/office/drawing/2010/main" val="0"/>
              </a:ext>
            </a:extLst>
          </a:blip>
          <a:srcRect l="9657" b="3110"/>
          <a:stretch>
            <a:fillRect/>
          </a:stretch>
        </p:blipFill>
        <p:spPr bwMode="auto">
          <a:xfrm>
            <a:off x="860470" y="3130642"/>
            <a:ext cx="2669654" cy="25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http://math.ucr.edu/home/baez/diary/paris_2007/paris_de_brog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725" y="5772398"/>
            <a:ext cx="1296044" cy="9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文字方塊 9"/>
          <p:cNvSpPr txBox="1">
            <a:spLocks noChangeArrowheads="1"/>
          </p:cNvSpPr>
          <p:nvPr/>
        </p:nvSpPr>
        <p:spPr bwMode="auto">
          <a:xfrm>
            <a:off x="847884" y="68261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波爾的軌道量子化條件</a:t>
            </a:r>
            <a:r>
              <a:rPr lang="zh-TW" altLang="en-US" sz="1800">
                <a:solidFill>
                  <a:srgbClr val="FF0000"/>
                </a:solidFill>
              </a:rPr>
              <a:t>竟然</a:t>
            </a:r>
            <a:r>
              <a:rPr lang="zh-TW" altLang="en-US" sz="1800"/>
              <a:t>可以被推導出來！ </a:t>
            </a:r>
            <a:r>
              <a:rPr lang="en-US" altLang="zh-TW" sz="1800"/>
              <a:t>What a surprise!</a:t>
            </a:r>
            <a:endParaRPr lang="zh-TW" altLang="en-US" sz="1800"/>
          </a:p>
        </p:txBody>
      </p:sp>
      <p:sp>
        <p:nvSpPr>
          <p:cNvPr id="152583" name="文字方塊 9"/>
          <p:cNvSpPr txBox="1">
            <a:spLocks noChangeArrowheads="1"/>
          </p:cNvSpPr>
          <p:nvPr/>
        </p:nvSpPr>
        <p:spPr bwMode="auto">
          <a:xfrm>
            <a:off x="859002" y="1160504"/>
            <a:ext cx="6929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在波爾的圓形軌道上運動的不是一個粒子，而是一個波！</a:t>
            </a:r>
          </a:p>
        </p:txBody>
      </p:sp>
      <p:sp>
        <p:nvSpPr>
          <p:cNvPr id="152584" name="文字方塊 10"/>
          <p:cNvSpPr txBox="1">
            <a:spLocks noChangeArrowheads="1"/>
          </p:cNvSpPr>
          <p:nvPr/>
        </p:nvSpPr>
        <p:spPr bwMode="auto">
          <a:xfrm>
            <a:off x="866698" y="2104441"/>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這與駐波的情況類似。</a:t>
            </a:r>
          </a:p>
        </p:txBody>
      </p:sp>
      <p:sp>
        <p:nvSpPr>
          <p:cNvPr id="152585" name="矩形 9"/>
          <p:cNvSpPr>
            <a:spLocks noChangeArrowheads="1"/>
          </p:cNvSpPr>
          <p:nvPr/>
        </p:nvSpPr>
        <p:spPr bwMode="auto">
          <a:xfrm>
            <a:off x="859002" y="1605734"/>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如果電子是一個波，要在原子核周圍穩定存在，就自然必須滿足週期性條件！</a:t>
            </a:r>
          </a:p>
        </p:txBody>
      </p:sp>
      <p:pic>
        <p:nvPicPr>
          <p:cNvPr id="152586" name="圖片 9" descr="afg0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1687" y="3110093"/>
            <a:ext cx="18002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7626725" y="703433"/>
                <a:ext cx="94121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7626725" y="703433"/>
                <a:ext cx="941219" cy="369332"/>
              </a:xfrm>
              <a:prstGeom prst="rect">
                <a:avLst/>
              </a:prstGeom>
              <a:blipFill>
                <a:blip r:embed="rId5"/>
                <a:stretch>
                  <a:fillRect/>
                </a:stretch>
              </a:blipFill>
              <a:ln>
                <a:noFill/>
              </a:ln>
            </p:spPr>
            <p:txBody>
              <a:bodyPr/>
              <a:lstStyle/>
              <a:p>
                <a:r>
                  <a:rPr lang="en-TW">
                    <a:noFill/>
                  </a:rPr>
                  <a:t> </a:t>
                </a:r>
              </a:p>
            </p:txBody>
          </p:sp>
        </mc:Fallback>
      </mc:AlternateContent>
      <p:pic>
        <p:nvPicPr>
          <p:cNvPr id="10" name="圖片 14" descr="afg003.jpg">
            <a:extLst>
              <a:ext uri="{FF2B5EF4-FFF2-40B4-BE49-F238E27FC236}">
                <a16:creationId xmlns:a16="http://schemas.microsoft.com/office/drawing/2014/main" id="{75D3FB6E-3DD0-8A4C-AF5D-FF71E959E1A0}"/>
              </a:ext>
            </a:extLst>
          </p:cNvPr>
          <p:cNvPicPr>
            <a:picLocks noChangeAspect="1"/>
          </p:cNvPicPr>
          <p:nvPr/>
        </p:nvPicPr>
        <p:blipFill>
          <a:blip r:embed="rId6" cstate="print">
            <a:duotone>
              <a:prstClr val="black"/>
              <a:schemeClr val="accent3">
                <a:tint val="45000"/>
                <a:satMod val="400000"/>
              </a:schemeClr>
            </a:duotone>
          </a:blip>
          <a:stretch>
            <a:fillRect/>
          </a:stretch>
        </p:blipFill>
        <p:spPr bwMode="auto">
          <a:xfrm>
            <a:off x="3783793" y="3130642"/>
            <a:ext cx="1809290" cy="2512687"/>
          </a:xfrm>
          <a:prstGeom prst="rect">
            <a:avLst/>
          </a:prstGeom>
          <a:noFill/>
          <a:ln>
            <a:noFill/>
          </a:ln>
        </p:spPr>
      </p:pic>
      <p:sp>
        <p:nvSpPr>
          <p:cNvPr id="11" name="矩形 9">
            <a:extLst>
              <a:ext uri="{FF2B5EF4-FFF2-40B4-BE49-F238E27FC236}">
                <a16:creationId xmlns:a16="http://schemas.microsoft.com/office/drawing/2014/main" id="{CA8A9BA0-56A4-2C45-AFDE-21BF5EB7DC03}"/>
              </a:ext>
            </a:extLst>
          </p:cNvPr>
          <p:cNvSpPr>
            <a:spLocks noChangeArrowheads="1"/>
          </p:cNvSpPr>
          <p:nvPr/>
        </p:nvSpPr>
        <p:spPr bwMode="auto">
          <a:xfrm>
            <a:off x="859002" y="2565283"/>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電子的波性很自然地解釋了：在原子核周圍的電子的狀態是分離的能階！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additive="base">
                                        <p:cTn id="7" dur="500" fill="hold"/>
                                        <p:tgtEl>
                                          <p:spTgt spid="152584"/>
                                        </p:tgtEl>
                                        <p:attrNameLst>
                                          <p:attrName>ppt_x</p:attrName>
                                        </p:attrNameLst>
                                      </p:cBhvr>
                                      <p:tavLst>
                                        <p:tav tm="0">
                                          <p:val>
                                            <p:strVal val="#ppt_x"/>
                                          </p:val>
                                        </p:tav>
                                        <p:tav tm="100000">
                                          <p:val>
                                            <p:strVal val="#ppt_x"/>
                                          </p:val>
                                        </p:tav>
                                      </p:tavLst>
                                    </p:anim>
                                    <p:anim calcmode="lin" valueType="num">
                                      <p:cBhvr additive="base">
                                        <p:cTn id="8" dur="500" fill="hold"/>
                                        <p:tgtEl>
                                          <p:spTgt spid="1525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2586"/>
                                        </p:tgtEl>
                                        <p:attrNameLst>
                                          <p:attrName>style.visibility</p:attrName>
                                        </p:attrNameLst>
                                      </p:cBhvr>
                                      <p:to>
                                        <p:strVal val="visible"/>
                                      </p:to>
                                    </p:set>
                                    <p:anim calcmode="lin" valueType="num">
                                      <p:cBhvr additive="base">
                                        <p:cTn id="11" dur="500" fill="hold"/>
                                        <p:tgtEl>
                                          <p:spTgt spid="152586"/>
                                        </p:tgtEl>
                                        <p:attrNameLst>
                                          <p:attrName>ppt_x</p:attrName>
                                        </p:attrNameLst>
                                      </p:cBhvr>
                                      <p:tavLst>
                                        <p:tav tm="0">
                                          <p:val>
                                            <p:strVal val="#ppt_x"/>
                                          </p:val>
                                        </p:tav>
                                        <p:tav tm="100000">
                                          <p:val>
                                            <p:strVal val="#ppt_x"/>
                                          </p:val>
                                        </p:tav>
                                      </p:tavLst>
                                    </p:anim>
                                    <p:anim calcmode="lin" valueType="num">
                                      <p:cBhvr additive="base">
                                        <p:cTn id="12" dur="500" fill="hold"/>
                                        <p:tgtEl>
                                          <p:spTgt spid="15258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56C2C4-F9DD-BC4B-815F-5565DE674F0E}"/>
              </a:ext>
            </a:extLst>
          </p:cNvPr>
          <p:cNvPicPr>
            <a:picLocks noChangeAspect="1"/>
          </p:cNvPicPr>
          <p:nvPr/>
        </p:nvPicPr>
        <p:blipFill rotWithShape="1">
          <a:blip r:embed="rId3"/>
          <a:srcRect l="-1" r="-580" b="20739"/>
          <a:stretch/>
        </p:blipFill>
        <p:spPr>
          <a:xfrm>
            <a:off x="69918" y="2300352"/>
            <a:ext cx="4756013" cy="2114247"/>
          </a:xfrm>
          <a:prstGeom prst="rect">
            <a:avLst/>
          </a:prstGeom>
        </p:spPr>
      </p:pic>
      <p:sp>
        <p:nvSpPr>
          <p:cNvPr id="13" name="矩形 12"/>
          <p:cNvSpPr/>
          <p:nvPr/>
        </p:nvSpPr>
        <p:spPr>
          <a:xfrm>
            <a:off x="3563938" y="4868863"/>
            <a:ext cx="792162" cy="165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5"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981" y="2282825"/>
            <a:ext cx="34591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下箭號 6"/>
          <p:cNvSpPr/>
          <p:nvPr/>
        </p:nvSpPr>
        <p:spPr>
          <a:xfrm>
            <a:off x="2339974" y="2503523"/>
            <a:ext cx="21590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8" name="Picture 4" descr="散射01"/>
          <p:cNvPicPr>
            <a:picLocks noChangeAspect="1" noChangeArrowheads="1"/>
          </p:cNvPicPr>
          <p:nvPr/>
        </p:nvPicPr>
        <p:blipFill>
          <a:blip r:embed="rId5">
            <a:extLst>
              <a:ext uri="{28A0092B-C50C-407E-A947-70E740481C1C}">
                <a14:useLocalDpi xmlns:a14="http://schemas.microsoft.com/office/drawing/2010/main" val="0"/>
              </a:ext>
            </a:extLst>
          </a:blip>
          <a:srcRect l="86497" t="8005" r="4810" b="68633"/>
          <a:stretch>
            <a:fillRect/>
          </a:stretch>
        </p:blipFill>
        <p:spPr bwMode="auto">
          <a:xfrm>
            <a:off x="3563938" y="486886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8" descr="波與粒子干涉實驗02"/>
          <p:cNvPicPr>
            <a:picLocks noChangeAspect="1" noChangeArrowheads="1"/>
          </p:cNvPicPr>
          <p:nvPr/>
        </p:nvPicPr>
        <p:blipFill>
          <a:blip r:embed="rId6" cstate="print">
            <a:extLst>
              <a:ext uri="{28A0092B-C50C-407E-A947-70E740481C1C}">
                <a14:useLocalDpi xmlns:a14="http://schemas.microsoft.com/office/drawing/2010/main" val="0"/>
              </a:ext>
            </a:extLst>
          </a:blip>
          <a:srcRect l="70982" t="4764" r="6371" b="68443"/>
          <a:stretch>
            <a:fillRect/>
          </a:stretch>
        </p:blipFill>
        <p:spPr bwMode="auto">
          <a:xfrm>
            <a:off x="1344614" y="4737894"/>
            <a:ext cx="889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a:off x="2700338" y="558958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681" name="文字方塊 10"/>
          <p:cNvSpPr txBox="1">
            <a:spLocks noChangeArrowheads="1"/>
          </p:cNvSpPr>
          <p:nvPr/>
        </p:nvSpPr>
        <p:spPr bwMode="auto">
          <a:xfrm>
            <a:off x="1331913" y="476250"/>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這也是標準干涉實驗中（未在狹縫處測位置）發生於觀察屏幕的狀況：</a:t>
            </a:r>
          </a:p>
        </p:txBody>
      </p:sp>
      <p:sp>
        <p:nvSpPr>
          <p:cNvPr id="284682" name="文字方塊 11"/>
          <p:cNvSpPr txBox="1">
            <a:spLocks noChangeArrowheads="1"/>
          </p:cNvSpPr>
          <p:nvPr/>
        </p:nvSpPr>
        <p:spPr bwMode="auto">
          <a:xfrm>
            <a:off x="1331913" y="908050"/>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觀察屏幕即是對位置的測量</a:t>
            </a:r>
          </a:p>
        </p:txBody>
      </p:sp>
      <p:sp>
        <p:nvSpPr>
          <p:cNvPr id="284683" name="文字方塊 12"/>
          <p:cNvSpPr txBox="1">
            <a:spLocks noChangeArrowheads="1"/>
          </p:cNvSpPr>
          <p:nvPr/>
        </p:nvSpPr>
        <p:spPr bwMode="auto">
          <a:xfrm>
            <a:off x="1331913" y="1339850"/>
            <a:ext cx="496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觀察屏幕強迫電子</a:t>
            </a:r>
            <a:r>
              <a:rPr lang="en-TW" sz="1800" dirty="0">
                <a:latin typeface="PMingLiU" panose="02020500000000000000" pitchFamily="18" charset="-120"/>
                <a:ea typeface="PMingLiU" panose="02020500000000000000" pitchFamily="18" charset="-120"/>
              </a:rPr>
              <a:t>崩潰</a:t>
            </a:r>
            <a:r>
              <a:rPr lang="zh-TW" altLang="en-US" sz="1800" dirty="0"/>
              <a:t>為粒子狀的態，</a:t>
            </a:r>
          </a:p>
        </p:txBody>
      </p:sp>
      <p:sp>
        <p:nvSpPr>
          <p:cNvPr id="284684" name="文字方塊 13"/>
          <p:cNvSpPr txBox="1">
            <a:spLocks noChangeArrowheads="1"/>
          </p:cNvSpPr>
          <p:nvPr/>
        </p:nvSpPr>
        <p:spPr bwMode="auto">
          <a:xfrm>
            <a:off x="1333802" y="1758156"/>
            <a:ext cx="5903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TW" sz="1800" dirty="0">
                <a:latin typeface="PMingLiU" panose="02020500000000000000" pitchFamily="18" charset="-120"/>
                <a:ea typeface="PMingLiU" panose="02020500000000000000" pitchFamily="18" charset="-120"/>
              </a:rPr>
              <a:t>崩潰</a:t>
            </a:r>
            <a:r>
              <a:rPr lang="zh-TW" altLang="en-US" sz="1800" dirty="0"/>
              <a:t>為特定位置的粒子態的機率即是波函數的強度！</a:t>
            </a:r>
          </a:p>
        </p:txBody>
      </p:sp>
      <p:cxnSp>
        <p:nvCxnSpPr>
          <p:cNvPr id="15" name="直線接點 14"/>
          <p:cNvCxnSpPr/>
          <p:nvPr/>
        </p:nvCxnSpPr>
        <p:spPr>
          <a:xfrm>
            <a:off x="3708400" y="4868863"/>
            <a:ext cx="0" cy="1655762"/>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686" name="Text Box 8"/>
          <p:cNvSpPr txBox="1">
            <a:spLocks noChangeArrowheads="1"/>
          </p:cNvSpPr>
          <p:nvPr/>
        </p:nvSpPr>
        <p:spPr bwMode="auto">
          <a:xfrm>
            <a:off x="4175125" y="6237288"/>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在屏幕處對位置的觀測改變了電子的狀態！！</a:t>
            </a:r>
          </a:p>
        </p:txBody>
      </p:sp>
      <p:sp>
        <p:nvSpPr>
          <p:cNvPr id="16" name="Rectangle 15">
            <a:extLst>
              <a:ext uri="{FF2B5EF4-FFF2-40B4-BE49-F238E27FC236}">
                <a16:creationId xmlns:a16="http://schemas.microsoft.com/office/drawing/2014/main" id="{2428A76F-641E-394B-AF95-EA6CFBC80813}"/>
              </a:ext>
            </a:extLst>
          </p:cNvPr>
          <p:cNvSpPr/>
          <p:nvPr/>
        </p:nvSpPr>
        <p:spPr>
          <a:xfrm>
            <a:off x="2171654" y="5075793"/>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38920210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2" y="477589"/>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4949840" y="1694085"/>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798686" y="171411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1724411" y="5057638"/>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1724411" y="5461313"/>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00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削足适履（青铜雕塑） 摄影 JACK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5" y="2805203"/>
            <a:ext cx="2420859" cy="36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文字方塊 2"/>
          <p:cNvSpPr txBox="1">
            <a:spLocks noChangeArrowheads="1"/>
          </p:cNvSpPr>
          <p:nvPr/>
        </p:nvSpPr>
        <p:spPr bwMode="auto">
          <a:xfrm>
            <a:off x="5363207" y="3975467"/>
            <a:ext cx="250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削足適履</a:t>
            </a:r>
          </a:p>
        </p:txBody>
      </p:sp>
      <p:sp>
        <p:nvSpPr>
          <p:cNvPr id="4" name="矩形 29">
            <a:extLst>
              <a:ext uri="{FF2B5EF4-FFF2-40B4-BE49-F238E27FC236}">
                <a16:creationId xmlns:a16="http://schemas.microsoft.com/office/drawing/2014/main" id="{280428CE-FB2D-5F4D-A8EF-34D2E98BFE0D}"/>
              </a:ext>
            </a:extLst>
          </p:cNvPr>
          <p:cNvSpPr>
            <a:spLocks noChangeArrowheads="1"/>
          </p:cNvSpPr>
          <p:nvPr/>
        </p:nvSpPr>
        <p:spPr bwMode="auto">
          <a:xfrm>
            <a:off x="1043609" y="950925"/>
            <a:ext cx="6763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t>到此測量有特定值的狀態。</a:t>
            </a:r>
          </a:p>
        </p:txBody>
      </p:sp>
      <p:sp>
        <p:nvSpPr>
          <p:cNvPr id="5" name="矩形 29">
            <a:extLst>
              <a:ext uri="{FF2B5EF4-FFF2-40B4-BE49-F238E27FC236}">
                <a16:creationId xmlns:a16="http://schemas.microsoft.com/office/drawing/2014/main" id="{AF4FA9D7-0BD4-5E4C-A657-23480823FC82}"/>
              </a:ext>
            </a:extLst>
          </p:cNvPr>
          <p:cNvSpPr>
            <a:spLocks noChangeArrowheads="1"/>
          </p:cNvSpPr>
          <p:nvPr/>
        </p:nvSpPr>
        <p:spPr bwMode="auto">
          <a:xfrm>
            <a:off x="1043608" y="550418"/>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畢竟測量得有個測量值！如果立刻重測應該沒有不確定性。</a:t>
            </a:r>
          </a:p>
        </p:txBody>
      </p:sp>
      <p:sp>
        <p:nvSpPr>
          <p:cNvPr id="3" name="TextBox 2">
            <a:extLst>
              <a:ext uri="{FF2B5EF4-FFF2-40B4-BE49-F238E27FC236}">
                <a16:creationId xmlns:a16="http://schemas.microsoft.com/office/drawing/2014/main" id="{168B974A-6C82-8641-86B1-741696AB8D39}"/>
              </a:ext>
            </a:extLst>
          </p:cNvPr>
          <p:cNvSpPr txBox="1"/>
          <p:nvPr/>
        </p:nvSpPr>
        <p:spPr>
          <a:xfrm>
            <a:off x="3275858" y="1251209"/>
            <a:ext cx="1080120" cy="369332"/>
          </a:xfrm>
          <a:prstGeom prst="rect">
            <a:avLst/>
          </a:prstGeom>
          <a:noFill/>
        </p:spPr>
        <p:txBody>
          <a:bodyPr wrap="square" rtlCol="0">
            <a:spAutoFit/>
          </a:bodyPr>
          <a:lstStyle/>
          <a:p>
            <a:pPr algn="l"/>
            <a:endParaRPr lang="en-TW" sz="1800" b="0" i="1" dirty="0">
              <a:latin typeface="Cambria Math"/>
              <a:ea typeface="Cambria Math"/>
            </a:endParaRPr>
          </a:p>
        </p:txBody>
      </p:sp>
      <p:sp>
        <p:nvSpPr>
          <p:cNvPr id="6" name="TextBox 5">
            <a:extLst>
              <a:ext uri="{FF2B5EF4-FFF2-40B4-BE49-F238E27FC236}">
                <a16:creationId xmlns:a16="http://schemas.microsoft.com/office/drawing/2014/main" id="{0A2D518B-DE18-7D4E-966E-A74C3A985EE8}"/>
              </a:ext>
            </a:extLst>
          </p:cNvPr>
          <p:cNvSpPr txBox="1"/>
          <p:nvPr/>
        </p:nvSpPr>
        <p:spPr>
          <a:xfrm>
            <a:off x="1043609" y="1397275"/>
            <a:ext cx="56886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不同的測量會使粒子狀態崩潰到不同類的狀態！</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80E02C-526E-8B41-A00B-E842C44A4A0B}"/>
                  </a:ext>
                </a:extLst>
              </p:cNvPr>
              <p:cNvSpPr txBox="1"/>
              <p:nvPr/>
            </p:nvSpPr>
            <p:spPr>
              <a:xfrm>
                <a:off x="1043609" y="1846940"/>
                <a:ext cx="7992887"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測量動量就得崩潰動量有定值的狀態！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i="1" smtClean="0">
                        <a:solidFill>
                          <a:srgbClr val="FF0000"/>
                        </a:solidFill>
                        <a:latin typeface="Cambria Math"/>
                        <a:ea typeface="Cambria Math"/>
                      </a:rPr>
                      <m:t>𝑝</m:t>
                    </m:r>
                    <m:r>
                      <a:rPr lang="en-US" altLang="zh-CN" sz="1800" i="1">
                        <a:solidFill>
                          <a:srgbClr val="FF0000"/>
                        </a:solidFill>
                        <a:latin typeface="Cambria Math" panose="02040503050406030204" pitchFamily="18" charset="0"/>
                        <a:ea typeface="Cambria Math"/>
                      </a:rPr>
                      <m:t>=0 </m:t>
                    </m:r>
                  </m:oMath>
                </a14:m>
                <a:r>
                  <a:rPr lang="en-TW" sz="1800" b="0" dirty="0">
                    <a:solidFill>
                      <a:srgbClr val="FF0000"/>
                    </a:solidFill>
                    <a:latin typeface="PMingLiU" panose="02020500000000000000" pitchFamily="18" charset="-120"/>
                    <a:ea typeface="PMingLiU" panose="02020500000000000000" pitchFamily="18" charset="-120"/>
                  </a:rPr>
                  <a:t>稱動量的本徵態</a:t>
                </a:r>
                <a:r>
                  <a:rPr lang="en-TW" sz="1800" b="0" dirty="0">
                    <a:latin typeface="PMingLiU" panose="02020500000000000000" pitchFamily="18" charset="-120"/>
                    <a:ea typeface="PMingLiU" panose="02020500000000000000" pitchFamily="18" charset="-120"/>
                  </a:rPr>
                  <a:t>，波狀的態。</a:t>
                </a:r>
              </a:p>
            </p:txBody>
          </p:sp>
        </mc:Choice>
        <mc:Fallback xmlns="">
          <p:sp>
            <p:nvSpPr>
              <p:cNvPr id="9" name="TextBox 8">
                <a:extLst>
                  <a:ext uri="{FF2B5EF4-FFF2-40B4-BE49-F238E27FC236}">
                    <a16:creationId xmlns:a16="http://schemas.microsoft.com/office/drawing/2014/main" id="{B580E02C-526E-8B41-A00B-E842C44A4A0B}"/>
                  </a:ext>
                </a:extLst>
              </p:cNvPr>
              <p:cNvSpPr txBox="1">
                <a:spLocks noRot="1" noChangeAspect="1" noMove="1" noResize="1" noEditPoints="1" noAdjustHandles="1" noChangeArrowheads="1" noChangeShapeType="1" noTextEdit="1"/>
              </p:cNvSpPr>
              <p:nvPr/>
            </p:nvSpPr>
            <p:spPr>
              <a:xfrm>
                <a:off x="1043609" y="1846940"/>
                <a:ext cx="7992887" cy="369332"/>
              </a:xfrm>
              <a:prstGeom prst="rect">
                <a:avLst/>
              </a:prstGeom>
              <a:blipFill>
                <a:blip r:embed="rId3"/>
                <a:stretch>
                  <a:fillRect l="-6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40BFDB5-FC56-8545-826E-FD474152D253}"/>
                  </a:ext>
                </a:extLst>
              </p:cNvPr>
              <p:cNvSpPr/>
              <p:nvPr/>
            </p:nvSpPr>
            <p:spPr>
              <a:xfrm>
                <a:off x="1043608" y="2276872"/>
                <a:ext cx="8208912"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測量位置就得崩潰位置有定值的狀態！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b="0" i="1" smtClean="0">
                        <a:solidFill>
                          <a:srgbClr val="FF0000"/>
                        </a:solidFill>
                        <a:latin typeface="Cambria Math" panose="02040503050406030204" pitchFamily="18" charset="0"/>
                        <a:ea typeface="Cambria Math"/>
                      </a:rPr>
                      <m:t>𝑥</m:t>
                    </m:r>
                    <m:r>
                      <a:rPr lang="en-US" altLang="zh-CN" sz="1800" i="1">
                        <a:solidFill>
                          <a:srgbClr val="FF0000"/>
                        </a:solidFill>
                        <a:latin typeface="Cambria Math" panose="02040503050406030204" pitchFamily="18" charset="0"/>
                        <a:ea typeface="Cambria Math"/>
                      </a:rPr>
                      <m:t>=0 </m:t>
                    </m:r>
                  </m:oMath>
                </a14:m>
                <a:r>
                  <a:rPr lang="en-TW" sz="1800" dirty="0">
                    <a:solidFill>
                      <a:srgbClr val="FF0000"/>
                    </a:solidFill>
                    <a:latin typeface="PMingLiU" panose="02020500000000000000" pitchFamily="18" charset="-120"/>
                    <a:ea typeface="PMingLiU" panose="02020500000000000000" pitchFamily="18" charset="-120"/>
                  </a:rPr>
                  <a:t>稱位置的本徵態</a:t>
                </a:r>
                <a:r>
                  <a:rPr lang="en-TW" sz="1800" dirty="0">
                    <a:latin typeface="PMingLiU" panose="02020500000000000000" pitchFamily="18" charset="-120"/>
                    <a:ea typeface="PMingLiU" panose="02020500000000000000" pitchFamily="18" charset="-120"/>
                  </a:rPr>
                  <a:t>， 粒子狀的態。</a:t>
                </a:r>
              </a:p>
            </p:txBody>
          </p:sp>
        </mc:Choice>
        <mc:Fallback xmlns="">
          <p:sp>
            <p:nvSpPr>
              <p:cNvPr id="7" name="Rectangle 6">
                <a:extLst>
                  <a:ext uri="{FF2B5EF4-FFF2-40B4-BE49-F238E27FC236}">
                    <a16:creationId xmlns:a16="http://schemas.microsoft.com/office/drawing/2014/main" id="{940BFDB5-FC56-8545-826E-FD474152D253}"/>
                  </a:ext>
                </a:extLst>
              </p:cNvPr>
              <p:cNvSpPr>
                <a:spLocks noRot="1" noChangeAspect="1" noMove="1" noResize="1" noEditPoints="1" noAdjustHandles="1" noChangeArrowheads="1" noChangeShapeType="1" noTextEdit="1"/>
              </p:cNvSpPr>
              <p:nvPr/>
            </p:nvSpPr>
            <p:spPr>
              <a:xfrm>
                <a:off x="1043608" y="2276872"/>
                <a:ext cx="8208912" cy="369332"/>
              </a:xfrm>
              <a:prstGeom prst="rect">
                <a:avLst/>
              </a:prstGeom>
              <a:blipFill>
                <a:blip r:embed="rId4"/>
                <a:stretch>
                  <a:fillRect l="-61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2102970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文字方塊 13"/>
          <p:cNvSpPr txBox="1">
            <a:spLocks noChangeArrowheads="1"/>
          </p:cNvSpPr>
          <p:nvPr/>
        </p:nvSpPr>
        <p:spPr bwMode="auto">
          <a:xfrm>
            <a:off x="1116013" y="2852738"/>
            <a:ext cx="6715125"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量子世界特性三：所有有效的測量本質上</a:t>
            </a:r>
            <a:r>
              <a:rPr lang="zh-TW" altLang="en-US" sz="1800">
                <a:solidFill>
                  <a:srgbClr val="FF0000"/>
                </a:solidFill>
              </a:rPr>
              <a:t>必然擾動</a:t>
            </a:r>
            <a:r>
              <a:rPr lang="zh-TW" altLang="en-US" sz="1800"/>
              <a:t>被觀察的系統！</a:t>
            </a:r>
          </a:p>
        </p:txBody>
      </p:sp>
      <p:sp>
        <p:nvSpPr>
          <p:cNvPr id="286723" name="文字方塊 7"/>
          <p:cNvSpPr txBox="1">
            <a:spLocks noChangeArrowheads="1"/>
          </p:cNvSpPr>
          <p:nvPr/>
        </p:nvSpPr>
        <p:spPr bwMode="auto">
          <a:xfrm>
            <a:off x="1187450" y="3709988"/>
            <a:ext cx="70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實驗者即使再如何努力小心，都不可能是完全的客觀旁觀者，</a:t>
            </a:r>
          </a:p>
        </p:txBody>
      </p:sp>
      <p:sp>
        <p:nvSpPr>
          <p:cNvPr id="5" name="TextBox 4">
            <a:extLst>
              <a:ext uri="{FF2B5EF4-FFF2-40B4-BE49-F238E27FC236}">
                <a16:creationId xmlns:a16="http://schemas.microsoft.com/office/drawing/2014/main" id="{8C450179-7DC3-AF40-90BD-125F2F3DB9D6}"/>
              </a:ext>
            </a:extLst>
          </p:cNvPr>
          <p:cNvSpPr txBox="1"/>
          <p:nvPr/>
        </p:nvSpPr>
        <p:spPr>
          <a:xfrm>
            <a:off x="1187450" y="4197351"/>
            <a:ext cx="4572000" cy="369332"/>
          </a:xfrm>
          <a:prstGeom prst="rect">
            <a:avLst/>
          </a:prstGeom>
          <a:noFill/>
        </p:spPr>
        <p:txBody>
          <a:bodyPr wrap="square">
            <a:spAutoFit/>
          </a:bodyPr>
          <a:lstStyle/>
          <a:p>
            <a:r>
              <a:rPr lang="zh-TW" altLang="en-US" sz="1800" dirty="0"/>
              <a:t>他的觀察本質上就影響了粒子的表現。</a:t>
            </a:r>
            <a:endParaRPr lang="en-TW" sz="1800" dirty="0"/>
          </a:p>
        </p:txBody>
      </p:sp>
    </p:spTree>
    <p:extLst>
      <p:ext uri="{BB962C8B-B14F-4D97-AF65-F5344CB8AC3E}">
        <p14:creationId xmlns:p14="http://schemas.microsoft.com/office/powerpoint/2010/main" val="24636695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zh-TW" altLang="en-US" sz="1800"/>
              <a:t>：電子的</a:t>
            </a:r>
            <a:r>
              <a:rPr lang="zh-TW" altLang="en-US" sz="1800">
                <a:solidFill>
                  <a:srgbClr val="FF0000"/>
                </a:solidFill>
              </a:rPr>
              <a:t>位置與動量</a:t>
            </a:r>
            <a:r>
              <a:rPr lang="zh-TW" altLang="en-US" sz="1800"/>
              <a:t>不能同時精確測量，位置精確測定的態與動量精確測定的態是不相容的，因此電子的狀態是多面向的！</a:t>
            </a:r>
          </a:p>
        </p:txBody>
      </p:sp>
      <p:sp>
        <p:nvSpPr>
          <p:cNvPr id="287749" name="文字方塊 4"/>
          <p:cNvSpPr txBox="1">
            <a:spLocks noChangeArrowheads="1"/>
          </p:cNvSpPr>
          <p:nvPr/>
        </p:nvSpPr>
        <p:spPr bwMode="auto">
          <a:xfrm>
            <a:off x="1042988" y="4581525"/>
            <a:ext cx="6715125" cy="369888"/>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量子世界特性三</a:t>
            </a:r>
            <a:r>
              <a:rPr lang="zh-TW" altLang="en-US" sz="1800"/>
              <a:t>：所有有效的測量本質上</a:t>
            </a:r>
            <a:r>
              <a:rPr lang="zh-TW" altLang="en-US" sz="1800">
                <a:solidFill>
                  <a:srgbClr val="FF0000"/>
                </a:solidFill>
              </a:rPr>
              <a:t>必然擾動</a:t>
            </a:r>
            <a:r>
              <a:rPr lang="zh-TW" altLang="en-US" sz="1800"/>
              <a:t>被觀察的系統！</a:t>
            </a:r>
          </a:p>
        </p:txBody>
      </p:sp>
      <p:sp>
        <p:nvSpPr>
          <p:cNvPr id="8" name="Text Box 4"/>
          <p:cNvSpPr txBox="1">
            <a:spLocks noChangeArrowheads="1"/>
          </p:cNvSpPr>
          <p:nvPr/>
        </p:nvSpPr>
        <p:spPr bwMode="auto">
          <a:xfrm>
            <a:off x="1116013" y="404664"/>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Tree>
    <p:extLst>
      <p:ext uri="{BB962C8B-B14F-4D97-AF65-F5344CB8AC3E}">
        <p14:creationId xmlns:p14="http://schemas.microsoft.com/office/powerpoint/2010/main" val="14977713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文字方塊 4"/>
          <p:cNvSpPr txBox="1">
            <a:spLocks noChangeArrowheads="1"/>
          </p:cNvSpPr>
          <p:nvPr/>
        </p:nvSpPr>
        <p:spPr bwMode="auto">
          <a:xfrm>
            <a:off x="3059113" y="908050"/>
            <a:ext cx="385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solidFill>
                  <a:srgbClr val="FF0000"/>
                </a:solidFill>
              </a:rPr>
              <a:t>Quantum Wonderland</a:t>
            </a:r>
            <a:endParaRPr lang="zh-TW" altLang="en-US" sz="2000">
              <a:solidFill>
                <a:srgbClr val="FF0000"/>
              </a:solidFill>
            </a:endParaRPr>
          </a:p>
        </p:txBody>
      </p:sp>
      <p:pic>
        <p:nvPicPr>
          <p:cNvPr id="288771" name="Picture 7" descr="http://images.xooob.com/20086319/20086319271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47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6698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5048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psf\Home\Downloads\1927-solvay-confer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7" b="5530"/>
          <a:stretch/>
        </p:blipFill>
        <p:spPr bwMode="auto">
          <a:xfrm>
            <a:off x="539552" y="399971"/>
            <a:ext cx="8241402" cy="6452341"/>
          </a:xfrm>
          <a:prstGeom prst="rect">
            <a:avLst/>
          </a:prstGeom>
          <a:noFill/>
          <a:extLst>
            <a:ext uri="{909E8E84-426E-40DD-AFC4-6F175D3DCCD1}">
              <a14:hiddenFill xmlns:a14="http://schemas.microsoft.com/office/drawing/2010/main">
                <a:solidFill>
                  <a:srgbClr val="FFFFFF"/>
                </a:solidFill>
              </a14:hiddenFill>
            </a:ext>
          </a:extLst>
        </p:spPr>
      </p:pic>
      <p:sp>
        <p:nvSpPr>
          <p:cNvPr id="291842" name="文字方塊 2"/>
          <p:cNvSpPr txBox="1">
            <a:spLocks noChangeArrowheads="1"/>
          </p:cNvSpPr>
          <p:nvPr/>
        </p:nvSpPr>
        <p:spPr bwMode="auto">
          <a:xfrm>
            <a:off x="3714750" y="116632"/>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Solvay 1927</a:t>
            </a:r>
            <a:endParaRPr lang="zh-TW" altLang="en-US" sz="2000" dirty="0"/>
          </a:p>
        </p:txBody>
      </p:sp>
    </p:spTree>
    <p:extLst>
      <p:ext uri="{BB962C8B-B14F-4D97-AF65-F5344CB8AC3E}">
        <p14:creationId xmlns:p14="http://schemas.microsoft.com/office/powerpoint/2010/main" val="12187838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A. Piccard, E. Henriot, P. Ehrenfest, E. Herzen, Th. De Donder, E. Schrödinger, J.E. Verschaffelt, W. Pauli, W. Heisenberg, R.H. Fowler, L. Brillouin; P. Debye, M. Knudsen, W.L. Bragg, H.A. Kramers, P.A.M. Dirac, A.H. Compton, L. de Broglie, M. Born, N. Bohr; I. Langmuir, M. Planck, M. Curie, H.A. Lorentz, A. Einstein, P. Langevin, Ch. E. Guye, C.T.R. Wilson, O.W. Richardson Fifth conference participants, 1927. Institut International de Physique Solvay in Leopold Park. Image">
            <a:extLst>
              <a:ext uri="{FF2B5EF4-FFF2-40B4-BE49-F238E27FC236}">
                <a16:creationId xmlns:a16="http://schemas.microsoft.com/office/drawing/2014/main" id="{47943355-F8EC-3C4E-992C-69A917C0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7192473" cy="5209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F33E3C-1E26-1743-A603-AF534A22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 y="5588507"/>
            <a:ext cx="9144000" cy="969225"/>
          </a:xfrm>
          <a:prstGeom prst="rect">
            <a:avLst/>
          </a:prstGeom>
        </p:spPr>
      </p:pic>
    </p:spTree>
    <p:extLst>
      <p:ext uri="{BB962C8B-B14F-4D97-AF65-F5344CB8AC3E}">
        <p14:creationId xmlns:p14="http://schemas.microsoft.com/office/powerpoint/2010/main" val="7588407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圖片 1" descr="414px-Niels_Bohr_Albert_Einstein_by_Ehrenf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14375"/>
            <a:ext cx="39004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文字方塊 4"/>
          <p:cNvSpPr txBox="1">
            <a:spLocks noChangeArrowheads="1"/>
          </p:cNvSpPr>
          <p:nvPr/>
        </p:nvSpPr>
        <p:spPr bwMode="auto">
          <a:xfrm>
            <a:off x="5214938" y="142875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討論極度激烈！</a:t>
            </a:r>
          </a:p>
        </p:txBody>
      </p:sp>
      <p:pic>
        <p:nvPicPr>
          <p:cNvPr id="292868" name="Picture 8" descr="Niels Bohr and Albert Einstein. (Courtesy: AIP Emilio Segre Visu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571875"/>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864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而且波爾模型的問題都得到解決！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Einstein and Bohr get physical at the WYP g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37639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2880320" cy="34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20072" y="5140041"/>
            <a:ext cx="3552056" cy="369332"/>
          </a:xfrm>
          <a:prstGeom prst="rect">
            <a:avLst/>
          </a:prstGeom>
        </p:spPr>
        <p:txBody>
          <a:bodyPr wrap="square">
            <a:spAutoFit/>
          </a:bodyPr>
          <a:lstStyle/>
          <a:p>
            <a:r>
              <a:rPr lang="en-US" altLang="zh-TW" sz="1800" dirty="0"/>
              <a:t>Newspaper headline on 4 May 1935</a:t>
            </a:r>
            <a:endParaRPr lang="zh-TW" altLang="en-US" sz="1800" dirty="0"/>
          </a:p>
        </p:txBody>
      </p:sp>
    </p:spTree>
    <p:extLst>
      <p:ext uri="{BB962C8B-B14F-4D97-AF65-F5344CB8AC3E}">
        <p14:creationId xmlns:p14="http://schemas.microsoft.com/office/powerpoint/2010/main" val="40343180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9"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6332" r="7224" b="58403"/>
          <a:stretch>
            <a:fillRect/>
          </a:stretch>
        </p:blipFill>
        <p:spPr bwMode="auto">
          <a:xfrm>
            <a:off x="1071563" y="1071563"/>
            <a:ext cx="4319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15" descr="f39_08"/>
          <p:cNvPicPr>
            <a:picLocks noChangeAspect="1" noChangeArrowheads="1"/>
          </p:cNvPicPr>
          <p:nvPr/>
        </p:nvPicPr>
        <p:blipFill>
          <a:blip r:embed="rId3">
            <a:extLst>
              <a:ext uri="{28A0092B-C50C-407E-A947-70E740481C1C}">
                <a14:useLocalDpi xmlns:a14="http://schemas.microsoft.com/office/drawing/2010/main" val="0"/>
              </a:ext>
            </a:extLst>
          </a:blip>
          <a:srcRect l="6485" t="552" r="50322" b="69295"/>
          <a:stretch>
            <a:fillRect/>
          </a:stretch>
        </p:blipFill>
        <p:spPr bwMode="auto">
          <a:xfrm>
            <a:off x="5643563" y="2428875"/>
            <a:ext cx="26431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文字方塊 3"/>
          <p:cNvSpPr txBox="1">
            <a:spLocks noChangeArrowheads="1"/>
          </p:cNvSpPr>
          <p:nvPr/>
        </p:nvSpPr>
        <p:spPr bwMode="auto">
          <a:xfrm>
            <a:off x="1357313" y="4214813"/>
            <a:ext cx="64293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電子在撞擊前是一波，撞擊平幕後立刻崩潰為只有在一位置的粒子狀。在那一刻波函數只剩一個點有值，其餘</a:t>
            </a:r>
            <a:r>
              <a:rPr lang="zh-TW" altLang="en-US" sz="1800" dirty="0">
                <a:solidFill>
                  <a:srgbClr val="FF0000"/>
                </a:solidFill>
              </a:rPr>
              <a:t>瞬間化為零</a:t>
            </a:r>
            <a:r>
              <a:rPr lang="zh-TW" altLang="en-US" sz="1800" dirty="0"/>
              <a:t>。所以各點之間的聯繫快過光速！</a:t>
            </a:r>
            <a:endParaRPr lang="en-US" altLang="zh-TW" sz="1800" dirty="0"/>
          </a:p>
          <a:p>
            <a:pPr algn="r" eaLnBrk="1" hangingPunct="1">
              <a:spcBef>
                <a:spcPct val="0"/>
              </a:spcBef>
              <a:buFontTx/>
              <a:buNone/>
            </a:pPr>
            <a:r>
              <a:rPr lang="zh-TW" altLang="en-US" sz="1800" dirty="0"/>
              <a:t>                                       </a:t>
            </a:r>
            <a:r>
              <a:rPr lang="en-US" altLang="zh-TW" sz="2000" dirty="0"/>
              <a:t>Einstein</a:t>
            </a:r>
            <a:endParaRPr lang="zh-TW" altLang="en-US" sz="2000" dirty="0"/>
          </a:p>
        </p:txBody>
      </p:sp>
      <p:sp>
        <p:nvSpPr>
          <p:cNvPr id="294917" name="文字方塊 4"/>
          <p:cNvSpPr txBox="1">
            <a:spLocks noChangeArrowheads="1"/>
          </p:cNvSpPr>
          <p:nvPr/>
        </p:nvSpPr>
        <p:spPr bwMode="auto">
          <a:xfrm>
            <a:off x="1357313" y="5643563"/>
            <a:ext cx="6429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OK since </a:t>
            </a:r>
            <a:r>
              <a:rPr lang="en-US" altLang="zh-TW" sz="2000" dirty="0">
                <a:solidFill>
                  <a:srgbClr val="FF0000"/>
                </a:solidFill>
              </a:rPr>
              <a:t>no information </a:t>
            </a:r>
            <a:r>
              <a:rPr lang="en-US" altLang="zh-TW" sz="2000" dirty="0"/>
              <a:t>is sent!                Bohr</a:t>
            </a:r>
            <a:endParaRPr lang="zh-TW" altLang="en-US" sz="2000" dirty="0"/>
          </a:p>
        </p:txBody>
      </p:sp>
    </p:spTree>
    <p:extLst>
      <p:ext uri="{BB962C8B-B14F-4D97-AF65-F5344CB8AC3E}">
        <p14:creationId xmlns:p14="http://schemas.microsoft.com/office/powerpoint/2010/main" val="15399801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8"/>
          <p:cNvSpPr txBox="1">
            <a:spLocks noChangeArrowheads="1"/>
          </p:cNvSpPr>
          <p:nvPr/>
        </p:nvSpPr>
        <p:spPr bwMode="auto">
          <a:xfrm>
            <a:off x="1330499" y="4365278"/>
            <a:ext cx="590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若將光減弱，只是減少光子，每一個光子的衝擊依舊相同！</a:t>
            </a:r>
          </a:p>
        </p:txBody>
      </p:sp>
      <p:sp>
        <p:nvSpPr>
          <p:cNvPr id="119816" name="文字方塊 12"/>
          <p:cNvSpPr txBox="1">
            <a:spLocks noChangeArrowheads="1"/>
          </p:cNvSpPr>
          <p:nvPr/>
        </p:nvSpPr>
        <p:spPr bwMode="auto">
          <a:xfrm>
            <a:off x="1330499" y="4868516"/>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若要降低光子衝擊，必須降低頻率，波長增加，</a:t>
            </a:r>
          </a:p>
        </p:txBody>
      </p:sp>
      <p:sp>
        <p:nvSpPr>
          <p:cNvPr id="119817" name="文字方塊 13"/>
          <p:cNvSpPr txBox="1">
            <a:spLocks noChangeArrowheads="1"/>
          </p:cNvSpPr>
          <p:nvPr/>
        </p:nvSpPr>
        <p:spPr bwMode="auto">
          <a:xfrm>
            <a:off x="1330499" y="5877272"/>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有效的測量必然擾動被觀察的系統！</a:t>
            </a:r>
          </a:p>
        </p:txBody>
      </p:sp>
      <p:sp>
        <p:nvSpPr>
          <p:cNvPr id="295942" name="文字方塊 10"/>
          <p:cNvSpPr txBox="1">
            <a:spLocks noChangeArrowheads="1"/>
          </p:cNvSpPr>
          <p:nvPr/>
        </p:nvSpPr>
        <p:spPr bwMode="auto">
          <a:xfrm>
            <a:off x="1330499" y="3850928"/>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可不可以盡量將光源調小，降低對電子的衝擊？</a:t>
            </a:r>
          </a:p>
        </p:txBody>
      </p:sp>
      <p:sp>
        <p:nvSpPr>
          <p:cNvPr id="2" name="Rectangle 1">
            <a:extLst>
              <a:ext uri="{FF2B5EF4-FFF2-40B4-BE49-F238E27FC236}">
                <a16:creationId xmlns:a16="http://schemas.microsoft.com/office/drawing/2014/main" id="{D8382BB0-C388-B543-86DF-973BEA5154F3}"/>
              </a:ext>
            </a:extLst>
          </p:cNvPr>
          <p:cNvSpPr/>
          <p:nvPr/>
        </p:nvSpPr>
        <p:spPr>
          <a:xfrm>
            <a:off x="1330499" y="5372786"/>
            <a:ext cx="6483002" cy="369332"/>
          </a:xfrm>
          <a:prstGeom prst="rect">
            <a:avLst/>
          </a:prstGeom>
        </p:spPr>
        <p:txBody>
          <a:bodyPr wrap="square">
            <a:spAutoFit/>
          </a:bodyPr>
          <a:lstStyle/>
          <a:p>
            <a:r>
              <a:rPr lang="zh-TW" altLang="en-US" sz="1800" dirty="0"/>
              <a:t>但如此，鑑別度變小，就無法辨別電子位置！</a:t>
            </a:r>
            <a:endParaRPr lang="en-TW" sz="1800" dirty="0"/>
          </a:p>
        </p:txBody>
      </p:sp>
      <p:pic>
        <p:nvPicPr>
          <p:cNvPr id="8" name="Picture 7">
            <a:extLst>
              <a:ext uri="{FF2B5EF4-FFF2-40B4-BE49-F238E27FC236}">
                <a16:creationId xmlns:a16="http://schemas.microsoft.com/office/drawing/2014/main" id="{A89FD4B6-D98C-DA43-8972-F321CC0FAB71}"/>
              </a:ext>
            </a:extLst>
          </p:cNvPr>
          <p:cNvPicPr>
            <a:picLocks noChangeAspect="1"/>
          </p:cNvPicPr>
          <p:nvPr/>
        </p:nvPicPr>
        <p:blipFill rotWithShape="1">
          <a:blip r:embed="rId2"/>
          <a:srcRect b="12731"/>
          <a:stretch/>
        </p:blipFill>
        <p:spPr>
          <a:xfrm>
            <a:off x="1330499" y="1172685"/>
            <a:ext cx="5392170" cy="2358639"/>
          </a:xfrm>
          <a:prstGeom prst="rect">
            <a:avLst/>
          </a:prstGeom>
        </p:spPr>
      </p:pic>
      <p:sp>
        <p:nvSpPr>
          <p:cNvPr id="9" name="橢圓 10">
            <a:extLst>
              <a:ext uri="{FF2B5EF4-FFF2-40B4-BE49-F238E27FC236}">
                <a16:creationId xmlns:a16="http://schemas.microsoft.com/office/drawing/2014/main" id="{C279C720-FFEC-BC4F-A878-F26A067F226D}"/>
              </a:ext>
            </a:extLst>
          </p:cNvPr>
          <p:cNvSpPr/>
          <p:nvPr/>
        </p:nvSpPr>
        <p:spPr>
          <a:xfrm>
            <a:off x="3400315" y="259327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12">
            <a:extLst>
              <a:ext uri="{FF2B5EF4-FFF2-40B4-BE49-F238E27FC236}">
                <a16:creationId xmlns:a16="http://schemas.microsoft.com/office/drawing/2014/main" id="{990FF899-5740-6846-A80B-8468B326812D}"/>
              </a:ext>
            </a:extLst>
          </p:cNvPr>
          <p:cNvSpPr/>
          <p:nvPr/>
        </p:nvSpPr>
        <p:spPr>
          <a:xfrm>
            <a:off x="3328083" y="2290160"/>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57864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38889E-6 1.85185E-6 L 0.00555 0.03774 " pathEditMode="relative" rAng="0" ptsTypes="AA">
                                      <p:cBhvr>
                                        <p:cTn id="6" dur="2000" fill="hold"/>
                                        <p:tgtEl>
                                          <p:spTgt spid="10"/>
                                        </p:tgtEl>
                                        <p:attrNameLst>
                                          <p:attrName>ppt_x</p:attrName>
                                          <p:attrName>ppt_y</p:attrName>
                                        </p:attrNameLst>
                                      </p:cBhvr>
                                      <p:rCtr x="399"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0243 -0.00649 L 0.0158 0.0213 " pathEditMode="relative" rAng="0" ptsTypes="AA">
                                      <p:cBhvr>
                                        <p:cTn id="10" dur="2000" fill="hold"/>
                                        <p:tgtEl>
                                          <p:spTgt spid="9"/>
                                        </p:tgtEl>
                                        <p:attrNameLst>
                                          <p:attrName>ppt_x</p:attrName>
                                          <p:attrName>ppt_y</p:attrName>
                                        </p:attrNameLst>
                                      </p:cBhvr>
                                      <p:rCtr x="1181" y="24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anim calcmode="lin" valueType="num">
                                      <p:cBhvr additive="base">
                                        <p:cTn id="15" dur="500" fill="hold"/>
                                        <p:tgtEl>
                                          <p:spTgt spid="119812"/>
                                        </p:tgtEl>
                                        <p:attrNameLst>
                                          <p:attrName>ppt_x</p:attrName>
                                        </p:attrNameLst>
                                      </p:cBhvr>
                                      <p:tavLst>
                                        <p:tav tm="0">
                                          <p:val>
                                            <p:strVal val="#ppt_x"/>
                                          </p:val>
                                        </p:tav>
                                        <p:tav tm="100000">
                                          <p:val>
                                            <p:strVal val="#ppt_x"/>
                                          </p:val>
                                        </p:tav>
                                      </p:tavLst>
                                    </p:anim>
                                    <p:anim calcmode="lin" valueType="num">
                                      <p:cBhvr additive="base">
                                        <p:cTn id="1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816"/>
                                        </p:tgtEl>
                                        <p:attrNameLst>
                                          <p:attrName>style.visibility</p:attrName>
                                        </p:attrNameLst>
                                      </p:cBhvr>
                                      <p:to>
                                        <p:strVal val="visible"/>
                                      </p:to>
                                    </p:set>
                                    <p:anim calcmode="lin" valueType="num">
                                      <p:cBhvr additive="base">
                                        <p:cTn id="21" dur="500" fill="hold"/>
                                        <p:tgtEl>
                                          <p:spTgt spid="119816"/>
                                        </p:tgtEl>
                                        <p:attrNameLst>
                                          <p:attrName>ppt_x</p:attrName>
                                        </p:attrNameLst>
                                      </p:cBhvr>
                                      <p:tavLst>
                                        <p:tav tm="0">
                                          <p:val>
                                            <p:strVal val="#ppt_x"/>
                                          </p:val>
                                        </p:tav>
                                        <p:tav tm="100000">
                                          <p:val>
                                            <p:strVal val="#ppt_x"/>
                                          </p:val>
                                        </p:tav>
                                      </p:tavLst>
                                    </p:anim>
                                    <p:anim calcmode="lin" valueType="num">
                                      <p:cBhvr additive="base">
                                        <p:cTn id="22" dur="500" fill="hold"/>
                                        <p:tgtEl>
                                          <p:spTgt spid="1198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7"/>
                                        </p:tgtEl>
                                        <p:attrNameLst>
                                          <p:attrName>style.visibility</p:attrName>
                                        </p:attrNameLst>
                                      </p:cBhvr>
                                      <p:to>
                                        <p:strVal val="visible"/>
                                      </p:to>
                                    </p:set>
                                    <p:anim calcmode="lin" valueType="num">
                                      <p:cBhvr additive="base">
                                        <p:cTn id="31" dur="500" fill="hold"/>
                                        <p:tgtEl>
                                          <p:spTgt spid="119817"/>
                                        </p:tgtEl>
                                        <p:attrNameLst>
                                          <p:attrName>ppt_x</p:attrName>
                                        </p:attrNameLst>
                                      </p:cBhvr>
                                      <p:tavLst>
                                        <p:tav tm="0">
                                          <p:val>
                                            <p:strVal val="#ppt_x"/>
                                          </p:val>
                                        </p:tav>
                                        <p:tav tm="100000">
                                          <p:val>
                                            <p:strVal val="#ppt_x"/>
                                          </p:val>
                                        </p:tav>
                                      </p:tavLst>
                                    </p:anim>
                                    <p:anim calcmode="lin" valueType="num">
                                      <p:cBhvr additive="base">
                                        <p:cTn id="32"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6" grpId="0"/>
      <p:bldP spid="119817" grpId="0"/>
      <p:bldP spid="2" grpId="0"/>
      <p:bldP spid="9" grpId="1" animBg="1"/>
      <p:bldP spid="10"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photos.aip.org/history/Thumbnails/solvay_conference_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00125"/>
            <a:ext cx="52482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文字方塊 2"/>
          <p:cNvSpPr txBox="1">
            <a:spLocks noChangeArrowheads="1"/>
          </p:cNvSpPr>
          <p:nvPr/>
        </p:nvSpPr>
        <p:spPr bwMode="auto">
          <a:xfrm>
            <a:off x="4214813" y="557212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Solvay 1930</a:t>
            </a:r>
            <a:endParaRPr lang="zh-TW" altLang="en-US" sz="2000"/>
          </a:p>
        </p:txBody>
      </p:sp>
    </p:spTree>
    <p:extLst>
      <p:ext uri="{BB962C8B-B14F-4D97-AF65-F5344CB8AC3E}">
        <p14:creationId xmlns:p14="http://schemas.microsoft.com/office/powerpoint/2010/main" val="27454819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28775"/>
            <a:ext cx="42195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文字方塊 2"/>
          <p:cNvSpPr txBox="1">
            <a:spLocks noChangeArrowheads="1"/>
          </p:cNvSpPr>
          <p:nvPr/>
        </p:nvSpPr>
        <p:spPr bwMode="auto">
          <a:xfrm>
            <a:off x="1857375" y="1000125"/>
            <a:ext cx="609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哥本哈根學派  </a:t>
            </a:r>
            <a:r>
              <a:rPr lang="en-US" altLang="zh-TW" sz="2000">
                <a:solidFill>
                  <a:srgbClr val="FF0000"/>
                </a:solidFill>
              </a:rPr>
              <a:t>Uncertainty has won the battle</a:t>
            </a:r>
            <a:r>
              <a:rPr lang="zh-TW" altLang="en-US" sz="2000"/>
              <a:t>！</a:t>
            </a:r>
          </a:p>
        </p:txBody>
      </p:sp>
      <p:sp>
        <p:nvSpPr>
          <p:cNvPr id="297988" name="文字方塊 3"/>
          <p:cNvSpPr txBox="1">
            <a:spLocks noChangeArrowheads="1"/>
          </p:cNvSpPr>
          <p:nvPr/>
        </p:nvSpPr>
        <p:spPr bwMode="auto">
          <a:xfrm>
            <a:off x="1116013" y="5084763"/>
            <a:ext cx="7215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The soothing Heisenberg-Bohr philosophy-or religion?-is so nicely made that for now it offers the true believer a soft pillow from which it’s  not easily rousted. </a:t>
            </a:r>
            <a:r>
              <a:rPr lang="en-US" altLang="zh-TW" sz="2000">
                <a:solidFill>
                  <a:srgbClr val="FF0000"/>
                </a:solidFill>
              </a:rPr>
              <a:t>So let him lie.                                </a:t>
            </a:r>
            <a:r>
              <a:rPr lang="en-US" altLang="zh-TW" sz="2000"/>
              <a:t>Einstein</a:t>
            </a:r>
            <a:endParaRPr lang="zh-TW" altLang="en-US" sz="2000"/>
          </a:p>
        </p:txBody>
      </p:sp>
    </p:spTree>
    <p:extLst>
      <p:ext uri="{BB962C8B-B14F-4D97-AF65-F5344CB8AC3E}">
        <p14:creationId xmlns:p14="http://schemas.microsoft.com/office/powerpoint/2010/main" val="1627304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914380"/>
            <a:ext cx="327585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258" r="15935"/>
          <a:stretch/>
        </p:blipFill>
        <p:spPr bwMode="auto">
          <a:xfrm>
            <a:off x="1115616" y="920917"/>
            <a:ext cx="3287871" cy="499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0603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 website&#10;&#10;Description automatically generated">
            <a:extLst>
              <a:ext uri="{FF2B5EF4-FFF2-40B4-BE49-F238E27FC236}">
                <a16:creationId xmlns:a16="http://schemas.microsoft.com/office/drawing/2014/main" id="{EDF7791E-BC69-5C16-D801-2B18EDF4347F}"/>
              </a:ext>
            </a:extLst>
          </p:cNvPr>
          <p:cNvPicPr>
            <a:picLocks noChangeAspect="1"/>
          </p:cNvPicPr>
          <p:nvPr/>
        </p:nvPicPr>
        <p:blipFill rotWithShape="1">
          <a:blip r:embed="rId2">
            <a:extLst>
              <a:ext uri="{28A0092B-C50C-407E-A947-70E740481C1C}">
                <a14:useLocalDpi xmlns:a14="http://schemas.microsoft.com/office/drawing/2010/main" val="0"/>
              </a:ext>
            </a:extLst>
          </a:blip>
          <a:srcRect r="4326"/>
          <a:stretch/>
        </p:blipFill>
        <p:spPr>
          <a:xfrm>
            <a:off x="848305" y="53916"/>
            <a:ext cx="7447389" cy="2952328"/>
          </a:xfrm>
          <a:prstGeom prst="rect">
            <a:avLst/>
          </a:prstGeom>
        </p:spPr>
      </p:pic>
      <p:sp>
        <p:nvSpPr>
          <p:cNvPr id="4" name="TextBox 3">
            <a:extLst>
              <a:ext uri="{FF2B5EF4-FFF2-40B4-BE49-F238E27FC236}">
                <a16:creationId xmlns:a16="http://schemas.microsoft.com/office/drawing/2014/main" id="{A71B6E33-B500-9FDA-C082-01A716D36B44}"/>
              </a:ext>
            </a:extLst>
          </p:cNvPr>
          <p:cNvSpPr txBox="1"/>
          <p:nvPr/>
        </p:nvSpPr>
        <p:spPr>
          <a:xfrm>
            <a:off x="3347864" y="3059668"/>
            <a:ext cx="3082022" cy="369332"/>
          </a:xfrm>
          <a:prstGeom prst="rect">
            <a:avLst/>
          </a:prstGeom>
          <a:noFill/>
        </p:spPr>
        <p:txBody>
          <a:bodyPr wrap="square" rtlCol="0">
            <a:spAutoFit/>
          </a:bodyPr>
          <a:lstStyle/>
          <a:p>
            <a:r>
              <a:rPr lang="en-TW" sz="1800" dirty="0"/>
              <a:t>大四</a:t>
            </a:r>
            <a:r>
              <a:rPr lang="zh-TW" altLang="en-US" sz="1800" dirty="0"/>
              <a:t> 量子力學導論</a:t>
            </a:r>
            <a:endParaRPr lang="en-TW" sz="1800" dirty="0"/>
          </a:p>
        </p:txBody>
      </p:sp>
      <p:pic>
        <p:nvPicPr>
          <p:cNvPr id="6" name="Picture 5" descr="A picture containing text, cat, black, sitting&#10;&#10;Description automatically generated">
            <a:extLst>
              <a:ext uri="{FF2B5EF4-FFF2-40B4-BE49-F238E27FC236}">
                <a16:creationId xmlns:a16="http://schemas.microsoft.com/office/drawing/2014/main" id="{450D51D6-D81D-C125-7661-B031C83D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8" y="2636912"/>
            <a:ext cx="3097666" cy="4005064"/>
          </a:xfrm>
          <a:prstGeom prst="rect">
            <a:avLst/>
          </a:prstGeom>
        </p:spPr>
      </p:pic>
      <p:pic>
        <p:nvPicPr>
          <p:cNvPr id="8" name="Picture 7" descr="Text&#10;&#10;Description automatically generated">
            <a:extLst>
              <a:ext uri="{FF2B5EF4-FFF2-40B4-BE49-F238E27FC236}">
                <a16:creationId xmlns:a16="http://schemas.microsoft.com/office/drawing/2014/main" id="{51867A24-C4F3-36FC-CEA3-372B5A08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2786177"/>
            <a:ext cx="3082022" cy="4005064"/>
          </a:xfrm>
          <a:prstGeom prst="rect">
            <a:avLst/>
          </a:prstGeom>
        </p:spPr>
      </p:pic>
      <p:sp>
        <p:nvSpPr>
          <p:cNvPr id="2" name="TextBox 1">
            <a:extLst>
              <a:ext uri="{FF2B5EF4-FFF2-40B4-BE49-F238E27FC236}">
                <a16:creationId xmlns:a16="http://schemas.microsoft.com/office/drawing/2014/main" id="{5A241DA2-0C29-2427-7C08-9A10AE70170D}"/>
              </a:ext>
            </a:extLst>
          </p:cNvPr>
          <p:cNvSpPr txBox="1"/>
          <p:nvPr/>
        </p:nvSpPr>
        <p:spPr>
          <a:xfrm>
            <a:off x="3341755" y="3717032"/>
            <a:ext cx="1872208" cy="369332"/>
          </a:xfrm>
          <a:prstGeom prst="rect">
            <a:avLst/>
          </a:prstGeom>
          <a:noFill/>
        </p:spPr>
        <p:txBody>
          <a:bodyPr wrap="square" rtlCol="0">
            <a:spAutoFit/>
          </a:bodyPr>
          <a:lstStyle/>
          <a:p>
            <a:r>
              <a:rPr lang="en-GB" sz="1800" dirty="0" err="1"/>
              <a:t>清晰好懂</a:t>
            </a:r>
            <a:r>
              <a:rPr lang="en-GB" sz="1800" dirty="0"/>
              <a:t>，</a:t>
            </a:r>
            <a:endParaRPr lang="en-TW" sz="1800" dirty="0"/>
          </a:p>
        </p:txBody>
      </p:sp>
      <p:sp>
        <p:nvSpPr>
          <p:cNvPr id="5" name="TextBox 4">
            <a:extLst>
              <a:ext uri="{FF2B5EF4-FFF2-40B4-BE49-F238E27FC236}">
                <a16:creationId xmlns:a16="http://schemas.microsoft.com/office/drawing/2014/main" id="{B7FF8F40-C793-72E2-434C-BC98FA7FA647}"/>
              </a:ext>
            </a:extLst>
          </p:cNvPr>
          <p:cNvSpPr txBox="1"/>
          <p:nvPr/>
        </p:nvSpPr>
        <p:spPr>
          <a:xfrm>
            <a:off x="3367612" y="4086364"/>
            <a:ext cx="1584176" cy="461665"/>
          </a:xfrm>
          <a:prstGeom prst="rect">
            <a:avLst/>
          </a:prstGeom>
          <a:noFill/>
        </p:spPr>
        <p:txBody>
          <a:bodyPr wrap="square" rtlCol="0">
            <a:spAutoFit/>
          </a:bodyPr>
          <a:lstStyle/>
          <a:p>
            <a:r>
              <a:rPr lang="en-TW" sz="1800" dirty="0"/>
              <a:t>又有貓</a:t>
            </a:r>
            <a:r>
              <a:rPr lang="en-TW" dirty="0"/>
              <a:t>…….</a:t>
            </a:r>
          </a:p>
        </p:txBody>
      </p:sp>
    </p:spTree>
    <p:extLst>
      <p:ext uri="{BB962C8B-B14F-4D97-AF65-F5344CB8AC3E}">
        <p14:creationId xmlns:p14="http://schemas.microsoft.com/office/powerpoint/2010/main" val="37480727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513"/>
            <a:ext cx="333375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1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771" y="1052512"/>
            <a:ext cx="3828825" cy="473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697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549275"/>
            <a:ext cx="4594225"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3396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文字方塊 1"/>
          <p:cNvSpPr txBox="1">
            <a:spLocks noChangeArrowheads="1"/>
          </p:cNvSpPr>
          <p:nvPr/>
        </p:nvSpPr>
        <p:spPr bwMode="auto">
          <a:xfrm>
            <a:off x="3276600" y="1989138"/>
            <a:ext cx="251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疊加態 </a:t>
            </a:r>
            <a:r>
              <a:rPr lang="en-US" altLang="zh-TW" sz="1800"/>
              <a:t>Superposition</a:t>
            </a:r>
            <a:endParaRPr lang="zh-TW" altLang="en-US" sz="1800"/>
          </a:p>
        </p:txBody>
      </p:sp>
      <p:sp>
        <p:nvSpPr>
          <p:cNvPr id="239619" name="文字方塊 2"/>
          <p:cNvSpPr txBox="1">
            <a:spLocks noChangeArrowheads="1"/>
          </p:cNvSpPr>
          <p:nvPr/>
        </p:nvSpPr>
        <p:spPr bwMode="auto">
          <a:xfrm>
            <a:off x="2339975" y="2565400"/>
            <a:ext cx="489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電子的波性顯示電子的狀態是可以疊加的！</a:t>
            </a:r>
          </a:p>
        </p:txBody>
      </p:sp>
    </p:spTree>
    <p:extLst>
      <p:ext uri="{BB962C8B-B14F-4D97-AF65-F5344CB8AC3E}">
        <p14:creationId xmlns:p14="http://schemas.microsoft.com/office/powerpoint/2010/main" val="334890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936140" cy="2952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矩形 6"/>
          <p:cNvSpPr>
            <a:spLocks noChangeArrowheads="1"/>
          </p:cNvSpPr>
          <p:nvPr/>
        </p:nvSpPr>
        <p:spPr bwMode="auto">
          <a:xfrm>
            <a:off x="2267744" y="4717992"/>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電子在穩定態之間</a:t>
            </a:r>
            <a:r>
              <a:rPr lang="zh-TW" altLang="en-US" sz="1800" dirty="0">
                <a:solidFill>
                  <a:srgbClr val="FF0000"/>
                </a:solidFill>
              </a:rPr>
              <a:t>躍遷的過程如何描述？</a:t>
            </a:r>
            <a:endParaRPr lang="en-US" altLang="zh-TW" sz="1800" dirty="0">
              <a:solidFill>
                <a:srgbClr val="FF0000"/>
              </a:solidFill>
            </a:endParaRPr>
          </a:p>
        </p:txBody>
      </p:sp>
    </p:spTree>
    <p:extLst>
      <p:ext uri="{BB962C8B-B14F-4D97-AF65-F5344CB8AC3E}">
        <p14:creationId xmlns:p14="http://schemas.microsoft.com/office/powerpoint/2010/main" val="5463234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B17B4F-E018-213D-BA9D-5FD8A315D900}"/>
              </a:ext>
            </a:extLst>
          </p:cNvPr>
          <p:cNvPicPr>
            <a:picLocks noChangeAspect="1"/>
          </p:cNvPicPr>
          <p:nvPr/>
        </p:nvPicPr>
        <p:blipFill rotWithShape="1">
          <a:blip r:embed="rId2">
            <a:extLst>
              <a:ext uri="{28A0092B-C50C-407E-A947-70E740481C1C}">
                <a14:useLocalDpi xmlns:a14="http://schemas.microsoft.com/office/drawing/2010/main" val="0"/>
              </a:ext>
            </a:extLst>
          </a:blip>
          <a:srcRect t="35300" b="14300"/>
          <a:stretch/>
        </p:blipFill>
        <p:spPr>
          <a:xfrm>
            <a:off x="1259632" y="116632"/>
            <a:ext cx="5957161" cy="432048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8AB5614D-23F8-ADB0-719A-D4066BF28A08}"/>
              </a:ext>
            </a:extLst>
          </p:cNvPr>
          <p:cNvPicPr>
            <a:picLocks noChangeAspect="1"/>
          </p:cNvPicPr>
          <p:nvPr/>
        </p:nvPicPr>
        <p:blipFill rotWithShape="1">
          <a:blip r:embed="rId3">
            <a:extLst>
              <a:ext uri="{28A0092B-C50C-407E-A947-70E740481C1C}">
                <a14:useLocalDpi xmlns:a14="http://schemas.microsoft.com/office/drawing/2010/main" val="0"/>
              </a:ext>
            </a:extLst>
          </a:blip>
          <a:srcRect t="21547" b="40654"/>
          <a:stretch/>
        </p:blipFill>
        <p:spPr>
          <a:xfrm>
            <a:off x="1927207" y="4156074"/>
            <a:ext cx="4765729" cy="2592288"/>
          </a:xfrm>
          <a:prstGeom prst="rect">
            <a:avLst/>
          </a:prstGeom>
        </p:spPr>
      </p:pic>
      <p:pic>
        <p:nvPicPr>
          <p:cNvPr id="5" name="Picture 4">
            <a:extLst>
              <a:ext uri="{FF2B5EF4-FFF2-40B4-BE49-F238E27FC236}">
                <a16:creationId xmlns:a16="http://schemas.microsoft.com/office/drawing/2014/main" id="{47D02EC6-2BB4-CB13-8F28-F14B4A84C134}"/>
              </a:ext>
            </a:extLst>
          </p:cNvPr>
          <p:cNvPicPr>
            <a:picLocks noChangeAspect="1"/>
          </p:cNvPicPr>
          <p:nvPr/>
        </p:nvPicPr>
        <p:blipFill>
          <a:blip r:embed="rId4"/>
          <a:stretch>
            <a:fillRect/>
          </a:stretch>
        </p:blipFill>
        <p:spPr>
          <a:xfrm>
            <a:off x="1259632" y="2996952"/>
            <a:ext cx="6304300" cy="1224136"/>
          </a:xfrm>
          <a:prstGeom prst="rect">
            <a:avLst/>
          </a:prstGeom>
        </p:spPr>
      </p:pic>
      <p:sp>
        <p:nvSpPr>
          <p:cNvPr id="6" name="Rectangle 5">
            <a:extLst>
              <a:ext uri="{FF2B5EF4-FFF2-40B4-BE49-F238E27FC236}">
                <a16:creationId xmlns:a16="http://schemas.microsoft.com/office/drawing/2014/main" id="{792466DE-E9B9-75FA-6EE2-847BE2E12A3B}"/>
              </a:ext>
            </a:extLst>
          </p:cNvPr>
          <p:cNvSpPr/>
          <p:nvPr/>
        </p:nvSpPr>
        <p:spPr bwMode="auto">
          <a:xfrm>
            <a:off x="2843808" y="3609020"/>
            <a:ext cx="576064"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7" name="Rectangle 6">
            <a:extLst>
              <a:ext uri="{FF2B5EF4-FFF2-40B4-BE49-F238E27FC236}">
                <a16:creationId xmlns:a16="http://schemas.microsoft.com/office/drawing/2014/main" id="{77532E7A-D0D5-F301-A8D7-77185EC3F72D}"/>
              </a:ext>
            </a:extLst>
          </p:cNvPr>
          <p:cNvSpPr/>
          <p:nvPr/>
        </p:nvSpPr>
        <p:spPr bwMode="auto">
          <a:xfrm>
            <a:off x="2843808" y="3616014"/>
            <a:ext cx="684076"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8" name="Rectangle 7">
            <a:extLst>
              <a:ext uri="{FF2B5EF4-FFF2-40B4-BE49-F238E27FC236}">
                <a16:creationId xmlns:a16="http://schemas.microsoft.com/office/drawing/2014/main" id="{4F22F4B8-414C-0BCF-329F-ABBB68252DA0}"/>
              </a:ext>
            </a:extLst>
          </p:cNvPr>
          <p:cNvSpPr/>
          <p:nvPr/>
        </p:nvSpPr>
        <p:spPr bwMode="auto">
          <a:xfrm>
            <a:off x="5940152" y="3609020"/>
            <a:ext cx="1152128"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9" name="Rectangle 8">
            <a:extLst>
              <a:ext uri="{FF2B5EF4-FFF2-40B4-BE49-F238E27FC236}">
                <a16:creationId xmlns:a16="http://schemas.microsoft.com/office/drawing/2014/main" id="{0481ABE5-9630-3EE3-D8B6-DC702114576E}"/>
              </a:ext>
            </a:extLst>
          </p:cNvPr>
          <p:cNvSpPr/>
          <p:nvPr/>
        </p:nvSpPr>
        <p:spPr bwMode="auto">
          <a:xfrm>
            <a:off x="2123729" y="3905513"/>
            <a:ext cx="2160240" cy="2880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11389718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17AC8C5-AC26-6504-604C-AD45E10B62DA}"/>
              </a:ext>
            </a:extLst>
          </p:cNvPr>
          <p:cNvPicPr>
            <a:picLocks noChangeAspect="1"/>
          </p:cNvPicPr>
          <p:nvPr/>
        </p:nvPicPr>
        <p:blipFill rotWithShape="1">
          <a:blip r:embed="rId2">
            <a:extLst>
              <a:ext uri="{28A0092B-C50C-407E-A947-70E740481C1C}">
                <a14:useLocalDpi xmlns:a14="http://schemas.microsoft.com/office/drawing/2010/main" val="0"/>
              </a:ext>
            </a:extLst>
          </a:blip>
          <a:srcRect t="21547" b="2284"/>
          <a:stretch/>
        </p:blipFill>
        <p:spPr>
          <a:xfrm>
            <a:off x="1995406" y="1052736"/>
            <a:ext cx="5168882" cy="566557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2C1323A0-1FBF-486B-28B8-B138815E58F6}"/>
              </a:ext>
            </a:extLst>
          </p:cNvPr>
          <p:cNvPicPr>
            <a:picLocks noChangeAspect="1"/>
          </p:cNvPicPr>
          <p:nvPr/>
        </p:nvPicPr>
        <p:blipFill rotWithShape="1">
          <a:blip r:embed="rId3">
            <a:extLst>
              <a:ext uri="{28A0092B-C50C-407E-A947-70E740481C1C}">
                <a14:useLocalDpi xmlns:a14="http://schemas.microsoft.com/office/drawing/2010/main" val="0"/>
              </a:ext>
            </a:extLst>
          </a:blip>
          <a:srcRect l="4655" t="4850" r="6199" b="59450"/>
          <a:stretch/>
        </p:blipFill>
        <p:spPr>
          <a:xfrm>
            <a:off x="1043608" y="260648"/>
            <a:ext cx="6497663" cy="3744416"/>
          </a:xfrm>
          <a:prstGeom prst="rect">
            <a:avLst/>
          </a:prstGeom>
        </p:spPr>
      </p:pic>
      <p:sp>
        <p:nvSpPr>
          <p:cNvPr id="5" name="Rectangle 4">
            <a:extLst>
              <a:ext uri="{FF2B5EF4-FFF2-40B4-BE49-F238E27FC236}">
                <a16:creationId xmlns:a16="http://schemas.microsoft.com/office/drawing/2014/main" id="{CDE53280-FB8B-1900-27B6-A73D4EA40ACE}"/>
              </a:ext>
            </a:extLst>
          </p:cNvPr>
          <p:cNvSpPr/>
          <p:nvPr/>
        </p:nvSpPr>
        <p:spPr bwMode="auto">
          <a:xfrm>
            <a:off x="1995406" y="5805264"/>
            <a:ext cx="516888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6" name="Rectangle 5">
            <a:extLst>
              <a:ext uri="{FF2B5EF4-FFF2-40B4-BE49-F238E27FC236}">
                <a16:creationId xmlns:a16="http://schemas.microsoft.com/office/drawing/2014/main" id="{C029F768-F677-5C34-6918-FDBE3B85002E}"/>
              </a:ext>
            </a:extLst>
          </p:cNvPr>
          <p:cNvSpPr/>
          <p:nvPr/>
        </p:nvSpPr>
        <p:spPr bwMode="auto">
          <a:xfrm>
            <a:off x="1995407" y="5949280"/>
            <a:ext cx="5384906" cy="7690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424595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文字方塊 1"/>
          <p:cNvSpPr txBox="1">
            <a:spLocks noChangeArrowheads="1"/>
          </p:cNvSpPr>
          <p:nvPr/>
        </p:nvSpPr>
        <p:spPr bwMode="auto">
          <a:xfrm>
            <a:off x="2916238" y="620713"/>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電子狀態是可以疊加的！</a:t>
            </a:r>
          </a:p>
        </p:txBody>
      </p:sp>
      <p:sp>
        <p:nvSpPr>
          <p:cNvPr id="240643" name="矩形 2"/>
          <p:cNvSpPr>
            <a:spLocks noChangeArrowheads="1"/>
          </p:cNvSpPr>
          <p:nvPr/>
        </p:nvSpPr>
        <p:spPr bwMode="auto">
          <a:xfrm>
            <a:off x="827088" y="1125538"/>
            <a:ext cx="792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一個波函數可以由兩個古典情況下彼此</a:t>
            </a:r>
            <a:r>
              <a:rPr lang="zh-TW" altLang="en-US" sz="1800">
                <a:solidFill>
                  <a:srgbClr val="FF0000"/>
                </a:solidFill>
              </a:rPr>
              <a:t>互不相容</a:t>
            </a:r>
            <a:r>
              <a:rPr lang="zh-TW" altLang="en-US" sz="1800"/>
              <a:t>的波函數疊加而成</a:t>
            </a:r>
          </a:p>
        </p:txBody>
      </p:sp>
      <p:pic>
        <p:nvPicPr>
          <p:cNvPr id="240644" name="Picture 4"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10309" t="4099" r="8015" b="69254"/>
          <a:stretch>
            <a:fillRect/>
          </a:stretch>
        </p:blipFill>
        <p:spPr bwMode="auto">
          <a:xfrm>
            <a:off x="2484438" y="1628775"/>
            <a:ext cx="4286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接點 9"/>
          <p:cNvCxnSpPr/>
          <p:nvPr/>
        </p:nvCxnSpPr>
        <p:spPr>
          <a:xfrm flipV="1">
            <a:off x="2913063" y="2414588"/>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841750" y="2271713"/>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913063" y="2557463"/>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3770313" y="2343150"/>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649" name="文字方塊 13"/>
          <p:cNvSpPr txBox="1">
            <a:spLocks noChangeArrowheads="1"/>
          </p:cNvSpPr>
          <p:nvPr/>
        </p:nvSpPr>
        <p:spPr bwMode="auto">
          <a:xfrm>
            <a:off x="827088" y="3958610"/>
            <a:ext cx="770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到達屏幕的一顆電子的狀態，就是通過狹縫</a:t>
            </a:r>
            <a:r>
              <a:rPr lang="en-US" altLang="zh-TW" sz="1800" dirty="0"/>
              <a:t>1</a:t>
            </a:r>
            <a:r>
              <a:rPr lang="zh-TW" altLang="en-US" sz="1800" dirty="0"/>
              <a:t>及狹縫</a:t>
            </a:r>
            <a:r>
              <a:rPr lang="en-US" altLang="zh-TW" sz="1800" dirty="0"/>
              <a:t>2</a:t>
            </a:r>
            <a:r>
              <a:rPr lang="zh-TW" altLang="en-US" sz="1800" dirty="0"/>
              <a:t>的電子狀態的疊加！</a:t>
            </a:r>
          </a:p>
        </p:txBody>
      </p:sp>
      <p:sp>
        <p:nvSpPr>
          <p:cNvPr id="240651" name="文字方塊 16"/>
          <p:cNvSpPr txBox="1">
            <a:spLocks noChangeArrowheads="1"/>
          </p:cNvSpPr>
          <p:nvPr/>
        </p:nvSpPr>
        <p:spPr bwMode="auto">
          <a:xfrm>
            <a:off x="827088" y="5051603"/>
            <a:ext cx="727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電子的波性，</a:t>
            </a:r>
            <a:r>
              <a:rPr lang="zh-TW" altLang="en-US" sz="1800">
                <a:solidFill>
                  <a:srgbClr val="FF0000"/>
                </a:solidFill>
              </a:rPr>
              <a:t>就只在於</a:t>
            </a:r>
            <a:r>
              <a:rPr lang="zh-TW" altLang="en-US" sz="1800"/>
              <a:t>電子的狀態滿足</a:t>
            </a:r>
            <a:r>
              <a:rPr lang="en-US" altLang="zh-TW" sz="1800"/>
              <a:t>”</a:t>
            </a:r>
            <a:r>
              <a:rPr lang="zh-TW" altLang="en-US" sz="1800"/>
              <a:t>波</a:t>
            </a:r>
            <a:r>
              <a:rPr lang="en-US" altLang="zh-TW" sz="1800"/>
              <a:t>”</a:t>
            </a:r>
            <a:r>
              <a:rPr lang="zh-TW" altLang="en-US" sz="1800"/>
              <a:t>也滿足的疊加定律。</a:t>
            </a:r>
          </a:p>
        </p:txBody>
      </p:sp>
      <p:sp>
        <p:nvSpPr>
          <p:cNvPr id="240652" name="文字方塊 13"/>
          <p:cNvSpPr txBox="1">
            <a:spLocks noChangeArrowheads="1"/>
          </p:cNvSpPr>
          <p:nvPr/>
        </p:nvSpPr>
        <p:spPr bwMode="auto">
          <a:xfrm>
            <a:off x="827088" y="3589278"/>
            <a:ext cx="712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對於古典牛頓粒子而言，通過狹縫</a:t>
            </a:r>
            <a:r>
              <a:rPr lang="en-US" altLang="zh-TW" sz="1800" dirty="0"/>
              <a:t>1</a:t>
            </a:r>
            <a:r>
              <a:rPr lang="zh-TW" altLang="en-US" sz="1800" dirty="0"/>
              <a:t>及通過狹縫</a:t>
            </a:r>
            <a:r>
              <a:rPr lang="en-US" altLang="zh-TW" sz="1800" dirty="0"/>
              <a:t>2</a:t>
            </a:r>
            <a:r>
              <a:rPr lang="zh-TW" altLang="en-US" sz="1800" dirty="0"/>
              <a:t>是不相容的。</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0516DF-1850-7544-9004-B797F35FEA43}"/>
                  </a:ext>
                </a:extLst>
              </p:cNvPr>
              <p:cNvSpPr txBox="1"/>
              <p:nvPr/>
            </p:nvSpPr>
            <p:spPr>
              <a:xfrm>
                <a:off x="3545282" y="449901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810516DF-1850-7544-9004-B797F35FEA43}"/>
                  </a:ext>
                </a:extLst>
              </p:cNvPr>
              <p:cNvSpPr txBox="1">
                <a:spLocks noRot="1" noChangeAspect="1" noMove="1" noResize="1" noEditPoints="1" noAdjustHandles="1" noChangeArrowheads="1" noChangeShapeType="1" noTextEdit="1"/>
              </p:cNvSpPr>
              <p:nvPr/>
            </p:nvSpPr>
            <p:spPr>
              <a:xfrm>
                <a:off x="3545282" y="4499014"/>
                <a:ext cx="1692899" cy="307777"/>
              </a:xfrm>
              <a:prstGeom prst="rect">
                <a:avLst/>
              </a:prstGeom>
              <a:blipFill>
                <a:blip r:embed="rId3"/>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33724560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200135" y="188640"/>
            <a:ext cx="27352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矩形 3"/>
          <p:cNvSpPr>
            <a:spLocks noChangeArrowheads="1"/>
          </p:cNvSpPr>
          <p:nvPr/>
        </p:nvSpPr>
        <p:spPr bwMode="auto">
          <a:xfrm>
            <a:off x="1323311" y="4963114"/>
            <a:ext cx="705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一個波包在撞擊位階後會分裂為一個透射的波包與一個反射的波包。</a:t>
            </a:r>
            <a:endParaRPr lang="en-US" altLang="zh-TW" sz="1800" dirty="0"/>
          </a:p>
        </p:txBody>
      </p:sp>
      <p:sp>
        <p:nvSpPr>
          <p:cNvPr id="2" name="文字方塊 1"/>
          <p:cNvSpPr txBox="1"/>
          <p:nvPr/>
        </p:nvSpPr>
        <p:spPr bwMode="auto">
          <a:xfrm>
            <a:off x="1323311" y="5367894"/>
            <a:ext cx="748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這個散射後的電子態可以視為一個向右的波包與向左的波包的疊加。</a:t>
            </a:r>
          </a:p>
        </p:txBody>
      </p:sp>
      <p:sp>
        <p:nvSpPr>
          <p:cNvPr id="3" name="文字方塊 2"/>
          <p:cNvSpPr txBox="1"/>
          <p:nvPr/>
        </p:nvSpPr>
        <p:spPr bwMode="auto">
          <a:xfrm>
            <a:off x="1323311" y="622238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向左走與向右走顯然是不相容的。</a:t>
            </a:r>
          </a:p>
        </p:txBody>
      </p:sp>
      <p:pic>
        <p:nvPicPr>
          <p:cNvPr id="394242" name="Picture 2" descr="http://t2.gstatic.com/images?q=tbn:ANd9GcRQ61oYqrqHnagurZpH3FttaDTST1CduE2Z1ebrO7ffy_YhL3K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198964" cy="30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B33F4D-5A4B-8241-8283-0A6B0E61E3E2}"/>
                  </a:ext>
                </a:extLst>
              </p:cNvPr>
              <p:cNvSpPr txBox="1"/>
              <p:nvPr/>
            </p:nvSpPr>
            <p:spPr>
              <a:xfrm>
                <a:off x="4106878" y="5780356"/>
                <a:ext cx="1921423" cy="34721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Ψ</m:t>
                      </m:r>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𝑎</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𝑏</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7" name="TextBox 6">
                <a:extLst>
                  <a:ext uri="{FF2B5EF4-FFF2-40B4-BE49-F238E27FC236}">
                    <a16:creationId xmlns:a16="http://schemas.microsoft.com/office/drawing/2014/main" id="{94B33F4D-5A4B-8241-8283-0A6B0E61E3E2}"/>
                  </a:ext>
                </a:extLst>
              </p:cNvPr>
              <p:cNvSpPr txBox="1">
                <a:spLocks noRot="1" noChangeAspect="1" noMove="1" noResize="1" noEditPoints="1" noAdjustHandles="1" noChangeArrowheads="1" noChangeShapeType="1" noTextEdit="1"/>
              </p:cNvSpPr>
              <p:nvPr/>
            </p:nvSpPr>
            <p:spPr>
              <a:xfrm>
                <a:off x="4106878" y="5780356"/>
                <a:ext cx="1921423" cy="347211"/>
              </a:xfrm>
              <a:prstGeom prst="rect">
                <a:avLst/>
              </a:prstGeom>
              <a:blipFill>
                <a:blip r:embed="rId5"/>
                <a:stretch>
                  <a:fillRect l="-1974" r="-3289"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FE03D8-E4A2-8F4F-BF63-1AEF2F084259}"/>
                  </a:ext>
                </a:extLst>
              </p:cNvPr>
              <p:cNvSpPr txBox="1"/>
              <p:nvPr/>
            </p:nvSpPr>
            <p:spPr>
              <a:xfrm>
                <a:off x="3402766" y="4149080"/>
                <a:ext cx="472372" cy="3395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74FE03D8-E4A2-8F4F-BF63-1AEF2F084259}"/>
                  </a:ext>
                </a:extLst>
              </p:cNvPr>
              <p:cNvSpPr txBox="1">
                <a:spLocks noRot="1" noChangeAspect="1" noMove="1" noResize="1" noEditPoints="1" noAdjustHandles="1" noChangeArrowheads="1" noChangeShapeType="1" noTextEdit="1"/>
              </p:cNvSpPr>
              <p:nvPr/>
            </p:nvSpPr>
            <p:spPr>
              <a:xfrm>
                <a:off x="3402766" y="4149080"/>
                <a:ext cx="472372" cy="339580"/>
              </a:xfrm>
              <a:prstGeom prst="rect">
                <a:avLst/>
              </a:prstGeom>
              <a:blipFill>
                <a:blip r:embed="rId6"/>
                <a:stretch>
                  <a:fillRect l="-7692" r="-12821" b="-25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4FD908-DCE6-B443-A670-11C90F103EC6}"/>
                  </a:ext>
                </a:extLst>
              </p:cNvPr>
              <p:cNvSpPr txBox="1"/>
              <p:nvPr/>
            </p:nvSpPr>
            <p:spPr>
              <a:xfrm>
                <a:off x="5458848" y="4141898"/>
                <a:ext cx="472372" cy="34676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9" name="TextBox 8">
                <a:extLst>
                  <a:ext uri="{FF2B5EF4-FFF2-40B4-BE49-F238E27FC236}">
                    <a16:creationId xmlns:a16="http://schemas.microsoft.com/office/drawing/2014/main" id="{994FD908-DCE6-B443-A670-11C90F103EC6}"/>
                  </a:ext>
                </a:extLst>
              </p:cNvPr>
              <p:cNvSpPr txBox="1">
                <a:spLocks noRot="1" noChangeAspect="1" noMove="1" noResize="1" noEditPoints="1" noAdjustHandles="1" noChangeArrowheads="1" noChangeShapeType="1" noTextEdit="1"/>
              </p:cNvSpPr>
              <p:nvPr/>
            </p:nvSpPr>
            <p:spPr>
              <a:xfrm>
                <a:off x="5458848" y="4141898"/>
                <a:ext cx="472372" cy="346762"/>
              </a:xfrm>
              <a:prstGeom prst="rect">
                <a:avLst/>
              </a:prstGeom>
              <a:blipFill>
                <a:blip r:embed="rId7"/>
                <a:stretch>
                  <a:fillRect l="-10256" r="-12821" b="-27586"/>
                </a:stretch>
              </a:blipFill>
            </p:spPr>
            <p:txBody>
              <a:bodyPr/>
              <a:lstStyle/>
              <a:p>
                <a:r>
                  <a:rPr lang="en-TW">
                    <a:noFill/>
                  </a:rPr>
                  <a:t> </a:t>
                </a:r>
              </a:p>
            </p:txBody>
          </p:sp>
        </mc:Fallback>
      </mc:AlternateContent>
    </p:spTree>
    <p:extLst>
      <p:ext uri="{BB962C8B-B14F-4D97-AF65-F5344CB8AC3E}">
        <p14:creationId xmlns:p14="http://schemas.microsoft.com/office/powerpoint/2010/main" val="30002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4242"/>
                                        </p:tgtEl>
                                        <p:attrNameLst>
                                          <p:attrName>style.visibility</p:attrName>
                                        </p:attrNameLst>
                                      </p:cBhvr>
                                      <p:to>
                                        <p:strVal val="visible"/>
                                      </p:to>
                                    </p:set>
                                    <p:anim calcmode="lin" valueType="num">
                                      <p:cBhvr additive="base">
                                        <p:cTn id="11" dur="500" fill="hold"/>
                                        <p:tgtEl>
                                          <p:spTgt spid="394242"/>
                                        </p:tgtEl>
                                        <p:attrNameLst>
                                          <p:attrName>ppt_x</p:attrName>
                                        </p:attrNameLst>
                                      </p:cBhvr>
                                      <p:tavLst>
                                        <p:tav tm="0">
                                          <p:val>
                                            <p:strVal val="#ppt_x"/>
                                          </p:val>
                                        </p:tav>
                                        <p:tav tm="100000">
                                          <p:val>
                                            <p:strVal val="#ppt_x"/>
                                          </p:val>
                                        </p:tav>
                                      </p:tavLst>
                                    </p:anim>
                                    <p:anim calcmode="lin" valueType="num">
                                      <p:cBhvr additive="base">
                                        <p:cTn id="12" dur="500" fill="hold"/>
                                        <p:tgtEl>
                                          <p:spTgt spid="394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1258888" y="4292600"/>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690652" y="518953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680410" y="4138711"/>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680410" y="4138711"/>
                <a:ext cx="1783180" cy="307777"/>
              </a:xfrm>
              <a:prstGeom prst="rect">
                <a:avLst/>
              </a:prstGeom>
              <a:blipFill>
                <a:blip r:embed="rId3"/>
                <a:stretch>
                  <a:fillRect l="-2113" r="-704"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804248" y="522090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804248" y="5220903"/>
                <a:ext cx="1022652" cy="307777"/>
              </a:xfrm>
              <a:prstGeom prst="rect">
                <a:avLst/>
              </a:prstGeom>
              <a:blipFill>
                <a:blip r:embed="rId4"/>
                <a:stretch>
                  <a:fillRect r="-1220" b="-7692"/>
                </a:stretch>
              </a:blipFill>
            </p:spPr>
            <p:txBody>
              <a:bodyPr/>
              <a:lstStyle/>
              <a:p>
                <a:r>
                  <a:rPr lang="en-TW">
                    <a:noFill/>
                  </a:rPr>
                  <a:t> </a:t>
                </a:r>
              </a:p>
            </p:txBody>
          </p:sp>
        </mc:Fallback>
      </mc:AlternateContent>
    </p:spTree>
    <p:extLst>
      <p:ext uri="{BB962C8B-B14F-4D97-AF65-F5344CB8AC3E}">
        <p14:creationId xmlns:p14="http://schemas.microsoft.com/office/powerpoint/2010/main" val="25363291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zh-TW" altLang="en-US" sz="1800"/>
              <a:t>：電子的</a:t>
            </a:r>
            <a:r>
              <a:rPr lang="zh-TW" altLang="en-US" sz="1800">
                <a:solidFill>
                  <a:srgbClr val="FF0000"/>
                </a:solidFill>
              </a:rPr>
              <a:t>位置與動量</a:t>
            </a:r>
            <a:r>
              <a:rPr lang="zh-TW" altLang="en-US" sz="1800"/>
              <a:t>不能同時精確測量，位置精確測定的態與動量精確測定的態是不相容的，因此電子的狀態是多面向的！</a:t>
            </a:r>
          </a:p>
        </p:txBody>
      </p:sp>
      <p:sp>
        <p:nvSpPr>
          <p:cNvPr id="287749" name="文字方塊 4"/>
          <p:cNvSpPr txBox="1">
            <a:spLocks noChangeArrowheads="1"/>
          </p:cNvSpPr>
          <p:nvPr/>
        </p:nvSpPr>
        <p:spPr bwMode="auto">
          <a:xfrm>
            <a:off x="1042988" y="4581525"/>
            <a:ext cx="6715125" cy="369888"/>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量子世界特性三</a:t>
            </a:r>
            <a:r>
              <a:rPr lang="zh-TW" altLang="en-US" sz="1800"/>
              <a:t>：所有有效的測量本質上</a:t>
            </a:r>
            <a:r>
              <a:rPr lang="zh-TW" altLang="en-US" sz="1800">
                <a:solidFill>
                  <a:srgbClr val="FF0000"/>
                </a:solidFill>
              </a:rPr>
              <a:t>必然擾動</a:t>
            </a:r>
            <a:r>
              <a:rPr lang="zh-TW" altLang="en-US" sz="1800"/>
              <a:t>被觀察的系統！</a:t>
            </a:r>
          </a:p>
        </p:txBody>
      </p:sp>
      <p:sp>
        <p:nvSpPr>
          <p:cNvPr id="287750" name="文字方塊 13"/>
          <p:cNvSpPr txBox="1">
            <a:spLocks noChangeArrowheads="1"/>
          </p:cNvSpPr>
          <p:nvPr/>
        </p:nvSpPr>
        <p:spPr bwMode="auto">
          <a:xfrm>
            <a:off x="468313" y="3789363"/>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en-US" altLang="zh-TW" sz="1800">
                <a:solidFill>
                  <a:srgbClr val="FF0000"/>
                </a:solidFill>
              </a:rPr>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8" name="Text Box 4"/>
          <p:cNvSpPr txBox="1">
            <a:spLocks noChangeArrowheads="1"/>
          </p:cNvSpPr>
          <p:nvPr/>
        </p:nvSpPr>
        <p:spPr bwMode="auto">
          <a:xfrm>
            <a:off x="1116013" y="404664"/>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Tree>
    <p:extLst>
      <p:ext uri="{BB962C8B-B14F-4D97-AF65-F5344CB8AC3E}">
        <p14:creationId xmlns:p14="http://schemas.microsoft.com/office/powerpoint/2010/main" val="19265572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2.bp.blogspot.com/_NFg-LmLUx_A/TIrpBnfLIfI/AAAAAAAAAO0/Z_PNTXNUH54/s1600/Schr%C3%B6dinger%27s+cat+sleeping+aw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4392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4" descr="http://www.popsci.com/files/imagecache/article_image_small/articles/3985886435_ae8106a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924175"/>
            <a:ext cx="3355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文字方塊 3"/>
          <p:cNvSpPr txBox="1">
            <a:spLocks noChangeArrowheads="1"/>
          </p:cNvSpPr>
          <p:nvPr/>
        </p:nvSpPr>
        <p:spPr bwMode="auto">
          <a:xfrm>
            <a:off x="1979613" y="11255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或許在微觀下疊加態不是很怪，但如果是巨觀的物件：</a:t>
            </a:r>
          </a:p>
        </p:txBody>
      </p:sp>
    </p:spTree>
    <p:extLst>
      <p:ext uri="{BB962C8B-B14F-4D97-AF65-F5344CB8AC3E}">
        <p14:creationId xmlns:p14="http://schemas.microsoft.com/office/powerpoint/2010/main" val="40964692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749458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文字方塊 2"/>
          <p:cNvSpPr txBox="1">
            <a:spLocks noChangeArrowheads="1"/>
          </p:cNvSpPr>
          <p:nvPr/>
        </p:nvSpPr>
        <p:spPr bwMode="auto">
          <a:xfrm>
            <a:off x="1763713" y="5013325"/>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垂直豎立的卡，因測不準原理，一定無法保持垂直。</a:t>
            </a:r>
          </a:p>
        </p:txBody>
      </p:sp>
      <p:sp>
        <p:nvSpPr>
          <p:cNvPr id="278532" name="文字方塊 3"/>
          <p:cNvSpPr txBox="1">
            <a:spLocks noChangeArrowheads="1"/>
          </p:cNvSpPr>
          <p:nvPr/>
        </p:nvSpPr>
        <p:spPr bwMode="auto">
          <a:xfrm>
            <a:off x="1763713" y="5445125"/>
            <a:ext cx="5832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若未觀察，在一段時間後，量子牌的狀態，</a:t>
            </a:r>
          </a:p>
        </p:txBody>
      </p:sp>
      <p:sp>
        <p:nvSpPr>
          <p:cNvPr id="3" name="TextBox 2">
            <a:extLst>
              <a:ext uri="{FF2B5EF4-FFF2-40B4-BE49-F238E27FC236}">
                <a16:creationId xmlns:a16="http://schemas.microsoft.com/office/drawing/2014/main" id="{D3CD4AB7-9825-2E22-AD60-EFEA3DB26FBA}"/>
              </a:ext>
            </a:extLst>
          </p:cNvPr>
          <p:cNvSpPr txBox="1"/>
          <p:nvPr/>
        </p:nvSpPr>
        <p:spPr>
          <a:xfrm>
            <a:off x="1730699" y="5877957"/>
            <a:ext cx="6735439" cy="369332"/>
          </a:xfrm>
          <a:prstGeom prst="rect">
            <a:avLst/>
          </a:prstGeom>
          <a:noFill/>
        </p:spPr>
        <p:txBody>
          <a:bodyPr wrap="square">
            <a:spAutoFit/>
          </a:bodyPr>
          <a:lstStyle/>
          <a:p>
            <a:r>
              <a:rPr lang="zh-TW" altLang="en-US" sz="1800" dirty="0"/>
              <a:t>會是向右倒的狀態與向左倒的狀態的疊加，兩者是不相容的。</a:t>
            </a:r>
            <a:endParaRPr lang="en-TW" sz="1800" dirty="0"/>
          </a:p>
        </p:txBody>
      </p:sp>
    </p:spTree>
    <p:extLst>
      <p:ext uri="{BB962C8B-B14F-4D97-AF65-F5344CB8AC3E}">
        <p14:creationId xmlns:p14="http://schemas.microsoft.com/office/powerpoint/2010/main" val="12086874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a:extLst>
              <a:ext uri="{28A0092B-C50C-407E-A947-70E740481C1C}">
                <a14:useLocalDpi xmlns:a14="http://schemas.microsoft.com/office/drawing/2010/main" val="0"/>
              </a:ext>
            </a:extLst>
          </a:blip>
          <a:srcRect l="3493" t="60072" r="4565" b="3606"/>
          <a:stretch>
            <a:fillRect/>
          </a:stretch>
        </p:blipFill>
        <p:spPr bwMode="auto">
          <a:xfrm>
            <a:off x="1547813" y="1341438"/>
            <a:ext cx="568801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文字方塊 2"/>
          <p:cNvSpPr txBox="1">
            <a:spLocks noChangeArrowheads="1"/>
          </p:cNvSpPr>
          <p:nvPr/>
        </p:nvSpPr>
        <p:spPr bwMode="auto">
          <a:xfrm>
            <a:off x="1403350" y="4581525"/>
            <a:ext cx="705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觀察後，疊加狀態就會崩潰（躍遷）為確切倒向所得結果的那個狀態</a:t>
            </a:r>
          </a:p>
        </p:txBody>
      </p:sp>
      <p:sp>
        <p:nvSpPr>
          <p:cNvPr id="279556" name="文字方塊 2"/>
          <p:cNvSpPr txBox="1">
            <a:spLocks noChangeArrowheads="1"/>
          </p:cNvSpPr>
          <p:nvPr/>
        </p:nvSpPr>
        <p:spPr bwMode="auto">
          <a:xfrm>
            <a:off x="1403350" y="3573463"/>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觀察時，看到牌在左方與看到牌在右方的機率相等。</a:t>
            </a:r>
          </a:p>
        </p:txBody>
      </p:sp>
      <p:sp>
        <p:nvSpPr>
          <p:cNvPr id="279557" name="文字方塊 4"/>
          <p:cNvSpPr txBox="1">
            <a:spLocks noChangeArrowheads="1"/>
          </p:cNvSpPr>
          <p:nvPr/>
        </p:nvSpPr>
        <p:spPr bwMode="auto">
          <a:xfrm>
            <a:off x="1403350" y="407670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但一次觀察只能有一個結果。</a:t>
            </a:r>
          </a:p>
        </p:txBody>
      </p:sp>
    </p:spTree>
    <p:extLst>
      <p:ext uri="{BB962C8B-B14F-4D97-AF65-F5344CB8AC3E}">
        <p14:creationId xmlns:p14="http://schemas.microsoft.com/office/powerpoint/2010/main" val="20291260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http://toyanxiety.files.wordpress.com/2009/10/quantum-suicide-7.gif?w=400&amp;h=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476250"/>
            <a:ext cx="47529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文字方塊 2"/>
          <p:cNvSpPr txBox="1">
            <a:spLocks noChangeArrowheads="1"/>
          </p:cNvSpPr>
          <p:nvPr/>
        </p:nvSpPr>
        <p:spPr bwMode="auto">
          <a:xfrm>
            <a:off x="971550" y="5373688"/>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若不去觀察，放射性物質的狀態會演化為已衰變的狀態與未衰變狀態的疊加</a:t>
            </a:r>
          </a:p>
        </p:txBody>
      </p:sp>
      <p:sp>
        <p:nvSpPr>
          <p:cNvPr id="250884" name="文字方塊 3"/>
          <p:cNvSpPr txBox="1">
            <a:spLocks noChangeArrowheads="1"/>
          </p:cNvSpPr>
          <p:nvPr/>
        </p:nvSpPr>
        <p:spPr bwMode="auto">
          <a:xfrm>
            <a:off x="971550" y="5805488"/>
            <a:ext cx="5256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若衰變，會導致貓的死亡！因此</a:t>
            </a:r>
            <a:r>
              <a:rPr lang="en-US" altLang="zh-TW" sz="1800"/>
              <a:t>…….</a:t>
            </a:r>
            <a:endParaRPr lang="zh-TW" altLang="en-US" sz="1800"/>
          </a:p>
        </p:txBody>
      </p:sp>
      <p:pic>
        <p:nvPicPr>
          <p:cNvPr id="2" name="Picture 15" descr="41bio1">
            <a:extLst>
              <a:ext uri="{FF2B5EF4-FFF2-40B4-BE49-F238E27FC236}">
                <a16:creationId xmlns:a16="http://schemas.microsoft.com/office/drawing/2014/main" id="{B7F63B0D-910B-511F-A283-24F1DD8BC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4337"/>
            <a:ext cx="191889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44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371"/>
            <a:ext cx="9144000" cy="4079258"/>
          </a:xfrm>
          <a:prstGeom prst="rect">
            <a:avLst/>
          </a:prstGeom>
        </p:spPr>
      </p:pic>
    </p:spTree>
    <p:extLst>
      <p:ext uri="{BB962C8B-B14F-4D97-AF65-F5344CB8AC3E}">
        <p14:creationId xmlns:p14="http://schemas.microsoft.com/office/powerpoint/2010/main" val="149367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25"/>
          <p:cNvSpPr>
            <a:spLocks noChangeArrowheads="1"/>
          </p:cNvSpPr>
          <p:nvPr/>
        </p:nvSpPr>
        <p:spPr bwMode="auto">
          <a:xfrm>
            <a:off x="2931353" y="1807903"/>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24" name="橢圓 23"/>
          <p:cNvSpPr/>
          <p:nvPr/>
        </p:nvSpPr>
        <p:spPr>
          <a:xfrm>
            <a:off x="3580640" y="2671503"/>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3012315" y="2179378"/>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49" name="矩形 24"/>
          <p:cNvSpPr>
            <a:spLocks noChangeArrowheads="1"/>
          </p:cNvSpPr>
          <p:nvPr/>
        </p:nvSpPr>
        <p:spPr bwMode="auto">
          <a:xfrm>
            <a:off x="3004378" y="1807903"/>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57350" name="矩形 26"/>
          <p:cNvSpPr>
            <a:spLocks noChangeArrowheads="1"/>
          </p:cNvSpPr>
          <p:nvPr/>
        </p:nvSpPr>
        <p:spPr bwMode="auto">
          <a:xfrm>
            <a:off x="4660140" y="1766628"/>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4" name="笑臉 3"/>
          <p:cNvSpPr/>
          <p:nvPr/>
        </p:nvSpPr>
        <p:spPr>
          <a:xfrm>
            <a:off x="4444240" y="2023803"/>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笑臉 27"/>
          <p:cNvSpPr/>
          <p:nvPr/>
        </p:nvSpPr>
        <p:spPr>
          <a:xfrm>
            <a:off x="4947478" y="2887403"/>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笑臉 14"/>
          <p:cNvSpPr/>
          <p:nvPr/>
        </p:nvSpPr>
        <p:spPr>
          <a:xfrm>
            <a:off x="4444240" y="2023803"/>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笑臉 15"/>
          <p:cNvSpPr/>
          <p:nvPr/>
        </p:nvSpPr>
        <p:spPr>
          <a:xfrm>
            <a:off x="5452303" y="2311141"/>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2555776" y="515719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沒有過程的非連續的躍遷非常病態！</a:t>
            </a:r>
          </a:p>
        </p:txBody>
      </p:sp>
      <p:sp>
        <p:nvSpPr>
          <p:cNvPr id="12" name="文字方塊 11"/>
          <p:cNvSpPr txBox="1"/>
          <p:nvPr/>
        </p:nvSpPr>
        <p:spPr bwMode="auto">
          <a:xfrm>
            <a:off x="2555776" y="5661248"/>
            <a:ext cx="493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躍遷的或快或慢沒有可以解釋的因素。</a:t>
            </a:r>
          </a:p>
        </p:txBody>
      </p:sp>
    </p:spTree>
    <p:extLst>
      <p:ext uri="{BB962C8B-B14F-4D97-AF65-F5344CB8AC3E}">
        <p14:creationId xmlns:p14="http://schemas.microsoft.com/office/powerpoint/2010/main" val="5285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1.38889E-6 -2.96296E-6 L 0.18351 -0.24097 " pathEditMode="relative" rAng="0" ptsTypes="AA">
                                      <p:cBhvr>
                                        <p:cTn id="16" dur="2000" fill="hold"/>
                                        <p:tgtEl>
                                          <p:spTgt spid="16"/>
                                        </p:tgtEl>
                                        <p:attrNameLst>
                                          <p:attrName>ppt_x</p:attrName>
                                          <p:attrName>ppt_y</p:attrName>
                                        </p:attrNameLst>
                                      </p:cBhvr>
                                      <p:rCtr x="9167"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thenerdiestshirts.com/images/zoom/physics-shirt-schrodingers-cat-dar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83661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文字方塊 2"/>
          <p:cNvSpPr txBox="1">
            <a:spLocks noChangeArrowheads="1"/>
          </p:cNvSpPr>
          <p:nvPr/>
        </p:nvSpPr>
        <p:spPr bwMode="auto">
          <a:xfrm>
            <a:off x="2119635" y="5836443"/>
            <a:ext cx="641280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這是貓的狀態！貓就會是生與死兩個狀態的疊加。</a:t>
            </a:r>
          </a:p>
        </p:txBody>
      </p:sp>
    </p:spTree>
    <p:extLst>
      <p:ext uri="{BB962C8B-B14F-4D97-AF65-F5344CB8AC3E}">
        <p14:creationId xmlns:p14="http://schemas.microsoft.com/office/powerpoint/2010/main" val="11979295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23850"/>
            <a:ext cx="489585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7302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040218-A49E-2D01-CCAA-ED3E5B52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49" y="332656"/>
            <a:ext cx="270930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39509E8-1D20-A9C2-AC98-FDBEF371803B}"/>
              </a:ext>
            </a:extLst>
          </p:cNvPr>
          <p:cNvPicPr>
            <a:picLocks noChangeAspect="1"/>
          </p:cNvPicPr>
          <p:nvPr/>
        </p:nvPicPr>
        <p:blipFill>
          <a:blip r:embed="rId3"/>
          <a:stretch>
            <a:fillRect/>
          </a:stretch>
        </p:blipFill>
        <p:spPr>
          <a:xfrm>
            <a:off x="863588" y="3645024"/>
            <a:ext cx="7598122" cy="2808312"/>
          </a:xfrm>
          <a:prstGeom prst="rect">
            <a:avLst/>
          </a:prstGeom>
        </p:spPr>
      </p:pic>
    </p:spTree>
    <p:extLst>
      <p:ext uri="{BB962C8B-B14F-4D97-AF65-F5344CB8AC3E}">
        <p14:creationId xmlns:p14="http://schemas.microsoft.com/office/powerpoint/2010/main" val="808995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19847-E5DE-8A21-A8F5-055A1EC1F4B2}"/>
              </a:ext>
            </a:extLst>
          </p:cNvPr>
          <p:cNvPicPr>
            <a:picLocks noChangeAspect="1"/>
          </p:cNvPicPr>
          <p:nvPr/>
        </p:nvPicPr>
        <p:blipFill>
          <a:blip r:embed="rId2"/>
          <a:stretch>
            <a:fillRect/>
          </a:stretch>
        </p:blipFill>
        <p:spPr>
          <a:xfrm>
            <a:off x="1634971" y="2132856"/>
            <a:ext cx="5358987" cy="1682472"/>
          </a:xfrm>
          <a:prstGeom prst="rect">
            <a:avLst/>
          </a:prstGeom>
        </p:spPr>
      </p:pic>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rotWithShape="1">
          <a:blip r:embed="rId3"/>
          <a:srcRect t="60181"/>
          <a:stretch/>
        </p:blipFill>
        <p:spPr>
          <a:xfrm>
            <a:off x="1634970" y="4068372"/>
            <a:ext cx="5343423" cy="2024924"/>
          </a:xfrm>
          <a:prstGeom prst="rect">
            <a:avLst/>
          </a:prstGeom>
        </p:spPr>
      </p:pic>
      <p:sp>
        <p:nvSpPr>
          <p:cNvPr id="4" name="文字方塊 1">
            <a:extLst>
              <a:ext uri="{FF2B5EF4-FFF2-40B4-BE49-F238E27FC236}">
                <a16:creationId xmlns:a16="http://schemas.microsoft.com/office/drawing/2014/main" id="{10A1328C-6607-9F68-88D6-BB661287EE2A}"/>
              </a:ext>
            </a:extLst>
          </p:cNvPr>
          <p:cNvSpPr txBox="1">
            <a:spLocks noChangeArrowheads="1"/>
          </p:cNvSpPr>
          <p:nvPr/>
        </p:nvSpPr>
        <p:spPr bwMode="auto">
          <a:xfrm>
            <a:off x="1154698" y="1510480"/>
            <a:ext cx="6533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疊加態有時會出現遠距的糾葛 </a:t>
            </a:r>
            <a:r>
              <a:rPr lang="en-US" altLang="zh-TW" sz="1800" dirty="0">
                <a:solidFill>
                  <a:srgbClr val="000000"/>
                </a:solidFill>
                <a:latin typeface="+mn-lt"/>
              </a:rPr>
              <a:t>Entangled</a:t>
            </a:r>
            <a:r>
              <a:rPr lang="zh-TW" altLang="en-US" sz="1800" dirty="0">
                <a:solidFill>
                  <a:srgbClr val="000000"/>
                </a:solidFill>
                <a:latin typeface="+mn-lt"/>
              </a:rPr>
              <a:t> </a:t>
            </a:r>
            <a:r>
              <a:rPr lang="en-US" altLang="zh-TW" sz="1800" dirty="0">
                <a:solidFill>
                  <a:srgbClr val="000000"/>
                </a:solidFill>
                <a:latin typeface="+mn-lt"/>
              </a:rPr>
              <a:t>States</a:t>
            </a:r>
            <a:r>
              <a:rPr lang="zh-TW" altLang="en-US" sz="1800" dirty="0">
                <a:solidFill>
                  <a:srgbClr val="000000"/>
                </a:solidFill>
                <a:latin typeface="+mn-lt"/>
              </a:rPr>
              <a:t> </a:t>
            </a:r>
            <a:r>
              <a:rPr lang="zh-TW" altLang="en-US" sz="1800" dirty="0">
                <a:solidFill>
                  <a:srgbClr val="000000"/>
                </a:solidFill>
                <a:latin typeface="Arial" charset="0"/>
              </a:rPr>
              <a:t>糾葛態。</a:t>
            </a:r>
          </a:p>
        </p:txBody>
      </p:sp>
      <p:sp>
        <p:nvSpPr>
          <p:cNvPr id="5" name="TextBox 4">
            <a:extLst>
              <a:ext uri="{FF2B5EF4-FFF2-40B4-BE49-F238E27FC236}">
                <a16:creationId xmlns:a16="http://schemas.microsoft.com/office/drawing/2014/main" id="{3408795D-157F-7A77-B023-32C62FC1F4D9}"/>
              </a:ext>
            </a:extLst>
          </p:cNvPr>
          <p:cNvSpPr txBox="1"/>
          <p:nvPr/>
        </p:nvSpPr>
        <p:spPr>
          <a:xfrm>
            <a:off x="1154698" y="1036798"/>
            <a:ext cx="7737782"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愛因斯坦指出了量子疊加若是可能，在微觀世界都有非常不合理的結果。</a:t>
            </a:r>
          </a:p>
        </p:txBody>
      </p:sp>
    </p:spTree>
    <p:extLst>
      <p:ext uri="{BB962C8B-B14F-4D97-AF65-F5344CB8AC3E}">
        <p14:creationId xmlns:p14="http://schemas.microsoft.com/office/powerpoint/2010/main" val="17092408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rotWithShape="1">
          <a:blip r:embed="rId2"/>
          <a:srcRect t="60181"/>
          <a:stretch/>
        </p:blipFill>
        <p:spPr>
          <a:xfrm>
            <a:off x="1619672" y="312722"/>
            <a:ext cx="5112568" cy="193744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F79CE2-05B9-AC28-90B4-328175BA738B}"/>
                  </a:ext>
                </a:extLst>
              </p:cNvPr>
              <p:cNvSpPr txBox="1"/>
              <p:nvPr/>
            </p:nvSpPr>
            <p:spPr>
              <a:xfrm>
                <a:off x="2943311" y="26585"/>
                <a:ext cx="2465290"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BW</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smtClean="0">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WB</m:t>
                                  </m:r>
                                </m:e>
                              </m:d>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81F79CE2-05B9-AC28-90B4-328175BA738B}"/>
                  </a:ext>
                </a:extLst>
              </p:cNvPr>
              <p:cNvSpPr txBox="1">
                <a:spLocks noRot="1" noChangeAspect="1" noMove="1" noResize="1" noEditPoints="1" noAdjustHandles="1" noChangeArrowheads="1" noChangeShapeType="1" noTextEdit="1"/>
              </p:cNvSpPr>
              <p:nvPr/>
            </p:nvSpPr>
            <p:spPr>
              <a:xfrm>
                <a:off x="2943311" y="26585"/>
                <a:ext cx="2465290" cy="572273"/>
              </a:xfrm>
              <a:prstGeom prst="rect">
                <a:avLst/>
              </a:prstGeom>
              <a:blipFill>
                <a:blip r:embed="rId3"/>
                <a:stretch>
                  <a:fillRect l="-14359" t="-53191" r="-7692" b="-87234"/>
                </a:stretch>
              </a:blipFill>
            </p:spPr>
            <p:txBody>
              <a:bodyPr/>
              <a:lstStyle/>
              <a:p>
                <a:r>
                  <a:rPr lang="en-TW">
                    <a:noFill/>
                  </a:rPr>
                  <a:t> </a:t>
                </a:r>
              </a:p>
            </p:txBody>
          </p:sp>
        </mc:Fallback>
      </mc:AlternateContent>
      <p:sp>
        <p:nvSpPr>
          <p:cNvPr id="6" name="TextBox 5">
            <a:extLst>
              <a:ext uri="{FF2B5EF4-FFF2-40B4-BE49-F238E27FC236}">
                <a16:creationId xmlns:a16="http://schemas.microsoft.com/office/drawing/2014/main" id="{07EBB5A2-0AB9-811B-949B-287F1648DAF9}"/>
              </a:ext>
            </a:extLst>
          </p:cNvPr>
          <p:cNvSpPr txBox="1"/>
          <p:nvPr/>
        </p:nvSpPr>
        <p:spPr>
          <a:xfrm>
            <a:off x="526704" y="3470924"/>
            <a:ext cx="8121858" cy="369332"/>
          </a:xfrm>
          <a:prstGeom prst="rect">
            <a:avLst/>
          </a:prstGeom>
          <a:noFill/>
        </p:spPr>
        <p:txBody>
          <a:bodyPr wrap="square" rtlCol="0">
            <a:spAutoFit/>
          </a:bodyPr>
          <a:lstStyle/>
          <a:p>
            <a:pPr algn="l"/>
            <a:r>
              <a:rPr lang="en-TW" sz="1800" dirty="0">
                <a:latin typeface="+mj-lt"/>
                <a:ea typeface="PMingLiU" panose="02020500000000000000" pitchFamily="18" charset="-120"/>
              </a:rPr>
              <a:t>假設中間的機器會產生兩個顏色可為黑或白的球，分別向右及向左送。</a:t>
            </a:r>
          </a:p>
        </p:txBody>
      </p:sp>
      <p:sp>
        <p:nvSpPr>
          <p:cNvPr id="7" name="TextBox 6">
            <a:extLst>
              <a:ext uri="{FF2B5EF4-FFF2-40B4-BE49-F238E27FC236}">
                <a16:creationId xmlns:a16="http://schemas.microsoft.com/office/drawing/2014/main" id="{DF63A6FD-6E03-25C2-718E-89C41808018C}"/>
              </a:ext>
            </a:extLst>
          </p:cNvPr>
          <p:cNvSpPr txBox="1"/>
          <p:nvPr/>
        </p:nvSpPr>
        <p:spPr>
          <a:xfrm>
            <a:off x="511071" y="3875753"/>
            <a:ext cx="8460431" cy="369332"/>
          </a:xfrm>
          <a:prstGeom prst="rect">
            <a:avLst/>
          </a:prstGeom>
          <a:noFill/>
        </p:spPr>
        <p:txBody>
          <a:bodyPr wrap="square" rtlCol="0">
            <a:spAutoFit/>
          </a:bodyPr>
          <a:lstStyle/>
          <a:p>
            <a:pPr algn="l"/>
            <a:r>
              <a:rPr lang="en-TW" sz="1800" dirty="0">
                <a:latin typeface="+mj-lt"/>
                <a:ea typeface="PMingLiU" panose="02020500000000000000" pitchFamily="18" charset="-120"/>
              </a:rPr>
              <a:t>已知機器產生的兩個球，精確地處於一黑一白，與一白一黑兩個無色狀態的疊加。</a:t>
            </a:r>
          </a:p>
        </p:txBody>
      </p:sp>
      <p:sp>
        <p:nvSpPr>
          <p:cNvPr id="8" name="TextBox 7">
            <a:extLst>
              <a:ext uri="{FF2B5EF4-FFF2-40B4-BE49-F238E27FC236}">
                <a16:creationId xmlns:a16="http://schemas.microsoft.com/office/drawing/2014/main" id="{409A13D9-0E30-2CD2-691C-6550F387A24D}"/>
              </a:ext>
            </a:extLst>
          </p:cNvPr>
          <p:cNvSpPr txBox="1"/>
          <p:nvPr/>
        </p:nvSpPr>
        <p:spPr>
          <a:xfrm>
            <a:off x="526704" y="4666328"/>
            <a:ext cx="8352927" cy="369332"/>
          </a:xfrm>
          <a:prstGeom prst="rect">
            <a:avLst/>
          </a:prstGeom>
          <a:noFill/>
        </p:spPr>
        <p:txBody>
          <a:bodyPr wrap="square" rtlCol="0">
            <a:spAutoFit/>
          </a:bodyPr>
          <a:lstStyle/>
          <a:p>
            <a:pPr algn="l"/>
            <a:r>
              <a:rPr lang="en-TW" sz="1800" dirty="0">
                <a:latin typeface="+mj-lt"/>
                <a:ea typeface="PMingLiU" panose="02020500000000000000" pitchFamily="18" charset="-120"/>
              </a:rPr>
              <a:t>兩人收到球後，先收起來。此時Bob拿到的球依舊糾葛於白與黑疊加態。</a:t>
            </a:r>
          </a:p>
        </p:txBody>
      </p:sp>
      <p:sp>
        <p:nvSpPr>
          <p:cNvPr id="9" name="TextBox 8">
            <a:extLst>
              <a:ext uri="{FF2B5EF4-FFF2-40B4-BE49-F238E27FC236}">
                <a16:creationId xmlns:a16="http://schemas.microsoft.com/office/drawing/2014/main" id="{E40F1A5F-F046-3053-C2FB-91FDCC6E84DD}"/>
              </a:ext>
            </a:extLst>
          </p:cNvPr>
          <p:cNvSpPr txBox="1"/>
          <p:nvPr/>
        </p:nvSpPr>
        <p:spPr>
          <a:xfrm>
            <a:off x="526704" y="5035660"/>
            <a:ext cx="3996444" cy="369332"/>
          </a:xfrm>
          <a:prstGeom prst="rect">
            <a:avLst/>
          </a:prstGeom>
          <a:noFill/>
        </p:spPr>
        <p:txBody>
          <a:bodyPr wrap="square" rtlCol="0">
            <a:spAutoFit/>
          </a:bodyPr>
          <a:lstStyle/>
          <a:p>
            <a:pPr algn="l"/>
            <a:r>
              <a:rPr lang="en-TW" sz="1800" dirty="0">
                <a:latin typeface="+mj-lt"/>
                <a:ea typeface="PMingLiU" panose="02020500000000000000" pitchFamily="18" charset="-120"/>
              </a:rPr>
              <a:t>現在Alice測量收到的球的顏色，</a:t>
            </a:r>
          </a:p>
        </p:txBody>
      </p:sp>
      <p:sp>
        <p:nvSpPr>
          <p:cNvPr id="10" name="TextBox 9">
            <a:extLst>
              <a:ext uri="{FF2B5EF4-FFF2-40B4-BE49-F238E27FC236}">
                <a16:creationId xmlns:a16="http://schemas.microsoft.com/office/drawing/2014/main" id="{E1629926-F83C-6006-E3D4-11BCFDE44597}"/>
              </a:ext>
            </a:extLst>
          </p:cNvPr>
          <p:cNvSpPr txBox="1"/>
          <p:nvPr/>
        </p:nvSpPr>
        <p:spPr>
          <a:xfrm>
            <a:off x="490700" y="5834390"/>
            <a:ext cx="6408712" cy="369332"/>
          </a:xfrm>
          <a:prstGeom prst="rect">
            <a:avLst/>
          </a:prstGeom>
          <a:noFill/>
        </p:spPr>
        <p:txBody>
          <a:bodyPr wrap="square" rtlCol="0">
            <a:spAutoFit/>
          </a:bodyPr>
          <a:lstStyle/>
          <a:p>
            <a:pPr algn="l"/>
            <a:r>
              <a:rPr lang="en-TW" sz="1800" dirty="0">
                <a:latin typeface="+mj-lt"/>
                <a:ea typeface="PMingLiU" panose="02020500000000000000" pitchFamily="18" charset="-120"/>
              </a:rPr>
              <a:t>同理，若發現是黑色，遠方Bob的球狀態立刻崩潰為純白色。</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5F5592-D296-F525-18A0-FA942C3EBE93}"/>
                  </a:ext>
                </a:extLst>
              </p:cNvPr>
              <p:cNvSpPr txBox="1"/>
              <p:nvPr/>
            </p:nvSpPr>
            <p:spPr>
              <a:xfrm>
                <a:off x="7766256" y="4738661"/>
                <a:ext cx="118487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smtClean="0">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m:t>
                                  </m:r>
                                </m:e>
                              </m:d>
                            </m:e>
                          </m:d>
                        </m:e>
                      </m:d>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005F5592-D296-F525-18A0-FA942C3EBE93}"/>
                  </a:ext>
                </a:extLst>
              </p:cNvPr>
              <p:cNvSpPr txBox="1">
                <a:spLocks noRot="1" noChangeAspect="1" noMove="1" noResize="1" noEditPoints="1" noAdjustHandles="1" noChangeArrowheads="1" noChangeShapeType="1" noTextEdit="1"/>
              </p:cNvSpPr>
              <p:nvPr/>
            </p:nvSpPr>
            <p:spPr>
              <a:xfrm>
                <a:off x="7766256" y="4738661"/>
                <a:ext cx="1184876" cy="276999"/>
              </a:xfrm>
              <a:prstGeom prst="rect">
                <a:avLst/>
              </a:prstGeom>
              <a:blipFill>
                <a:blip r:embed="rId4"/>
                <a:stretch>
                  <a:fillRect l="-24468" t="-150000" r="-17021" b="-2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85A349-1905-AF88-D306-82327AB3A8D1}"/>
                  </a:ext>
                </a:extLst>
              </p:cNvPr>
              <p:cNvSpPr txBox="1"/>
              <p:nvPr/>
            </p:nvSpPr>
            <p:spPr>
              <a:xfrm>
                <a:off x="8479080" y="5818190"/>
                <a:ext cx="34836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1385A349-1905-AF88-D306-82327AB3A8D1}"/>
                  </a:ext>
                </a:extLst>
              </p:cNvPr>
              <p:cNvSpPr txBox="1">
                <a:spLocks noRot="1" noChangeAspect="1" noMove="1" noResize="1" noEditPoints="1" noAdjustHandles="1" noChangeArrowheads="1" noChangeShapeType="1" noTextEdit="1"/>
              </p:cNvSpPr>
              <p:nvPr/>
            </p:nvSpPr>
            <p:spPr>
              <a:xfrm>
                <a:off x="8479080" y="5818190"/>
                <a:ext cx="348365" cy="276999"/>
              </a:xfrm>
              <a:prstGeom prst="rect">
                <a:avLst/>
              </a:prstGeom>
              <a:blipFill>
                <a:blip r:embed="rId5"/>
                <a:stretch>
                  <a:fillRect l="-103448" t="-154167" r="-79310" b="-2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C2203B-0D7C-D0BA-4F66-F76BD0096E4D}"/>
                  </a:ext>
                </a:extLst>
              </p:cNvPr>
              <p:cNvSpPr txBox="1"/>
              <p:nvPr/>
            </p:nvSpPr>
            <p:spPr>
              <a:xfrm>
                <a:off x="6681435" y="5880556"/>
                <a:ext cx="435953"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m:t>
                              </m:r>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95C2203B-0D7C-D0BA-4F66-F76BD0096E4D}"/>
                  </a:ext>
                </a:extLst>
              </p:cNvPr>
              <p:cNvSpPr txBox="1">
                <a:spLocks noRot="1" noChangeAspect="1" noMove="1" noResize="1" noEditPoints="1" noAdjustHandles="1" noChangeArrowheads="1" noChangeShapeType="1" noTextEdit="1"/>
              </p:cNvSpPr>
              <p:nvPr/>
            </p:nvSpPr>
            <p:spPr>
              <a:xfrm>
                <a:off x="6681435" y="5880556"/>
                <a:ext cx="435953" cy="276999"/>
              </a:xfrm>
              <a:prstGeom prst="rect">
                <a:avLst/>
              </a:prstGeom>
              <a:blipFill>
                <a:blip r:embed="rId6"/>
                <a:stretch>
                  <a:fillRect l="-85714" t="-168182" r="-65714" b="-245455"/>
                </a:stretch>
              </a:blipFill>
            </p:spPr>
            <p:txBody>
              <a:bodyPr/>
              <a:lstStyle/>
              <a:p>
                <a:r>
                  <a:rPr lang="en-TW">
                    <a:noFill/>
                  </a:rPr>
                  <a:t> </a:t>
                </a:r>
              </a:p>
            </p:txBody>
          </p:sp>
        </mc:Fallback>
      </mc:AlternateContent>
      <p:sp>
        <p:nvSpPr>
          <p:cNvPr id="14" name="TextBox 13">
            <a:extLst>
              <a:ext uri="{FF2B5EF4-FFF2-40B4-BE49-F238E27FC236}">
                <a16:creationId xmlns:a16="http://schemas.microsoft.com/office/drawing/2014/main" id="{75CBCECC-74A9-B9BD-AC03-1FE00362D87B}"/>
              </a:ext>
            </a:extLst>
          </p:cNvPr>
          <p:cNvSpPr txBox="1"/>
          <p:nvPr/>
        </p:nvSpPr>
        <p:spPr>
          <a:xfrm>
            <a:off x="490700" y="6267381"/>
            <a:ext cx="4032448" cy="372055"/>
          </a:xfrm>
          <a:prstGeom prst="rect">
            <a:avLst/>
          </a:prstGeom>
          <a:noFill/>
        </p:spPr>
        <p:txBody>
          <a:bodyPr wrap="square" rtlCol="0">
            <a:spAutoFit/>
          </a:bodyPr>
          <a:lstStyle/>
          <a:p>
            <a:pPr algn="l"/>
            <a:r>
              <a:rPr lang="en-GB" sz="1800" dirty="0" err="1">
                <a:latin typeface="+mj-lt"/>
                <a:ea typeface="PMingLiU" panose="02020500000000000000" pitchFamily="18" charset="-120"/>
              </a:rPr>
              <a:t>難堪的是這崩潰竟是超越空間</a:t>
            </a:r>
            <a:r>
              <a:rPr lang="en-GB" sz="1800" dirty="0">
                <a:latin typeface="+mj-lt"/>
                <a:ea typeface="PMingLiU" panose="02020500000000000000" pitchFamily="18" charset="-120"/>
              </a:rPr>
              <a:t>！</a:t>
            </a:r>
            <a:endParaRPr lang="en-TW" sz="1800" dirty="0">
              <a:latin typeface="+mj-lt"/>
              <a:ea typeface="PMingLiU" panose="02020500000000000000" pitchFamily="18" charset="-120"/>
            </a:endParaRPr>
          </a:p>
        </p:txBody>
      </p:sp>
      <p:pic>
        <p:nvPicPr>
          <p:cNvPr id="15" name="Picture 14">
            <a:extLst>
              <a:ext uri="{FF2B5EF4-FFF2-40B4-BE49-F238E27FC236}">
                <a16:creationId xmlns:a16="http://schemas.microsoft.com/office/drawing/2014/main" id="{572E8028-D79A-BD28-7FE7-B928E1642F56}"/>
              </a:ext>
            </a:extLst>
          </p:cNvPr>
          <p:cNvPicPr>
            <a:picLocks noChangeAspect="1"/>
          </p:cNvPicPr>
          <p:nvPr/>
        </p:nvPicPr>
        <p:blipFill rotWithShape="1">
          <a:blip r:embed="rId2"/>
          <a:srcRect t="80449"/>
          <a:stretch/>
        </p:blipFill>
        <p:spPr>
          <a:xfrm>
            <a:off x="1619672" y="2454312"/>
            <a:ext cx="5112568" cy="951266"/>
          </a:xfrm>
          <a:prstGeom prst="rect">
            <a:avLst/>
          </a:prstGeom>
        </p:spPr>
      </p:pic>
      <p:sp>
        <p:nvSpPr>
          <p:cNvPr id="16" name="Oval 15">
            <a:extLst>
              <a:ext uri="{FF2B5EF4-FFF2-40B4-BE49-F238E27FC236}">
                <a16:creationId xmlns:a16="http://schemas.microsoft.com/office/drawing/2014/main" id="{2DE79533-7462-412D-5B4E-5DDD76E8788A}"/>
              </a:ext>
            </a:extLst>
          </p:cNvPr>
          <p:cNvSpPr/>
          <p:nvPr/>
        </p:nvSpPr>
        <p:spPr bwMode="auto">
          <a:xfrm>
            <a:off x="2411760" y="2661802"/>
            <a:ext cx="216024" cy="216000"/>
          </a:xfrm>
          <a:prstGeom prst="ellipse">
            <a:avLst/>
          </a:prstGeom>
          <a:solidFill>
            <a:schemeClr val="tx1"/>
          </a:solidFill>
          <a:ln>
            <a:noFill/>
          </a:ln>
        </p:spPr>
        <p:txBody>
          <a:bodyPr wrap="square" rtlCol="0" anchor="ctr">
            <a:spAutoFit/>
          </a:bodyPr>
          <a:lstStyle/>
          <a:p>
            <a:pPr algn="l" eaLnBrk="1" hangingPunct="1">
              <a:spcBef>
                <a:spcPct val="0"/>
              </a:spcBef>
              <a:buFontTx/>
              <a:buNone/>
            </a:pPr>
            <a:endParaRPr lang="en-TW" sz="1800" dirty="0"/>
          </a:p>
        </p:txBody>
      </p:sp>
      <p:sp>
        <p:nvSpPr>
          <p:cNvPr id="17" name="Oval 16">
            <a:extLst>
              <a:ext uri="{FF2B5EF4-FFF2-40B4-BE49-F238E27FC236}">
                <a16:creationId xmlns:a16="http://schemas.microsoft.com/office/drawing/2014/main" id="{D398DED9-F298-25A6-61D0-49A45BCC9250}"/>
              </a:ext>
            </a:extLst>
          </p:cNvPr>
          <p:cNvSpPr/>
          <p:nvPr/>
        </p:nvSpPr>
        <p:spPr bwMode="auto">
          <a:xfrm>
            <a:off x="5527061" y="2704324"/>
            <a:ext cx="216024" cy="216000"/>
          </a:xfrm>
          <a:prstGeom prst="ellipse">
            <a:avLst/>
          </a:prstGeom>
          <a:solidFill>
            <a:schemeClr val="bg1"/>
          </a:solidFill>
          <a:ln>
            <a:solidFill>
              <a:schemeClr val="tx1"/>
            </a:solidFill>
          </a:ln>
        </p:spPr>
        <p:txBody>
          <a:bodyPr wrap="square" rtlCol="0" anchor="ctr">
            <a:spAutoFit/>
          </a:bodyPr>
          <a:lstStyle/>
          <a:p>
            <a:pPr algn="l" eaLnBrk="1" hangingPunct="1">
              <a:spcBef>
                <a:spcPct val="0"/>
              </a:spcBef>
              <a:buFontTx/>
              <a:buNone/>
            </a:pPr>
            <a:endParaRPr lang="en-TW" sz="1800" dirty="0"/>
          </a:p>
        </p:txBody>
      </p:sp>
      <p:sp>
        <p:nvSpPr>
          <p:cNvPr id="18" name="TextBox 17">
            <a:extLst>
              <a:ext uri="{FF2B5EF4-FFF2-40B4-BE49-F238E27FC236}">
                <a16:creationId xmlns:a16="http://schemas.microsoft.com/office/drawing/2014/main" id="{69C8A797-0687-BA10-E9DF-A4C69C5A83E6}"/>
              </a:ext>
            </a:extLst>
          </p:cNvPr>
          <p:cNvSpPr txBox="1"/>
          <p:nvPr/>
        </p:nvSpPr>
        <p:spPr>
          <a:xfrm>
            <a:off x="526704" y="4274927"/>
            <a:ext cx="4915501" cy="369332"/>
          </a:xfrm>
          <a:prstGeom prst="rect">
            <a:avLst/>
          </a:prstGeom>
          <a:noFill/>
        </p:spPr>
        <p:txBody>
          <a:bodyPr wrap="square" rtlCol="0">
            <a:spAutoFit/>
          </a:bodyPr>
          <a:lstStyle/>
          <a:p>
            <a:pPr algn="l"/>
            <a:r>
              <a:rPr lang="en-TW" sz="1800" dirty="0">
                <a:latin typeface="+mj-lt"/>
                <a:ea typeface="PMingLiU" panose="02020500000000000000" pitchFamily="18" charset="-120"/>
              </a:rPr>
              <a:t>而且每一次產生的雙球組，狀態都完全相同。</a:t>
            </a:r>
          </a:p>
        </p:txBody>
      </p:sp>
      <p:sp>
        <p:nvSpPr>
          <p:cNvPr id="4" name="TextBox 3">
            <a:extLst>
              <a:ext uri="{FF2B5EF4-FFF2-40B4-BE49-F238E27FC236}">
                <a16:creationId xmlns:a16="http://schemas.microsoft.com/office/drawing/2014/main" id="{C1631711-9BC0-3AFA-5FE5-76016586EF31}"/>
              </a:ext>
            </a:extLst>
          </p:cNvPr>
          <p:cNvSpPr txBox="1"/>
          <p:nvPr/>
        </p:nvSpPr>
        <p:spPr>
          <a:xfrm>
            <a:off x="490700" y="5429561"/>
            <a:ext cx="8856984" cy="369332"/>
          </a:xfrm>
          <a:prstGeom prst="rect">
            <a:avLst/>
          </a:prstGeom>
          <a:noFill/>
        </p:spPr>
        <p:txBody>
          <a:bodyPr wrap="square">
            <a:spAutoFit/>
          </a:bodyPr>
          <a:lstStyle/>
          <a:p>
            <a:r>
              <a:rPr lang="en-TW" sz="1800" dirty="0">
                <a:latin typeface="+mj-lt"/>
                <a:ea typeface="PMingLiU" panose="02020500000000000000" pitchFamily="18" charset="-120"/>
              </a:rPr>
              <a:t>若發現是白色，她立刻知道遠方Bob的球是黑色，所以疊加狀態立刻崩潰為純黑色。</a:t>
            </a:r>
            <a:endParaRPr lang="en-TW" sz="18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721709E-CB24-47C0-E4A3-CD6474287CB6}"/>
                  </a:ext>
                </a:extLst>
              </p:cNvPr>
              <p:cNvSpPr txBox="1"/>
              <p:nvPr/>
            </p:nvSpPr>
            <p:spPr>
              <a:xfrm>
                <a:off x="7766256" y="3520190"/>
                <a:ext cx="1347548"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a:latin typeface="Cambria Math" panose="02040503050406030204" pitchFamily="18" charset="0"/>
                                  <a:ea typeface="Cambria Math"/>
                                </a:rPr>
                                <m:t>BW</m:t>
                              </m:r>
                            </m:e>
                          </m:d>
                        </m:e>
                      </m:d>
                      <m:r>
                        <a:rPr lang="en-US" sz="1800" i="1">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a:latin typeface="Cambria Math" panose="02040503050406030204" pitchFamily="18" charset="0"/>
                                  <a:ea typeface="Cambria Math"/>
                                </a:rPr>
                                <m:t>WB</m:t>
                              </m:r>
                            </m:e>
                          </m:d>
                        </m:e>
                      </m:d>
                    </m:oMath>
                  </m:oMathPara>
                </a14:m>
                <a:endParaRPr lang="en-TW" sz="1800" b="0" i="1" dirty="0">
                  <a:latin typeface="Cambria Math"/>
                  <a:ea typeface="Cambria Math"/>
                </a:endParaRPr>
              </a:p>
            </p:txBody>
          </p:sp>
        </mc:Choice>
        <mc:Fallback xmlns="">
          <p:sp>
            <p:nvSpPr>
              <p:cNvPr id="19" name="TextBox 18">
                <a:extLst>
                  <a:ext uri="{FF2B5EF4-FFF2-40B4-BE49-F238E27FC236}">
                    <a16:creationId xmlns:a16="http://schemas.microsoft.com/office/drawing/2014/main" id="{1721709E-CB24-47C0-E4A3-CD6474287CB6}"/>
                  </a:ext>
                </a:extLst>
              </p:cNvPr>
              <p:cNvSpPr txBox="1">
                <a:spLocks noRot="1" noChangeAspect="1" noMove="1" noResize="1" noEditPoints="1" noAdjustHandles="1" noChangeArrowheads="1" noChangeShapeType="1" noTextEdit="1"/>
              </p:cNvSpPr>
              <p:nvPr/>
            </p:nvSpPr>
            <p:spPr>
              <a:xfrm>
                <a:off x="7766256" y="3520190"/>
                <a:ext cx="1347548" cy="276999"/>
              </a:xfrm>
              <a:prstGeom prst="rect">
                <a:avLst/>
              </a:prstGeom>
              <a:blipFill>
                <a:blip r:embed="rId7"/>
                <a:stretch>
                  <a:fillRect l="-28037" t="-150000" r="-22430" b="-220833"/>
                </a:stretch>
              </a:blipFill>
            </p:spPr>
            <p:txBody>
              <a:bodyPr/>
              <a:lstStyle/>
              <a:p>
                <a:r>
                  <a:rPr lang="en-TW">
                    <a:noFill/>
                  </a:rPr>
                  <a:t> </a:t>
                </a:r>
              </a:p>
            </p:txBody>
          </p:sp>
        </mc:Fallback>
      </mc:AlternateContent>
    </p:spTree>
    <p:extLst>
      <p:ext uri="{BB962C8B-B14F-4D97-AF65-F5344CB8AC3E}">
        <p14:creationId xmlns:p14="http://schemas.microsoft.com/office/powerpoint/2010/main" val="10312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animBg="1"/>
      <p:bldP spid="12" grpId="0" animBg="1"/>
      <p:bldP spid="13" grpId="0" animBg="1"/>
      <p:bldP spid="14" grpId="0"/>
      <p:bldP spid="16" grpId="0" animBg="1"/>
      <p:bldP spid="17" grpId="0" animBg="1"/>
      <p:bldP spid="18" grpId="0"/>
      <p:bldP spid="1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文字方塊 1"/>
          <p:cNvSpPr txBox="1">
            <a:spLocks noChangeArrowheads="1"/>
          </p:cNvSpPr>
          <p:nvPr/>
        </p:nvSpPr>
        <p:spPr bwMode="auto">
          <a:xfrm>
            <a:off x="2268538" y="1052513"/>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如此糾葛，分手十年後，還有心電感應！</a:t>
            </a:r>
          </a:p>
        </p:txBody>
      </p:sp>
      <p:pic>
        <p:nvPicPr>
          <p:cNvPr id="245763" name="Picture 2" descr="http://pic.pimg.tw/bounce/1204603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00213"/>
            <a:ext cx="38385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113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b="64693"/>
          <a:stretch>
            <a:fillRect/>
          </a:stretch>
        </p:blipFill>
        <p:spPr bwMode="auto">
          <a:xfrm>
            <a:off x="3275856" y="1052736"/>
            <a:ext cx="2755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文字方塊 5"/>
          <p:cNvSpPr txBox="1">
            <a:spLocks noChangeArrowheads="1"/>
          </p:cNvSpPr>
          <p:nvPr/>
        </p:nvSpPr>
        <p:spPr bwMode="auto">
          <a:xfrm>
            <a:off x="2267794" y="3372971"/>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一個角動量為零的狀態是兩個態的疊加</a:t>
            </a:r>
          </a:p>
        </p:txBody>
      </p:sp>
      <p:pic>
        <p:nvPicPr>
          <p:cNvPr id="10"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l="63429" t="4707" b="64693"/>
          <a:stretch>
            <a:fillRect/>
          </a:stretch>
        </p:blipFill>
        <p:spPr bwMode="auto">
          <a:xfrm>
            <a:off x="5003056" y="1052736"/>
            <a:ext cx="1008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r="61122" b="64693"/>
          <a:stretch>
            <a:fillRect/>
          </a:stretch>
        </p:blipFill>
        <p:spPr bwMode="auto">
          <a:xfrm>
            <a:off x="3275856" y="1052736"/>
            <a:ext cx="1071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1115269"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7379544"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7379544"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1115269"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a:spLocks noChangeArrowheads="1"/>
          </p:cNvSpPr>
          <p:nvPr/>
        </p:nvSpPr>
        <p:spPr bwMode="auto">
          <a:xfrm>
            <a:off x="2267795" y="3833346"/>
            <a:ext cx="460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將兩個粒子分開，測量其中一個的自旋！</a:t>
            </a:r>
          </a:p>
        </p:txBody>
      </p:sp>
      <p:sp>
        <p:nvSpPr>
          <p:cNvPr id="15" name="文字方塊 14"/>
          <p:cNvSpPr txBox="1">
            <a:spLocks noChangeArrowheads="1"/>
          </p:cNvSpPr>
          <p:nvPr/>
        </p:nvSpPr>
        <p:spPr bwMode="auto">
          <a:xfrm>
            <a:off x="2267795" y="4260384"/>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若測得自旋向上，遙遠的另一個自旋必向下，</a:t>
            </a:r>
          </a:p>
        </p:txBody>
      </p:sp>
      <p:sp>
        <p:nvSpPr>
          <p:cNvPr id="16" name="文字方塊 15"/>
          <p:cNvSpPr txBox="1">
            <a:spLocks noChangeArrowheads="1"/>
          </p:cNvSpPr>
          <p:nvPr/>
        </p:nvSpPr>
        <p:spPr bwMode="auto">
          <a:xfrm>
            <a:off x="2267794" y="4687422"/>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若測得自旋向下，遙遠的另一個自旋必向上，</a:t>
            </a:r>
          </a:p>
        </p:txBody>
      </p:sp>
      <p:sp>
        <p:nvSpPr>
          <p:cNvPr id="17" name="文字方塊 16"/>
          <p:cNvSpPr txBox="1">
            <a:spLocks noChangeArrowheads="1"/>
          </p:cNvSpPr>
          <p:nvPr/>
        </p:nvSpPr>
        <p:spPr bwMode="auto">
          <a:xfrm>
            <a:off x="2267794" y="5149187"/>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測量的動作似乎會影響到遙遠物體的狀態！</a:t>
            </a:r>
          </a:p>
        </p:txBody>
      </p:sp>
      <p:sp>
        <p:nvSpPr>
          <p:cNvPr id="18" name="弧形箭號 (下彎) 17"/>
          <p:cNvSpPr/>
          <p:nvPr/>
        </p:nvSpPr>
        <p:spPr>
          <a:xfrm flipH="1">
            <a:off x="1186706" y="476473"/>
            <a:ext cx="684053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black"/>
              </a:solidFill>
            </a:endParaRPr>
          </a:p>
        </p:txBody>
      </p:sp>
      <p:sp>
        <p:nvSpPr>
          <p:cNvPr id="246800" name="文字方塊 18"/>
          <p:cNvSpPr txBox="1">
            <a:spLocks noChangeArrowheads="1"/>
          </p:cNvSpPr>
          <p:nvPr/>
        </p:nvSpPr>
        <p:spPr bwMode="auto">
          <a:xfrm>
            <a:off x="3275856" y="2060798"/>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糾葛的態</a:t>
            </a:r>
          </a:p>
        </p:txBody>
      </p:sp>
      <p:graphicFrame>
        <p:nvGraphicFramePr>
          <p:cNvPr id="31750" name="Object 1027"/>
          <p:cNvGraphicFramePr>
            <a:graphicFrameLocks noChangeAspect="1"/>
          </p:cNvGraphicFramePr>
          <p:nvPr/>
        </p:nvGraphicFramePr>
        <p:xfrm>
          <a:off x="6731844" y="476473"/>
          <a:ext cx="755650" cy="790575"/>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3175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844" y="476473"/>
                        <a:ext cx="75565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46802" name="文字方塊 18"/>
          <p:cNvSpPr txBox="1">
            <a:spLocks noChangeArrowheads="1"/>
          </p:cNvSpPr>
          <p:nvPr/>
        </p:nvSpPr>
        <p:spPr bwMode="auto">
          <a:xfrm>
            <a:off x="3107385" y="6037929"/>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FF0000"/>
                </a:solidFill>
                <a:latin typeface="Times New Roman" pitchFamily="18" charset="0"/>
                <a:cs typeface="Times New Roman" pitchFamily="18" charset="0"/>
              </a:rPr>
              <a:t>Quantum Non-Locality</a:t>
            </a:r>
            <a:endParaRPr lang="zh-TW" altLang="en-US" sz="1800" dirty="0">
              <a:solidFill>
                <a:srgbClr val="FF0000"/>
              </a:solidFill>
              <a:latin typeface="Times New Roman" pitchFamily="18" charset="0"/>
              <a:cs typeface="Times New Roman" pitchFamily="18" charset="0"/>
            </a:endParaRPr>
          </a:p>
        </p:txBody>
      </p:sp>
      <p:sp>
        <p:nvSpPr>
          <p:cNvPr id="246803" name="文字方塊 1"/>
          <p:cNvSpPr txBox="1">
            <a:spLocks noChangeArrowheads="1"/>
          </p:cNvSpPr>
          <p:nvPr/>
        </p:nvSpPr>
        <p:spPr bwMode="auto">
          <a:xfrm>
            <a:off x="1978869" y="620936"/>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latin typeface="Times New Roman" pitchFamily="18" charset="0"/>
              </a:rPr>
              <a:t>疊加態有時又被稱為 </a:t>
            </a:r>
            <a:r>
              <a:rPr lang="en-US" altLang="zh-TW" sz="1800">
                <a:latin typeface="Times New Roman" pitchFamily="18" charset="0"/>
              </a:rPr>
              <a:t>Entangled</a:t>
            </a:r>
            <a:r>
              <a:rPr lang="zh-TW" altLang="en-US" sz="1800">
                <a:latin typeface="Times New Roman" pitchFamily="18" charset="0"/>
              </a:rPr>
              <a:t> </a:t>
            </a:r>
            <a:r>
              <a:rPr lang="en-US" altLang="zh-TW" sz="1800">
                <a:latin typeface="Times New Roman" pitchFamily="18" charset="0"/>
              </a:rPr>
              <a:t>States</a:t>
            </a:r>
            <a:r>
              <a:rPr lang="zh-TW" altLang="en-US" sz="1800">
                <a:latin typeface="Times New Roman" pitchFamily="18" charset="0"/>
              </a:rPr>
              <a:t> 糾葛態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4A0E5A6-5884-BD49-B8C3-72D089059509}"/>
                  </a:ext>
                </a:extLst>
              </p:cNvPr>
              <p:cNvSpPr txBox="1"/>
              <p:nvPr/>
            </p:nvSpPr>
            <p:spPr>
              <a:xfrm>
                <a:off x="2819271" y="2487387"/>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E4A0E5A6-5884-BD49-B8C3-72D089059509}"/>
                  </a:ext>
                </a:extLst>
              </p:cNvPr>
              <p:cNvSpPr txBox="1">
                <a:spLocks noRot="1" noChangeAspect="1" noMove="1" noResize="1" noEditPoints="1" noAdjustHandles="1" noChangeArrowheads="1" noChangeShapeType="1" noTextEdit="1"/>
              </p:cNvSpPr>
              <p:nvPr/>
            </p:nvSpPr>
            <p:spPr>
              <a:xfrm>
                <a:off x="2819271" y="2487387"/>
                <a:ext cx="2164119" cy="572273"/>
              </a:xfrm>
              <a:prstGeom prst="rect">
                <a:avLst/>
              </a:prstGeom>
              <a:blipFill>
                <a:blip r:embed="rId7"/>
                <a:stretch>
                  <a:fillRect l="-16860" t="-56522" r="-9302" b="-9130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B2754A40-97C2-4A24-7138-5471B729C0A7}"/>
              </a:ext>
            </a:extLst>
          </p:cNvPr>
          <p:cNvSpPr txBox="1"/>
          <p:nvPr/>
        </p:nvSpPr>
        <p:spPr>
          <a:xfrm>
            <a:off x="2267794" y="5571786"/>
            <a:ext cx="6264646"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遠距的物體竟然還能糾葛！這是愛因斯坦最大的質疑</a:t>
            </a:r>
            <a:r>
              <a:rPr lang="en-GB" sz="1800" dirty="0">
                <a:latin typeface="+mj-lt"/>
                <a:ea typeface="PMingLiU" panose="02020500000000000000" pitchFamily="18" charset="-120"/>
              </a:rPr>
              <a:t>！</a:t>
            </a:r>
            <a:endParaRPr lang="en-TW" sz="1800" dirty="0">
              <a:latin typeface="+mj-lt"/>
              <a:ea typeface="PMingLiU" panose="02020500000000000000" pitchFamily="18" charset="-120"/>
            </a:endParaRPr>
          </a:p>
        </p:txBody>
      </p:sp>
    </p:spTree>
    <p:extLst>
      <p:ext uri="{BB962C8B-B14F-4D97-AF65-F5344CB8AC3E}">
        <p14:creationId xmlns:p14="http://schemas.microsoft.com/office/powerpoint/2010/main" val="210128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0"/>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11"/>
                                        </p:tgtEl>
                                        <p:attrNameLst>
                                          <p:attrName>ppt_x</p:attrName>
                                          <p:attrName>ppt_y</p:attrName>
                                        </p:attrNameLst>
                                      </p:cBhvr>
                                    </p:animMotion>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3175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2" presetClass="entr" presetSubtype="4" fill="hold" grpId="0" nodeType="withEffect">
                                  <p:stCondLst>
                                    <p:cond delay="0"/>
                                  </p:stCondLst>
                                  <p:childTnLst>
                                    <p:set>
                                      <p:cBhvr>
                                        <p:cTn id="47" dur="1" fill="hold">
                                          <p:stCondLst>
                                            <p:cond delay="0"/>
                                          </p:stCondLst>
                                        </p:cTn>
                                        <p:tgtEl>
                                          <p:spTgt spid="246802"/>
                                        </p:tgtEl>
                                        <p:attrNameLst>
                                          <p:attrName>style.visibility</p:attrName>
                                        </p:attrNameLst>
                                      </p:cBhvr>
                                      <p:to>
                                        <p:strVal val="visible"/>
                                      </p:to>
                                    </p:set>
                                    <p:anim calcmode="lin" valueType="num">
                                      <p:cBhvr additive="base">
                                        <p:cTn id="48" dur="500" fill="hold"/>
                                        <p:tgtEl>
                                          <p:spTgt spid="246802"/>
                                        </p:tgtEl>
                                        <p:attrNameLst>
                                          <p:attrName>ppt_x</p:attrName>
                                        </p:attrNameLst>
                                      </p:cBhvr>
                                      <p:tavLst>
                                        <p:tav tm="0">
                                          <p:val>
                                            <p:strVal val="#ppt_x"/>
                                          </p:val>
                                        </p:tav>
                                        <p:tav tm="100000">
                                          <p:val>
                                            <p:strVal val="#ppt_x"/>
                                          </p:val>
                                        </p:tav>
                                      </p:tavLst>
                                    </p:anim>
                                    <p:anim calcmode="lin" valueType="num">
                                      <p:cBhvr additive="base">
                                        <p:cTn id="49" dur="500" fill="hold"/>
                                        <p:tgtEl>
                                          <p:spTgt spid="24680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246802" grpId="0"/>
      <p:bldP spid="3"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http://homework.uoregon.edu/pub/class/155/trap02a.jpg"/>
          <p:cNvPicPr>
            <a:picLocks noChangeAspect="1" noChangeArrowheads="1"/>
          </p:cNvPicPr>
          <p:nvPr/>
        </p:nvPicPr>
        <p:blipFill>
          <a:blip r:embed="rId2">
            <a:extLst>
              <a:ext uri="{28A0092B-C50C-407E-A947-70E740481C1C}">
                <a14:useLocalDpi xmlns:a14="http://schemas.microsoft.com/office/drawing/2010/main" val="0"/>
              </a:ext>
            </a:extLst>
          </a:blip>
          <a:srcRect t="40218"/>
          <a:stretch>
            <a:fillRect/>
          </a:stretch>
        </p:blipFill>
        <p:spPr bwMode="auto">
          <a:xfrm>
            <a:off x="1692275" y="1125538"/>
            <a:ext cx="57594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232DE7-93DC-7144-B079-5BD7F6C898E0}"/>
                  </a:ext>
                </a:extLst>
              </p:cNvPr>
              <p:cNvSpPr txBox="1"/>
              <p:nvPr/>
            </p:nvSpPr>
            <p:spPr>
              <a:xfrm>
                <a:off x="3779912" y="5446325"/>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E4232DE7-93DC-7144-B079-5BD7F6C898E0}"/>
                  </a:ext>
                </a:extLst>
              </p:cNvPr>
              <p:cNvSpPr txBox="1">
                <a:spLocks noRot="1" noChangeAspect="1" noMove="1" noResize="1" noEditPoints="1" noAdjustHandles="1" noChangeArrowheads="1" noChangeShapeType="1" noTextEdit="1"/>
              </p:cNvSpPr>
              <p:nvPr/>
            </p:nvSpPr>
            <p:spPr>
              <a:xfrm>
                <a:off x="3779912" y="5446325"/>
                <a:ext cx="2164119" cy="572273"/>
              </a:xfrm>
              <a:prstGeom prst="rect">
                <a:avLst/>
              </a:prstGeom>
              <a:blipFill>
                <a:blip r:embed="rId3"/>
                <a:stretch>
                  <a:fillRect l="-16860" t="-56522" r="-8721" b="-91304"/>
                </a:stretch>
              </a:blipFill>
            </p:spPr>
            <p:txBody>
              <a:bodyPr/>
              <a:lstStyle/>
              <a:p>
                <a:r>
                  <a:rPr lang="en-TW">
                    <a:noFill/>
                  </a:rPr>
                  <a:t> </a:t>
                </a:r>
              </a:p>
            </p:txBody>
          </p:sp>
        </mc:Fallback>
      </mc:AlternateContent>
    </p:spTree>
    <p:extLst>
      <p:ext uri="{BB962C8B-B14F-4D97-AF65-F5344CB8AC3E}">
        <p14:creationId xmlns:p14="http://schemas.microsoft.com/office/powerpoint/2010/main" val="8258361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1" descr="wave 002.jpg">
            <a:extLst>
              <a:ext uri="{FF2B5EF4-FFF2-40B4-BE49-F238E27FC236}">
                <a16:creationId xmlns:a16="http://schemas.microsoft.com/office/drawing/2014/main" id="{61D84D90-FC19-F54A-8406-D690DC0449C5}"/>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flipH="1">
            <a:off x="4759903" y="2237641"/>
            <a:ext cx="1656184"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文字方塊 3"/>
          <p:cNvSpPr txBox="1">
            <a:spLocks noChangeArrowheads="1"/>
          </p:cNvSpPr>
          <p:nvPr/>
        </p:nvSpPr>
        <p:spPr bwMode="auto">
          <a:xfrm>
            <a:off x="1115616" y="1278111"/>
            <a:ext cx="6592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在我們討論電子的散射時，都忽略了散射原子的狀態！</a:t>
            </a:r>
          </a:p>
        </p:txBody>
      </p:sp>
      <p:sp>
        <p:nvSpPr>
          <p:cNvPr id="243716" name="文字方塊 5"/>
          <p:cNvSpPr txBox="1">
            <a:spLocks noChangeArrowheads="1"/>
          </p:cNvSpPr>
          <p:nvPr/>
        </p:nvSpPr>
        <p:spPr bwMode="auto">
          <a:xfrm>
            <a:off x="1133537" y="1735260"/>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因動量守恆，散射原子在散射後反彈運動速度，會與電子恰好相反。</a:t>
            </a:r>
          </a:p>
        </p:txBody>
      </p:sp>
      <p:pic>
        <p:nvPicPr>
          <p:cNvPr id="243718" name="圖片 1" descr="wave 002.jpg"/>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73542" y="223764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笑臉 42">
            <a:extLst>
              <a:ext uri="{FF2B5EF4-FFF2-40B4-BE49-F238E27FC236}">
                <a16:creationId xmlns:a16="http://schemas.microsoft.com/office/drawing/2014/main" id="{FC416277-43AF-D748-8E24-D2EC0904CDAD}"/>
              </a:ext>
            </a:extLst>
          </p:cNvPr>
          <p:cNvSpPr/>
          <p:nvPr/>
        </p:nvSpPr>
        <p:spPr>
          <a:xfrm>
            <a:off x="5545566" y="2892485"/>
            <a:ext cx="287338" cy="28575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9" name="文字方塊 5">
            <a:extLst>
              <a:ext uri="{FF2B5EF4-FFF2-40B4-BE49-F238E27FC236}">
                <a16:creationId xmlns:a16="http://schemas.microsoft.com/office/drawing/2014/main" id="{6C81B09E-C202-8549-BDF6-4F7195F0161F}"/>
              </a:ext>
            </a:extLst>
          </p:cNvPr>
          <p:cNvSpPr txBox="1">
            <a:spLocks noChangeArrowheads="1"/>
          </p:cNvSpPr>
          <p:nvPr/>
        </p:nvSpPr>
        <p:spPr bwMode="auto">
          <a:xfrm>
            <a:off x="1115616" y="3429000"/>
            <a:ext cx="712819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電子向右，散射原子就向左彈，電子向左，散射原子就向右彈。</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31EAF3-BB22-504A-8F42-7BF9132CB8A3}"/>
                  </a:ext>
                </a:extLst>
              </p:cNvPr>
              <p:cNvSpPr txBox="1"/>
              <p:nvPr/>
            </p:nvSpPr>
            <p:spPr>
              <a:xfrm>
                <a:off x="2816109" y="3899285"/>
                <a:ext cx="1048364"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7B31EAF3-BB22-504A-8F42-7BF9132CB8A3}"/>
                  </a:ext>
                </a:extLst>
              </p:cNvPr>
              <p:cNvSpPr txBox="1">
                <a:spLocks noRot="1" noChangeAspect="1" noMove="1" noResize="1" noEditPoints="1" noAdjustHandles="1" noChangeArrowheads="1" noChangeShapeType="1" noTextEdit="1"/>
              </p:cNvSpPr>
              <p:nvPr/>
            </p:nvSpPr>
            <p:spPr>
              <a:xfrm>
                <a:off x="2816109" y="3899285"/>
                <a:ext cx="1048364" cy="276999"/>
              </a:xfrm>
              <a:prstGeom prst="rect">
                <a:avLst/>
              </a:prstGeom>
              <a:blipFill>
                <a:blip r:embed="rId3"/>
                <a:stretch>
                  <a:fillRect l="-34524" t="-168182" r="-27381"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9A38B6-56CA-7B42-BE6E-17957D860C6A}"/>
                  </a:ext>
                </a:extLst>
              </p:cNvPr>
              <p:cNvSpPr txBox="1"/>
              <p:nvPr/>
            </p:nvSpPr>
            <p:spPr>
              <a:xfrm>
                <a:off x="5220098" y="3885355"/>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1" name="TextBox 10">
                <a:extLst>
                  <a:ext uri="{FF2B5EF4-FFF2-40B4-BE49-F238E27FC236}">
                    <a16:creationId xmlns:a16="http://schemas.microsoft.com/office/drawing/2014/main" id="{E69A38B6-56CA-7B42-BE6E-17957D860C6A}"/>
                  </a:ext>
                </a:extLst>
              </p:cNvPr>
              <p:cNvSpPr txBox="1">
                <a:spLocks noRot="1" noChangeAspect="1" noMove="1" noResize="1" noEditPoints="1" noAdjustHandles="1" noChangeArrowheads="1" noChangeShapeType="1" noTextEdit="1"/>
              </p:cNvSpPr>
              <p:nvPr/>
            </p:nvSpPr>
            <p:spPr>
              <a:xfrm>
                <a:off x="5220098" y="3885355"/>
                <a:ext cx="1048364" cy="276999"/>
              </a:xfrm>
              <a:prstGeom prst="rect">
                <a:avLst/>
              </a:prstGeom>
              <a:blipFill>
                <a:blip r:embed="rId4"/>
                <a:stretch>
                  <a:fillRect l="-34524" t="-160870" r="-27381" b="-234783"/>
                </a:stretch>
              </a:blipFill>
            </p:spPr>
            <p:txBody>
              <a:bodyPr/>
              <a:lstStyle/>
              <a:p>
                <a:r>
                  <a:rPr lang="en-TW">
                    <a:noFill/>
                  </a:rPr>
                  <a:t> </a:t>
                </a:r>
              </a:p>
            </p:txBody>
          </p:sp>
        </mc:Fallback>
      </mc:AlternateContent>
      <p:pic>
        <p:nvPicPr>
          <p:cNvPr id="12" name="圖片 1" descr="wave 002.jpg">
            <a:extLst>
              <a:ext uri="{FF2B5EF4-FFF2-40B4-BE49-F238E27FC236}">
                <a16:creationId xmlns:a16="http://schemas.microsoft.com/office/drawing/2014/main" id="{6E9E39F5-B293-4949-8259-FBCD67857523}"/>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5220098" y="4271707"/>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7">
            <a:extLst>
              <a:ext uri="{FF2B5EF4-FFF2-40B4-BE49-F238E27FC236}">
                <a16:creationId xmlns:a16="http://schemas.microsoft.com/office/drawing/2014/main" id="{16516DE0-D6B9-4740-A7B7-9076445639FA}"/>
              </a:ext>
            </a:extLst>
          </p:cNvPr>
          <p:cNvSpPr/>
          <p:nvPr/>
        </p:nvSpPr>
        <p:spPr>
          <a:xfrm>
            <a:off x="5435601" y="484752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4" name="直線單箭頭接點 19">
            <a:extLst>
              <a:ext uri="{FF2B5EF4-FFF2-40B4-BE49-F238E27FC236}">
                <a16:creationId xmlns:a16="http://schemas.microsoft.com/office/drawing/2014/main" id="{01D872CF-5743-4841-BA9F-DD73DE273E99}"/>
              </a:ext>
            </a:extLst>
          </p:cNvPr>
          <p:cNvCxnSpPr/>
          <p:nvPr/>
        </p:nvCxnSpPr>
        <p:spPr>
          <a:xfrm flipH="1">
            <a:off x="4643835" y="491940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笑臉 20">
            <a:extLst>
              <a:ext uri="{FF2B5EF4-FFF2-40B4-BE49-F238E27FC236}">
                <a16:creationId xmlns:a16="http://schemas.microsoft.com/office/drawing/2014/main" id="{2FE76DE9-B624-A44E-8932-3589997CBBAB}"/>
              </a:ext>
            </a:extLst>
          </p:cNvPr>
          <p:cNvSpPr/>
          <p:nvPr/>
        </p:nvSpPr>
        <p:spPr>
          <a:xfrm>
            <a:off x="6299598" y="491940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6" name="直線單箭頭接點 24">
            <a:extLst>
              <a:ext uri="{FF2B5EF4-FFF2-40B4-BE49-F238E27FC236}">
                <a16:creationId xmlns:a16="http://schemas.microsoft.com/office/drawing/2014/main" id="{E8C81B5E-59DB-9F4A-8A98-D060E168680B}"/>
              </a:ext>
            </a:extLst>
          </p:cNvPr>
          <p:cNvCxnSpPr/>
          <p:nvPr/>
        </p:nvCxnSpPr>
        <p:spPr>
          <a:xfrm>
            <a:off x="6083698" y="48479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7" name="圖片 1" descr="wave 002.jpg">
            <a:extLst>
              <a:ext uri="{FF2B5EF4-FFF2-40B4-BE49-F238E27FC236}">
                <a16:creationId xmlns:a16="http://schemas.microsoft.com/office/drawing/2014/main" id="{DFC43A18-E0AF-BD4A-98A8-556EA8DFFF2F}"/>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33537" y="4318091"/>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橢圓 35">
            <a:extLst>
              <a:ext uri="{FF2B5EF4-FFF2-40B4-BE49-F238E27FC236}">
                <a16:creationId xmlns:a16="http://schemas.microsoft.com/office/drawing/2014/main" id="{AD74A570-2B98-3444-A55B-55CB8EF938DC}"/>
              </a:ext>
            </a:extLst>
          </p:cNvPr>
          <p:cNvSpPr/>
          <p:nvPr/>
        </p:nvSpPr>
        <p:spPr>
          <a:xfrm>
            <a:off x="3221694" y="482291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9" name="直線單箭頭接點 36">
            <a:extLst>
              <a:ext uri="{FF2B5EF4-FFF2-40B4-BE49-F238E27FC236}">
                <a16:creationId xmlns:a16="http://schemas.microsoft.com/office/drawing/2014/main" id="{B9B4E20F-C32C-4A4B-899A-52A23399C48F}"/>
              </a:ext>
            </a:extLst>
          </p:cNvPr>
          <p:cNvCxnSpPr/>
          <p:nvPr/>
        </p:nvCxnSpPr>
        <p:spPr>
          <a:xfrm>
            <a:off x="3436999" y="4894354"/>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笑臉 37">
            <a:extLst>
              <a:ext uri="{FF2B5EF4-FFF2-40B4-BE49-F238E27FC236}">
                <a16:creationId xmlns:a16="http://schemas.microsoft.com/office/drawing/2014/main" id="{CE2B787C-67CB-F244-BF40-60B0196F494A}"/>
              </a:ext>
            </a:extLst>
          </p:cNvPr>
          <p:cNvSpPr/>
          <p:nvPr/>
        </p:nvSpPr>
        <p:spPr>
          <a:xfrm>
            <a:off x="2213037" y="4967379"/>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1" name="直線單箭頭接點 38">
            <a:extLst>
              <a:ext uri="{FF2B5EF4-FFF2-40B4-BE49-F238E27FC236}">
                <a16:creationId xmlns:a16="http://schemas.microsoft.com/office/drawing/2014/main" id="{DE25A422-0621-BB41-9CBD-5F0B7A7E706D}"/>
              </a:ext>
            </a:extLst>
          </p:cNvPr>
          <p:cNvCxnSpPr/>
          <p:nvPr/>
        </p:nvCxnSpPr>
        <p:spPr>
          <a:xfrm flipH="1">
            <a:off x="1854262" y="4894354"/>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6EAFBF0-3B80-B143-987A-8FD57DB78CFB}"/>
                  </a:ext>
                </a:extLst>
              </p:cNvPr>
              <p:cNvSpPr txBox="1"/>
              <p:nvPr/>
            </p:nvSpPr>
            <p:spPr>
              <a:xfrm>
                <a:off x="3044583" y="5696895"/>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3" name="TextBox 22">
                <a:extLst>
                  <a:ext uri="{FF2B5EF4-FFF2-40B4-BE49-F238E27FC236}">
                    <a16:creationId xmlns:a16="http://schemas.microsoft.com/office/drawing/2014/main" id="{D6EAFBF0-3B80-B143-987A-8FD57DB78CFB}"/>
                  </a:ext>
                </a:extLst>
              </p:cNvPr>
              <p:cNvSpPr txBox="1">
                <a:spLocks noRot="1" noChangeAspect="1" noMove="1" noResize="1" noEditPoints="1" noAdjustHandles="1" noChangeArrowheads="1" noChangeShapeType="1" noTextEdit="1"/>
              </p:cNvSpPr>
              <p:nvPr/>
            </p:nvSpPr>
            <p:spPr>
              <a:xfrm>
                <a:off x="3044583" y="5696895"/>
                <a:ext cx="2722797" cy="276999"/>
              </a:xfrm>
              <a:prstGeom prst="rect">
                <a:avLst/>
              </a:prstGeom>
              <a:blipFill>
                <a:blip r:embed="rId5"/>
                <a:stretch>
                  <a:fillRect l="-6019" t="-160870" r="-10185" b="-234783"/>
                </a:stretch>
              </a:blipFill>
            </p:spPr>
            <p:txBody>
              <a:bodyPr/>
              <a:lstStyle/>
              <a:p>
                <a:r>
                  <a:rPr lang="en-TW">
                    <a:noFill/>
                  </a:rPr>
                  <a:t> </a:t>
                </a:r>
              </a:p>
            </p:txBody>
          </p:sp>
        </mc:Fallback>
      </mc:AlternateContent>
      <p:sp>
        <p:nvSpPr>
          <p:cNvPr id="24" name="橢圓 41">
            <a:extLst>
              <a:ext uri="{FF2B5EF4-FFF2-40B4-BE49-F238E27FC236}">
                <a16:creationId xmlns:a16="http://schemas.microsoft.com/office/drawing/2014/main" id="{BB7888BD-270A-3441-8AEB-3324B678A50D}"/>
              </a:ext>
            </a:extLst>
          </p:cNvPr>
          <p:cNvSpPr/>
          <p:nvPr/>
        </p:nvSpPr>
        <p:spPr>
          <a:xfrm>
            <a:off x="3344061"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5" name="笑臉 42">
            <a:extLst>
              <a:ext uri="{FF2B5EF4-FFF2-40B4-BE49-F238E27FC236}">
                <a16:creationId xmlns:a16="http://schemas.microsoft.com/office/drawing/2014/main" id="{57A0BAEE-3F58-564A-BF98-32BDE06DC546}"/>
              </a:ext>
            </a:extLst>
          </p:cNvPr>
          <p:cNvSpPr/>
          <p:nvPr/>
        </p:nvSpPr>
        <p:spPr>
          <a:xfrm>
            <a:off x="3752843" y="5738872"/>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6" name="橢圓 41">
            <a:extLst>
              <a:ext uri="{FF2B5EF4-FFF2-40B4-BE49-F238E27FC236}">
                <a16:creationId xmlns:a16="http://schemas.microsoft.com/office/drawing/2014/main" id="{F3D2065F-2C7A-394A-B80E-517E32846FCE}"/>
              </a:ext>
            </a:extLst>
          </p:cNvPr>
          <p:cNvSpPr/>
          <p:nvPr/>
        </p:nvSpPr>
        <p:spPr>
          <a:xfrm>
            <a:off x="4832243"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AE3D863E-7EA0-434E-97D3-115FFFD35E59}"/>
              </a:ext>
            </a:extLst>
          </p:cNvPr>
          <p:cNvSpPr/>
          <p:nvPr/>
        </p:nvSpPr>
        <p:spPr>
          <a:xfrm>
            <a:off x="5216103" y="575323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3" name="TextBox 2">
            <a:extLst>
              <a:ext uri="{FF2B5EF4-FFF2-40B4-BE49-F238E27FC236}">
                <a16:creationId xmlns:a16="http://schemas.microsoft.com/office/drawing/2014/main" id="{A31DC6E7-6B78-082B-50C0-651B07F406FF}"/>
              </a:ext>
            </a:extLst>
          </p:cNvPr>
          <p:cNvSpPr txBox="1"/>
          <p:nvPr/>
        </p:nvSpPr>
        <p:spPr>
          <a:xfrm>
            <a:off x="1133537" y="799426"/>
            <a:ext cx="7263240" cy="369332"/>
          </a:xfrm>
          <a:prstGeom prst="rect">
            <a:avLst/>
          </a:prstGeom>
          <a:noFill/>
        </p:spPr>
        <p:txBody>
          <a:bodyPr wrap="square" rtlCol="0">
            <a:spAutoFit/>
          </a:bodyPr>
          <a:lstStyle/>
          <a:p>
            <a:pPr algn="l"/>
            <a:r>
              <a:rPr lang="en-TW" sz="1800" dirty="0">
                <a:latin typeface="+mj-lt"/>
                <a:ea typeface="PMingLiU" panose="02020500000000000000" pitchFamily="18" charset="-120"/>
              </a:rPr>
              <a:t>其實這種糾葛在微觀世界，經常出現！例如電子被原子散射的實驗。</a:t>
            </a:r>
          </a:p>
        </p:txBody>
      </p:sp>
    </p:spTree>
    <p:extLst>
      <p:ext uri="{BB962C8B-B14F-4D97-AF65-F5344CB8AC3E}">
        <p14:creationId xmlns:p14="http://schemas.microsoft.com/office/powerpoint/2010/main" val="31404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DB0C15-E128-E54F-A2A4-BA975B9A4EC0}"/>
                  </a:ext>
                </a:extLst>
              </p:cNvPr>
              <p:cNvSpPr txBox="1"/>
              <p:nvPr/>
            </p:nvSpPr>
            <p:spPr>
              <a:xfrm>
                <a:off x="3266147" y="495280"/>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C3DB0C15-E128-E54F-A2A4-BA975B9A4EC0}"/>
                  </a:ext>
                </a:extLst>
              </p:cNvPr>
              <p:cNvSpPr txBox="1">
                <a:spLocks noRot="1" noChangeAspect="1" noMove="1" noResize="1" noEditPoints="1" noAdjustHandles="1" noChangeArrowheads="1" noChangeShapeType="1" noTextEdit="1"/>
              </p:cNvSpPr>
              <p:nvPr/>
            </p:nvSpPr>
            <p:spPr>
              <a:xfrm>
                <a:off x="3266147" y="495280"/>
                <a:ext cx="2722797" cy="276999"/>
              </a:xfrm>
              <a:prstGeom prst="rect">
                <a:avLst/>
              </a:prstGeom>
              <a:blipFill>
                <a:blip r:embed="rId3"/>
                <a:stretch>
                  <a:fillRect l="-6512" t="-160870" r="-10233" b="-234783"/>
                </a:stretch>
              </a:blipFill>
            </p:spPr>
            <p:txBody>
              <a:bodyPr/>
              <a:lstStyle/>
              <a:p>
                <a:r>
                  <a:rPr lang="en-TW">
                    <a:noFill/>
                  </a:rPr>
                  <a:t> </a:t>
                </a:r>
              </a:p>
            </p:txBody>
          </p:sp>
        </mc:Fallback>
      </mc:AlternateContent>
      <p:pic>
        <p:nvPicPr>
          <p:cNvPr id="244738"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900113" y="299720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文字方塊 18"/>
          <p:cNvSpPr txBox="1">
            <a:spLocks noChangeArrowheads="1"/>
          </p:cNvSpPr>
          <p:nvPr/>
        </p:nvSpPr>
        <p:spPr bwMode="auto">
          <a:xfrm>
            <a:off x="3708400" y="42211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667625" y="4169123"/>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115616" y="357301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323850" y="3644900"/>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1979613" y="3644900"/>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rot="1945250">
            <a:off x="2944813" y="2281238"/>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rot="19831741">
            <a:off x="5459413" y="2278063"/>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1763713" y="3573463"/>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4749" name="文字方塊 31"/>
          <p:cNvSpPr txBox="1">
            <a:spLocks noChangeArrowheads="1"/>
          </p:cNvSpPr>
          <p:nvPr/>
        </p:nvSpPr>
        <p:spPr bwMode="auto">
          <a:xfrm>
            <a:off x="3924300" y="2420938"/>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觀察電子</a:t>
            </a:r>
          </a:p>
        </p:txBody>
      </p:sp>
      <p:sp>
        <p:nvSpPr>
          <p:cNvPr id="244750" name="文字方塊 32"/>
          <p:cNvSpPr txBox="1">
            <a:spLocks noChangeArrowheads="1"/>
          </p:cNvSpPr>
          <p:nvPr/>
        </p:nvSpPr>
        <p:spPr bwMode="auto">
          <a:xfrm>
            <a:off x="934824" y="4777135"/>
            <a:ext cx="7885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觀察電子的散射方向，根據動量守恆，我就可以知道散射原子的反彈方向！</a:t>
            </a:r>
          </a:p>
        </p:txBody>
      </p:sp>
      <p:sp>
        <p:nvSpPr>
          <p:cNvPr id="244751" name="文字方塊 35"/>
          <p:cNvSpPr txBox="1">
            <a:spLocks noChangeArrowheads="1"/>
          </p:cNvSpPr>
          <p:nvPr/>
        </p:nvSpPr>
        <p:spPr bwMode="auto">
          <a:xfrm>
            <a:off x="934824" y="5225543"/>
            <a:ext cx="7164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但觀察電子時，電子可能已經離開散射源原子很遠了！</a:t>
            </a:r>
          </a:p>
        </p:txBody>
      </p:sp>
      <p:pic>
        <p:nvPicPr>
          <p:cNvPr id="244752"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3132138" y="90805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3"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5364163" y="2924175"/>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橢圓 35"/>
          <p:cNvSpPr/>
          <p:nvPr/>
        </p:nvSpPr>
        <p:spPr>
          <a:xfrm>
            <a:off x="7452320" y="342900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667625" y="3500438"/>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6443663" y="3573463"/>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6084888" y="3500438"/>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3565625" y="588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43" name="笑臉 42"/>
          <p:cNvSpPr/>
          <p:nvPr/>
        </p:nvSpPr>
        <p:spPr>
          <a:xfrm>
            <a:off x="3974407" y="537257"/>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44764" name="文字方塊 43"/>
          <p:cNvSpPr txBox="1">
            <a:spLocks noChangeArrowheads="1"/>
          </p:cNvSpPr>
          <p:nvPr/>
        </p:nvSpPr>
        <p:spPr bwMode="auto">
          <a:xfrm>
            <a:off x="6011863" y="1196975"/>
            <a:ext cx="3024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Times New Roman" pitchFamily="18" charset="0"/>
              </a:rPr>
              <a:t>這個疊加態可以非常糾葛！</a:t>
            </a:r>
          </a:p>
        </p:txBody>
      </p:sp>
      <p:sp>
        <p:nvSpPr>
          <p:cNvPr id="23" name="文字方塊 16">
            <a:extLst>
              <a:ext uri="{FF2B5EF4-FFF2-40B4-BE49-F238E27FC236}">
                <a16:creationId xmlns:a16="http://schemas.microsoft.com/office/drawing/2014/main" id="{782A3F7F-53A1-9F49-9CEF-3A41FC7FA680}"/>
              </a:ext>
            </a:extLst>
          </p:cNvPr>
          <p:cNvSpPr txBox="1">
            <a:spLocks noChangeArrowheads="1"/>
          </p:cNvSpPr>
          <p:nvPr/>
        </p:nvSpPr>
        <p:spPr bwMode="auto">
          <a:xfrm>
            <a:off x="900113" y="5664695"/>
            <a:ext cx="7164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測量的動作似乎會影響到遙遠物體的狀態！遠距竟然還能糾葛！</a:t>
            </a:r>
          </a:p>
        </p:txBody>
      </p:sp>
      <p:sp>
        <p:nvSpPr>
          <p:cNvPr id="26" name="橢圓 41">
            <a:extLst>
              <a:ext uri="{FF2B5EF4-FFF2-40B4-BE49-F238E27FC236}">
                <a16:creationId xmlns:a16="http://schemas.microsoft.com/office/drawing/2014/main" id="{A1A6E20C-B032-5A4E-8DC6-075A533D66C8}"/>
              </a:ext>
            </a:extLst>
          </p:cNvPr>
          <p:cNvSpPr/>
          <p:nvPr/>
        </p:nvSpPr>
        <p:spPr>
          <a:xfrm>
            <a:off x="5053807" y="588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109160ED-85F3-5C49-A989-818CF44282D6}"/>
              </a:ext>
            </a:extLst>
          </p:cNvPr>
          <p:cNvSpPr/>
          <p:nvPr/>
        </p:nvSpPr>
        <p:spPr>
          <a:xfrm>
            <a:off x="5437667" y="551616"/>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878612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4753"/>
                                        </p:tgtEl>
                                        <p:attrNameLst>
                                          <p:attrName>style.visibility</p:attrName>
                                        </p:attrNameLst>
                                      </p:cBhvr>
                                      <p:to>
                                        <p:strVal val="visible"/>
                                      </p:to>
                                    </p:set>
                                    <p:anim calcmode="lin" valueType="num">
                                      <p:cBhvr additive="base">
                                        <p:cTn id="13" dur="500" fill="hold"/>
                                        <p:tgtEl>
                                          <p:spTgt spid="244753"/>
                                        </p:tgtEl>
                                        <p:attrNameLst>
                                          <p:attrName>ppt_x</p:attrName>
                                        </p:attrNameLst>
                                      </p:cBhvr>
                                      <p:tavLst>
                                        <p:tav tm="0">
                                          <p:val>
                                            <p:strVal val="#ppt_x"/>
                                          </p:val>
                                        </p:tav>
                                        <p:tav tm="100000">
                                          <p:val>
                                            <p:strVal val="#ppt_x"/>
                                          </p:val>
                                        </p:tav>
                                      </p:tavLst>
                                    </p:anim>
                                    <p:anim calcmode="lin" valueType="num">
                                      <p:cBhvr additive="base">
                                        <p:cTn id="14" dur="500" fill="hold"/>
                                        <p:tgtEl>
                                          <p:spTgt spid="24475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4740"/>
                                        </p:tgtEl>
                                        <p:attrNameLst>
                                          <p:attrName>style.visibility</p:attrName>
                                        </p:attrNameLst>
                                      </p:cBhvr>
                                      <p:to>
                                        <p:strVal val="visible"/>
                                      </p:to>
                                    </p:set>
                                    <p:anim calcmode="lin" valueType="num">
                                      <p:cBhvr additive="base">
                                        <p:cTn id="33" dur="500" fill="hold"/>
                                        <p:tgtEl>
                                          <p:spTgt spid="244740"/>
                                        </p:tgtEl>
                                        <p:attrNameLst>
                                          <p:attrName>ppt_x</p:attrName>
                                        </p:attrNameLst>
                                      </p:cBhvr>
                                      <p:tavLst>
                                        <p:tav tm="0">
                                          <p:val>
                                            <p:strVal val="#ppt_x"/>
                                          </p:val>
                                        </p:tav>
                                        <p:tav tm="100000">
                                          <p:val>
                                            <p:strVal val="#ppt_x"/>
                                          </p:val>
                                        </p:tav>
                                      </p:tavLst>
                                    </p:anim>
                                    <p:anim calcmode="lin" valueType="num">
                                      <p:cBhvr additive="base">
                                        <p:cTn id="34" dur="500" fill="hold"/>
                                        <p:tgtEl>
                                          <p:spTgt spid="2447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4750"/>
                                        </p:tgtEl>
                                        <p:attrNameLst>
                                          <p:attrName>style.visibility</p:attrName>
                                        </p:attrNameLst>
                                      </p:cBhvr>
                                      <p:to>
                                        <p:strVal val="visible"/>
                                      </p:to>
                                    </p:set>
                                    <p:anim calcmode="lin" valueType="num">
                                      <p:cBhvr additive="base">
                                        <p:cTn id="45" dur="500" fill="hold"/>
                                        <p:tgtEl>
                                          <p:spTgt spid="244750"/>
                                        </p:tgtEl>
                                        <p:attrNameLst>
                                          <p:attrName>ppt_x</p:attrName>
                                        </p:attrNameLst>
                                      </p:cBhvr>
                                      <p:tavLst>
                                        <p:tav tm="0">
                                          <p:val>
                                            <p:strVal val="#ppt_x"/>
                                          </p:val>
                                        </p:tav>
                                        <p:tav tm="100000">
                                          <p:val>
                                            <p:strVal val="#ppt_x"/>
                                          </p:val>
                                        </p:tav>
                                      </p:tavLst>
                                    </p:anim>
                                    <p:anim calcmode="lin" valueType="num">
                                      <p:cBhvr additive="base">
                                        <p:cTn id="46" dur="500" fill="hold"/>
                                        <p:tgtEl>
                                          <p:spTgt spid="24475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4751"/>
                                        </p:tgtEl>
                                        <p:attrNameLst>
                                          <p:attrName>style.visibility</p:attrName>
                                        </p:attrNameLst>
                                      </p:cBhvr>
                                      <p:to>
                                        <p:strVal val="visible"/>
                                      </p:to>
                                    </p:set>
                                    <p:anim calcmode="lin" valueType="num">
                                      <p:cBhvr additive="base">
                                        <p:cTn id="49" dur="500" fill="hold"/>
                                        <p:tgtEl>
                                          <p:spTgt spid="244751"/>
                                        </p:tgtEl>
                                        <p:attrNameLst>
                                          <p:attrName>ppt_x</p:attrName>
                                        </p:attrNameLst>
                                      </p:cBhvr>
                                      <p:tavLst>
                                        <p:tav tm="0">
                                          <p:val>
                                            <p:strVal val="#ppt_x"/>
                                          </p:val>
                                        </p:tav>
                                        <p:tav tm="100000">
                                          <p:val>
                                            <p:strVal val="#ppt_x"/>
                                          </p:val>
                                        </p:tav>
                                      </p:tavLst>
                                    </p:anim>
                                    <p:anim calcmode="lin" valueType="num">
                                      <p:cBhvr additive="base">
                                        <p:cTn id="50" dur="500" fill="hold"/>
                                        <p:tgtEl>
                                          <p:spTgt spid="24475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P spid="19" grpId="0" animBg="1"/>
      <p:bldP spid="244750" grpId="0"/>
      <p:bldP spid="244751" grpId="0"/>
      <p:bldP spid="36" grpId="0" animBg="1"/>
      <p:bldP spid="38"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76056" y="998258"/>
            <a:ext cx="2520280" cy="257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370"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17" t="2523" r="5457" b="5167"/>
          <a:stretch/>
        </p:blipFill>
        <p:spPr bwMode="auto">
          <a:xfrm>
            <a:off x="1391531" y="1066800"/>
            <a:ext cx="2501596" cy="250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2"/>
          <p:cNvSpPr txBox="1">
            <a:spLocks noChangeArrowheads="1"/>
          </p:cNvSpPr>
          <p:nvPr/>
        </p:nvSpPr>
        <p:spPr bwMode="auto">
          <a:xfrm>
            <a:off x="1391531" y="404799"/>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如果原子中的電子是駐波，軌道躍遷就可以看成波的連續變換！</a:t>
            </a:r>
          </a:p>
        </p:txBody>
      </p:sp>
      <p:sp>
        <p:nvSpPr>
          <p:cNvPr id="4" name="向下箭號 3"/>
          <p:cNvSpPr/>
          <p:nvPr/>
        </p:nvSpPr>
        <p:spPr>
          <a:xfrm rot="19843077">
            <a:off x="2099426" y="1172101"/>
            <a:ext cx="258763" cy="249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4"/>
          <p:cNvSpPr/>
          <p:nvPr/>
        </p:nvSpPr>
        <p:spPr>
          <a:xfrm rot="3581094">
            <a:off x="3548111" y="1742000"/>
            <a:ext cx="2206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下箭號 5"/>
          <p:cNvSpPr/>
          <p:nvPr/>
        </p:nvSpPr>
        <p:spPr>
          <a:xfrm rot="15249651">
            <a:off x="1529307" y="2587497"/>
            <a:ext cx="254000" cy="282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8841142">
            <a:off x="2883368" y="3184708"/>
            <a:ext cx="214312"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76" name="文字方塊 7"/>
          <p:cNvSpPr txBox="1">
            <a:spLocks noChangeArrowheads="1"/>
          </p:cNvSpPr>
          <p:nvPr/>
        </p:nvSpPr>
        <p:spPr bwMode="auto">
          <a:xfrm>
            <a:off x="1302631" y="371703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躍遷不是非連續的跳躍，而是連續的，有過渡，有過程的變形與變換。</a:t>
            </a:r>
          </a:p>
        </p:txBody>
      </p:sp>
      <p:pic>
        <p:nvPicPr>
          <p:cNvPr id="10" name="Picture 5" descr="http://www.gnr8.biz/images/meltma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996" y="4838701"/>
            <a:ext cx="1879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ttp://www.dxsheng.com/xihaian/UploadFiles_6610/200902/20090204092111654.jpg"/>
          <p:cNvPicPr>
            <a:picLocks noChangeAspect="1" noChangeArrowheads="1"/>
          </p:cNvPicPr>
          <p:nvPr/>
        </p:nvPicPr>
        <p:blipFill>
          <a:blip r:embed="rId4">
            <a:extLst>
              <a:ext uri="{28A0092B-C50C-407E-A947-70E740481C1C}">
                <a14:useLocalDpi xmlns:a14="http://schemas.microsoft.com/office/drawing/2010/main" val="0"/>
              </a:ext>
            </a:extLst>
          </a:blip>
          <a:srcRect l="38950"/>
          <a:stretch>
            <a:fillRect/>
          </a:stretch>
        </p:blipFill>
        <p:spPr bwMode="auto">
          <a:xfrm>
            <a:off x="868669" y="4719816"/>
            <a:ext cx="12509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http://www.idoself.com/upfiles/201005/02/thumb_1272738543_72.jpg"/>
          <p:cNvPicPr>
            <a:picLocks noChangeAspect="1" noChangeArrowheads="1"/>
          </p:cNvPicPr>
          <p:nvPr/>
        </p:nvPicPr>
        <p:blipFill>
          <a:blip r:embed="rId5">
            <a:extLst>
              <a:ext uri="{28A0092B-C50C-407E-A947-70E740481C1C}">
                <a14:useLocalDpi xmlns:a14="http://schemas.microsoft.com/office/drawing/2010/main" val="0"/>
              </a:ext>
            </a:extLst>
          </a:blip>
          <a:srcRect b="8672"/>
          <a:stretch>
            <a:fillRect/>
          </a:stretch>
        </p:blipFill>
        <p:spPr bwMode="auto">
          <a:xfrm>
            <a:off x="6631597" y="4930776"/>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下箭號 12"/>
          <p:cNvSpPr/>
          <p:nvPr/>
        </p:nvSpPr>
        <p:spPr>
          <a:xfrm rot="16200000">
            <a:off x="2452845" y="522384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rot="16200000">
            <a:off x="5732005" y="5223846"/>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41558" t="35163" r="34600" b="38827"/>
          <a:stretch/>
        </p:blipFill>
        <p:spPr bwMode="auto">
          <a:xfrm>
            <a:off x="5969899" y="1953490"/>
            <a:ext cx="721845" cy="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825468" y="1553184"/>
            <a:ext cx="1652576" cy="1522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533135"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222821"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下箭號 22"/>
          <p:cNvSpPr/>
          <p:nvPr/>
        </p:nvSpPr>
        <p:spPr>
          <a:xfrm rot="16200000">
            <a:off x="4290975" y="2069514"/>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bwMode="auto">
          <a:xfrm>
            <a:off x="1296176" y="415898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躍遷的或快或慢，躍遷到哪裡就可以歸責於此連續變化的過程細節。</a:t>
            </a:r>
          </a:p>
        </p:txBody>
      </p:sp>
    </p:spTree>
    <p:extLst>
      <p:ext uri="{BB962C8B-B14F-4D97-AF65-F5344CB8AC3E}">
        <p14:creationId xmlns:p14="http://schemas.microsoft.com/office/powerpoint/2010/main" val="36422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13" grpId="0" animBg="1"/>
      <p:bldP spid="14" grpId="0" animBg="1"/>
      <p:bldP spid="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B17B4F-E018-213D-BA9D-5FD8A315D900}"/>
              </a:ext>
            </a:extLst>
          </p:cNvPr>
          <p:cNvPicPr>
            <a:picLocks noChangeAspect="1"/>
          </p:cNvPicPr>
          <p:nvPr/>
        </p:nvPicPr>
        <p:blipFill rotWithShape="1">
          <a:blip r:embed="rId2">
            <a:extLst>
              <a:ext uri="{28A0092B-C50C-407E-A947-70E740481C1C}">
                <a14:useLocalDpi xmlns:a14="http://schemas.microsoft.com/office/drawing/2010/main" val="0"/>
              </a:ext>
            </a:extLst>
          </a:blip>
          <a:srcRect t="35300" b="14300"/>
          <a:stretch/>
        </p:blipFill>
        <p:spPr>
          <a:xfrm>
            <a:off x="1259632" y="116632"/>
            <a:ext cx="5957161" cy="432048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8AB5614D-23F8-ADB0-719A-D4066BF28A08}"/>
              </a:ext>
            </a:extLst>
          </p:cNvPr>
          <p:cNvPicPr>
            <a:picLocks noChangeAspect="1"/>
          </p:cNvPicPr>
          <p:nvPr/>
        </p:nvPicPr>
        <p:blipFill rotWithShape="1">
          <a:blip r:embed="rId3">
            <a:extLst>
              <a:ext uri="{28A0092B-C50C-407E-A947-70E740481C1C}">
                <a14:useLocalDpi xmlns:a14="http://schemas.microsoft.com/office/drawing/2010/main" val="0"/>
              </a:ext>
            </a:extLst>
          </a:blip>
          <a:srcRect t="21547" b="40654"/>
          <a:stretch/>
        </p:blipFill>
        <p:spPr>
          <a:xfrm>
            <a:off x="395536" y="4149080"/>
            <a:ext cx="4765729" cy="2592288"/>
          </a:xfrm>
          <a:prstGeom prst="rect">
            <a:avLst/>
          </a:prstGeom>
        </p:spPr>
      </p:pic>
      <p:pic>
        <p:nvPicPr>
          <p:cNvPr id="5" name="Picture 4">
            <a:extLst>
              <a:ext uri="{FF2B5EF4-FFF2-40B4-BE49-F238E27FC236}">
                <a16:creationId xmlns:a16="http://schemas.microsoft.com/office/drawing/2014/main" id="{47D02EC6-2BB4-CB13-8F28-F14B4A84C134}"/>
              </a:ext>
            </a:extLst>
          </p:cNvPr>
          <p:cNvPicPr>
            <a:picLocks noChangeAspect="1"/>
          </p:cNvPicPr>
          <p:nvPr/>
        </p:nvPicPr>
        <p:blipFill>
          <a:blip r:embed="rId4"/>
          <a:stretch>
            <a:fillRect/>
          </a:stretch>
        </p:blipFill>
        <p:spPr>
          <a:xfrm>
            <a:off x="1259632" y="2996952"/>
            <a:ext cx="6304300" cy="1224136"/>
          </a:xfrm>
          <a:prstGeom prst="rect">
            <a:avLst/>
          </a:prstGeom>
        </p:spPr>
      </p:pic>
      <p:sp>
        <p:nvSpPr>
          <p:cNvPr id="6" name="Rectangle 5">
            <a:extLst>
              <a:ext uri="{FF2B5EF4-FFF2-40B4-BE49-F238E27FC236}">
                <a16:creationId xmlns:a16="http://schemas.microsoft.com/office/drawing/2014/main" id="{792466DE-E9B9-75FA-6EE2-847BE2E12A3B}"/>
              </a:ext>
            </a:extLst>
          </p:cNvPr>
          <p:cNvSpPr/>
          <p:nvPr/>
        </p:nvSpPr>
        <p:spPr bwMode="auto">
          <a:xfrm>
            <a:off x="2843808" y="3609020"/>
            <a:ext cx="576064"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7" name="Rectangle 6">
            <a:extLst>
              <a:ext uri="{FF2B5EF4-FFF2-40B4-BE49-F238E27FC236}">
                <a16:creationId xmlns:a16="http://schemas.microsoft.com/office/drawing/2014/main" id="{77532E7A-D0D5-F301-A8D7-77185EC3F72D}"/>
              </a:ext>
            </a:extLst>
          </p:cNvPr>
          <p:cNvSpPr/>
          <p:nvPr/>
        </p:nvSpPr>
        <p:spPr bwMode="auto">
          <a:xfrm>
            <a:off x="2843808" y="3616014"/>
            <a:ext cx="684076"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8" name="Rectangle 7">
            <a:extLst>
              <a:ext uri="{FF2B5EF4-FFF2-40B4-BE49-F238E27FC236}">
                <a16:creationId xmlns:a16="http://schemas.microsoft.com/office/drawing/2014/main" id="{4F22F4B8-414C-0BCF-329F-ABBB68252DA0}"/>
              </a:ext>
            </a:extLst>
          </p:cNvPr>
          <p:cNvSpPr/>
          <p:nvPr/>
        </p:nvSpPr>
        <p:spPr bwMode="auto">
          <a:xfrm>
            <a:off x="5940152" y="3609020"/>
            <a:ext cx="1152128"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9" name="Rectangle 8">
            <a:extLst>
              <a:ext uri="{FF2B5EF4-FFF2-40B4-BE49-F238E27FC236}">
                <a16:creationId xmlns:a16="http://schemas.microsoft.com/office/drawing/2014/main" id="{0481ABE5-9630-3EE3-D8B6-DC702114576E}"/>
              </a:ext>
            </a:extLst>
          </p:cNvPr>
          <p:cNvSpPr/>
          <p:nvPr/>
        </p:nvSpPr>
        <p:spPr bwMode="auto">
          <a:xfrm>
            <a:off x="2123729" y="3905513"/>
            <a:ext cx="2160240" cy="2880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2852B759-D387-5C8E-98F1-467B33AECE3C}"/>
              </a:ext>
            </a:extLst>
          </p:cNvPr>
          <p:cNvSpPr txBox="1"/>
          <p:nvPr/>
        </p:nvSpPr>
        <p:spPr>
          <a:xfrm>
            <a:off x="5364088" y="4733605"/>
            <a:ext cx="3384376" cy="369332"/>
          </a:xfrm>
          <a:prstGeom prst="rect">
            <a:avLst/>
          </a:prstGeom>
          <a:noFill/>
        </p:spPr>
        <p:txBody>
          <a:bodyPr wrap="square" rtlCol="0">
            <a:spAutoFit/>
          </a:bodyPr>
          <a:lstStyle/>
          <a:p>
            <a:pPr algn="l"/>
            <a:r>
              <a:rPr lang="en-TW" sz="1800" dirty="0">
                <a:latin typeface="+mj-lt"/>
                <a:ea typeface="PMingLiU" panose="02020500000000000000" pitchFamily="18" charset="-120"/>
              </a:rPr>
              <a:t>Zeilinger在實驗上確定了：</a:t>
            </a:r>
          </a:p>
        </p:txBody>
      </p:sp>
      <p:sp>
        <p:nvSpPr>
          <p:cNvPr id="10" name="TextBox 9">
            <a:extLst>
              <a:ext uri="{FF2B5EF4-FFF2-40B4-BE49-F238E27FC236}">
                <a16:creationId xmlns:a16="http://schemas.microsoft.com/office/drawing/2014/main" id="{5EAF25EA-6816-3F85-89CA-097FDE5D2122}"/>
              </a:ext>
            </a:extLst>
          </p:cNvPr>
          <p:cNvSpPr txBox="1"/>
          <p:nvPr/>
        </p:nvSpPr>
        <p:spPr>
          <a:xfrm>
            <a:off x="5364088" y="5214764"/>
            <a:ext cx="2952328"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微觀下遠距的確會糾葛。</a:t>
            </a:r>
          </a:p>
        </p:txBody>
      </p:sp>
      <p:sp>
        <p:nvSpPr>
          <p:cNvPr id="11" name="TextBox 10">
            <a:extLst>
              <a:ext uri="{FF2B5EF4-FFF2-40B4-BE49-F238E27FC236}">
                <a16:creationId xmlns:a16="http://schemas.microsoft.com/office/drawing/2014/main" id="{ECAFF381-6506-54A8-9C9E-14439BC940D1}"/>
              </a:ext>
            </a:extLst>
          </p:cNvPr>
          <p:cNvSpPr txBox="1"/>
          <p:nvPr/>
        </p:nvSpPr>
        <p:spPr>
          <a:xfrm>
            <a:off x="5364088" y="5615454"/>
            <a:ext cx="3960440"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微觀下若不干擾，疊加性可以維持。</a:t>
            </a:r>
          </a:p>
        </p:txBody>
      </p:sp>
      <p:sp>
        <p:nvSpPr>
          <p:cNvPr id="12" name="TextBox 11">
            <a:extLst>
              <a:ext uri="{FF2B5EF4-FFF2-40B4-BE49-F238E27FC236}">
                <a16:creationId xmlns:a16="http://schemas.microsoft.com/office/drawing/2014/main" id="{42C112A5-9C7C-17EE-E06C-9114CC692E01}"/>
              </a:ext>
            </a:extLst>
          </p:cNvPr>
          <p:cNvSpPr txBox="1"/>
          <p:nvPr/>
        </p:nvSpPr>
        <p:spPr>
          <a:xfrm>
            <a:off x="5364088" y="6096613"/>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Teleportation!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B145E8-D012-0645-504E-A7F38787A801}"/>
                  </a:ext>
                </a:extLst>
              </p:cNvPr>
              <p:cNvSpPr txBox="1"/>
              <p:nvPr/>
            </p:nvSpPr>
            <p:spPr>
              <a:xfrm>
                <a:off x="6840252" y="6016144"/>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3B145E8-D012-0645-504E-A7F38787A801}"/>
                  </a:ext>
                </a:extLst>
              </p:cNvPr>
              <p:cNvSpPr txBox="1">
                <a:spLocks noRot="1" noChangeAspect="1" noMove="1" noResize="1" noEditPoints="1" noAdjustHandles="1" noChangeArrowheads="1" noChangeShapeType="1" noTextEdit="1"/>
              </p:cNvSpPr>
              <p:nvPr/>
            </p:nvSpPr>
            <p:spPr>
              <a:xfrm>
                <a:off x="6840252" y="6016144"/>
                <a:ext cx="2164119" cy="572273"/>
              </a:xfrm>
              <a:prstGeom prst="rect">
                <a:avLst/>
              </a:prstGeom>
              <a:blipFill>
                <a:blip r:embed="rId5"/>
                <a:stretch>
                  <a:fillRect l="-16959" t="-56522" r="-9357" b="-91304"/>
                </a:stretch>
              </a:blipFill>
            </p:spPr>
            <p:txBody>
              <a:bodyPr/>
              <a:lstStyle/>
              <a:p>
                <a:r>
                  <a:rPr lang="en-TW">
                    <a:noFill/>
                  </a:rPr>
                  <a:t> </a:t>
                </a:r>
              </a:p>
            </p:txBody>
          </p:sp>
        </mc:Fallback>
      </mc:AlternateContent>
    </p:spTree>
    <p:extLst>
      <p:ext uri="{BB962C8B-B14F-4D97-AF65-F5344CB8AC3E}">
        <p14:creationId xmlns:p14="http://schemas.microsoft.com/office/powerpoint/2010/main" val="7095674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文字方塊 4"/>
          <p:cNvSpPr txBox="1">
            <a:spLocks noChangeArrowheads="1"/>
          </p:cNvSpPr>
          <p:nvPr/>
        </p:nvSpPr>
        <p:spPr bwMode="auto">
          <a:xfrm>
            <a:off x="2987675" y="76517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000">
                <a:solidFill>
                  <a:srgbClr val="FF0000"/>
                </a:solidFill>
                <a:latin typeface="Arial" charset="0"/>
              </a:rPr>
              <a:t>Quantum Wonderland</a:t>
            </a:r>
            <a:endParaRPr lang="zh-TW" altLang="en-US" sz="2000">
              <a:solidFill>
                <a:srgbClr val="FF0000"/>
              </a:solidFill>
              <a:latin typeface="Arial" charset="0"/>
            </a:endParaRPr>
          </a:p>
        </p:txBody>
      </p:sp>
      <p:sp>
        <p:nvSpPr>
          <p:cNvPr id="260099" name="文字方塊 5"/>
          <p:cNvSpPr txBox="1">
            <a:spLocks noChangeArrowheads="1"/>
          </p:cNvSpPr>
          <p:nvPr/>
        </p:nvSpPr>
        <p:spPr bwMode="auto">
          <a:xfrm>
            <a:off x="3419475" y="537368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量子的世界是非常奇異的。</a:t>
            </a:r>
          </a:p>
        </p:txBody>
      </p:sp>
      <p:pic>
        <p:nvPicPr>
          <p:cNvPr id="260100" name="Picture 7" descr="http://www.freewebs.com/wonderland-mini-rex/alice-in-wonderlan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40957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7" descr="http://images.xooob.com/20086319/200863192717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628775"/>
            <a:ext cx="4321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home.vicnet.net.au/~richard/raczre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412875"/>
            <a:ext cx="5443538"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364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文字方塊 6"/>
          <p:cNvSpPr txBox="1">
            <a:spLocks noChangeArrowheads="1"/>
          </p:cNvSpPr>
          <p:nvPr/>
        </p:nvSpPr>
        <p:spPr bwMode="auto">
          <a:xfrm>
            <a:off x="2411413" y="47974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微觀物理有內在無法克服的不確定性</a:t>
            </a:r>
            <a:r>
              <a:rPr lang="zh-TW" altLang="en-US" sz="1800">
                <a:solidFill>
                  <a:srgbClr val="000000"/>
                </a:solidFill>
                <a:latin typeface="Arial" charset="0"/>
              </a:rPr>
              <a:t>！</a:t>
            </a:r>
          </a:p>
        </p:txBody>
      </p:sp>
      <p:sp>
        <p:nvSpPr>
          <p:cNvPr id="261123" name="Text Box 4"/>
          <p:cNvSpPr txBox="1">
            <a:spLocks noChangeArrowheads="1"/>
          </p:cNvSpPr>
          <p:nvPr/>
        </p:nvSpPr>
        <p:spPr bwMode="auto">
          <a:xfrm>
            <a:off x="1143000" y="1214438"/>
            <a:ext cx="7429500" cy="64611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50000"/>
              </a:spcBef>
              <a:buFontTx/>
              <a:buNone/>
            </a:pPr>
            <a:r>
              <a:rPr lang="zh-TW" altLang="en-US" sz="1800">
                <a:solidFill>
                  <a:srgbClr val="FF0000"/>
                </a:solidFill>
                <a:latin typeface="Arial" charset="0"/>
              </a:rPr>
              <a:t>量子世界特性一</a:t>
            </a:r>
            <a:r>
              <a:rPr lang="zh-TW" altLang="en-US" sz="1800">
                <a:solidFill>
                  <a:srgbClr val="000000"/>
                </a:solidFill>
                <a:latin typeface="Arial" charset="0"/>
              </a:rPr>
              <a:t>：一個粒子處於</a:t>
            </a:r>
            <a:r>
              <a:rPr lang="zh-TW" altLang="en-US" sz="1800">
                <a:solidFill>
                  <a:srgbClr val="FF0000"/>
                </a:solidFill>
                <a:latin typeface="Arial" charset="0"/>
              </a:rPr>
              <a:t>完全相同的狀態</a:t>
            </a:r>
            <a:r>
              <a:rPr lang="zh-TW" altLang="en-US" sz="1800">
                <a:solidFill>
                  <a:srgbClr val="000000"/>
                </a:solidFill>
                <a:latin typeface="Arial" charset="0"/>
              </a:rPr>
              <a:t>下，某些物理測量的結果卻不是一定每次都相同，粒子的狀態確定，但測量結果卻並不確定。</a:t>
            </a:r>
          </a:p>
        </p:txBody>
      </p:sp>
      <p:sp>
        <p:nvSpPr>
          <p:cNvPr id="261124"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量子世界特性二</a:t>
            </a:r>
            <a:r>
              <a:rPr lang="zh-TW" altLang="en-US" sz="1800">
                <a:solidFill>
                  <a:srgbClr val="000000"/>
                </a:solidFill>
                <a:latin typeface="Arial" charset="0"/>
              </a:rPr>
              <a:t>：電子的</a:t>
            </a:r>
            <a:r>
              <a:rPr lang="zh-TW" altLang="en-US" sz="1800">
                <a:solidFill>
                  <a:srgbClr val="FF0000"/>
                </a:solidFill>
                <a:latin typeface="Arial" charset="0"/>
              </a:rPr>
              <a:t>位置與動量</a:t>
            </a:r>
            <a:r>
              <a:rPr lang="zh-TW" altLang="en-US" sz="1800">
                <a:solidFill>
                  <a:srgbClr val="000000"/>
                </a:solidFill>
                <a:latin typeface="Arial" charset="0"/>
              </a:rPr>
              <a:t>不能同時精確測量，位置精確測定的態與動量精確測定的態是不相容的，因此電子的狀態是多面向的！</a:t>
            </a:r>
          </a:p>
        </p:txBody>
      </p:sp>
      <p:sp>
        <p:nvSpPr>
          <p:cNvPr id="261125" name="文字方塊 4"/>
          <p:cNvSpPr txBox="1">
            <a:spLocks noChangeArrowheads="1"/>
          </p:cNvSpPr>
          <p:nvPr/>
        </p:nvSpPr>
        <p:spPr bwMode="auto">
          <a:xfrm>
            <a:off x="1042988" y="3716338"/>
            <a:ext cx="6715125"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量子世界特性三</a:t>
            </a:r>
            <a:r>
              <a:rPr lang="zh-TW" altLang="en-US" sz="1800">
                <a:solidFill>
                  <a:srgbClr val="000000"/>
                </a:solidFill>
                <a:latin typeface="Arial" charset="0"/>
              </a:rPr>
              <a:t>：所有有效的測量本質上</a:t>
            </a:r>
            <a:r>
              <a:rPr lang="zh-TW" altLang="en-US" sz="1800">
                <a:solidFill>
                  <a:srgbClr val="FF0000"/>
                </a:solidFill>
                <a:latin typeface="Arial" charset="0"/>
              </a:rPr>
              <a:t>必然擾動</a:t>
            </a:r>
            <a:r>
              <a:rPr lang="zh-TW" altLang="en-US" sz="1800">
                <a:solidFill>
                  <a:srgbClr val="000000"/>
                </a:solidFill>
                <a:latin typeface="Arial" charset="0"/>
              </a:rPr>
              <a:t>被觀察的系統！</a:t>
            </a:r>
          </a:p>
        </p:txBody>
      </p:sp>
    </p:spTree>
    <p:extLst>
      <p:ext uri="{BB962C8B-B14F-4D97-AF65-F5344CB8AC3E}">
        <p14:creationId xmlns:p14="http://schemas.microsoft.com/office/powerpoint/2010/main" val="13646579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a:blip r:embed="rId2"/>
          <a:stretch>
            <a:fillRect/>
          </a:stretch>
        </p:blipFill>
        <p:spPr>
          <a:xfrm>
            <a:off x="2195736" y="260648"/>
            <a:ext cx="4680520" cy="4454408"/>
          </a:xfrm>
          <a:prstGeom prst="rect">
            <a:avLst/>
          </a:prstGeom>
        </p:spPr>
      </p:pic>
      <p:sp>
        <p:nvSpPr>
          <p:cNvPr id="5" name="TextBox 4">
            <a:extLst>
              <a:ext uri="{FF2B5EF4-FFF2-40B4-BE49-F238E27FC236}">
                <a16:creationId xmlns:a16="http://schemas.microsoft.com/office/drawing/2014/main" id="{5BF4A2D6-462D-F538-D335-97CA1ADA6BCF}"/>
              </a:ext>
            </a:extLst>
          </p:cNvPr>
          <p:cNvSpPr txBox="1"/>
          <p:nvPr/>
        </p:nvSpPr>
        <p:spPr>
          <a:xfrm>
            <a:off x="1311492" y="4814668"/>
            <a:ext cx="5040560"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愛因斯坦不相信遠距的物體還可以保持糾葛。</a:t>
            </a:r>
          </a:p>
        </p:txBody>
      </p:sp>
      <p:sp>
        <p:nvSpPr>
          <p:cNvPr id="6" name="TextBox 5">
            <a:extLst>
              <a:ext uri="{FF2B5EF4-FFF2-40B4-BE49-F238E27FC236}">
                <a16:creationId xmlns:a16="http://schemas.microsoft.com/office/drawing/2014/main" id="{BEDB13E2-DF93-85CE-8707-99121B4D8012}"/>
              </a:ext>
            </a:extLst>
          </p:cNvPr>
          <p:cNvSpPr txBox="1"/>
          <p:nvPr/>
        </p:nvSpPr>
        <p:spPr>
          <a:xfrm>
            <a:off x="1297688" y="5270594"/>
            <a:ext cx="7704856" cy="369332"/>
          </a:xfrm>
          <a:prstGeom prst="rect">
            <a:avLst/>
          </a:prstGeom>
          <a:noFill/>
        </p:spPr>
        <p:txBody>
          <a:bodyPr wrap="square" rtlCol="0">
            <a:spAutoFit/>
          </a:bodyPr>
          <a:lstStyle/>
          <a:p>
            <a:pPr algn="l"/>
            <a:r>
              <a:rPr lang="en-TW" sz="1800" dirty="0">
                <a:latin typeface="+mj-lt"/>
                <a:ea typeface="PMingLiU" panose="02020500000000000000" pitchFamily="18" charset="-120"/>
              </a:rPr>
              <a:t>他認為機器產生兩個球的設計，並不是每一次都產生一樣狀態的雙球組。</a:t>
            </a:r>
          </a:p>
        </p:txBody>
      </p:sp>
      <p:sp>
        <p:nvSpPr>
          <p:cNvPr id="7" name="TextBox 6">
            <a:extLst>
              <a:ext uri="{FF2B5EF4-FFF2-40B4-BE49-F238E27FC236}">
                <a16:creationId xmlns:a16="http://schemas.microsoft.com/office/drawing/2014/main" id="{F70D57F1-49E3-8611-1148-31BCC8EF0D20}"/>
              </a:ext>
            </a:extLst>
          </p:cNvPr>
          <p:cNvSpPr txBox="1"/>
          <p:nvPr/>
        </p:nvSpPr>
        <p:spPr>
          <a:xfrm>
            <a:off x="1311492" y="5733256"/>
            <a:ext cx="7580988" cy="369332"/>
          </a:xfrm>
          <a:prstGeom prst="rect">
            <a:avLst/>
          </a:prstGeom>
          <a:noFill/>
        </p:spPr>
        <p:txBody>
          <a:bodyPr wrap="square" rtlCol="0">
            <a:spAutoFit/>
          </a:bodyPr>
          <a:lstStyle/>
          <a:p>
            <a:pPr algn="l"/>
            <a:r>
              <a:rPr lang="en-TW" sz="1800" dirty="0">
                <a:latin typeface="+mj-lt"/>
                <a:ea typeface="PMingLiU" panose="02020500000000000000" pitchFamily="18" charset="-120"/>
              </a:rPr>
              <a:t>有一個隱藏參數Hidden Variable會決定產生是一黑一白，還是一白一黑！</a:t>
            </a:r>
          </a:p>
        </p:txBody>
      </p:sp>
      <p:sp>
        <p:nvSpPr>
          <p:cNvPr id="8" name="TextBox 7">
            <a:extLst>
              <a:ext uri="{FF2B5EF4-FFF2-40B4-BE49-F238E27FC236}">
                <a16:creationId xmlns:a16="http://schemas.microsoft.com/office/drawing/2014/main" id="{E4FCC319-A25B-5F4B-7605-CED70605E95F}"/>
              </a:ext>
            </a:extLst>
          </p:cNvPr>
          <p:cNvSpPr txBox="1"/>
          <p:nvPr/>
        </p:nvSpPr>
        <p:spPr>
          <a:xfrm>
            <a:off x="1297688" y="6182447"/>
            <a:ext cx="6984776" cy="369332"/>
          </a:xfrm>
          <a:prstGeom prst="rect">
            <a:avLst/>
          </a:prstGeom>
          <a:noFill/>
        </p:spPr>
        <p:txBody>
          <a:bodyPr wrap="square" rtlCol="0">
            <a:spAutoFit/>
          </a:bodyPr>
          <a:lstStyle/>
          <a:p>
            <a:pPr algn="l"/>
            <a:r>
              <a:rPr lang="en-TW" sz="1800" dirty="0">
                <a:latin typeface="+mj-lt"/>
                <a:ea typeface="PMingLiU" panose="02020500000000000000" pitchFamily="18" charset="-120"/>
              </a:rPr>
              <a:t>疊加只是假象而已。只是反映我們知識的不足而已。</a:t>
            </a:r>
          </a:p>
        </p:txBody>
      </p:sp>
    </p:spTree>
    <p:extLst>
      <p:ext uri="{BB962C8B-B14F-4D97-AF65-F5344CB8AC3E}">
        <p14:creationId xmlns:p14="http://schemas.microsoft.com/office/powerpoint/2010/main" val="7062369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60100" y="4522178"/>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農場的每一株菜都不同，隱藏的變數決定了蔬菜是否能長成。</a:t>
            </a:r>
          </a:p>
        </p:txBody>
      </p:sp>
      <p:sp>
        <p:nvSpPr>
          <p:cNvPr id="4" name="文字方塊 3"/>
          <p:cNvSpPr txBox="1"/>
          <p:nvPr/>
        </p:nvSpPr>
        <p:spPr bwMode="auto">
          <a:xfrm>
            <a:off x="1160100" y="4952205"/>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或許每一個放射性原子核也不是一模一樣的，無從分辨，</a:t>
            </a:r>
          </a:p>
        </p:txBody>
      </p:sp>
    </p:spTree>
    <p:extLst>
      <p:ext uri="{BB962C8B-B14F-4D97-AF65-F5344CB8AC3E}">
        <p14:creationId xmlns:p14="http://schemas.microsoft.com/office/powerpoint/2010/main" val="362044630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9">
            <a:extLst>
              <a:ext uri="{FF2B5EF4-FFF2-40B4-BE49-F238E27FC236}">
                <a16:creationId xmlns:a16="http://schemas.microsoft.com/office/drawing/2014/main" id="{BBA05022-4FAE-54C0-142E-0DA080C9A34E}"/>
              </a:ext>
            </a:extLst>
          </p:cNvPr>
          <p:cNvSpPr/>
          <p:nvPr/>
        </p:nvSpPr>
        <p:spPr>
          <a:xfrm>
            <a:off x="4745315" y="4561685"/>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矩形 18">
            <a:extLst>
              <a:ext uri="{FF2B5EF4-FFF2-40B4-BE49-F238E27FC236}">
                <a16:creationId xmlns:a16="http://schemas.microsoft.com/office/drawing/2014/main" id="{EDA302AD-7748-9DBE-3128-FB705E0EC975}"/>
              </a:ext>
            </a:extLst>
          </p:cNvPr>
          <p:cNvSpPr/>
          <p:nvPr/>
        </p:nvSpPr>
        <p:spPr>
          <a:xfrm>
            <a:off x="468313" y="4513790"/>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26">
            <a:extLst>
              <a:ext uri="{FF2B5EF4-FFF2-40B4-BE49-F238E27FC236}">
                <a16:creationId xmlns:a16="http://schemas.microsoft.com/office/drawing/2014/main" id="{BA4296EB-8E6E-D0D9-3A99-482EADDD23F6}"/>
              </a:ext>
            </a:extLst>
          </p:cNvPr>
          <p:cNvCxnSpPr/>
          <p:nvPr/>
        </p:nvCxnSpPr>
        <p:spPr>
          <a:xfrm flipH="1">
            <a:off x="692366" y="577484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1" descr="wave 002.jpg">
            <a:extLst>
              <a:ext uri="{FF2B5EF4-FFF2-40B4-BE49-F238E27FC236}">
                <a16:creationId xmlns:a16="http://schemas.microsoft.com/office/drawing/2014/main" id="{739D0F47-1564-652B-1473-89A9AF82A01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03440" y="4951417"/>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descr="wave 002.jpg">
            <a:extLst>
              <a:ext uri="{FF2B5EF4-FFF2-40B4-BE49-F238E27FC236}">
                <a16:creationId xmlns:a16="http://schemas.microsoft.com/office/drawing/2014/main" id="{80701D2A-607E-854D-AF0C-70E32AA5B613}"/>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450907" y="4959674"/>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30">
            <a:extLst>
              <a:ext uri="{FF2B5EF4-FFF2-40B4-BE49-F238E27FC236}">
                <a16:creationId xmlns:a16="http://schemas.microsoft.com/office/drawing/2014/main" id="{69F261C6-C23C-45F0-6E3B-89178B5D2526}"/>
              </a:ext>
            </a:extLst>
          </p:cNvPr>
          <p:cNvCxnSpPr/>
          <p:nvPr/>
        </p:nvCxnSpPr>
        <p:spPr>
          <a:xfrm>
            <a:off x="6848307" y="5761103"/>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11">
            <a:extLst>
              <a:ext uri="{FF2B5EF4-FFF2-40B4-BE49-F238E27FC236}">
                <a16:creationId xmlns:a16="http://schemas.microsoft.com/office/drawing/2014/main" id="{C2D30E3C-43C5-8F6D-976E-7185C0F9EF19}"/>
              </a:ext>
            </a:extLst>
          </p:cNvPr>
          <p:cNvCxnSpPr/>
          <p:nvPr/>
        </p:nvCxnSpPr>
        <p:spPr>
          <a:xfrm>
            <a:off x="568975"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35">
            <a:extLst>
              <a:ext uri="{FF2B5EF4-FFF2-40B4-BE49-F238E27FC236}">
                <a16:creationId xmlns:a16="http://schemas.microsoft.com/office/drawing/2014/main" id="{D9E76D00-1C77-72C4-9F10-4B7174CA89FB}"/>
              </a:ext>
            </a:extLst>
          </p:cNvPr>
          <p:cNvCxnSpPr/>
          <p:nvPr/>
        </p:nvCxnSpPr>
        <p:spPr>
          <a:xfrm>
            <a:off x="4816753"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DB0C15-E128-E54F-A2A4-BA975B9A4EC0}"/>
                  </a:ext>
                </a:extLst>
              </p:cNvPr>
              <p:cNvSpPr txBox="1"/>
              <p:nvPr/>
            </p:nvSpPr>
            <p:spPr>
              <a:xfrm>
                <a:off x="3347721" y="2152233"/>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C3DB0C15-E128-E54F-A2A4-BA975B9A4EC0}"/>
                  </a:ext>
                </a:extLst>
              </p:cNvPr>
              <p:cNvSpPr txBox="1">
                <a:spLocks noRot="1" noChangeAspect="1" noMove="1" noResize="1" noEditPoints="1" noAdjustHandles="1" noChangeArrowheads="1" noChangeShapeType="1" noTextEdit="1"/>
              </p:cNvSpPr>
              <p:nvPr/>
            </p:nvSpPr>
            <p:spPr>
              <a:xfrm>
                <a:off x="3347721" y="2152233"/>
                <a:ext cx="2722797" cy="276999"/>
              </a:xfrm>
              <a:prstGeom prst="rect">
                <a:avLst/>
              </a:prstGeom>
              <a:blipFill>
                <a:blip r:embed="rId4"/>
                <a:stretch>
                  <a:fillRect l="-6019" t="-160870" r="-10185" b="-230435"/>
                </a:stretch>
              </a:blipFill>
            </p:spPr>
            <p:txBody>
              <a:bodyPr/>
              <a:lstStyle/>
              <a:p>
                <a:r>
                  <a:rPr lang="en-TW">
                    <a:noFill/>
                  </a:rPr>
                  <a:t> </a:t>
                </a:r>
              </a:p>
            </p:txBody>
          </p:sp>
        </mc:Fallback>
      </mc:AlternateContent>
      <p:sp>
        <p:nvSpPr>
          <p:cNvPr id="244739" name="文字方塊 18"/>
          <p:cNvSpPr txBox="1">
            <a:spLocks noChangeArrowheads="1"/>
          </p:cNvSpPr>
          <p:nvPr/>
        </p:nvSpPr>
        <p:spPr bwMode="auto">
          <a:xfrm>
            <a:off x="3422586" y="618995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06011" y="6199501"/>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124166" y="60326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260566" y="6081614"/>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12206" y="5916830"/>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rot="1945250">
            <a:off x="3026387" y="3938191"/>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rot="19831741">
            <a:off x="5540987" y="3935016"/>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853349" y="60575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4749" name="文字方塊 31"/>
          <p:cNvSpPr txBox="1">
            <a:spLocks noChangeArrowheads="1"/>
          </p:cNvSpPr>
          <p:nvPr/>
        </p:nvSpPr>
        <p:spPr bwMode="auto">
          <a:xfrm>
            <a:off x="4005874" y="4077891"/>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觀察電子</a:t>
            </a:r>
          </a:p>
        </p:txBody>
      </p:sp>
      <p:pic>
        <p:nvPicPr>
          <p:cNvPr id="244752" name="圖片 1" descr="wave 002.jpg"/>
          <p:cNvPicPr>
            <a:picLocks noChangeAspect="1"/>
          </p:cNvPicPr>
          <p:nvPr/>
        </p:nvPicPr>
        <p:blipFill>
          <a:blip r:embed="rId3">
            <a:extLst>
              <a:ext uri="{28A0092B-C50C-407E-A947-70E740481C1C}">
                <a14:useLocalDpi xmlns:a14="http://schemas.microsoft.com/office/drawing/2010/main" val="0"/>
              </a:ext>
            </a:extLst>
          </a:blip>
          <a:srcRect l="15028" t="53964" r="60693" b="31841"/>
          <a:stretch>
            <a:fillRect/>
          </a:stretch>
        </p:blipFill>
        <p:spPr bwMode="auto">
          <a:xfrm>
            <a:off x="3213712" y="2565003"/>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橢圓 35"/>
          <p:cNvSpPr/>
          <p:nvPr/>
        </p:nvSpPr>
        <p:spPr>
          <a:xfrm>
            <a:off x="7529176" y="597572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06011" y="6057570"/>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841917" y="5867444"/>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5007556" y="6032677"/>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3647199"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43" name="笑臉 42"/>
          <p:cNvSpPr/>
          <p:nvPr/>
        </p:nvSpPr>
        <p:spPr>
          <a:xfrm>
            <a:off x="4055981" y="2194210"/>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44764" name="文字方塊 43"/>
          <p:cNvSpPr txBox="1">
            <a:spLocks noChangeArrowheads="1"/>
          </p:cNvSpPr>
          <p:nvPr/>
        </p:nvSpPr>
        <p:spPr bwMode="auto">
          <a:xfrm>
            <a:off x="6093437" y="2853928"/>
            <a:ext cx="3024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Times New Roman" pitchFamily="18" charset="0"/>
              </a:rPr>
              <a:t>這個疊加態可以非常糾葛！</a:t>
            </a:r>
          </a:p>
        </p:txBody>
      </p:sp>
      <p:sp>
        <p:nvSpPr>
          <p:cNvPr id="26" name="橢圓 41">
            <a:extLst>
              <a:ext uri="{FF2B5EF4-FFF2-40B4-BE49-F238E27FC236}">
                <a16:creationId xmlns:a16="http://schemas.microsoft.com/office/drawing/2014/main" id="{A1A6E20C-B032-5A4E-8DC6-075A533D66C8}"/>
              </a:ext>
            </a:extLst>
          </p:cNvPr>
          <p:cNvSpPr/>
          <p:nvPr/>
        </p:nvSpPr>
        <p:spPr>
          <a:xfrm>
            <a:off x="5135381"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109160ED-85F3-5C49-A989-818CF44282D6}"/>
              </a:ext>
            </a:extLst>
          </p:cNvPr>
          <p:cNvSpPr/>
          <p:nvPr/>
        </p:nvSpPr>
        <p:spPr>
          <a:xfrm>
            <a:off x="5519241" y="2208569"/>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3" name="圖片 1" descr="wave 002.jpg">
            <a:extLst>
              <a:ext uri="{FF2B5EF4-FFF2-40B4-BE49-F238E27FC236}">
                <a16:creationId xmlns:a16="http://schemas.microsoft.com/office/drawing/2014/main" id="{8EFF8F06-982A-124F-2E59-043EA7F80B9B}"/>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278911" y="347439"/>
            <a:ext cx="2682297" cy="94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下箭號 16">
            <a:extLst>
              <a:ext uri="{FF2B5EF4-FFF2-40B4-BE49-F238E27FC236}">
                <a16:creationId xmlns:a16="http://schemas.microsoft.com/office/drawing/2014/main" id="{3E5A3851-38D7-49C0-894A-BED388E06B2B}"/>
              </a:ext>
            </a:extLst>
          </p:cNvPr>
          <p:cNvSpPr/>
          <p:nvPr/>
        </p:nvSpPr>
        <p:spPr>
          <a:xfrm>
            <a:off x="4356100" y="1454463"/>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26458080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a:extLst>
              <a:ext uri="{FF2B5EF4-FFF2-40B4-BE49-F238E27FC236}">
                <a16:creationId xmlns:a16="http://schemas.microsoft.com/office/drawing/2014/main" id="{BF1B03B4-5A89-F744-AFE4-46A89861FCA8}"/>
              </a:ext>
            </a:extLst>
          </p:cNvPr>
          <p:cNvSpPr/>
          <p:nvPr/>
        </p:nvSpPr>
        <p:spPr>
          <a:xfrm>
            <a:off x="4816751" y="268473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矩形 18">
            <a:extLst>
              <a:ext uri="{FF2B5EF4-FFF2-40B4-BE49-F238E27FC236}">
                <a16:creationId xmlns:a16="http://schemas.microsoft.com/office/drawing/2014/main" id="{6351E232-F16C-5767-21E7-AC3332340253}"/>
              </a:ext>
            </a:extLst>
          </p:cNvPr>
          <p:cNvSpPr/>
          <p:nvPr/>
        </p:nvSpPr>
        <p:spPr>
          <a:xfrm>
            <a:off x="539749" y="263683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9" name="直線單箭頭接點 26">
            <a:extLst>
              <a:ext uri="{FF2B5EF4-FFF2-40B4-BE49-F238E27FC236}">
                <a16:creationId xmlns:a16="http://schemas.microsoft.com/office/drawing/2014/main" id="{90908E23-4DAA-6D03-468D-7913977A77BD}"/>
              </a:ext>
            </a:extLst>
          </p:cNvPr>
          <p:cNvCxnSpPr/>
          <p:nvPr/>
        </p:nvCxnSpPr>
        <p:spPr>
          <a:xfrm flipH="1">
            <a:off x="640411" y="3419902"/>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圖片 1" descr="wave 002.jpg">
            <a:extLst>
              <a:ext uri="{FF2B5EF4-FFF2-40B4-BE49-F238E27FC236}">
                <a16:creationId xmlns:a16="http://schemas.microsoft.com/office/drawing/2014/main" id="{FD5DEF12-63FF-88B8-2962-11C5FD22896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74876" y="307446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 descr="wave 002.jpg">
            <a:extLst>
              <a:ext uri="{FF2B5EF4-FFF2-40B4-BE49-F238E27FC236}">
                <a16:creationId xmlns:a16="http://schemas.microsoft.com/office/drawing/2014/main" id="{A9C0839C-BDD3-E5A1-A335-68D8F9CE39ED}"/>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522343" y="308272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單箭頭接點 30">
            <a:extLst>
              <a:ext uri="{FF2B5EF4-FFF2-40B4-BE49-F238E27FC236}">
                <a16:creationId xmlns:a16="http://schemas.microsoft.com/office/drawing/2014/main" id="{3AFF3FA3-3794-3656-A640-9B1096476CBA}"/>
              </a:ext>
            </a:extLst>
          </p:cNvPr>
          <p:cNvCxnSpPr/>
          <p:nvPr/>
        </p:nvCxnSpPr>
        <p:spPr>
          <a:xfrm>
            <a:off x="6919743" y="388415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接點 11">
            <a:extLst>
              <a:ext uri="{FF2B5EF4-FFF2-40B4-BE49-F238E27FC236}">
                <a16:creationId xmlns:a16="http://schemas.microsoft.com/office/drawing/2014/main" id="{73404C5D-8C7B-05E7-7E21-520BD7F8F709}"/>
              </a:ext>
            </a:extLst>
          </p:cNvPr>
          <p:cNvCxnSpPr/>
          <p:nvPr/>
        </p:nvCxnSpPr>
        <p:spPr>
          <a:xfrm>
            <a:off x="640411"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接點 35">
            <a:extLst>
              <a:ext uri="{FF2B5EF4-FFF2-40B4-BE49-F238E27FC236}">
                <a16:creationId xmlns:a16="http://schemas.microsoft.com/office/drawing/2014/main" id="{D5F9D962-B173-C588-D6F1-D9038242F932}"/>
              </a:ext>
            </a:extLst>
          </p:cNvPr>
          <p:cNvCxnSpPr/>
          <p:nvPr/>
        </p:nvCxnSpPr>
        <p:spPr>
          <a:xfrm>
            <a:off x="4888189"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4739" name="文字方塊 18"/>
          <p:cNvSpPr txBox="1">
            <a:spLocks noChangeArrowheads="1"/>
          </p:cNvSpPr>
          <p:nvPr/>
        </p:nvSpPr>
        <p:spPr bwMode="auto">
          <a:xfrm>
            <a:off x="3765685" y="4804047"/>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24910" y="4752007"/>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336066" y="410551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411276" y="419897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83642" y="400555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a:off x="2051843" y="2103518"/>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a:off x="6420462" y="2103518"/>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999631" y="4147638"/>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6" name="橢圓 35"/>
          <p:cNvSpPr/>
          <p:nvPr/>
        </p:nvSpPr>
        <p:spPr>
          <a:xfrm>
            <a:off x="7475792" y="408724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24910" y="4169137"/>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795963" y="4034872"/>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4932648" y="4147638"/>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文字方塊 16">
            <a:extLst>
              <a:ext uri="{FF2B5EF4-FFF2-40B4-BE49-F238E27FC236}">
                <a16:creationId xmlns:a16="http://schemas.microsoft.com/office/drawing/2014/main" id="{782A3F7F-53A1-9F49-9CEF-3A41FC7FA680}"/>
              </a:ext>
            </a:extLst>
          </p:cNvPr>
          <p:cNvSpPr txBox="1">
            <a:spLocks noChangeArrowheads="1"/>
          </p:cNvSpPr>
          <p:nvPr/>
        </p:nvSpPr>
        <p:spPr bwMode="auto">
          <a:xfrm>
            <a:off x="900113" y="5705315"/>
            <a:ext cx="8065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也許從一開始，入射的電子就有隱藏的參數，每一次入射的電子不見得一樣。</a:t>
            </a:r>
          </a:p>
        </p:txBody>
      </p:sp>
      <p:pic>
        <p:nvPicPr>
          <p:cNvPr id="2" name="圖片 1" descr="wave 002.jpg">
            <a:extLst>
              <a:ext uri="{FF2B5EF4-FFF2-40B4-BE49-F238E27FC236}">
                <a16:creationId xmlns:a16="http://schemas.microsoft.com/office/drawing/2014/main" id="{3723CBA9-B9B8-EF2F-0EFE-8B1AD9AA917F}"/>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115616" y="968018"/>
            <a:ext cx="2593555" cy="9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1" descr="wave 002.jpg">
            <a:extLst>
              <a:ext uri="{FF2B5EF4-FFF2-40B4-BE49-F238E27FC236}">
                <a16:creationId xmlns:a16="http://schemas.microsoft.com/office/drawing/2014/main" id="{FADF67D1-5B35-54A5-7244-9B3864F0B54C}"/>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5598994" y="979930"/>
            <a:ext cx="2509709" cy="88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16F5E2-5ECA-6BC9-CC90-F9CD02D0A54C}"/>
                  </a:ext>
                </a:extLst>
              </p:cNvPr>
              <p:cNvSpPr txBox="1"/>
              <p:nvPr/>
            </p:nvSpPr>
            <p:spPr>
              <a:xfrm>
                <a:off x="900113" y="4878406"/>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3816F5E2-5ECA-6BC9-CC90-F9CD02D0A54C}"/>
                  </a:ext>
                </a:extLst>
              </p:cNvPr>
              <p:cNvSpPr txBox="1">
                <a:spLocks noRot="1" noChangeAspect="1" noMove="1" noResize="1" noEditPoints="1" noAdjustHandles="1" noChangeArrowheads="1" noChangeShapeType="1" noTextEdit="1"/>
              </p:cNvSpPr>
              <p:nvPr/>
            </p:nvSpPr>
            <p:spPr>
              <a:xfrm>
                <a:off x="900113" y="4878406"/>
                <a:ext cx="1048364" cy="276999"/>
              </a:xfrm>
              <a:prstGeom prst="rect">
                <a:avLst/>
              </a:prstGeom>
              <a:blipFill>
                <a:blip r:embed="rId4"/>
                <a:stretch>
                  <a:fillRect l="-36145" t="-160870" r="-27711" b="-230435"/>
                </a:stretch>
              </a:blipFill>
            </p:spPr>
            <p:txBody>
              <a:bodyPr/>
              <a:lstStyle/>
              <a:p>
                <a:r>
                  <a:rPr lang="en-TW">
                    <a:noFill/>
                  </a:rPr>
                  <a:t> </a:t>
                </a:r>
              </a:p>
            </p:txBody>
          </p:sp>
        </mc:Fallback>
      </mc:AlternateContent>
      <p:sp>
        <p:nvSpPr>
          <p:cNvPr id="6" name="橢圓 41">
            <a:extLst>
              <a:ext uri="{FF2B5EF4-FFF2-40B4-BE49-F238E27FC236}">
                <a16:creationId xmlns:a16="http://schemas.microsoft.com/office/drawing/2014/main" id="{02904B49-9108-52BD-AE4D-695E2F2A3D47}"/>
              </a:ext>
            </a:extLst>
          </p:cNvPr>
          <p:cNvSpPr/>
          <p:nvPr/>
        </p:nvSpPr>
        <p:spPr>
          <a:xfrm>
            <a:off x="1014228" y="495770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7" name="笑臉 42">
            <a:extLst>
              <a:ext uri="{FF2B5EF4-FFF2-40B4-BE49-F238E27FC236}">
                <a16:creationId xmlns:a16="http://schemas.microsoft.com/office/drawing/2014/main" id="{1DB4FB01-8624-2210-D435-903792DFDD56}"/>
              </a:ext>
            </a:extLst>
          </p:cNvPr>
          <p:cNvSpPr/>
          <p:nvPr/>
        </p:nvSpPr>
        <p:spPr>
          <a:xfrm>
            <a:off x="1407504" y="492086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7856A6-60BC-E122-A2F2-592BDF4C74D1}"/>
                  </a:ext>
                </a:extLst>
              </p:cNvPr>
              <p:cNvSpPr txBox="1"/>
              <p:nvPr/>
            </p:nvSpPr>
            <p:spPr>
              <a:xfrm>
                <a:off x="6265691" y="4842347"/>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0" name="TextBox 9">
                <a:extLst>
                  <a:ext uri="{FF2B5EF4-FFF2-40B4-BE49-F238E27FC236}">
                    <a16:creationId xmlns:a16="http://schemas.microsoft.com/office/drawing/2014/main" id="{E17856A6-60BC-E122-A2F2-592BDF4C74D1}"/>
                  </a:ext>
                </a:extLst>
              </p:cNvPr>
              <p:cNvSpPr txBox="1">
                <a:spLocks noRot="1" noChangeAspect="1" noMove="1" noResize="1" noEditPoints="1" noAdjustHandles="1" noChangeArrowheads="1" noChangeShapeType="1" noTextEdit="1"/>
              </p:cNvSpPr>
              <p:nvPr/>
            </p:nvSpPr>
            <p:spPr>
              <a:xfrm>
                <a:off x="6265691" y="4842347"/>
                <a:ext cx="1048364" cy="276999"/>
              </a:xfrm>
              <a:prstGeom prst="rect">
                <a:avLst/>
              </a:prstGeom>
              <a:blipFill>
                <a:blip r:embed="rId5"/>
                <a:stretch>
                  <a:fillRect l="-36145" t="-160870" r="-28916" b="-230435"/>
                </a:stretch>
              </a:blipFill>
            </p:spPr>
            <p:txBody>
              <a:bodyPr/>
              <a:lstStyle/>
              <a:p>
                <a:r>
                  <a:rPr lang="en-TW">
                    <a:noFill/>
                  </a:rPr>
                  <a:t> </a:t>
                </a:r>
              </a:p>
            </p:txBody>
          </p:sp>
        </mc:Fallback>
      </mc:AlternateContent>
      <p:sp>
        <p:nvSpPr>
          <p:cNvPr id="11" name="橢圓 41">
            <a:extLst>
              <a:ext uri="{FF2B5EF4-FFF2-40B4-BE49-F238E27FC236}">
                <a16:creationId xmlns:a16="http://schemas.microsoft.com/office/drawing/2014/main" id="{86B7E639-B827-F91D-5133-A90EE84F961A}"/>
              </a:ext>
            </a:extLst>
          </p:cNvPr>
          <p:cNvSpPr/>
          <p:nvPr/>
        </p:nvSpPr>
        <p:spPr>
          <a:xfrm>
            <a:off x="6387088" y="492356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2" name="笑臉 42">
            <a:extLst>
              <a:ext uri="{FF2B5EF4-FFF2-40B4-BE49-F238E27FC236}">
                <a16:creationId xmlns:a16="http://schemas.microsoft.com/office/drawing/2014/main" id="{AC6E6EA5-D3C0-8916-B8C5-76829E60B91E}"/>
              </a:ext>
            </a:extLst>
          </p:cNvPr>
          <p:cNvSpPr/>
          <p:nvPr/>
        </p:nvSpPr>
        <p:spPr>
          <a:xfrm>
            <a:off x="6789873" y="489827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1216847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FA58B-6296-8AAF-ABDA-37E6AD8E795D}"/>
              </a:ext>
            </a:extLst>
          </p:cNvPr>
          <p:cNvSpPr txBox="1"/>
          <p:nvPr/>
        </p:nvSpPr>
        <p:spPr>
          <a:xfrm>
            <a:off x="1979712" y="1196752"/>
            <a:ext cx="5832648" cy="369332"/>
          </a:xfrm>
          <a:prstGeom prst="rect">
            <a:avLst/>
          </a:prstGeom>
          <a:noFill/>
        </p:spPr>
        <p:txBody>
          <a:bodyPr wrap="square" rtlCol="0">
            <a:spAutoFit/>
          </a:bodyPr>
          <a:lstStyle/>
          <a:p>
            <a:pPr algn="l"/>
            <a:r>
              <a:rPr lang="en-TW" sz="1800" dirty="0">
                <a:latin typeface="+mj-lt"/>
                <a:ea typeface="PMingLiU" panose="02020500000000000000" pitchFamily="18" charset="-120"/>
              </a:rPr>
              <a:t>Bell Inequality</a:t>
            </a:r>
            <a:r>
              <a:rPr lang="zh-TW" altLang="en-US" sz="1800" dirty="0">
                <a:latin typeface="+mj-lt"/>
                <a:ea typeface="PMingLiU" panose="02020500000000000000" pitchFamily="18" charset="-120"/>
              </a:rPr>
              <a:t> 可以分辨量子力學與隱藏參數兩種理論！</a:t>
            </a:r>
            <a:endParaRPr lang="en-TW" sz="1800" dirty="0">
              <a:latin typeface="+mj-lt"/>
              <a:ea typeface="PMingLiU" panose="02020500000000000000" pitchFamily="18" charset="-120"/>
            </a:endParaRPr>
          </a:p>
        </p:txBody>
      </p:sp>
      <p:pic>
        <p:nvPicPr>
          <p:cNvPr id="2050" name="Picture 2">
            <a:extLst>
              <a:ext uri="{FF2B5EF4-FFF2-40B4-BE49-F238E27FC236}">
                <a16:creationId xmlns:a16="http://schemas.microsoft.com/office/drawing/2014/main" id="{907DCD5F-F9C0-25D2-C9E5-BF5C1EC68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66168"/>
            <a:ext cx="2516222" cy="3895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blackboard&#10;&#10;Description automatically generated with medium confidence">
            <a:extLst>
              <a:ext uri="{FF2B5EF4-FFF2-40B4-BE49-F238E27FC236}">
                <a16:creationId xmlns:a16="http://schemas.microsoft.com/office/drawing/2014/main" id="{4E476FBB-5E2A-0D82-8775-6D7EAFB7B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769062"/>
            <a:ext cx="3857576" cy="3895080"/>
          </a:xfrm>
          <a:prstGeom prst="rect">
            <a:avLst/>
          </a:prstGeom>
        </p:spPr>
      </p:pic>
    </p:spTree>
    <p:extLst>
      <p:ext uri="{BB962C8B-B14F-4D97-AF65-F5344CB8AC3E}">
        <p14:creationId xmlns:p14="http://schemas.microsoft.com/office/powerpoint/2010/main" val="26523502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6A2E2-F48B-9330-D676-9EE9EE83DAC2}"/>
              </a:ext>
            </a:extLst>
          </p:cNvPr>
          <p:cNvPicPr>
            <a:picLocks noChangeAspect="1"/>
          </p:cNvPicPr>
          <p:nvPr/>
        </p:nvPicPr>
        <p:blipFill>
          <a:blip r:embed="rId2"/>
          <a:stretch>
            <a:fillRect/>
          </a:stretch>
        </p:blipFill>
        <p:spPr>
          <a:xfrm>
            <a:off x="1475656" y="404664"/>
            <a:ext cx="6413500" cy="3340100"/>
          </a:xfrm>
          <a:prstGeom prst="rect">
            <a:avLst/>
          </a:prstGeom>
        </p:spPr>
      </p:pic>
      <p:pic>
        <p:nvPicPr>
          <p:cNvPr id="3" name="Picture 2">
            <a:extLst>
              <a:ext uri="{FF2B5EF4-FFF2-40B4-BE49-F238E27FC236}">
                <a16:creationId xmlns:a16="http://schemas.microsoft.com/office/drawing/2014/main" id="{25319A6B-D5D2-F21B-EA48-37E1C66F7A63}"/>
              </a:ext>
            </a:extLst>
          </p:cNvPr>
          <p:cNvPicPr>
            <a:picLocks noChangeAspect="1"/>
          </p:cNvPicPr>
          <p:nvPr/>
        </p:nvPicPr>
        <p:blipFill>
          <a:blip r:embed="rId3"/>
          <a:stretch>
            <a:fillRect/>
          </a:stretch>
        </p:blipFill>
        <p:spPr>
          <a:xfrm>
            <a:off x="2483768" y="3835113"/>
            <a:ext cx="4771910" cy="2853205"/>
          </a:xfrm>
          <a:prstGeom prst="rect">
            <a:avLst/>
          </a:prstGeom>
        </p:spPr>
      </p:pic>
    </p:spTree>
    <p:extLst>
      <p:ext uri="{BB962C8B-B14F-4D97-AF65-F5344CB8AC3E}">
        <p14:creationId xmlns:p14="http://schemas.microsoft.com/office/powerpoint/2010/main" val="7383260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DB260-EC58-A2DA-14CB-585F61E83390}"/>
              </a:ext>
            </a:extLst>
          </p:cNvPr>
          <p:cNvPicPr>
            <a:picLocks noChangeAspect="1"/>
          </p:cNvPicPr>
          <p:nvPr/>
        </p:nvPicPr>
        <p:blipFill>
          <a:blip r:embed="rId2"/>
          <a:stretch>
            <a:fillRect/>
          </a:stretch>
        </p:blipFill>
        <p:spPr>
          <a:xfrm>
            <a:off x="1403648" y="404664"/>
            <a:ext cx="6070600" cy="4140200"/>
          </a:xfrm>
          <a:prstGeom prst="rect">
            <a:avLst/>
          </a:prstGeom>
        </p:spPr>
      </p:pic>
      <p:pic>
        <p:nvPicPr>
          <p:cNvPr id="3" name="Picture 6">
            <a:extLst>
              <a:ext uri="{FF2B5EF4-FFF2-40B4-BE49-F238E27FC236}">
                <a16:creationId xmlns:a16="http://schemas.microsoft.com/office/drawing/2014/main" id="{70AABB15-224D-84F2-648C-9478FA8D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124" y="4367220"/>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AE2CA-36D7-98DF-9310-0F0B53CA7051}"/>
              </a:ext>
            </a:extLst>
          </p:cNvPr>
          <p:cNvSpPr txBox="1"/>
          <p:nvPr/>
        </p:nvSpPr>
        <p:spPr>
          <a:xfrm>
            <a:off x="3895124" y="6423679"/>
            <a:ext cx="1997968" cy="369332"/>
          </a:xfrm>
          <a:prstGeom prst="rect">
            <a:avLst/>
          </a:prstGeom>
          <a:noFill/>
        </p:spPr>
        <p:txBody>
          <a:bodyPr wrap="square">
            <a:spAutoFit/>
          </a:bodyPr>
          <a:lstStyle/>
          <a:p>
            <a:r>
              <a:rPr lang="en-TW" sz="1800" dirty="0"/>
              <a:t>Alain Aspect</a:t>
            </a:r>
          </a:p>
        </p:txBody>
      </p:sp>
      <p:sp>
        <p:nvSpPr>
          <p:cNvPr id="5" name="TextBox 4">
            <a:extLst>
              <a:ext uri="{FF2B5EF4-FFF2-40B4-BE49-F238E27FC236}">
                <a16:creationId xmlns:a16="http://schemas.microsoft.com/office/drawing/2014/main" id="{08F519E9-6617-6ADB-41D4-1AE6C34EF3DB}"/>
              </a:ext>
            </a:extLst>
          </p:cNvPr>
          <p:cNvSpPr txBox="1"/>
          <p:nvPr/>
        </p:nvSpPr>
        <p:spPr>
          <a:xfrm>
            <a:off x="5508104" y="5085184"/>
            <a:ext cx="2808312" cy="369332"/>
          </a:xfrm>
          <a:prstGeom prst="rect">
            <a:avLst/>
          </a:prstGeom>
          <a:noFill/>
        </p:spPr>
        <p:txBody>
          <a:bodyPr wrap="square" rtlCol="0">
            <a:spAutoFit/>
          </a:bodyPr>
          <a:lstStyle/>
          <a:p>
            <a:pPr algn="l"/>
            <a:r>
              <a:rPr lang="en-TW" sz="1800" dirty="0">
                <a:latin typeface="+mj-lt"/>
                <a:ea typeface="PMingLiU" panose="02020500000000000000" pitchFamily="18" charset="-120"/>
              </a:rPr>
              <a:t>隱藏參數是錯的！</a:t>
            </a:r>
          </a:p>
        </p:txBody>
      </p:sp>
    </p:spTree>
    <p:extLst>
      <p:ext uri="{BB962C8B-B14F-4D97-AF65-F5344CB8AC3E}">
        <p14:creationId xmlns:p14="http://schemas.microsoft.com/office/powerpoint/2010/main" val="43702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Capture 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700808"/>
            <a:ext cx="4191427" cy="321796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bwMode="auto">
              <a:xfrm>
                <a:off x="2987824" y="5373216"/>
                <a:ext cx="28803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 </a:t>
                </a:r>
                <a14:m>
                  <m:oMath xmlns:m="http://schemas.openxmlformats.org/officeDocument/2006/math">
                    <m:r>
                      <a:rPr lang="en-US" altLang="zh-TW" sz="1800" b="0" i="1" smtClean="0">
                        <a:latin typeface="Cambria Math"/>
                      </a:rPr>
                      <m:t>𝑛</m:t>
                    </m:r>
                    <m:r>
                      <a:rPr lang="en-US" altLang="zh-TW" sz="1800" b="0" i="1" smtClean="0">
                        <a:latin typeface="Cambria Math"/>
                      </a:rPr>
                      <m:t>=0→</m:t>
                    </m:r>
                    <m:r>
                      <a:rPr lang="en-US" altLang="zh-TW" sz="1800" b="0" i="1" smtClean="0">
                        <a:latin typeface="Cambria Math"/>
                        <a:ea typeface="Cambria Math"/>
                      </a:rPr>
                      <m:t>𝑛</m:t>
                    </m:r>
                    <m:r>
                      <a:rPr lang="en-US" altLang="zh-TW" sz="1800" b="0" i="1" smtClean="0">
                        <a:latin typeface="Cambria Math"/>
                        <a:ea typeface="Cambria Math"/>
                      </a:rPr>
                      <m:t>=2</m:t>
                    </m:r>
                  </m:oMath>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987824" y="5373216"/>
                <a:ext cx="2880320" cy="369332"/>
              </a:xfrm>
              <a:prstGeom prst="rect">
                <a:avLst/>
              </a:prstGeom>
              <a:blipFill rotWithShape="1">
                <a:blip r:embed="rId5"/>
                <a:stretch>
                  <a:fillRect l="-169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8433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2.bp.blogspot.com/_NFg-LmLUx_A/TIrpBnfLIfI/AAAAAAAAAO0/Z_PNTXNUH54/s1600/Schr%C3%B6dinger%27s+cat+sleeping+aw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4392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4" descr="http://www.popsci.com/files/imagecache/article_image_small/articles/3985886435_ae8106a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924175"/>
            <a:ext cx="3355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文字方塊 3"/>
          <p:cNvSpPr txBox="1">
            <a:spLocks noChangeArrowheads="1"/>
          </p:cNvSpPr>
          <p:nvPr/>
        </p:nvSpPr>
        <p:spPr bwMode="auto">
          <a:xfrm>
            <a:off x="1763712" y="764704"/>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或許在微觀下疊加態不是很怪，但如果是巨觀的物件：</a:t>
            </a:r>
          </a:p>
        </p:txBody>
      </p:sp>
      <p:sp>
        <p:nvSpPr>
          <p:cNvPr id="2" name="TextBox 1">
            <a:extLst>
              <a:ext uri="{FF2B5EF4-FFF2-40B4-BE49-F238E27FC236}">
                <a16:creationId xmlns:a16="http://schemas.microsoft.com/office/drawing/2014/main" id="{8314D96A-7EFD-874C-A86D-010D8A38B9BC}"/>
              </a:ext>
            </a:extLst>
          </p:cNvPr>
          <p:cNvSpPr txBox="1"/>
          <p:nvPr/>
        </p:nvSpPr>
        <p:spPr>
          <a:xfrm>
            <a:off x="1763712" y="1173456"/>
            <a:ext cx="4320480"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因此微觀與巨觀的分別很重要。</a:t>
            </a:r>
          </a:p>
        </p:txBody>
      </p:sp>
    </p:spTree>
    <p:extLst>
      <p:ext uri="{BB962C8B-B14F-4D97-AF65-F5344CB8AC3E}">
        <p14:creationId xmlns:p14="http://schemas.microsoft.com/office/powerpoint/2010/main" val="75827292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File:Brownian motion large.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492375"/>
            <a:ext cx="29337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文字方塊 2"/>
          <p:cNvSpPr txBox="1">
            <a:spLocks noChangeArrowheads="1"/>
          </p:cNvSpPr>
          <p:nvPr/>
        </p:nvSpPr>
        <p:spPr bwMode="auto">
          <a:xfrm>
            <a:off x="2051050" y="6921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巨觀世界的現象總是一次涉及極度大量的微觀粒子！</a:t>
            </a:r>
          </a:p>
        </p:txBody>
      </p:sp>
      <p:sp>
        <p:nvSpPr>
          <p:cNvPr id="262148" name="文字方塊 3"/>
          <p:cNvSpPr txBox="1">
            <a:spLocks noChangeArrowheads="1"/>
          </p:cNvSpPr>
          <p:nvPr/>
        </p:nvSpPr>
        <p:spPr bwMode="auto">
          <a:xfrm>
            <a:off x="2051050" y="162877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這些詭異的現象會因為與環境的混亂作用漸漸消失！</a:t>
            </a:r>
          </a:p>
        </p:txBody>
      </p:sp>
      <p:sp>
        <p:nvSpPr>
          <p:cNvPr id="262149" name="文字方塊 4"/>
          <p:cNvSpPr txBox="1">
            <a:spLocks noChangeArrowheads="1"/>
          </p:cNvSpPr>
          <p:nvPr/>
        </p:nvSpPr>
        <p:spPr bwMode="auto">
          <a:xfrm>
            <a:off x="2051050" y="1196975"/>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或者一個微觀粒子周圍會圍繞一個很複雜的環境！</a:t>
            </a:r>
          </a:p>
        </p:txBody>
      </p:sp>
    </p:spTree>
    <p:extLst>
      <p:ext uri="{BB962C8B-B14F-4D97-AF65-F5344CB8AC3E}">
        <p14:creationId xmlns:p14="http://schemas.microsoft.com/office/powerpoint/2010/main" val="22381617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4141788"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文字方塊 2"/>
          <p:cNvSpPr txBox="1">
            <a:spLocks noChangeArrowheads="1"/>
          </p:cNvSpPr>
          <p:nvPr/>
        </p:nvSpPr>
        <p:spPr bwMode="auto">
          <a:xfrm>
            <a:off x="2843213" y="549275"/>
            <a:ext cx="3384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巨觀世界由微觀的量子粒子構成</a:t>
            </a:r>
          </a:p>
        </p:txBody>
      </p:sp>
    </p:spTree>
    <p:extLst>
      <p:ext uri="{BB962C8B-B14F-4D97-AF65-F5344CB8AC3E}">
        <p14:creationId xmlns:p14="http://schemas.microsoft.com/office/powerpoint/2010/main" val="394742840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4740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79388" y="4076700"/>
            <a:ext cx="4464050" cy="2305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5138225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688" y="1700213"/>
            <a:ext cx="32924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矩形 3"/>
          <p:cNvSpPr>
            <a:spLocks noChangeArrowheads="1"/>
          </p:cNvSpPr>
          <p:nvPr/>
        </p:nvSpPr>
        <p:spPr bwMode="auto">
          <a:xfrm>
            <a:off x="2555875" y="1052513"/>
            <a:ext cx="410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如何能有機會與</a:t>
            </a:r>
            <a:r>
              <a:rPr lang="zh-TW" altLang="en-US" sz="1800">
                <a:solidFill>
                  <a:srgbClr val="FF0000"/>
                </a:solidFill>
                <a:latin typeface="Arial" charset="0"/>
              </a:rPr>
              <a:t>單一個</a:t>
            </a:r>
            <a:r>
              <a:rPr lang="zh-TW" altLang="en-US" sz="1800">
                <a:solidFill>
                  <a:srgbClr val="000000"/>
                </a:solidFill>
                <a:latin typeface="Arial" charset="0"/>
              </a:rPr>
              <a:t>粒子單獨相處？</a:t>
            </a:r>
          </a:p>
        </p:txBody>
      </p:sp>
      <p:sp>
        <p:nvSpPr>
          <p:cNvPr id="5" name="橢圓 4"/>
          <p:cNvSpPr/>
          <p:nvPr/>
        </p:nvSpPr>
        <p:spPr>
          <a:xfrm>
            <a:off x="1692275" y="2636838"/>
            <a:ext cx="431800" cy="431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7" name="直線單箭頭接點 6"/>
          <p:cNvCxnSpPr/>
          <p:nvPr/>
        </p:nvCxnSpPr>
        <p:spPr>
          <a:xfrm flipH="1">
            <a:off x="2195513" y="2852738"/>
            <a:ext cx="388937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0898" name="Picture 2" descr="http://www.womantv.tv/news/redian/UploadPic/2009-7/200971318243893376.jpg"/>
          <p:cNvPicPr>
            <a:picLocks noChangeAspect="1" noChangeArrowheads="1"/>
          </p:cNvPicPr>
          <p:nvPr/>
        </p:nvPicPr>
        <p:blipFill>
          <a:blip r:embed="rId3">
            <a:extLst>
              <a:ext uri="{28A0092B-C50C-407E-A947-70E740481C1C}">
                <a14:useLocalDpi xmlns:a14="http://schemas.microsoft.com/office/drawing/2010/main" val="0"/>
              </a:ext>
            </a:extLst>
          </a:blip>
          <a:srcRect b="16841"/>
          <a:stretch>
            <a:fillRect/>
          </a:stretch>
        </p:blipFill>
        <p:spPr bwMode="auto">
          <a:xfrm>
            <a:off x="1547813" y="3429000"/>
            <a:ext cx="23923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81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圖片 3" descr="圖片 1.png"/>
          <p:cNvPicPr>
            <a:picLocks noChangeAspect="1"/>
          </p:cNvPicPr>
          <p:nvPr/>
        </p:nvPicPr>
        <p:blipFill>
          <a:blip r:embed="rId2">
            <a:extLst>
              <a:ext uri="{28A0092B-C50C-407E-A947-70E740481C1C}">
                <a14:useLocalDpi xmlns:a14="http://schemas.microsoft.com/office/drawing/2010/main" val="0"/>
              </a:ext>
            </a:extLst>
          </a:blip>
          <a:srcRect l="23225" t="22769" r="25587" b="12965"/>
          <a:stretch>
            <a:fillRect/>
          </a:stretch>
        </p:blipFill>
        <p:spPr bwMode="auto">
          <a:xfrm>
            <a:off x="1331913" y="196850"/>
            <a:ext cx="69723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0719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矩形 1"/>
          <p:cNvSpPr>
            <a:spLocks noChangeArrowheads="1"/>
          </p:cNvSpPr>
          <p:nvPr/>
        </p:nvSpPr>
        <p:spPr bwMode="auto">
          <a:xfrm>
            <a:off x="2268538" y="4221163"/>
            <a:ext cx="4175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Serge Haroche</a:t>
            </a:r>
            <a:endParaRPr lang="en-US" altLang="zh-TW" sz="1800">
              <a:solidFill>
                <a:srgbClr val="000000"/>
              </a:solidFill>
              <a:latin typeface="Arial" charset="0"/>
            </a:endParaRPr>
          </a:p>
          <a:p>
            <a:pPr eaLnBrk="1" hangingPunct="1">
              <a:spcBef>
                <a:spcPct val="0"/>
              </a:spcBef>
              <a:buFontTx/>
              <a:buNone/>
            </a:pPr>
            <a:r>
              <a:rPr lang="en-US" altLang="zh-TW" sz="1800" b="1">
                <a:solidFill>
                  <a:srgbClr val="000000"/>
                </a:solidFill>
                <a:latin typeface="Arial" charset="0"/>
              </a:rPr>
              <a:t>Born:</a:t>
            </a:r>
            <a:r>
              <a:rPr lang="en-US" altLang="zh-TW" sz="1800">
                <a:solidFill>
                  <a:srgbClr val="000000"/>
                </a:solidFill>
                <a:latin typeface="Arial" charset="0"/>
              </a:rPr>
              <a:t> 1944, Casablanca, Morocco</a:t>
            </a:r>
          </a:p>
          <a:p>
            <a:pPr eaLnBrk="1" hangingPunct="1">
              <a:spcBef>
                <a:spcPct val="0"/>
              </a:spcBef>
              <a:buFontTx/>
              <a:buNone/>
            </a:pPr>
            <a:r>
              <a:rPr lang="en-US" altLang="zh-TW" sz="1800" b="1">
                <a:solidFill>
                  <a:srgbClr val="000000"/>
                </a:solidFill>
                <a:latin typeface="Arial" charset="0"/>
              </a:rPr>
              <a:t>Affiliation at the time of the award:</a:t>
            </a:r>
            <a:r>
              <a:rPr lang="en-US" altLang="zh-TW" sz="1800">
                <a:solidFill>
                  <a:srgbClr val="000000"/>
                </a:solidFill>
                <a:latin typeface="Arial" charset="0"/>
              </a:rPr>
              <a:t> Collège de France, Paris, France, École Normale Supérieure, Paris, France</a:t>
            </a:r>
          </a:p>
        </p:txBody>
      </p:sp>
      <p:pic>
        <p:nvPicPr>
          <p:cNvPr id="254979" name="Picture 2" descr="Winner of 2012 Nobel prize for physics, Serge Haro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341438"/>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5855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File:David Wineland 200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628775"/>
            <a:ext cx="35750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Group picture March 23 2011 -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60575"/>
            <a:ext cx="42576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矩形 3"/>
          <p:cNvSpPr>
            <a:spLocks noChangeArrowheads="1"/>
          </p:cNvSpPr>
          <p:nvPr/>
        </p:nvSpPr>
        <p:spPr bwMode="auto">
          <a:xfrm>
            <a:off x="3492500" y="9080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Ion Storage Group</a:t>
            </a:r>
            <a:endParaRPr lang="zh-TW" altLang="en-US" sz="1800">
              <a:solidFill>
                <a:srgbClr val="000000"/>
              </a:solidFill>
              <a:latin typeface="Arial" charset="0"/>
            </a:endParaRPr>
          </a:p>
        </p:txBody>
      </p:sp>
      <p:sp>
        <p:nvSpPr>
          <p:cNvPr id="256005" name="矩形 4"/>
          <p:cNvSpPr>
            <a:spLocks noChangeArrowheads="1"/>
          </p:cNvSpPr>
          <p:nvPr/>
        </p:nvSpPr>
        <p:spPr bwMode="auto">
          <a:xfrm>
            <a:off x="1403350" y="5516563"/>
            <a:ext cx="6913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National Institute of Standards and Technology, Boulder, CO, USA, University of Colorado, Boulder, CO, USA</a:t>
            </a:r>
            <a:endParaRPr lang="zh-TW" altLang="en-US" sz="1800">
              <a:solidFill>
                <a:srgbClr val="000000"/>
              </a:solidFill>
              <a:latin typeface="Arial" charset="0"/>
            </a:endParaRPr>
          </a:p>
        </p:txBody>
      </p:sp>
    </p:spTree>
    <p:extLst>
      <p:ext uri="{BB962C8B-B14F-4D97-AF65-F5344CB8AC3E}">
        <p14:creationId xmlns:p14="http://schemas.microsoft.com/office/powerpoint/2010/main" val="83437933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圖片 1" descr="pap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8"/>
            <a:ext cx="9144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9516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圖片 3" descr="圖片 1.png"/>
          <p:cNvPicPr>
            <a:picLocks noChangeAspect="1"/>
          </p:cNvPicPr>
          <p:nvPr/>
        </p:nvPicPr>
        <p:blipFill>
          <a:blip r:embed="rId2">
            <a:extLst>
              <a:ext uri="{28A0092B-C50C-407E-A947-70E740481C1C}">
                <a14:useLocalDpi xmlns:a14="http://schemas.microsoft.com/office/drawing/2010/main" val="0"/>
              </a:ext>
            </a:extLst>
          </a:blip>
          <a:srcRect l="23225" t="22769" r="25587" b="12965"/>
          <a:stretch>
            <a:fillRect/>
          </a:stretch>
        </p:blipFill>
        <p:spPr bwMode="auto">
          <a:xfrm>
            <a:off x="1258888" y="15875"/>
            <a:ext cx="71882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544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p:cNvPicPr>
            <a:picLocks noChangeAspect="1" noChangeArrowheads="1"/>
          </p:cNvPicPr>
          <p:nvPr/>
        </p:nvPicPr>
        <p:blipFill>
          <a:blip r:embed="rId2">
            <a:extLst>
              <a:ext uri="{28A0092B-C50C-407E-A947-70E740481C1C}">
                <a14:useLocalDpi xmlns:a14="http://schemas.microsoft.com/office/drawing/2010/main" val="0"/>
              </a:ext>
            </a:extLst>
          </a:blip>
          <a:srcRect l="5276" t="70177" r="2403" b="3508"/>
          <a:stretch>
            <a:fillRect/>
          </a:stretch>
        </p:blipFill>
        <p:spPr bwMode="auto">
          <a:xfrm>
            <a:off x="2704820" y="483710"/>
            <a:ext cx="2500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4" descr="C:\Users\Chia-Hung Chang\Downloads\Data\Knight\Media\Chapter39\Images\39_19Figure-F.jpg"/>
          <p:cNvPicPr>
            <a:picLocks noChangeAspect="1" noChangeArrowheads="1"/>
          </p:cNvPicPr>
          <p:nvPr/>
        </p:nvPicPr>
        <p:blipFill>
          <a:blip r:embed="rId3">
            <a:extLst>
              <a:ext uri="{28A0092B-C50C-407E-A947-70E740481C1C}">
                <a14:useLocalDpi xmlns:a14="http://schemas.microsoft.com/office/drawing/2010/main" val="0"/>
              </a:ext>
            </a:extLst>
          </a:blip>
          <a:srcRect l="50836" r="16566" b="30707"/>
          <a:stretch>
            <a:fillRect/>
          </a:stretch>
        </p:blipFill>
        <p:spPr bwMode="auto">
          <a:xfrm>
            <a:off x="6024788" y="464779"/>
            <a:ext cx="1123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4" descr="C:\Users\Chia-Hung Chang\Downloads\Data\Knight\Media\Chapter21\Images\21_03Figure-P.jpg"/>
          <p:cNvPicPr>
            <a:picLocks noChangeAspect="1" noChangeArrowheads="1"/>
          </p:cNvPicPr>
          <p:nvPr/>
        </p:nvPicPr>
        <p:blipFill>
          <a:blip r:embed="rId4">
            <a:extLst>
              <a:ext uri="{28A0092B-C50C-407E-A947-70E740481C1C}">
                <a14:useLocalDpi xmlns:a14="http://schemas.microsoft.com/office/drawing/2010/main" val="0"/>
              </a:ext>
            </a:extLst>
          </a:blip>
          <a:srcRect b="15623"/>
          <a:stretch>
            <a:fillRect/>
          </a:stretch>
        </p:blipFill>
        <p:spPr bwMode="auto">
          <a:xfrm>
            <a:off x="3209645" y="2644298"/>
            <a:ext cx="1758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7"/>
          <p:cNvSpPr txBox="1">
            <a:spLocks noChangeArrowheads="1"/>
          </p:cNvSpPr>
          <p:nvPr/>
        </p:nvSpPr>
        <p:spPr bwMode="auto">
          <a:xfrm>
            <a:off x="852951" y="3720304"/>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不同的駐波態間很容易可以想像有一個過渡過程，可以</a:t>
            </a:r>
            <a:r>
              <a:rPr lang="zh-TW" altLang="en-US" sz="1800" dirty="0">
                <a:solidFill>
                  <a:srgbClr val="FF0000"/>
                </a:solidFill>
              </a:rPr>
              <a:t>連續地變換</a:t>
            </a:r>
            <a:endParaRPr lang="zh-TW" altLang="en-US" sz="1800" dirty="0"/>
          </a:p>
        </p:txBody>
      </p:sp>
      <p:sp>
        <p:nvSpPr>
          <p:cNvPr id="59398" name="文字方塊 8"/>
          <p:cNvSpPr txBox="1">
            <a:spLocks noChangeArrowheads="1"/>
          </p:cNvSpPr>
          <p:nvPr/>
        </p:nvSpPr>
        <p:spPr bwMode="auto">
          <a:xfrm>
            <a:off x="852951" y="4223542"/>
            <a:ext cx="712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原子內的電子躍遷，可以用古典的駐波態之間的變換來描述！</a:t>
            </a:r>
          </a:p>
        </p:txBody>
      </p:sp>
      <p:sp>
        <p:nvSpPr>
          <p:cNvPr id="59399" name="文字方塊 9"/>
          <p:cNvSpPr txBox="1">
            <a:spLocks noChangeArrowheads="1"/>
          </p:cNvSpPr>
          <p:nvPr/>
        </p:nvSpPr>
        <p:spPr bwMode="auto">
          <a:xfrm>
            <a:off x="852950" y="5230018"/>
            <a:ext cx="748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革命並不需要！物理只要稍微修正即可！舊的觀念依舊可以適用。</a:t>
            </a:r>
          </a:p>
        </p:txBody>
      </p:sp>
      <p:sp>
        <p:nvSpPr>
          <p:cNvPr id="23" name="向下箭號 22"/>
          <p:cNvSpPr/>
          <p:nvPr/>
        </p:nvSpPr>
        <p:spPr>
          <a:xfrm>
            <a:off x="3908988" y="1708069"/>
            <a:ext cx="360263" cy="710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0C40548-0DB1-3047-A685-4FD5CFD8C26B}"/>
                  </a:ext>
                </a:extLst>
              </p:cNvPr>
              <p:cNvSpPr txBox="1">
                <a:spLocks noChangeArrowheads="1"/>
              </p:cNvSpPr>
              <p:nvPr/>
            </p:nvSpPr>
            <p:spPr bwMode="auto">
              <a:xfrm>
                <a:off x="852950" y="4726780"/>
                <a:ext cx="71282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例如由繩波的</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=4</m:t>
                    </m:r>
                  </m:oMath>
                </a14:m>
                <a:r>
                  <a:rPr lang="zh-TW" altLang="en-US" sz="1800" dirty="0"/>
                  <a:t>駐波態變換為</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=1</m:t>
                    </m:r>
                  </m:oMath>
                </a14:m>
                <a:r>
                  <a:rPr lang="zh-TW" altLang="en-US" sz="1800" dirty="0"/>
                  <a:t>的駐波態。</a:t>
                </a:r>
              </a:p>
            </p:txBody>
          </p:sp>
        </mc:Choice>
        <mc:Fallback xmlns="">
          <p:sp>
            <p:nvSpPr>
              <p:cNvPr id="11" name="文字方塊 8">
                <a:extLst>
                  <a:ext uri="{FF2B5EF4-FFF2-40B4-BE49-F238E27FC236}">
                    <a16:creationId xmlns:a16="http://schemas.microsoft.com/office/drawing/2014/main" id="{C0C40548-0DB1-3047-A685-4FD5CFD8C26B}"/>
                  </a:ext>
                </a:extLst>
              </p:cNvPr>
              <p:cNvSpPr txBox="1">
                <a:spLocks noRot="1" noChangeAspect="1" noMove="1" noResize="1" noEditPoints="1" noAdjustHandles="1" noChangeArrowheads="1" noChangeShapeType="1" noTextEdit="1"/>
              </p:cNvSpPr>
              <p:nvPr/>
            </p:nvSpPr>
            <p:spPr bwMode="auto">
              <a:xfrm>
                <a:off x="852950" y="4726780"/>
                <a:ext cx="7128271" cy="369332"/>
              </a:xfrm>
              <a:prstGeom prst="rect">
                <a:avLst/>
              </a:prstGeom>
              <a:blipFill>
                <a:blip r:embed="rId5"/>
                <a:stretch>
                  <a:fillRect l="-7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quot;No&quot; Symbol 3">
            <a:extLst>
              <a:ext uri="{FF2B5EF4-FFF2-40B4-BE49-F238E27FC236}">
                <a16:creationId xmlns:a16="http://schemas.microsoft.com/office/drawing/2014/main" id="{DBC39C13-2988-0045-927D-B2BD6190599B}"/>
              </a:ext>
            </a:extLst>
          </p:cNvPr>
          <p:cNvSpPr/>
          <p:nvPr/>
        </p:nvSpPr>
        <p:spPr>
          <a:xfrm>
            <a:off x="5844768" y="578437"/>
            <a:ext cx="1483990" cy="135163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2" name="TextBox 11">
            <a:extLst>
              <a:ext uri="{FF2B5EF4-FFF2-40B4-BE49-F238E27FC236}">
                <a16:creationId xmlns:a16="http://schemas.microsoft.com/office/drawing/2014/main" id="{62F42AA8-88D8-8B4E-A7BD-42B4544AAC26}"/>
              </a:ext>
            </a:extLst>
          </p:cNvPr>
          <p:cNvSpPr txBox="1"/>
          <p:nvPr/>
        </p:nvSpPr>
        <p:spPr>
          <a:xfrm>
            <a:off x="852949" y="5733256"/>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這個解決方法原則上是不正確的！即使電子是波，量子躍遷依舊是非連續性的！</a:t>
            </a:r>
            <a:endParaRPr lang="en-TW" sz="1800" b="0"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30739F65-C2CD-5F4D-B137-1DC8788BD3EB}"/>
              </a:ext>
            </a:extLst>
          </p:cNvPr>
          <p:cNvSpPr txBox="1"/>
          <p:nvPr/>
        </p:nvSpPr>
        <p:spPr>
          <a:xfrm>
            <a:off x="852949" y="6208555"/>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從同一個狀態，單一電子躍遷的結果依舊是無法預測的！</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8786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ppt_x"/>
                                          </p:val>
                                        </p:tav>
                                        <p:tav tm="100000">
                                          <p:val>
                                            <p:strVal val="#ppt_x"/>
                                          </p:val>
                                        </p:tav>
                                      </p:tavLst>
                                    </p:anim>
                                    <p:anim calcmode="lin" valueType="num">
                                      <p:cBhvr additive="base">
                                        <p:cTn id="14"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4" grpId="0" animBg="1"/>
      <p:bldP spid="12" grpId="0"/>
      <p:bldP spid="13"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25538"/>
            <a:ext cx="38100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文字方塊 2"/>
          <p:cNvSpPr txBox="1">
            <a:spLocks noChangeArrowheads="1"/>
          </p:cNvSpPr>
          <p:nvPr/>
        </p:nvSpPr>
        <p:spPr bwMode="auto">
          <a:xfrm>
            <a:off x="2411413" y="54927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Controlling  individual quantum systems </a:t>
            </a:r>
            <a:endParaRPr lang="zh-TW" altLang="en-US" sz="1800">
              <a:solidFill>
                <a:srgbClr val="000000"/>
              </a:solidFill>
              <a:latin typeface="Arial" charset="0"/>
            </a:endParaRPr>
          </a:p>
        </p:txBody>
      </p:sp>
      <p:sp>
        <p:nvSpPr>
          <p:cNvPr id="264196" name="文字方塊 3"/>
          <p:cNvSpPr txBox="1">
            <a:spLocks noChangeArrowheads="1"/>
          </p:cNvSpPr>
          <p:nvPr/>
        </p:nvSpPr>
        <p:spPr bwMode="auto">
          <a:xfrm>
            <a:off x="2555875" y="5589588"/>
            <a:ext cx="396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首先必須捕抓它！</a:t>
            </a:r>
          </a:p>
        </p:txBody>
      </p:sp>
    </p:spTree>
    <p:extLst>
      <p:ext uri="{BB962C8B-B14F-4D97-AF65-F5344CB8AC3E}">
        <p14:creationId xmlns:p14="http://schemas.microsoft.com/office/powerpoint/2010/main" val="24405667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916113"/>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文字方塊 2"/>
          <p:cNvSpPr txBox="1">
            <a:spLocks noChangeArrowheads="1"/>
          </p:cNvSpPr>
          <p:nvPr/>
        </p:nvSpPr>
        <p:spPr bwMode="auto">
          <a:xfrm>
            <a:off x="2916238" y="49418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接著必須將它冷卻！</a:t>
            </a:r>
          </a:p>
        </p:txBody>
      </p:sp>
    </p:spTree>
    <p:extLst>
      <p:ext uri="{BB962C8B-B14F-4D97-AF65-F5344CB8AC3E}">
        <p14:creationId xmlns:p14="http://schemas.microsoft.com/office/powerpoint/2010/main" val="26736610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Serge Haroche and assistant Igor Dotsenko at work in the labor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5450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500438"/>
            <a:ext cx="4691062"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文字方塊 3"/>
          <p:cNvSpPr txBox="1">
            <a:spLocks noChangeArrowheads="1"/>
          </p:cNvSpPr>
          <p:nvPr/>
        </p:nvSpPr>
        <p:spPr bwMode="auto">
          <a:xfrm>
            <a:off x="3276600" y="30686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Photons in a cavity</a:t>
            </a:r>
            <a:endParaRPr lang="zh-TW" altLang="en-US" sz="1800">
              <a:solidFill>
                <a:srgbClr val="000000"/>
              </a:solidFill>
              <a:latin typeface="Arial" charset="0"/>
            </a:endParaRPr>
          </a:p>
        </p:txBody>
      </p:sp>
      <p:sp>
        <p:nvSpPr>
          <p:cNvPr id="266245" name="矩形 1"/>
          <p:cNvSpPr>
            <a:spLocks noChangeArrowheads="1"/>
          </p:cNvSpPr>
          <p:nvPr/>
        </p:nvSpPr>
        <p:spPr bwMode="auto">
          <a:xfrm>
            <a:off x="2700338"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 I use atoms to study photons and he uses photons to study atoms ..."</a:t>
            </a:r>
            <a:endParaRPr lang="zh-TW" altLang="en-US" sz="1800">
              <a:solidFill>
                <a:srgbClr val="000000"/>
              </a:solidFill>
              <a:latin typeface="Arial" charset="0"/>
            </a:endParaRPr>
          </a:p>
        </p:txBody>
      </p:sp>
    </p:spTree>
    <p:extLst>
      <p:ext uri="{BB962C8B-B14F-4D97-AF65-F5344CB8AC3E}">
        <p14:creationId xmlns:p14="http://schemas.microsoft.com/office/powerpoint/2010/main" val="21915638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David J. Wineland in his labor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620713"/>
            <a:ext cx="49053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文字方塊 2"/>
          <p:cNvSpPr txBox="1">
            <a:spLocks noChangeArrowheads="1"/>
          </p:cNvSpPr>
          <p:nvPr/>
        </p:nvSpPr>
        <p:spPr bwMode="auto">
          <a:xfrm>
            <a:off x="3492500" y="3573463"/>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Ions in a trap</a:t>
            </a:r>
            <a:endParaRPr lang="zh-TW" altLang="en-US" sz="1800">
              <a:solidFill>
                <a:srgbClr val="000000"/>
              </a:solidFill>
              <a:latin typeface="Arial" charset="0"/>
            </a:endParaRPr>
          </a:p>
        </p:txBody>
      </p:sp>
      <p:pic>
        <p:nvPicPr>
          <p:cNvPr id="26726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3933825"/>
            <a:ext cx="43751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7393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066800"/>
            <a:ext cx="6010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72203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03350" y="1196975"/>
            <a:ext cx="6192838"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269315" name="Picture 4" descr="http://upload.wikimedia.org/wikipedia/commons/thumb/1/11/Paul-Trap.svg/1000px-Paul-Tra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12875"/>
            <a:ext cx="60483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矩形 5"/>
          <p:cNvSpPr>
            <a:spLocks noChangeArrowheads="1"/>
          </p:cNvSpPr>
          <p:nvPr/>
        </p:nvSpPr>
        <p:spPr bwMode="auto">
          <a:xfrm>
            <a:off x="1908175" y="4868863"/>
            <a:ext cx="547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A </a:t>
            </a:r>
            <a:r>
              <a:rPr lang="en-US" altLang="zh-TW" sz="1800" b="1">
                <a:solidFill>
                  <a:srgbClr val="000000"/>
                </a:solidFill>
                <a:latin typeface="Arial" charset="0"/>
              </a:rPr>
              <a:t>quadrupole ion </a:t>
            </a:r>
            <a:r>
              <a:rPr lang="en-US" altLang="zh-TW" sz="1800">
                <a:solidFill>
                  <a:srgbClr val="000000"/>
                </a:solidFill>
                <a:latin typeface="Arial" charset="0"/>
              </a:rPr>
              <a:t>refers to an </a:t>
            </a:r>
            <a:r>
              <a:rPr lang="en-US" altLang="zh-TW" sz="1800">
                <a:solidFill>
                  <a:srgbClr val="000000"/>
                </a:solidFill>
                <a:latin typeface="Arial" charset="0"/>
                <a:hlinkClick r:id="rId3" action="ppaction://hlinkfile" tooltip="Ion trap"/>
              </a:rPr>
              <a:t>ion trap</a:t>
            </a:r>
            <a:r>
              <a:rPr lang="en-US" altLang="zh-TW" sz="1800">
                <a:solidFill>
                  <a:srgbClr val="000000"/>
                </a:solidFill>
                <a:latin typeface="Arial" charset="0"/>
              </a:rPr>
              <a:t> that uses constant </a:t>
            </a:r>
            <a:r>
              <a:rPr lang="en-US" altLang="zh-TW" sz="1800">
                <a:solidFill>
                  <a:srgbClr val="000000"/>
                </a:solidFill>
                <a:latin typeface="Arial" charset="0"/>
                <a:hlinkClick r:id="rId4" action="ppaction://hlinkfile" tooltip="Direct current"/>
              </a:rPr>
              <a:t>DC</a:t>
            </a:r>
            <a:r>
              <a:rPr lang="en-US" altLang="zh-TW" sz="1800">
                <a:solidFill>
                  <a:srgbClr val="000000"/>
                </a:solidFill>
                <a:latin typeface="Arial" charset="0"/>
              </a:rPr>
              <a:t> and </a:t>
            </a:r>
            <a:r>
              <a:rPr lang="en-US" altLang="zh-TW" sz="1800">
                <a:solidFill>
                  <a:srgbClr val="000000"/>
                </a:solidFill>
                <a:latin typeface="Arial" charset="0"/>
                <a:hlinkClick r:id="rId5" action="ppaction://hlinkfile" tooltip="Radio frequency"/>
              </a:rPr>
              <a:t>radio frequency</a:t>
            </a:r>
            <a:r>
              <a:rPr lang="en-US" altLang="zh-TW" sz="1800">
                <a:solidFill>
                  <a:srgbClr val="000000"/>
                </a:solidFill>
                <a:latin typeface="Arial" charset="0"/>
              </a:rPr>
              <a:t> (RF) oscillating </a:t>
            </a:r>
            <a:r>
              <a:rPr lang="en-US" altLang="zh-TW" sz="1800">
                <a:solidFill>
                  <a:srgbClr val="000000"/>
                </a:solidFill>
                <a:latin typeface="Arial" charset="0"/>
                <a:hlinkClick r:id="rId6" action="ppaction://hlinkfile" tooltip="Alternating current"/>
              </a:rPr>
              <a:t>AC</a:t>
            </a:r>
            <a:r>
              <a:rPr lang="en-US" altLang="zh-TW" sz="1800">
                <a:solidFill>
                  <a:srgbClr val="000000"/>
                </a:solidFill>
                <a:latin typeface="Arial" charset="0"/>
              </a:rPr>
              <a:t> </a:t>
            </a:r>
            <a:r>
              <a:rPr lang="en-US" altLang="zh-TW" sz="1800">
                <a:solidFill>
                  <a:srgbClr val="000000"/>
                </a:solidFill>
                <a:latin typeface="Arial" charset="0"/>
                <a:hlinkClick r:id="rId7" action="ppaction://hlinkfile" tooltip="Electric field"/>
              </a:rPr>
              <a:t>electric fields</a:t>
            </a:r>
            <a:r>
              <a:rPr lang="en-US" altLang="zh-TW" sz="1800">
                <a:solidFill>
                  <a:srgbClr val="000000"/>
                </a:solidFill>
                <a:latin typeface="Arial" charset="0"/>
              </a:rPr>
              <a:t> to trap ions. </a:t>
            </a:r>
            <a:endParaRPr lang="zh-TW" altLang="en-US" sz="1800">
              <a:solidFill>
                <a:srgbClr val="000000"/>
              </a:solidFill>
              <a:latin typeface="Arial" charset="0"/>
            </a:endParaRPr>
          </a:p>
        </p:txBody>
      </p:sp>
      <p:sp>
        <p:nvSpPr>
          <p:cNvPr id="269317" name="文字方塊 5"/>
          <p:cNvSpPr txBox="1">
            <a:spLocks noChangeArrowheads="1"/>
          </p:cNvSpPr>
          <p:nvPr/>
        </p:nvSpPr>
        <p:spPr bwMode="auto">
          <a:xfrm>
            <a:off x="3419475" y="620713"/>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以</a:t>
            </a:r>
            <a:r>
              <a:rPr lang="en-US" altLang="zh-TW" sz="1800">
                <a:solidFill>
                  <a:srgbClr val="000000"/>
                </a:solidFill>
                <a:latin typeface="Arial" charset="0"/>
              </a:rPr>
              <a:t>Ion Trap</a:t>
            </a:r>
            <a:r>
              <a:rPr lang="zh-TW" altLang="en-US" sz="1800">
                <a:solidFill>
                  <a:srgbClr val="000000"/>
                </a:solidFill>
                <a:latin typeface="Arial" charset="0"/>
              </a:rPr>
              <a:t>來捕抓！</a:t>
            </a:r>
          </a:p>
        </p:txBody>
      </p:sp>
    </p:spTree>
    <p:extLst>
      <p:ext uri="{BB962C8B-B14F-4D97-AF65-F5344CB8AC3E}">
        <p14:creationId xmlns:p14="http://schemas.microsoft.com/office/powerpoint/2010/main" val="166052272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63713" y="692150"/>
            <a:ext cx="5761037" cy="417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270339" name="Picture 2" descr="File:Penning Trap.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36613"/>
            <a:ext cx="55308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矩形 3"/>
          <p:cNvSpPr>
            <a:spLocks noChangeArrowheads="1"/>
          </p:cNvSpPr>
          <p:nvPr/>
        </p:nvSpPr>
        <p:spPr bwMode="auto">
          <a:xfrm>
            <a:off x="2555875" y="50847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Penning traps use a strong homogeneous axial </a:t>
            </a:r>
            <a:r>
              <a:rPr lang="en-US" altLang="zh-TW" sz="1800">
                <a:solidFill>
                  <a:srgbClr val="000000"/>
                </a:solidFill>
                <a:latin typeface="Arial" charset="0"/>
                <a:hlinkClick r:id="rId4" action="ppaction://hlinkfile" tooltip="Magnetic field"/>
              </a:rPr>
              <a:t>magnetic field</a:t>
            </a:r>
            <a:r>
              <a:rPr lang="en-US" altLang="zh-TW" sz="1800">
                <a:solidFill>
                  <a:srgbClr val="000000"/>
                </a:solidFill>
                <a:latin typeface="Arial" charset="0"/>
              </a:rPr>
              <a:t> to confine particles radially and a quadrupole </a:t>
            </a:r>
            <a:r>
              <a:rPr lang="en-US" altLang="zh-TW" sz="1800">
                <a:solidFill>
                  <a:srgbClr val="000000"/>
                </a:solidFill>
                <a:latin typeface="Arial" charset="0"/>
                <a:hlinkClick r:id="rId5" action="ppaction://hlinkfile" tooltip="Electric field"/>
              </a:rPr>
              <a:t>electric field</a:t>
            </a:r>
            <a:r>
              <a:rPr lang="en-US" altLang="zh-TW" sz="1800">
                <a:solidFill>
                  <a:srgbClr val="000000"/>
                </a:solidFill>
                <a:latin typeface="Arial" charset="0"/>
              </a:rPr>
              <a:t> to confine the particles axially.</a:t>
            </a:r>
            <a:endParaRPr lang="zh-TW" altLang="en-US" sz="1800">
              <a:solidFill>
                <a:srgbClr val="000000"/>
              </a:solidFill>
              <a:latin typeface="Arial" charset="0"/>
            </a:endParaRPr>
          </a:p>
        </p:txBody>
      </p:sp>
    </p:spTree>
    <p:extLst>
      <p:ext uri="{BB962C8B-B14F-4D97-AF65-F5344CB8AC3E}">
        <p14:creationId xmlns:p14="http://schemas.microsoft.com/office/powerpoint/2010/main" val="348276379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412875"/>
            <a:ext cx="31527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422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1514475"/>
            <a:ext cx="3181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文字方塊 2"/>
          <p:cNvSpPr txBox="1">
            <a:spLocks noChangeArrowheads="1"/>
          </p:cNvSpPr>
          <p:nvPr/>
        </p:nvSpPr>
        <p:spPr bwMode="auto">
          <a:xfrm>
            <a:off x="3419475" y="981075"/>
            <a:ext cx="266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Sideband Cooling</a:t>
            </a:r>
            <a:endParaRPr lang="zh-TW" altLang="en-US" sz="1800">
              <a:solidFill>
                <a:srgbClr val="000000"/>
              </a:solidFill>
              <a:latin typeface="Arial" charset="0"/>
            </a:endParaRPr>
          </a:p>
        </p:txBody>
      </p:sp>
    </p:spTree>
    <p:extLst>
      <p:ext uri="{BB962C8B-B14F-4D97-AF65-F5344CB8AC3E}">
        <p14:creationId xmlns:p14="http://schemas.microsoft.com/office/powerpoint/2010/main" val="86834237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84313"/>
            <a:ext cx="3181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文字方塊 2"/>
          <p:cNvSpPr txBox="1">
            <a:spLocks noChangeArrowheads="1"/>
          </p:cNvSpPr>
          <p:nvPr/>
        </p:nvSpPr>
        <p:spPr bwMode="auto">
          <a:xfrm>
            <a:off x="3419475" y="981075"/>
            <a:ext cx="266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Sideband Cooling</a:t>
            </a:r>
            <a:endParaRPr lang="zh-TW" altLang="en-US" sz="1800">
              <a:solidFill>
                <a:srgbClr val="000000"/>
              </a:solidFill>
              <a:latin typeface="Arial" charset="0"/>
            </a:endParaRPr>
          </a:p>
        </p:txBody>
      </p:sp>
      <p:pic>
        <p:nvPicPr>
          <p:cNvPr id="273412" name="Picture 2"/>
          <p:cNvPicPr>
            <a:picLocks noChangeAspect="1" noChangeArrowheads="1"/>
          </p:cNvPicPr>
          <p:nvPr/>
        </p:nvPicPr>
        <p:blipFill>
          <a:blip r:embed="rId3">
            <a:extLst>
              <a:ext uri="{28A0092B-C50C-407E-A947-70E740481C1C}">
                <a14:useLocalDpi xmlns:a14="http://schemas.microsoft.com/office/drawing/2010/main" val="0"/>
              </a:ext>
            </a:extLst>
          </a:blip>
          <a:srcRect l="9265" t="4276" r="9265" b="25613"/>
          <a:stretch>
            <a:fillRect/>
          </a:stretch>
        </p:blipFill>
        <p:spPr bwMode="auto">
          <a:xfrm>
            <a:off x="4859338" y="2924175"/>
            <a:ext cx="35131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807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字方塊 1"/>
          <p:cNvSpPr txBox="1">
            <a:spLocks noChangeArrowheads="1"/>
          </p:cNvSpPr>
          <p:nvPr/>
        </p:nvSpPr>
        <p:spPr bwMode="auto">
          <a:xfrm>
            <a:off x="3779838" y="2565400"/>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a:solidFill>
                  <a:srgbClr val="FF0000"/>
                </a:solidFill>
              </a:rPr>
              <a:t>波方程式</a:t>
            </a:r>
          </a:p>
        </p:txBody>
      </p:sp>
      <p:sp>
        <p:nvSpPr>
          <p:cNvPr id="60419" name="文字方塊 2"/>
          <p:cNvSpPr txBox="1">
            <a:spLocks noChangeArrowheads="1"/>
          </p:cNvSpPr>
          <p:nvPr/>
        </p:nvSpPr>
        <p:spPr bwMode="auto">
          <a:xfrm>
            <a:off x="3132138" y="19161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把這個妙方寫得更具體一些！</a:t>
            </a:r>
          </a:p>
        </p:txBody>
      </p:sp>
    </p:spTree>
    <p:extLst>
      <p:ext uri="{BB962C8B-B14F-4D97-AF65-F5344CB8AC3E}">
        <p14:creationId xmlns:p14="http://schemas.microsoft.com/office/powerpoint/2010/main" val="332041660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76962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33375"/>
            <a:ext cx="3305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4576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066800"/>
            <a:ext cx="6010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19727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987824" y="341102"/>
            <a:ext cx="316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Max Born later……………..</a:t>
            </a:r>
            <a:endParaRPr lang="zh-TW" altLang="en-US" sz="1800" dirty="0"/>
          </a:p>
        </p:txBody>
      </p:sp>
      <p:sp>
        <p:nvSpPr>
          <p:cNvPr id="3" name="文字方塊 2"/>
          <p:cNvSpPr txBox="1"/>
          <p:nvPr/>
        </p:nvSpPr>
        <p:spPr bwMode="auto">
          <a:xfrm>
            <a:off x="1221864" y="855805"/>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1933</a:t>
            </a:r>
            <a:r>
              <a:rPr lang="zh-TW" altLang="en-US" sz="1800" dirty="0"/>
              <a:t> </a:t>
            </a:r>
            <a:r>
              <a:rPr lang="en-US" altLang="zh-TW" sz="1800" dirty="0"/>
              <a:t>Nazi</a:t>
            </a:r>
            <a:r>
              <a:rPr lang="zh-TW" altLang="en-US" sz="1800" dirty="0"/>
              <a:t>執政，猶太裔的 </a:t>
            </a:r>
            <a:r>
              <a:rPr lang="en-US" altLang="zh-TW" sz="1800" dirty="0"/>
              <a:t>Born</a:t>
            </a:r>
            <a:r>
              <a:rPr lang="zh-TW" altLang="en-US" sz="1800" dirty="0"/>
              <a:t> 被 </a:t>
            </a:r>
            <a:r>
              <a:rPr lang="en-US" altLang="zh-TW" sz="1800" dirty="0"/>
              <a:t>Gottingen </a:t>
            </a:r>
            <a:r>
              <a:rPr lang="zh-TW" altLang="en-US" sz="1800" dirty="0"/>
              <a:t>大學停職。</a:t>
            </a:r>
          </a:p>
        </p:txBody>
      </p:sp>
      <p:sp>
        <p:nvSpPr>
          <p:cNvPr id="6" name="文字方塊 5"/>
          <p:cNvSpPr txBox="1"/>
          <p:nvPr/>
        </p:nvSpPr>
        <p:spPr bwMode="auto">
          <a:xfrm>
            <a:off x="1226019" y="1411022"/>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a:t>
            </a:r>
            <a:r>
              <a:rPr lang="zh-TW" altLang="en-US" sz="1800" dirty="0"/>
              <a:t>接受 </a:t>
            </a:r>
            <a:r>
              <a:rPr lang="en-US" altLang="zh-TW" sz="1800" dirty="0"/>
              <a:t>Cambridge </a:t>
            </a:r>
            <a:r>
              <a:rPr lang="zh-TW" altLang="en-US" sz="1800" dirty="0"/>
              <a:t>大學的臨時教職。舉家移居英國。</a:t>
            </a:r>
          </a:p>
        </p:txBody>
      </p:sp>
      <p:sp>
        <p:nvSpPr>
          <p:cNvPr id="7" name="文字方塊 6"/>
          <p:cNvSpPr txBox="1"/>
          <p:nvPr/>
        </p:nvSpPr>
        <p:spPr bwMode="auto">
          <a:xfrm>
            <a:off x="1221864" y="1995337"/>
            <a:ext cx="468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1935 Gottingen </a:t>
            </a:r>
            <a:r>
              <a:rPr lang="zh-TW" altLang="en-US" sz="1800" dirty="0"/>
              <a:t>大學開除他的教職，</a:t>
            </a:r>
          </a:p>
        </p:txBody>
      </p:sp>
      <p:sp>
        <p:nvSpPr>
          <p:cNvPr id="8" name="文字方塊 7"/>
          <p:cNvSpPr txBox="1"/>
          <p:nvPr/>
        </p:nvSpPr>
        <p:spPr bwMode="auto">
          <a:xfrm>
            <a:off x="1226019" y="2564904"/>
            <a:ext cx="7347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臨時教職到期，</a:t>
            </a:r>
            <a:r>
              <a:rPr lang="en-US" altLang="zh-TW" sz="1800" dirty="0"/>
              <a:t>Born </a:t>
            </a:r>
            <a:r>
              <a:rPr lang="zh-TW" altLang="en-US" sz="1800" dirty="0"/>
              <a:t>考慮移居印度 </a:t>
            </a:r>
            <a:r>
              <a:rPr lang="en-US" altLang="zh-TW" sz="1800" dirty="0"/>
              <a:t>Bangalore</a:t>
            </a:r>
            <a:r>
              <a:rPr lang="zh-TW" altLang="en-US" sz="1800" dirty="0"/>
              <a:t>，但印度的職務並未實現。</a:t>
            </a:r>
            <a:endParaRPr lang="en-US" altLang="zh-TW" sz="1800" dirty="0"/>
          </a:p>
        </p:txBody>
      </p:sp>
      <p:sp>
        <p:nvSpPr>
          <p:cNvPr id="9" name="文字方塊 8"/>
          <p:cNvSpPr txBox="1"/>
          <p:nvPr/>
        </p:nvSpPr>
        <p:spPr bwMode="auto">
          <a:xfrm>
            <a:off x="1226019" y="3219493"/>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同年十一月德國取消他的國籍，</a:t>
            </a:r>
            <a:r>
              <a:rPr lang="en-US" altLang="zh-TW" sz="1800" dirty="0"/>
              <a:t>Born </a:t>
            </a:r>
            <a:r>
              <a:rPr lang="zh-TW" altLang="en-US" sz="1800" dirty="0"/>
              <a:t>正式成為無國籍的人。 </a:t>
            </a:r>
          </a:p>
        </p:txBody>
      </p:sp>
      <p:sp>
        <p:nvSpPr>
          <p:cNvPr id="11" name="文字方塊 10"/>
          <p:cNvSpPr txBox="1"/>
          <p:nvPr/>
        </p:nvSpPr>
        <p:spPr bwMode="auto">
          <a:xfrm>
            <a:off x="1226019" y="3766936"/>
            <a:ext cx="5023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幾個星期後</a:t>
            </a:r>
            <a:r>
              <a:rPr lang="en-US" altLang="zh-TW" sz="1800" dirty="0"/>
              <a:t> Gottingen </a:t>
            </a:r>
            <a:r>
              <a:rPr lang="zh-TW" altLang="en-US" sz="1800" dirty="0"/>
              <a:t>大學取消他的博士學位。</a:t>
            </a:r>
          </a:p>
        </p:txBody>
      </p:sp>
      <p:sp>
        <p:nvSpPr>
          <p:cNvPr id="13" name="文字方塊 12"/>
          <p:cNvSpPr txBox="1"/>
          <p:nvPr/>
        </p:nvSpPr>
        <p:spPr bwMode="auto">
          <a:xfrm>
            <a:off x="1226019" y="4869160"/>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1936 </a:t>
            </a:r>
            <a:r>
              <a:rPr lang="zh-TW" altLang="en-US" sz="1800" dirty="0"/>
              <a:t>愛丁堡大學物理教職出缺，</a:t>
            </a:r>
            <a:r>
              <a:rPr lang="en-US" altLang="zh-TW" sz="1800" dirty="0"/>
              <a:t> Born</a:t>
            </a:r>
            <a:r>
              <a:rPr lang="zh-TW" altLang="en-US" sz="1800" dirty="0"/>
              <a:t> 終於可以安定於異鄉。 </a:t>
            </a:r>
          </a:p>
        </p:txBody>
      </p:sp>
      <p:sp>
        <p:nvSpPr>
          <p:cNvPr id="14" name="文字方塊 13"/>
          <p:cNvSpPr txBox="1"/>
          <p:nvPr/>
        </p:nvSpPr>
        <p:spPr bwMode="auto">
          <a:xfrm>
            <a:off x="1226019" y="4293096"/>
            <a:ext cx="5239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a:t>
            </a:r>
            <a:r>
              <a:rPr lang="zh-TW" altLang="en-US" sz="1800" dirty="0"/>
              <a:t>考慮接受俄羅斯的教職，開始學習俄文</a:t>
            </a:r>
            <a:r>
              <a:rPr lang="en-US" altLang="zh-TW" sz="1800" dirty="0"/>
              <a:t>…….</a:t>
            </a:r>
            <a:endParaRPr lang="zh-TW" altLang="en-US" sz="1800" dirty="0"/>
          </a:p>
        </p:txBody>
      </p:sp>
      <p:sp>
        <p:nvSpPr>
          <p:cNvPr id="15" name="文字方塊 14"/>
          <p:cNvSpPr txBox="1"/>
          <p:nvPr/>
        </p:nvSpPr>
        <p:spPr bwMode="auto">
          <a:xfrm>
            <a:off x="1226019" y="5469618"/>
            <a:ext cx="7136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1952 </a:t>
            </a:r>
            <a:r>
              <a:rPr lang="zh-TW" altLang="en-US" sz="1800" dirty="0"/>
              <a:t>自愛丁堡大學物理退休，</a:t>
            </a:r>
            <a:r>
              <a:rPr lang="en-US" altLang="zh-TW" sz="1800" dirty="0"/>
              <a:t> 1954 Born</a:t>
            </a:r>
            <a:r>
              <a:rPr lang="zh-TW" altLang="en-US" sz="1800" dirty="0"/>
              <a:t> 退休，回到</a:t>
            </a:r>
            <a:r>
              <a:rPr lang="en-US" altLang="zh-TW" sz="1800" dirty="0" err="1"/>
              <a:t>Göttingen</a:t>
            </a:r>
            <a:r>
              <a:rPr lang="zh-TW" altLang="en-US" sz="1800" dirty="0"/>
              <a:t>不遠處。 </a:t>
            </a:r>
          </a:p>
        </p:txBody>
      </p:sp>
      <p:sp>
        <p:nvSpPr>
          <p:cNvPr id="17" name="矩形 16"/>
          <p:cNvSpPr/>
          <p:nvPr/>
        </p:nvSpPr>
        <p:spPr>
          <a:xfrm>
            <a:off x="1221863" y="6021288"/>
            <a:ext cx="7598609" cy="369332"/>
          </a:xfrm>
          <a:prstGeom prst="rect">
            <a:avLst/>
          </a:prstGeom>
        </p:spPr>
        <p:txBody>
          <a:bodyPr wrap="square">
            <a:spAutoFit/>
          </a:bodyPr>
          <a:lstStyle/>
          <a:p>
            <a:r>
              <a:rPr lang="en-US" altLang="zh-TW" sz="1800" dirty="0"/>
              <a:t>1954</a:t>
            </a:r>
            <a:r>
              <a:rPr lang="zh-TW" altLang="en-US" sz="1800" dirty="0"/>
              <a:t> 終於以機率解釋拿到諾貝爾獎，比他的助理海森堡</a:t>
            </a:r>
            <a:r>
              <a:rPr lang="en-US" altLang="zh-TW" sz="1800" dirty="0"/>
              <a:t>(1932)</a:t>
            </a:r>
            <a:r>
              <a:rPr lang="zh-TW" altLang="en-US" sz="1800" dirty="0"/>
              <a:t> 晚了 </a:t>
            </a:r>
            <a:r>
              <a:rPr lang="en-US" altLang="zh-TW" sz="1800" dirty="0"/>
              <a:t>22</a:t>
            </a:r>
            <a:r>
              <a:rPr lang="zh-TW" altLang="en-US" sz="1800" dirty="0"/>
              <a:t>年。</a:t>
            </a:r>
          </a:p>
        </p:txBody>
      </p:sp>
    </p:spTree>
    <p:extLst>
      <p:ext uri="{BB962C8B-B14F-4D97-AF65-F5344CB8AC3E}">
        <p14:creationId xmlns:p14="http://schemas.microsoft.com/office/powerpoint/2010/main" val="341418661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3568" y="1772816"/>
            <a:ext cx="7704856" cy="144016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TW" sz="1800" kern="0" dirty="0">
                <a:solidFill>
                  <a:srgbClr val="3333FF"/>
                </a:solidFill>
                <a:latin typeface="Verdana" pitchFamily="34" charset="0"/>
              </a:rPr>
              <a:t>The most incomprehensible thing about  the universe is that it is comprehensible.</a:t>
            </a:r>
            <a:r>
              <a:rPr lang="en-US" altLang="zh-TW" sz="1800" kern="0" dirty="0">
                <a:solidFill>
                  <a:srgbClr val="3333FF"/>
                </a:solidFill>
                <a:latin typeface="Times New Roman" pitchFamily="18" charset="0"/>
              </a:rPr>
              <a:t>  </a:t>
            </a:r>
          </a:p>
          <a:p>
            <a:pPr marL="0" indent="0" eaLnBrk="1" hangingPunct="1">
              <a:buNone/>
            </a:pPr>
            <a:r>
              <a:rPr lang="zh-TW" altLang="en-US" sz="1800" kern="0" dirty="0">
                <a:latin typeface="Times New Roman" pitchFamily="18" charset="0"/>
              </a:rPr>
              <a:t>這個宇宙，最難以理解的，就是它竟然可以</a:t>
            </a:r>
            <a:r>
              <a:rPr lang="zh-TW" altLang="en-US" sz="1800" b="1" kern="0" dirty="0">
                <a:solidFill>
                  <a:srgbClr val="FF3300"/>
                </a:solidFill>
                <a:latin typeface="Times New Roman" pitchFamily="18" charset="0"/>
              </a:rPr>
              <a:t>理解</a:t>
            </a:r>
            <a:r>
              <a:rPr lang="zh-TW" altLang="en-US" sz="1800" kern="0" dirty="0">
                <a:latin typeface="Times New Roman" pitchFamily="18" charset="0"/>
              </a:rPr>
              <a:t>的。</a:t>
            </a:r>
          </a:p>
          <a:p>
            <a:pPr marL="0" indent="0" algn="r" eaLnBrk="1" hangingPunct="1">
              <a:buNone/>
            </a:pPr>
            <a:r>
              <a:rPr lang="en-US" altLang="zh-TW" sz="1800" kern="0" dirty="0">
                <a:solidFill>
                  <a:srgbClr val="3333FF"/>
                </a:solidFill>
                <a:latin typeface="Verdana" pitchFamily="34" charset="0"/>
              </a:rPr>
              <a:t>A. Einstein</a:t>
            </a:r>
          </a:p>
        </p:txBody>
      </p:sp>
      <p:sp>
        <p:nvSpPr>
          <p:cNvPr id="3" name="文字方塊 2"/>
          <p:cNvSpPr txBox="1"/>
          <p:nvPr/>
        </p:nvSpPr>
        <p:spPr bwMode="auto">
          <a:xfrm>
            <a:off x="683130" y="3977301"/>
            <a:ext cx="7705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但正因為真理是極珍貴稀罕的，我們得極為珍惜小心，保持謙遜的心。</a:t>
            </a:r>
          </a:p>
        </p:txBody>
      </p:sp>
    </p:spTree>
    <p:extLst>
      <p:ext uri="{BB962C8B-B14F-4D97-AF65-F5344CB8AC3E}">
        <p14:creationId xmlns:p14="http://schemas.microsoft.com/office/powerpoint/2010/main" val="34605606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3648" y="692696"/>
            <a:ext cx="6120680" cy="2862322"/>
          </a:xfrm>
          <a:prstGeom prst="rect">
            <a:avLst/>
          </a:prstGeom>
        </p:spPr>
        <p:txBody>
          <a:bodyPr wrap="square">
            <a:spAutoFit/>
          </a:bodyPr>
          <a:lstStyle/>
          <a:p>
            <a:r>
              <a:rPr lang="en-US" altLang="zh-TW" sz="2000" dirty="0"/>
              <a:t>I believe that ideas such as absolute certitude, absolute exactness, final truth, etc. are figments of the imagination which should not be admissible in any field of science. On the other hand, any assertion of probability is either right or wrong from the standpoint of the theory on which it is based. This loosening of thinking seems to me to be the greatest blessing which modern science has given to us. For the belief in a single truth and in being the possessor thereof is the root cause of all evil in the world</a:t>
            </a:r>
            <a:endParaRPr lang="zh-TW" altLang="en-US" sz="2000" dirty="0"/>
          </a:p>
        </p:txBody>
      </p:sp>
      <p:pic>
        <p:nvPicPr>
          <p:cNvPr id="3" name="Picture 2" descr="\\psf\Home\Downloads\519BYMu7Rq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730942"/>
            <a:ext cx="1555916" cy="239371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707904" y="3730941"/>
            <a:ext cx="37444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絕對真理、絕對正確之類的觀念只是想像的碎片。反而以或然率的思考方式，使我們有可能依據情況而有對錯的自由。如此將思索略為放鬆，我認為是近代科學所能給我們最大的啟示。因為相信唯一真理以及擁有唯一真理是世上所有罪惡的源頭。</a:t>
            </a:r>
          </a:p>
        </p:txBody>
      </p:sp>
    </p:spTree>
    <p:extLst>
      <p:ext uri="{BB962C8B-B14F-4D97-AF65-F5344CB8AC3E}">
        <p14:creationId xmlns:p14="http://schemas.microsoft.com/office/powerpoint/2010/main" val="3372577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684212" y="2700338"/>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84984"/>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甚麼東西？先不管它的意義是甚麼！</a:t>
            </a:r>
          </a:p>
        </p:txBody>
      </p:sp>
      <mc:AlternateContent xmlns:mc="http://schemas.openxmlformats.org/markup-compatibility/2006" xmlns:a14="http://schemas.microsoft.com/office/drawing/2010/main">
        <mc:Choice Requires="a14">
          <p:sp>
            <p:nvSpPr>
              <p:cNvPr id="9" name="文字方塊 8"/>
              <p:cNvSpPr txBox="1"/>
              <p:nvPr/>
            </p:nvSpPr>
            <p:spPr bwMode="auto">
              <a:xfrm>
                <a:off x="3613059" y="270033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613059" y="2700338"/>
                <a:ext cx="929100" cy="369332"/>
              </a:xfrm>
              <a:prstGeom prst="rect">
                <a:avLst/>
              </a:prstGeom>
              <a:blipFill>
                <a:blip r:embed="rId3"/>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62859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4071938" y="3850826"/>
            <a:ext cx="2571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Davos, Swiss 1925</a:t>
            </a:r>
            <a:endParaRPr lang="zh-TW" altLang="en-US" sz="1800" dirty="0"/>
          </a:p>
        </p:txBody>
      </p:sp>
      <p:pic>
        <p:nvPicPr>
          <p:cNvPr id="86022" name="Picture 6" descr="http://pic.big5.anhuinews.com/0/01/38/82/1388201_948788.jpg"/>
          <p:cNvPicPr>
            <a:picLocks noChangeAspect="1" noChangeArrowheads="1"/>
          </p:cNvPicPr>
          <p:nvPr/>
        </p:nvPicPr>
        <p:blipFill>
          <a:blip r:embed="rId4" cstate="print"/>
          <a:srcRect r="14999" b="28103"/>
          <a:stretch>
            <a:fillRect/>
          </a:stretch>
        </p:blipFill>
        <p:spPr bwMode="auto">
          <a:xfrm>
            <a:off x="6715140" y="4071942"/>
            <a:ext cx="2191541" cy="2638440"/>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755576" y="5281187"/>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755576" y="5281187"/>
                <a:ext cx="3035318" cy="648126"/>
              </a:xfrm>
              <a:prstGeom prst="rect">
                <a:avLst/>
              </a:prstGeom>
              <a:blipFill rotWithShape="1">
                <a:blip r:embed="rId5"/>
                <a:stretch>
                  <a:fillRect/>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57250"/>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928938" y="28575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928688" y="5643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785938"/>
            <a:ext cx="208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00062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928688" y="5143500"/>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Tree>
    <p:extLst>
      <p:ext uri="{BB962C8B-B14F-4D97-AF65-F5344CB8AC3E}">
        <p14:creationId xmlns:p14="http://schemas.microsoft.com/office/powerpoint/2010/main" val="4252801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文字方塊 1"/>
          <p:cNvSpPr txBox="1">
            <a:spLocks noChangeArrowheads="1"/>
          </p:cNvSpPr>
          <p:nvPr/>
        </p:nvSpPr>
        <p:spPr bwMode="auto">
          <a:xfrm>
            <a:off x="3711178" y="1268760"/>
            <a:ext cx="417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這個方程式是以一個翻譯表猜出來的：</a:t>
            </a:r>
          </a:p>
        </p:txBody>
      </p:sp>
      <p:sp>
        <p:nvSpPr>
          <p:cNvPr id="10" name="矩形 9"/>
          <p:cNvSpPr/>
          <p:nvPr/>
        </p:nvSpPr>
        <p:spPr>
          <a:xfrm>
            <a:off x="3744913" y="1774825"/>
            <a:ext cx="2357437"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文字方塊 13"/>
          <p:cNvSpPr txBox="1">
            <a:spLocks noChangeArrowheads="1"/>
          </p:cNvSpPr>
          <p:nvPr/>
        </p:nvSpPr>
        <p:spPr bwMode="auto">
          <a:xfrm>
            <a:off x="3316288" y="3703638"/>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動量翻譯為對空間微分的運算</a:t>
            </a:r>
          </a:p>
        </p:txBody>
      </p:sp>
      <p:sp>
        <p:nvSpPr>
          <p:cNvPr id="14343" name="文字方塊 14"/>
          <p:cNvSpPr txBox="1">
            <a:spLocks noChangeArrowheads="1"/>
          </p:cNvSpPr>
          <p:nvPr/>
        </p:nvSpPr>
        <p:spPr bwMode="auto">
          <a:xfrm>
            <a:off x="3316288" y="40608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能量翻譯為對時間微分的運算</a:t>
            </a:r>
          </a:p>
        </p:txBody>
      </p:sp>
      <p:pic>
        <p:nvPicPr>
          <p:cNvPr id="14344" name="Picture 6" descr="http://www.projectrho.com/rocket/rosetta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81" y="1392237"/>
            <a:ext cx="2540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文字方塊 19"/>
          <p:cNvSpPr txBox="1">
            <a:spLocks noChangeArrowheads="1"/>
          </p:cNvSpPr>
          <p:nvPr/>
        </p:nvSpPr>
        <p:spPr bwMode="auto">
          <a:xfrm>
            <a:off x="1744663" y="49895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粒子</a:t>
            </a:r>
          </a:p>
        </p:txBody>
      </p:sp>
      <p:sp>
        <p:nvSpPr>
          <p:cNvPr id="21" name="向右箭號 20"/>
          <p:cNvSpPr/>
          <p:nvPr/>
        </p:nvSpPr>
        <p:spPr>
          <a:xfrm>
            <a:off x="3459163" y="5060950"/>
            <a:ext cx="23574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7" name="文字方塊 21"/>
          <p:cNvSpPr txBox="1">
            <a:spLocks noChangeArrowheads="1"/>
          </p:cNvSpPr>
          <p:nvPr/>
        </p:nvSpPr>
        <p:spPr bwMode="auto">
          <a:xfrm>
            <a:off x="6888163" y="4989513"/>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波動</a:t>
            </a:r>
          </a:p>
        </p:txBody>
      </p:sp>
      <p:sp>
        <p:nvSpPr>
          <p:cNvPr id="14348" name="文字方塊 22"/>
          <p:cNvSpPr txBox="1">
            <a:spLocks noChangeArrowheads="1"/>
          </p:cNvSpPr>
          <p:nvPr/>
        </p:nvSpPr>
        <p:spPr bwMode="auto">
          <a:xfrm>
            <a:off x="1744663" y="55610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物理量</a:t>
            </a:r>
          </a:p>
        </p:txBody>
      </p:sp>
      <p:sp>
        <p:nvSpPr>
          <p:cNvPr id="14349" name="文字方塊 23"/>
          <p:cNvSpPr txBox="1">
            <a:spLocks noChangeArrowheads="1"/>
          </p:cNvSpPr>
          <p:nvPr/>
        </p:nvSpPr>
        <p:spPr bwMode="auto">
          <a:xfrm>
            <a:off x="6888163" y="54895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a:t>
            </a:r>
          </a:p>
        </p:txBody>
      </p:sp>
      <mc:AlternateContent xmlns:mc="http://schemas.openxmlformats.org/markup-compatibility/2006" xmlns:a14="http://schemas.microsoft.com/office/drawing/2010/main">
        <mc:Choice Requires="a14">
          <p:sp>
            <p:nvSpPr>
              <p:cNvPr id="2" name="文字方塊 1"/>
              <p:cNvSpPr txBox="1"/>
              <p:nvPr/>
            </p:nvSpPr>
            <p:spPr bwMode="auto">
              <a:xfrm>
                <a:off x="4226068" y="1974520"/>
                <a:ext cx="1395126"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26068" y="1974520"/>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226068" y="2780928"/>
                <a:ext cx="1210844"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226068" y="2780928"/>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252812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2"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3" name="Rectangle 7"/>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5" name="Text Box 15"/>
          <p:cNvSpPr txBox="1">
            <a:spLocks noChangeArrowheads="1"/>
          </p:cNvSpPr>
          <p:nvPr/>
        </p:nvSpPr>
        <p:spPr bwMode="auto">
          <a:xfrm>
            <a:off x="1984628" y="4077072"/>
            <a:ext cx="720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4800" dirty="0">
                <a:latin typeface="+mn-lt"/>
              </a:rPr>
              <a:t>?</a:t>
            </a:r>
          </a:p>
        </p:txBody>
      </p:sp>
      <p:sp>
        <p:nvSpPr>
          <p:cNvPr id="19468" name="Text Box 19"/>
          <p:cNvSpPr txBox="1">
            <a:spLocks noChangeArrowheads="1"/>
          </p:cNvSpPr>
          <p:nvPr/>
        </p:nvSpPr>
        <p:spPr bwMode="auto">
          <a:xfrm>
            <a:off x="1043608" y="5336885"/>
            <a:ext cx="3779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1800" dirty="0">
                <a:latin typeface="Times New Roman" pitchFamily="18" charset="0"/>
                <a:cs typeface="Times New Roman" pitchFamily="18" charset="0"/>
              </a:rPr>
              <a:t>Schrodinger Wave Equation</a:t>
            </a:r>
            <a:endParaRPr kumimoji="0" lang="zh-TW" altLang="en-US" sz="1800" dirty="0">
              <a:latin typeface="Times New Roman" pitchFamily="18" charset="0"/>
              <a:cs typeface="Times New Roman" pitchFamily="18" charset="0"/>
            </a:endParaRPr>
          </a:p>
        </p:txBody>
      </p:sp>
      <p:pic>
        <p:nvPicPr>
          <p:cNvPr id="16398" name="Picture 22" descr="f40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340768"/>
            <a:ext cx="32861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文字方塊 13"/>
          <p:cNvSpPr txBox="1">
            <a:spLocks noChangeArrowheads="1"/>
          </p:cNvSpPr>
          <p:nvPr/>
        </p:nvSpPr>
        <p:spPr bwMode="auto">
          <a:xfrm>
            <a:off x="1433513" y="126682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電子的動量與能量滿足以下的關係：</a:t>
            </a:r>
          </a:p>
        </p:txBody>
      </p:sp>
      <p:sp>
        <p:nvSpPr>
          <p:cNvPr id="16400" name="Line 13"/>
          <p:cNvSpPr>
            <a:spLocks noChangeShapeType="1"/>
          </p:cNvSpPr>
          <p:nvPr/>
        </p:nvSpPr>
        <p:spPr bwMode="auto">
          <a:xfrm flipV="1">
            <a:off x="2219325" y="2574131"/>
            <a:ext cx="0" cy="1357313"/>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8" name="矩形 17"/>
          <p:cNvSpPr/>
          <p:nvPr/>
        </p:nvSpPr>
        <p:spPr>
          <a:xfrm>
            <a:off x="3076575" y="1844824"/>
            <a:ext cx="2357438"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bwMode="auto">
              <a:xfrm>
                <a:off x="3275856" y="2060848"/>
                <a:ext cx="1395126"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𝑥</m:t>
                          </m:r>
                        </m:den>
                      </m:f>
                      <m:r>
                        <a:rPr lang="en-US" altLang="zh-TW" sz="1800" i="1">
                          <a:latin typeface="Cambria Math"/>
                          <a:ea typeface="Cambria Math"/>
                        </a:rPr>
                        <m:t>↔</m:t>
                      </m:r>
                      <m:r>
                        <a:rPr lang="en-US" altLang="zh-TW" sz="1800" b="0" i="1" smtClean="0">
                          <a:latin typeface="Cambria Math"/>
                        </a:rPr>
                        <m:t>𝑝</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275856" y="2060848"/>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3275856" y="2773511"/>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3275856" y="2773511"/>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1259365" y="1844824"/>
                <a:ext cx="145052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𝑝</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r>
                        <a:rPr lang="en-US" altLang="zh-TW" sz="1800" b="0" i="1" smtClean="0">
                          <a:latin typeface="Cambria Math"/>
                        </a:rPr>
                        <m:t>+</m:t>
                      </m:r>
                      <m:r>
                        <a:rPr lang="en-US" altLang="zh-TW" sz="1800" b="0" i="1" smtClean="0">
                          <a:latin typeface="Cambria Math"/>
                        </a:rPr>
                        <m:t>𝑉</m:t>
                      </m:r>
                      <m:r>
                        <a:rPr lang="en-US" altLang="zh-TW" sz="1800" b="0" i="1" smtClean="0">
                          <a:latin typeface="Cambria Math"/>
                        </a:rPr>
                        <m:t>=</m:t>
                      </m:r>
                      <m:r>
                        <a:rPr lang="en-US" altLang="zh-TW" sz="1800" b="0" i="1" smtClean="0">
                          <a:latin typeface="Cambria Math"/>
                        </a:rPr>
                        <m:t>𝐸</m:t>
                      </m:r>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259365" y="1844824"/>
                <a:ext cx="1450525" cy="648126"/>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5004048" y="4093165"/>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5004048" y="4093165"/>
                <a:ext cx="3035318" cy="648126"/>
              </a:xfrm>
              <a:prstGeom prst="rect">
                <a:avLst/>
              </a:prstGeom>
              <a:blipFill rotWithShape="1">
                <a:blip r:embed="rId6"/>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1078651" y="4077072"/>
                <a:ext cx="2804614"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078651" y="4077072"/>
                <a:ext cx="2804614" cy="648126"/>
              </a:xfrm>
              <a:prstGeom prst="rect">
                <a:avLst/>
              </a:prstGeom>
              <a:blipFill rotWithShape="1">
                <a:blip r:embed="rId7"/>
                <a:stretch>
                  <a:fillRect/>
                </a:stretch>
              </a:blipFill>
              <a:ln>
                <a:noFill/>
              </a:ln>
              <a:extLst/>
            </p:spPr>
            <p:txBody>
              <a:bodyPr/>
              <a:lstStyle/>
              <a:p>
                <a:r>
                  <a:rPr lang="zh-TW" altLang="en-US">
                    <a:noFill/>
                  </a:rPr>
                  <a:t> </a:t>
                </a:r>
              </a:p>
            </p:txBody>
          </p:sp>
        </mc:Fallback>
      </mc:AlternateContent>
      <p:sp>
        <p:nvSpPr>
          <p:cNvPr id="17" name="文字方塊 13">
            <a:extLst>
              <a:ext uri="{FF2B5EF4-FFF2-40B4-BE49-F238E27FC236}">
                <a16:creationId xmlns:a16="http://schemas.microsoft.com/office/drawing/2014/main" id="{60047E0A-D75E-1B45-B935-91E172A706A5}"/>
              </a:ext>
            </a:extLst>
          </p:cNvPr>
          <p:cNvSpPr txBox="1">
            <a:spLocks noChangeArrowheads="1"/>
          </p:cNvSpPr>
          <p:nvPr/>
        </p:nvSpPr>
        <p:spPr bwMode="auto">
          <a:xfrm>
            <a:off x="1043608" y="484637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運算得作用在函數之上才算數！</a:t>
            </a:r>
          </a:p>
        </p:txBody>
      </p:sp>
    </p:spTree>
    <p:extLst>
      <p:ext uri="{BB962C8B-B14F-4D97-AF65-F5344CB8AC3E}">
        <p14:creationId xmlns:p14="http://schemas.microsoft.com/office/powerpoint/2010/main" val="250206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68"/>
                                        </p:tgtEl>
                                        <p:attrNameLst>
                                          <p:attrName>style.visibility</p:attrName>
                                        </p:attrNameLst>
                                      </p:cBhvr>
                                      <p:to>
                                        <p:strVal val="visible"/>
                                      </p:to>
                                    </p:set>
                                    <p:anim calcmode="lin" valueType="num">
                                      <p:cBhvr additive="base">
                                        <p:cTn id="35" dur="500" fill="hold"/>
                                        <p:tgtEl>
                                          <p:spTgt spid="19468"/>
                                        </p:tgtEl>
                                        <p:attrNameLst>
                                          <p:attrName>ppt_x</p:attrName>
                                        </p:attrNameLst>
                                      </p:cBhvr>
                                      <p:tavLst>
                                        <p:tav tm="0">
                                          <p:val>
                                            <p:strVal val="#ppt_x"/>
                                          </p:val>
                                        </p:tav>
                                        <p:tav tm="100000">
                                          <p:val>
                                            <p:strVal val="#ppt_x"/>
                                          </p:val>
                                        </p:tav>
                                      </p:tavLst>
                                    </p:anim>
                                    <p:anim calcmode="lin" valueType="num">
                                      <p:cBhvr additive="base">
                                        <p:cTn id="36"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8" grpId="0" animBg="1"/>
      <p:bldP spid="19" grpId="0" animBg="1"/>
      <p:bldP spid="20" grpId="0" animBg="1"/>
      <p:bldP spid="22" grpId="0" animBg="1"/>
      <p:bldP spid="23"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hlinkClick r:id="rId2"/>
            <a:extLst>
              <a:ext uri="{FF2B5EF4-FFF2-40B4-BE49-F238E27FC236}">
                <a16:creationId xmlns:a16="http://schemas.microsoft.com/office/drawing/2014/main" id="{3025C681-127A-7704-554D-93232867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68760"/>
            <a:ext cx="7772400" cy="4584446"/>
          </a:xfrm>
          <a:prstGeom prst="rect">
            <a:avLst/>
          </a:prstGeom>
        </p:spPr>
      </p:pic>
    </p:spTree>
    <p:extLst>
      <p:ext uri="{BB962C8B-B14F-4D97-AF65-F5344CB8AC3E}">
        <p14:creationId xmlns:p14="http://schemas.microsoft.com/office/powerpoint/2010/main" val="132012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文字方塊 21"/>
              <p:cNvSpPr txBox="1"/>
              <p:nvPr/>
            </p:nvSpPr>
            <p:spPr bwMode="auto">
              <a:xfrm>
                <a:off x="819198" y="1631796"/>
                <a:ext cx="2099228" cy="714683"/>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e>
                      </m:d>
                      <m:r>
                        <a:rPr lang="en-US" altLang="zh-TW" sz="1800" b="0" i="1" smtClean="0">
                          <a:latin typeface="Cambria Math"/>
                        </a:rPr>
                        <m:t>  </m:t>
                      </m:r>
                      <m:r>
                        <m:rPr>
                          <m:sty m:val="p"/>
                        </m:rPr>
                        <a:rPr lang="el-GR" altLang="zh-TW" sz="1800" i="1">
                          <a:latin typeface="Cambria Math"/>
                          <a:ea typeface="Cambria Math"/>
                        </a:rPr>
                        <m:t>Ψ</m:t>
                      </m:r>
                      <m:r>
                        <a:rPr lang="en-US" altLang="zh-TW" sz="1800" b="0" i="1" smtClean="0">
                          <a:latin typeface="Cambria Math"/>
                          <a:ea typeface="Cambria Math"/>
                        </a:rPr>
                        <m:t>=</m:t>
                      </m:r>
                      <m:r>
                        <a:rPr lang="en-US" altLang="zh-TW" sz="1800" b="0" i="1" smtClean="0">
                          <a:latin typeface="Cambria Math"/>
                          <a:ea typeface="Cambria Math"/>
                        </a:rPr>
                        <m:t>𝐸</m:t>
                      </m:r>
                      <m:r>
                        <a:rPr lang="en-US" altLang="zh-TW" sz="1800" b="0" i="1" smtClean="0">
                          <a:latin typeface="Cambria Math"/>
                          <a:ea typeface="Cambria Math"/>
                        </a:rPr>
                        <m:t>∙</m:t>
                      </m:r>
                      <m:r>
                        <m:rPr>
                          <m:sty m:val="p"/>
                        </m:rPr>
                        <a:rPr lang="el-GR" altLang="zh-TW" sz="1800" i="1">
                          <a:latin typeface="Cambria Math"/>
                          <a:ea typeface="Cambria Math"/>
                        </a:rPr>
                        <m:t>Ψ</m:t>
                      </m:r>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819198" y="1631796"/>
                <a:ext cx="2099228" cy="714683"/>
              </a:xfrm>
              <a:prstGeom prst="rect">
                <a:avLst/>
              </a:prstGeom>
              <a:blipFill rotWithShape="1">
                <a:blip r:embed="rId2"/>
                <a:stretch>
                  <a:fillRect/>
                </a:stretch>
              </a:blipFill>
              <a:ln>
                <a:noFill/>
              </a:ln>
              <a:extLst/>
            </p:spPr>
            <p:txBody>
              <a:bodyPr/>
              <a:lstStyle/>
              <a:p>
                <a:r>
                  <a:rPr lang="zh-TW" altLang="en-US">
                    <a:noFill/>
                  </a:rPr>
                  <a:t> </a:t>
                </a:r>
              </a:p>
            </p:txBody>
          </p:sp>
        </mc:Fallback>
      </mc:AlternateContent>
      <p:sp>
        <p:nvSpPr>
          <p:cNvPr id="27654" name="Rectangle 13"/>
          <p:cNvSpPr>
            <a:spLocks noChangeArrowheads="1"/>
          </p:cNvSpPr>
          <p:nvPr/>
        </p:nvSpPr>
        <p:spPr bwMode="auto">
          <a:xfrm>
            <a:off x="0" y="2076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7" name="文字方塊 16"/>
              <p:cNvSpPr txBox="1"/>
              <p:nvPr/>
            </p:nvSpPr>
            <p:spPr>
              <a:xfrm>
                <a:off x="682697" y="3789040"/>
                <a:ext cx="7000875" cy="369888"/>
              </a:xfrm>
              <a:prstGeom prst="rect">
                <a:avLst/>
              </a:prstGeom>
              <a:noFill/>
            </p:spPr>
            <p:txBody>
              <a:bodyPr>
                <a:spAutoFit/>
              </a:bodyPr>
              <a:lstStyle/>
              <a:p>
                <a:pPr>
                  <a:defRPr/>
                </a:pP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𝜓</m:t>
                        </m:r>
                      </m:e>
                      <m:sub>
                        <m:r>
                          <a:rPr lang="en-US" altLang="zh-TW" sz="1800" b="0" i="1" smtClean="0">
                            <a:latin typeface="Cambria Math"/>
                          </a:rPr>
                          <m:t>𝐸</m:t>
                        </m:r>
                      </m:sub>
                    </m:sSub>
                  </m:oMath>
                </a14:m>
                <a:r>
                  <a:rPr lang="zh-TW" altLang="en-US" sz="1800" dirty="0"/>
                  <a:t>滿足：</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682697" y="3789040"/>
                <a:ext cx="7000875" cy="369888"/>
              </a:xfrm>
              <a:prstGeom prst="rect">
                <a:avLst/>
              </a:prstGeom>
              <a:blipFill rotWithShape="1">
                <a:blip r:embed="rId3"/>
                <a:stretch>
                  <a:fillRect l="-261" t="-6667" b="-28333"/>
                </a:stretch>
              </a:blipFill>
            </p:spPr>
            <p:txBody>
              <a:bodyPr/>
              <a:lstStyle/>
              <a:p>
                <a:r>
                  <a:rPr lang="zh-TW" altLang="en-US">
                    <a:noFill/>
                  </a:rPr>
                  <a:t> </a:t>
                </a:r>
              </a:p>
            </p:txBody>
          </p:sp>
        </mc:Fallback>
      </mc:AlternateContent>
      <p:sp>
        <p:nvSpPr>
          <p:cNvPr id="27660" name="矩形 25"/>
          <p:cNvSpPr>
            <a:spLocks noChangeArrowheads="1"/>
          </p:cNvSpPr>
          <p:nvPr/>
        </p:nvSpPr>
        <p:spPr bwMode="auto">
          <a:xfrm>
            <a:off x="754482" y="2574256"/>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代入薛丁格方程式</a:t>
            </a:r>
          </a:p>
        </p:txBody>
      </p:sp>
      <p:sp>
        <p:nvSpPr>
          <p:cNvPr id="2766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5" name="Text Box 25"/>
              <p:cNvSpPr txBox="1">
                <a:spLocks noChangeArrowheads="1"/>
              </p:cNvSpPr>
              <p:nvPr/>
            </p:nvSpPr>
            <p:spPr bwMode="auto">
              <a:xfrm>
                <a:off x="718462" y="1052736"/>
                <a:ext cx="66618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800" dirty="0"/>
                  <a:t>穩定的電子，能量固定。尋找對應固定能量</a:t>
                </a:r>
                <a14:m>
                  <m:oMath xmlns:m="http://schemas.openxmlformats.org/officeDocument/2006/math">
                    <m:r>
                      <a:rPr lang="en-US" altLang="zh-TW" sz="1800" i="1" dirty="0">
                        <a:latin typeface="Cambria Math"/>
                      </a:rPr>
                      <m:t>𝐸</m:t>
                    </m:r>
                  </m:oMath>
                </a14:m>
                <a:r>
                  <a:rPr lang="zh-TW" altLang="en-US" sz="1800" dirty="0"/>
                  <a:t>的電子波的解：</a:t>
                </a:r>
              </a:p>
            </p:txBody>
          </p:sp>
        </mc:Choice>
        <mc:Fallback xmlns="">
          <p:sp>
            <p:nvSpPr>
              <p:cNvPr id="15" name="Text Box 25"/>
              <p:cNvSpPr txBox="1">
                <a:spLocks noRot="1" noChangeAspect="1" noMove="1" noResize="1" noEditPoints="1" noAdjustHandles="1" noChangeArrowheads="1" noChangeShapeType="1" noTextEdit="1"/>
              </p:cNvSpPr>
              <p:nvPr/>
            </p:nvSpPr>
            <p:spPr bwMode="auto">
              <a:xfrm>
                <a:off x="718462" y="1052736"/>
                <a:ext cx="6661850" cy="369332"/>
              </a:xfrm>
              <a:prstGeom prst="rect">
                <a:avLst/>
              </a:prstGeom>
              <a:blipFill rotWithShape="1">
                <a:blip r:embed="rId8"/>
                <a:stretch>
                  <a:fillRect l="-82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0" name="橢圓 19"/>
          <p:cNvSpPr/>
          <p:nvPr/>
        </p:nvSpPr>
        <p:spPr>
          <a:xfrm>
            <a:off x="850096" y="1556544"/>
            <a:ext cx="920385" cy="86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1" name="文字方塊 28"/>
              <p:cNvSpPr txBox="1">
                <a:spLocks noChangeArrowheads="1"/>
              </p:cNvSpPr>
              <p:nvPr/>
            </p:nvSpPr>
            <p:spPr bwMode="auto">
              <a:xfrm>
                <a:off x="3203848" y="1804193"/>
                <a:ext cx="36004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14:m>
                  <m:oMath xmlns:m="http://schemas.openxmlformats.org/officeDocument/2006/math">
                    <m:r>
                      <a:rPr lang="en-US" altLang="zh-TW" sz="1800" i="1" dirty="0">
                        <a:latin typeface="Cambria Math"/>
                      </a:rPr>
                      <m:t>𝐸</m:t>
                    </m:r>
                  </m:oMath>
                </a14:m>
                <a:r>
                  <a:rPr lang="zh-TW" altLang="en-US" sz="1800" dirty="0">
                    <a:latin typeface="Times New Roman" pitchFamily="18" charset="0"/>
                    <a:cs typeface="Times New Roman" pitchFamily="18" charset="0"/>
                  </a:rPr>
                  <a:t>是能量的數值。</a:t>
                </a:r>
              </a:p>
            </p:txBody>
          </p:sp>
        </mc:Choice>
        <mc:Fallback xmlns="">
          <p:sp>
            <p:nvSpPr>
              <p:cNvPr id="21" name="文字方塊 28"/>
              <p:cNvSpPr txBox="1">
                <a:spLocks noRot="1" noChangeAspect="1" noMove="1" noResize="1" noEditPoints="1" noAdjustHandles="1" noChangeArrowheads="1" noChangeShapeType="1" noTextEdit="1"/>
              </p:cNvSpPr>
              <p:nvPr/>
            </p:nvSpPr>
            <p:spPr bwMode="auto">
              <a:xfrm>
                <a:off x="3203848" y="1804193"/>
                <a:ext cx="3600450" cy="369888"/>
              </a:xfrm>
              <a:prstGeom prst="rect">
                <a:avLst/>
              </a:prstGeom>
              <a:blipFill rotWithShape="1">
                <a:blip r:embed="rId9"/>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754482" y="5157192"/>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在很多情況下，此方程式只有對某些能量值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54482" y="5157192"/>
                <a:ext cx="7489926" cy="369332"/>
              </a:xfrm>
              <a:prstGeom prst="rect">
                <a:avLst/>
              </a:prstGeom>
              <a:blipFill rotWithShape="1">
                <a:blip r:embed="rId12"/>
                <a:stretch>
                  <a:fillRect l="-733" t="-6557" r="-3664"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3" name="文字方塊 22"/>
          <p:cNvSpPr txBox="1"/>
          <p:nvPr/>
        </p:nvSpPr>
        <p:spPr bwMode="auto">
          <a:xfrm>
            <a:off x="784198" y="5589221"/>
            <a:ext cx="7621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穩定狀態的電子波要有解，能量就不能是任意連續分布。</a:t>
            </a:r>
          </a:p>
        </p:txBody>
      </p:sp>
      <mc:AlternateContent xmlns:mc="http://schemas.openxmlformats.org/markup-compatibility/2006" xmlns:a14="http://schemas.microsoft.com/office/drawing/2010/main">
        <mc:Choice Requires="a14">
          <p:sp>
            <p:nvSpPr>
              <p:cNvPr id="16" name="文字方塊 15"/>
              <p:cNvSpPr txBox="1"/>
              <p:nvPr/>
            </p:nvSpPr>
            <p:spPr bwMode="auto">
              <a:xfrm>
                <a:off x="7033564" y="937528"/>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7033564" y="937528"/>
                <a:ext cx="1210844" cy="619016"/>
              </a:xfrm>
              <a:prstGeom prst="rect">
                <a:avLst/>
              </a:prstGeom>
              <a:blipFill rotWithShape="1">
                <a:blip r:embed="rId1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784198" y="2996952"/>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784198" y="2996952"/>
                <a:ext cx="3035318" cy="648126"/>
              </a:xfrm>
              <a:prstGeom prst="rect">
                <a:avLst/>
              </a:prstGeom>
              <a:blipFill rotWithShape="1">
                <a:blip r:embed="rId1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751637" y="422108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751637" y="4221088"/>
                <a:ext cx="2951385" cy="648126"/>
              </a:xfrm>
              <a:prstGeom prst="rect">
                <a:avLst/>
              </a:prstGeom>
              <a:blipFill rotWithShape="1">
                <a:blip r:embed="rId15"/>
                <a:stretch>
                  <a:fillRect/>
                </a:stretch>
              </a:blipFill>
              <a:ln>
                <a:noFill/>
              </a:ln>
              <a:extLst/>
            </p:spPr>
            <p:txBody>
              <a:bodyPr/>
              <a:lstStyle/>
              <a:p>
                <a:r>
                  <a:rPr lang="zh-TW" altLang="en-US">
                    <a:noFill/>
                  </a:rPr>
                  <a:t> </a:t>
                </a:r>
              </a:p>
            </p:txBody>
          </p:sp>
        </mc:Fallback>
      </mc:AlternateContent>
      <p:sp>
        <p:nvSpPr>
          <p:cNvPr id="18" name="矩形 25">
            <a:extLst>
              <a:ext uri="{FF2B5EF4-FFF2-40B4-BE49-F238E27FC236}">
                <a16:creationId xmlns:a16="http://schemas.microsoft.com/office/drawing/2014/main" id="{6105711B-B355-D945-B8A7-C017C3E2CB55}"/>
              </a:ext>
            </a:extLst>
          </p:cNvPr>
          <p:cNvSpPr>
            <a:spLocks noChangeArrowheads="1"/>
          </p:cNvSpPr>
          <p:nvPr/>
        </p:nvSpPr>
        <p:spPr bwMode="auto">
          <a:xfrm>
            <a:off x="3819516" y="436020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與時間無關的薛丁格方程式</a:t>
            </a:r>
          </a:p>
        </p:txBody>
      </p:sp>
    </p:spTree>
    <p:extLst>
      <p:ext uri="{BB962C8B-B14F-4D97-AF65-F5344CB8AC3E}">
        <p14:creationId xmlns:p14="http://schemas.microsoft.com/office/powerpoint/2010/main" val="3346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ppt_x"/>
                                          </p:val>
                                        </p:tav>
                                        <p:tav tm="100000">
                                          <p:val>
                                            <p:strVal val="#ppt_x"/>
                                          </p:val>
                                        </p:tav>
                                      </p:tavLst>
                                    </p:anim>
                                    <p:anim calcmode="lin" valueType="num">
                                      <p:cBhvr additive="base">
                                        <p:cTn id="8" dur="500" fill="hold"/>
                                        <p:tgtEl>
                                          <p:spTgt spid="276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660" grpId="0"/>
      <p:bldP spid="2" grpId="0"/>
      <p:bldP spid="23" grpId="0"/>
      <p:bldP spid="19" grpId="0" animBg="1"/>
      <p:bldP spid="24"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442" y="1210388"/>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4"/>
          <p:cNvSpPr txBox="1">
            <a:spLocks noChangeArrowheads="1"/>
          </p:cNvSpPr>
          <p:nvPr/>
        </p:nvSpPr>
        <p:spPr bwMode="auto">
          <a:xfrm>
            <a:off x="5985208" y="233105"/>
            <a:ext cx="1150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2000" dirty="0"/>
              <a:t>1926</a:t>
            </a:r>
          </a:p>
        </p:txBody>
      </p:sp>
      <p:sp>
        <p:nvSpPr>
          <p:cNvPr id="2" name="文字方塊 1"/>
          <p:cNvSpPr txBox="1"/>
          <p:nvPr/>
        </p:nvSpPr>
        <p:spPr bwMode="auto">
          <a:xfrm>
            <a:off x="2123728" y="260648"/>
            <a:ext cx="4392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Quantization as an Eigenvalue Problem</a:t>
            </a:r>
            <a:endParaRPr lang="zh-TW" altLang="en-US" sz="1800" dirty="0"/>
          </a:p>
        </p:txBody>
      </p:sp>
      <p:sp>
        <p:nvSpPr>
          <p:cNvPr id="3" name="文字方塊 2"/>
          <p:cNvSpPr txBox="1"/>
          <p:nvPr/>
        </p:nvSpPr>
        <p:spPr bwMode="auto">
          <a:xfrm>
            <a:off x="2116354" y="677469"/>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能量的量子化作為</a:t>
            </a:r>
            <a:r>
              <a:rPr lang="zh-TW" altLang="en-US" sz="1800" dirty="0">
                <a:solidFill>
                  <a:srgbClr val="FF0000"/>
                </a:solidFill>
              </a:rPr>
              <a:t>（不過就是）</a:t>
            </a:r>
            <a:r>
              <a:rPr lang="zh-TW" altLang="en-US" sz="1800" dirty="0"/>
              <a:t>一個本徵值問題</a:t>
            </a:r>
          </a:p>
        </p:txBody>
      </p:sp>
    </p:spTree>
    <p:extLst>
      <p:ext uri="{BB962C8B-B14F-4D97-AF65-F5344CB8AC3E}">
        <p14:creationId xmlns:p14="http://schemas.microsoft.com/office/powerpoint/2010/main" val="2848743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978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584" y="3933056"/>
            <a:ext cx="4968552" cy="27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80FB1-42D8-AF3A-28AF-B43F2B4626FA}"/>
              </a:ext>
            </a:extLst>
          </p:cNvPr>
          <p:cNvSpPr txBox="1"/>
          <p:nvPr/>
        </p:nvSpPr>
        <p:spPr>
          <a:xfrm>
            <a:off x="742834" y="296061"/>
            <a:ext cx="8221653"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可以說，上帝透過肯定是錯的，波爾原子模型所想傳達的訊息：電子確實是波！</a:t>
            </a:r>
          </a:p>
        </p:txBody>
      </p:sp>
      <p:pic>
        <p:nvPicPr>
          <p:cNvPr id="3" name="Picture 5" descr="D:\Dropbox\Documents\課程\YoungTextBook\Images\Chapter39\A_Images\A_Figures_and_Photos\39_24_Figure.jpg">
            <a:extLst>
              <a:ext uri="{FF2B5EF4-FFF2-40B4-BE49-F238E27FC236}">
                <a16:creationId xmlns:a16="http://schemas.microsoft.com/office/drawing/2014/main" id="{D099D771-6120-7CC4-C13A-D83ADDD1C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2267744" y="746666"/>
            <a:ext cx="4865342" cy="256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510D363-417B-C97F-C317-F074C90E47FF}"/>
              </a:ext>
            </a:extLst>
          </p:cNvPr>
          <p:cNvSpPr/>
          <p:nvPr/>
        </p:nvSpPr>
        <p:spPr bwMode="auto">
          <a:xfrm>
            <a:off x="4427984" y="3429000"/>
            <a:ext cx="272431" cy="288032"/>
          </a:xfrm>
          <a:prstGeom prst="downArrow">
            <a:avLst/>
          </a:prstGeom>
          <a:solidFill>
            <a:srgbClr val="33CC33"/>
          </a:solidFill>
          <a:ln>
            <a:noFill/>
          </a:ln>
        </p:spPr>
        <p:txBody>
          <a:bodyPr wrap="non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988407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563" y="849834"/>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22625" y="849834"/>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80125" y="921271"/>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36563" y="2421459"/>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94063" y="2492896"/>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51563" y="2492896"/>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文字方塊 8"/>
          <p:cNvSpPr txBox="1">
            <a:spLocks noChangeArrowheads="1"/>
          </p:cNvSpPr>
          <p:nvPr/>
        </p:nvSpPr>
        <p:spPr bwMode="auto">
          <a:xfrm>
            <a:off x="488057" y="4819511"/>
            <a:ext cx="6511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一般來說，越複雜的模式，頻率越高，也越難激發。</a:t>
            </a:r>
          </a:p>
        </p:txBody>
      </p:sp>
      <p:sp>
        <p:nvSpPr>
          <p:cNvPr id="75785" name="文字方塊 9"/>
          <p:cNvSpPr txBox="1">
            <a:spLocks noChangeArrowheads="1"/>
          </p:cNvSpPr>
          <p:nvPr/>
        </p:nvSpPr>
        <p:spPr bwMode="auto">
          <a:xfrm>
            <a:off x="488057" y="5983007"/>
            <a:ext cx="7951861" cy="369332"/>
          </a:xfrm>
          <a:prstGeom prst="rect">
            <a:avLst/>
          </a:prstGeom>
          <a:noFill/>
          <a:ln w="9525">
            <a:noFill/>
            <a:miter lim="800000"/>
            <a:headEnd/>
            <a:tailEnd/>
          </a:ln>
        </p:spPr>
        <p:txBody>
          <a:bodyPr wrap="square">
            <a:spAutoFit/>
          </a:bodyPr>
          <a:lstStyle/>
          <a:p>
            <a:pPr>
              <a:spcBef>
                <a:spcPct val="50000"/>
              </a:spcBef>
              <a:defRPr/>
            </a:pPr>
            <a:r>
              <a:rPr lang="zh-TW" altLang="en-US" sz="1800" dirty="0">
                <a:latin typeface="Arial" charset="0"/>
                <a:ea typeface="新細明體" pitchFamily="18" charset="-120"/>
              </a:rPr>
              <a:t>一個物體有那些振盪模式 </a:t>
            </a:r>
            <a:r>
              <a:rPr lang="en-US" altLang="zh-TW" sz="1800" dirty="0">
                <a:latin typeface="+mn-lt"/>
                <a:ea typeface="新細明體" pitchFamily="18" charset="-120"/>
              </a:rPr>
              <a:t>Norm</a:t>
            </a:r>
            <a:r>
              <a:rPr lang="zh-TW" altLang="en-US" sz="1800" dirty="0">
                <a:latin typeface="+mn-lt"/>
                <a:ea typeface="新細明體" pitchFamily="18" charset="-120"/>
              </a:rPr>
              <a:t>以及對應的頻率，就是該</a:t>
            </a:r>
            <a:r>
              <a:rPr lang="zh-TW" altLang="en-US" sz="1800" dirty="0">
                <a:latin typeface="Arial" charset="0"/>
                <a:ea typeface="新細明體" pitchFamily="18" charset="-120"/>
              </a:rPr>
              <a:t>物體的一個特徵。</a:t>
            </a:r>
          </a:p>
        </p:txBody>
      </p:sp>
      <p:sp>
        <p:nvSpPr>
          <p:cNvPr id="13" name="文字方塊 16"/>
          <p:cNvSpPr txBox="1">
            <a:spLocks noChangeArrowheads="1"/>
          </p:cNvSpPr>
          <p:nvPr/>
        </p:nvSpPr>
        <p:spPr bwMode="auto">
          <a:xfrm>
            <a:off x="494085" y="4365104"/>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59860" y="3919056"/>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88057" y="3933056"/>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spTree>
    <p:extLst>
      <p:ext uri="{BB962C8B-B14F-4D97-AF65-F5344CB8AC3E}">
        <p14:creationId xmlns:p14="http://schemas.microsoft.com/office/powerpoint/2010/main" val="1531562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39_23"/>
          <p:cNvPicPr>
            <a:picLocks noChangeAspect="1" noChangeArrowheads="1"/>
          </p:cNvPicPr>
          <p:nvPr/>
        </p:nvPicPr>
        <p:blipFill>
          <a:blip r:embed="rId2">
            <a:extLst>
              <a:ext uri="{28A0092B-C50C-407E-A947-70E740481C1C}">
                <a14:useLocalDpi xmlns:a14="http://schemas.microsoft.com/office/drawing/2010/main" val="0"/>
              </a:ext>
            </a:extLst>
          </a:blip>
          <a:srcRect b="18086"/>
          <a:stretch>
            <a:fillRect/>
          </a:stretch>
        </p:blipFill>
        <p:spPr bwMode="auto">
          <a:xfrm>
            <a:off x="2286000" y="1857375"/>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Chia-Hung Chang\Downloads\Data\Knight\Media\Chapter42\Images\42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71500"/>
            <a:ext cx="49911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96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http://popartmachine.com/artwork/MIA-MIA_.2634C/0/Katsushika-Hokusai-The-Hollow-of-the-Deep-Sea-Wave-off-Kanagawa-1825---1829-painting-artwork-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00213"/>
            <a:ext cx="55086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文字方塊 2"/>
          <p:cNvSpPr txBox="1">
            <a:spLocks noChangeArrowheads="1"/>
          </p:cNvSpPr>
          <p:nvPr/>
        </p:nvSpPr>
        <p:spPr bwMode="auto">
          <a:xfrm>
            <a:off x="1835150" y="1196975"/>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想像中的波，因其連續的特性，似乎是毫無限制的！</a:t>
            </a:r>
          </a:p>
        </p:txBody>
      </p:sp>
    </p:spTree>
    <p:extLst>
      <p:ext uri="{BB962C8B-B14F-4D97-AF65-F5344CB8AC3E}">
        <p14:creationId xmlns:p14="http://schemas.microsoft.com/office/powerpoint/2010/main" val="2244561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2051050" y="220503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文字方塊 2"/>
          <p:cNvSpPr txBox="1">
            <a:spLocks noChangeArrowheads="1"/>
          </p:cNvSpPr>
          <p:nvPr/>
        </p:nvSpPr>
        <p:spPr bwMode="auto">
          <a:xfrm>
            <a:off x="1979613" y="8366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但波如果被限制於一個範圍內</a:t>
            </a:r>
          </a:p>
        </p:txBody>
      </p:sp>
      <p:sp>
        <p:nvSpPr>
          <p:cNvPr id="68612" name="文字方塊 3"/>
          <p:cNvSpPr txBox="1">
            <a:spLocks noChangeArrowheads="1"/>
          </p:cNvSpPr>
          <p:nvPr/>
        </p:nvSpPr>
        <p:spPr bwMode="auto">
          <a:xfrm>
            <a:off x="1979613" y="1268413"/>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因為波是蔓延於空間中，電子會感覺到整個空間的樣態。</a:t>
            </a:r>
          </a:p>
        </p:txBody>
      </p:sp>
      <p:sp>
        <p:nvSpPr>
          <p:cNvPr id="68613" name="文字方塊 4"/>
          <p:cNvSpPr txBox="1">
            <a:spLocks noChangeArrowheads="1"/>
          </p:cNvSpPr>
          <p:nvPr/>
        </p:nvSpPr>
        <p:spPr bwMode="auto">
          <a:xfrm>
            <a:off x="1979613" y="1700213"/>
            <a:ext cx="3672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它反而會感覺到限制。</a:t>
            </a:r>
          </a:p>
        </p:txBody>
      </p:sp>
      <p:sp>
        <p:nvSpPr>
          <p:cNvPr id="68614" name="文字方塊 5"/>
          <p:cNvSpPr txBox="1">
            <a:spLocks noChangeArrowheads="1"/>
          </p:cNvSpPr>
          <p:nvPr/>
        </p:nvSpPr>
        <p:spPr bwMode="auto">
          <a:xfrm>
            <a:off x="2014428" y="5949280"/>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被限制的波的狀態如駐波般就會是離散而非連續的！</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6588224" y="1704586"/>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6588224" y="5255185"/>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931189" y="1704586"/>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588224" y="1704405"/>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8286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文字方塊 2"/>
          <p:cNvSpPr txBox="1">
            <a:spLocks noChangeArrowheads="1"/>
          </p:cNvSpPr>
          <p:nvPr/>
        </p:nvSpPr>
        <p:spPr bwMode="auto">
          <a:xfrm>
            <a:off x="2699792" y="1304588"/>
            <a:ext cx="5472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而單純的牛頓粒子則只占據空間中的一個點，</a:t>
            </a:r>
          </a:p>
        </p:txBody>
      </p:sp>
      <p:sp>
        <p:nvSpPr>
          <p:cNvPr id="69636" name="文字方塊 3"/>
          <p:cNvSpPr txBox="1">
            <a:spLocks noChangeArrowheads="1"/>
          </p:cNvSpPr>
          <p:nvPr/>
        </p:nvSpPr>
        <p:spPr bwMode="auto">
          <a:xfrm>
            <a:off x="2699792" y="172250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它不可能感到空間的限制，</a:t>
            </a:r>
          </a:p>
        </p:txBody>
      </p:sp>
      <p:sp>
        <p:nvSpPr>
          <p:cNvPr id="69637" name="文字方塊 4"/>
          <p:cNvSpPr txBox="1">
            <a:spLocks noChangeArrowheads="1"/>
          </p:cNvSpPr>
          <p:nvPr/>
        </p:nvSpPr>
        <p:spPr bwMode="auto">
          <a:xfrm>
            <a:off x="2699792" y="4746687"/>
            <a:ext cx="395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它的狀態反而通常是任意而連續的！</a:t>
            </a:r>
          </a:p>
        </p:txBody>
      </p:sp>
      <p:pic>
        <p:nvPicPr>
          <p:cNvPr id="10"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3059832" y="234888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544939" y="234888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544939" y="414385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059832" y="413018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59832" y="234887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7602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1951522" y="134076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5"/>
          <p:cNvSpPr txBox="1">
            <a:spLocks noChangeArrowheads="1"/>
          </p:cNvSpPr>
          <p:nvPr/>
        </p:nvSpPr>
        <p:spPr bwMode="auto">
          <a:xfrm>
            <a:off x="1592152" y="790710"/>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原子中的電子的波性，造就了一系列離散而非連續的能階！</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5796136" y="1268760"/>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5796136" y="4819359"/>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139101" y="1268760"/>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96136" y="1268579"/>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7852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51620" y="1003484"/>
            <a:ext cx="69847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a:t>
            </a:r>
            <a:r>
              <a:rPr lang="zh-TW" altLang="en-US" sz="1800" dirty="0"/>
              <a:t> </a:t>
            </a:r>
            <a:r>
              <a:rPr lang="en-US" altLang="zh-TW" sz="1800" dirty="0"/>
              <a:t>wish to show the customary quantum conditions can be replaced by another postulate, in which the concept of “whole number” is not introduced. Rather, when </a:t>
            </a:r>
            <a:r>
              <a:rPr lang="en-US" altLang="zh-TW" sz="1800" dirty="0" err="1"/>
              <a:t>integralness</a:t>
            </a:r>
            <a:r>
              <a:rPr lang="en-US" altLang="zh-TW" sz="1800" dirty="0"/>
              <a:t> does appear, it arises in the same natural way as does in the case of node-numbers of a vibrating string. The new conception … strikes very deeply at the true nature of quantum rules.</a:t>
            </a:r>
            <a:endParaRPr lang="zh-TW" altLang="en-US" sz="1800" dirty="0"/>
          </a:p>
        </p:txBody>
      </p:sp>
      <p:sp>
        <p:nvSpPr>
          <p:cNvPr id="3" name="文字方塊 2"/>
          <p:cNvSpPr txBox="1"/>
          <p:nvPr/>
        </p:nvSpPr>
        <p:spPr bwMode="auto">
          <a:xfrm>
            <a:off x="1979712" y="548680"/>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不連續的量子化條件可以來自連續的介質如弦</a:t>
            </a:r>
          </a:p>
        </p:txBody>
      </p:sp>
      <p:pic>
        <p:nvPicPr>
          <p:cNvPr id="4" name="圖片 9" descr="afg0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4005064"/>
            <a:ext cx="18002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1151620" y="2499135"/>
            <a:ext cx="691276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我希望顯示一般所謂量子條件可以以另一個假設取代，在這個假設中並不需要引進整數。反而整數性是自然地產生，如同振動弦的模式序數，這個新觀念深入到量子條件的真正本質。</a:t>
            </a:r>
          </a:p>
        </p:txBody>
      </p:sp>
    </p:spTree>
    <p:extLst>
      <p:ext uri="{BB962C8B-B14F-4D97-AF65-F5344CB8AC3E}">
        <p14:creationId xmlns:p14="http://schemas.microsoft.com/office/powerpoint/2010/main" val="2999077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013753" y="4869562"/>
            <a:ext cx="2796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sp>
        <p:nvSpPr>
          <p:cNvPr id="9223" name="文字方塊 13"/>
          <p:cNvSpPr txBox="1">
            <a:spLocks noChangeArrowheads="1"/>
          </p:cNvSpPr>
          <p:nvPr/>
        </p:nvSpPr>
        <p:spPr bwMode="auto">
          <a:xfrm>
            <a:off x="1052645" y="763409"/>
            <a:ext cx="5976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電子的狀態是由一個</a:t>
            </a:r>
            <a:r>
              <a:rPr lang="zh-TW" altLang="en-US" sz="1800" dirty="0">
                <a:solidFill>
                  <a:srgbClr val="FF0000"/>
                </a:solidFill>
              </a:rPr>
              <a:t>延展於空間</a:t>
            </a:r>
            <a:r>
              <a:rPr lang="zh-TW" altLang="en-US" sz="1800" dirty="0"/>
              <a:t>中的波函數來描述：</a:t>
            </a:r>
          </a:p>
        </p:txBody>
      </p:sp>
      <p:sp>
        <p:nvSpPr>
          <p:cNvPr id="9224" name="文字方塊 15"/>
          <p:cNvSpPr txBox="1">
            <a:spLocks noChangeArrowheads="1"/>
          </p:cNvSpPr>
          <p:nvPr/>
        </p:nvSpPr>
        <p:spPr bwMode="auto">
          <a:xfrm>
            <a:off x="980585" y="4319195"/>
            <a:ext cx="6718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這個波函數隨時間的演化是由以下的波方程式完全決定：</a:t>
            </a:r>
            <a:endParaRPr lang="en-US" altLang="zh-TW" sz="1800" dirty="0"/>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1052645" y="1195457"/>
                <a:ext cx="49900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因為方程式中有</a:t>
                </a:r>
                <a14:m>
                  <m:oMath xmlns:m="http://schemas.openxmlformats.org/officeDocument/2006/math">
                    <m:r>
                      <a:rPr lang="en-US" altLang="zh-TW" sz="1800" i="1" smtClean="0">
                        <a:solidFill>
                          <a:srgbClr val="FF0000"/>
                        </a:solidFill>
                        <a:latin typeface="Cambria Math"/>
                        <a:ea typeface="Cambria Math"/>
                      </a:rPr>
                      <m:t>𝑖</m:t>
                    </m:r>
                    <m:r>
                      <a:rPr lang="en-US" altLang="zh-TW" sz="1800" i="1">
                        <a:latin typeface="Cambria Math"/>
                        <a:ea typeface="Cambria Math"/>
                      </a:rPr>
                      <m:t> </m:t>
                    </m:r>
                  </m:oMath>
                </a14:m>
                <a:r>
                  <a:rPr lang="zh-TW" altLang="en-US" sz="1800" dirty="0">
                    <a:solidFill>
                      <a:srgbClr val="FF0000"/>
                    </a:solidFill>
                  </a:rPr>
                  <a:t>，這個波函數的值是複數！</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052645" y="1195457"/>
                <a:ext cx="4990080" cy="369332"/>
              </a:xfrm>
              <a:prstGeom prst="rect">
                <a:avLst/>
              </a:prstGeom>
              <a:blipFill>
                <a:blip r:embed="rId2"/>
                <a:stretch>
                  <a:fillRect l="-127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4"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945715" y="2051719"/>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982178" y="5535388"/>
            <a:ext cx="610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因此波函數滿足疊加定理。波方程式是線性的。</a:t>
            </a:r>
          </a:p>
        </p:txBody>
      </p:sp>
      <p:pic>
        <p:nvPicPr>
          <p:cNvPr id="16" name="Picture 8" descr="F39_20"/>
          <p:cNvPicPr>
            <a:picLocks noChangeAspect="1" noChangeArrowheads="1"/>
          </p:cNvPicPr>
          <p:nvPr/>
        </p:nvPicPr>
        <p:blipFill>
          <a:blip r:embed="rId4">
            <a:extLst>
              <a:ext uri="{28A0092B-C50C-407E-A947-70E740481C1C}">
                <a14:useLocalDpi xmlns:a14="http://schemas.microsoft.com/office/drawing/2010/main" val="0"/>
              </a:ext>
            </a:extLst>
          </a:blip>
          <a:srcRect b="17595"/>
          <a:stretch>
            <a:fillRect/>
          </a:stretch>
        </p:blipFill>
        <p:spPr bwMode="auto">
          <a:xfrm>
            <a:off x="1146181" y="1736996"/>
            <a:ext cx="2305149" cy="238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e/e1/Psi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413" y="205171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5"/>
          <p:cNvSpPr txBox="1">
            <a:spLocks noChangeArrowheads="1"/>
          </p:cNvSpPr>
          <p:nvPr/>
        </p:nvSpPr>
        <p:spPr bwMode="auto">
          <a:xfrm>
            <a:off x="1052645" y="331361"/>
            <a:ext cx="743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然而對波函數的本質，他完全沒有答案！</a:t>
            </a:r>
            <a:r>
              <a:rPr lang="zh-TW" altLang="en-US" sz="1800" dirty="0">
                <a:solidFill>
                  <a:srgbClr val="FF0000"/>
                </a:solidFill>
              </a:rPr>
              <a:t>（他不知道他在算甚麼！）</a:t>
            </a:r>
          </a:p>
        </p:txBody>
      </p:sp>
      <mc:AlternateContent xmlns:mc="http://schemas.openxmlformats.org/markup-compatibility/2006" xmlns:a14="http://schemas.microsoft.com/office/drawing/2010/main">
        <mc:Choice Requires="a14">
          <p:sp>
            <p:nvSpPr>
              <p:cNvPr id="17" name="文字方塊 16"/>
              <p:cNvSpPr txBox="1"/>
              <p:nvPr/>
            </p:nvSpPr>
            <p:spPr bwMode="auto">
              <a:xfrm>
                <a:off x="4087527" y="4797152"/>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87527" y="4797152"/>
                <a:ext cx="3035318" cy="648126"/>
              </a:xfrm>
              <a:prstGeom prst="rect">
                <a:avLst/>
              </a:prstGeom>
              <a:blipFill>
                <a:blip r:embed="rId6"/>
                <a:stretch>
                  <a:fillRect b="-576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6481165" y="77797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6481165" y="777978"/>
                <a:ext cx="929100" cy="369332"/>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3">
                <a:extLst>
                  <a:ext uri="{FF2B5EF4-FFF2-40B4-BE49-F238E27FC236}">
                    <a16:creationId xmlns:a16="http://schemas.microsoft.com/office/drawing/2014/main" id="{958B7009-72A0-8385-E000-A21C8EF0D6F9}"/>
                  </a:ext>
                </a:extLst>
              </p:cNvPr>
              <p:cNvSpPr txBox="1"/>
              <p:nvPr/>
            </p:nvSpPr>
            <p:spPr bwMode="auto">
              <a:xfrm>
                <a:off x="1005787" y="5994830"/>
                <a:ext cx="2791084"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3" name="文字方塊 23">
                <a:extLst>
                  <a:ext uri="{FF2B5EF4-FFF2-40B4-BE49-F238E27FC236}">
                    <a16:creationId xmlns:a16="http://schemas.microsoft.com/office/drawing/2014/main" id="{958B7009-72A0-8385-E000-A21C8EF0D6F9}"/>
                  </a:ext>
                </a:extLst>
              </p:cNvPr>
              <p:cNvSpPr txBox="1">
                <a:spLocks noRot="1" noChangeAspect="1" noMove="1" noResize="1" noEditPoints="1" noAdjustHandles="1" noChangeArrowheads="1" noChangeShapeType="1" noTextEdit="1"/>
              </p:cNvSpPr>
              <p:nvPr/>
            </p:nvSpPr>
            <p:spPr bwMode="auto">
              <a:xfrm>
                <a:off x="1005787" y="5994830"/>
                <a:ext cx="2791084" cy="648126"/>
              </a:xfrm>
              <a:prstGeom prst="rect">
                <a:avLst/>
              </a:prstGeom>
              <a:blipFill>
                <a:blip r:embed="rId8"/>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602EA0-ED7F-AF0B-4412-F6188292E515}"/>
                  </a:ext>
                </a:extLst>
              </p:cNvPr>
              <p:cNvSpPr txBox="1"/>
              <p:nvPr/>
            </p:nvSpPr>
            <p:spPr>
              <a:xfrm>
                <a:off x="3744861" y="6157307"/>
                <a:ext cx="5472608"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薛丁格方程式的延伸算出了完全正確的能量值</a:t>
                </a:r>
                <a:r>
                  <a:rPr lang="en-GB" sz="1800" dirty="0">
                    <a:latin typeface="+mj-lt"/>
                    <a:ea typeface="PMingLiU" panose="02020500000000000000" pitchFamily="18" charset="-120"/>
                  </a:rPr>
                  <a:t>：</a:t>
                </a:r>
                <a14:m>
                  <m:oMath xmlns:m="http://schemas.openxmlformats.org/officeDocument/2006/math">
                    <m:r>
                      <a:rPr lang="en-US" sz="1800" b="0" i="1" dirty="0" smtClean="0">
                        <a:latin typeface="Cambria Math" panose="02040503050406030204" pitchFamily="18" charset="0"/>
                        <a:ea typeface="PMingLiU" panose="02020500000000000000" pitchFamily="18" charset="-120"/>
                      </a:rPr>
                      <m:t>𝐸</m:t>
                    </m:r>
                  </m:oMath>
                </a14:m>
                <a:r>
                  <a:rPr lang="en-TW" sz="1800" dirty="0">
                    <a:latin typeface="+mj-lt"/>
                    <a:ea typeface="PMingLiU" panose="02020500000000000000" pitchFamily="18" charset="-120"/>
                  </a:rPr>
                  <a:t>。</a:t>
                </a:r>
              </a:p>
            </p:txBody>
          </p:sp>
        </mc:Choice>
        <mc:Fallback xmlns="">
          <p:sp>
            <p:nvSpPr>
              <p:cNvPr id="4" name="TextBox 3">
                <a:extLst>
                  <a:ext uri="{FF2B5EF4-FFF2-40B4-BE49-F238E27FC236}">
                    <a16:creationId xmlns:a16="http://schemas.microsoft.com/office/drawing/2014/main" id="{76602EA0-ED7F-AF0B-4412-F6188292E515}"/>
                  </a:ext>
                </a:extLst>
              </p:cNvPr>
              <p:cNvSpPr txBox="1">
                <a:spLocks noRot="1" noChangeAspect="1" noMove="1" noResize="1" noEditPoints="1" noAdjustHandles="1" noChangeArrowheads="1" noChangeShapeType="1" noTextEdit="1"/>
              </p:cNvSpPr>
              <p:nvPr/>
            </p:nvSpPr>
            <p:spPr>
              <a:xfrm>
                <a:off x="3744861" y="6157307"/>
                <a:ext cx="5472608" cy="369332"/>
              </a:xfrm>
              <a:prstGeom prst="rect">
                <a:avLst/>
              </a:prstGeom>
              <a:blipFill>
                <a:blip r:embed="rId9"/>
                <a:stretch>
                  <a:fillRect l="-92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1223413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A total of four papers in 1926</a:t>
            </a:r>
            <a:endParaRPr lang="zh-TW" altLang="en-US" sz="1800" dirty="0">
              <a:latin typeface="+mj-lt"/>
            </a:endParaRPr>
          </a:p>
        </p:txBody>
      </p:sp>
      <p:sp>
        <p:nvSpPr>
          <p:cNvPr id="65541" name="文字方塊 7"/>
          <p:cNvSpPr txBox="1">
            <a:spLocks noChangeArrowheads="1"/>
          </p:cNvSpPr>
          <p:nvPr/>
        </p:nvSpPr>
        <p:spPr bwMode="auto">
          <a:xfrm>
            <a:off x="611559" y="6021288"/>
            <a:ext cx="8003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更令人驚奇的是，薛丁格證明了波動力學與矩陣力學</a:t>
            </a:r>
            <a:r>
              <a:rPr lang="zh-TW" altLang="en-US" sz="1800" dirty="0">
                <a:solidFill>
                  <a:srgbClr val="FF0000"/>
                </a:solidFill>
              </a:rPr>
              <a:t>數學上</a:t>
            </a:r>
            <a:r>
              <a:rPr lang="zh-TW" altLang="en-US" sz="1800" dirty="0"/>
              <a:t>是等價的！</a:t>
            </a:r>
          </a:p>
        </p:txBody>
      </p:sp>
    </p:spTree>
    <p:extLst>
      <p:ext uri="{BB962C8B-B14F-4D97-AF65-F5344CB8AC3E}">
        <p14:creationId xmlns:p14="http://schemas.microsoft.com/office/powerpoint/2010/main" val="2835839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052" y="1889476"/>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18159" y="188947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8159" y="36844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052" y="367077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052" y="18894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2" name="文字方塊 8"/>
          <p:cNvSpPr txBox="1">
            <a:spLocks noChangeArrowheads="1"/>
          </p:cNvSpPr>
          <p:nvPr/>
        </p:nvSpPr>
        <p:spPr bwMode="auto">
          <a:xfrm>
            <a:off x="2537488" y="3892754"/>
            <a:ext cx="468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這才是原子中的電子！電子波如駐波一般！</a:t>
            </a:r>
            <a:endParaRPr lang="en-US" altLang="zh-TW" sz="1800" dirty="0"/>
          </a:p>
        </p:txBody>
      </p:sp>
      <p:sp>
        <p:nvSpPr>
          <p:cNvPr id="66563" name="文字方塊 9"/>
          <p:cNvSpPr txBox="1">
            <a:spLocks noChangeArrowheads="1"/>
          </p:cNvSpPr>
          <p:nvPr/>
        </p:nvSpPr>
        <p:spPr bwMode="auto">
          <a:xfrm>
            <a:off x="0" y="3892198"/>
            <a:ext cx="24482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這不是原子中的電子！</a:t>
            </a:r>
          </a:p>
        </p:txBody>
      </p:sp>
      <p:pic>
        <p:nvPicPr>
          <p:cNvPr id="66564" name="圖片 10" descr="afg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199" y="1526170"/>
            <a:ext cx="16478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ciani.phy.uic.edu/PHYS107/Bohr.gif"/>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2555776" y="2004739"/>
            <a:ext cx="1945407" cy="187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右箭號 10"/>
          <p:cNvSpPr/>
          <p:nvPr/>
        </p:nvSpPr>
        <p:spPr>
          <a:xfrm>
            <a:off x="6358149" y="2709866"/>
            <a:ext cx="88991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5652120" y="4530252"/>
            <a:ext cx="3242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駐波在數學上可以以能階表示</a:t>
            </a:r>
          </a:p>
        </p:txBody>
      </p:sp>
      <p:sp>
        <p:nvSpPr>
          <p:cNvPr id="2" name="向右箭號 1"/>
          <p:cNvSpPr/>
          <p:nvPr/>
        </p:nvSpPr>
        <p:spPr>
          <a:xfrm>
            <a:off x="2085482" y="2771358"/>
            <a:ext cx="362581"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87677" t="14127" b="9674"/>
          <a:stretch/>
        </p:blipFill>
        <p:spPr bwMode="auto">
          <a:xfrm>
            <a:off x="7956376" y="374401"/>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4205"/>
          <p:cNvPicPr>
            <a:picLocks noChangeAspect="1" noChangeArrowheads="1"/>
          </p:cNvPicPr>
          <p:nvPr/>
        </p:nvPicPr>
        <p:blipFill rotWithShape="1">
          <a:blip r:embed="rId2">
            <a:extLst>
              <a:ext uri="{28A0092B-C50C-407E-A947-70E740481C1C}">
                <a14:useLocalDpi xmlns:a14="http://schemas.microsoft.com/office/drawing/2010/main" val="0"/>
              </a:ext>
            </a:extLst>
          </a:blip>
          <a:srcRect l="80700" t="60993" r="15161" b="32162"/>
          <a:stretch/>
        </p:blipFill>
        <p:spPr bwMode="auto">
          <a:xfrm>
            <a:off x="7956376" y="1240771"/>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89" t="14128" r="39224" b="9675"/>
          <a:stretch/>
        </p:blipFill>
        <p:spPr bwMode="auto">
          <a:xfrm>
            <a:off x="7299341" y="374401"/>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956376" y="374220"/>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5"/>
          <p:cNvSpPr txBox="1">
            <a:spLocks noChangeArrowheads="1"/>
          </p:cNvSpPr>
          <p:nvPr/>
        </p:nvSpPr>
        <p:spPr bwMode="auto">
          <a:xfrm>
            <a:off x="1804293" y="5084250"/>
            <a:ext cx="5949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注意海森堡的矩陣力學的</a:t>
            </a:r>
            <a:r>
              <a:rPr lang="zh-TW" altLang="en-US" sz="1800" dirty="0">
                <a:solidFill>
                  <a:srgbClr val="FF0000"/>
                </a:solidFill>
              </a:rPr>
              <a:t>唯一出發點</a:t>
            </a:r>
            <a:r>
              <a:rPr lang="zh-TW" altLang="en-US" sz="1800" dirty="0"/>
              <a:t>，就是</a:t>
            </a:r>
            <a:r>
              <a:rPr lang="zh-TW" altLang="en-US" sz="1800" dirty="0">
                <a:solidFill>
                  <a:srgbClr val="FF0000"/>
                </a:solidFill>
              </a:rPr>
              <a:t>一系列的能階</a:t>
            </a:r>
            <a:endParaRPr lang="zh-TW" altLang="en-US" sz="1800" dirty="0"/>
          </a:p>
        </p:txBody>
      </p:sp>
      <p:sp>
        <p:nvSpPr>
          <p:cNvPr id="22" name="文字方塊 11"/>
          <p:cNvSpPr txBox="1">
            <a:spLocks noChangeArrowheads="1"/>
          </p:cNvSpPr>
          <p:nvPr/>
        </p:nvSpPr>
        <p:spPr bwMode="auto">
          <a:xfrm>
            <a:off x="1815370" y="5588306"/>
            <a:ext cx="555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就這一點矩陣力學與波動力學兩者真是等價的！</a:t>
            </a:r>
          </a:p>
        </p:txBody>
      </p:sp>
    </p:spTree>
    <p:extLst>
      <p:ext uri="{BB962C8B-B14F-4D97-AF65-F5344CB8AC3E}">
        <p14:creationId xmlns:p14="http://schemas.microsoft.com/office/powerpoint/2010/main" val="31169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0" grpId="0" animBg="1"/>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195513" y="62071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更仔細一點說：</a:t>
            </a:r>
          </a:p>
        </p:txBody>
      </p:sp>
      <p:pic>
        <p:nvPicPr>
          <p:cNvPr id="72707"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2268538" y="170021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2268538" y="2997200"/>
            <a:ext cx="2857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文字方塊 5"/>
          <p:cNvSpPr txBox="1">
            <a:spLocks noChangeArrowheads="1"/>
          </p:cNvSpPr>
          <p:nvPr/>
        </p:nvSpPr>
        <p:spPr bwMode="auto">
          <a:xfrm>
            <a:off x="2268538" y="1052513"/>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一個周期波可以分解成一系列正弦波的疊加！</a:t>
            </a:r>
          </a:p>
        </p:txBody>
      </p:sp>
      <p:pic>
        <p:nvPicPr>
          <p:cNvPr id="7" name="Picture 6" descr="18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714500"/>
            <a:ext cx="2701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7"/>
          <p:cNvSpPr txBox="1">
            <a:spLocks noChangeArrowheads="1"/>
          </p:cNvSpPr>
          <p:nvPr/>
        </p:nvSpPr>
        <p:spPr bwMode="auto">
          <a:xfrm>
            <a:off x="2268538" y="587692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長笛聲波各個成分的分量（振幅）</a:t>
            </a:r>
          </a:p>
        </p:txBody>
      </p:sp>
    </p:spTree>
    <p:extLst>
      <p:ext uri="{BB962C8B-B14F-4D97-AF65-F5344CB8AC3E}">
        <p14:creationId xmlns:p14="http://schemas.microsoft.com/office/powerpoint/2010/main" val="357791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1"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500063" y="107156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3779838" y="836613"/>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2"/>
          <p:cNvGraphicFramePr>
            <a:graphicFrameLocks noChangeAspect="1"/>
          </p:cNvGraphicFramePr>
          <p:nvPr/>
        </p:nvGraphicFramePr>
        <p:xfrm>
          <a:off x="3214688" y="1500188"/>
          <a:ext cx="349250" cy="336550"/>
        </p:xfrm>
        <a:graphic>
          <a:graphicData uri="http://schemas.openxmlformats.org/presentationml/2006/ole">
            <mc:AlternateContent xmlns:mc="http://schemas.openxmlformats.org/markup-compatibility/2006">
              <mc:Choice xmlns:v="urn:schemas-microsoft-com:vml" Requires="v">
                <p:oleObj name="Equation" r:id="rId4" imgW="126720" imgH="101520" progId="Equation.3">
                  <p:embed/>
                </p:oleObj>
              </mc:Choice>
              <mc:Fallback>
                <p:oleObj name="Equation" r:id="rId4" imgW="126720" imgH="1015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500188"/>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235825" y="981075"/>
          <a:ext cx="522288" cy="1808163"/>
        </p:xfrm>
        <a:graphic>
          <a:graphicData uri="http://schemas.openxmlformats.org/presentationml/2006/ole">
            <mc:AlternateContent xmlns:mc="http://schemas.openxmlformats.org/markup-compatibility/2006">
              <mc:Choice xmlns:v="urn:schemas-microsoft-com:vml" Requires="v">
                <p:oleObj name="Equation" r:id="rId6" imgW="330120" imgH="1143000" progId="Equation.3">
                  <p:embed/>
                </p:oleObj>
              </mc:Choice>
              <mc:Fallback>
                <p:oleObj name="Equation" r:id="rId6" imgW="330120" imgH="1143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981075"/>
                        <a:ext cx="522288"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429375" y="1571625"/>
          <a:ext cx="349250" cy="336550"/>
        </p:xfrm>
        <a:graphic>
          <a:graphicData uri="http://schemas.openxmlformats.org/presentationml/2006/ole">
            <mc:AlternateContent xmlns:mc="http://schemas.openxmlformats.org/markup-compatibility/2006">
              <mc:Choice xmlns:v="urn:schemas-microsoft-com:vml" Requires="v">
                <p:oleObj name="Equation" r:id="rId8" imgW="126720" imgH="101520" progId="Equation.3">
                  <p:embed/>
                </p:oleObj>
              </mc:Choice>
              <mc:Fallback>
                <p:oleObj name="Equation" r:id="rId8" imgW="126720" imgH="1015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571625"/>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3" name="文字方塊 11"/>
          <p:cNvSpPr txBox="1">
            <a:spLocks noChangeArrowheads="1"/>
          </p:cNvSpPr>
          <p:nvPr/>
        </p:nvSpPr>
        <p:spPr bwMode="auto">
          <a:xfrm>
            <a:off x="1071563" y="3786188"/>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因此一個電子波的狀態可以以一個列來表示：</a:t>
            </a:r>
          </a:p>
        </p:txBody>
      </p:sp>
      <p:graphicFrame>
        <p:nvGraphicFramePr>
          <p:cNvPr id="11269" name="Object 5"/>
          <p:cNvGraphicFramePr>
            <a:graphicFrameLocks noChangeAspect="1"/>
          </p:cNvGraphicFramePr>
          <p:nvPr/>
        </p:nvGraphicFramePr>
        <p:xfrm>
          <a:off x="6072188" y="3286125"/>
          <a:ext cx="522287" cy="1808163"/>
        </p:xfrm>
        <a:graphic>
          <a:graphicData uri="http://schemas.openxmlformats.org/presentationml/2006/ole">
            <mc:AlternateContent xmlns:mc="http://schemas.openxmlformats.org/markup-compatibility/2006">
              <mc:Choice xmlns:v="urn:schemas-microsoft-com:vml" Requires="v">
                <p:oleObj name="Equation" r:id="rId9" imgW="330120" imgH="1143000" progId="Equation.3">
                  <p:embed/>
                </p:oleObj>
              </mc:Choice>
              <mc:Fallback>
                <p:oleObj name="Equation" r:id="rId9" imgW="330120" imgH="1143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286125"/>
                        <a:ext cx="522287"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74" name="圖片 1" descr="afg015.jpg"/>
          <p:cNvPicPr>
            <a:picLocks noChangeAspect="1"/>
          </p:cNvPicPr>
          <p:nvPr/>
        </p:nvPicPr>
        <p:blipFill>
          <a:blip r:embed="rId10">
            <a:extLst>
              <a:ext uri="{28A0092B-C50C-407E-A947-70E740481C1C}">
                <a14:useLocalDpi xmlns:a14="http://schemas.microsoft.com/office/drawing/2010/main" val="0"/>
              </a:ext>
            </a:extLst>
          </a:blip>
          <a:srcRect b="53726"/>
          <a:stretch>
            <a:fillRect/>
          </a:stretch>
        </p:blipFill>
        <p:spPr bwMode="auto">
          <a:xfrm>
            <a:off x="785813" y="4214813"/>
            <a:ext cx="23796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9"/>
          <p:cNvSpPr txBox="1">
            <a:spLocks noChangeArrowheads="1"/>
          </p:cNvSpPr>
          <p:nvPr/>
        </p:nvSpPr>
        <p:spPr bwMode="auto">
          <a:xfrm>
            <a:off x="3500438" y="5357813"/>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這有一點像一個向量以選定的座標分量來描寫！</a:t>
            </a:r>
          </a:p>
        </p:txBody>
      </p:sp>
      <p:graphicFrame>
        <p:nvGraphicFramePr>
          <p:cNvPr id="11270" name="Object 9"/>
          <p:cNvGraphicFramePr>
            <a:graphicFrameLocks noChangeAspect="1"/>
          </p:cNvGraphicFramePr>
          <p:nvPr/>
        </p:nvGraphicFramePr>
        <p:xfrm>
          <a:off x="4440238" y="5786438"/>
          <a:ext cx="1198562" cy="406400"/>
        </p:xfrm>
        <a:graphic>
          <a:graphicData uri="http://schemas.openxmlformats.org/presentationml/2006/ole">
            <mc:AlternateContent xmlns:mc="http://schemas.openxmlformats.org/markup-compatibility/2006">
              <mc:Choice xmlns:v="urn:schemas-microsoft-com:vml" Requires="v">
                <p:oleObj name="方程式" r:id="rId11" imgW="711000" imgH="241200" progId="Equation.3">
                  <p:embed/>
                </p:oleObj>
              </mc:Choice>
              <mc:Fallback>
                <p:oleObj name="方程式" r:id="rId11" imgW="71100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0238" y="5786438"/>
                        <a:ext cx="1198562" cy="4064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6" name="文字方塊 11"/>
          <p:cNvSpPr txBox="1">
            <a:spLocks noChangeArrowheads="1"/>
          </p:cNvSpPr>
          <p:nvPr/>
        </p:nvSpPr>
        <p:spPr bwMode="auto">
          <a:xfrm>
            <a:off x="1187450" y="333375"/>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因此我們可以以分解後各個弦波的分量來描述任何一個波</a:t>
            </a:r>
          </a:p>
        </p:txBody>
      </p:sp>
    </p:spTree>
    <p:extLst>
      <p:ext uri="{BB962C8B-B14F-4D97-AF65-F5344CB8AC3E}">
        <p14:creationId xmlns:p14="http://schemas.microsoft.com/office/powerpoint/2010/main" val="346328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 calcmode="lin" valueType="num">
                                      <p:cBhvr additive="base">
                                        <p:cTn id="11" dur="500" fill="hold"/>
                                        <p:tgtEl>
                                          <p:spTgt spid="11270"/>
                                        </p:tgtEl>
                                        <p:attrNameLst>
                                          <p:attrName>ppt_x</p:attrName>
                                        </p:attrNameLst>
                                      </p:cBhvr>
                                      <p:tavLst>
                                        <p:tav tm="0">
                                          <p:val>
                                            <p:strVal val="#ppt_x"/>
                                          </p:val>
                                        </p:tav>
                                        <p:tav tm="100000">
                                          <p:val>
                                            <p:strVal val="#ppt_x"/>
                                          </p:val>
                                        </p:tav>
                                      </p:tavLst>
                                    </p:anim>
                                    <p:anim calcmode="lin" valueType="num">
                                      <p:cBhvr additive="base">
                                        <p:cTn id="12" dur="500" fill="hold"/>
                                        <p:tgtEl>
                                          <p:spTgt spid="11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 calcmode="lin" valueType="num">
                                      <p:cBhvr additive="base">
                                        <p:cTn id="15" dur="500" fill="hold"/>
                                        <p:tgtEl>
                                          <p:spTgt spid="11274"/>
                                        </p:tgtEl>
                                        <p:attrNameLst>
                                          <p:attrName>ppt_x</p:attrName>
                                        </p:attrNameLst>
                                      </p:cBhvr>
                                      <p:tavLst>
                                        <p:tav tm="0">
                                          <p:val>
                                            <p:strVal val="#ppt_x"/>
                                          </p:val>
                                        </p:tav>
                                        <p:tav tm="100000">
                                          <p:val>
                                            <p:strVal val="#ppt_x"/>
                                          </p:val>
                                        </p:tav>
                                      </p:tavLst>
                                    </p:anim>
                                    <p:anim calcmode="lin" valueType="num">
                                      <p:cBhvr additive="base">
                                        <p:cTn id="1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8" descr="wave7"/>
          <p:cNvPicPr>
            <a:picLocks noChangeAspect="1" noChangeArrowheads="1"/>
          </p:cNvPicPr>
          <p:nvPr/>
        </p:nvPicPr>
        <p:blipFill>
          <a:blip r:embed="rId2" cstate="print">
            <a:extLst>
              <a:ext uri="{28A0092B-C50C-407E-A947-70E740481C1C}">
                <a14:useLocalDpi xmlns:a14="http://schemas.microsoft.com/office/drawing/2010/main" val="0"/>
              </a:ext>
            </a:extLst>
          </a:blip>
          <a:srcRect l="7787" t="27310" r="59332" b="36058"/>
          <a:stretch>
            <a:fillRect/>
          </a:stretch>
        </p:blipFill>
        <p:spPr bwMode="auto">
          <a:xfrm>
            <a:off x="5422391" y="653205"/>
            <a:ext cx="1250380" cy="21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文字方塊 3"/>
          <p:cNvSpPr txBox="1">
            <a:spLocks noChangeArrowheads="1"/>
          </p:cNvSpPr>
          <p:nvPr/>
        </p:nvSpPr>
        <p:spPr bwMode="auto">
          <a:xfrm>
            <a:off x="1367631" y="26035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如果以原子內電子能階的波函數來類比正弦波：</a:t>
            </a:r>
          </a:p>
        </p:txBody>
      </p:sp>
      <p:graphicFrame>
        <p:nvGraphicFramePr>
          <p:cNvPr id="12290" name="Object 2"/>
          <p:cNvGraphicFramePr>
            <a:graphicFrameLocks noChangeAspect="1"/>
          </p:cNvGraphicFramePr>
          <p:nvPr>
            <p:extLst>
              <p:ext uri="{D42A27DB-BD31-4B8C-83A1-F6EECF244321}">
                <p14:modId xmlns:p14="http://schemas.microsoft.com/office/powerpoint/2010/main" val="923957822"/>
              </p:ext>
            </p:extLst>
          </p:nvPr>
        </p:nvGraphicFramePr>
        <p:xfrm>
          <a:off x="4932040" y="1610910"/>
          <a:ext cx="349250" cy="349250"/>
        </p:xfrm>
        <a:graphic>
          <a:graphicData uri="http://schemas.openxmlformats.org/presentationml/2006/ole">
            <mc:AlternateContent xmlns:mc="http://schemas.openxmlformats.org/markup-compatibility/2006">
              <mc:Choice xmlns:v="urn:schemas-microsoft-com:vml" Requires="v">
                <p:oleObj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10910"/>
                        <a:ext cx="3492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7" name="文字方塊 5"/>
          <p:cNvSpPr txBox="1">
            <a:spLocks noChangeArrowheads="1"/>
          </p:cNvSpPr>
          <p:nvPr/>
        </p:nvSpPr>
        <p:spPr bwMode="auto">
          <a:xfrm>
            <a:off x="1150195" y="31254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那麼原子中一個電子波的狀態也可以以一個列來表示：</a:t>
            </a:r>
          </a:p>
        </p:txBody>
      </p:sp>
      <p:graphicFrame>
        <p:nvGraphicFramePr>
          <p:cNvPr id="12291" name="Object 3"/>
          <p:cNvGraphicFramePr>
            <a:graphicFrameLocks noChangeAspect="1"/>
          </p:cNvGraphicFramePr>
          <p:nvPr>
            <p:extLst>
              <p:ext uri="{D42A27DB-BD31-4B8C-83A1-F6EECF244321}">
                <p14:modId xmlns:p14="http://schemas.microsoft.com/office/powerpoint/2010/main" val="390577392"/>
              </p:ext>
            </p:extLst>
          </p:nvPr>
        </p:nvGraphicFramePr>
        <p:xfrm>
          <a:off x="6550870" y="3052440"/>
          <a:ext cx="522287" cy="1808163"/>
        </p:xfrm>
        <a:graphic>
          <a:graphicData uri="http://schemas.openxmlformats.org/presentationml/2006/ole">
            <mc:AlternateContent xmlns:mc="http://schemas.openxmlformats.org/markup-compatibility/2006">
              <mc:Choice xmlns:v="urn:schemas-microsoft-com:vml" Requires="v">
                <p:oleObj name="Equation" r:id="rId5" imgW="330120" imgH="1143000" progId="Equation.3">
                  <p:embed/>
                </p:oleObj>
              </mc:Choice>
              <mc:Fallback>
                <p:oleObj name="Equation" r:id="rId5" imgW="330120" imgH="1143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70" y="3052440"/>
                        <a:ext cx="522287" cy="1808163"/>
                      </a:xfrm>
                      <a:prstGeom prst="rect">
                        <a:avLst/>
                      </a:prstGeom>
                      <a:solidFill>
                        <a:srgbClr val="FFFFCC"/>
                      </a:solidFill>
                      <a:ln>
                        <a:noFill/>
                      </a:ln>
                      <a:effectLst/>
                    </p:spPr>
                  </p:pic>
                </p:oleObj>
              </mc:Fallback>
            </mc:AlternateContent>
          </a:graphicData>
        </a:graphic>
      </p:graphicFrame>
      <p:sp>
        <p:nvSpPr>
          <p:cNvPr id="12298" name="文字方塊 7"/>
          <p:cNvSpPr txBox="1">
            <a:spLocks noChangeArrowheads="1"/>
          </p:cNvSpPr>
          <p:nvPr/>
        </p:nvSpPr>
        <p:spPr bwMode="auto">
          <a:xfrm>
            <a:off x="1150195" y="355726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a</a:t>
            </a:r>
            <a:r>
              <a:rPr lang="en-US" altLang="zh-TW" sz="1800" i="1" baseline="-25000"/>
              <a:t>i</a:t>
            </a:r>
            <a:r>
              <a:rPr lang="zh-TW" altLang="en-US" sz="1800" i="1" baseline="-25000"/>
              <a:t>  </a:t>
            </a:r>
            <a:r>
              <a:rPr lang="zh-TW" altLang="en-US" sz="1800"/>
              <a:t>就是該電子處於第 </a:t>
            </a:r>
            <a:r>
              <a:rPr lang="en-US" altLang="zh-TW" sz="1800" i="1"/>
              <a:t>i</a:t>
            </a:r>
            <a:r>
              <a:rPr lang="zh-TW" altLang="en-US" sz="1800"/>
              <a:t> 個能階的成分</a:t>
            </a:r>
          </a:p>
        </p:txBody>
      </p:sp>
      <p:pic>
        <p:nvPicPr>
          <p:cNvPr id="12299" name="Picture 11" descr="http://ciani.phy.uic.edu/PHYS107/Bohr.gif"/>
          <p:cNvPicPr>
            <a:picLocks noChangeAspect="1" noChangeArrowheads="1"/>
          </p:cNvPicPr>
          <p:nvPr/>
        </p:nvPicPr>
        <p:blipFill>
          <a:blip r:embed="rId7">
            <a:lum bright="-28000" contrast="30000"/>
            <a:extLst>
              <a:ext uri="{28A0092B-C50C-407E-A947-70E740481C1C}">
                <a14:useLocalDpi xmlns:a14="http://schemas.microsoft.com/office/drawing/2010/main" val="0"/>
              </a:ext>
            </a:extLst>
          </a:blip>
          <a:srcRect l="9657" b="3110"/>
          <a:stretch>
            <a:fillRect/>
          </a:stretch>
        </p:blipFill>
        <p:spPr bwMode="auto">
          <a:xfrm>
            <a:off x="2483768" y="778342"/>
            <a:ext cx="2095450" cy="20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圖片 14" descr="afg003.jpg"/>
          <p:cNvPicPr>
            <a:picLocks noChangeAspect="1"/>
          </p:cNvPicPr>
          <p:nvPr/>
        </p:nvPicPr>
        <p:blipFill>
          <a:blip r:embed="rId8" cstate="print">
            <a:lum bright="-22000" contrast="20000"/>
            <a:extLst>
              <a:ext uri="{28A0092B-C50C-407E-A947-70E740481C1C}">
                <a14:useLocalDpi xmlns:a14="http://schemas.microsoft.com/office/drawing/2010/main" val="0"/>
              </a:ext>
            </a:extLst>
          </a:blip>
          <a:srcRect l="28009" r="9816"/>
          <a:stretch>
            <a:fillRect/>
          </a:stretch>
        </p:blipFill>
        <p:spPr bwMode="auto">
          <a:xfrm>
            <a:off x="1150195" y="778342"/>
            <a:ext cx="870086" cy="194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0"/>
          <p:cNvGraphicFramePr>
            <a:graphicFrameLocks noChangeAspect="1"/>
          </p:cNvGraphicFramePr>
          <p:nvPr>
            <p:extLst>
              <p:ext uri="{D42A27DB-BD31-4B8C-83A1-F6EECF244321}">
                <p14:modId xmlns:p14="http://schemas.microsoft.com/office/powerpoint/2010/main" val="1071454644"/>
              </p:ext>
            </p:extLst>
          </p:nvPr>
        </p:nvGraphicFramePr>
        <p:xfrm>
          <a:off x="1043039" y="4241478"/>
          <a:ext cx="422275" cy="1808162"/>
        </p:xfrm>
        <a:graphic>
          <a:graphicData uri="http://schemas.openxmlformats.org/presentationml/2006/ole">
            <mc:AlternateContent xmlns:mc="http://schemas.openxmlformats.org/markup-compatibility/2006">
              <mc:Choice xmlns:v="urn:schemas-microsoft-com:vml" Requires="v">
                <p:oleObj name="方程式" r:id="rId9" imgW="266400" imgH="1143000" progId="Equation.3">
                  <p:embed/>
                </p:oleObj>
              </mc:Choice>
              <mc:Fallback>
                <p:oleObj name="方程式" r:id="rId9" imgW="266400" imgH="1143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文字方塊 12"/>
          <p:cNvSpPr txBox="1">
            <a:spLocks noChangeArrowheads="1"/>
          </p:cNvSpPr>
          <p:nvPr/>
        </p:nvSpPr>
        <p:spPr bwMode="auto">
          <a:xfrm>
            <a:off x="1799482" y="4565328"/>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基態</a:t>
            </a:r>
          </a:p>
        </p:txBody>
      </p:sp>
      <p:graphicFrame>
        <p:nvGraphicFramePr>
          <p:cNvPr id="12293" name="Object 11"/>
          <p:cNvGraphicFramePr>
            <a:graphicFrameLocks noChangeAspect="1"/>
          </p:cNvGraphicFramePr>
          <p:nvPr>
            <p:extLst>
              <p:ext uri="{D42A27DB-BD31-4B8C-83A1-F6EECF244321}">
                <p14:modId xmlns:p14="http://schemas.microsoft.com/office/powerpoint/2010/main" val="1907598616"/>
              </p:ext>
            </p:extLst>
          </p:nvPr>
        </p:nvGraphicFramePr>
        <p:xfrm>
          <a:off x="2770239" y="4241478"/>
          <a:ext cx="422275" cy="1808162"/>
        </p:xfrm>
        <a:graphic>
          <a:graphicData uri="http://schemas.openxmlformats.org/presentationml/2006/ole">
            <mc:AlternateContent xmlns:mc="http://schemas.openxmlformats.org/markup-compatibility/2006">
              <mc:Choice xmlns:v="urn:schemas-microsoft-com:vml" Requires="v">
                <p:oleObj name="方程式" r:id="rId11" imgW="266400" imgH="1143000" progId="Equation.3">
                  <p:embed/>
                </p:oleObj>
              </mc:Choice>
              <mc:Fallback>
                <p:oleObj name="方程式" r:id="rId11" imgW="266400" imgH="1143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02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2" name="文字方塊 14"/>
          <p:cNvSpPr txBox="1">
            <a:spLocks noChangeArrowheads="1"/>
          </p:cNvSpPr>
          <p:nvPr/>
        </p:nvSpPr>
        <p:spPr bwMode="auto">
          <a:xfrm>
            <a:off x="3599707" y="4565328"/>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第二激態</a:t>
            </a:r>
          </a:p>
        </p:txBody>
      </p:sp>
      <p:graphicFrame>
        <p:nvGraphicFramePr>
          <p:cNvPr id="12294" name="Object 12"/>
          <p:cNvGraphicFramePr>
            <a:graphicFrameLocks noChangeAspect="1"/>
          </p:cNvGraphicFramePr>
          <p:nvPr>
            <p:extLst>
              <p:ext uri="{D42A27DB-BD31-4B8C-83A1-F6EECF244321}">
                <p14:modId xmlns:p14="http://schemas.microsoft.com/office/powerpoint/2010/main" val="3012182057"/>
              </p:ext>
            </p:extLst>
          </p:nvPr>
        </p:nvGraphicFramePr>
        <p:xfrm>
          <a:off x="5004048" y="4127972"/>
          <a:ext cx="642938" cy="2170112"/>
        </p:xfrm>
        <a:graphic>
          <a:graphicData uri="http://schemas.openxmlformats.org/presentationml/2006/ole">
            <mc:AlternateContent xmlns:mc="http://schemas.openxmlformats.org/markup-compatibility/2006">
              <mc:Choice xmlns:v="urn:schemas-microsoft-com:vml" Requires="v">
                <p:oleObj name="方程式" r:id="rId13" imgW="406080" imgH="1371600" progId="Equation.3">
                  <p:embed/>
                </p:oleObj>
              </mc:Choice>
              <mc:Fallback>
                <p:oleObj name="方程式" r:id="rId13" imgW="406080" imgH="1371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4048" y="4127972"/>
                        <a:ext cx="642938" cy="21701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3" name="文字方塊 16"/>
          <p:cNvSpPr txBox="1">
            <a:spLocks noChangeArrowheads="1"/>
          </p:cNvSpPr>
          <p:nvPr/>
        </p:nvSpPr>
        <p:spPr bwMode="auto">
          <a:xfrm>
            <a:off x="5796136" y="5397971"/>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基態與第二激態的疊加</a:t>
            </a:r>
          </a:p>
        </p:txBody>
      </p:sp>
    </p:spTree>
    <p:extLst>
      <p:ext uri="{BB962C8B-B14F-4D97-AF65-F5344CB8AC3E}">
        <p14:creationId xmlns:p14="http://schemas.microsoft.com/office/powerpoint/2010/main" val="4190094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640513" y="909638"/>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909638"/>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1908175" y="31416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416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文字方塊 4"/>
          <p:cNvSpPr txBox="1">
            <a:spLocks noChangeArrowheads="1"/>
          </p:cNvSpPr>
          <p:nvPr/>
        </p:nvSpPr>
        <p:spPr bwMode="auto">
          <a:xfrm>
            <a:off x="1187450" y="4868863"/>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p</a:t>
            </a:r>
            <a:r>
              <a:rPr lang="en-US" altLang="zh-TW" sz="1800"/>
              <a:t>(</a:t>
            </a:r>
            <a:r>
              <a:rPr lang="en-US" altLang="zh-TW" sz="1800" i="1"/>
              <a:t>n</a:t>
            </a:r>
            <a:r>
              <a:rPr lang="en-US" altLang="zh-TW" sz="1800"/>
              <a:t>→</a:t>
            </a:r>
            <a:r>
              <a:rPr lang="en-US" altLang="zh-TW" sz="1800" i="1"/>
              <a:t>m</a:t>
            </a:r>
            <a:r>
              <a:rPr lang="en-US" altLang="zh-TW" sz="1800"/>
              <a:t>)</a:t>
            </a:r>
            <a:r>
              <a:rPr lang="zh-TW" altLang="en-US" sz="1800"/>
              <a:t>是將第 </a:t>
            </a:r>
            <a:r>
              <a:rPr lang="en-US" altLang="zh-TW" sz="1800" i="1"/>
              <a:t>n</a:t>
            </a:r>
            <a:r>
              <a:rPr lang="zh-TW" altLang="en-US" sz="1800" i="1"/>
              <a:t> </a:t>
            </a:r>
            <a:r>
              <a:rPr lang="zh-TW" altLang="en-US" sz="1800"/>
              <a:t>個能階帶到第 </a:t>
            </a:r>
            <a:r>
              <a:rPr lang="en-US" altLang="zh-TW" sz="1800" i="1"/>
              <a:t>m</a:t>
            </a:r>
            <a:r>
              <a:rPr lang="zh-TW" altLang="en-US" sz="1800"/>
              <a:t> 個能階的動作</a:t>
            </a:r>
          </a:p>
        </p:txBody>
      </p:sp>
      <p:sp>
        <p:nvSpPr>
          <p:cNvPr id="13317" name="文字方塊 8"/>
          <p:cNvSpPr txBox="1">
            <a:spLocks noChangeArrowheads="1"/>
          </p:cNvSpPr>
          <p:nvPr/>
        </p:nvSpPr>
        <p:spPr bwMode="auto">
          <a:xfrm>
            <a:off x="1187450"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那麼任何一個</a:t>
            </a:r>
            <a:r>
              <a:rPr lang="zh-TW" altLang="en-US" sz="1800">
                <a:solidFill>
                  <a:srgbClr val="FF0000"/>
                </a:solidFill>
              </a:rPr>
              <a:t>改變電子狀態的動作</a:t>
            </a:r>
            <a:r>
              <a:rPr lang="zh-TW" altLang="en-US" sz="1800"/>
              <a:t>便是一個矩陣！</a:t>
            </a:r>
          </a:p>
        </p:txBody>
      </p:sp>
      <p:sp>
        <p:nvSpPr>
          <p:cNvPr id="13318" name="文字方塊 5"/>
          <p:cNvSpPr txBox="1">
            <a:spLocks noChangeArrowheads="1"/>
          </p:cNvSpPr>
          <p:nvPr/>
        </p:nvSpPr>
        <p:spPr bwMode="auto">
          <a:xfrm>
            <a:off x="1239838" y="119697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如果原子中一個電子波的狀態可以以一個列來表示：</a:t>
            </a:r>
          </a:p>
        </p:txBody>
      </p:sp>
    </p:spTree>
    <p:extLst>
      <p:ext uri="{BB962C8B-B14F-4D97-AF65-F5344CB8AC3E}">
        <p14:creationId xmlns:p14="http://schemas.microsoft.com/office/powerpoint/2010/main" val="3863387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2000250"/>
            <a:ext cx="2928937"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3357563"/>
            <a:ext cx="1828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20"/>
          <p:cNvSpPr txBox="1">
            <a:spLocks noChangeArrowheads="1"/>
          </p:cNvSpPr>
          <p:nvPr/>
        </p:nvSpPr>
        <p:spPr bwMode="auto">
          <a:xfrm>
            <a:off x="755650" y="3429000"/>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電偶極正比於電子的位置，因此電子的位置可以看成躍遷的這個動作！</a:t>
            </a:r>
          </a:p>
        </p:txBody>
      </p:sp>
      <p:sp>
        <p:nvSpPr>
          <p:cNvPr id="14341" name="文字方塊 22"/>
          <p:cNvSpPr txBox="1">
            <a:spLocks noChangeArrowheads="1"/>
          </p:cNvSpPr>
          <p:nvPr/>
        </p:nvSpPr>
        <p:spPr bwMode="auto">
          <a:xfrm>
            <a:off x="1362075" y="46513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x</a:t>
            </a:r>
            <a:endParaRPr lang="zh-TW" altLang="en-US" i="1"/>
          </a:p>
        </p:txBody>
      </p:sp>
      <p:sp>
        <p:nvSpPr>
          <p:cNvPr id="26" name="左-右雙向箭號 25"/>
          <p:cNvSpPr/>
          <p:nvPr/>
        </p:nvSpPr>
        <p:spPr>
          <a:xfrm>
            <a:off x="1790700"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3" name="文字方塊 26"/>
          <p:cNvSpPr txBox="1">
            <a:spLocks noChangeArrowheads="1"/>
          </p:cNvSpPr>
          <p:nvPr/>
        </p:nvSpPr>
        <p:spPr bwMode="auto">
          <a:xfrm>
            <a:off x="2790825" y="4651375"/>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p = ex</a:t>
            </a:r>
            <a:endParaRPr lang="zh-TW" altLang="en-US" i="1"/>
          </a:p>
        </p:txBody>
      </p:sp>
      <p:sp>
        <p:nvSpPr>
          <p:cNvPr id="29" name="左-右雙向箭號 28"/>
          <p:cNvSpPr/>
          <p:nvPr/>
        </p:nvSpPr>
        <p:spPr>
          <a:xfrm>
            <a:off x="3933825"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5"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4500563" y="1773238"/>
            <a:ext cx="15128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rot="5400000">
            <a:off x="4893469" y="2809081"/>
            <a:ext cx="642938"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8" name="Object 3"/>
          <p:cNvGraphicFramePr>
            <a:graphicFrameLocks noChangeAspect="1"/>
          </p:cNvGraphicFramePr>
          <p:nvPr/>
        </p:nvGraphicFramePr>
        <p:xfrm>
          <a:off x="5286375" y="2773363"/>
          <a:ext cx="428625" cy="220662"/>
        </p:xfrm>
        <a:graphic>
          <a:graphicData uri="http://schemas.openxmlformats.org/presentationml/2006/ole">
            <mc:AlternateContent xmlns:mc="http://schemas.openxmlformats.org/markup-compatibility/2006">
              <mc:Choice xmlns:v="urn:schemas-microsoft-com:vml" Requires="v">
                <p:oleObj name="Equation" r:id="rId3" imgW="393480" imgH="203040" progId="Equation.3">
                  <p:embed/>
                </p:oleObj>
              </mc:Choice>
              <mc:Fallback>
                <p:oleObj name="Equation" r:id="rId3" imgW="393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773363"/>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文字方塊 19"/>
          <p:cNvSpPr txBox="1">
            <a:spLocks noChangeArrowheads="1"/>
          </p:cNvSpPr>
          <p:nvPr/>
        </p:nvSpPr>
        <p:spPr bwMode="auto">
          <a:xfrm>
            <a:off x="734176" y="2852738"/>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軌道的躍遷，正比於電子的電偶極</a:t>
            </a:r>
          </a:p>
        </p:txBody>
      </p:sp>
      <p:graphicFrame>
        <p:nvGraphicFramePr>
          <p:cNvPr id="14339" name="Object 6"/>
          <p:cNvGraphicFramePr>
            <a:graphicFrameLocks noChangeAspect="1"/>
          </p:cNvGraphicFramePr>
          <p:nvPr/>
        </p:nvGraphicFramePr>
        <p:xfrm>
          <a:off x="5076825" y="4365625"/>
          <a:ext cx="2236788" cy="1579563"/>
        </p:xfrm>
        <a:graphic>
          <a:graphicData uri="http://schemas.openxmlformats.org/presentationml/2006/ole">
            <mc:AlternateContent xmlns:mc="http://schemas.openxmlformats.org/markup-compatibility/2006">
              <mc:Choice xmlns:v="urn:schemas-microsoft-com:vml" Requires="v">
                <p:oleObj name="Equation" r:id="rId5" imgW="1295280" imgH="914400" progId="Equation.3">
                  <p:embed/>
                </p:oleObj>
              </mc:Choice>
              <mc:Fallback>
                <p:oleObj name="Equation" r:id="rId5" imgW="1295280" imgH="914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365625"/>
                        <a:ext cx="2236788"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文字方塊 13"/>
          <p:cNvSpPr txBox="1">
            <a:spLocks noChangeArrowheads="1"/>
          </p:cNvSpPr>
          <p:nvPr/>
        </p:nvSpPr>
        <p:spPr bwMode="auto">
          <a:xfrm>
            <a:off x="755650" y="39338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如果躍遷的動作是一個矩陣，位置也應該是一個矩陣！</a:t>
            </a:r>
          </a:p>
        </p:txBody>
      </p:sp>
      <p:sp>
        <p:nvSpPr>
          <p:cNvPr id="14349" name="文字方塊 19"/>
          <p:cNvSpPr txBox="1">
            <a:spLocks noChangeArrowheads="1"/>
          </p:cNvSpPr>
          <p:nvPr/>
        </p:nvSpPr>
        <p:spPr bwMode="auto">
          <a:xfrm>
            <a:off x="755650" y="1052513"/>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軌道的躍遷是一個改變電子波狀態的動作</a:t>
            </a:r>
          </a:p>
        </p:txBody>
      </p:sp>
      <p:pic>
        <p:nvPicPr>
          <p:cNvPr id="14350" name="Picture 13" descr="C:\Users\Chia-Hung Chang\Downloads\Data\Knight\Media\Chapter39\Images\39_18Figure-F.jpg"/>
          <p:cNvPicPr>
            <a:picLocks noChangeAspect="1" noChangeArrowheads="1"/>
          </p:cNvPicPr>
          <p:nvPr/>
        </p:nvPicPr>
        <p:blipFill>
          <a:blip r:embed="rId7">
            <a:lum bright="-26000" contrast="20000"/>
            <a:extLst>
              <a:ext uri="{28A0092B-C50C-407E-A947-70E740481C1C}">
                <a14:useLocalDpi xmlns:a14="http://schemas.microsoft.com/office/drawing/2010/main" val="0"/>
              </a:ext>
            </a:extLst>
          </a:blip>
          <a:srcRect l="19073" b="2963"/>
          <a:stretch>
            <a:fillRect/>
          </a:stretch>
        </p:blipFill>
        <p:spPr bwMode="auto">
          <a:xfrm>
            <a:off x="6084888" y="333375"/>
            <a:ext cx="24860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文字方塊 14"/>
          <p:cNvSpPr txBox="1">
            <a:spLocks noChangeArrowheads="1"/>
          </p:cNvSpPr>
          <p:nvPr/>
        </p:nvSpPr>
        <p:spPr bwMode="auto">
          <a:xfrm>
            <a:off x="862124" y="5679550"/>
            <a:ext cx="504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以上的陳述都是針對電子波的波動力學</a:t>
            </a:r>
          </a:p>
        </p:txBody>
      </p:sp>
      <p:sp>
        <p:nvSpPr>
          <p:cNvPr id="14352" name="文字方塊 15"/>
          <p:cNvSpPr txBox="1">
            <a:spLocks noChangeArrowheads="1"/>
          </p:cNvSpPr>
          <p:nvPr/>
        </p:nvSpPr>
        <p:spPr bwMode="auto">
          <a:xfrm>
            <a:off x="884879" y="6123781"/>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與矩陣力學在陳述上幾乎完全一致！</a:t>
            </a:r>
          </a:p>
        </p:txBody>
      </p:sp>
    </p:spTree>
    <p:extLst>
      <p:ext uri="{BB962C8B-B14F-4D97-AF65-F5344CB8AC3E}">
        <p14:creationId xmlns:p14="http://schemas.microsoft.com/office/powerpoint/2010/main" val="1125526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3995738" y="692150"/>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92150"/>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2124075" y="33575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3575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文字方塊 8"/>
          <p:cNvSpPr txBox="1">
            <a:spLocks noChangeArrowheads="1"/>
          </p:cNvSpPr>
          <p:nvPr/>
        </p:nvSpPr>
        <p:spPr bwMode="auto">
          <a:xfrm>
            <a:off x="1311275"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物理量</a:t>
            </a:r>
          </a:p>
        </p:txBody>
      </p:sp>
      <p:sp>
        <p:nvSpPr>
          <p:cNvPr id="15365" name="文字方塊 5"/>
          <p:cNvSpPr txBox="1">
            <a:spLocks noChangeArrowheads="1"/>
          </p:cNvSpPr>
          <p:nvPr/>
        </p:nvSpPr>
        <p:spPr bwMode="auto">
          <a:xfrm>
            <a:off x="1331913" y="1196975"/>
            <a:ext cx="88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狀態</a:t>
            </a:r>
          </a:p>
        </p:txBody>
      </p:sp>
      <p:sp>
        <p:nvSpPr>
          <p:cNvPr id="7" name="向右箭號 6"/>
          <p:cNvSpPr/>
          <p:nvPr/>
        </p:nvSpPr>
        <p:spPr>
          <a:xfrm>
            <a:off x="2700338" y="1268413"/>
            <a:ext cx="5762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7" name="Picture 4" descr="1823"/>
          <p:cNvPicPr>
            <a:picLocks noChangeAspect="1" noChangeArrowheads="1"/>
          </p:cNvPicPr>
          <p:nvPr/>
        </p:nvPicPr>
        <p:blipFill>
          <a:blip r:embed="rId6">
            <a:extLst>
              <a:ext uri="{28A0092B-C50C-407E-A947-70E740481C1C}">
                <a14:useLocalDpi xmlns:a14="http://schemas.microsoft.com/office/drawing/2010/main" val="0"/>
              </a:ext>
            </a:extLst>
          </a:blip>
          <a:srcRect l="13219" t="31775" r="9242" b="47391"/>
          <a:stretch>
            <a:fillRect/>
          </a:stretch>
        </p:blipFill>
        <p:spPr bwMode="auto">
          <a:xfrm>
            <a:off x="5219700" y="1125538"/>
            <a:ext cx="2160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9"/>
          <p:cNvSpPr>
            <a:spLocks noChangeArrowheads="1"/>
          </p:cNvSpPr>
          <p:nvPr/>
        </p:nvSpPr>
        <p:spPr bwMode="auto">
          <a:xfrm>
            <a:off x="3635375" y="25654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改變狀態的動作</a:t>
            </a:r>
          </a:p>
        </p:txBody>
      </p:sp>
      <p:sp>
        <p:nvSpPr>
          <p:cNvPr id="11" name="向右箭號 10"/>
          <p:cNvSpPr/>
          <p:nvPr/>
        </p:nvSpPr>
        <p:spPr>
          <a:xfrm>
            <a:off x="2700338" y="2636838"/>
            <a:ext cx="5762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0" name="文字方塊 11"/>
          <p:cNvSpPr txBox="1">
            <a:spLocks noChangeArrowheads="1"/>
          </p:cNvSpPr>
          <p:nvPr/>
        </p:nvSpPr>
        <p:spPr bwMode="auto">
          <a:xfrm>
            <a:off x="2051050" y="52292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這成為量子物理描述世界的數學模式！</a:t>
            </a:r>
          </a:p>
        </p:txBody>
      </p:sp>
    </p:spTree>
    <p:extLst>
      <p:ext uri="{BB962C8B-B14F-4D97-AF65-F5344CB8AC3E}">
        <p14:creationId xmlns:p14="http://schemas.microsoft.com/office/powerpoint/2010/main" val="87369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244600" y="1143000"/>
          <a:ext cx="6129338" cy="1571625"/>
        </p:xfrm>
        <a:graphic>
          <a:graphicData uri="http://schemas.openxmlformats.org/presentationml/2006/ole">
            <mc:AlternateContent xmlns:mc="http://schemas.openxmlformats.org/markup-compatibility/2006">
              <mc:Choice xmlns:v="urn:schemas-microsoft-com:vml" Requires="v">
                <p:oleObj name="Equation" r:id="rId2" imgW="4457520" imgH="1143000" progId="Equation.3">
                  <p:embed/>
                </p:oleObj>
              </mc:Choice>
              <mc:Fallback>
                <p:oleObj name="Equation" r:id="rId2" imgW="44575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143000"/>
                        <a:ext cx="6129338"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2208213" y="2928938"/>
          <a:ext cx="3994150" cy="1754187"/>
        </p:xfrm>
        <a:graphic>
          <a:graphicData uri="http://schemas.openxmlformats.org/presentationml/2006/ole">
            <mc:AlternateContent xmlns:mc="http://schemas.openxmlformats.org/markup-compatibility/2006">
              <mc:Choice xmlns:v="urn:schemas-microsoft-com:vml" Requires="v">
                <p:oleObj name="Equation" r:id="rId4" imgW="2603160" imgH="1143000" progId="Equation.3">
                  <p:embed/>
                </p:oleObj>
              </mc:Choice>
              <mc:Fallback>
                <p:oleObj name="Equation" r:id="rId4" imgW="260316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928938"/>
                        <a:ext cx="3994150" cy="17541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文字方塊 3"/>
          <p:cNvSpPr txBox="1">
            <a:spLocks noChangeArrowheads="1"/>
          </p:cNvSpPr>
          <p:nvPr/>
        </p:nvSpPr>
        <p:spPr bwMode="auto">
          <a:xfrm>
            <a:off x="2447302" y="4724400"/>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因此位置是一個矩陣！</a:t>
            </a:r>
          </a:p>
        </p:txBody>
      </p:sp>
      <p:cxnSp>
        <p:nvCxnSpPr>
          <p:cNvPr id="8" name="直線接點 7"/>
          <p:cNvCxnSpPr/>
          <p:nvPr/>
        </p:nvCxnSpPr>
        <p:spPr>
          <a:xfrm>
            <a:off x="971550" y="1268413"/>
            <a:ext cx="5329238"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5400000">
            <a:off x="5553075" y="1944688"/>
            <a:ext cx="1935163" cy="7937"/>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105251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7822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字方塊 1"/>
          <p:cNvSpPr txBox="1">
            <a:spLocks noChangeArrowheads="1"/>
          </p:cNvSpPr>
          <p:nvPr/>
        </p:nvSpPr>
        <p:spPr bwMode="auto">
          <a:xfrm>
            <a:off x="1406244" y="5465897"/>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古典物理的觀念基本上與日常生活無異</a:t>
            </a:r>
          </a:p>
        </p:txBody>
      </p:sp>
      <p:pic>
        <p:nvPicPr>
          <p:cNvPr id="19460" name="Picture 2" descr="http://u2photo.30edu.com/800/600/05310599/49c8f665-24e4-4aa0-84f5-9b9d42540452/6776b8fd-4382-4340-9e39-9c47bee84d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115" y="2652349"/>
            <a:ext cx="3289920" cy="24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6030507" y="3718284"/>
            <a:ext cx="2138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細明體" pitchFamily="49" charset="-120"/>
                <a:ea typeface="細明體" pitchFamily="49" charset="-120"/>
              </a:rPr>
              <a:t>用力</a:t>
            </a:r>
            <a:r>
              <a:rPr lang="zh-TW" altLang="en-US" sz="2000" dirty="0">
                <a:solidFill>
                  <a:srgbClr val="FF0000"/>
                </a:solidFill>
              </a:rPr>
              <a:t>！用力！</a:t>
            </a:r>
          </a:p>
        </p:txBody>
      </p:sp>
      <p:sp>
        <p:nvSpPr>
          <p:cNvPr id="19462" name="文字方塊 5"/>
          <p:cNvSpPr txBox="1">
            <a:spLocks noChangeArrowheads="1"/>
          </p:cNvSpPr>
          <p:nvPr/>
        </p:nvSpPr>
        <p:spPr bwMode="auto">
          <a:xfrm>
            <a:off x="1433052" y="5949245"/>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在牛頓力學的數學建立之前，我們早已對力有基本的認識。</a:t>
            </a:r>
          </a:p>
        </p:txBody>
      </p:sp>
      <p:sp>
        <p:nvSpPr>
          <p:cNvPr id="5" name="文字方塊 4"/>
          <p:cNvSpPr txBox="1"/>
          <p:nvPr/>
        </p:nvSpPr>
        <p:spPr bwMode="auto">
          <a:xfrm>
            <a:off x="1205972" y="1068173"/>
            <a:ext cx="7560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有了波方程式或等價的矩陣，我們已經得到了支配微觀世界的運動定律。</a:t>
            </a:r>
          </a:p>
        </p:txBody>
      </p:sp>
      <p:sp>
        <p:nvSpPr>
          <p:cNvPr id="10" name="文字方塊 5"/>
          <p:cNvSpPr txBox="1">
            <a:spLocks noChangeArrowheads="1"/>
          </p:cNvSpPr>
          <p:nvPr/>
        </p:nvSpPr>
        <p:spPr bwMode="auto">
          <a:xfrm>
            <a:off x="1188587" y="564117"/>
            <a:ext cx="599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量子力學的數學架構已經清楚地確立了。</a:t>
            </a:r>
          </a:p>
        </p:txBody>
      </p:sp>
      <mc:AlternateContent xmlns:mc="http://schemas.openxmlformats.org/markup-compatibility/2006" xmlns:a14="http://schemas.microsoft.com/office/drawing/2010/main">
        <mc:Choice Requires="a14">
          <p:sp>
            <p:nvSpPr>
              <p:cNvPr id="11" name="文字方塊 10"/>
              <p:cNvSpPr txBox="1"/>
              <p:nvPr/>
            </p:nvSpPr>
            <p:spPr bwMode="auto">
              <a:xfrm>
                <a:off x="1250701" y="1657838"/>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50701" y="1657838"/>
                <a:ext cx="3035318"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0B4CF5-4F11-C943-AF82-79E5691B403D}"/>
                  </a:ext>
                </a:extLst>
              </p:cNvPr>
              <p:cNvSpPr txBox="1"/>
              <p:nvPr/>
            </p:nvSpPr>
            <p:spPr>
              <a:xfrm>
                <a:off x="5792035" y="1804741"/>
                <a:ext cx="1253540" cy="402931"/>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acc>
                        <m:accPr>
                          <m:chr m:val="⃗"/>
                          <m:ctrlPr>
                            <a:rPr lang="en-TW"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𝐹</m:t>
                          </m:r>
                        </m:e>
                      </m:acc>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𝑚</m:t>
                      </m:r>
                      <m:acc>
                        <m:accPr>
                          <m:chr m:val="⃗"/>
                          <m:ctrlPr>
                            <a:rPr lang="en-US"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𝑎</m:t>
                          </m:r>
                        </m:e>
                      </m:acc>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B70B4CF5-4F11-C943-AF82-79E5691B403D}"/>
                  </a:ext>
                </a:extLst>
              </p:cNvPr>
              <p:cNvSpPr txBox="1">
                <a:spLocks noRot="1" noChangeAspect="1" noMove="1" noResize="1" noEditPoints="1" noAdjustHandles="1" noChangeArrowheads="1" noChangeShapeType="1" noTextEdit="1"/>
              </p:cNvSpPr>
              <p:nvPr/>
            </p:nvSpPr>
            <p:spPr>
              <a:xfrm>
                <a:off x="5792035" y="1804741"/>
                <a:ext cx="1253540" cy="402931"/>
              </a:xfrm>
              <a:prstGeom prst="rect">
                <a:avLst/>
              </a:prstGeom>
              <a:blipFill>
                <a:blip r:embed="rId4"/>
                <a:stretch>
                  <a:fillRect t="-12500"/>
                </a:stretch>
              </a:blipFill>
            </p:spPr>
            <p:txBody>
              <a:bodyPr/>
              <a:lstStyle/>
              <a:p>
                <a:r>
                  <a:rPr lang="en-TW">
                    <a:noFill/>
                  </a:rPr>
                  <a:t> </a:t>
                </a:r>
              </a:p>
            </p:txBody>
          </p:sp>
        </mc:Fallback>
      </mc:AlternateContent>
      <p:sp>
        <p:nvSpPr>
          <p:cNvPr id="6" name="Left-right Arrow 5">
            <a:extLst>
              <a:ext uri="{FF2B5EF4-FFF2-40B4-BE49-F238E27FC236}">
                <a16:creationId xmlns:a16="http://schemas.microsoft.com/office/drawing/2014/main" id="{9754A856-1FCE-F846-A4A4-65EBE4315396}"/>
              </a:ext>
            </a:extLst>
          </p:cNvPr>
          <p:cNvSpPr/>
          <p:nvPr/>
        </p:nvSpPr>
        <p:spPr>
          <a:xfrm>
            <a:off x="4678987" y="189440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13834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72076"/>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30" y="1172076"/>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87628" y="4051801"/>
            <a:ext cx="432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量子世界太新奇而詭異。</a:t>
            </a:r>
          </a:p>
        </p:txBody>
      </p:sp>
      <p:sp>
        <p:nvSpPr>
          <p:cNvPr id="75781" name="文字方塊 6"/>
          <p:cNvSpPr txBox="1">
            <a:spLocks noChangeArrowheads="1"/>
          </p:cNvSpPr>
          <p:nvPr/>
        </p:nvSpPr>
        <p:spPr bwMode="auto">
          <a:xfrm>
            <a:off x="1286996" y="4524219"/>
            <a:ext cx="68854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我們竟然是先發現它的數學架構。人類歷史上這從未發生的。</a:t>
            </a:r>
          </a:p>
        </p:txBody>
      </p:sp>
      <p:sp>
        <p:nvSpPr>
          <p:cNvPr id="75782" name="文字方塊 7"/>
          <p:cNvSpPr txBox="1">
            <a:spLocks noChangeArrowheads="1"/>
          </p:cNvSpPr>
          <p:nvPr/>
        </p:nvSpPr>
        <p:spPr bwMode="auto">
          <a:xfrm>
            <a:off x="1259632" y="5229200"/>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這時物理學家還沒頓悟到這個數學架構在物理意義上的爆炸性意涵！</a:t>
            </a:r>
          </a:p>
        </p:txBody>
      </p:sp>
    </p:spTree>
    <p:extLst>
      <p:ext uri="{BB962C8B-B14F-4D97-AF65-F5344CB8AC3E}">
        <p14:creationId xmlns:p14="http://schemas.microsoft.com/office/powerpoint/2010/main" val="3136757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19" y="642789"/>
            <a:ext cx="2998568" cy="39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485515" y="4666970"/>
            <a:ext cx="444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波動力學與矩陣力學</a:t>
            </a:r>
            <a:r>
              <a:rPr lang="zh-TW" altLang="en-US" sz="1800" dirty="0">
                <a:solidFill>
                  <a:srgbClr val="FF0000"/>
                </a:solidFill>
              </a:rPr>
              <a:t>數學上</a:t>
            </a:r>
            <a:r>
              <a:rPr lang="zh-TW" altLang="en-US" sz="1800" dirty="0"/>
              <a:t>是等價的！</a:t>
            </a:r>
          </a:p>
        </p:txBody>
      </p:sp>
      <p:pic>
        <p:nvPicPr>
          <p:cNvPr id="8"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187" y="1916832"/>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photos.aip.org/history/Thumbnails/heisenberg_werner_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843042"/>
            <a:ext cx="1801575" cy="27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499868" y="5115381"/>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如此使用波動力學與完全沒有波的矩陣力學並沒有差異！</a:t>
            </a:r>
          </a:p>
        </p:txBody>
      </p:sp>
      <p:sp>
        <p:nvSpPr>
          <p:cNvPr id="3" name="文字方塊 2"/>
          <p:cNvSpPr txBox="1"/>
          <p:nvPr/>
        </p:nvSpPr>
        <p:spPr bwMode="auto">
          <a:xfrm>
            <a:off x="1485515" y="5966623"/>
            <a:ext cx="698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但薛丁格顯然相信波動力學是比較優越的（錯）！波可以具象化。</a:t>
            </a:r>
          </a:p>
        </p:txBody>
      </p:sp>
      <p:sp>
        <p:nvSpPr>
          <p:cNvPr id="4" name="文字方塊 1">
            <a:extLst>
              <a:ext uri="{FF2B5EF4-FFF2-40B4-BE49-F238E27FC236}">
                <a16:creationId xmlns:a16="http://schemas.microsoft.com/office/drawing/2014/main" id="{24CB2DF0-BFAB-923D-47C4-03E73636659B}"/>
              </a:ext>
            </a:extLst>
          </p:cNvPr>
          <p:cNvSpPr txBox="1"/>
          <p:nvPr/>
        </p:nvSpPr>
        <p:spPr bwMode="auto">
          <a:xfrm>
            <a:off x="1499868" y="5541002"/>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這暗示波並非必要，</a:t>
            </a:r>
          </a:p>
        </p:txBody>
      </p:sp>
    </p:spTree>
    <p:extLst>
      <p:ext uri="{BB962C8B-B14F-4D97-AF65-F5344CB8AC3E}">
        <p14:creationId xmlns:p14="http://schemas.microsoft.com/office/powerpoint/2010/main" val="720119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051050" y="932369"/>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p:cNvSpPr txBox="1">
            <a:spLocks noChangeArrowheads="1"/>
          </p:cNvSpPr>
          <p:nvPr/>
        </p:nvSpPr>
        <p:spPr bwMode="auto">
          <a:xfrm>
            <a:off x="3419475" y="6126212"/>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電子也是一種波！</a:t>
            </a:r>
          </a:p>
        </p:txBody>
      </p:sp>
      <p:sp>
        <p:nvSpPr>
          <p:cNvPr id="153604" name="文字方塊 6"/>
          <p:cNvSpPr txBox="1">
            <a:spLocks noChangeArrowheads="1"/>
          </p:cNvSpPr>
          <p:nvPr/>
        </p:nvSpPr>
        <p:spPr bwMode="auto">
          <a:xfrm>
            <a:off x="1955887" y="374690"/>
            <a:ext cx="5905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無論如何，電子的繞射實驗證實了物質波的確存在！</a:t>
            </a:r>
          </a:p>
        </p:txBody>
      </p:sp>
      <p:sp>
        <p:nvSpPr>
          <p:cNvPr id="153605" name="文字方塊 6"/>
          <p:cNvSpPr txBox="1">
            <a:spLocks noChangeArrowheads="1"/>
          </p:cNvSpPr>
          <p:nvPr/>
        </p:nvSpPr>
        <p:spPr bwMode="auto">
          <a:xfrm>
            <a:off x="2051050" y="5692825"/>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Tree>
    <p:extLst>
      <p:ext uri="{BB962C8B-B14F-4D97-AF65-F5344CB8AC3E}">
        <p14:creationId xmlns:p14="http://schemas.microsoft.com/office/powerpoint/2010/main" val="3015750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573463"/>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1" y="914117"/>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492500" y="549275"/>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電子波的雙狹縫干涉</a:t>
            </a:r>
          </a:p>
        </p:txBody>
      </p:sp>
    </p:spTree>
    <p:extLst>
      <p:ext uri="{BB962C8B-B14F-4D97-AF65-F5344CB8AC3E}">
        <p14:creationId xmlns:p14="http://schemas.microsoft.com/office/powerpoint/2010/main" val="3865494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1043608" y="476672"/>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質點是波，而且只是波！</a:t>
            </a:r>
          </a:p>
        </p:txBody>
      </p:sp>
    </p:spTree>
    <p:extLst>
      <p:ext uri="{BB962C8B-B14F-4D97-AF65-F5344CB8AC3E}">
        <p14:creationId xmlns:p14="http://schemas.microsoft.com/office/powerpoint/2010/main" val="3029661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字方塊 2"/>
          <p:cNvSpPr txBox="1">
            <a:spLocks noChangeArrowheads="1"/>
          </p:cNvSpPr>
          <p:nvPr/>
        </p:nvSpPr>
        <p:spPr bwMode="auto">
          <a:xfrm>
            <a:off x="2555776" y="54008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舊世界的物理學家都非常興奮、充滿期待！</a:t>
            </a:r>
          </a:p>
        </p:txBody>
      </p:sp>
      <p:pic>
        <p:nvPicPr>
          <p:cNvPr id="441346" name="Picture 2">
            <a:extLst>
              <a:ext uri="{FF2B5EF4-FFF2-40B4-BE49-F238E27FC236}">
                <a16:creationId xmlns:a16="http://schemas.microsoft.com/office/drawing/2014/main" id="{4CB2EF1C-28BB-0644-9429-64616008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09421"/>
            <a:ext cx="6804628" cy="482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3330D0-ADD7-3B4E-874F-CB218B2DE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1287"/>
            <a:ext cx="9144000" cy="618395"/>
          </a:xfrm>
          <a:prstGeom prst="rect">
            <a:avLst/>
          </a:prstGeom>
        </p:spPr>
      </p:pic>
    </p:spTree>
    <p:extLst>
      <p:ext uri="{BB962C8B-B14F-4D97-AF65-F5344CB8AC3E}">
        <p14:creationId xmlns:p14="http://schemas.microsoft.com/office/powerpoint/2010/main" val="414547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47463" name="Picture 11" descr="File:Broglie Bi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845113"/>
            <a:ext cx="22161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98" y="3345594"/>
            <a:ext cx="6592788" cy="1323439"/>
          </a:xfrm>
          <a:prstGeom prst="rect">
            <a:avLst/>
          </a:prstGeom>
          <a:noFill/>
        </p:spPr>
        <p:txBody>
          <a:bodyPr wrap="square">
            <a:spAutoFit/>
          </a:bodyPr>
          <a:lstStyle/>
          <a:p>
            <a:pPr>
              <a:defRPr/>
            </a:pPr>
            <a:r>
              <a:rPr lang="en-US" altLang="zh-TW" sz="2000" dirty="0">
                <a:latin typeface="+mn-lt"/>
              </a:rPr>
              <a:t>I</a:t>
            </a:r>
            <a:r>
              <a:rPr lang="zh-TW" altLang="en-US" sz="2000" dirty="0">
                <a:latin typeface="+mn-lt"/>
              </a:rPr>
              <a:t> </a:t>
            </a:r>
            <a:r>
              <a:rPr lang="en-US" altLang="zh-TW" sz="2000" dirty="0">
                <a:latin typeface="+mn-lt"/>
              </a:rPr>
              <a:t>am convinced that you have made a decisive advance with your formulation of quantum theory, just as I am equally convinced that the Heisenberg-Born route is off the track.</a:t>
            </a:r>
          </a:p>
          <a:p>
            <a:pPr algn="r">
              <a:defRPr/>
            </a:pPr>
            <a:r>
              <a:rPr lang="en-US" altLang="zh-TW" sz="2000" dirty="0">
                <a:solidFill>
                  <a:srgbClr val="FF0000"/>
                </a:solidFill>
                <a:latin typeface="+mn-lt"/>
              </a:rPr>
              <a:t>A. Einstein</a:t>
            </a:r>
            <a:endParaRPr lang="zh-TW" altLang="en-US" sz="2000" dirty="0">
              <a:solidFill>
                <a:srgbClr val="FF0000"/>
              </a:solidFill>
              <a:latin typeface="+mn-lt"/>
            </a:endParaRPr>
          </a:p>
        </p:txBody>
      </p:sp>
      <p:sp>
        <p:nvSpPr>
          <p:cNvPr id="78851" name="文字方塊 2"/>
          <p:cNvSpPr txBox="1">
            <a:spLocks noChangeArrowheads="1"/>
          </p:cNvSpPr>
          <p:nvPr/>
        </p:nvSpPr>
        <p:spPr bwMode="auto">
          <a:xfrm>
            <a:off x="571498" y="1380379"/>
            <a:ext cx="585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I read your paper the way a curious</a:t>
            </a:r>
            <a:r>
              <a:rPr lang="zh-TW" altLang="en-US" sz="2000" dirty="0">
                <a:latin typeface="+mj-lt"/>
              </a:rPr>
              <a:t> </a:t>
            </a:r>
            <a:r>
              <a:rPr lang="en-US" altLang="zh-TW" sz="2000" dirty="0">
                <a:latin typeface="+mj-lt"/>
              </a:rPr>
              <a:t>child listens in suspense to the solution of a puzzle that he has been bothered about for a long time.             </a:t>
            </a:r>
            <a:r>
              <a:rPr lang="en-US" altLang="zh-TW" sz="2000" dirty="0">
                <a:solidFill>
                  <a:srgbClr val="FF0000"/>
                </a:solidFill>
                <a:latin typeface="+mj-lt"/>
              </a:rPr>
              <a:t>M. Planck</a:t>
            </a:r>
            <a:endParaRPr lang="zh-TW" altLang="en-US" sz="2000" dirty="0">
              <a:solidFill>
                <a:srgbClr val="FF0000"/>
              </a:solidFill>
              <a:latin typeface="+mj-lt"/>
            </a:endParaRPr>
          </a:p>
        </p:txBody>
      </p:sp>
      <p:pic>
        <p:nvPicPr>
          <p:cNvPr id="78852" name="Picture 4" descr="412px-Max-Planck-und-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515" y="1268760"/>
            <a:ext cx="1747660" cy="254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571498" y="6242602"/>
            <a:ext cx="652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原因是：有了電子波，就不需要不確定的量子躍遷了！</a:t>
            </a:r>
          </a:p>
        </p:txBody>
      </p:sp>
      <p:sp>
        <p:nvSpPr>
          <p:cNvPr id="4" name="文字方塊 3"/>
          <p:cNvSpPr txBox="1"/>
          <p:nvPr/>
        </p:nvSpPr>
        <p:spPr bwMode="auto">
          <a:xfrm>
            <a:off x="571498" y="2423783"/>
            <a:ext cx="5112568" cy="3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我如一個開心的好奇的孩子一般讀著你的論文，</a:t>
            </a:r>
          </a:p>
        </p:txBody>
      </p:sp>
      <p:sp>
        <p:nvSpPr>
          <p:cNvPr id="5" name="文字方塊 4"/>
          <p:cNvSpPr txBox="1"/>
          <p:nvPr/>
        </p:nvSpPr>
        <p:spPr bwMode="auto">
          <a:xfrm>
            <a:off x="571499" y="2813278"/>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心裏期待著很快就能得到困惑已久的謎題的答案。</a:t>
            </a:r>
          </a:p>
        </p:txBody>
      </p:sp>
      <p:sp>
        <p:nvSpPr>
          <p:cNvPr id="6" name="文字方塊 5"/>
          <p:cNvSpPr txBox="1"/>
          <p:nvPr/>
        </p:nvSpPr>
        <p:spPr bwMode="auto">
          <a:xfrm>
            <a:off x="621523" y="4663835"/>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我相信你的量子理論是一個決定性的進展，</a:t>
            </a:r>
          </a:p>
        </p:txBody>
      </p:sp>
      <p:sp>
        <p:nvSpPr>
          <p:cNvPr id="7" name="文字方塊 6"/>
          <p:cNvSpPr txBox="1"/>
          <p:nvPr/>
        </p:nvSpPr>
        <p:spPr bwMode="auto">
          <a:xfrm>
            <a:off x="621523" y="5068059"/>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如同我相信海森堡與波爾是走了岔路，一樣確定。</a:t>
            </a:r>
          </a:p>
        </p:txBody>
      </p:sp>
      <p:sp>
        <p:nvSpPr>
          <p:cNvPr id="10" name="文字方塊 9"/>
          <p:cNvSpPr txBox="1"/>
          <p:nvPr/>
        </p:nvSpPr>
        <p:spPr bwMode="auto">
          <a:xfrm>
            <a:off x="571498" y="24206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如果矩陣力學與波動力學數學上是相同的，</a:t>
            </a:r>
          </a:p>
        </p:txBody>
      </p:sp>
      <p:sp>
        <p:nvSpPr>
          <p:cNvPr id="11" name="文字方塊 10"/>
          <p:cNvSpPr txBox="1"/>
          <p:nvPr/>
        </p:nvSpPr>
        <p:spPr bwMode="auto">
          <a:xfrm>
            <a:off x="571498" y="611396"/>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那麼為什麼保守派感覺到這對他們來說是一個大勝利？</a:t>
            </a:r>
          </a:p>
        </p:txBody>
      </p:sp>
    </p:spTree>
    <p:extLst>
      <p:ext uri="{BB962C8B-B14F-4D97-AF65-F5344CB8AC3E}">
        <p14:creationId xmlns:p14="http://schemas.microsoft.com/office/powerpoint/2010/main" val="3616175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547664" y="1484784"/>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approach was based on the familiar apparatus of differential equations, like the classical mechanics of fluids of an easily </a:t>
            </a:r>
            <a:r>
              <a:rPr lang="en-US" altLang="zh-TW" sz="1800" dirty="0" err="1"/>
              <a:t>visualisable</a:t>
            </a:r>
            <a:r>
              <a:rPr lang="en-US" altLang="zh-TW" sz="1800" dirty="0"/>
              <a:t> representation. </a:t>
            </a:r>
            <a:endParaRPr lang="zh-TW" altLang="en-US" sz="1800" dirty="0"/>
          </a:p>
        </p:txBody>
      </p:sp>
      <p:sp>
        <p:nvSpPr>
          <p:cNvPr id="3" name="文字方塊 2"/>
          <p:cNvSpPr txBox="1"/>
          <p:nvPr/>
        </p:nvSpPr>
        <p:spPr bwMode="auto">
          <a:xfrm>
            <a:off x="1547664" y="3068959"/>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is an analytical approach which, proceeding from a generalization of the law of motion, stresses </a:t>
            </a:r>
            <a:r>
              <a:rPr lang="en-US" altLang="zh-TW" sz="1800" dirty="0">
                <a:solidFill>
                  <a:srgbClr val="FF0000"/>
                </a:solidFill>
              </a:rPr>
              <a:t>continuity</a:t>
            </a:r>
            <a:r>
              <a:rPr lang="en-US" altLang="zh-TW" sz="1800" dirty="0"/>
              <a:t> and, as its name indicate, is a theory whose basic concept is wave. </a:t>
            </a:r>
            <a:endParaRPr lang="zh-TW" altLang="en-US" sz="1800" dirty="0"/>
          </a:p>
        </p:txBody>
      </p:sp>
    </p:spTree>
    <p:extLst>
      <p:ext uri="{BB962C8B-B14F-4D97-AF65-F5344CB8AC3E}">
        <p14:creationId xmlns:p14="http://schemas.microsoft.com/office/powerpoint/2010/main" val="501330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15616" y="1782108"/>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波動力學是植基於物理學家早已熟悉的古典力學。</a:t>
            </a:r>
          </a:p>
        </p:txBody>
      </p:sp>
      <p:sp>
        <p:nvSpPr>
          <p:cNvPr id="3" name="文字方塊 2"/>
          <p:cNvSpPr txBox="1"/>
          <p:nvPr/>
        </p:nvSpPr>
        <p:spPr bwMode="auto">
          <a:xfrm>
            <a:off x="1115616" y="2430180"/>
            <a:ext cx="6552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大量的物理學家立刻開始採用大家早已熟悉的技術</a:t>
            </a:r>
            <a:r>
              <a:rPr lang="en-US" altLang="zh-TW" sz="1800" dirty="0"/>
              <a:t>technique</a:t>
            </a:r>
            <a:endParaRPr lang="zh-TW" altLang="en-US" sz="1800" dirty="0"/>
          </a:p>
        </p:txBody>
      </p:sp>
      <p:sp>
        <p:nvSpPr>
          <p:cNvPr id="4" name="文字方塊 3"/>
          <p:cNvSpPr txBox="1"/>
          <p:nvPr/>
        </p:nvSpPr>
        <p:spPr bwMode="auto">
          <a:xfrm>
            <a:off x="1086576" y="3054396"/>
            <a:ext cx="731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相對來說，矩陣力學採用的深奧</a:t>
            </a:r>
            <a:r>
              <a:rPr lang="en-US" altLang="zh-TW" sz="1800" dirty="0"/>
              <a:t>obscure</a:t>
            </a:r>
            <a:r>
              <a:rPr lang="zh-TW" altLang="en-US" sz="1800" dirty="0"/>
              <a:t>數學很難快速運用到實際的問題</a:t>
            </a:r>
          </a:p>
        </p:txBody>
      </p:sp>
      <p:sp>
        <p:nvSpPr>
          <p:cNvPr id="5" name="文字方塊 4"/>
          <p:cNvSpPr txBox="1"/>
          <p:nvPr/>
        </p:nvSpPr>
        <p:spPr bwMode="auto">
          <a:xfrm>
            <a:off x="1105669" y="371703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物理學家對薛丁格波動力學所提供清晰的圖像，感覺非常 </a:t>
            </a:r>
            <a:r>
              <a:rPr lang="en-US" altLang="zh-TW" sz="1800" dirty="0"/>
              <a:t>at home</a:t>
            </a:r>
            <a:r>
              <a:rPr lang="zh-TW" altLang="en-US" sz="1800" dirty="0"/>
              <a:t>。</a:t>
            </a:r>
          </a:p>
        </p:txBody>
      </p:sp>
    </p:spTree>
    <p:extLst>
      <p:ext uri="{BB962C8B-B14F-4D97-AF65-F5344CB8AC3E}">
        <p14:creationId xmlns:p14="http://schemas.microsoft.com/office/powerpoint/2010/main" val="315628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lvay"/>
          <p:cNvPicPr>
            <a:picLocks noChangeAspect="1" noChangeArrowheads="1"/>
          </p:cNvPicPr>
          <p:nvPr/>
        </p:nvPicPr>
        <p:blipFill>
          <a:blip r:embed="rId2">
            <a:extLst>
              <a:ext uri="{28A0092B-C50C-407E-A947-70E740481C1C}">
                <a14:useLocalDpi xmlns:a14="http://schemas.microsoft.com/office/drawing/2010/main" val="0"/>
              </a:ext>
            </a:extLst>
          </a:blip>
          <a:srcRect b="50572"/>
          <a:stretch>
            <a:fillRect/>
          </a:stretch>
        </p:blipFill>
        <p:spPr bwMode="auto">
          <a:xfrm>
            <a:off x="107504" y="692696"/>
            <a:ext cx="896461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669629" y="5013176"/>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舊學派非常喜歡電子波這個點子！</a:t>
            </a:r>
          </a:p>
        </p:txBody>
      </p:sp>
      <p:sp>
        <p:nvSpPr>
          <p:cNvPr id="2" name="矩形 1"/>
          <p:cNvSpPr/>
          <p:nvPr/>
        </p:nvSpPr>
        <p:spPr>
          <a:xfrm>
            <a:off x="1669629" y="5887086"/>
            <a:ext cx="5998715" cy="369332"/>
          </a:xfrm>
          <a:prstGeom prst="rect">
            <a:avLst/>
          </a:prstGeom>
        </p:spPr>
        <p:txBody>
          <a:bodyPr wrap="square">
            <a:spAutoFit/>
          </a:bodyPr>
          <a:lstStyle/>
          <a:p>
            <a:r>
              <a:rPr lang="zh-TW" altLang="en-US" sz="1800" dirty="0"/>
              <a:t>如此就可以避免革命性的量子不確定性！</a:t>
            </a:r>
          </a:p>
        </p:txBody>
      </p:sp>
      <p:sp>
        <p:nvSpPr>
          <p:cNvPr id="3" name="矩形 2"/>
          <p:cNvSpPr/>
          <p:nvPr/>
        </p:nvSpPr>
        <p:spPr>
          <a:xfrm>
            <a:off x="1650485" y="5450131"/>
            <a:ext cx="6878806" cy="369332"/>
          </a:xfrm>
          <a:prstGeom prst="rect">
            <a:avLst/>
          </a:prstGeom>
        </p:spPr>
        <p:txBody>
          <a:bodyPr wrap="none">
            <a:spAutoFit/>
          </a:bodyPr>
          <a:lstStyle/>
          <a:p>
            <a:pPr eaLnBrk="1" hangingPunct="1">
              <a:spcBef>
                <a:spcPct val="50000"/>
              </a:spcBef>
            </a:pPr>
            <a:r>
              <a:rPr lang="zh-TW" altLang="en-US" sz="1800" dirty="0"/>
              <a:t>弔詭的是，乍聽起來很爆炸性的電子波，卻是老朋友，是舊觀念。</a:t>
            </a:r>
          </a:p>
        </p:txBody>
      </p:sp>
    </p:spTree>
    <p:extLst>
      <p:ext uri="{BB962C8B-B14F-4D97-AF65-F5344CB8AC3E}">
        <p14:creationId xmlns:p14="http://schemas.microsoft.com/office/powerpoint/2010/main" val="3808586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9" y="235435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055434" y="1660429"/>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兩軍陣式在這個量子力學的解釋問題上完全拉開！</a:t>
            </a:r>
          </a:p>
        </p:txBody>
      </p:sp>
      <p:sp>
        <p:nvSpPr>
          <p:cNvPr id="5" name="文字方塊 4"/>
          <p:cNvSpPr txBox="1"/>
          <p:nvPr/>
        </p:nvSpPr>
        <p:spPr bwMode="auto">
          <a:xfrm>
            <a:off x="1055434" y="1202225"/>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但到底算的波函數也好，矩陣也好，究竟是甚麼東西？</a:t>
            </a:r>
          </a:p>
        </p:txBody>
      </p:sp>
      <p:sp>
        <p:nvSpPr>
          <p:cNvPr id="3" name="文字方塊 2"/>
          <p:cNvSpPr txBox="1"/>
          <p:nvPr/>
        </p:nvSpPr>
        <p:spPr bwMode="auto">
          <a:xfrm>
            <a:off x="1055434" y="744021"/>
            <a:ext cx="7480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波動力學及矩陣力學是等價的，而且可以解釋所有微觀世界的現象！</a:t>
            </a:r>
            <a:endParaRPr lang="zh-CN" altLang="en-US" sz="1800" dirty="0"/>
          </a:p>
        </p:txBody>
      </p:sp>
    </p:spTree>
    <p:extLst>
      <p:ext uri="{BB962C8B-B14F-4D97-AF65-F5344CB8AC3E}">
        <p14:creationId xmlns:p14="http://schemas.microsoft.com/office/powerpoint/2010/main" val="3788456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photos.aip.org/history/Thumbnails/heisenberg_werner_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670566"/>
            <a:ext cx="1312983" cy="20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41535" y="3570141"/>
            <a:ext cx="8064896" cy="923330"/>
          </a:xfrm>
          <a:prstGeom prst="rect">
            <a:avLst/>
          </a:prstGeom>
          <a:noFill/>
        </p:spPr>
        <p:txBody>
          <a:bodyPr wrap="square">
            <a:spAutoFit/>
          </a:bodyPr>
          <a:lstStyle/>
          <a:p>
            <a:pPr>
              <a:defRPr/>
            </a:pPr>
            <a:r>
              <a:rPr lang="en-US" altLang="zh-TW" sz="1800" dirty="0">
                <a:latin typeface="+mn-lt"/>
              </a:rPr>
              <a:t>The more I think about the physical portion of Schrodinger’s theory, the more horrible I find it. What Schrodinger writes about visualizability of his theory is probably not quite right. In other words, it’s </a:t>
            </a:r>
            <a:r>
              <a:rPr lang="en-US" altLang="zh-TW" sz="1800" dirty="0">
                <a:solidFill>
                  <a:srgbClr val="FF0000"/>
                </a:solidFill>
                <a:latin typeface="+mn-lt"/>
              </a:rPr>
              <a:t>crap</a:t>
            </a:r>
            <a:r>
              <a:rPr lang="en-US" altLang="zh-TW" sz="1800" dirty="0">
                <a:latin typeface="+mn-lt"/>
              </a:rPr>
              <a:t>.   </a:t>
            </a:r>
            <a:endParaRPr lang="zh-TW" altLang="en-US" sz="1800" dirty="0">
              <a:latin typeface="+mn-lt"/>
            </a:endParaRPr>
          </a:p>
        </p:txBody>
      </p:sp>
      <p:sp>
        <p:nvSpPr>
          <p:cNvPr id="4" name="文字方塊 3"/>
          <p:cNvSpPr txBox="1"/>
          <p:nvPr/>
        </p:nvSpPr>
        <p:spPr>
          <a:xfrm>
            <a:off x="664863" y="429263"/>
            <a:ext cx="7832899" cy="923330"/>
          </a:xfrm>
          <a:prstGeom prst="rect">
            <a:avLst/>
          </a:prstGeom>
          <a:noFill/>
        </p:spPr>
        <p:txBody>
          <a:bodyPr wrap="square">
            <a:spAutoFit/>
          </a:bodyPr>
          <a:lstStyle/>
          <a:p>
            <a:pPr>
              <a:defRPr/>
            </a:pPr>
            <a:r>
              <a:rPr lang="en-US" altLang="zh-TW" sz="1800" dirty="0">
                <a:latin typeface="+mn-lt"/>
              </a:rPr>
              <a:t>I</a:t>
            </a:r>
            <a:r>
              <a:rPr lang="zh-TW" altLang="en-US" sz="1800" dirty="0">
                <a:latin typeface="+mn-lt"/>
              </a:rPr>
              <a:t> </a:t>
            </a:r>
            <a:r>
              <a:rPr lang="en-US" altLang="zh-TW" sz="1800" dirty="0">
                <a:latin typeface="+mn-lt"/>
              </a:rPr>
              <a:t>knew of Heisenberg’s theory, but I felt discouraged, not to say repelled, by the methods of </a:t>
            </a:r>
            <a:r>
              <a:rPr lang="en-US" altLang="zh-TW" sz="1800" dirty="0">
                <a:solidFill>
                  <a:srgbClr val="FF0000"/>
                </a:solidFill>
                <a:latin typeface="+mn-lt"/>
              </a:rPr>
              <a:t>transcendental algebra</a:t>
            </a:r>
            <a:r>
              <a:rPr lang="en-US" altLang="zh-TW" sz="1800" dirty="0">
                <a:latin typeface="+mn-lt"/>
              </a:rPr>
              <a:t>, which appeared difficult to me, and lacked of </a:t>
            </a:r>
            <a:r>
              <a:rPr lang="en-US" altLang="zh-TW" sz="1800" dirty="0">
                <a:solidFill>
                  <a:srgbClr val="FF0000"/>
                </a:solidFill>
                <a:latin typeface="+mn-lt"/>
              </a:rPr>
              <a:t>visualizability</a:t>
            </a:r>
            <a:r>
              <a:rPr lang="en-US" altLang="zh-TW" sz="1800" dirty="0">
                <a:latin typeface="+mn-lt"/>
              </a:rPr>
              <a:t>.</a:t>
            </a:r>
            <a:endParaRPr lang="zh-TW" altLang="en-US" sz="1800" dirty="0">
              <a:latin typeface="+mn-lt"/>
            </a:endParaRPr>
          </a:p>
        </p:txBody>
      </p:sp>
      <p:sp>
        <p:nvSpPr>
          <p:cNvPr id="5" name="文字方塊 4"/>
          <p:cNvSpPr txBox="1"/>
          <p:nvPr/>
        </p:nvSpPr>
        <p:spPr>
          <a:xfrm>
            <a:off x="6531722" y="1149576"/>
            <a:ext cx="2000250" cy="369332"/>
          </a:xfrm>
          <a:prstGeom prst="rect">
            <a:avLst/>
          </a:prstGeom>
          <a:noFill/>
        </p:spPr>
        <p:txBody>
          <a:bodyPr>
            <a:spAutoFit/>
          </a:bodyPr>
          <a:lstStyle/>
          <a:p>
            <a:pPr>
              <a:defRPr/>
            </a:pPr>
            <a:r>
              <a:rPr lang="en-US" altLang="zh-TW" sz="1800" dirty="0">
                <a:latin typeface="+mn-lt"/>
              </a:rPr>
              <a:t>Schrodinger 1926</a:t>
            </a:r>
            <a:endParaRPr lang="zh-TW" altLang="en-US" sz="1800" dirty="0">
              <a:latin typeface="+mn-lt"/>
            </a:endParaRPr>
          </a:p>
        </p:txBody>
      </p:sp>
      <p:sp>
        <p:nvSpPr>
          <p:cNvPr id="2" name="文字方塊 1"/>
          <p:cNvSpPr txBox="1"/>
          <p:nvPr/>
        </p:nvSpPr>
        <p:spPr bwMode="auto">
          <a:xfrm>
            <a:off x="2699792" y="2564904"/>
            <a:ext cx="5361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薛丁格覺得自己的電子波，長處就在 </a:t>
            </a:r>
            <a:r>
              <a:rPr lang="en-US" altLang="zh-TW" sz="1800" dirty="0">
                <a:solidFill>
                  <a:srgbClr val="FF0000"/>
                </a:solidFill>
              </a:rPr>
              <a:t>visualizability</a:t>
            </a:r>
            <a:endParaRPr lang="zh-TW" altLang="en-US" sz="1800" dirty="0"/>
          </a:p>
        </p:txBody>
      </p:sp>
      <p:sp>
        <p:nvSpPr>
          <p:cNvPr id="6" name="文字方塊 5"/>
          <p:cNvSpPr txBox="1"/>
          <p:nvPr/>
        </p:nvSpPr>
        <p:spPr bwMode="auto">
          <a:xfrm>
            <a:off x="2699792" y="2996952"/>
            <a:ext cx="3865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畢竟波是老朋友，很容易想像！</a:t>
            </a:r>
          </a:p>
        </p:txBody>
      </p:sp>
      <p:pic>
        <p:nvPicPr>
          <p:cNvPr id="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74985"/>
            <a:ext cx="1349441" cy="20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084168" y="4493471"/>
            <a:ext cx="1866858" cy="369332"/>
          </a:xfrm>
          <a:prstGeom prst="rect">
            <a:avLst/>
          </a:prstGeom>
        </p:spPr>
        <p:txBody>
          <a:bodyPr wrap="none">
            <a:spAutoFit/>
          </a:bodyPr>
          <a:lstStyle/>
          <a:p>
            <a:pPr>
              <a:defRPr/>
            </a:pPr>
            <a:r>
              <a:rPr lang="en-US" altLang="zh-TW" sz="1800" dirty="0" err="1">
                <a:latin typeface="+mn-lt"/>
              </a:rPr>
              <a:t>Heinsenberg</a:t>
            </a:r>
            <a:r>
              <a:rPr lang="en-US" altLang="zh-TW" sz="1800" dirty="0">
                <a:latin typeface="+mn-lt"/>
              </a:rPr>
              <a:t> 1926</a:t>
            </a:r>
            <a:endParaRPr lang="zh-TW" altLang="en-US" sz="1800" dirty="0">
              <a:latin typeface="+mn-lt"/>
            </a:endParaRPr>
          </a:p>
        </p:txBody>
      </p:sp>
      <p:sp>
        <p:nvSpPr>
          <p:cNvPr id="10" name="文字方塊 9"/>
          <p:cNvSpPr txBox="1"/>
          <p:nvPr/>
        </p:nvSpPr>
        <p:spPr bwMode="auto">
          <a:xfrm>
            <a:off x="2699792" y="1555306"/>
            <a:ext cx="56886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我對海森堡的這些超越經驗超越感覺的代數實在覺得十分沮喪！這些抽象的數學缺乏具象的直覺 </a:t>
            </a:r>
            <a:r>
              <a:rPr lang="en-US" altLang="zh-TW" sz="1800" dirty="0" err="1">
                <a:solidFill>
                  <a:srgbClr val="FF0000"/>
                </a:solidFill>
              </a:rPr>
              <a:t>visualizability</a:t>
            </a:r>
            <a:endParaRPr lang="zh-TW" altLang="en-US" sz="1800" dirty="0"/>
          </a:p>
          <a:p>
            <a:pPr eaLnBrk="1" hangingPunct="1">
              <a:lnSpc>
                <a:spcPct val="150000"/>
              </a:lnSpc>
              <a:spcBef>
                <a:spcPct val="0"/>
              </a:spcBef>
              <a:buFontTx/>
              <a:buNone/>
            </a:pPr>
            <a:endParaRPr lang="zh-TW" altLang="en-US" sz="1800" dirty="0"/>
          </a:p>
        </p:txBody>
      </p:sp>
      <p:sp>
        <p:nvSpPr>
          <p:cNvPr id="8" name="文字方塊 7"/>
          <p:cNvSpPr txBox="1"/>
          <p:nvPr/>
        </p:nvSpPr>
        <p:spPr bwMode="auto">
          <a:xfrm>
            <a:off x="2555776" y="5191368"/>
            <a:ext cx="594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對於薛丁格理論的物理部分，我越想越覺得可怕。</a:t>
            </a:r>
          </a:p>
        </p:txBody>
      </p:sp>
      <p:sp>
        <p:nvSpPr>
          <p:cNvPr id="11" name="文字方塊 10"/>
          <p:cNvSpPr txBox="1"/>
          <p:nvPr/>
        </p:nvSpPr>
        <p:spPr bwMode="auto">
          <a:xfrm>
            <a:off x="2572048" y="564999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薛丁格寫的那些具象直覺之類的東西，實在是垃圾！</a:t>
            </a:r>
          </a:p>
        </p:txBody>
      </p:sp>
    </p:spTree>
    <p:extLst>
      <p:ext uri="{BB962C8B-B14F-4D97-AF65-F5344CB8AC3E}">
        <p14:creationId xmlns:p14="http://schemas.microsoft.com/office/powerpoint/2010/main" val="35168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additive="base">
                                        <p:cTn id="11" dur="500" fill="hold"/>
                                        <p:tgtEl>
                                          <p:spTgt spid="79874"/>
                                        </p:tgtEl>
                                        <p:attrNameLst>
                                          <p:attrName>ppt_x</p:attrName>
                                        </p:attrNameLst>
                                      </p:cBhvr>
                                      <p:tavLst>
                                        <p:tav tm="0">
                                          <p:val>
                                            <p:strVal val="#ppt_x"/>
                                          </p:val>
                                        </p:tav>
                                        <p:tav tm="100000">
                                          <p:val>
                                            <p:strVal val="#ppt_x"/>
                                          </p:val>
                                        </p:tav>
                                      </p:tavLst>
                                    </p:anim>
                                    <p:anim calcmode="lin" valueType="num">
                                      <p:cBhvr additive="base">
                                        <p:cTn id="12" dur="500" fill="hold"/>
                                        <p:tgtEl>
                                          <p:spTgt spid="798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a:spLocks noChangeArrowheads="1"/>
          </p:cNvSpPr>
          <p:nvPr/>
        </p:nvSpPr>
        <p:spPr bwMode="auto">
          <a:xfrm>
            <a:off x="753730" y="2810342"/>
            <a:ext cx="7798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n-lt"/>
              </a:rPr>
              <a:t>Young man, I understand your regret that quantum mechanics is now finished  and with it all the non-sense as quantum jumps etc. Prof. Schrodinger will certainly take care of all these problem you mentioned in due time. </a:t>
            </a:r>
          </a:p>
          <a:p>
            <a:pPr eaLnBrk="1" hangingPunct="1"/>
            <a:r>
              <a:rPr lang="en-US" altLang="zh-TW" sz="2000" dirty="0">
                <a:latin typeface="+mn-lt"/>
              </a:rPr>
              <a:t>                                                   Wien at Munich to Heisenberg 1926</a:t>
            </a:r>
          </a:p>
          <a:p>
            <a:pPr algn="r" eaLnBrk="1" hangingPunct="1"/>
            <a:r>
              <a:rPr lang="en-US" altLang="zh-TW" sz="2000" dirty="0">
                <a:latin typeface="+mn-lt"/>
              </a:rPr>
              <a:t>He was in Heisenberg PhD defense committee</a:t>
            </a:r>
            <a:endParaRPr lang="zh-TW" altLang="en-US" sz="2000" dirty="0">
              <a:latin typeface="+mn-lt"/>
            </a:endParaRPr>
          </a:p>
        </p:txBody>
      </p:sp>
      <p:sp>
        <p:nvSpPr>
          <p:cNvPr id="3" name="文字方塊 2"/>
          <p:cNvSpPr txBox="1"/>
          <p:nvPr/>
        </p:nvSpPr>
        <p:spPr bwMode="auto">
          <a:xfrm>
            <a:off x="753730" y="6050742"/>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即使不知道電子波是甚麼，但不確定的量子躍遷現在終於可以丟掉了！</a:t>
            </a:r>
          </a:p>
        </p:txBody>
      </p:sp>
      <p:pic>
        <p:nvPicPr>
          <p:cNvPr id="413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412374"/>
            <a:ext cx="1638989" cy="23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699" name="Picture 3" descr="\\psf\Home\Downloads\1200px-1911_Solvay_confer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956" t="32172" r="7103" b="17379"/>
          <a:stretch/>
        </p:blipFill>
        <p:spPr bwMode="auto">
          <a:xfrm>
            <a:off x="2987824" y="956662"/>
            <a:ext cx="4934497" cy="17737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53730" y="4882112"/>
            <a:ext cx="8408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年輕人，我能了解你很懊喪，量子力學以及量子躍遷這些無稽之談，已經玩完了，</a:t>
            </a:r>
          </a:p>
        </p:txBody>
      </p:sp>
      <p:sp>
        <p:nvSpPr>
          <p:cNvPr id="5" name="文字方塊 4"/>
          <p:cNvSpPr txBox="1"/>
          <p:nvPr/>
        </p:nvSpPr>
        <p:spPr bwMode="auto">
          <a:xfrm>
            <a:off x="753730" y="533062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薛丁格教授很快就會把你所提這些小問題完全解決！</a:t>
            </a:r>
          </a:p>
        </p:txBody>
      </p:sp>
      <p:sp>
        <p:nvSpPr>
          <p:cNvPr id="8" name="文字方塊 2"/>
          <p:cNvSpPr txBox="1">
            <a:spLocks noChangeArrowheads="1"/>
          </p:cNvSpPr>
          <p:nvPr/>
        </p:nvSpPr>
        <p:spPr bwMode="auto">
          <a:xfrm>
            <a:off x="2987824" y="4123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a:t>
            </a:r>
          </a:p>
        </p:txBody>
      </p:sp>
    </p:spTree>
    <p:extLst>
      <p:ext uri="{BB962C8B-B14F-4D97-AF65-F5344CB8AC3E}">
        <p14:creationId xmlns:p14="http://schemas.microsoft.com/office/powerpoint/2010/main" val="1448799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74475" y="4149080"/>
            <a:ext cx="7858125" cy="572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60199" y="5517232"/>
            <a:ext cx="7858125" cy="839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p:nvPr/>
        </p:nvSpPr>
        <p:spPr bwMode="auto">
          <a:xfrm>
            <a:off x="1043608" y="476672"/>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薛丁格對波是認真的，他大膽地主張粒子是假的，只是一個近似的幻象！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質點是波，而且只是波！</a:t>
            </a:r>
          </a:p>
        </p:txBody>
      </p:sp>
    </p:spTree>
    <p:extLst>
      <p:ext uri="{BB962C8B-B14F-4D97-AF65-F5344CB8AC3E}">
        <p14:creationId xmlns:p14="http://schemas.microsoft.com/office/powerpoint/2010/main" val="138155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84" y="1743118"/>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4396317" y="1233530"/>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6439702" y="209802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pic>
        <p:nvPicPr>
          <p:cNvPr id="9"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7" y="1233530"/>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0"/>
          <p:cNvSpPr txBox="1">
            <a:spLocks noChangeArrowheads="1"/>
          </p:cNvSpPr>
          <p:nvPr/>
        </p:nvSpPr>
        <p:spPr bwMode="auto">
          <a:xfrm>
            <a:off x="1645050" y="4231373"/>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1" name="文字方塊 10"/>
          <p:cNvSpPr txBox="1"/>
          <p:nvPr/>
        </p:nvSpPr>
        <p:spPr bwMode="auto">
          <a:xfrm>
            <a:off x="1645050" y="4694838"/>
            <a:ext cx="517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波的觀念似乎可以解釋電子的許多行為。</a:t>
            </a:r>
          </a:p>
        </p:txBody>
      </p:sp>
      <p:sp>
        <p:nvSpPr>
          <p:cNvPr id="12" name="文字方塊 10"/>
          <p:cNvSpPr txBox="1">
            <a:spLocks noChangeArrowheads="1"/>
          </p:cNvSpPr>
          <p:nvPr/>
        </p:nvSpPr>
        <p:spPr bwMode="auto">
          <a:xfrm>
            <a:off x="1645050" y="5214047"/>
            <a:ext cx="6419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但回歸到起源，電子，究竟是一個粒子！它的存在有局域性。</a:t>
            </a:r>
          </a:p>
        </p:txBody>
      </p:sp>
      <p:sp>
        <p:nvSpPr>
          <p:cNvPr id="13" name="文字方塊 12"/>
          <p:cNvSpPr txBox="1"/>
          <p:nvPr/>
        </p:nvSpPr>
        <p:spPr bwMode="auto">
          <a:xfrm>
            <a:off x="1645050" y="5733256"/>
            <a:ext cx="5591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如果不能解釋這個性質，電子的波性是有問題的！</a:t>
            </a:r>
          </a:p>
        </p:txBody>
      </p:sp>
    </p:spTree>
    <p:extLst>
      <p:ext uri="{BB962C8B-B14F-4D97-AF65-F5344CB8AC3E}">
        <p14:creationId xmlns:p14="http://schemas.microsoft.com/office/powerpoint/2010/main" val="4131910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l="7692" r="50769" b="70129"/>
          <a:stretch>
            <a:fillRect/>
          </a:stretch>
        </p:blipFill>
        <p:spPr bwMode="auto">
          <a:xfrm>
            <a:off x="1476932" y="1701265"/>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410984" y="2953182"/>
            <a:ext cx="6409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薛丁格得回答以下的問題：</a:t>
            </a:r>
          </a:p>
        </p:txBody>
      </p:sp>
      <p:sp>
        <p:nvSpPr>
          <p:cNvPr id="6" name="矩形 5"/>
          <p:cNvSpPr/>
          <p:nvPr/>
        </p:nvSpPr>
        <p:spPr>
          <a:xfrm>
            <a:off x="1403648" y="3494802"/>
            <a:ext cx="6822504" cy="369332"/>
          </a:xfrm>
          <a:prstGeom prst="rect">
            <a:avLst/>
          </a:prstGeom>
        </p:spPr>
        <p:txBody>
          <a:bodyPr wrap="square">
            <a:spAutoFit/>
          </a:bodyPr>
          <a:lstStyle/>
          <a:p>
            <a:r>
              <a:rPr lang="zh-TW" altLang="en-US" sz="1800" dirty="0"/>
              <a:t>如果電子是波，那為什麼會看起來像顆粒狀的</a:t>
            </a:r>
            <a:r>
              <a:rPr lang="zh-TW" altLang="en-US" sz="1800" dirty="0">
                <a:solidFill>
                  <a:srgbClr val="FF0000"/>
                </a:solidFill>
              </a:rPr>
              <a:t>粒子</a:t>
            </a:r>
            <a:r>
              <a:rPr lang="zh-TW" altLang="en-US" sz="1800" dirty="0"/>
              <a:t>呢？</a:t>
            </a:r>
          </a:p>
        </p:txBody>
      </p:sp>
    </p:spTree>
    <p:extLst>
      <p:ext uri="{BB962C8B-B14F-4D97-AF65-F5344CB8AC3E}">
        <p14:creationId xmlns:p14="http://schemas.microsoft.com/office/powerpoint/2010/main" val="1572740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Users\Chia-Hung Chang\Downloads\Data\Knight\Media\Chapter20\Images\20_0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908050"/>
            <a:ext cx="40544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Dropbox\Documents\課程\YoungTextBook\Images\Chapter15\A_Images\A_Figures_and_Photos\15_0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44688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106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580358" y="4763264"/>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波包  </a:t>
            </a:r>
            <a:r>
              <a:rPr lang="en-US" altLang="zh-TW" sz="1800" dirty="0">
                <a:solidFill>
                  <a:srgbClr val="FF0000"/>
                </a:solidFill>
              </a:rPr>
              <a:t>Wave Packet</a:t>
            </a:r>
            <a:endParaRPr lang="zh-TW" altLang="en-US" sz="1800" dirty="0">
              <a:solidFill>
                <a:srgbClr val="FF0000"/>
              </a:solidFill>
            </a:endParaRPr>
          </a:p>
        </p:txBody>
      </p:sp>
      <p:sp>
        <p:nvSpPr>
          <p:cNvPr id="158723" name="Text Box 5"/>
          <p:cNvSpPr txBox="1">
            <a:spLocks noChangeArrowheads="1"/>
          </p:cNvSpPr>
          <p:nvPr/>
        </p:nvSpPr>
        <p:spPr bwMode="auto">
          <a:xfrm>
            <a:off x="539552" y="4221088"/>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個粒子，因為電子波只在一個小範圍內波函數不為零。</a:t>
            </a:r>
          </a:p>
        </p:txBody>
      </p:sp>
      <p:sp>
        <p:nvSpPr>
          <p:cNvPr id="158724" name="Oval 7"/>
          <p:cNvSpPr>
            <a:spLocks noChangeArrowheads="1"/>
          </p:cNvSpPr>
          <p:nvPr/>
        </p:nvSpPr>
        <p:spPr bwMode="auto">
          <a:xfrm>
            <a:off x="2082552" y="2352045"/>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735740673"/>
              </p:ext>
            </p:extLst>
          </p:nvPr>
        </p:nvGraphicFramePr>
        <p:xfrm>
          <a:off x="3082677" y="2280607"/>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280607"/>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128082"/>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97852DB-A544-C639-33AD-0CD38BCC0A61}"/>
              </a:ext>
            </a:extLst>
          </p:cNvPr>
          <p:cNvSpPr txBox="1">
            <a:spLocks noChangeArrowheads="1"/>
          </p:cNvSpPr>
          <p:nvPr/>
        </p:nvSpPr>
        <p:spPr bwMode="auto">
          <a:xfrm>
            <a:off x="539552" y="5299586"/>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薛丁格內心隱藏的期待：一顆電子的電荷與質量，會根據它的波強度抹在空間中。</a:t>
            </a:r>
            <a:endParaRPr lang="zh-TW" altLang="en-US" sz="1800" dirty="0"/>
          </a:p>
        </p:txBody>
      </p:sp>
      <p:sp>
        <p:nvSpPr>
          <p:cNvPr id="3" name="Text Box 5">
            <a:extLst>
              <a:ext uri="{FF2B5EF4-FFF2-40B4-BE49-F238E27FC236}">
                <a16:creationId xmlns:a16="http://schemas.microsoft.com/office/drawing/2014/main" id="{08A0A055-6F88-CB21-50BE-697BAA442CB4}"/>
              </a:ext>
            </a:extLst>
          </p:cNvPr>
          <p:cNvSpPr txBox="1">
            <a:spLocks noChangeArrowheads="1"/>
          </p:cNvSpPr>
          <p:nvPr/>
        </p:nvSpPr>
        <p:spPr bwMode="auto">
          <a:xfrm>
            <a:off x="539552" y="5760371"/>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抹這個動作，</a:t>
            </a:r>
            <a:r>
              <a:rPr kumimoji="0" lang="en-US" altLang="zh-TW" sz="1800" dirty="0"/>
              <a:t>smear</a:t>
            </a:r>
            <a:r>
              <a:rPr kumimoji="0" lang="zh-TW" altLang="en-US" sz="1800" dirty="0"/>
              <a:t>，代表電荷質量有一個分佈，但範圍很小，遠看如一個點。</a:t>
            </a:r>
            <a:endParaRPr lang="zh-TW" altLang="en-US" sz="1800" dirty="0"/>
          </a:p>
        </p:txBody>
      </p:sp>
    </p:spTree>
    <p:extLst>
      <p:ext uri="{BB962C8B-B14F-4D97-AF65-F5344CB8AC3E}">
        <p14:creationId xmlns:p14="http://schemas.microsoft.com/office/powerpoint/2010/main" val="1328375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4019b"/>
          <p:cNvPicPr>
            <a:picLocks noChangeAspect="1" noChangeArrowheads="1"/>
          </p:cNvPicPr>
          <p:nvPr/>
        </p:nvPicPr>
        <p:blipFill>
          <a:blip r:embed="rId2" cstate="print">
            <a:extLst>
              <a:ext uri="{28A0092B-C50C-407E-A947-70E740481C1C}">
                <a14:useLocalDpi xmlns:a14="http://schemas.microsoft.com/office/drawing/2010/main" val="0"/>
              </a:ext>
            </a:extLst>
          </a:blip>
          <a:srcRect b="16411"/>
          <a:stretch>
            <a:fillRect/>
          </a:stretch>
        </p:blipFill>
        <p:spPr bwMode="auto">
          <a:xfrm>
            <a:off x="2457508" y="828549"/>
            <a:ext cx="3560649" cy="2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6" descr="41b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266" y="1452138"/>
            <a:ext cx="16113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9"/>
          <p:cNvSpPr txBox="1">
            <a:spLocks noChangeArrowheads="1"/>
          </p:cNvSpPr>
          <p:nvPr/>
        </p:nvSpPr>
        <p:spPr bwMode="auto">
          <a:xfrm>
            <a:off x="636616" y="458661"/>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將波長有些微差距的波疊加：</a:t>
            </a:r>
            <a:r>
              <a:rPr lang="en-US" altLang="zh-TW" sz="1800" dirty="0"/>
              <a:t>Beat</a:t>
            </a:r>
            <a:endParaRPr lang="zh-TW" altLang="en-US" sz="1800" dirty="0"/>
          </a:p>
        </p:txBody>
      </p:sp>
      <p:pic>
        <p:nvPicPr>
          <p:cNvPr id="157703"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l="7692" r="50769" b="70129"/>
          <a:stretch>
            <a:fillRect/>
          </a:stretch>
        </p:blipFill>
        <p:spPr bwMode="auto">
          <a:xfrm>
            <a:off x="6301266" y="3395238"/>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C:\Users\Chia-Hung Chang\Downloads\Data\Knight\Media\Chapter40\Images\40_14Figur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2336" y="3034213"/>
            <a:ext cx="356064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矩形 8"/>
          <p:cNvSpPr>
            <a:spLocks noChangeArrowheads="1"/>
          </p:cNvSpPr>
          <p:nvPr/>
        </p:nvSpPr>
        <p:spPr bwMode="auto">
          <a:xfrm>
            <a:off x="636616" y="5775826"/>
            <a:ext cx="798350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 calcmode="lin" valueType="num">
                                      <p:cBhvr additive="base">
                                        <p:cTn id="7" dur="500" fill="hold"/>
                                        <p:tgtEl>
                                          <p:spTgt spid="17420"/>
                                        </p:tgtEl>
                                        <p:attrNameLst>
                                          <p:attrName>ppt_x</p:attrName>
                                        </p:attrNameLst>
                                      </p:cBhvr>
                                      <p:tavLst>
                                        <p:tav tm="0">
                                          <p:val>
                                            <p:strVal val="#ppt_x"/>
                                          </p:val>
                                        </p:tav>
                                        <p:tav tm="100000">
                                          <p:val>
                                            <p:strVal val="#ppt_x"/>
                                          </p:val>
                                        </p:tav>
                                      </p:tavLst>
                                    </p:anim>
                                    <p:anim calcmode="lin" valueType="num">
                                      <p:cBhvr additive="base">
                                        <p:cTn id="8" dur="500" fill="hold"/>
                                        <p:tgtEl>
                                          <p:spTgt spid="17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7705"/>
                                        </p:tgtEl>
                                        <p:attrNameLst>
                                          <p:attrName>style.visibility</p:attrName>
                                        </p:attrNameLst>
                                      </p:cBhvr>
                                      <p:to>
                                        <p:strVal val="visible"/>
                                      </p:to>
                                    </p:set>
                                    <p:anim calcmode="lin" valueType="num">
                                      <p:cBhvr additive="base">
                                        <p:cTn id="11" dur="500" fill="hold"/>
                                        <p:tgtEl>
                                          <p:spTgt spid="157705"/>
                                        </p:tgtEl>
                                        <p:attrNameLst>
                                          <p:attrName>ppt_x</p:attrName>
                                        </p:attrNameLst>
                                      </p:cBhvr>
                                      <p:tavLst>
                                        <p:tav tm="0">
                                          <p:val>
                                            <p:strVal val="#ppt_x"/>
                                          </p:val>
                                        </p:tav>
                                        <p:tav tm="100000">
                                          <p:val>
                                            <p:strVal val="#ppt_x"/>
                                          </p:val>
                                        </p:tav>
                                      </p:tavLst>
                                    </p:anim>
                                    <p:anim calcmode="lin" valueType="num">
                                      <p:cBhvr additive="base">
                                        <p:cTn id="12" dur="500" fill="hold"/>
                                        <p:tgtEl>
                                          <p:spTgt spid="157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82534"/>
            <a:ext cx="4894312" cy="2447156"/>
          </a:xfrm>
          <a:prstGeom prst="rect">
            <a:avLst/>
          </a:prstGeom>
        </p:spPr>
      </p:pic>
      <p:sp>
        <p:nvSpPr>
          <p:cNvPr id="3" name="文字方塊 8"/>
          <p:cNvSpPr txBox="1">
            <a:spLocks noChangeArrowheads="1"/>
          </p:cNvSpPr>
          <p:nvPr/>
        </p:nvSpPr>
        <p:spPr bwMode="auto">
          <a:xfrm>
            <a:off x="2050604" y="4118838"/>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妙的是波包移動的速度不是波速，而是群速度！</a:t>
            </a:r>
          </a:p>
        </p:txBody>
      </p:sp>
      <mc:AlternateContent xmlns:mc="http://schemas.openxmlformats.org/markup-compatibility/2006" xmlns:a14="http://schemas.microsoft.com/office/drawing/2010/main">
        <mc:Choice Requires="a14">
          <p:sp>
            <p:nvSpPr>
              <p:cNvPr id="4" name="文字方塊 3"/>
              <p:cNvSpPr txBox="1"/>
              <p:nvPr/>
            </p:nvSpPr>
            <p:spPr bwMode="auto">
              <a:xfrm>
                <a:off x="4036667" y="4694902"/>
                <a:ext cx="1068434" cy="61722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a:rPr>
                            <m:t>𝑣</m:t>
                          </m:r>
                        </m:e>
                        <m:sub>
                          <m:r>
                            <a:rPr lang="en-US" altLang="zh-CN" sz="1800" b="0" i="1" smtClean="0">
                              <a:latin typeface="Cambria Math"/>
                            </a:rPr>
                            <m:t>𝑔</m:t>
                          </m:r>
                        </m:sub>
                      </m:sSub>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b="0" i="1" smtClean="0">
                              <a:latin typeface="Cambria Math"/>
                            </a:rPr>
                            <m:t>𝜕𝜔</m:t>
                          </m:r>
                        </m:num>
                        <m:den>
                          <m:r>
                            <a:rPr lang="zh-CN" altLang="en-US" sz="1800" b="0" i="1" smtClean="0">
                              <a:latin typeface="Cambria Math"/>
                            </a:rPr>
                            <m:t>𝜕</m:t>
                          </m:r>
                          <m:r>
                            <a:rPr lang="en-US" altLang="zh-CN" sz="1800" b="0" i="1" smtClean="0">
                              <a:latin typeface="Cambria Math"/>
                            </a:rPr>
                            <m:t>𝑘</m:t>
                          </m:r>
                        </m:den>
                      </m:f>
                    </m:oMath>
                  </m:oMathPara>
                </a14:m>
                <a:endParaRPr lang="zh-CN"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036667" y="4694902"/>
                <a:ext cx="1068434" cy="617220"/>
              </a:xfrm>
              <a:prstGeom prst="rect">
                <a:avLst/>
              </a:prstGeom>
              <a:blipFill rotWithShape="1">
                <a:blip r:embed="rId3"/>
                <a:stretch>
                  <a:fillRect/>
                </a:stretch>
              </a:blipFill>
              <a:ln>
                <a:noFill/>
              </a:ln>
              <a:extLst/>
            </p:spPr>
            <p:txBody>
              <a:bodyPr/>
              <a:lstStyle/>
              <a:p>
                <a:r>
                  <a:rPr lang="zh-CN" altLang="en-US">
                    <a:noFill/>
                  </a:rPr>
                  <a:t> </a:t>
                </a:r>
              </a:p>
            </p:txBody>
          </p:sp>
        </mc:Fallback>
      </mc:AlternateContent>
    </p:spTree>
    <p:extLst>
      <p:ext uri="{BB962C8B-B14F-4D97-AF65-F5344CB8AC3E}">
        <p14:creationId xmlns:p14="http://schemas.microsoft.com/office/powerpoint/2010/main" val="1728144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203848" y="751072"/>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波包  </a:t>
            </a:r>
            <a:r>
              <a:rPr lang="en-US" altLang="zh-TW" sz="1800">
                <a:solidFill>
                  <a:srgbClr val="FF0000"/>
                </a:solidFill>
              </a:rPr>
              <a:t>Wave Packet</a:t>
            </a:r>
            <a:endParaRPr lang="zh-TW" altLang="en-US" sz="1800">
              <a:solidFill>
                <a:srgbClr val="FF0000"/>
              </a:solidFill>
            </a:endParaRPr>
          </a:p>
        </p:txBody>
      </p:sp>
      <p:sp>
        <p:nvSpPr>
          <p:cNvPr id="158723" name="Text Box 5"/>
          <p:cNvSpPr txBox="1">
            <a:spLocks noChangeArrowheads="1"/>
          </p:cNvSpPr>
          <p:nvPr/>
        </p:nvSpPr>
        <p:spPr bwMode="auto">
          <a:xfrm>
            <a:off x="2411761" y="5016287"/>
            <a:ext cx="3778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a:t>
            </a:r>
            <a:r>
              <a:rPr lang="zh-TW" altLang="en-US" sz="1800" dirty="0"/>
              <a:t>粒子就是波包！</a:t>
            </a:r>
          </a:p>
        </p:txBody>
      </p:sp>
      <p:sp>
        <p:nvSpPr>
          <p:cNvPr id="158724" name="Oval 7"/>
          <p:cNvSpPr>
            <a:spLocks noChangeArrowheads="1"/>
          </p:cNvSpPr>
          <p:nvPr/>
        </p:nvSpPr>
        <p:spPr bwMode="auto">
          <a:xfrm>
            <a:off x="2082552" y="2670201"/>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nvGraphicFramePr>
        <p:xfrm>
          <a:off x="3082677" y="2598763"/>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598763"/>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446238"/>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411760" y="5557609"/>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這個想法是部分完全正確，部分錯誤。</a:t>
            </a:r>
          </a:p>
        </p:txBody>
      </p:sp>
      <p:sp>
        <p:nvSpPr>
          <p:cNvPr id="9" name="文字方塊 8"/>
          <p:cNvSpPr txBox="1">
            <a:spLocks noChangeArrowheads="1"/>
          </p:cNvSpPr>
          <p:nvPr/>
        </p:nvSpPr>
        <p:spPr bwMode="auto">
          <a:xfrm>
            <a:off x="2411760" y="4487145"/>
            <a:ext cx="525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電子波包的群速度，計算後正好就是電子速度！</a:t>
            </a:r>
          </a:p>
        </p:txBody>
      </p:sp>
    </p:spTree>
    <p:extLst>
      <p:ext uri="{BB962C8B-B14F-4D97-AF65-F5344CB8AC3E}">
        <p14:creationId xmlns:p14="http://schemas.microsoft.com/office/powerpoint/2010/main" val="35513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46847" y="402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薛丁格強烈主張以波來取代粒子作為物質存在的基本形式！</a:t>
            </a:r>
          </a:p>
        </p:txBody>
      </p:sp>
      <p:sp>
        <p:nvSpPr>
          <p:cNvPr id="3" name="文字方塊 2"/>
          <p:cNvSpPr txBox="1"/>
          <p:nvPr/>
        </p:nvSpPr>
        <p:spPr bwMode="auto">
          <a:xfrm>
            <a:off x="1346847" y="908720"/>
            <a:ext cx="6480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We can foresee that wave groups can be constructed which move round highly quantized Kepler ellipses and are the representation by Wave mechanics of the hydrogen electron.           4</a:t>
            </a:r>
            <a:r>
              <a:rPr lang="en-US" altLang="zh-TW" sz="1800" baseline="30000" dirty="0"/>
              <a:t>th</a:t>
            </a:r>
            <a:r>
              <a:rPr lang="en-US" altLang="zh-TW" sz="1800" dirty="0"/>
              <a:t> Paper of 1926</a:t>
            </a:r>
            <a:endParaRPr lang="zh-TW" altLang="en-US" sz="1800" dirty="0"/>
          </a:p>
        </p:txBody>
      </p:sp>
      <p:sp>
        <p:nvSpPr>
          <p:cNvPr id="4" name="文字方塊 3"/>
          <p:cNvSpPr txBox="1"/>
          <p:nvPr/>
        </p:nvSpPr>
        <p:spPr bwMode="auto">
          <a:xfrm>
            <a:off x="1310843" y="1832050"/>
            <a:ext cx="655272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我們可以預見，讓波包以量子化的克卜勒橢圓軌道來繞原子核運動，如此便能代表氫原子中的電子， </a:t>
            </a:r>
            <a:r>
              <a:rPr lang="en-US" altLang="zh-TW" sz="1800" dirty="0"/>
              <a:t>……….</a:t>
            </a:r>
            <a:endParaRPr lang="zh-TW" altLang="en-US" sz="1800" dirty="0"/>
          </a:p>
        </p:txBody>
      </p:sp>
      <p:pic>
        <p:nvPicPr>
          <p:cNvPr id="413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858988"/>
            <a:ext cx="4320480" cy="25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Chia-Hung Chang\Downloads\Data\Knight\Media\Chapter40\Images\40_17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7" t="18122" r="16662" b="13444"/>
          <a:stretch/>
        </p:blipFill>
        <p:spPr bwMode="auto">
          <a:xfrm>
            <a:off x="2843808" y="2858988"/>
            <a:ext cx="515794" cy="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346847" y="5645205"/>
            <a:ext cx="7128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interpretation throws overboard everything which is “Quantum”, </a:t>
            </a:r>
            <a:r>
              <a:rPr lang="zh-TW" altLang="en-US" sz="1800" dirty="0"/>
              <a:t>光電效應</a:t>
            </a:r>
            <a:r>
              <a:rPr lang="en-US" altLang="zh-TW" sz="1800" dirty="0"/>
              <a:t>, the Franck collision </a:t>
            </a:r>
            <a:r>
              <a:rPr lang="en-US" altLang="zh-TW" sz="1800" dirty="0" err="1"/>
              <a:t>etc</a:t>
            </a:r>
            <a:r>
              <a:rPr lang="en-US" altLang="zh-TW" sz="1800" dirty="0"/>
              <a:t>”             Heisenberg</a:t>
            </a:r>
            <a:endParaRPr lang="zh-TW" altLang="en-US" sz="1800" dirty="0"/>
          </a:p>
        </p:txBody>
      </p:sp>
      <p:sp>
        <p:nvSpPr>
          <p:cNvPr id="7" name="文字方塊 6"/>
          <p:cNvSpPr txBox="1"/>
          <p:nvPr/>
        </p:nvSpPr>
        <p:spPr bwMode="auto">
          <a:xfrm>
            <a:off x="6251672" y="3613666"/>
            <a:ext cx="199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軌道又回來了！</a:t>
            </a:r>
          </a:p>
        </p:txBody>
      </p:sp>
    </p:spTree>
    <p:extLst>
      <p:ext uri="{BB962C8B-B14F-4D97-AF65-F5344CB8AC3E}">
        <p14:creationId xmlns:p14="http://schemas.microsoft.com/office/powerpoint/2010/main" val="18347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 calcmode="lin" valueType="num">
                                      <p:cBhvr additive="base">
                                        <p:cTn id="7" dur="500" fill="hold"/>
                                        <p:tgtEl>
                                          <p:spTgt spid="413698"/>
                                        </p:tgtEl>
                                        <p:attrNameLst>
                                          <p:attrName>ppt_x</p:attrName>
                                        </p:attrNameLst>
                                      </p:cBhvr>
                                      <p:tavLst>
                                        <p:tav tm="0">
                                          <p:val>
                                            <p:strVal val="#ppt_x"/>
                                          </p:val>
                                        </p:tav>
                                        <p:tav tm="100000">
                                          <p:val>
                                            <p:strVal val="#ppt_x"/>
                                          </p:val>
                                        </p:tav>
                                      </p:tavLst>
                                    </p:anim>
                                    <p:anim calcmode="lin" valueType="num">
                                      <p:cBhvr additive="base">
                                        <p:cTn id="8" dur="500" fill="hold"/>
                                        <p:tgtEl>
                                          <p:spTgt spid="413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字方塊 7"/>
          <p:cNvSpPr txBox="1">
            <a:spLocks noChangeArrowheads="1"/>
          </p:cNvSpPr>
          <p:nvPr/>
        </p:nvSpPr>
        <p:spPr bwMode="auto">
          <a:xfrm>
            <a:off x="3492500" y="1484784"/>
            <a:ext cx="171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Calibri" pitchFamily="34" charset="0"/>
              </a:rPr>
              <a:t>勝負已定？</a:t>
            </a:r>
            <a:r>
              <a:rPr lang="en-US" altLang="zh-TW" sz="2000" dirty="0">
                <a:solidFill>
                  <a:srgbClr val="FF0000"/>
                </a:solidFill>
                <a:latin typeface="+mn-lt"/>
              </a:rPr>
              <a:t>Not so fast!</a:t>
            </a:r>
            <a:endParaRPr lang="zh-TW" altLang="en-US" sz="2000" dirty="0">
              <a:solidFill>
                <a:srgbClr val="FF0000"/>
              </a:solidFill>
              <a:latin typeface="+mn-lt"/>
            </a:endParaRPr>
          </a:p>
        </p:txBody>
      </p:sp>
      <p:sp>
        <p:nvSpPr>
          <p:cNvPr id="4" name="文字方塊 3"/>
          <p:cNvSpPr txBox="1">
            <a:spLocks noChangeArrowheads="1"/>
          </p:cNvSpPr>
          <p:nvPr/>
        </p:nvSpPr>
        <p:spPr bwMode="auto">
          <a:xfrm>
            <a:off x="3347864" y="2780928"/>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波包的大小會維持嗎？</a:t>
            </a:r>
          </a:p>
        </p:txBody>
      </p:sp>
      <p:sp>
        <p:nvSpPr>
          <p:cNvPr id="5" name="文字方塊 4"/>
          <p:cNvSpPr txBox="1">
            <a:spLocks noChangeArrowheads="1"/>
          </p:cNvSpPr>
          <p:nvPr/>
        </p:nvSpPr>
        <p:spPr bwMode="auto">
          <a:xfrm>
            <a:off x="3347864" y="2285652"/>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關鍵是瘦身可以維持嗎？</a:t>
            </a:r>
          </a:p>
        </p:txBody>
      </p:sp>
      <p:pic>
        <p:nvPicPr>
          <p:cNvPr id="58373" name="Picture 5" descr="http://image.cn.made-in-china.com/2f0j01FBetgkHMhEuC/%E7%98%A6%E8%BA%AB1%E5%8F%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77" y="335699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47340" y="476672"/>
            <a:ext cx="801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運用波包的觀念，薛丁格將延展的電子波</a:t>
            </a:r>
            <a:r>
              <a:rPr lang="zh-TW" altLang="en-US" sz="1800" dirty="0">
                <a:solidFill>
                  <a:srgbClr val="FF0000"/>
                </a:solidFill>
              </a:rPr>
              <a:t>瘦身</a:t>
            </a:r>
            <a:r>
              <a:rPr lang="zh-TW" altLang="en-US" sz="1800" dirty="0"/>
              <a:t>成一個</a:t>
            </a:r>
            <a:r>
              <a:rPr lang="zh-TW" altLang="en-US" sz="1800" dirty="0">
                <a:solidFill>
                  <a:srgbClr val="FF0000"/>
                </a:solidFill>
              </a:rPr>
              <a:t>近似於粒子</a:t>
            </a:r>
            <a:r>
              <a:rPr lang="zh-TW" altLang="en-US" sz="1800" dirty="0"/>
              <a:t>的狀態！</a:t>
            </a:r>
          </a:p>
        </p:txBody>
      </p:sp>
      <p:sp>
        <p:nvSpPr>
          <p:cNvPr id="2" name="文字方塊 1"/>
          <p:cNvSpPr txBox="1"/>
          <p:nvPr/>
        </p:nvSpPr>
        <p:spPr bwMode="auto">
          <a:xfrm>
            <a:off x="947340" y="893045"/>
            <a:ext cx="7801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粒子只是一個近似的概念！似乎以波的概念就可以解釋所有電子的微觀現象。</a:t>
            </a:r>
          </a:p>
        </p:txBody>
      </p:sp>
    </p:spTree>
    <p:extLst>
      <p:ext uri="{BB962C8B-B14F-4D97-AF65-F5344CB8AC3E}">
        <p14:creationId xmlns:p14="http://schemas.microsoft.com/office/powerpoint/2010/main" val="227756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80" y="900619"/>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131003" y="372726"/>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Now Max Born again!</a:t>
            </a:r>
            <a:endParaRPr lang="zh-TW" altLang="en-US" sz="2000" dirty="0"/>
          </a:p>
        </p:txBody>
      </p:sp>
      <p:sp>
        <p:nvSpPr>
          <p:cNvPr id="5" name="文字方塊 4"/>
          <p:cNvSpPr txBox="1"/>
          <p:nvPr/>
        </p:nvSpPr>
        <p:spPr bwMode="auto">
          <a:xfrm>
            <a:off x="985511" y="3789040"/>
            <a:ext cx="7511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 can not follow Schrodinger on his interpretation using wave packet to replace particle. Every experiment by my neighbor at Gottingen, Franck, on electron collision appear to me as a new proof of the corpuscular nature of the electron. </a:t>
            </a:r>
            <a:endParaRPr lang="zh-TW" altLang="en-US" sz="1800" dirty="0"/>
          </a:p>
        </p:txBody>
      </p:sp>
      <p:sp>
        <p:nvSpPr>
          <p:cNvPr id="6" name="文字方塊 5"/>
          <p:cNvSpPr txBox="1"/>
          <p:nvPr/>
        </p:nvSpPr>
        <p:spPr bwMode="auto">
          <a:xfrm>
            <a:off x="7106191" y="4823071"/>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1961</a:t>
            </a:r>
            <a:endParaRPr lang="zh-TW" altLang="en-US" sz="1800" dirty="0"/>
          </a:p>
        </p:txBody>
      </p:sp>
      <p:sp>
        <p:nvSpPr>
          <p:cNvPr id="7" name="文字方塊 6"/>
          <p:cNvSpPr txBox="1"/>
          <p:nvPr/>
        </p:nvSpPr>
        <p:spPr bwMode="auto">
          <a:xfrm>
            <a:off x="985511" y="5229200"/>
            <a:ext cx="765582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我不能同意薛丁格以波包取代粒子的解釋，我每一天都看到我在哥丁根的同事</a:t>
            </a:r>
            <a:r>
              <a:rPr lang="en-US" altLang="zh-TW" sz="1800" dirty="0"/>
              <a:t>Franck</a:t>
            </a:r>
            <a:r>
              <a:rPr lang="zh-TW" altLang="en-US" sz="1800" dirty="0"/>
              <a:t>所作的電子散射實驗，每一次實驗就像一個新的證據顯示電子具有顆粒狀的本質。</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27"/>
          <a:stretch/>
        </p:blipFill>
        <p:spPr bwMode="auto">
          <a:xfrm>
            <a:off x="3207312" y="948790"/>
            <a:ext cx="3552934" cy="268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下箭號 3"/>
          <p:cNvSpPr/>
          <p:nvPr/>
        </p:nvSpPr>
        <p:spPr>
          <a:xfrm>
            <a:off x="4742113" y="772836"/>
            <a:ext cx="144016" cy="1759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9865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1448224" y="553534"/>
            <a:ext cx="600409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電子的散射實驗 </a:t>
            </a:r>
            <a:r>
              <a:rPr lang="en-US" altLang="zh-TW" sz="1800" dirty="0">
                <a:solidFill>
                  <a:srgbClr val="FF0000"/>
                </a:solidFill>
              </a:rPr>
              <a:t>Scattering</a:t>
            </a:r>
            <a:r>
              <a:rPr lang="zh-TW" altLang="en-US" sz="1800" dirty="0">
                <a:solidFill>
                  <a:srgbClr val="FF0000"/>
                </a:solidFill>
              </a:rPr>
              <a:t>，就是電子與原子的碰撞實驗</a:t>
            </a:r>
            <a:endParaRPr lang="en-US" altLang="zh-TW" sz="1800" dirty="0">
              <a:solidFill>
                <a:srgbClr val="FF0000"/>
              </a:solidFill>
            </a:endParaRPr>
          </a:p>
        </p:txBody>
      </p:sp>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1949810" y="1266347"/>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253272" y="2436334"/>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5333640" y="2003517"/>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892019" y="1998306"/>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214" y="1012036"/>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bwMode="auto">
          <a:xfrm>
            <a:off x="890428" y="3501008"/>
            <a:ext cx="780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波恩雖然屬於革命陣營，但他對波也是認真的，即使只是一個計算的工具！</a:t>
            </a:r>
            <a:endParaRPr lang="en-US" altLang="zh-TW" sz="1800" dirty="0"/>
          </a:p>
        </p:txBody>
      </p:sp>
      <p:sp>
        <p:nvSpPr>
          <p:cNvPr id="3" name="文字方塊 2"/>
          <p:cNvSpPr txBox="1"/>
          <p:nvPr/>
        </p:nvSpPr>
        <p:spPr bwMode="auto">
          <a:xfrm>
            <a:off x="905234" y="3936044"/>
            <a:ext cx="7987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among the various form of the theory, only Schrodinger’s formalism proved itself appropriate for this purpose, for this reason I am inclined to regard it as the most profound formulation of the quantum laws.               </a:t>
            </a:r>
            <a:r>
              <a:rPr lang="zh-TW" altLang="en-US" sz="1800" dirty="0"/>
              <a:t>                             </a:t>
            </a:r>
            <a:r>
              <a:rPr lang="en-US" altLang="zh-TW" sz="1800" dirty="0"/>
              <a:t>Born 1926</a:t>
            </a:r>
            <a:endParaRPr lang="zh-TW" altLang="en-US" sz="1800" dirty="0"/>
          </a:p>
        </p:txBody>
      </p:sp>
      <p:sp>
        <p:nvSpPr>
          <p:cNvPr id="4" name="文字方塊 3"/>
          <p:cNvSpPr txBox="1"/>
          <p:nvPr/>
        </p:nvSpPr>
        <p:spPr bwMode="auto">
          <a:xfrm>
            <a:off x="928253" y="5085184"/>
            <a:ext cx="732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在所有現在市面上的理論中，只有薛丁格的理論可以拿來計算電子的散射，就為了這點，我就覺得波動力學是量子物理最偉大的表現之一。</a:t>
            </a:r>
          </a:p>
        </p:txBody>
      </p:sp>
      <p:sp>
        <p:nvSpPr>
          <p:cNvPr id="5" name="文字方塊 4"/>
          <p:cNvSpPr txBox="1"/>
          <p:nvPr/>
        </p:nvSpPr>
        <p:spPr bwMode="auto">
          <a:xfrm>
            <a:off x="890428" y="5827411"/>
            <a:ext cx="781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波恩是個實際主義者 </a:t>
            </a:r>
            <a:r>
              <a:rPr lang="en-US" altLang="zh-TW" sz="1800" dirty="0"/>
              <a:t>Pragmatist </a:t>
            </a:r>
            <a:r>
              <a:rPr lang="zh-TW" altLang="en-US" sz="1800" dirty="0"/>
              <a:t>，科學的精神就是無所不用其極，完成任務！</a:t>
            </a:r>
          </a:p>
        </p:txBody>
      </p:sp>
    </p:spTree>
    <p:extLst>
      <p:ext uri="{BB962C8B-B14F-4D97-AF65-F5344CB8AC3E}">
        <p14:creationId xmlns:p14="http://schemas.microsoft.com/office/powerpoint/2010/main" val="3814596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catter2"/>
          <p:cNvPicPr>
            <a:picLocks noChangeAspect="1" noChangeArrowheads="1"/>
          </p:cNvPicPr>
          <p:nvPr/>
        </p:nvPicPr>
        <p:blipFill>
          <a:blip r:embed="rId2">
            <a:extLst>
              <a:ext uri="{28A0092B-C50C-407E-A947-70E740481C1C}">
                <a14:useLocalDpi xmlns:a14="http://schemas.microsoft.com/office/drawing/2010/main" val="0"/>
              </a:ext>
            </a:extLst>
          </a:blip>
          <a:srcRect l="19666" t="19582" r="13777" b="43864"/>
          <a:stretch>
            <a:fillRect/>
          </a:stretch>
        </p:blipFill>
        <p:spPr bwMode="auto">
          <a:xfrm>
            <a:off x="2339752" y="1916832"/>
            <a:ext cx="36433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文字方塊 3"/>
          <p:cNvSpPr txBox="1">
            <a:spLocks noChangeArrowheads="1"/>
          </p:cNvSpPr>
          <p:nvPr/>
        </p:nvSpPr>
        <p:spPr bwMode="auto">
          <a:xfrm>
            <a:off x="2371381" y="1351682"/>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平面波會散射為球面波。</a:t>
            </a:r>
          </a:p>
        </p:txBody>
      </p:sp>
      <p:pic>
        <p:nvPicPr>
          <p:cNvPr id="83972"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127" y="4709244"/>
            <a:ext cx="2171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2371381" y="945947"/>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如果電子是波，波是如何散射？</a:t>
            </a:r>
            <a:endParaRPr lang="en-US" altLang="zh-TW" sz="1800" dirty="0"/>
          </a:p>
        </p:txBody>
      </p:sp>
      <p:sp>
        <p:nvSpPr>
          <p:cNvPr id="6" name="文字方塊 5"/>
          <p:cNvSpPr txBox="1"/>
          <p:nvPr/>
        </p:nvSpPr>
        <p:spPr bwMode="auto">
          <a:xfrm>
            <a:off x="2371381" y="540767"/>
            <a:ext cx="44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波恩以波動力學來計算電子的散射實驗！</a:t>
            </a:r>
          </a:p>
        </p:txBody>
      </p:sp>
    </p:spTree>
    <p:extLst>
      <p:ext uri="{BB962C8B-B14F-4D97-AF65-F5344CB8AC3E}">
        <p14:creationId xmlns:p14="http://schemas.microsoft.com/office/powerpoint/2010/main" val="117106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623340" y="867484"/>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647434" y="619776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但注意，波包在散射之後就不再是波包形式，</a:t>
            </a:r>
            <a:endParaRPr lang="en-US" altLang="zh-TW" sz="1800" dirty="0"/>
          </a:p>
        </p:txBody>
      </p:sp>
      <p:sp>
        <p:nvSpPr>
          <p:cNvPr id="84996" name="文字方塊 5"/>
          <p:cNvSpPr txBox="1">
            <a:spLocks noChangeArrowheads="1"/>
          </p:cNvSpPr>
          <p:nvPr/>
        </p:nvSpPr>
        <p:spPr bwMode="auto">
          <a:xfrm>
            <a:off x="1623340" y="345172"/>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那如果入射的是一個像顆粒狀的波包：散射後波應該呈球殼狀。</a:t>
            </a:r>
          </a:p>
        </p:txBody>
      </p:sp>
      <p:pic>
        <p:nvPicPr>
          <p:cNvPr id="84997" name="Picture 5" descr="scatter2"/>
          <p:cNvPicPr>
            <a:picLocks noChangeAspect="1" noChangeArrowheads="1"/>
          </p:cNvPicPr>
          <p:nvPr/>
        </p:nvPicPr>
        <p:blipFill>
          <a:blip r:embed="rId3">
            <a:extLst>
              <a:ext uri="{28A0092B-C50C-407E-A947-70E740481C1C}">
                <a14:useLocalDpi xmlns:a14="http://schemas.microsoft.com/office/drawing/2010/main" val="0"/>
              </a:ext>
            </a:extLst>
          </a:blip>
          <a:srcRect l="19666" t="19582" r="13777" b="43864"/>
          <a:stretch>
            <a:fillRect/>
          </a:stretch>
        </p:blipFill>
        <p:spPr bwMode="auto">
          <a:xfrm>
            <a:off x="6123903" y="1011500"/>
            <a:ext cx="2357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684764" y="5069561"/>
            <a:ext cx="6255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波恩以波動力學計算電子散射現象，結果與實驗量測相符！</a:t>
            </a:r>
            <a:endParaRPr lang="zh-CN" altLang="en-US" sz="1800" dirty="0"/>
          </a:p>
        </p:txBody>
      </p:sp>
      <p:sp>
        <p:nvSpPr>
          <p:cNvPr id="3" name="文字方塊 2"/>
          <p:cNvSpPr txBox="1"/>
          <p:nvPr/>
        </p:nvSpPr>
        <p:spPr bwMode="auto">
          <a:xfrm>
            <a:off x="1685641" y="5581063"/>
            <a:ext cx="4008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電子波的強度與電子數量成正比。</a:t>
            </a:r>
            <a:endParaRPr lang="zh-CN" altLang="en-US" sz="1800" dirty="0"/>
          </a:p>
        </p:txBody>
      </p:sp>
    </p:spTree>
    <p:extLst>
      <p:ext uri="{BB962C8B-B14F-4D97-AF65-F5344CB8AC3E}">
        <p14:creationId xmlns:p14="http://schemas.microsoft.com/office/powerpoint/2010/main" val="3114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547664" y="50887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4" name="Picture 5" descr="F16_01"/>
          <p:cNvPicPr>
            <a:picLocks noChangeAspect="1" noChangeArrowheads="1"/>
          </p:cNvPicPr>
          <p:nvPr/>
        </p:nvPicPr>
        <p:blipFill>
          <a:blip r:embed="rId2">
            <a:extLst>
              <a:ext uri="{28A0092B-C50C-407E-A947-70E740481C1C}">
                <a14:useLocalDpi xmlns:a14="http://schemas.microsoft.com/office/drawing/2010/main" val="0"/>
              </a:ext>
            </a:extLst>
          </a:blip>
          <a:srcRect b="12212"/>
          <a:stretch>
            <a:fillRect/>
          </a:stretch>
        </p:blipFill>
        <p:spPr bwMode="auto">
          <a:xfrm>
            <a:off x="2033514" y="1181186"/>
            <a:ext cx="2305050" cy="390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9" name="Text Box 4"/>
          <p:cNvSpPr txBox="1">
            <a:spLocks noChangeArrowheads="1"/>
          </p:cNvSpPr>
          <p:nvPr/>
        </p:nvSpPr>
        <p:spPr bwMode="auto">
          <a:xfrm>
            <a:off x="2609776" y="2981411"/>
            <a:ext cx="10080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正弦波</a:t>
            </a:r>
          </a:p>
        </p:txBody>
      </p:sp>
      <p:sp>
        <p:nvSpPr>
          <p:cNvPr id="10250" name="Text Box 4"/>
          <p:cNvSpPr txBox="1">
            <a:spLocks noChangeArrowheads="1"/>
          </p:cNvSpPr>
          <p:nvPr/>
        </p:nvSpPr>
        <p:spPr bwMode="auto">
          <a:xfrm>
            <a:off x="2682801" y="1036724"/>
            <a:ext cx="1295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脈衝波</a:t>
            </a:r>
          </a:p>
        </p:txBody>
      </p:sp>
      <p:pic>
        <p:nvPicPr>
          <p:cNvPr id="11" name="Picture 2" descr="D:\Dropbox\Documents\課程\YoungTextBook\Images\Chapter15\A_Images\A_Figures_and_Photos\15_0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7080" b="9418"/>
          <a:stretch/>
        </p:blipFill>
        <p:spPr bwMode="auto">
          <a:xfrm>
            <a:off x="4929188" y="1082245"/>
            <a:ext cx="1929135" cy="456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1545013" y="5733256"/>
            <a:ext cx="385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描述介質的擾動會以一個波函數描述：</a:t>
            </a:r>
          </a:p>
        </p:txBody>
      </p:sp>
      <p:sp>
        <p:nvSpPr>
          <p:cNvPr id="14" name="文字方塊 23"/>
          <p:cNvSpPr txBox="1">
            <a:spLocks noChangeArrowheads="1"/>
          </p:cNvSpPr>
          <p:nvPr/>
        </p:nvSpPr>
        <p:spPr bwMode="auto">
          <a:xfrm>
            <a:off x="1547664" y="6165304"/>
            <a:ext cx="543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未波動時位置為 </a:t>
            </a:r>
            <a:r>
              <a:rPr lang="en-US" altLang="zh-TW" sz="1800" i="1" dirty="0">
                <a:latin typeface="Times New Roman" pitchFamily="18" charset="0"/>
                <a:cs typeface="Times New Roman" pitchFamily="18" charset="0"/>
              </a:rPr>
              <a:t>x </a:t>
            </a:r>
            <a:r>
              <a:rPr lang="zh-TW" altLang="en-US" sz="1800" dirty="0"/>
              <a:t>的粒子在時間為 </a:t>
            </a:r>
            <a:r>
              <a:rPr lang="en-US" altLang="zh-TW" sz="1800" i="1" dirty="0">
                <a:latin typeface="Times New Roman" pitchFamily="18" charset="0"/>
                <a:cs typeface="Times New Roman" pitchFamily="18" charset="0"/>
              </a:rPr>
              <a:t>t </a:t>
            </a:r>
            <a:r>
              <a:rPr lang="zh-TW" altLang="en-US" sz="1800" dirty="0"/>
              <a:t>時的垂直位移。</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9D16EA-DBD5-7140-B165-1239C14D3688}"/>
                  </a:ext>
                </a:extLst>
              </p:cNvPr>
              <p:cNvSpPr txBox="1"/>
              <p:nvPr/>
            </p:nvSpPr>
            <p:spPr>
              <a:xfrm>
                <a:off x="5508104" y="5733256"/>
                <a:ext cx="1216162"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0" name="文字方塊 9">
                <a:extLst>
                  <a:ext uri="{FF2B5EF4-FFF2-40B4-BE49-F238E27FC236}">
                    <a16:creationId xmlns:a16="http://schemas.microsoft.com/office/drawing/2014/main" id="{E79D16EA-DBD5-7140-B165-1239C14D3688}"/>
                  </a:ext>
                </a:extLst>
              </p:cNvPr>
              <p:cNvSpPr txBox="1">
                <a:spLocks noRot="1" noChangeAspect="1" noMove="1" noResize="1" noEditPoints="1" noAdjustHandles="1" noChangeArrowheads="1" noChangeShapeType="1" noTextEdit="1"/>
              </p:cNvSpPr>
              <p:nvPr/>
            </p:nvSpPr>
            <p:spPr>
              <a:xfrm>
                <a:off x="5508104" y="5733256"/>
                <a:ext cx="1216162" cy="369332"/>
              </a:xfrm>
              <a:prstGeom prst="rect">
                <a:avLst/>
              </a:prstGeom>
              <a:blipFill>
                <a:blip r:embed="rId4"/>
                <a:stretch>
                  <a:fillRect b="-322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085471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50" y="1316956"/>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796136" y="234888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307359" y="1337345"/>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2199953" y="4238886"/>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564146" y="4824915"/>
            <a:ext cx="6799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的電子散射實驗，散射後永遠還是電子。</a:t>
            </a:r>
          </a:p>
        </p:txBody>
      </p:sp>
    </p:spTree>
    <p:extLst>
      <p:ext uri="{BB962C8B-B14F-4D97-AF65-F5344CB8AC3E}">
        <p14:creationId xmlns:p14="http://schemas.microsoft.com/office/powerpoint/2010/main" val="3049331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6943" t="4810" r="5045" b="4810"/>
          <a:stretch>
            <a:fillRect/>
          </a:stretch>
        </p:blipFill>
        <p:spPr bwMode="auto">
          <a:xfrm>
            <a:off x="1211380" y="322535"/>
            <a:ext cx="40719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ruth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92" y="322535"/>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7867794" y="117978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7296267" y="75116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http://i51.photobucket.com/albums/f375/light2792000/TRA/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8" y="2060848"/>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a:off x="6643643" y="3561035"/>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弧形箭號 (上彎) 12"/>
          <p:cNvSpPr/>
          <p:nvPr/>
        </p:nvSpPr>
        <p:spPr>
          <a:xfrm flipH="1">
            <a:off x="6572205" y="4132535"/>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TextBox 2">
            <a:extLst>
              <a:ext uri="{FF2B5EF4-FFF2-40B4-BE49-F238E27FC236}">
                <a16:creationId xmlns:a16="http://schemas.microsoft.com/office/drawing/2014/main" id="{92232323-93AF-6D6C-CF21-718949C14848}"/>
              </a:ext>
            </a:extLst>
          </p:cNvPr>
          <p:cNvSpPr txBox="1"/>
          <p:nvPr/>
        </p:nvSpPr>
        <p:spPr>
          <a:xfrm>
            <a:off x="1100917" y="4871766"/>
            <a:ext cx="6942166" cy="369332"/>
          </a:xfrm>
          <a:prstGeom prst="rect">
            <a:avLst/>
          </a:prstGeom>
          <a:noFill/>
        </p:spPr>
        <p:txBody>
          <a:bodyPr wrap="square" rtlCol="0">
            <a:spAutoFit/>
          </a:bodyPr>
          <a:lstStyle/>
          <a:p>
            <a:pPr algn="l"/>
            <a:r>
              <a:rPr lang="en-TW" sz="1800" dirty="0">
                <a:latin typeface="+mj-lt"/>
                <a:ea typeface="PMingLiU" panose="02020500000000000000" pitchFamily="18" charset="-120"/>
              </a:rPr>
              <a:t>實驗看到電子是一顆一顆粒子，但波動力學預測一個球殼波，</a:t>
            </a:r>
          </a:p>
        </p:txBody>
      </p:sp>
      <p:sp>
        <p:nvSpPr>
          <p:cNvPr id="4" name="TextBox 3">
            <a:extLst>
              <a:ext uri="{FF2B5EF4-FFF2-40B4-BE49-F238E27FC236}">
                <a16:creationId xmlns:a16="http://schemas.microsoft.com/office/drawing/2014/main" id="{852FB2F2-AB32-719B-624B-A0669673BBE2}"/>
              </a:ext>
            </a:extLst>
          </p:cNvPr>
          <p:cNvSpPr txBox="1"/>
          <p:nvPr/>
        </p:nvSpPr>
        <p:spPr>
          <a:xfrm>
            <a:off x="1103316" y="5323341"/>
            <a:ext cx="7573140" cy="369332"/>
          </a:xfrm>
          <a:prstGeom prst="rect">
            <a:avLst/>
          </a:prstGeom>
          <a:noFill/>
        </p:spPr>
        <p:txBody>
          <a:bodyPr wrap="square" rtlCol="0">
            <a:spAutoFit/>
          </a:bodyPr>
          <a:lstStyle/>
          <a:p>
            <a:pPr algn="l"/>
            <a:r>
              <a:rPr lang="en-TW" sz="1800" dirty="0">
                <a:latin typeface="+mj-lt"/>
                <a:ea typeface="PMingLiU" panose="02020500000000000000" pitchFamily="18" charset="-120"/>
              </a:rPr>
              <a:t>如果電子看起來像粒子是因為是波包，那以上預測顯然不符實驗事實。</a:t>
            </a:r>
          </a:p>
        </p:txBody>
      </p:sp>
    </p:spTree>
    <p:extLst>
      <p:ext uri="{BB962C8B-B14F-4D97-AF65-F5344CB8AC3E}">
        <p14:creationId xmlns:p14="http://schemas.microsoft.com/office/powerpoint/2010/main" val="8974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876"/>
                                        </p:tgtEl>
                                        <p:attrNameLst>
                                          <p:attrName>style.visibility</p:attrName>
                                        </p:attrNameLst>
                                      </p:cBhvr>
                                      <p:to>
                                        <p:strVal val="visible"/>
                                      </p:to>
                                    </p:set>
                                    <p:anim calcmode="lin" valueType="num">
                                      <p:cBhvr additive="base">
                                        <p:cTn id="37" dur="500" fill="hold"/>
                                        <p:tgtEl>
                                          <p:spTgt spid="79876"/>
                                        </p:tgtEl>
                                        <p:attrNameLst>
                                          <p:attrName>ppt_x</p:attrName>
                                        </p:attrNameLst>
                                      </p:cBhvr>
                                      <p:tavLst>
                                        <p:tav tm="0">
                                          <p:val>
                                            <p:strVal val="#ppt_x"/>
                                          </p:val>
                                        </p:tav>
                                        <p:tav tm="100000">
                                          <p:val>
                                            <p:strVal val="#ppt_x"/>
                                          </p:val>
                                        </p:tav>
                                      </p:tavLst>
                                    </p:anim>
                                    <p:anim calcmode="lin" valueType="num">
                                      <p:cBhvr additive="base">
                                        <p:cTn id="38" dur="500" fill="hold"/>
                                        <p:tgtEl>
                                          <p:spTgt spid="798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13" grpId="0" animBg="1"/>
      <p:bldP spid="13"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字方塊 2"/>
          <p:cNvSpPr txBox="1">
            <a:spLocks noChangeArrowheads="1"/>
          </p:cNvSpPr>
          <p:nvPr/>
        </p:nvSpPr>
        <p:spPr bwMode="auto">
          <a:xfrm>
            <a:off x="810360" y="1260155"/>
            <a:ext cx="7792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保守派希望以連續化的波包來</a:t>
            </a:r>
            <a:r>
              <a:rPr lang="zh-TW" altLang="en-US" sz="1800" dirty="0">
                <a:solidFill>
                  <a:srgbClr val="FF0000"/>
                </a:solidFill>
              </a:rPr>
              <a:t>完全</a:t>
            </a:r>
            <a:r>
              <a:rPr lang="zh-TW" altLang="en-US" sz="1800" dirty="0"/>
              <a:t>取代無法分割的、不連續的粒子，</a:t>
            </a:r>
          </a:p>
        </p:txBody>
      </p:sp>
      <p:pic>
        <p:nvPicPr>
          <p:cNvPr id="87043"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555" y="233148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10360" y="1822851"/>
            <a:ext cx="2954655" cy="369332"/>
          </a:xfrm>
          <a:prstGeom prst="rect">
            <a:avLst/>
          </a:prstGeom>
        </p:spPr>
        <p:txBody>
          <a:bodyPr wrap="none">
            <a:spAutoFit/>
          </a:bodyPr>
          <a:lstStyle/>
          <a:p>
            <a:pPr lvl="0" eaLnBrk="1" hangingPunct="1"/>
            <a:r>
              <a:rPr lang="zh-TW" altLang="en-US" sz="1800" dirty="0">
                <a:solidFill>
                  <a:srgbClr val="000000"/>
                </a:solidFill>
              </a:rPr>
              <a:t>這樣的期待是不切實際的！</a:t>
            </a:r>
          </a:p>
        </p:txBody>
      </p:sp>
      <p:sp>
        <p:nvSpPr>
          <p:cNvPr id="5" name="Oval 7"/>
          <p:cNvSpPr>
            <a:spLocks noChangeArrowheads="1"/>
          </p:cNvSpPr>
          <p:nvPr/>
        </p:nvSpPr>
        <p:spPr bwMode="auto">
          <a:xfrm>
            <a:off x="1488853" y="4073797"/>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6" name="Object 8"/>
          <p:cNvGraphicFramePr>
            <a:graphicFrameLocks noChangeAspect="1"/>
          </p:cNvGraphicFramePr>
          <p:nvPr>
            <p:extLst>
              <p:ext uri="{D42A27DB-BD31-4B8C-83A1-F6EECF244321}">
                <p14:modId xmlns:p14="http://schemas.microsoft.com/office/powerpoint/2010/main" val="1768584515"/>
              </p:ext>
            </p:extLst>
          </p:nvPr>
        </p:nvGraphicFramePr>
        <p:xfrm>
          <a:off x="2239596" y="4008709"/>
          <a:ext cx="360362" cy="360363"/>
        </p:xfrm>
        <a:graphic>
          <a:graphicData uri="http://schemas.openxmlformats.org/presentationml/2006/ole">
            <mc:AlternateContent xmlns:mc="http://schemas.openxmlformats.org/markup-compatibility/2006">
              <mc:Choice xmlns:v="urn:schemas-microsoft-com:vml" Requires="v">
                <p:oleObj name="方程式" r:id="rId3" imgW="126725" imgH="126725" progId="Equation.3">
                  <p:embed/>
                </p:oleObj>
              </mc:Choice>
              <mc:Fallback>
                <p:oleObj name="方程式" r:id="rId3" imgW="126725" imgH="12672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596" y="4008709"/>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4" descr="C:\Users\Chia-Hung Chang\Downloads\Data\Knight\Media\Chapter40\Images\40_17Figur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45" t="16996" b="14282"/>
          <a:stretch/>
        </p:blipFill>
        <p:spPr bwMode="auto">
          <a:xfrm>
            <a:off x="3103692" y="3568811"/>
            <a:ext cx="1925703" cy="12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810360" y="691308"/>
            <a:ext cx="517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波恩文章的第一個結論：</a:t>
            </a:r>
          </a:p>
        </p:txBody>
      </p:sp>
    </p:spTree>
    <p:extLst>
      <p:ext uri="{BB962C8B-B14F-4D97-AF65-F5344CB8AC3E}">
        <p14:creationId xmlns:p14="http://schemas.microsoft.com/office/powerpoint/2010/main" val="1634319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3"/>
          <p:cNvSpPr txBox="1">
            <a:spLocks noChangeArrowheads="1"/>
          </p:cNvSpPr>
          <p:nvPr/>
        </p:nvSpPr>
        <p:spPr bwMode="auto">
          <a:xfrm>
            <a:off x="1513136" y="3546077"/>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波恩更進一步把保守派最害怕的</a:t>
            </a:r>
            <a:r>
              <a:rPr lang="zh-TW" altLang="en-US" sz="1800" dirty="0">
                <a:solidFill>
                  <a:srgbClr val="FF0000"/>
                </a:solidFill>
              </a:rPr>
              <a:t>不確定性</a:t>
            </a:r>
            <a:r>
              <a:rPr lang="zh-TW" altLang="en-US" sz="1800" dirty="0"/>
              <a:t>正式地請進門！</a:t>
            </a:r>
          </a:p>
        </p:txBody>
      </p:sp>
      <p:pic>
        <p:nvPicPr>
          <p:cNvPr id="5" name="Picture 7" descr="http://movie.yatta.com.tw/upload/userfile/Centurio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796" y="446991"/>
            <a:ext cx="34099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513136" y="4047391"/>
            <a:ext cx="497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如入侵的蠻夷已慢慢靠近！</a:t>
            </a:r>
          </a:p>
        </p:txBody>
      </p:sp>
      <p:sp>
        <p:nvSpPr>
          <p:cNvPr id="2" name="文字方塊 1"/>
          <p:cNvSpPr txBox="1"/>
          <p:nvPr/>
        </p:nvSpPr>
        <p:spPr bwMode="auto">
          <a:xfrm>
            <a:off x="1530132" y="2967271"/>
            <a:ext cx="6329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不只如此，這篇文章比你想像地要更加恐怖！</a:t>
            </a:r>
          </a:p>
        </p:txBody>
      </p:sp>
      <p:sp>
        <p:nvSpPr>
          <p:cNvPr id="7" name="文字方塊 6"/>
          <p:cNvSpPr txBox="1"/>
          <p:nvPr/>
        </p:nvSpPr>
        <p:spPr bwMode="auto">
          <a:xfrm>
            <a:off x="1530132" y="4551447"/>
            <a:ext cx="6372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弔詭的是，這竟然是因為</a:t>
            </a:r>
            <a:r>
              <a:rPr lang="en-US" altLang="zh-TW" sz="1800" dirty="0"/>
              <a:t>…..</a:t>
            </a:r>
            <a:endParaRPr lang="zh-TW" altLang="en-US" sz="1800" dirty="0"/>
          </a:p>
        </p:txBody>
      </p:sp>
      <p:sp>
        <p:nvSpPr>
          <p:cNvPr id="8" name="文字方塊 7"/>
          <p:cNvSpPr txBox="1"/>
          <p:nvPr/>
        </p:nvSpPr>
        <p:spPr bwMode="auto">
          <a:xfrm>
            <a:off x="1530132" y="5982006"/>
            <a:ext cx="736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所以，盡管電子的粒子性無可爭議，但電子仍服從波性！</a:t>
            </a:r>
          </a:p>
        </p:txBody>
      </p:sp>
      <p:sp>
        <p:nvSpPr>
          <p:cNvPr id="3" name="矩形 2"/>
          <p:cNvSpPr/>
          <p:nvPr/>
        </p:nvSpPr>
        <p:spPr>
          <a:xfrm>
            <a:off x="1510581" y="5521068"/>
            <a:ext cx="7272808" cy="369332"/>
          </a:xfrm>
          <a:prstGeom prst="rect">
            <a:avLst/>
          </a:prstGeom>
        </p:spPr>
        <p:txBody>
          <a:bodyPr wrap="square">
            <a:spAutoFit/>
          </a:bodyPr>
          <a:lstStyle/>
          <a:p>
            <a:r>
              <a:rPr lang="zh-TW" altLang="en-US" sz="1800" dirty="0"/>
              <a:t>注意：波恩以波動力學對電子散射實驗的計算竟然是正確的！</a:t>
            </a:r>
          </a:p>
        </p:txBody>
      </p:sp>
      <p:sp>
        <p:nvSpPr>
          <p:cNvPr id="4" name="文字方塊 3"/>
          <p:cNvSpPr txBox="1"/>
          <p:nvPr/>
        </p:nvSpPr>
        <p:spPr bwMode="auto">
          <a:xfrm>
            <a:off x="1513136" y="5013176"/>
            <a:ext cx="4914076" cy="3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保守派主張的電子波不是毫無真實性。</a:t>
            </a:r>
          </a:p>
        </p:txBody>
      </p:sp>
    </p:spTree>
    <p:extLst>
      <p:ext uri="{BB962C8B-B14F-4D97-AF65-F5344CB8AC3E}">
        <p14:creationId xmlns:p14="http://schemas.microsoft.com/office/powerpoint/2010/main" val="203903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6" grpId="0"/>
      <p:bldP spid="7" grpId="0"/>
      <p:bldP spid="8" grpId="0"/>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40_01"/>
          <p:cNvPicPr>
            <a:picLocks noChangeAspect="1" noChangeArrowheads="1"/>
          </p:cNvPicPr>
          <p:nvPr/>
        </p:nvPicPr>
        <p:blipFill>
          <a:blip r:embed="rId2">
            <a:extLst>
              <a:ext uri="{28A0092B-C50C-407E-A947-70E740481C1C}">
                <a14:useLocalDpi xmlns:a14="http://schemas.microsoft.com/office/drawing/2010/main" val="0"/>
              </a:ext>
            </a:extLst>
          </a:blip>
          <a:srcRect l="10568" t="-4253" r="45399" b="42857"/>
          <a:stretch>
            <a:fillRect/>
          </a:stretch>
        </p:blipFill>
        <p:spPr bwMode="auto">
          <a:xfrm>
            <a:off x="2110309" y="1778094"/>
            <a:ext cx="2016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圖片 18" descr="QM23.jpg"/>
          <p:cNvPicPr>
            <a:picLocks noChangeAspect="1"/>
          </p:cNvPicPr>
          <p:nvPr/>
        </p:nvPicPr>
        <p:blipFill>
          <a:blip r:embed="rId3">
            <a:extLst>
              <a:ext uri="{28A0092B-C50C-407E-A947-70E740481C1C}">
                <a14:useLocalDpi xmlns:a14="http://schemas.microsoft.com/office/drawing/2010/main" val="0"/>
              </a:ext>
            </a:extLst>
          </a:blip>
          <a:srcRect l="19308" t="6783" r="5357" b="23404"/>
          <a:stretch>
            <a:fillRect/>
          </a:stretch>
        </p:blipFill>
        <p:spPr bwMode="auto">
          <a:xfrm>
            <a:off x="1753187" y="2963495"/>
            <a:ext cx="27543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Oval 7"/>
          <p:cNvSpPr>
            <a:spLocks noChangeArrowheads="1"/>
          </p:cNvSpPr>
          <p:nvPr/>
        </p:nvSpPr>
        <p:spPr bwMode="auto">
          <a:xfrm>
            <a:off x="1853199" y="3425458"/>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6" name="向右箭號 5"/>
          <p:cNvSpPr/>
          <p:nvPr/>
        </p:nvSpPr>
        <p:spPr>
          <a:xfrm>
            <a:off x="2298493" y="3538170"/>
            <a:ext cx="321469"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4" name="Oval 7"/>
          <p:cNvSpPr>
            <a:spLocks noChangeArrowheads="1"/>
          </p:cNvSpPr>
          <p:nvPr/>
        </p:nvSpPr>
        <p:spPr bwMode="auto">
          <a:xfrm>
            <a:off x="2905712" y="339529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向右箭號 7"/>
          <p:cNvSpPr/>
          <p:nvPr/>
        </p:nvSpPr>
        <p:spPr>
          <a:xfrm>
            <a:off x="3405775" y="353817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6" name="文字方塊 5"/>
          <p:cNvSpPr txBox="1">
            <a:spLocks noChangeArrowheads="1"/>
          </p:cNvSpPr>
          <p:nvPr/>
        </p:nvSpPr>
        <p:spPr bwMode="auto">
          <a:xfrm>
            <a:off x="1432073" y="5372101"/>
            <a:ext cx="7460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若是古典粒子會直接穿越，因在邊界被施力，動能會變小，速度會變慢。</a:t>
            </a:r>
          </a:p>
        </p:txBody>
      </p:sp>
      <mc:AlternateContent xmlns:mc="http://schemas.openxmlformats.org/markup-compatibility/2006" xmlns:a14="http://schemas.microsoft.com/office/drawing/2010/main">
        <mc:Choice Requires="a14">
          <p:sp>
            <p:nvSpPr>
              <p:cNvPr id="10" name="矩形 9"/>
              <p:cNvSpPr/>
              <p:nvPr/>
            </p:nvSpPr>
            <p:spPr>
              <a:xfrm>
                <a:off x="2110309" y="1849531"/>
                <a:ext cx="90372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0</m:t>
                      </m:r>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2110309" y="1849531"/>
                <a:ext cx="903720" cy="287337"/>
              </a:xfrm>
              <a:prstGeom prst="rect">
                <a:avLst/>
              </a:prstGeom>
              <a:blipFill>
                <a:blip r:embed="rId4"/>
                <a:stretch>
                  <a:fillRect b="-434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099809" y="1849531"/>
                <a:ext cx="1026542"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i="1" dirty="0" smtClean="0">
                          <a:latin typeface="Cambria Math" panose="02040503050406030204" pitchFamily="18" charset="0"/>
                        </a:rPr>
                        <m:t> = </m:t>
                      </m:r>
                      <m:r>
                        <a:rPr lang="en-US" altLang="zh-TW" sz="1800" i="1" dirty="0" smtClean="0">
                          <a:latin typeface="Cambria Math" panose="02040503050406030204" pitchFamily="18" charset="0"/>
                        </a:rPr>
                        <m:t>𝑉</m:t>
                      </m:r>
                      <m:r>
                        <a:rPr lang="en-US" altLang="zh-TW" sz="1800" i="1" baseline="-25000" dirty="0" smtClean="0">
                          <a:latin typeface="Cambria Math" panose="02040503050406030204" pitchFamily="18" charset="0"/>
                        </a:rPr>
                        <m:t>0</m:t>
                      </m:r>
                    </m:oMath>
                  </m:oMathPara>
                </a14:m>
                <a:endParaRPr lang="zh-TW" altLang="en-US" sz="1800" baseline="-25000" dirty="0"/>
              </a:p>
            </p:txBody>
          </p:sp>
        </mc:Choice>
        <mc:Fallback xmlns="">
          <p:sp>
            <p:nvSpPr>
              <p:cNvPr id="11" name="矩形 10"/>
              <p:cNvSpPr>
                <a:spLocks noRot="1" noChangeAspect="1" noMove="1" noResize="1" noEditPoints="1" noAdjustHandles="1" noChangeArrowheads="1" noChangeShapeType="1" noTextEdit="1"/>
              </p:cNvSpPr>
              <p:nvPr/>
            </p:nvSpPr>
            <p:spPr>
              <a:xfrm>
                <a:off x="3099809" y="1849531"/>
                <a:ext cx="1026542" cy="285749"/>
              </a:xfrm>
              <a:prstGeom prst="rect">
                <a:avLst/>
              </a:prstGeom>
              <a:blipFill>
                <a:blip r:embed="rId5"/>
                <a:stretch>
                  <a:fillRect t="-4348" b="-34783"/>
                </a:stretch>
              </a:blipFill>
              <a:ln>
                <a:noFill/>
              </a:ln>
            </p:spPr>
            <p:txBody>
              <a:bodyPr/>
              <a:lstStyle/>
              <a:p>
                <a:r>
                  <a:rPr lang="zh-TW" altLang="en-US">
                    <a:noFill/>
                  </a:rPr>
                  <a:t> </a:t>
                </a:r>
              </a:p>
            </p:txBody>
          </p:sp>
        </mc:Fallback>
      </mc:AlternateContent>
      <p:sp>
        <p:nvSpPr>
          <p:cNvPr id="160779" name="文字方塊 3"/>
          <p:cNvSpPr txBox="1">
            <a:spLocks noChangeArrowheads="1"/>
          </p:cNvSpPr>
          <p:nvPr/>
        </p:nvSpPr>
        <p:spPr bwMode="auto">
          <a:xfrm>
            <a:off x="1432072" y="1170998"/>
            <a:ext cx="7460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為簡單起見，考慮簡化的一維運動電子，被一個階梯狀位能所散射：</a:t>
            </a:r>
          </a:p>
        </p:txBody>
      </p:sp>
      <p:sp>
        <p:nvSpPr>
          <p:cNvPr id="2" name="矩形 1"/>
          <p:cNvSpPr/>
          <p:nvPr/>
        </p:nvSpPr>
        <p:spPr>
          <a:xfrm>
            <a:off x="1408872" y="2963495"/>
            <a:ext cx="344315" cy="21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5" descr="ruthford"/>
          <p:cNvPicPr>
            <a:picLocks noChangeAspect="1" noChangeArrowheads="1"/>
          </p:cNvPicPr>
          <p:nvPr/>
        </p:nvPicPr>
        <p:blipFill rotWithShape="1">
          <a:blip r:embed="rId6">
            <a:extLst>
              <a:ext uri="{28A0092B-C50C-407E-A947-70E740481C1C}">
                <a14:useLocalDpi xmlns:a14="http://schemas.microsoft.com/office/drawing/2010/main" val="0"/>
              </a:ext>
            </a:extLst>
          </a:blip>
          <a:srcRect t="12977"/>
          <a:stretch/>
        </p:blipFill>
        <p:spPr bwMode="auto">
          <a:xfrm flipH="1">
            <a:off x="5688806" y="1843088"/>
            <a:ext cx="2632196"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5800723" y="247649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p:cNvCxnSpPr/>
          <p:nvPr/>
        </p:nvCxnSpPr>
        <p:spPr>
          <a:xfrm flipV="1">
            <a:off x="5750693" y="2359546"/>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943599" y="1843088"/>
            <a:ext cx="865236"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750693" y="2673260"/>
            <a:ext cx="986704"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395265" y="231632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p:nvPr/>
        </p:nvCxnSpPr>
        <p:spPr>
          <a:xfrm flipV="1">
            <a:off x="2599582" y="2376942"/>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bwMode="auto">
              <a:xfrm>
                <a:off x="4581517" y="1994367"/>
                <a:ext cx="639919"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3600" i="1" smtClean="0">
                          <a:latin typeface="Cambria Math"/>
                        </a:rPr>
                        <m:t>≈</m:t>
                      </m:r>
                    </m:oMath>
                  </m:oMathPara>
                </a14:m>
                <a:endParaRPr lang="zh-TW" altLang="en-US" sz="36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581517" y="1994367"/>
                <a:ext cx="639919" cy="6463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685820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6518994" y="683211"/>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3"/>
          <p:cNvSpPr>
            <a:spLocks noChangeArrowheads="1"/>
          </p:cNvSpPr>
          <p:nvPr/>
        </p:nvSpPr>
        <p:spPr bwMode="auto">
          <a:xfrm>
            <a:off x="1143924" y="5253400"/>
            <a:ext cx="782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一個波包被位能階散射後，會分裂為一個透射的波包與一個反射的波包。</a:t>
            </a:r>
            <a:endParaRPr lang="en-US" altLang="zh-TW" sz="1800" dirty="0"/>
          </a:p>
        </p:txBody>
      </p:sp>
      <p:sp>
        <p:nvSpPr>
          <p:cNvPr id="5" name="橢圓 4"/>
          <p:cNvSpPr/>
          <p:nvPr/>
        </p:nvSpPr>
        <p:spPr>
          <a:xfrm>
            <a:off x="6302796" y="1043598"/>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a:cs typeface="Times New Roman" panose="02020603050405020304" pitchFamily="18" charset="0"/>
            </a:endParaRPr>
          </a:p>
          <a:p>
            <a:pPr algn="ctr" eaLnBrk="1" hangingPunct="1">
              <a:defRPr/>
            </a:pPr>
            <a:r>
              <a:rPr lang="en-US" altLang="zh-TW" sz="1600" i="1">
                <a:cs typeface="Times New Roman" panose="02020603050405020304" pitchFamily="18" charset="0"/>
              </a:rPr>
              <a:t>e</a:t>
            </a:r>
            <a:endParaRPr lang="zh-TW" altLang="en-US" sz="1600" i="1">
              <a:cs typeface="Times New Roman" panose="02020603050405020304" pitchFamily="18" charset="0"/>
            </a:endParaRPr>
          </a:p>
          <a:p>
            <a:pPr algn="ctr" eaLnBrk="1" hangingPunct="1">
              <a:defRPr/>
            </a:pPr>
            <a:endParaRPr lang="zh-TW" altLang="en-US">
              <a:solidFill>
                <a:srgbClr val="FFFFFF"/>
              </a:solidFill>
            </a:endParaRPr>
          </a:p>
        </p:txBody>
      </p:sp>
      <p:cxnSp>
        <p:nvCxnSpPr>
          <p:cNvPr id="7" name="直線單箭頭接點 6"/>
          <p:cNvCxnSpPr/>
          <p:nvPr/>
        </p:nvCxnSpPr>
        <p:spPr>
          <a:xfrm>
            <a:off x="6590431" y="111501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1800" name="Picture 6" descr="http://t2.gstatic.com/images?q=tbn:ANd9GcRRR8NBygPSUg1R7bT_NnmD7Z1ZD4IM1PLEBVCbVWIFl0aUfep6dV8a3Fq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 y="1136165"/>
            <a:ext cx="2978014" cy="229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6" descr="F35_16"/>
          <p:cNvPicPr>
            <a:picLocks noChangeAspect="1" noChangeArrowheads="1"/>
          </p:cNvPicPr>
          <p:nvPr/>
        </p:nvPicPr>
        <p:blipFill>
          <a:blip r:embed="rId4">
            <a:extLst>
              <a:ext uri="{28A0092B-C50C-407E-A947-70E740481C1C}">
                <a14:useLocalDpi xmlns:a14="http://schemas.microsoft.com/office/drawing/2010/main" val="0"/>
              </a:ext>
            </a:extLst>
          </a:blip>
          <a:srcRect b="71011"/>
          <a:stretch>
            <a:fillRect/>
          </a:stretch>
        </p:blipFill>
        <p:spPr bwMode="auto">
          <a:xfrm>
            <a:off x="1475656" y="3723797"/>
            <a:ext cx="2406953" cy="82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1138944" y="478786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一個波通過一個邊界，會分裂為一個透射波與一個反射波。</a:t>
            </a:r>
            <a:endParaRPr lang="en-US" altLang="zh-TW" sz="1800" dirty="0"/>
          </a:p>
        </p:txBody>
      </p:sp>
      <p:sp>
        <p:nvSpPr>
          <p:cNvPr id="11" name="Text Box 5"/>
          <p:cNvSpPr txBox="1">
            <a:spLocks noChangeArrowheads="1"/>
          </p:cNvSpPr>
          <p:nvPr/>
        </p:nvSpPr>
        <p:spPr bwMode="auto">
          <a:xfrm>
            <a:off x="1144809" y="587548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3" name="文字方塊 2"/>
          <p:cNvSpPr txBox="1"/>
          <p:nvPr/>
        </p:nvSpPr>
        <p:spPr bwMode="auto">
          <a:xfrm>
            <a:off x="1138944" y="613188"/>
            <a:ext cx="340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現在用電子波來討論這個問題：</a:t>
            </a:r>
            <a:endParaRPr lang="zh-CN" altLang="en-US" sz="1800" dirty="0"/>
          </a:p>
        </p:txBody>
      </p:sp>
      <p:pic>
        <p:nvPicPr>
          <p:cNvPr id="19458" name="Picture 2" descr="KP Glass">
            <a:extLst>
              <a:ext uri="{FF2B5EF4-FFF2-40B4-BE49-F238E27FC236}">
                <a16:creationId xmlns:a16="http://schemas.microsoft.com/office/drawing/2014/main" id="{F3CF9E8C-27B6-F442-AF4E-FCAF74EF1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2"/>
          <a:stretch/>
        </p:blipFill>
        <p:spPr bwMode="auto">
          <a:xfrm>
            <a:off x="3244484" y="2122019"/>
            <a:ext cx="3166411" cy="13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 calcmode="lin" valueType="num">
                                      <p:cBhvr additive="base">
                                        <p:cTn id="7" dur="500" fill="hold"/>
                                        <p:tgtEl>
                                          <p:spTgt spid="161801"/>
                                        </p:tgtEl>
                                        <p:attrNameLst>
                                          <p:attrName>ppt_x</p:attrName>
                                        </p:attrNameLst>
                                      </p:cBhvr>
                                      <p:tavLst>
                                        <p:tav tm="0">
                                          <p:val>
                                            <p:strVal val="#ppt_x"/>
                                          </p:val>
                                        </p:tav>
                                        <p:tav tm="100000">
                                          <p:val>
                                            <p:strVal val="#ppt_x"/>
                                          </p:val>
                                        </p:tav>
                                      </p:tavLst>
                                    </p:anim>
                                    <p:anim calcmode="lin" valueType="num">
                                      <p:cBhvr additive="base">
                                        <p:cTn id="8" dur="500" fill="hold"/>
                                        <p:tgtEl>
                                          <p:spTgt spid="1618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gtEl>
                                        <p:attrNameLst>
                                          <p:attrName>style.visibility</p:attrName>
                                        </p:attrNameLst>
                                      </p:cBhvr>
                                      <p:to>
                                        <p:strVal val="visible"/>
                                      </p:to>
                                    </p:set>
                                    <p:anim calcmode="lin" valueType="num">
                                      <p:cBhvr additive="base">
                                        <p:cTn id="11" dur="500" fill="hold"/>
                                        <p:tgtEl>
                                          <p:spTgt spid="161795"/>
                                        </p:tgtEl>
                                        <p:attrNameLst>
                                          <p:attrName>ppt_x</p:attrName>
                                        </p:attrNameLst>
                                      </p:cBhvr>
                                      <p:tavLst>
                                        <p:tav tm="0">
                                          <p:val>
                                            <p:strVal val="#ppt_x"/>
                                          </p:val>
                                        </p:tav>
                                        <p:tav tm="100000">
                                          <p:val>
                                            <p:strVal val="#ppt_x"/>
                                          </p:val>
                                        </p:tav>
                                      </p:tavLst>
                                    </p:anim>
                                    <p:anim calcmode="lin" valueType="num">
                                      <p:cBhvr additive="base">
                                        <p:cTn id="12" dur="500" fill="hold"/>
                                        <p:tgtEl>
                                          <p:spTgt spid="1617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1794"/>
                                        </p:tgtEl>
                                        <p:attrNameLst>
                                          <p:attrName>style.visibility</p:attrName>
                                        </p:attrNameLst>
                                      </p:cBhvr>
                                      <p:to>
                                        <p:strVal val="visible"/>
                                      </p:to>
                                    </p:set>
                                    <p:anim calcmode="lin" valueType="num">
                                      <p:cBhvr additive="base">
                                        <p:cTn id="15" dur="500" fill="hold"/>
                                        <p:tgtEl>
                                          <p:spTgt spid="161794"/>
                                        </p:tgtEl>
                                        <p:attrNameLst>
                                          <p:attrName>ppt_x</p:attrName>
                                        </p:attrNameLst>
                                      </p:cBhvr>
                                      <p:tavLst>
                                        <p:tav tm="0">
                                          <p:val>
                                            <p:strVal val="#ppt_x"/>
                                          </p:val>
                                        </p:tav>
                                        <p:tav tm="100000">
                                          <p:val>
                                            <p:strVal val="#ppt_x"/>
                                          </p:val>
                                        </p:tav>
                                      </p:tavLst>
                                    </p:anim>
                                    <p:anim calcmode="lin" valueType="num">
                                      <p:cBhvr additive="base">
                                        <p:cTn id="16" dur="500" fill="hold"/>
                                        <p:tgtEl>
                                          <p:spTgt spid="1617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5" grpId="0" animBg="1"/>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115844" y="188640"/>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899646" y="549027"/>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7" name="直線單箭頭接點 6"/>
          <p:cNvCxnSpPr/>
          <p:nvPr/>
        </p:nvCxnSpPr>
        <p:spPr>
          <a:xfrm>
            <a:off x="3187281" y="620440"/>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253157" y="433081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8" name="橢圓 4">
            <a:extLst>
              <a:ext uri="{FF2B5EF4-FFF2-40B4-BE49-F238E27FC236}">
                <a16:creationId xmlns:a16="http://schemas.microsoft.com/office/drawing/2014/main" id="{B6C7F4E8-B204-AC49-977A-1F8F0002B78F}"/>
              </a:ext>
            </a:extLst>
          </p:cNvPr>
          <p:cNvSpPr/>
          <p:nvPr/>
        </p:nvSpPr>
        <p:spPr>
          <a:xfrm>
            <a:off x="5486726" y="3789039"/>
            <a:ext cx="288031" cy="269631"/>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4" name="矩形 1">
            <a:extLst>
              <a:ext uri="{FF2B5EF4-FFF2-40B4-BE49-F238E27FC236}">
                <a16:creationId xmlns:a16="http://schemas.microsoft.com/office/drawing/2014/main" id="{3DD90B58-0FB3-C149-B1BC-F60B70063421}"/>
              </a:ext>
            </a:extLst>
          </p:cNvPr>
          <p:cNvSpPr/>
          <p:nvPr/>
        </p:nvSpPr>
        <p:spPr>
          <a:xfrm>
            <a:off x="1253157" y="4755792"/>
            <a:ext cx="6898872" cy="369332"/>
          </a:xfrm>
          <a:prstGeom prst="rect">
            <a:avLst/>
          </a:prstGeom>
        </p:spPr>
        <p:txBody>
          <a:bodyPr wrap="square">
            <a:spAutoFit/>
          </a:bodyPr>
          <a:lstStyle/>
          <a:p>
            <a:r>
              <a:rPr lang="zh-TW" altLang="en-US" sz="1800" dirty="0"/>
              <a:t>這樣的波完全失去了電子的顆粒性。瘦身的波包復胖了！</a:t>
            </a:r>
          </a:p>
        </p:txBody>
      </p:sp>
      <p:sp>
        <p:nvSpPr>
          <p:cNvPr id="2" name="Text Box 5">
            <a:extLst>
              <a:ext uri="{FF2B5EF4-FFF2-40B4-BE49-F238E27FC236}">
                <a16:creationId xmlns:a16="http://schemas.microsoft.com/office/drawing/2014/main" id="{CA5D2C29-CD3E-A1BF-01A5-109C662995A1}"/>
              </a:ext>
            </a:extLst>
          </p:cNvPr>
          <p:cNvSpPr txBox="1">
            <a:spLocks noChangeArrowheads="1"/>
          </p:cNvSpPr>
          <p:nvPr/>
        </p:nvSpPr>
        <p:spPr bwMode="auto">
          <a:xfrm>
            <a:off x="431540" y="5205213"/>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薛丁格內心隱藏的期待：一顆電子的電荷與質量，會根據它的波強度抹在空間中。</a:t>
            </a:r>
            <a:endParaRPr lang="zh-TW" altLang="en-US" sz="1800" dirty="0"/>
          </a:p>
        </p:txBody>
      </p:sp>
      <p:sp>
        <p:nvSpPr>
          <p:cNvPr id="3" name="TextBox 2">
            <a:extLst>
              <a:ext uri="{FF2B5EF4-FFF2-40B4-BE49-F238E27FC236}">
                <a16:creationId xmlns:a16="http://schemas.microsoft.com/office/drawing/2014/main" id="{3BF29A4A-552E-2747-1A77-465A9923F52D}"/>
              </a:ext>
            </a:extLst>
          </p:cNvPr>
          <p:cNvSpPr txBox="1"/>
          <p:nvPr/>
        </p:nvSpPr>
        <p:spPr>
          <a:xfrm>
            <a:off x="1253157" y="5666675"/>
            <a:ext cx="6840760" cy="369332"/>
          </a:xfrm>
          <a:prstGeom prst="rect">
            <a:avLst/>
          </a:prstGeom>
          <a:noFill/>
        </p:spPr>
        <p:txBody>
          <a:bodyPr wrap="square" rtlCol="0">
            <a:spAutoFit/>
          </a:bodyPr>
          <a:lstStyle/>
          <a:p>
            <a:pPr algn="l"/>
            <a:r>
              <a:rPr lang="en-TW" sz="1800" dirty="0">
                <a:latin typeface="+mj-lt"/>
                <a:ea typeface="PMingLiU" panose="02020500000000000000" pitchFamily="18" charset="-120"/>
              </a:rPr>
              <a:t>散射後的兩個波包，代表電子的電荷被分散在兩個位置。</a:t>
            </a:r>
          </a:p>
        </p:txBody>
      </p:sp>
      <p:sp>
        <p:nvSpPr>
          <p:cNvPr id="4" name="TextBox 3">
            <a:extLst>
              <a:ext uri="{FF2B5EF4-FFF2-40B4-BE49-F238E27FC236}">
                <a16:creationId xmlns:a16="http://schemas.microsoft.com/office/drawing/2014/main" id="{175E5E66-7858-D49A-C532-71A1C8D7BD99}"/>
              </a:ext>
            </a:extLst>
          </p:cNvPr>
          <p:cNvSpPr txBox="1"/>
          <p:nvPr/>
        </p:nvSpPr>
        <p:spPr>
          <a:xfrm>
            <a:off x="1253157" y="6128137"/>
            <a:ext cx="5616624" cy="369332"/>
          </a:xfrm>
          <a:prstGeom prst="rect">
            <a:avLst/>
          </a:prstGeom>
          <a:noFill/>
        </p:spPr>
        <p:txBody>
          <a:bodyPr wrap="square" rtlCol="0">
            <a:spAutoFit/>
          </a:bodyPr>
          <a:lstStyle/>
          <a:p>
            <a:pPr algn="l"/>
            <a:r>
              <a:rPr lang="en-TW" sz="1800" dirty="0">
                <a:latin typeface="+mj-lt"/>
                <a:ea typeface="PMingLiU" panose="02020500000000000000" pitchFamily="18" charset="-120"/>
              </a:rPr>
              <a:t>但我們從未觀察到過支離破碎的電子！</a:t>
            </a:r>
          </a:p>
        </p:txBody>
      </p:sp>
    </p:spTree>
    <p:extLst>
      <p:ext uri="{BB962C8B-B14F-4D97-AF65-F5344CB8AC3E}">
        <p14:creationId xmlns:p14="http://schemas.microsoft.com/office/powerpoint/2010/main" val="3316793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46" y="1293380"/>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308432" y="232530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804376" y="23969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712249" y="421531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712249" y="4684892"/>
            <a:ext cx="4880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a:t>
            </a:r>
          </a:p>
        </p:txBody>
      </p:sp>
      <p:sp>
        <p:nvSpPr>
          <p:cNvPr id="2" name="矩形 1">
            <a:extLst>
              <a:ext uri="{FF2B5EF4-FFF2-40B4-BE49-F238E27FC236}">
                <a16:creationId xmlns:a16="http://schemas.microsoft.com/office/drawing/2014/main" id="{0105927D-CCE6-584B-B91C-5B1F351B6D9B}"/>
              </a:ext>
            </a:extLst>
          </p:cNvPr>
          <p:cNvSpPr/>
          <p:nvPr/>
        </p:nvSpPr>
        <p:spPr>
          <a:xfrm>
            <a:off x="1712249" y="5157192"/>
            <a:ext cx="5719502" cy="369332"/>
          </a:xfrm>
          <a:prstGeom prst="rect">
            <a:avLst/>
          </a:prstGeom>
        </p:spPr>
        <p:txBody>
          <a:bodyPr wrap="square">
            <a:spAutoFit/>
          </a:bodyPr>
          <a:lstStyle/>
          <a:p>
            <a:r>
              <a:rPr lang="zh-CN" altLang="en-US" sz="1800" dirty="0"/>
              <a:t>一顆電子</a:t>
            </a:r>
            <a:r>
              <a:rPr lang="zh-TW" altLang="en-US" sz="1800" dirty="0"/>
              <a:t>散射後永遠還是一顆電子。電子無法被分割。</a:t>
            </a:r>
          </a:p>
        </p:txBody>
      </p:sp>
      <p:sp>
        <p:nvSpPr>
          <p:cNvPr id="4" name="文字方塊 2">
            <a:extLst>
              <a:ext uri="{FF2B5EF4-FFF2-40B4-BE49-F238E27FC236}">
                <a16:creationId xmlns:a16="http://schemas.microsoft.com/office/drawing/2014/main" id="{01381438-2F40-8B69-121A-CBE4FC4CBF19}"/>
              </a:ext>
            </a:extLst>
          </p:cNvPr>
          <p:cNvSpPr txBox="1">
            <a:spLocks noChangeArrowheads="1"/>
          </p:cNvSpPr>
          <p:nvPr/>
        </p:nvSpPr>
        <p:spPr bwMode="auto">
          <a:xfrm>
            <a:off x="827584" y="5733256"/>
            <a:ext cx="769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希望以波包來</a:t>
            </a:r>
            <a:r>
              <a:rPr lang="zh-TW" altLang="en-US" sz="1800" dirty="0">
                <a:solidFill>
                  <a:srgbClr val="FF0000"/>
                </a:solidFill>
              </a:rPr>
              <a:t>完全</a:t>
            </a:r>
            <a:r>
              <a:rPr lang="zh-TW" altLang="en-US" sz="1800" dirty="0"/>
              <a:t>取代粒子是不切實際的！因為散射後就不再是單一波包！</a:t>
            </a:r>
          </a:p>
        </p:txBody>
      </p:sp>
    </p:spTree>
    <p:extLst>
      <p:ext uri="{BB962C8B-B14F-4D97-AF65-F5344CB8AC3E}">
        <p14:creationId xmlns:p14="http://schemas.microsoft.com/office/powerpoint/2010/main" val="35149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598085" y="1268760"/>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598085" y="558099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波包在散射之後就不再是波包形式。</a:t>
            </a:r>
            <a:endParaRPr lang="en-US" altLang="zh-TW" sz="1800" dirty="0"/>
          </a:p>
        </p:txBody>
      </p:sp>
      <p:sp>
        <p:nvSpPr>
          <p:cNvPr id="84996" name="文字方塊 5"/>
          <p:cNvSpPr txBox="1">
            <a:spLocks noChangeArrowheads="1"/>
          </p:cNvSpPr>
          <p:nvPr/>
        </p:nvSpPr>
        <p:spPr bwMode="auto">
          <a:xfrm>
            <a:off x="1598085" y="746448"/>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如果入射的是一個像顆粒狀的波包：散射後波應該呈球殼狀。</a:t>
            </a:r>
          </a:p>
        </p:txBody>
      </p:sp>
    </p:spTree>
    <p:extLst>
      <p:ext uri="{BB962C8B-B14F-4D97-AF65-F5344CB8AC3E}">
        <p14:creationId xmlns:p14="http://schemas.microsoft.com/office/powerpoint/2010/main" val="2465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54775" r="60693" b="31841"/>
          <a:stretch/>
        </p:blipFill>
        <p:spPr bwMode="auto">
          <a:xfrm>
            <a:off x="3222805" y="3776849"/>
            <a:ext cx="2049462" cy="7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7" descr="colliding_beam"/>
          <p:cNvPicPr>
            <a:picLocks noChangeAspect="1" noChangeArrowheads="1"/>
          </p:cNvPicPr>
          <p:nvPr/>
        </p:nvPicPr>
        <p:blipFill>
          <a:blip r:embed="rId3">
            <a:extLst>
              <a:ext uri="{28A0092B-C50C-407E-A947-70E740481C1C}">
                <a14:useLocalDpi xmlns:a14="http://schemas.microsoft.com/office/drawing/2010/main" val="0"/>
              </a:ext>
            </a:extLst>
          </a:blip>
          <a:srcRect l="89961" t="23872" r="2122" b="31007"/>
          <a:stretch>
            <a:fillRect/>
          </a:stretch>
        </p:blipFill>
        <p:spPr bwMode="auto">
          <a:xfrm>
            <a:off x="2809382" y="4008758"/>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485290" y="3903189"/>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5119421" y="4042936"/>
            <a:ext cx="2889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向右箭號 13"/>
          <p:cNvSpPr/>
          <p:nvPr/>
        </p:nvSpPr>
        <p:spPr>
          <a:xfrm flipH="1">
            <a:off x="3103296" y="4042936"/>
            <a:ext cx="296863" cy="2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818" name="Text Box 13"/>
          <p:cNvSpPr txBox="1">
            <a:spLocks noChangeArrowheads="1"/>
          </p:cNvSpPr>
          <p:nvPr/>
        </p:nvSpPr>
        <p:spPr bwMode="auto">
          <a:xfrm>
            <a:off x="684925" y="2109446"/>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None/>
            </a:pPr>
            <a:r>
              <a:rPr lang="zh-TW" altLang="en-US" sz="1800" dirty="0">
                <a:solidFill>
                  <a:srgbClr val="FF0000"/>
                </a:solidFill>
              </a:rPr>
              <a:t>實驗發現</a:t>
            </a:r>
            <a:r>
              <a:rPr lang="zh-TW" altLang="en-US" sz="1800" dirty="0"/>
              <a:t>，將</a:t>
            </a:r>
            <a:r>
              <a:rPr lang="zh-TW" altLang="en-US" sz="1800" dirty="0">
                <a:solidFill>
                  <a:srgbClr val="FF0000"/>
                </a:solidFill>
              </a:rPr>
              <a:t>一束電子</a:t>
            </a:r>
            <a:r>
              <a:rPr lang="zh-TW" altLang="en-US" sz="1800" dirty="0"/>
              <a:t>入射，散射後電子的分布，的確等於散射波的</a:t>
            </a:r>
            <a:r>
              <a:rPr lang="zh-TW" altLang="en-US" sz="1800" dirty="0">
                <a:solidFill>
                  <a:srgbClr val="FF0000"/>
                </a:solidFill>
              </a:rPr>
              <a:t>波強度</a:t>
            </a:r>
            <a:r>
              <a:rPr lang="zh-TW" altLang="en-US" sz="1800" dirty="0"/>
              <a:t>！</a:t>
            </a:r>
          </a:p>
        </p:txBody>
      </p:sp>
      <p:sp>
        <p:nvSpPr>
          <p:cNvPr id="162819" name="Text Box 14"/>
          <p:cNvSpPr txBox="1">
            <a:spLocks noChangeArrowheads="1"/>
          </p:cNvSpPr>
          <p:nvPr/>
        </p:nvSpPr>
        <p:spPr bwMode="auto">
          <a:xfrm>
            <a:off x="684925" y="5775397"/>
            <a:ext cx="6480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電子束散射後，各處電子的分佈 ≈ 散射後，各處電子波的強度</a:t>
            </a:r>
          </a:p>
        </p:txBody>
      </p:sp>
      <p:pic>
        <p:nvPicPr>
          <p:cNvPr id="162820"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1635230" y="2858178"/>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3252893" y="2785153"/>
            <a:ext cx="2049462" cy="72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文字方塊 40"/>
          <p:cNvSpPr txBox="1">
            <a:spLocks noChangeArrowheads="1"/>
          </p:cNvSpPr>
          <p:nvPr/>
        </p:nvSpPr>
        <p:spPr bwMode="auto">
          <a:xfrm>
            <a:off x="684924" y="4981459"/>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實驗上看到：大概十個電子入射，散射後就是會有九個向右，一個向左運動！</a:t>
            </a:r>
          </a:p>
        </p:txBody>
      </p:sp>
      <p:sp>
        <p:nvSpPr>
          <p:cNvPr id="10" name="向右箭號 9"/>
          <p:cNvSpPr/>
          <p:nvPr/>
        </p:nvSpPr>
        <p:spPr>
          <a:xfrm>
            <a:off x="3003655" y="3074078"/>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文字方塊 18"/>
          <p:cNvSpPr txBox="1">
            <a:spLocks noChangeArrowheads="1"/>
          </p:cNvSpPr>
          <p:nvPr/>
        </p:nvSpPr>
        <p:spPr bwMode="auto">
          <a:xfrm>
            <a:off x="683568" y="1670990"/>
            <a:ext cx="8282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他發現，這兩個往相反方向移動的波包，是有觀測上的意義的。</a:t>
            </a:r>
          </a:p>
        </p:txBody>
      </p:sp>
      <p:sp>
        <p:nvSpPr>
          <p:cNvPr id="16" name="文字方塊 40"/>
          <p:cNvSpPr txBox="1">
            <a:spLocks noChangeArrowheads="1"/>
          </p:cNvSpPr>
          <p:nvPr/>
        </p:nvSpPr>
        <p:spPr bwMode="auto">
          <a:xfrm>
            <a:off x="683568" y="4581128"/>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以上圖為例，向右運動的波包總強度，大約是向左運動的波包總強度的九倍！</a:t>
            </a:r>
          </a:p>
        </p:txBody>
      </p:sp>
      <p:sp>
        <p:nvSpPr>
          <p:cNvPr id="17" name="文字方塊 18">
            <a:extLst>
              <a:ext uri="{FF2B5EF4-FFF2-40B4-BE49-F238E27FC236}">
                <a16:creationId xmlns:a16="http://schemas.microsoft.com/office/drawing/2014/main" id="{F3BDD4B8-A29B-A94E-B249-4A96B72E108E}"/>
              </a:ext>
            </a:extLst>
          </p:cNvPr>
          <p:cNvSpPr txBox="1">
            <a:spLocks noChangeArrowheads="1"/>
          </p:cNvSpPr>
          <p:nvPr/>
        </p:nvSpPr>
        <p:spPr bwMode="auto">
          <a:xfrm>
            <a:off x="683834" y="1033777"/>
            <a:ext cx="7200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但波恩沒有完全丟棄波還可以對電子散射提供描述的想法，</a:t>
            </a:r>
          </a:p>
        </p:txBody>
      </p:sp>
      <p:sp>
        <p:nvSpPr>
          <p:cNvPr id="2" name="Text Box 5">
            <a:extLst>
              <a:ext uri="{FF2B5EF4-FFF2-40B4-BE49-F238E27FC236}">
                <a16:creationId xmlns:a16="http://schemas.microsoft.com/office/drawing/2014/main" id="{00372076-70B1-500D-5739-AC5C11599BC3}"/>
              </a:ext>
            </a:extLst>
          </p:cNvPr>
          <p:cNvSpPr txBox="1">
            <a:spLocks noChangeArrowheads="1"/>
          </p:cNvSpPr>
          <p:nvPr/>
        </p:nvSpPr>
        <p:spPr bwMode="auto">
          <a:xfrm>
            <a:off x="683568" y="595321"/>
            <a:ext cx="835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薛丁格內心隱藏的期待顯然是錯的。把波視為電子的分佈、抹開的電子是不對的。</a:t>
            </a:r>
            <a:endParaRPr lang="zh-TW" altLang="en-US" sz="1800" dirty="0"/>
          </a:p>
        </p:txBody>
      </p:sp>
    </p:spTree>
    <p:extLst>
      <p:ext uri="{BB962C8B-B14F-4D97-AF65-F5344CB8AC3E}">
        <p14:creationId xmlns:p14="http://schemas.microsoft.com/office/powerpoint/2010/main" val="25726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5"/>
                                        </p:tgtEl>
                                        <p:attrNameLst>
                                          <p:attrName>style.visibility</p:attrName>
                                        </p:attrNameLst>
                                      </p:cBhvr>
                                      <p:to>
                                        <p:strVal val="visible"/>
                                      </p:to>
                                    </p:set>
                                    <p:anim calcmode="lin" valueType="num">
                                      <p:cBhvr additive="base">
                                        <p:cTn id="11" dur="500" fill="hold"/>
                                        <p:tgtEl>
                                          <p:spTgt spid="162825"/>
                                        </p:tgtEl>
                                        <p:attrNameLst>
                                          <p:attrName>ppt_x</p:attrName>
                                        </p:attrNameLst>
                                      </p:cBhvr>
                                      <p:tavLst>
                                        <p:tav tm="0">
                                          <p:val>
                                            <p:strVal val="#ppt_x"/>
                                          </p:val>
                                        </p:tav>
                                        <p:tav tm="100000">
                                          <p:val>
                                            <p:strVal val="#ppt_x"/>
                                          </p:val>
                                        </p:tav>
                                      </p:tavLst>
                                    </p:anim>
                                    <p:anim calcmode="lin" valueType="num">
                                      <p:cBhvr additive="base">
                                        <p:cTn id="12" dur="500" fill="hold"/>
                                        <p:tgtEl>
                                          <p:spTgt spid="1628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26"/>
                                        </p:tgtEl>
                                        <p:attrNameLst>
                                          <p:attrName>style.visibility</p:attrName>
                                        </p:attrNameLst>
                                      </p:cBhvr>
                                      <p:to>
                                        <p:strVal val="visible"/>
                                      </p:to>
                                    </p:set>
                                    <p:anim calcmode="lin" valueType="num">
                                      <p:cBhvr additive="base">
                                        <p:cTn id="15" dur="500" fill="hold"/>
                                        <p:tgtEl>
                                          <p:spTgt spid="162826"/>
                                        </p:tgtEl>
                                        <p:attrNameLst>
                                          <p:attrName>ppt_x</p:attrName>
                                        </p:attrNameLst>
                                      </p:cBhvr>
                                      <p:tavLst>
                                        <p:tav tm="0">
                                          <p:val>
                                            <p:strVal val="#ppt_x"/>
                                          </p:val>
                                        </p:tav>
                                        <p:tav tm="100000">
                                          <p:val>
                                            <p:strVal val="#ppt_x"/>
                                          </p:val>
                                        </p:tav>
                                      </p:tavLst>
                                    </p:anim>
                                    <p:anim calcmode="lin" valueType="num">
                                      <p:cBhvr additive="base">
                                        <p:cTn id="16" dur="500" fill="hold"/>
                                        <p:tgtEl>
                                          <p:spTgt spid="162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2820"/>
                                        </p:tgtEl>
                                        <p:attrNameLst>
                                          <p:attrName>style.visibility</p:attrName>
                                        </p:attrNameLst>
                                      </p:cBhvr>
                                      <p:to>
                                        <p:strVal val="visible"/>
                                      </p:to>
                                    </p:set>
                                    <p:anim calcmode="lin" valueType="num">
                                      <p:cBhvr additive="base">
                                        <p:cTn id="27" dur="500" fill="hold"/>
                                        <p:tgtEl>
                                          <p:spTgt spid="162820"/>
                                        </p:tgtEl>
                                        <p:attrNameLst>
                                          <p:attrName>ppt_x</p:attrName>
                                        </p:attrNameLst>
                                      </p:cBhvr>
                                      <p:tavLst>
                                        <p:tav tm="0">
                                          <p:val>
                                            <p:strVal val="#ppt_x"/>
                                          </p:val>
                                        </p:tav>
                                        <p:tav tm="100000">
                                          <p:val>
                                            <p:strVal val="#ppt_x"/>
                                          </p:val>
                                        </p:tav>
                                      </p:tavLst>
                                    </p:anim>
                                    <p:anim calcmode="lin" valueType="num">
                                      <p:cBhvr additive="base">
                                        <p:cTn id="28" dur="500" fill="hold"/>
                                        <p:tgtEl>
                                          <p:spTgt spid="1628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822"/>
                                        </p:tgtEl>
                                        <p:attrNameLst>
                                          <p:attrName>style.visibility</p:attrName>
                                        </p:attrNameLst>
                                      </p:cBhvr>
                                      <p:to>
                                        <p:strVal val="visible"/>
                                      </p:to>
                                    </p:set>
                                    <p:anim calcmode="lin" valueType="num">
                                      <p:cBhvr additive="base">
                                        <p:cTn id="31" dur="500" fill="hold"/>
                                        <p:tgtEl>
                                          <p:spTgt spid="162822"/>
                                        </p:tgtEl>
                                        <p:attrNameLst>
                                          <p:attrName>ppt_x</p:attrName>
                                        </p:attrNameLst>
                                      </p:cBhvr>
                                      <p:tavLst>
                                        <p:tav tm="0">
                                          <p:val>
                                            <p:strVal val="#ppt_x"/>
                                          </p:val>
                                        </p:tav>
                                        <p:tav tm="100000">
                                          <p:val>
                                            <p:strVal val="#ppt_x"/>
                                          </p:val>
                                        </p:tav>
                                      </p:tavLst>
                                    </p:anim>
                                    <p:anim calcmode="lin" valueType="num">
                                      <p:cBhvr additive="base">
                                        <p:cTn id="32" dur="500" fill="hold"/>
                                        <p:tgtEl>
                                          <p:spTgt spid="1628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823"/>
                                        </p:tgtEl>
                                        <p:attrNameLst>
                                          <p:attrName>style.visibility</p:attrName>
                                        </p:attrNameLst>
                                      </p:cBhvr>
                                      <p:to>
                                        <p:strVal val="visible"/>
                                      </p:to>
                                    </p:set>
                                    <p:anim calcmode="lin" valueType="num">
                                      <p:cBhvr additive="base">
                                        <p:cTn id="35" dur="500" fill="hold"/>
                                        <p:tgtEl>
                                          <p:spTgt spid="162823"/>
                                        </p:tgtEl>
                                        <p:attrNameLst>
                                          <p:attrName>ppt_x</p:attrName>
                                        </p:attrNameLst>
                                      </p:cBhvr>
                                      <p:tavLst>
                                        <p:tav tm="0">
                                          <p:val>
                                            <p:strVal val="#ppt_x"/>
                                          </p:val>
                                        </p:tav>
                                        <p:tav tm="100000">
                                          <p:val>
                                            <p:strVal val="#ppt_x"/>
                                          </p:val>
                                        </p:tav>
                                      </p:tavLst>
                                    </p:anim>
                                    <p:anim calcmode="lin" valueType="num">
                                      <p:cBhvr additive="base">
                                        <p:cTn id="36" dur="500" fill="hold"/>
                                        <p:tgtEl>
                                          <p:spTgt spid="1628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2819"/>
                                        </p:tgtEl>
                                        <p:attrNameLst>
                                          <p:attrName>style.visibility</p:attrName>
                                        </p:attrNameLst>
                                      </p:cBhvr>
                                      <p:to>
                                        <p:strVal val="visible"/>
                                      </p:to>
                                    </p:set>
                                    <p:anim calcmode="lin" valueType="num">
                                      <p:cBhvr additive="base">
                                        <p:cTn id="49" dur="500" fill="hold"/>
                                        <p:tgtEl>
                                          <p:spTgt spid="162819"/>
                                        </p:tgtEl>
                                        <p:attrNameLst>
                                          <p:attrName>ppt_x</p:attrName>
                                        </p:attrNameLst>
                                      </p:cBhvr>
                                      <p:tavLst>
                                        <p:tav tm="0">
                                          <p:val>
                                            <p:strVal val="#ppt_x"/>
                                          </p:val>
                                        </p:tav>
                                        <p:tav tm="100000">
                                          <p:val>
                                            <p:strVal val="#ppt_x"/>
                                          </p:val>
                                        </p:tav>
                                      </p:tavLst>
                                    </p:anim>
                                    <p:anim calcmode="lin" valueType="num">
                                      <p:cBhvr additive="base">
                                        <p:cTn id="50" dur="500" fill="hold"/>
                                        <p:tgtEl>
                                          <p:spTgt spid="1628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2819" grpId="0"/>
      <p:bldP spid="162823" grpId="0"/>
      <p:bldP spid="10"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285750"/>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solidFill>
                  <a:srgbClr val="FF0000"/>
                </a:solidFill>
              </a:rPr>
              <a:t>疊加定理</a:t>
            </a:r>
          </a:p>
        </p:txBody>
      </p:sp>
      <p:graphicFrame>
        <p:nvGraphicFramePr>
          <p:cNvPr id="57349" name="Object 8"/>
          <p:cNvGraphicFramePr>
            <a:graphicFrameLocks noChangeAspect="1"/>
          </p:cNvGraphicFramePr>
          <p:nvPr/>
        </p:nvGraphicFramePr>
        <p:xfrm>
          <a:off x="4637088" y="1787525"/>
          <a:ext cx="431800" cy="315913"/>
        </p:xfrm>
        <a:graphic>
          <a:graphicData uri="http://schemas.openxmlformats.org/presentationml/2006/ole">
            <mc:AlternateContent xmlns:mc="http://schemas.openxmlformats.org/markup-compatibility/2006">
              <mc:Choice xmlns:v="urn:schemas-microsoft-com:vml" Requires="v">
                <p:oleObj name="方程式" r:id="rId2" imgW="190417" imgH="139639" progId="Equation.3">
                  <p:embed/>
                </p:oleObj>
              </mc:Choice>
              <mc:Fallback>
                <p:oleObj name="方程式" r:id="rId2" imgW="190417" imgH="139639" progId="Equation.3">
                  <p:embed/>
                  <p:pic>
                    <p:nvPicPr>
                      <p:cNvPr id="5734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87525"/>
                        <a:ext cx="431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1" name="文字方塊 8"/>
          <p:cNvSpPr txBox="1">
            <a:spLocks noChangeArrowheads="1"/>
          </p:cNvSpPr>
          <p:nvPr/>
        </p:nvSpPr>
        <p:spPr bwMode="auto">
          <a:xfrm>
            <a:off x="1908175" y="90805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兩個波方程式的解的和依舊是波方程式的解：</a:t>
            </a:r>
          </a:p>
        </p:txBody>
      </p:sp>
      <p:pic>
        <p:nvPicPr>
          <p:cNvPr id="57352" name="圖片 9" descr="afg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20938"/>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3635375" y="33575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兩個分立的波重疊時，只要將兩個波函數相加即可。</a:t>
            </a:r>
            <a:endParaRPr lang="en-US" altLang="zh-TW" sz="1800"/>
          </a:p>
        </p:txBody>
      </p:sp>
      <mc:AlternateContent xmlns:mc="http://schemas.openxmlformats.org/markup-compatibility/2006" xmlns:a14="http://schemas.microsoft.com/office/drawing/2010/main">
        <mc:Choice Requires="a14">
          <p:sp>
            <p:nvSpPr>
              <p:cNvPr id="57354" name="文字方塊 8"/>
              <p:cNvSpPr txBox="1">
                <a:spLocks noChangeArrowheads="1"/>
              </p:cNvSpPr>
              <p:nvPr/>
            </p:nvSpPr>
            <p:spPr bwMode="auto">
              <a:xfrm>
                <a:off x="5219700" y="2565400"/>
                <a:ext cx="331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oMath>
                </a14:m>
                <a:r>
                  <a:rPr lang="zh-TW" altLang="en-US" sz="1800" dirty="0">
                    <a:cs typeface="Times New Roman" pitchFamily="18" charset="0"/>
                  </a:rPr>
                  <a:t>依舊是波方程式的解：</a:t>
                </a:r>
              </a:p>
            </p:txBody>
          </p:sp>
        </mc:Choice>
        <mc:Fallback xmlns="">
          <p:sp>
            <p:nvSpPr>
              <p:cNvPr id="57354" name="文字方塊 8"/>
              <p:cNvSpPr txBox="1">
                <a:spLocks noRot="1" noChangeAspect="1" noMove="1" noResize="1" noEditPoints="1" noAdjustHandles="1" noChangeArrowheads="1" noChangeShapeType="1" noTextEdit="1"/>
              </p:cNvSpPr>
              <p:nvPr/>
            </p:nvSpPr>
            <p:spPr bwMode="auto">
              <a:xfrm>
                <a:off x="5219700" y="2565400"/>
                <a:ext cx="3312740" cy="369332"/>
              </a:xfrm>
              <a:prstGeom prst="rect">
                <a:avLst/>
              </a:prstGeom>
              <a:blipFill>
                <a:blip r:embed="rId5"/>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7355" name="矩形 10"/>
          <p:cNvSpPr>
            <a:spLocks noChangeArrowheads="1"/>
          </p:cNvSpPr>
          <p:nvPr/>
        </p:nvSpPr>
        <p:spPr bwMode="auto">
          <a:xfrm>
            <a:off x="3635375" y="3933825"/>
            <a:ext cx="434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之後若又分立，原來重疊前的波型不變。</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2DCA2BC6-F723-3A35-B101-9309EDFA2050}"/>
                  </a:ext>
                </a:extLst>
              </p:cNvPr>
              <p:cNvSpPr/>
              <p:nvPr/>
            </p:nvSpPr>
            <p:spPr>
              <a:xfrm>
                <a:off x="478251" y="1443393"/>
                <a:ext cx="1775999"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2DCA2BC6-F723-3A35-B101-9309EDFA2050}"/>
                  </a:ext>
                </a:extLst>
              </p:cNvPr>
              <p:cNvSpPr>
                <a:spLocks noRot="1" noChangeAspect="1" noMove="1" noResize="1" noEditPoints="1" noAdjustHandles="1" noChangeArrowheads="1" noChangeShapeType="1" noTextEdit="1"/>
              </p:cNvSpPr>
              <p:nvPr/>
            </p:nvSpPr>
            <p:spPr>
              <a:xfrm>
                <a:off x="478251" y="1443393"/>
                <a:ext cx="1775999" cy="648254"/>
              </a:xfrm>
              <a:prstGeom prst="rect">
                <a:avLst/>
              </a:prstGeom>
              <a:blipFill>
                <a:blip r:embed="rId6"/>
                <a:stretch>
                  <a:fillRect b="-5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14">
                <a:extLst>
                  <a:ext uri="{FF2B5EF4-FFF2-40B4-BE49-F238E27FC236}">
                    <a16:creationId xmlns:a16="http://schemas.microsoft.com/office/drawing/2014/main" id="{D5B32555-118F-A92E-EF3D-199CB90EC42D}"/>
                  </a:ext>
                </a:extLst>
              </p:cNvPr>
              <p:cNvSpPr/>
              <p:nvPr/>
            </p:nvSpPr>
            <p:spPr>
              <a:xfrm>
                <a:off x="2600148" y="1455184"/>
                <a:ext cx="184601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 name="矩形 14">
                <a:extLst>
                  <a:ext uri="{FF2B5EF4-FFF2-40B4-BE49-F238E27FC236}">
                    <a16:creationId xmlns:a16="http://schemas.microsoft.com/office/drawing/2014/main" id="{D5B32555-118F-A92E-EF3D-199CB90EC42D}"/>
                  </a:ext>
                </a:extLst>
              </p:cNvPr>
              <p:cNvSpPr>
                <a:spLocks noRot="1" noChangeAspect="1" noMove="1" noResize="1" noEditPoints="1" noAdjustHandles="1" noChangeArrowheads="1" noChangeShapeType="1" noTextEdit="1"/>
              </p:cNvSpPr>
              <p:nvPr/>
            </p:nvSpPr>
            <p:spPr>
              <a:xfrm>
                <a:off x="2600148" y="1455184"/>
                <a:ext cx="1846018" cy="648254"/>
              </a:xfrm>
              <a:prstGeom prst="rect">
                <a:avLst/>
              </a:prstGeom>
              <a:blipFill>
                <a:blip r:embed="rId7"/>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DA3801A3-DB27-D22A-B35F-AE2FA1BC9FD1}"/>
                  </a:ext>
                </a:extLst>
              </p:cNvPr>
              <p:cNvSpPr/>
              <p:nvPr/>
            </p:nvSpPr>
            <p:spPr>
              <a:xfrm>
                <a:off x="5491407" y="1443393"/>
                <a:ext cx="3170996"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d>
                            <m:dPr>
                              <m:ctrlPr>
                                <a:rPr lang="en-US" altLang="zh-TW" sz="1800" i="1">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4" name="矩形 14">
                <a:extLst>
                  <a:ext uri="{FF2B5EF4-FFF2-40B4-BE49-F238E27FC236}">
                    <a16:creationId xmlns:a16="http://schemas.microsoft.com/office/drawing/2014/main" id="{DA3801A3-DB27-D22A-B35F-AE2FA1BC9FD1}"/>
                  </a:ext>
                </a:extLst>
              </p:cNvPr>
              <p:cNvSpPr>
                <a:spLocks noRot="1" noChangeAspect="1" noMove="1" noResize="1" noEditPoints="1" noAdjustHandles="1" noChangeArrowheads="1" noChangeShapeType="1" noTextEdit="1"/>
              </p:cNvSpPr>
              <p:nvPr/>
            </p:nvSpPr>
            <p:spPr>
              <a:xfrm>
                <a:off x="5491407" y="1443393"/>
                <a:ext cx="3170996" cy="648254"/>
              </a:xfrm>
              <a:prstGeom prst="rect">
                <a:avLst/>
              </a:prstGeom>
              <a:blipFill>
                <a:blip r:embed="rId8"/>
                <a:stretch>
                  <a:fillRect b="-5769"/>
                </a:stretch>
              </a:blipFill>
            </p:spPr>
            <p:txBody>
              <a:bodyPr/>
              <a:lstStyle/>
              <a:p>
                <a:r>
                  <a:rPr lang="en-TW">
                    <a:noFill/>
                  </a:rPr>
                  <a:t> </a:t>
                </a:r>
              </a:p>
            </p:txBody>
          </p:sp>
        </mc:Fallback>
      </mc:AlternateContent>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5" y="3429000"/>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764704"/>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367139" y="313301"/>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電子波的雙狹縫干涉</a:t>
            </a:r>
          </a:p>
        </p:txBody>
      </p:sp>
    </p:spTree>
    <p:extLst>
      <p:ext uri="{BB962C8B-B14F-4D97-AF65-F5344CB8AC3E}">
        <p14:creationId xmlns:p14="http://schemas.microsoft.com/office/powerpoint/2010/main" val="2559947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592591" y="3242911"/>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5553403" y="360327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689803" y="3314349"/>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249941" y="3746149"/>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4" name="文字方塊 18"/>
          <p:cNvSpPr txBox="1">
            <a:spLocks noChangeArrowheads="1"/>
          </p:cNvSpPr>
          <p:nvPr/>
        </p:nvSpPr>
        <p:spPr bwMode="auto">
          <a:xfrm>
            <a:off x="1115616" y="5013176"/>
            <a:ext cx="7635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散射後這單一顆電子的狀態，就是這兩個往反方向移動的波包！</a:t>
            </a:r>
          </a:p>
        </p:txBody>
      </p:sp>
      <p:sp>
        <p:nvSpPr>
          <p:cNvPr id="169995" name="文字方塊 19"/>
          <p:cNvSpPr txBox="1">
            <a:spLocks noChangeArrowheads="1"/>
          </p:cNvSpPr>
          <p:nvPr/>
        </p:nvSpPr>
        <p:spPr bwMode="auto">
          <a:xfrm>
            <a:off x="1115616" y="4538906"/>
            <a:ext cx="6624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波包散射後，成為兩個反向移動的波包。 </a:t>
            </a:r>
            <a:endParaRPr lang="en-US" altLang="zh-TW" sz="1800" dirty="0"/>
          </a:p>
        </p:txBody>
      </p:sp>
      <p:sp>
        <p:nvSpPr>
          <p:cNvPr id="169997" name="Line 6"/>
          <p:cNvSpPr>
            <a:spLocks noChangeShapeType="1"/>
          </p:cNvSpPr>
          <p:nvPr/>
        </p:nvSpPr>
        <p:spPr bwMode="auto">
          <a:xfrm flipH="1">
            <a:off x="1160791" y="3746149"/>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文字方塊 41"/>
          <p:cNvSpPr txBox="1">
            <a:spLocks noChangeArrowheads="1"/>
          </p:cNvSpPr>
          <p:nvPr/>
        </p:nvSpPr>
        <p:spPr bwMode="auto">
          <a:xfrm>
            <a:off x="1160790" y="2594499"/>
            <a:ext cx="73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波恩想像：但如果一次只入射</a:t>
            </a:r>
            <a:r>
              <a:rPr lang="zh-TW" altLang="en-US" sz="1800" dirty="0">
                <a:solidFill>
                  <a:srgbClr val="FF0000"/>
                </a:solidFill>
              </a:rPr>
              <a:t>一顆電子</a:t>
            </a:r>
            <a:r>
              <a:rPr lang="zh-TW" altLang="en-US" sz="1800" dirty="0"/>
              <a:t>，散射後應該還是</a:t>
            </a:r>
            <a:r>
              <a:rPr lang="zh-TW" altLang="en-US" sz="1800" dirty="0">
                <a:solidFill>
                  <a:srgbClr val="FF0000"/>
                </a:solidFill>
              </a:rPr>
              <a:t>一顆電子</a:t>
            </a:r>
            <a:r>
              <a:rPr lang="zh-TW" altLang="en-US" sz="1800" dirty="0"/>
              <a:t>！</a:t>
            </a:r>
          </a:p>
        </p:txBody>
      </p:sp>
      <p:pic>
        <p:nvPicPr>
          <p:cNvPr id="13"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l="8000" r="50667" b="69609"/>
          <a:stretch>
            <a:fillRect/>
          </a:stretch>
        </p:blipFill>
        <p:spPr bwMode="auto">
          <a:xfrm>
            <a:off x="1241099" y="1154530"/>
            <a:ext cx="23749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40851749-660A-2A4A-B59B-DB7ADE56C8B6}"/>
              </a:ext>
            </a:extLst>
          </p:cNvPr>
          <p:cNvSpPr>
            <a:spLocks noChangeArrowheads="1"/>
          </p:cNvSpPr>
          <p:nvPr/>
        </p:nvSpPr>
        <p:spPr bwMode="auto">
          <a:xfrm>
            <a:off x="1115615" y="5949280"/>
            <a:ext cx="7635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eaLnBrk="1" hangingPunct="1">
              <a:spcBef>
                <a:spcPct val="50000"/>
              </a:spcBef>
              <a:buFontTx/>
              <a:buNone/>
            </a:pPr>
            <a:r>
              <a:rPr lang="zh-TW" altLang="en-US" sz="1800" dirty="0"/>
              <a:t>這是你對此單一顆電子唯一的知識。</a:t>
            </a:r>
          </a:p>
        </p:txBody>
      </p:sp>
      <p:pic>
        <p:nvPicPr>
          <p:cNvPr id="4" name="圖片 1" descr="wave 002.jpg">
            <a:extLst>
              <a:ext uri="{FF2B5EF4-FFF2-40B4-BE49-F238E27FC236}">
                <a16:creationId xmlns:a16="http://schemas.microsoft.com/office/drawing/2014/main" id="{56EDCBDA-5F91-962D-C2CA-1449B821022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4199265" y="1154531"/>
            <a:ext cx="2842935" cy="100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向右箭號 9">
            <a:extLst>
              <a:ext uri="{FF2B5EF4-FFF2-40B4-BE49-F238E27FC236}">
                <a16:creationId xmlns:a16="http://schemas.microsoft.com/office/drawing/2014/main" id="{6838656C-2B4A-C64C-FFD6-773528EEED92}"/>
              </a:ext>
            </a:extLst>
          </p:cNvPr>
          <p:cNvSpPr/>
          <p:nvPr/>
        </p:nvSpPr>
        <p:spPr>
          <a:xfrm>
            <a:off x="4042103" y="1596281"/>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6">
            <a:extLst>
              <a:ext uri="{FF2B5EF4-FFF2-40B4-BE49-F238E27FC236}">
                <a16:creationId xmlns:a16="http://schemas.microsoft.com/office/drawing/2014/main" id="{A380A76F-D9E0-9E9F-E4A2-E7D8DAB93183}"/>
              </a:ext>
            </a:extLst>
          </p:cNvPr>
          <p:cNvSpPr/>
          <p:nvPr/>
        </p:nvSpPr>
        <p:spPr>
          <a:xfrm>
            <a:off x="3677772" y="1561356"/>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438202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24" name="矩形 23"/>
          <p:cNvSpPr>
            <a:spLocks noChangeArrowheads="1"/>
          </p:cNvSpPr>
          <p:nvPr/>
        </p:nvSpPr>
        <p:spPr bwMode="auto">
          <a:xfrm>
            <a:off x="680539" y="5589240"/>
            <a:ext cx="763587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對於</a:t>
            </a:r>
            <a:r>
              <a:rPr lang="zh-TW" altLang="en-US" sz="1800" dirty="0">
                <a:solidFill>
                  <a:srgbClr val="FF0000"/>
                </a:solidFill>
              </a:rPr>
              <a:t>單一一個電子</a:t>
            </a:r>
            <a:r>
              <a:rPr lang="zh-TW" altLang="en-US" sz="1800" dirty="0"/>
              <a:t>，你唯一的知識：</a:t>
            </a:r>
            <a:endParaRPr lang="en-US" altLang="zh-TW" sz="1800" dirty="0"/>
          </a:p>
          <a:p>
            <a:pPr eaLnBrk="1" hangingPunct="1">
              <a:spcBef>
                <a:spcPct val="50000"/>
              </a:spcBef>
              <a:buFontTx/>
              <a:buNone/>
            </a:pPr>
            <a:r>
              <a:rPr lang="zh-TW" altLang="en-US" sz="1800" dirty="0"/>
              <a:t>電子波所包含的資訊，是無法讓你</a:t>
            </a:r>
            <a:r>
              <a:rPr lang="zh-TW" altLang="en-US" sz="1800" dirty="0">
                <a:solidFill>
                  <a:srgbClr val="FF0000"/>
                </a:solidFill>
              </a:rPr>
              <a:t>辨別</a:t>
            </a:r>
            <a:r>
              <a:rPr lang="zh-TW" altLang="en-US" sz="1800" dirty="0"/>
              <a:t>這單一顆電子究竟散射到那個方向！</a:t>
            </a:r>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2" name="TextBox 1">
            <a:extLst>
              <a:ext uri="{FF2B5EF4-FFF2-40B4-BE49-F238E27FC236}">
                <a16:creationId xmlns:a16="http://schemas.microsoft.com/office/drawing/2014/main" id="{5267D784-FC6F-7A40-BE95-F05D92E7D13B}"/>
              </a:ext>
            </a:extLst>
          </p:cNvPr>
          <p:cNvSpPr txBox="1"/>
          <p:nvPr/>
        </p:nvSpPr>
        <p:spPr>
          <a:xfrm>
            <a:off x="676865" y="377473"/>
            <a:ext cx="241240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但糟的是：</a:t>
            </a:r>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波與粒子兩個圖像是彼此內在嚴重衝突的！</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9477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72"/>
                                        </p:tgtEl>
                                        <p:attrNameLst>
                                          <p:attrName>style.visibility</p:attrName>
                                        </p:attrNameLst>
                                      </p:cBhvr>
                                      <p:to>
                                        <p:strVal val="visible"/>
                                      </p:to>
                                    </p:set>
                                    <p:anim calcmode="lin" valueType="num">
                                      <p:cBhvr additive="base">
                                        <p:cTn id="7" dur="500" fill="hold"/>
                                        <p:tgtEl>
                                          <p:spTgt spid="70672"/>
                                        </p:tgtEl>
                                        <p:attrNameLst>
                                          <p:attrName>ppt_x</p:attrName>
                                        </p:attrNameLst>
                                      </p:cBhvr>
                                      <p:tavLst>
                                        <p:tav tm="0">
                                          <p:val>
                                            <p:strVal val="#ppt_x"/>
                                          </p:val>
                                        </p:tav>
                                        <p:tav tm="100000">
                                          <p:val>
                                            <p:strVal val="#ppt_x"/>
                                          </p:val>
                                        </p:tav>
                                      </p:tavLst>
                                    </p:anim>
                                    <p:anim calcmode="lin" valueType="num">
                                      <p:cBhvr additive="base">
                                        <p:cTn id="8" dur="500" fill="hold"/>
                                        <p:tgtEl>
                                          <p:spTgt spid="706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51"/>
                                        </p:tgtEl>
                                        <p:attrNameLst>
                                          <p:attrName>style.visibility</p:attrName>
                                        </p:attrNameLst>
                                      </p:cBhvr>
                                      <p:to>
                                        <p:strVal val="visible"/>
                                      </p:to>
                                    </p:set>
                                    <p:anim calcmode="lin" valueType="num">
                                      <p:cBhvr additive="base">
                                        <p:cTn id="15" dur="500" fill="hold"/>
                                        <p:tgtEl>
                                          <p:spTgt spid="163851"/>
                                        </p:tgtEl>
                                        <p:attrNameLst>
                                          <p:attrName>ppt_x</p:attrName>
                                        </p:attrNameLst>
                                      </p:cBhvr>
                                      <p:tavLst>
                                        <p:tav tm="0">
                                          <p:val>
                                            <p:strVal val="#ppt_x"/>
                                          </p:val>
                                        </p:tav>
                                        <p:tav tm="100000">
                                          <p:val>
                                            <p:strVal val="#ppt_x"/>
                                          </p:val>
                                        </p:tav>
                                      </p:tavLst>
                                    </p:anim>
                                    <p:anim calcmode="lin" valueType="num">
                                      <p:cBhvr additive="base">
                                        <p:cTn id="16" dur="500" fill="hold"/>
                                        <p:tgtEl>
                                          <p:spTgt spid="1638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2" grpId="0"/>
      <p:bldP spid="21" grpId="0"/>
      <p:bldP spid="24" grpId="0"/>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1"/>
          <p:cNvSpPr txBox="1">
            <a:spLocks noChangeArrowheads="1"/>
          </p:cNvSpPr>
          <p:nvPr/>
        </p:nvSpPr>
        <p:spPr bwMode="auto">
          <a:xfrm>
            <a:off x="823120" y="1762919"/>
            <a:ext cx="67675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a:t>
            </a:r>
            <a:r>
              <a:rPr lang="zh-TW" altLang="en-US" sz="1800" dirty="0">
                <a:solidFill>
                  <a:srgbClr val="FF0000"/>
                </a:solidFill>
              </a:rPr>
              <a:t>單一一個電子</a:t>
            </a:r>
            <a:r>
              <a:rPr lang="zh-TW" altLang="en-US" sz="1800" dirty="0"/>
              <a:t>入射，</a:t>
            </a:r>
            <a:r>
              <a:rPr lang="zh-TW" altLang="en-US" sz="1800" dirty="0">
                <a:solidFill>
                  <a:srgbClr val="FF0000"/>
                </a:solidFill>
              </a:rPr>
              <a:t>無法預測</a:t>
            </a:r>
            <a:r>
              <a:rPr lang="zh-TW" altLang="en-US" sz="1800" dirty="0"/>
              <a:t>這顆電子究竟散射到那個方向！</a:t>
            </a:r>
          </a:p>
        </p:txBody>
      </p:sp>
      <p:sp>
        <p:nvSpPr>
          <p:cNvPr id="164867" name="Text Box 13"/>
          <p:cNvSpPr txBox="1">
            <a:spLocks noChangeArrowheads="1"/>
          </p:cNvSpPr>
          <p:nvPr/>
        </p:nvSpPr>
        <p:spPr bwMode="auto">
          <a:xfrm>
            <a:off x="823120" y="405607"/>
            <a:ext cx="700087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一束電子</a:t>
            </a:r>
            <a:r>
              <a:rPr lang="zh-TW" altLang="en-US" sz="1800" dirty="0"/>
              <a:t>入射，散射後粒子的分布是</a:t>
            </a:r>
            <a:r>
              <a:rPr lang="zh-TW" altLang="en-US" sz="1800" dirty="0">
                <a:solidFill>
                  <a:srgbClr val="FF0000"/>
                </a:solidFill>
              </a:rPr>
              <a:t>可以預測，</a:t>
            </a:r>
            <a:endParaRPr lang="en-US" altLang="zh-TW" sz="1800" dirty="0">
              <a:solidFill>
                <a:srgbClr val="FF0000"/>
              </a:solidFill>
            </a:endParaRPr>
          </a:p>
          <a:p>
            <a:pPr eaLnBrk="1" hangingPunct="1">
              <a:spcBef>
                <a:spcPct val="50000"/>
              </a:spcBef>
              <a:buFontTx/>
              <a:buNone/>
            </a:pPr>
            <a:r>
              <a:rPr lang="zh-TW" altLang="en-US" sz="1800" dirty="0"/>
              <a:t>粒子分布正比於散射後的波強度！</a:t>
            </a:r>
          </a:p>
        </p:txBody>
      </p:sp>
      <p:sp>
        <p:nvSpPr>
          <p:cNvPr id="82948" name="文字方塊 12"/>
          <p:cNvSpPr txBox="1">
            <a:spLocks noChangeArrowheads="1"/>
          </p:cNvSpPr>
          <p:nvPr/>
        </p:nvSpPr>
        <p:spPr bwMode="auto">
          <a:xfrm>
            <a:off x="823120" y="2304242"/>
            <a:ext cx="648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但前者一束電子就是後者單一顆電子入射實驗重複多次！</a:t>
            </a:r>
          </a:p>
        </p:txBody>
      </p:sp>
      <p:pic>
        <p:nvPicPr>
          <p:cNvPr id="14" name="Picture 7" descr="000A942B-FC34-1E95-8EA5809EC5880000_2"/>
          <p:cNvPicPr>
            <a:picLocks noChangeAspect="1" noChangeArrowheads="1"/>
          </p:cNvPicPr>
          <p:nvPr/>
        </p:nvPicPr>
        <p:blipFill>
          <a:blip r:embed="rId2">
            <a:extLst>
              <a:ext uri="{28A0092B-C50C-407E-A947-70E740481C1C}">
                <a14:useLocalDpi xmlns:a14="http://schemas.microsoft.com/office/drawing/2010/main" val="0"/>
              </a:ext>
            </a:extLst>
          </a:blip>
          <a:srcRect r="49593"/>
          <a:stretch>
            <a:fillRect/>
          </a:stretch>
        </p:blipFill>
        <p:spPr bwMode="auto">
          <a:xfrm>
            <a:off x="7823995" y="2734144"/>
            <a:ext cx="1164471" cy="14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a:spLocks noChangeArrowheads="1"/>
          </p:cNvSpPr>
          <p:nvPr/>
        </p:nvSpPr>
        <p:spPr bwMode="auto">
          <a:xfrm>
            <a:off x="828309" y="3672848"/>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這就是博弈！就是買獎卷！</a:t>
            </a:r>
          </a:p>
        </p:txBody>
      </p:sp>
      <p:sp>
        <p:nvSpPr>
          <p:cNvPr id="16" name="文字方塊 15"/>
          <p:cNvSpPr txBox="1">
            <a:spLocks noChangeArrowheads="1"/>
          </p:cNvSpPr>
          <p:nvPr/>
        </p:nvSpPr>
        <p:spPr bwMode="auto">
          <a:xfrm>
            <a:off x="818232" y="5710931"/>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我們無法預測單一一次擲骰子的結果，</a:t>
            </a:r>
            <a:endParaRPr lang="en-US" altLang="zh-TW" sz="1800" dirty="0"/>
          </a:p>
        </p:txBody>
      </p:sp>
      <p:sp>
        <p:nvSpPr>
          <p:cNvPr id="8" name="上-下雙向箭號 7"/>
          <p:cNvSpPr/>
          <p:nvPr/>
        </p:nvSpPr>
        <p:spPr>
          <a:xfrm>
            <a:off x="3894932" y="1226684"/>
            <a:ext cx="428625" cy="517525"/>
          </a:xfrm>
          <a:prstGeom prst="upDownArrow">
            <a:avLst>
              <a:gd name="adj1" fmla="val 112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文字方塊 8"/>
          <p:cNvSpPr txBox="1">
            <a:spLocks noChangeArrowheads="1"/>
          </p:cNvSpPr>
          <p:nvPr/>
        </p:nvSpPr>
        <p:spPr bwMode="auto">
          <a:xfrm>
            <a:off x="818232" y="5205734"/>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這是機率！機率預測的是無限多次重複試驗的結果！</a:t>
            </a:r>
          </a:p>
        </p:txBody>
      </p:sp>
      <p:sp>
        <p:nvSpPr>
          <p:cNvPr id="13" name="矩形 12"/>
          <p:cNvSpPr>
            <a:spLocks noChangeArrowheads="1"/>
          </p:cNvSpPr>
          <p:nvPr/>
        </p:nvSpPr>
        <p:spPr bwMode="auto">
          <a:xfrm>
            <a:off x="828309" y="3208272"/>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這是怎麼一回事？好像很熟悉？</a:t>
            </a:r>
          </a:p>
        </p:txBody>
      </p:sp>
      <p:sp>
        <p:nvSpPr>
          <p:cNvPr id="2" name="文字方塊 1"/>
          <p:cNvSpPr txBox="1"/>
          <p:nvPr/>
        </p:nvSpPr>
        <p:spPr bwMode="auto">
          <a:xfrm>
            <a:off x="828309" y="2724501"/>
            <a:ext cx="792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以上結果表示：單次實驗無法預測結果，但可以預測重複實驗的結果分布。</a:t>
            </a:r>
          </a:p>
        </p:txBody>
      </p:sp>
      <p:sp>
        <p:nvSpPr>
          <p:cNvPr id="3" name="矩形 2"/>
          <p:cNvSpPr/>
          <p:nvPr/>
        </p:nvSpPr>
        <p:spPr>
          <a:xfrm>
            <a:off x="788750" y="6228151"/>
            <a:ext cx="3647152" cy="369332"/>
          </a:xfrm>
          <a:prstGeom prst="rect">
            <a:avLst/>
          </a:prstGeom>
        </p:spPr>
        <p:txBody>
          <a:bodyPr wrap="none">
            <a:spAutoFit/>
          </a:bodyPr>
          <a:lstStyle/>
          <a:p>
            <a:pPr eaLnBrk="1" hangingPunct="1"/>
            <a:r>
              <a:rPr lang="zh-TW" altLang="en-US" sz="1800" dirty="0"/>
              <a:t>但多次擲的總分布則由</a:t>
            </a:r>
            <a:r>
              <a:rPr lang="zh-TW" altLang="en-US" sz="1800" dirty="0">
                <a:solidFill>
                  <a:srgbClr val="FF0000"/>
                </a:solidFill>
              </a:rPr>
              <a:t>機率</a:t>
            </a:r>
            <a:r>
              <a:rPr lang="zh-TW" altLang="en-US" sz="1800" dirty="0"/>
              <a:t>決定！</a:t>
            </a:r>
          </a:p>
        </p:txBody>
      </p:sp>
      <p:sp>
        <p:nvSpPr>
          <p:cNvPr id="4" name="Rectangle 3">
            <a:extLst>
              <a:ext uri="{FF2B5EF4-FFF2-40B4-BE49-F238E27FC236}">
                <a16:creationId xmlns:a16="http://schemas.microsoft.com/office/drawing/2014/main" id="{9D0B733D-5DAE-6A4F-B6E7-9EA2C0BC668F}"/>
              </a:ext>
            </a:extLst>
          </p:cNvPr>
          <p:cNvSpPr/>
          <p:nvPr/>
        </p:nvSpPr>
        <p:spPr>
          <a:xfrm>
            <a:off x="818232" y="4183871"/>
            <a:ext cx="5302444" cy="369332"/>
          </a:xfrm>
          <a:prstGeom prst="rect">
            <a:avLst/>
          </a:prstGeom>
        </p:spPr>
        <p:txBody>
          <a:bodyPr wrap="square">
            <a:spAutoFit/>
          </a:bodyPr>
          <a:lstStyle/>
          <a:p>
            <a:r>
              <a:rPr lang="en-TW" sz="1800" dirty="0"/>
              <a:t>我完全不能確定自己這一局的勝負，</a:t>
            </a:r>
          </a:p>
        </p:txBody>
      </p:sp>
      <p:sp>
        <p:nvSpPr>
          <p:cNvPr id="5" name="Rectangle 4">
            <a:extLst>
              <a:ext uri="{FF2B5EF4-FFF2-40B4-BE49-F238E27FC236}">
                <a16:creationId xmlns:a16="http://schemas.microsoft.com/office/drawing/2014/main" id="{D140F8A9-B605-DD47-AD36-0ACA695728E5}"/>
              </a:ext>
            </a:extLst>
          </p:cNvPr>
          <p:cNvSpPr/>
          <p:nvPr/>
        </p:nvSpPr>
        <p:spPr>
          <a:xfrm>
            <a:off x="818232" y="4647396"/>
            <a:ext cx="6246440" cy="369332"/>
          </a:xfrm>
          <a:prstGeom prst="rect">
            <a:avLst/>
          </a:prstGeom>
        </p:spPr>
        <p:txBody>
          <a:bodyPr wrap="square">
            <a:spAutoFit/>
          </a:bodyPr>
          <a:lstStyle/>
          <a:p>
            <a:r>
              <a:rPr lang="en-TW" sz="1800" dirty="0"/>
              <a:t>但賭場老闆卻可以由機率精確預測整個賭場的輸贏分佈。</a:t>
            </a:r>
          </a:p>
        </p:txBody>
      </p:sp>
      <p:pic>
        <p:nvPicPr>
          <p:cNvPr id="458754" name="Picture 2" descr="Casino definition and meaning | Collins English Dictionary">
            <a:extLst>
              <a:ext uri="{FF2B5EF4-FFF2-40B4-BE49-F238E27FC236}">
                <a16:creationId xmlns:a16="http://schemas.microsoft.com/office/drawing/2014/main" id="{BA7E88F2-0097-F049-8439-E5CCBC34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70" y="4436717"/>
            <a:ext cx="2483768" cy="16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1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additive="base">
                                        <p:cTn id="11" dur="500" fill="hold"/>
                                        <p:tgtEl>
                                          <p:spTgt spid="82946"/>
                                        </p:tgtEl>
                                        <p:attrNameLst>
                                          <p:attrName>ppt_x</p:attrName>
                                        </p:attrNameLst>
                                      </p:cBhvr>
                                      <p:tavLst>
                                        <p:tav tm="0">
                                          <p:val>
                                            <p:strVal val="#ppt_x"/>
                                          </p:val>
                                        </p:tav>
                                        <p:tav tm="100000">
                                          <p:val>
                                            <p:strVal val="#ppt_x"/>
                                          </p:val>
                                        </p:tav>
                                      </p:tavLst>
                                    </p:anim>
                                    <p:anim calcmode="lin" valueType="num">
                                      <p:cBhvr additive="base">
                                        <p:cTn id="12"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additive="base">
                                        <p:cTn id="17" dur="500" fill="hold"/>
                                        <p:tgtEl>
                                          <p:spTgt spid="82948"/>
                                        </p:tgtEl>
                                        <p:attrNameLst>
                                          <p:attrName>ppt_x</p:attrName>
                                        </p:attrNameLst>
                                      </p:cBhvr>
                                      <p:tavLst>
                                        <p:tav tm="0">
                                          <p:val>
                                            <p:strVal val="#ppt_x"/>
                                          </p:val>
                                        </p:tav>
                                        <p:tav tm="100000">
                                          <p:val>
                                            <p:strVal val="#ppt_x"/>
                                          </p:val>
                                        </p:tav>
                                      </p:tavLst>
                                    </p:anim>
                                    <p:anim calcmode="lin" valueType="num">
                                      <p:cBhvr additive="base">
                                        <p:cTn id="18" dur="500" fill="hold"/>
                                        <p:tgtEl>
                                          <p:spTgt spid="8294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58754"/>
                                        </p:tgtEl>
                                        <p:attrNameLst>
                                          <p:attrName>style.visibility</p:attrName>
                                        </p:attrNameLst>
                                      </p:cBhvr>
                                      <p:to>
                                        <p:strVal val="visible"/>
                                      </p:to>
                                    </p:set>
                                    <p:anim calcmode="lin" valueType="num">
                                      <p:cBhvr additive="base">
                                        <p:cTn id="53" dur="500" fill="hold"/>
                                        <p:tgtEl>
                                          <p:spTgt spid="458754"/>
                                        </p:tgtEl>
                                        <p:attrNameLst>
                                          <p:attrName>ppt_x</p:attrName>
                                        </p:attrNameLst>
                                      </p:cBhvr>
                                      <p:tavLst>
                                        <p:tav tm="0">
                                          <p:val>
                                            <p:strVal val="#ppt_x"/>
                                          </p:val>
                                        </p:tav>
                                        <p:tav tm="100000">
                                          <p:val>
                                            <p:strVal val="#ppt_x"/>
                                          </p:val>
                                        </p:tav>
                                      </p:tavLst>
                                    </p:anim>
                                    <p:anim calcmode="lin" valueType="num">
                                      <p:cBhvr additive="base">
                                        <p:cTn id="54" dur="500" fill="hold"/>
                                        <p:tgtEl>
                                          <p:spTgt spid="458754"/>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8" grpId="0"/>
      <p:bldP spid="15" grpId="0"/>
      <p:bldP spid="16" grpId="0"/>
      <p:bldP spid="8" grpId="0" animBg="1"/>
      <p:bldP spid="9" grpId="0"/>
      <p:bldP spid="13" grpId="0"/>
      <p:bldP spid="2" grpId="0"/>
      <p:bldP spid="3" grpId="0"/>
      <p:bldP spid="4" grpId="0"/>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文字方塊 50"/>
          <p:cNvSpPr txBox="1">
            <a:spLocks noChangeArrowheads="1"/>
          </p:cNvSpPr>
          <p:nvPr/>
        </p:nvSpPr>
        <p:spPr bwMode="auto">
          <a:xfrm>
            <a:off x="948705" y="351139"/>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電子束的散射，相當於對單一顆電子散射的多次觀測，</a:t>
            </a:r>
          </a:p>
        </p:txBody>
      </p:sp>
      <p:sp>
        <p:nvSpPr>
          <p:cNvPr id="11" name="矩形 10"/>
          <p:cNvSpPr>
            <a:spLocks noChangeArrowheads="1"/>
          </p:cNvSpPr>
          <p:nvPr/>
        </p:nvSpPr>
        <p:spPr bwMode="auto">
          <a:xfrm>
            <a:off x="948705" y="755412"/>
            <a:ext cx="705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因此，電子束的</a:t>
            </a:r>
            <a:r>
              <a:rPr lang="zh-TW" altLang="en-US" sz="1800" b="1" dirty="0">
                <a:solidFill>
                  <a:srgbClr val="FF0000"/>
                </a:solidFill>
              </a:rPr>
              <a:t>分佈</a:t>
            </a:r>
            <a:r>
              <a:rPr lang="zh-TW" altLang="en-US" sz="1800" dirty="0">
                <a:solidFill>
                  <a:srgbClr val="FF0000"/>
                </a:solidFill>
              </a:rPr>
              <a:t> </a:t>
            </a:r>
            <a:r>
              <a:rPr lang="zh-TW" altLang="en-US" sz="1800" dirty="0"/>
              <a:t>≈ 單一顆電子的</a:t>
            </a:r>
            <a:r>
              <a:rPr lang="zh-TW" altLang="en-US" sz="1800" b="1" dirty="0">
                <a:solidFill>
                  <a:srgbClr val="FF0000"/>
                </a:solidFill>
              </a:rPr>
              <a:t>機率</a:t>
            </a:r>
            <a:r>
              <a:rPr lang="zh-TW" altLang="en-US" sz="1800" dirty="0"/>
              <a:t>！</a:t>
            </a:r>
          </a:p>
        </p:txBody>
      </p:sp>
      <p:sp>
        <p:nvSpPr>
          <p:cNvPr id="12" name="文字方塊 11"/>
          <p:cNvSpPr txBox="1">
            <a:spLocks noChangeArrowheads="1"/>
          </p:cNvSpPr>
          <p:nvPr/>
        </p:nvSpPr>
        <p:spPr bwMode="auto">
          <a:xfrm>
            <a:off x="920215" y="1899317"/>
            <a:ext cx="7615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所以，對</a:t>
            </a:r>
            <a:r>
              <a:rPr lang="zh-TW" altLang="en-US" sz="1800" dirty="0">
                <a:solidFill>
                  <a:srgbClr val="FF0000"/>
                </a:solidFill>
              </a:rPr>
              <a:t>單一顆電子</a:t>
            </a:r>
            <a:r>
              <a:rPr lang="zh-TW" altLang="en-US" sz="1800" dirty="0"/>
              <a:t>，它所對應的電子波的</a:t>
            </a:r>
            <a:r>
              <a:rPr lang="zh-TW" altLang="en-US" sz="1800" b="1" dirty="0">
                <a:solidFill>
                  <a:srgbClr val="FF0000"/>
                </a:solidFill>
              </a:rPr>
              <a:t>強度</a:t>
            </a:r>
            <a:r>
              <a:rPr lang="zh-TW" altLang="en-US" sz="1800" dirty="0"/>
              <a:t> ≈ 看到此電子的</a:t>
            </a:r>
            <a:r>
              <a:rPr lang="zh-TW" altLang="en-US" sz="1800" b="1" dirty="0">
                <a:solidFill>
                  <a:srgbClr val="FF0000"/>
                </a:solidFill>
              </a:rPr>
              <a:t>機率</a:t>
            </a:r>
            <a:r>
              <a:rPr lang="zh-TW" altLang="en-US" sz="1800" dirty="0"/>
              <a:t>！</a:t>
            </a:r>
          </a:p>
        </p:txBody>
      </p:sp>
      <p:sp>
        <p:nvSpPr>
          <p:cNvPr id="17" name="Text Box 14"/>
          <p:cNvSpPr txBox="1">
            <a:spLocks noChangeArrowheads="1"/>
          </p:cNvSpPr>
          <p:nvPr/>
        </p:nvSpPr>
        <p:spPr bwMode="auto">
          <a:xfrm>
            <a:off x="948705" y="1471672"/>
            <a:ext cx="8135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由實驗觀察已知，電子束散射看到電子的</a:t>
            </a:r>
            <a:r>
              <a:rPr lang="zh-TW" altLang="en-US" sz="1800" b="1" dirty="0">
                <a:solidFill>
                  <a:srgbClr val="FF0000"/>
                </a:solidFill>
              </a:rPr>
              <a:t>分佈</a:t>
            </a:r>
            <a:r>
              <a:rPr lang="zh-TW" altLang="en-US" sz="1800" dirty="0"/>
              <a:t> ≈單一顆電子散射電子波的</a:t>
            </a:r>
            <a:r>
              <a:rPr lang="zh-TW" altLang="en-US" sz="1800" b="1" dirty="0">
                <a:solidFill>
                  <a:srgbClr val="FF0000"/>
                </a:solidFill>
              </a:rPr>
              <a:t>強度</a:t>
            </a:r>
            <a:r>
              <a:rPr lang="zh-TW" altLang="en-US" sz="1800" dirty="0"/>
              <a:t>。</a:t>
            </a:r>
          </a:p>
        </p:txBody>
      </p:sp>
      <p:pic>
        <p:nvPicPr>
          <p:cNvPr id="1658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558993" y="2437943"/>
            <a:ext cx="1764423" cy="305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8983E6-27A3-05DE-EEB8-55B89C1BA49D}"/>
              </a:ext>
            </a:extLst>
          </p:cNvPr>
          <p:cNvSpPr txBox="1"/>
          <p:nvPr/>
        </p:nvSpPr>
        <p:spPr>
          <a:xfrm>
            <a:off x="371543" y="5917922"/>
            <a:ext cx="8712968"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只有用發現粒子的機率來解釋波的強度，才有可能化解電子既是波又是粒子的衝突！</a:t>
            </a:r>
          </a:p>
        </p:txBody>
      </p:sp>
      <p:sp>
        <p:nvSpPr>
          <p:cNvPr id="3" name="橢圓 7">
            <a:extLst>
              <a:ext uri="{FF2B5EF4-FFF2-40B4-BE49-F238E27FC236}">
                <a16:creationId xmlns:a16="http://schemas.microsoft.com/office/drawing/2014/main" id="{A003AB14-294C-722C-22B0-2A8AEC526135}"/>
              </a:ext>
            </a:extLst>
          </p:cNvPr>
          <p:cNvSpPr/>
          <p:nvPr/>
        </p:nvSpPr>
        <p:spPr>
          <a:xfrm>
            <a:off x="2772569" y="272113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4" name="直線單箭頭接點 27">
            <a:extLst>
              <a:ext uri="{FF2B5EF4-FFF2-40B4-BE49-F238E27FC236}">
                <a16:creationId xmlns:a16="http://schemas.microsoft.com/office/drawing/2014/main" id="{A128B671-C03A-A671-F3C8-C8C138EEEB21}"/>
              </a:ext>
            </a:extLst>
          </p:cNvPr>
          <p:cNvCxnSpPr/>
          <p:nvPr/>
        </p:nvCxnSpPr>
        <p:spPr>
          <a:xfrm>
            <a:off x="3059832" y="2793511"/>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3">
            <a:extLst>
              <a:ext uri="{FF2B5EF4-FFF2-40B4-BE49-F238E27FC236}">
                <a16:creationId xmlns:a16="http://schemas.microsoft.com/office/drawing/2014/main" id="{29BE7B3A-4C89-78E3-2829-6185FE8B9B43}"/>
              </a:ext>
            </a:extLst>
          </p:cNvPr>
          <p:cNvSpPr/>
          <p:nvPr/>
        </p:nvSpPr>
        <p:spPr>
          <a:xfrm>
            <a:off x="4028090" y="561194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4">
            <a:extLst>
              <a:ext uri="{FF2B5EF4-FFF2-40B4-BE49-F238E27FC236}">
                <a16:creationId xmlns:a16="http://schemas.microsoft.com/office/drawing/2014/main" id="{40EFAF4A-9C22-F275-C425-996E2B5A5C1B}"/>
              </a:ext>
            </a:extLst>
          </p:cNvPr>
          <p:cNvSpPr/>
          <p:nvPr/>
        </p:nvSpPr>
        <p:spPr>
          <a:xfrm>
            <a:off x="5108210" y="561194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12">
            <a:extLst>
              <a:ext uri="{FF2B5EF4-FFF2-40B4-BE49-F238E27FC236}">
                <a16:creationId xmlns:a16="http://schemas.microsoft.com/office/drawing/2014/main" id="{4DD3A1E3-4A38-219A-32A2-886A5A541460}"/>
              </a:ext>
            </a:extLst>
          </p:cNvPr>
          <p:cNvCxnSpPr/>
          <p:nvPr/>
        </p:nvCxnSpPr>
        <p:spPr>
          <a:xfrm>
            <a:off x="5323416" y="5684598"/>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5">
            <a:extLst>
              <a:ext uri="{FF2B5EF4-FFF2-40B4-BE49-F238E27FC236}">
                <a16:creationId xmlns:a16="http://schemas.microsoft.com/office/drawing/2014/main" id="{8C785E6E-378E-D039-B625-8AA23EDC314E}"/>
              </a:ext>
            </a:extLst>
          </p:cNvPr>
          <p:cNvCxnSpPr/>
          <p:nvPr/>
        </p:nvCxnSpPr>
        <p:spPr>
          <a:xfrm flipH="1">
            <a:off x="2731177" y="568459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21">
            <a:extLst>
              <a:ext uri="{FF2B5EF4-FFF2-40B4-BE49-F238E27FC236}">
                <a16:creationId xmlns:a16="http://schemas.microsoft.com/office/drawing/2014/main" id="{A477FB43-992D-99E6-1EB7-142A2BD9933B}"/>
              </a:ext>
            </a:extLst>
          </p:cNvPr>
          <p:cNvSpPr txBox="1">
            <a:spLocks noChangeArrowheads="1"/>
          </p:cNvSpPr>
          <p:nvPr/>
        </p:nvSpPr>
        <p:spPr bwMode="auto">
          <a:xfrm>
            <a:off x="4386791" y="5468698"/>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0" name="文字方塊 16">
            <a:extLst>
              <a:ext uri="{FF2B5EF4-FFF2-40B4-BE49-F238E27FC236}">
                <a16:creationId xmlns:a16="http://schemas.microsoft.com/office/drawing/2014/main" id="{B84086EE-E163-426C-A1B1-386222524574}"/>
              </a:ext>
            </a:extLst>
          </p:cNvPr>
          <p:cNvSpPr txBox="1">
            <a:spLocks noChangeArrowheads="1"/>
          </p:cNvSpPr>
          <p:nvPr/>
        </p:nvSpPr>
        <p:spPr bwMode="auto">
          <a:xfrm>
            <a:off x="3249954" y="5499232"/>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Tree>
    <p:extLst>
      <p:ext uri="{BB962C8B-B14F-4D97-AF65-F5344CB8AC3E}">
        <p14:creationId xmlns:p14="http://schemas.microsoft.com/office/powerpoint/2010/main" val="3401759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952546" y="4605004"/>
            <a:ext cx="8083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不像海森堡完全排斥物質波，波恩對波是認真的，即使只是一個計算的工具！</a:t>
            </a:r>
            <a:endParaRPr lang="en-US" altLang="zh-TW" sz="1800" dirty="0"/>
          </a:p>
        </p:txBody>
      </p:sp>
      <p:sp>
        <p:nvSpPr>
          <p:cNvPr id="5" name="文字方塊 4"/>
          <p:cNvSpPr txBox="1"/>
          <p:nvPr/>
        </p:nvSpPr>
        <p:spPr bwMode="auto">
          <a:xfrm>
            <a:off x="972039" y="5096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而且他教薛丁格如何算。</a:t>
            </a:r>
          </a:p>
        </p:txBody>
      </p:sp>
      <p:sp>
        <p:nvSpPr>
          <p:cNvPr id="6" name="Text Box 19"/>
          <p:cNvSpPr txBox="1">
            <a:spLocks noChangeArrowheads="1"/>
          </p:cNvSpPr>
          <p:nvPr/>
        </p:nvSpPr>
        <p:spPr bwMode="auto">
          <a:xfrm>
            <a:off x="952547" y="5589240"/>
            <a:ext cx="64813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一顆粒子在各處的</a:t>
            </a:r>
            <a:r>
              <a:rPr lang="zh-TW" altLang="en-US" sz="1800" dirty="0">
                <a:solidFill>
                  <a:srgbClr val="FF0000"/>
                </a:solidFill>
              </a:rPr>
              <a:t>物質波的強度 </a:t>
            </a:r>
            <a:r>
              <a:rPr lang="zh-TW" altLang="en-US" sz="1800" dirty="0"/>
              <a:t>≈ 在該處發現此粒子的</a:t>
            </a:r>
            <a:r>
              <a:rPr lang="zh-TW" altLang="en-US" sz="1800" b="1" dirty="0">
                <a:solidFill>
                  <a:srgbClr val="FF0000"/>
                </a:solidFill>
              </a:rPr>
              <a:t>機率</a:t>
            </a:r>
            <a:endParaRPr lang="zh-TW" altLang="en-US" sz="1800" dirty="0">
              <a:solidFill>
                <a:srgbClr val="FF0000"/>
              </a:solidFill>
            </a:endParaRPr>
          </a:p>
        </p:txBody>
      </p:sp>
      <p:sp>
        <p:nvSpPr>
          <p:cNvPr id="7" name="Text Box 10"/>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p:spTree>
    <p:extLst>
      <p:ext uri="{BB962C8B-B14F-4D97-AF65-F5344CB8AC3E}">
        <p14:creationId xmlns:p14="http://schemas.microsoft.com/office/powerpoint/2010/main" val="28371385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ext Box 5"/>
          <p:cNvSpPr txBox="1">
            <a:spLocks noChangeArrowheads="1"/>
          </p:cNvSpPr>
          <p:nvPr/>
        </p:nvSpPr>
        <p:spPr bwMode="auto">
          <a:xfrm>
            <a:off x="2916238" y="1196975"/>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endParaRPr lang="zh-TW" altLang="en-US" sz="2400"/>
          </a:p>
        </p:txBody>
      </p:sp>
      <mc:AlternateContent xmlns:mc="http://schemas.openxmlformats.org/markup-compatibility/2006" xmlns:a14="http://schemas.microsoft.com/office/drawing/2010/main">
        <mc:Choice Requires="a14">
          <p:sp>
            <p:nvSpPr>
              <p:cNvPr id="167940" name="Text Box 6"/>
              <p:cNvSpPr txBox="1">
                <a:spLocks noChangeArrowheads="1"/>
              </p:cNvSpPr>
              <p:nvPr/>
            </p:nvSpPr>
            <p:spPr bwMode="auto">
              <a:xfrm>
                <a:off x="3910349" y="1228586"/>
                <a:ext cx="51261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時間為 </a:t>
                </a:r>
                <a14:m>
                  <m:oMath xmlns:m="http://schemas.openxmlformats.org/officeDocument/2006/math">
                    <m:r>
                      <a:rPr lang="en-US" altLang="zh-TW" sz="1800" i="1" dirty="0" smtClean="0">
                        <a:latin typeface="Cambria Math" panose="02040503050406030204" pitchFamily="18" charset="0"/>
                        <a:cs typeface="Times New Roman" pitchFamily="18" charset="0"/>
                      </a:rPr>
                      <m:t>𝑡</m:t>
                    </m:r>
                  </m:oMath>
                </a14:m>
                <a:r>
                  <a:rPr lang="zh-TW" altLang="en-US" sz="1800" dirty="0">
                    <a:cs typeface="Times New Roman" pitchFamily="18" charset="0"/>
                  </a:rPr>
                  <a:t> 時在</a:t>
                </a:r>
                <a14:m>
                  <m:oMath xmlns:m="http://schemas.openxmlformats.org/officeDocument/2006/math">
                    <m:r>
                      <a:rPr lang="en-US" altLang="zh-TW" sz="1800" i="1" dirty="0" smtClean="0">
                        <a:latin typeface="Cambria Math" panose="02040503050406030204" pitchFamily="18" charset="0"/>
                        <a:cs typeface="Times New Roman" pitchFamily="18" charset="0"/>
                      </a:rPr>
                      <m:t>𝑥</m:t>
                    </m:r>
                  </m:oMath>
                </a14:m>
                <a:r>
                  <a:rPr lang="zh-TW" altLang="en-US" sz="1800" dirty="0">
                    <a:cs typeface="Times New Roman" pitchFamily="18" charset="0"/>
                  </a:rPr>
                  <a:t>與</a:t>
                </a:r>
                <a14:m>
                  <m:oMath xmlns:m="http://schemas.openxmlformats.org/officeDocument/2006/math">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𝑑𝑥</m:t>
                    </m:r>
                  </m:oMath>
                </a14:m>
                <a:r>
                  <a:rPr lang="zh-TW" altLang="en-US" sz="1800" dirty="0">
                    <a:cs typeface="Times New Roman" pitchFamily="18" charset="0"/>
                  </a:rPr>
                  <a:t>之間發現該粒子的機率。</a:t>
                </a:r>
              </a:p>
            </p:txBody>
          </p:sp>
        </mc:Choice>
        <mc:Fallback xmlns="">
          <p:sp>
            <p:nvSpPr>
              <p:cNvPr id="167940" name="Text Box 6"/>
              <p:cNvSpPr txBox="1">
                <a:spLocks noRot="1" noChangeAspect="1" noMove="1" noResize="1" noEditPoints="1" noAdjustHandles="1" noChangeArrowheads="1" noChangeShapeType="1" noTextEdit="1"/>
              </p:cNvSpPr>
              <p:nvPr/>
            </p:nvSpPr>
            <p:spPr bwMode="auto">
              <a:xfrm>
                <a:off x="3910349" y="1228586"/>
                <a:ext cx="5126147" cy="369332"/>
              </a:xfrm>
              <a:prstGeom prst="rect">
                <a:avLst/>
              </a:prstGeom>
              <a:blipFill>
                <a:blip r:embed="rId3"/>
                <a:stretch>
                  <a:fillRect l="-98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67941" name="Picture 7" descr="4101"/>
          <p:cNvPicPr>
            <a:picLocks noChangeAspect="1" noChangeArrowheads="1"/>
          </p:cNvPicPr>
          <p:nvPr/>
        </p:nvPicPr>
        <p:blipFill>
          <a:blip r:embed="rId4">
            <a:extLst>
              <a:ext uri="{28A0092B-C50C-407E-A947-70E740481C1C}">
                <a14:useLocalDpi xmlns:a14="http://schemas.microsoft.com/office/drawing/2010/main" val="0"/>
              </a:ext>
            </a:extLst>
          </a:blip>
          <a:srcRect b="2882"/>
          <a:stretch>
            <a:fillRect/>
          </a:stretch>
        </p:blipFill>
        <p:spPr bwMode="auto">
          <a:xfrm>
            <a:off x="2555776" y="1988840"/>
            <a:ext cx="30607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9"/>
          <p:cNvSpPr txBox="1">
            <a:spLocks noChangeArrowheads="1"/>
          </p:cNvSpPr>
          <p:nvPr/>
        </p:nvSpPr>
        <p:spPr bwMode="auto">
          <a:xfrm>
            <a:off x="3050454" y="5476081"/>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 </a:t>
            </a:r>
            <a:r>
              <a:rPr lang="en-US" altLang="zh-TW" sz="1800" i="1" dirty="0">
                <a:cs typeface="Times New Roman" pitchFamily="18" charset="0"/>
              </a:rPr>
              <a:t>a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b </a:t>
            </a:r>
            <a:r>
              <a:rPr lang="zh-TW" altLang="en-US" sz="1800" dirty="0">
                <a:cs typeface="Times New Roman" pitchFamily="18" charset="0"/>
              </a:rPr>
              <a:t>之間發現該粒子的機率。</a:t>
            </a:r>
          </a:p>
        </p:txBody>
      </p:sp>
      <p:sp>
        <p:nvSpPr>
          <p:cNvPr id="167944" name="Rectangle 13"/>
          <p:cNvSpPr>
            <a:spLocks noChangeArrowheads="1"/>
          </p:cNvSpPr>
          <p:nvPr/>
        </p:nvSpPr>
        <p:spPr bwMode="auto">
          <a:xfrm>
            <a:off x="4068664" y="3212802"/>
            <a:ext cx="142875" cy="14398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67945" name="Object 10"/>
          <p:cNvGraphicFramePr>
            <a:graphicFrameLocks noChangeAspect="1"/>
          </p:cNvGraphicFramePr>
          <p:nvPr>
            <p:extLst>
              <p:ext uri="{D42A27DB-BD31-4B8C-83A1-F6EECF244321}">
                <p14:modId xmlns:p14="http://schemas.microsoft.com/office/powerpoint/2010/main" val="448166486"/>
              </p:ext>
            </p:extLst>
          </p:nvPr>
        </p:nvGraphicFramePr>
        <p:xfrm>
          <a:off x="1148556" y="692696"/>
          <a:ext cx="7100887" cy="407988"/>
        </p:xfrm>
        <a:graphic>
          <a:graphicData uri="http://schemas.openxmlformats.org/presentationml/2006/ole">
            <mc:AlternateContent xmlns:mc="http://schemas.openxmlformats.org/markup-compatibility/2006">
              <mc:Choice xmlns:v="urn:schemas-microsoft-com:vml" Requires="v">
                <p:oleObj name="方程式" r:id="rId5" imgW="4864100" imgH="279400" progId="Equation.3">
                  <p:embed/>
                </p:oleObj>
              </mc:Choice>
              <mc:Fallback>
                <p:oleObj name="方程式" r:id="rId5" imgW="4864100" imgH="279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556" y="692696"/>
                        <a:ext cx="7100887" cy="4079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6" name="Object 5"/>
          <p:cNvGraphicFramePr>
            <a:graphicFrameLocks noChangeAspect="1"/>
          </p:cNvGraphicFramePr>
          <p:nvPr>
            <p:extLst>
              <p:ext uri="{D42A27DB-BD31-4B8C-83A1-F6EECF244321}">
                <p14:modId xmlns:p14="http://schemas.microsoft.com/office/powerpoint/2010/main" val="3406728859"/>
              </p:ext>
            </p:extLst>
          </p:nvPr>
        </p:nvGraphicFramePr>
        <p:xfrm>
          <a:off x="3860701" y="4716165"/>
          <a:ext cx="214313" cy="236537"/>
        </p:xfrm>
        <a:graphic>
          <a:graphicData uri="http://schemas.openxmlformats.org/presentationml/2006/ole">
            <mc:AlternateContent xmlns:mc="http://schemas.openxmlformats.org/markup-compatibility/2006">
              <mc:Choice xmlns:v="urn:schemas-microsoft-com:vml" Requires="v">
                <p:oleObj name="方程式" r:id="rId7" imgW="126835" imgH="139518" progId="Equation.3">
                  <p:embed/>
                </p:oleObj>
              </mc:Choice>
              <mc:Fallback>
                <p:oleObj name="方程式" r:id="rId7" imgW="126835" imgH="13951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0701" y="4716165"/>
                        <a:ext cx="214313" cy="23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7" name="Object 6"/>
          <p:cNvGraphicFramePr>
            <a:graphicFrameLocks noChangeAspect="1"/>
          </p:cNvGraphicFramePr>
          <p:nvPr>
            <p:extLst>
              <p:ext uri="{D42A27DB-BD31-4B8C-83A1-F6EECF244321}">
                <p14:modId xmlns:p14="http://schemas.microsoft.com/office/powerpoint/2010/main" val="2590437386"/>
              </p:ext>
            </p:extLst>
          </p:nvPr>
        </p:nvGraphicFramePr>
        <p:xfrm>
          <a:off x="4146451" y="4644727"/>
          <a:ext cx="714375" cy="312738"/>
        </p:xfrm>
        <a:graphic>
          <a:graphicData uri="http://schemas.openxmlformats.org/presentationml/2006/ole">
            <mc:AlternateContent xmlns:mc="http://schemas.openxmlformats.org/markup-compatibility/2006">
              <mc:Choice xmlns:v="urn:schemas-microsoft-com:vml" Requires="v">
                <p:oleObj name="方程式" r:id="rId9" imgW="405872" imgH="177569" progId="Equation.3">
                  <p:embed/>
                </p:oleObj>
              </mc:Choice>
              <mc:Fallback>
                <p:oleObj name="方程式" r:id="rId9" imgW="405872" imgH="17756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451" y="4644727"/>
                        <a:ext cx="7143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A6FF098-DCF5-1A48-B2C8-CCAE4A31EFA6}"/>
                  </a:ext>
                </a:extLst>
              </p:cNvPr>
              <p:cNvSpPr txBox="1"/>
              <p:nvPr/>
            </p:nvSpPr>
            <p:spPr>
              <a:xfrm>
                <a:off x="1174318" y="1213643"/>
                <a:ext cx="2736031"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2A6FF098-DCF5-1A48-B2C8-CCAE4A31EFA6}"/>
                  </a:ext>
                </a:extLst>
              </p:cNvPr>
              <p:cNvSpPr txBox="1">
                <a:spLocks noRot="1" noChangeAspect="1" noMove="1" noResize="1" noEditPoints="1" noAdjustHandles="1" noChangeArrowheads="1" noChangeShapeType="1" noTextEdit="1"/>
              </p:cNvSpPr>
              <p:nvPr/>
            </p:nvSpPr>
            <p:spPr>
              <a:xfrm>
                <a:off x="1174318" y="1213643"/>
                <a:ext cx="2736031"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235B78-4EC1-1647-80B7-C540017398F0}"/>
                  </a:ext>
                </a:extLst>
              </p:cNvPr>
              <p:cNvSpPr txBox="1"/>
              <p:nvPr/>
            </p:nvSpPr>
            <p:spPr>
              <a:xfrm>
                <a:off x="1124671" y="5166277"/>
                <a:ext cx="1791568" cy="9561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800" b="0" i="1" smtClean="0">
                              <a:latin typeface="Cambria Math" panose="02040503050406030204" pitchFamily="18" charset="0"/>
                              <a:ea typeface="Cambria Math" panose="02040503050406030204" pitchFamily="18" charset="0"/>
                            </a:rPr>
                          </m:ctrlPr>
                        </m:naryPr>
                        <m:sub>
                          <m:r>
                            <m:rPr>
                              <m:brk m:alnAt="24"/>
                            </m:rPr>
                            <a:rPr lang="en-US" sz="1800" b="0" i="1" smtClean="0">
                              <a:latin typeface="Cambria Math" panose="02040503050406030204" pitchFamily="18" charset="0"/>
                              <a:ea typeface="Cambria Math" panose="02040503050406030204" pitchFamily="18" charset="0"/>
                            </a:rPr>
                            <m:t>𝑎</m:t>
                          </m:r>
                        </m:sub>
                        <m:sup>
                          <m:r>
                            <a:rPr lang="en-US" sz="1800" b="0" i="1" smtClean="0">
                              <a:latin typeface="Cambria Math" panose="02040503050406030204" pitchFamily="18" charset="0"/>
                              <a:ea typeface="Cambria Math" panose="02040503050406030204" pitchFamily="18" charset="0"/>
                            </a:rPr>
                            <m:t>𝑏</m:t>
                          </m:r>
                        </m:sup>
                        <m:e>
                          <m:sSup>
                            <m:sSupPr>
                              <m:ctrlPr>
                                <a:rPr lang="en-US" sz="1800" i="1">
                                  <a:latin typeface="Cambria Math" panose="02040503050406030204" pitchFamily="18" charset="0"/>
                                  <a:ea typeface="Cambria Math" panose="02040503050406030204" pitchFamily="18" charset="0"/>
                                </a:rPr>
                              </m:ctrlPr>
                            </m:sSupPr>
                            <m:e>
                              <m:d>
                                <m:dPr>
                                  <m:begChr m:val="|"/>
                                  <m:endChr m:val="|"/>
                                  <m:ctrlPr>
                                    <a:rPr lang="en-US" sz="1800" i="1">
                                      <a:latin typeface="Cambria Math" panose="02040503050406030204" pitchFamily="18" charset="0"/>
                                      <a:ea typeface="Cambria Math" panose="02040503050406030204" pitchFamily="18" charset="0"/>
                                    </a:rPr>
                                  </m:ctrlPr>
                                </m:dPr>
                                <m:e>
                                  <m:r>
                                    <m:rPr>
                                      <m:sty m:val="p"/>
                                    </m:rPr>
                                    <a:rPr lang="el-GR" sz="1800" i="1">
                                      <a:latin typeface="Cambria Math" panose="02040503050406030204" pitchFamily="18" charset="0"/>
                                      <a:ea typeface="Cambria Math" panose="02040503050406030204" pitchFamily="18" charset="0"/>
                                    </a:rPr>
                                    <m:t>Ψ</m:t>
                                  </m:r>
                                  <m:d>
                                    <m:dPr>
                                      <m:ctrlPr>
                                        <a:rPr lang="el-GR"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e>
                                  </m:d>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𝑑𝑥</m:t>
                          </m:r>
                        </m:e>
                      </m:nary>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B235B78-4EC1-1647-80B7-C540017398F0}"/>
                  </a:ext>
                </a:extLst>
              </p:cNvPr>
              <p:cNvSpPr txBox="1">
                <a:spLocks noRot="1" noChangeAspect="1" noMove="1" noResize="1" noEditPoints="1" noAdjustHandles="1" noChangeArrowheads="1" noChangeShapeType="1" noTextEdit="1"/>
              </p:cNvSpPr>
              <p:nvPr/>
            </p:nvSpPr>
            <p:spPr>
              <a:xfrm>
                <a:off x="1124671" y="5166277"/>
                <a:ext cx="1791568" cy="956159"/>
              </a:xfrm>
              <a:prstGeom prst="rect">
                <a:avLst/>
              </a:prstGeom>
              <a:blipFill>
                <a:blip r:embed="rId12"/>
                <a:stretch>
                  <a:fillRect l="-42958" t="-101316" b="-159211"/>
                </a:stretch>
              </a:blipFill>
            </p:spPr>
            <p:txBody>
              <a:bodyPr/>
              <a:lstStyle/>
              <a:p>
                <a:r>
                  <a:rPr lang="en-TW">
                    <a:noFill/>
                  </a:rPr>
                  <a:t> </a:t>
                </a:r>
              </a:p>
            </p:txBody>
          </p:sp>
        </mc:Fallback>
      </mc:AlternateContent>
    </p:spTree>
    <p:extLst>
      <p:ext uri="{BB962C8B-B14F-4D97-AF65-F5344CB8AC3E}">
        <p14:creationId xmlns:p14="http://schemas.microsoft.com/office/powerpoint/2010/main" val="3025695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文字方塊 1"/>
          <p:cNvSpPr txBox="1">
            <a:spLocks noChangeArrowheads="1"/>
          </p:cNvSpPr>
          <p:nvPr/>
        </p:nvSpPr>
        <p:spPr bwMode="auto">
          <a:xfrm>
            <a:off x="1619250" y="364609"/>
            <a:ext cx="489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薛丁格雖然證明了改革派與保守派是等價的</a:t>
            </a:r>
          </a:p>
        </p:txBody>
      </p:sp>
      <p:sp>
        <p:nvSpPr>
          <p:cNvPr id="20484" name="文字方塊 2"/>
          <p:cNvSpPr txBox="1">
            <a:spLocks noChangeArrowheads="1"/>
          </p:cNvSpPr>
          <p:nvPr/>
        </p:nvSpPr>
        <p:spPr bwMode="auto">
          <a:xfrm>
            <a:off x="1619250" y="867847"/>
            <a:ext cx="727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改革派卻進一步解決了薛丁格無法解決的核心問題：波的本質！</a:t>
            </a:r>
          </a:p>
        </p:txBody>
      </p:sp>
      <p:sp>
        <p:nvSpPr>
          <p:cNvPr id="5" name="文字方塊 4"/>
          <p:cNvSpPr txBox="1">
            <a:spLocks noChangeArrowheads="1"/>
          </p:cNvSpPr>
          <p:nvPr/>
        </p:nvSpPr>
        <p:spPr bwMode="auto">
          <a:xfrm>
            <a:off x="2627313" y="238073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強度是實數，只有強度及機率是可以測量的</a:t>
            </a:r>
          </a:p>
        </p:txBody>
      </p:sp>
      <p:sp>
        <p:nvSpPr>
          <p:cNvPr id="6" name="文字方塊 5"/>
          <p:cNvSpPr txBox="1">
            <a:spLocks noChangeArrowheads="1"/>
          </p:cNvSpPr>
          <p:nvPr/>
        </p:nvSpPr>
        <p:spPr bwMode="auto">
          <a:xfrm>
            <a:off x="1619250" y="1372672"/>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波函數是複數，複數是不可思議的。</a:t>
            </a:r>
          </a:p>
        </p:txBody>
      </p:sp>
      <p:sp>
        <p:nvSpPr>
          <p:cNvPr id="7" name="文字方塊 6"/>
          <p:cNvSpPr txBox="1">
            <a:spLocks noChangeArrowheads="1"/>
          </p:cNvSpPr>
          <p:nvPr/>
        </p:nvSpPr>
        <p:spPr bwMode="auto">
          <a:xfrm>
            <a:off x="1619250" y="1875909"/>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波恩的機率解釋徹底解決了這問題：波函數本來就無法測量的！</a:t>
            </a:r>
          </a:p>
        </p:txBody>
      </p:sp>
      <p:sp>
        <p:nvSpPr>
          <p:cNvPr id="2" name="文字方塊 1"/>
          <p:cNvSpPr txBox="1"/>
          <p:nvPr/>
        </p:nvSpPr>
        <p:spPr bwMode="auto">
          <a:xfrm>
            <a:off x="1619250" y="2947010"/>
            <a:ext cx="57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就這樣，波恩贏得了量子力學的解釋權！</a:t>
            </a:r>
          </a:p>
        </p:txBody>
      </p:sp>
      <p:pic>
        <p:nvPicPr>
          <p:cNvPr id="1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619250" y="3432850"/>
            <a:ext cx="6102424" cy="369332"/>
          </a:xfrm>
          <a:prstGeom prst="rect">
            <a:avLst/>
          </a:prstGeom>
        </p:spPr>
        <p:txBody>
          <a:bodyPr wrap="square">
            <a:spAutoFit/>
          </a:bodyPr>
          <a:lstStyle/>
          <a:p>
            <a:pPr eaLnBrk="1" hangingPunct="1"/>
            <a:r>
              <a:rPr lang="zh-TW" altLang="en-US" sz="1800" dirty="0"/>
              <a:t>畢竟薛丁格連他在算甚麼都不知道。</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49A814-4F4C-754F-BB70-6EF310058733}"/>
                  </a:ext>
                </a:extLst>
              </p:cNvPr>
              <p:cNvSpPr txBox="1"/>
              <p:nvPr/>
            </p:nvSpPr>
            <p:spPr>
              <a:xfrm>
                <a:off x="1619250" y="2379147"/>
                <a:ext cx="1080542" cy="368300"/>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B49A814-4F4C-754F-BB70-6EF310058733}"/>
                  </a:ext>
                </a:extLst>
              </p:cNvPr>
              <p:cNvSpPr txBox="1">
                <a:spLocks noRot="1" noChangeAspect="1" noMove="1" noResize="1" noEditPoints="1" noAdjustHandles="1" noChangeArrowheads="1" noChangeShapeType="1" noTextEdit="1"/>
              </p:cNvSpPr>
              <p:nvPr/>
            </p:nvSpPr>
            <p:spPr>
              <a:xfrm>
                <a:off x="1619250" y="2379147"/>
                <a:ext cx="1080542" cy="36830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231352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918994" y="1207622"/>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22456" y="2377609"/>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4302824" y="1944792"/>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748908" y="1955533"/>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554" y="1180847"/>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28645" y="3717032"/>
            <a:ext cx="814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波恩的計算證實了波動力學（與等價的矩陣力學）是正確的微觀世界運動定律。</a:t>
            </a:r>
          </a:p>
        </p:txBody>
      </p:sp>
    </p:spTree>
    <p:extLst>
      <p:ext uri="{BB962C8B-B14F-4D97-AF65-F5344CB8AC3E}">
        <p14:creationId xmlns:p14="http://schemas.microsoft.com/office/powerpoint/2010/main" val="2847092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字方塊 15"/>
          <p:cNvSpPr txBox="1">
            <a:spLocks noChangeArrowheads="1"/>
          </p:cNvSpPr>
          <p:nvPr/>
        </p:nvSpPr>
        <p:spPr bwMode="auto">
          <a:xfrm>
            <a:off x="962486" y="4101305"/>
            <a:ext cx="6463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電子波並不是如繩波、聲波一樣是一群粒子的</a:t>
            </a:r>
            <a:r>
              <a:rPr lang="zh-TW" altLang="en-US" sz="1800" dirty="0">
                <a:solidFill>
                  <a:srgbClr val="FF0000"/>
                </a:solidFill>
              </a:rPr>
              <a:t>集體行為。</a:t>
            </a:r>
            <a:endParaRPr lang="zh-TW" altLang="en-US" sz="1800" dirty="0"/>
          </a:p>
        </p:txBody>
      </p:sp>
      <p:pic>
        <p:nvPicPr>
          <p:cNvPr id="168963" name="Picture 9" descr="1601"/>
          <p:cNvPicPr>
            <a:picLocks noChangeAspect="1" noChangeArrowheads="1"/>
          </p:cNvPicPr>
          <p:nvPr/>
        </p:nvPicPr>
        <p:blipFill>
          <a:blip r:embed="rId2">
            <a:extLst>
              <a:ext uri="{28A0092B-C50C-407E-A947-70E740481C1C}">
                <a14:useLocalDpi xmlns:a14="http://schemas.microsoft.com/office/drawing/2010/main" val="0"/>
              </a:ext>
            </a:extLst>
          </a:blip>
          <a:srcRect t="46468" b="27731"/>
          <a:stretch>
            <a:fillRect/>
          </a:stretch>
        </p:blipFill>
        <p:spPr bwMode="auto">
          <a:xfrm>
            <a:off x="2092468" y="5098399"/>
            <a:ext cx="2706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3587755" y="527815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 name="橢圓 28"/>
          <p:cNvSpPr/>
          <p:nvPr/>
        </p:nvSpPr>
        <p:spPr>
          <a:xfrm>
            <a:off x="2662105" y="547941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974" name="文字方塊 30"/>
          <p:cNvSpPr txBox="1">
            <a:spLocks noChangeArrowheads="1"/>
          </p:cNvSpPr>
          <p:nvPr/>
        </p:nvSpPr>
        <p:spPr bwMode="auto">
          <a:xfrm>
            <a:off x="3472434" y="556906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t>
            </a:r>
            <a:endParaRPr lang="zh-TW" altLang="en-US" sz="1800" dirty="0"/>
          </a:p>
        </p:txBody>
      </p:sp>
      <p:sp>
        <p:nvSpPr>
          <p:cNvPr id="2" name="文字方塊 1"/>
          <p:cNvSpPr txBox="1"/>
          <p:nvPr/>
        </p:nvSpPr>
        <p:spPr bwMode="auto">
          <a:xfrm>
            <a:off x="962486" y="695821"/>
            <a:ext cx="6968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波恩還沒說完</a:t>
            </a:r>
            <a:r>
              <a:rPr lang="en-US" altLang="zh-TW" sz="1800" dirty="0"/>
              <a:t>………</a:t>
            </a:r>
            <a:r>
              <a:rPr lang="zh-TW" altLang="en-US" sz="1800" dirty="0"/>
              <a:t>機率是描述不確定的事，如擲骰子，的數學！</a:t>
            </a:r>
          </a:p>
        </p:txBody>
      </p:sp>
      <p:sp>
        <p:nvSpPr>
          <p:cNvPr id="11" name="文字方塊 15">
            <a:extLst>
              <a:ext uri="{FF2B5EF4-FFF2-40B4-BE49-F238E27FC236}">
                <a16:creationId xmlns:a16="http://schemas.microsoft.com/office/drawing/2014/main" id="{B81F4ABF-6479-BA43-B42C-9882F56C58A1}"/>
              </a:ext>
            </a:extLst>
          </p:cNvPr>
          <p:cNvSpPr txBox="1">
            <a:spLocks noChangeArrowheads="1"/>
          </p:cNvSpPr>
          <p:nvPr/>
        </p:nvSpPr>
        <p:spPr bwMode="auto">
          <a:xfrm>
            <a:off x="962487" y="4572605"/>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單一顆電子就對應一個電子波。</a:t>
            </a:r>
          </a:p>
        </p:txBody>
      </p:sp>
      <p:sp>
        <p:nvSpPr>
          <p:cNvPr id="12" name="橢圓 24">
            <a:extLst>
              <a:ext uri="{FF2B5EF4-FFF2-40B4-BE49-F238E27FC236}">
                <a16:creationId xmlns:a16="http://schemas.microsoft.com/office/drawing/2014/main" id="{59B22B14-1513-604A-B8D3-C29316B61453}"/>
              </a:ext>
            </a:extLst>
          </p:cNvPr>
          <p:cNvSpPr/>
          <p:nvPr/>
        </p:nvSpPr>
        <p:spPr>
          <a:xfrm>
            <a:off x="4157392" y="546825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24">
            <a:extLst>
              <a:ext uri="{FF2B5EF4-FFF2-40B4-BE49-F238E27FC236}">
                <a16:creationId xmlns:a16="http://schemas.microsoft.com/office/drawing/2014/main" id="{DE202063-C2DD-FE4B-A16E-0E5490CDB1FF}"/>
              </a:ext>
            </a:extLst>
          </p:cNvPr>
          <p:cNvSpPr/>
          <p:nvPr/>
        </p:nvSpPr>
        <p:spPr>
          <a:xfrm>
            <a:off x="3130452" y="543041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4">
            <a:extLst>
              <a:ext uri="{FF2B5EF4-FFF2-40B4-BE49-F238E27FC236}">
                <a16:creationId xmlns:a16="http://schemas.microsoft.com/office/drawing/2014/main" id="{CDD25D6C-C86D-2E49-A632-69054C52A8A2}"/>
              </a:ext>
            </a:extLst>
          </p:cNvPr>
          <p:cNvSpPr/>
          <p:nvPr/>
        </p:nvSpPr>
        <p:spPr>
          <a:xfrm>
            <a:off x="2389262" y="570322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Smiley Face 14">
            <a:extLst>
              <a:ext uri="{FF2B5EF4-FFF2-40B4-BE49-F238E27FC236}">
                <a16:creationId xmlns:a16="http://schemas.microsoft.com/office/drawing/2014/main" id="{ADC603B9-E319-F643-A05C-81D1939E9AA3}"/>
              </a:ext>
            </a:extLst>
          </p:cNvPr>
          <p:cNvSpPr/>
          <p:nvPr/>
        </p:nvSpPr>
        <p:spPr bwMode="auto">
          <a:xfrm>
            <a:off x="8147157" y="42625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16" name="文字方塊 1">
            <a:extLst>
              <a:ext uri="{FF2B5EF4-FFF2-40B4-BE49-F238E27FC236}">
                <a16:creationId xmlns:a16="http://schemas.microsoft.com/office/drawing/2014/main" id="{DD8ED9DE-5993-004B-AE8E-3FAD6BEDA352}"/>
              </a:ext>
            </a:extLst>
          </p:cNvPr>
          <p:cNvSpPr txBox="1"/>
          <p:nvPr/>
        </p:nvSpPr>
        <p:spPr bwMode="auto">
          <a:xfrm>
            <a:off x="962486" y="1186787"/>
            <a:ext cx="7526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電子波對應到機率，表示我們對電子性質的了解有內在的不確定性存在！</a:t>
            </a:r>
          </a:p>
        </p:txBody>
      </p:sp>
      <p:pic>
        <p:nvPicPr>
          <p:cNvPr id="17" name="Picture 7" descr="000A942B-FC34-1E95-8EA5809EC5880000_2">
            <a:extLst>
              <a:ext uri="{FF2B5EF4-FFF2-40B4-BE49-F238E27FC236}">
                <a16:creationId xmlns:a16="http://schemas.microsoft.com/office/drawing/2014/main" id="{18973C3F-1684-354A-B604-CD05F9676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93"/>
          <a:stretch>
            <a:fillRect/>
          </a:stretch>
        </p:blipFill>
        <p:spPr bwMode="auto">
          <a:xfrm>
            <a:off x="2092468" y="1641359"/>
            <a:ext cx="1881588" cy="23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401"/>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l" eaLnBrk="1" hangingPunct="1">
          <a:spcBef>
            <a:spcPct val="0"/>
          </a:spcBef>
          <a:buFontTx/>
          <a:buNone/>
          <a:defRPr sz="1800" dirty="0" smtClean="0"/>
        </a:defPPr>
      </a:lst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800" dirty="0" smtClean="0">
            <a:latin typeface="+mj-lt"/>
            <a:ea typeface="PMingLiU" panose="02020500000000000000" pitchFamily="18" charset="-12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17197</TotalTime>
  <Words>11975</Words>
  <Application>Microsoft Macintosh PowerPoint</Application>
  <PresentationFormat>On-screen Show (4:3)</PresentationFormat>
  <Paragraphs>977</Paragraphs>
  <Slides>244</Slides>
  <Notes>8</Notes>
  <HiddenSlides>18</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244</vt:i4>
      </vt:variant>
    </vt:vector>
  </HeadingPairs>
  <TitlesOfParts>
    <vt:vector size="255" baseType="lpstr">
      <vt:lpstr>細明體</vt:lpstr>
      <vt:lpstr>PMingLiU</vt:lpstr>
      <vt:lpstr>Arial</vt:lpstr>
      <vt:lpstr>Calibri</vt:lpstr>
      <vt:lpstr>Cambria Math</vt:lpstr>
      <vt:lpstr>Times New Roman</vt:lpstr>
      <vt:lpstr>Verdana</vt:lpstr>
      <vt:lpstr>預設簡報設計</vt:lpstr>
      <vt:lpstr>方程式</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1129</cp:revision>
  <dcterms:created xsi:type="dcterms:W3CDTF">1601-01-01T00:00:00Z</dcterms:created>
  <dcterms:modified xsi:type="dcterms:W3CDTF">2023-04-10T04:51:24Z</dcterms:modified>
</cp:coreProperties>
</file>