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405" r:id="rId2"/>
    <p:sldId id="407" r:id="rId3"/>
    <p:sldId id="408" r:id="rId4"/>
    <p:sldId id="409" r:id="rId5"/>
    <p:sldId id="286" r:id="rId6"/>
    <p:sldId id="414" r:id="rId7"/>
    <p:sldId id="529" r:id="rId8"/>
    <p:sldId id="530" r:id="rId9"/>
    <p:sldId id="531" r:id="rId10"/>
    <p:sldId id="533" r:id="rId11"/>
    <p:sldId id="539" r:id="rId12"/>
    <p:sldId id="534" r:id="rId13"/>
    <p:sldId id="535" r:id="rId14"/>
    <p:sldId id="536" r:id="rId15"/>
    <p:sldId id="540" r:id="rId16"/>
    <p:sldId id="537" r:id="rId17"/>
    <p:sldId id="538" r:id="rId18"/>
    <p:sldId id="528" r:id="rId19"/>
    <p:sldId id="510" r:id="rId20"/>
    <p:sldId id="391" r:id="rId21"/>
    <p:sldId id="541" r:id="rId22"/>
    <p:sldId id="542" r:id="rId23"/>
    <p:sldId id="550" r:id="rId24"/>
    <p:sldId id="543" r:id="rId25"/>
    <p:sldId id="544" r:id="rId26"/>
    <p:sldId id="557" r:id="rId27"/>
    <p:sldId id="289" r:id="rId28"/>
    <p:sldId id="545" r:id="rId29"/>
    <p:sldId id="546" r:id="rId30"/>
    <p:sldId id="549" r:id="rId31"/>
    <p:sldId id="551" r:id="rId32"/>
    <p:sldId id="552" r:id="rId33"/>
    <p:sldId id="553" r:id="rId34"/>
    <p:sldId id="579" r:id="rId35"/>
    <p:sldId id="580" r:id="rId36"/>
    <p:sldId id="554" r:id="rId37"/>
    <p:sldId id="548" r:id="rId38"/>
    <p:sldId id="290" r:id="rId39"/>
    <p:sldId id="291" r:id="rId40"/>
    <p:sldId id="360" r:id="rId41"/>
    <p:sldId id="555" r:id="rId42"/>
    <p:sldId id="576" r:id="rId43"/>
    <p:sldId id="293" r:id="rId44"/>
    <p:sldId id="294" r:id="rId45"/>
    <p:sldId id="295" r:id="rId46"/>
    <p:sldId id="402" r:id="rId47"/>
    <p:sldId id="363" r:id="rId48"/>
    <p:sldId id="395" r:id="rId49"/>
    <p:sldId id="403" r:id="rId50"/>
    <p:sldId id="404" r:id="rId51"/>
    <p:sldId id="298" r:id="rId52"/>
    <p:sldId id="377" r:id="rId53"/>
    <p:sldId id="365" r:id="rId54"/>
    <p:sldId id="376" r:id="rId55"/>
    <p:sldId id="527" r:id="rId56"/>
    <p:sldId id="526" r:id="rId57"/>
    <p:sldId id="411" r:id="rId58"/>
    <p:sldId id="379" r:id="rId59"/>
    <p:sldId id="367" r:id="rId60"/>
    <p:sldId id="380" r:id="rId61"/>
    <p:sldId id="381" r:id="rId62"/>
    <p:sldId id="564" r:id="rId63"/>
    <p:sldId id="339" r:id="rId64"/>
    <p:sldId id="558" r:id="rId65"/>
    <p:sldId id="575" r:id="rId66"/>
    <p:sldId id="565" r:id="rId67"/>
    <p:sldId id="566" r:id="rId68"/>
    <p:sldId id="571" r:id="rId69"/>
    <p:sldId id="570" r:id="rId70"/>
    <p:sldId id="572" r:id="rId71"/>
    <p:sldId id="567" r:id="rId72"/>
    <p:sldId id="568" r:id="rId73"/>
    <p:sldId id="569" r:id="rId74"/>
    <p:sldId id="573" r:id="rId75"/>
    <p:sldId id="577" r:id="rId76"/>
    <p:sldId id="578" r:id="rId77"/>
    <p:sldId id="574" r:id="rId78"/>
    <p:sldId id="331" r:id="rId79"/>
    <p:sldId id="522" r:id="rId80"/>
    <p:sldId id="515" r:id="rId81"/>
    <p:sldId id="368" r:id="rId82"/>
    <p:sldId id="337" r:id="rId83"/>
    <p:sldId id="523" r:id="rId84"/>
    <p:sldId id="524" r:id="rId85"/>
    <p:sldId id="371" r:id="rId86"/>
    <p:sldId id="559" r:id="rId87"/>
    <p:sldId id="560" r:id="rId88"/>
    <p:sldId id="561" r:id="rId89"/>
    <p:sldId id="417" r:id="rId90"/>
    <p:sldId id="521" r:id="rId91"/>
    <p:sldId id="562" r:id="rId92"/>
    <p:sldId id="361" r:id="rId93"/>
    <p:sldId id="516" r:id="rId94"/>
    <p:sldId id="338" r:id="rId95"/>
    <p:sldId id="332" r:id="rId96"/>
    <p:sldId id="563" r:id="rId97"/>
    <p:sldId id="378" r:id="rId98"/>
    <p:sldId id="383" r:id="rId99"/>
    <p:sldId id="382" r:id="rId100"/>
    <p:sldId id="384" r:id="rId101"/>
    <p:sldId id="398" r:id="rId102"/>
    <p:sldId id="385" r:id="rId103"/>
    <p:sldId id="415" r:id="rId104"/>
    <p:sldId id="416" r:id="rId105"/>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0"/>
        <a:cs typeface="新細明體" charset="0"/>
      </a:defRPr>
    </a:lvl1pPr>
    <a:lvl2pPr marL="457200" algn="l" rtl="0" fontAlgn="base">
      <a:spcBef>
        <a:spcPct val="0"/>
      </a:spcBef>
      <a:spcAft>
        <a:spcPct val="0"/>
      </a:spcAft>
      <a:defRPr kumimoji="1" kern="1200">
        <a:solidFill>
          <a:schemeClr val="tx1"/>
        </a:solidFill>
        <a:latin typeface="Arial" charset="0"/>
        <a:ea typeface="新細明體" charset="0"/>
        <a:cs typeface="新細明體" charset="0"/>
      </a:defRPr>
    </a:lvl2pPr>
    <a:lvl3pPr marL="914400" algn="l" rtl="0" fontAlgn="base">
      <a:spcBef>
        <a:spcPct val="0"/>
      </a:spcBef>
      <a:spcAft>
        <a:spcPct val="0"/>
      </a:spcAft>
      <a:defRPr kumimoji="1" kern="1200">
        <a:solidFill>
          <a:schemeClr val="tx1"/>
        </a:solidFill>
        <a:latin typeface="Arial" charset="0"/>
        <a:ea typeface="新細明體" charset="0"/>
        <a:cs typeface="新細明體" charset="0"/>
      </a:defRPr>
    </a:lvl3pPr>
    <a:lvl4pPr marL="1371600" algn="l" rtl="0" fontAlgn="base">
      <a:spcBef>
        <a:spcPct val="0"/>
      </a:spcBef>
      <a:spcAft>
        <a:spcPct val="0"/>
      </a:spcAft>
      <a:defRPr kumimoji="1" kern="1200">
        <a:solidFill>
          <a:schemeClr val="tx1"/>
        </a:solidFill>
        <a:latin typeface="Arial" charset="0"/>
        <a:ea typeface="新細明體" charset="0"/>
        <a:cs typeface="新細明體" charset="0"/>
      </a:defRPr>
    </a:lvl4pPr>
    <a:lvl5pPr marL="1828800" algn="l" rtl="0" fontAlgn="base">
      <a:spcBef>
        <a:spcPct val="0"/>
      </a:spcBef>
      <a:spcAft>
        <a:spcPct val="0"/>
      </a:spcAft>
      <a:defRPr kumimoji="1" kern="1200">
        <a:solidFill>
          <a:schemeClr val="tx1"/>
        </a:solidFill>
        <a:latin typeface="Arial" charset="0"/>
        <a:ea typeface="新細明體" charset="0"/>
        <a:cs typeface="新細明體" charset="0"/>
      </a:defRPr>
    </a:lvl5pPr>
    <a:lvl6pPr marL="2286000" algn="l" defTabSz="457200" rtl="0" eaLnBrk="1" latinLnBrk="0" hangingPunct="1">
      <a:defRPr kumimoji="1" kern="1200">
        <a:solidFill>
          <a:schemeClr val="tx1"/>
        </a:solidFill>
        <a:latin typeface="Arial" charset="0"/>
        <a:ea typeface="新細明體" charset="0"/>
        <a:cs typeface="新細明體" charset="0"/>
      </a:defRPr>
    </a:lvl6pPr>
    <a:lvl7pPr marL="2743200" algn="l" defTabSz="457200" rtl="0" eaLnBrk="1" latinLnBrk="0" hangingPunct="1">
      <a:defRPr kumimoji="1" kern="1200">
        <a:solidFill>
          <a:schemeClr val="tx1"/>
        </a:solidFill>
        <a:latin typeface="Arial" charset="0"/>
        <a:ea typeface="新細明體" charset="0"/>
        <a:cs typeface="新細明體" charset="0"/>
      </a:defRPr>
    </a:lvl7pPr>
    <a:lvl8pPr marL="3200400" algn="l" defTabSz="457200" rtl="0" eaLnBrk="1" latinLnBrk="0" hangingPunct="1">
      <a:defRPr kumimoji="1" kern="1200">
        <a:solidFill>
          <a:schemeClr val="tx1"/>
        </a:solidFill>
        <a:latin typeface="Arial" charset="0"/>
        <a:ea typeface="新細明體" charset="0"/>
        <a:cs typeface="新細明體" charset="0"/>
      </a:defRPr>
    </a:lvl8pPr>
    <a:lvl9pPr marL="3657600" algn="l" defTabSz="457200" rtl="0" eaLnBrk="1" latinLnBrk="0" hangingPunct="1">
      <a:defRPr kumimoji="1" kern="1200">
        <a:solidFill>
          <a:schemeClr val="tx1"/>
        </a:solidFill>
        <a:latin typeface="Arial" charset="0"/>
        <a:ea typeface="新細明體" charset="0"/>
        <a:cs typeface="新細明體"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3399"/>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1"/>
    <p:restoredTop sz="96197" autoAdjust="0"/>
  </p:normalViewPr>
  <p:slideViewPr>
    <p:cSldViewPr>
      <p:cViewPr varScale="1">
        <p:scale>
          <a:sx n="94" d="100"/>
          <a:sy n="94" d="100"/>
        </p:scale>
        <p:origin x="1528"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cs typeface="+mn-cs"/>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48AB7B3-28CE-EB48-82BF-E373403BC0FD}" type="datetimeFigureOut">
              <a:rPr lang="zh-TW" altLang="en-US"/>
              <a:pPr/>
              <a:t>2022/12/15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cs typeface="+mn-cs"/>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F898D7B-F0D9-BB42-A27C-15D50A29E167}" type="slidenum">
              <a:rPr lang="zh-TW" altLang="en-US"/>
              <a:pPr/>
              <a:t>‹#›</a:t>
            </a:fld>
            <a:endParaRPr lang="zh-TW" altLang="en-US"/>
          </a:p>
        </p:txBody>
      </p:sp>
    </p:spTree>
    <p:extLst>
      <p:ext uri="{BB962C8B-B14F-4D97-AF65-F5344CB8AC3E}">
        <p14:creationId xmlns:p14="http://schemas.microsoft.com/office/powerpoint/2010/main" val="1625677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新細明體" pitchFamily="18" charset="-120"/>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304C246-3A2B-F348-9465-8E68C4C0E5EF}" type="datetimeFigureOut">
              <a:rPr lang="zh-TW" altLang="en-US"/>
              <a:pPr/>
              <a:t>2022/12/15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新細明體" pitchFamily="18" charset="-120"/>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3947E1B-FF17-7548-9E10-A7BBA981013C}" type="slidenum">
              <a:rPr lang="zh-TW" altLang="en-US"/>
              <a:pPr/>
              <a:t>‹#›</a:t>
            </a:fld>
            <a:endParaRPr lang="zh-TW" altLang="en-US"/>
          </a:p>
        </p:txBody>
      </p:sp>
    </p:spTree>
    <p:extLst>
      <p:ext uri="{BB962C8B-B14F-4D97-AF65-F5344CB8AC3E}">
        <p14:creationId xmlns:p14="http://schemas.microsoft.com/office/powerpoint/2010/main" val="41180477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fld id="{EC21B851-A435-A94C-9A08-BA190C238983}" type="datetimeFigureOut">
              <a:rPr lang="zh-TW" altLang="en-US"/>
              <a:pPr/>
              <a:t>2022/12/15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5EBFA6A8-BB60-1048-834C-2C4D86F3F513}" type="slidenum">
              <a:rPr lang="zh-TW" altLang="en-US"/>
              <a:pPr/>
              <a:t>‹#›</a:t>
            </a:fld>
            <a:endParaRPr lang="zh-TW" altLang="en-US"/>
          </a:p>
        </p:txBody>
      </p:sp>
    </p:spTree>
    <p:extLst>
      <p:ext uri="{BB962C8B-B14F-4D97-AF65-F5344CB8AC3E}">
        <p14:creationId xmlns:p14="http://schemas.microsoft.com/office/powerpoint/2010/main" val="44558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fld id="{4CAAB96D-D590-4645-B8A4-8251465EC80D}" type="datetimeFigureOut">
              <a:rPr lang="zh-TW" altLang="en-US"/>
              <a:pPr/>
              <a:t>2022/12/15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6FD1D9E5-7591-984C-8777-C30518FCE13C}" type="slidenum">
              <a:rPr lang="zh-TW" altLang="en-US"/>
              <a:pPr/>
              <a:t>‹#›</a:t>
            </a:fld>
            <a:endParaRPr lang="zh-TW" altLang="en-US"/>
          </a:p>
        </p:txBody>
      </p:sp>
    </p:spTree>
    <p:extLst>
      <p:ext uri="{BB962C8B-B14F-4D97-AF65-F5344CB8AC3E}">
        <p14:creationId xmlns:p14="http://schemas.microsoft.com/office/powerpoint/2010/main" val="181810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fld id="{5E0BB044-C07D-B149-9228-3FFB26309AC3}" type="datetimeFigureOut">
              <a:rPr lang="zh-TW" altLang="en-US"/>
              <a:pPr/>
              <a:t>2022/12/15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9F4038F9-B5DA-1841-845C-B1DBACCEB4C6}" type="slidenum">
              <a:rPr lang="zh-TW" altLang="en-US"/>
              <a:pPr/>
              <a:t>‹#›</a:t>
            </a:fld>
            <a:endParaRPr lang="zh-TW" altLang="en-US"/>
          </a:p>
        </p:txBody>
      </p:sp>
    </p:spTree>
    <p:extLst>
      <p:ext uri="{BB962C8B-B14F-4D97-AF65-F5344CB8AC3E}">
        <p14:creationId xmlns:p14="http://schemas.microsoft.com/office/powerpoint/2010/main" val="3015508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fld id="{9AB680F0-B15D-2042-A9DD-01D417DAAF47}" type="datetimeFigureOut">
              <a:rPr lang="zh-TW" altLang="en-US"/>
              <a:pPr/>
              <a:t>2022/12/15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21B6AE2E-D9FA-2D49-BCDB-4BF568AADA36}" type="slidenum">
              <a:rPr lang="zh-TW" altLang="en-US"/>
              <a:pPr/>
              <a:t>‹#›</a:t>
            </a:fld>
            <a:endParaRPr lang="zh-TW" altLang="en-US"/>
          </a:p>
        </p:txBody>
      </p:sp>
    </p:spTree>
    <p:extLst>
      <p:ext uri="{BB962C8B-B14F-4D97-AF65-F5344CB8AC3E}">
        <p14:creationId xmlns:p14="http://schemas.microsoft.com/office/powerpoint/2010/main" val="657555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fld id="{97864202-FC2F-CF45-86A3-7A12ECA7BB93}" type="datetimeFigureOut">
              <a:rPr lang="zh-TW" altLang="en-US"/>
              <a:pPr/>
              <a:t>2022/12/15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9620CDE5-27F1-464B-AF1E-648F1F0386D5}" type="slidenum">
              <a:rPr lang="zh-TW" altLang="en-US"/>
              <a:pPr/>
              <a:t>‹#›</a:t>
            </a:fld>
            <a:endParaRPr lang="zh-TW" altLang="en-US"/>
          </a:p>
        </p:txBody>
      </p:sp>
    </p:spTree>
    <p:extLst>
      <p:ext uri="{BB962C8B-B14F-4D97-AF65-F5344CB8AC3E}">
        <p14:creationId xmlns:p14="http://schemas.microsoft.com/office/powerpoint/2010/main" val="3378602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fld id="{61A3DD29-39C0-E84E-9F95-7743502D6FF7}" type="datetimeFigureOut">
              <a:rPr lang="zh-TW" altLang="en-US"/>
              <a:pPr/>
              <a:t>2022/12/15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20AEF304-D9FD-ED49-8F4C-7C885158934B}" type="slidenum">
              <a:rPr lang="zh-TW" altLang="en-US"/>
              <a:pPr/>
              <a:t>‹#›</a:t>
            </a:fld>
            <a:endParaRPr lang="zh-TW" altLang="en-US"/>
          </a:p>
        </p:txBody>
      </p:sp>
    </p:spTree>
    <p:extLst>
      <p:ext uri="{BB962C8B-B14F-4D97-AF65-F5344CB8AC3E}">
        <p14:creationId xmlns:p14="http://schemas.microsoft.com/office/powerpoint/2010/main" val="2182805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fld id="{7071F76D-1C65-1148-A1F1-7C9168D2D7C3}" type="datetimeFigureOut">
              <a:rPr lang="zh-TW" altLang="en-US"/>
              <a:pPr/>
              <a:t>2022/12/15</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fld id="{D966379D-893C-7942-9AFB-D3BE5C77F0E4}" type="slidenum">
              <a:rPr lang="zh-TW" altLang="en-US"/>
              <a:pPr/>
              <a:t>‹#›</a:t>
            </a:fld>
            <a:endParaRPr lang="zh-TW" altLang="en-US"/>
          </a:p>
        </p:txBody>
      </p:sp>
    </p:spTree>
    <p:extLst>
      <p:ext uri="{BB962C8B-B14F-4D97-AF65-F5344CB8AC3E}">
        <p14:creationId xmlns:p14="http://schemas.microsoft.com/office/powerpoint/2010/main" val="3774005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fld id="{5E971128-EDE1-D341-9589-F61BF3CA10DD}" type="datetimeFigureOut">
              <a:rPr lang="zh-TW" altLang="en-US"/>
              <a:pPr/>
              <a:t>2022/12/15</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fld id="{768A3137-585D-8943-A153-675EA86748F6}" type="slidenum">
              <a:rPr lang="zh-TW" altLang="en-US"/>
              <a:pPr/>
              <a:t>‹#›</a:t>
            </a:fld>
            <a:endParaRPr lang="zh-TW" altLang="en-US"/>
          </a:p>
        </p:txBody>
      </p:sp>
    </p:spTree>
    <p:extLst>
      <p:ext uri="{BB962C8B-B14F-4D97-AF65-F5344CB8AC3E}">
        <p14:creationId xmlns:p14="http://schemas.microsoft.com/office/powerpoint/2010/main" val="73208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fld id="{A1E2B254-1E6A-C74A-9873-724327BAA65D}" type="datetimeFigureOut">
              <a:rPr lang="zh-TW" altLang="en-US"/>
              <a:pPr/>
              <a:t>2022/12/15</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fld id="{8DFF7C92-676F-C447-9CBC-78F50A693BAF}" type="slidenum">
              <a:rPr lang="zh-TW" altLang="en-US"/>
              <a:pPr/>
              <a:t>‹#›</a:t>
            </a:fld>
            <a:endParaRPr lang="zh-TW" altLang="en-US"/>
          </a:p>
        </p:txBody>
      </p:sp>
    </p:spTree>
    <p:extLst>
      <p:ext uri="{BB962C8B-B14F-4D97-AF65-F5344CB8AC3E}">
        <p14:creationId xmlns:p14="http://schemas.microsoft.com/office/powerpoint/2010/main" val="2431278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fld id="{4E3954ED-3537-A34C-8B72-3DF09C34A270}" type="datetimeFigureOut">
              <a:rPr lang="zh-TW" altLang="en-US"/>
              <a:pPr/>
              <a:t>2022/12/15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DBA8ECA9-BEF3-4445-98B7-63021BABA4F9}" type="slidenum">
              <a:rPr lang="zh-TW" altLang="en-US"/>
              <a:pPr/>
              <a:t>‹#›</a:t>
            </a:fld>
            <a:endParaRPr lang="zh-TW" altLang="en-US"/>
          </a:p>
        </p:txBody>
      </p:sp>
    </p:spTree>
    <p:extLst>
      <p:ext uri="{BB962C8B-B14F-4D97-AF65-F5344CB8AC3E}">
        <p14:creationId xmlns:p14="http://schemas.microsoft.com/office/powerpoint/2010/main" val="342368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fld id="{DC1F01D4-B39C-9B48-9FBB-8FFED6DF1529}" type="datetimeFigureOut">
              <a:rPr lang="zh-TW" altLang="en-US"/>
              <a:pPr/>
              <a:t>2022/12/15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C52B5952-7D6B-1B43-90E6-D11FC5EAE46D}" type="slidenum">
              <a:rPr lang="zh-TW" altLang="en-US"/>
              <a:pPr/>
              <a:t>‹#›</a:t>
            </a:fld>
            <a:endParaRPr lang="zh-TW" altLang="en-US"/>
          </a:p>
        </p:txBody>
      </p:sp>
    </p:spTree>
    <p:extLst>
      <p:ext uri="{BB962C8B-B14F-4D97-AF65-F5344CB8AC3E}">
        <p14:creationId xmlns:p14="http://schemas.microsoft.com/office/powerpoint/2010/main" val="967823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9698"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9699"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charset="0"/>
              </a:defRPr>
            </a:lvl1pPr>
          </a:lstStyle>
          <a:p>
            <a:fld id="{7DE32DF6-3493-534B-8A77-B18DA6667262}" type="datetimeFigureOut">
              <a:rPr lang="zh-TW" altLang="en-US"/>
              <a:pPr/>
              <a:t>2022/12/15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cs typeface="+mn-cs"/>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charset="0"/>
              </a:defRPr>
            </a:lvl1pPr>
          </a:lstStyle>
          <a:p>
            <a:fld id="{0F8BD758-6FD0-1441-BB7C-CB648216DB9E}"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20.png"/></Relationships>
</file>

<file path=ppt/slides/_rels/slide100.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jpeg"/><Relationship Id="rId1" Type="http://schemas.openxmlformats.org/officeDocument/2006/relationships/slideLayout" Target="../slideLayouts/slideLayout7.xml"/><Relationship Id="rId6" Type="http://schemas.openxmlformats.org/officeDocument/2006/relationships/image" Target="../media/image284.jpeg"/><Relationship Id="rId5" Type="http://schemas.openxmlformats.org/officeDocument/2006/relationships/image" Target="../media/image283.wmf"/><Relationship Id="rId4" Type="http://schemas.openxmlformats.org/officeDocument/2006/relationships/oleObject" Target="../embeddings/oleObject2.bin"/></Relationships>
</file>

<file path=ppt/slides/_rels/slide101.xml.rels><?xml version="1.0" encoding="UTF-8" standalone="yes"?>
<Relationships xmlns="http://schemas.openxmlformats.org/package/2006/relationships"><Relationship Id="rId3" Type="http://schemas.openxmlformats.org/officeDocument/2006/relationships/image" Target="../media/image286.jpeg"/><Relationship Id="rId7" Type="http://schemas.openxmlformats.org/officeDocument/2006/relationships/image" Target="../media/image277.wmf"/><Relationship Id="rId2" Type="http://schemas.openxmlformats.org/officeDocument/2006/relationships/image" Target="../media/image285.jpeg"/><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283.wmf"/><Relationship Id="rId4" Type="http://schemas.openxmlformats.org/officeDocument/2006/relationships/oleObject" Target="../embeddings/oleObject3.bin"/></Relationships>
</file>

<file path=ppt/slides/_rels/slide102.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image" Target="../media/image28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7.xml"/><Relationship Id="rId4" Type="http://schemas.openxmlformats.org/officeDocument/2006/relationships/image" Target="../media/image291.jpeg"/></Relationships>
</file>

<file path=ppt/slides/_rels/slide104.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0.png"/><Relationship Id="rId10" Type="http://schemas.openxmlformats.org/officeDocument/2006/relationships/image" Target="../media/image40.png"/><Relationship Id="rId4" Type="http://schemas.openxmlformats.org/officeDocument/2006/relationships/image" Target="../media/image460.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4.png"/><Relationship Id="rId7" Type="http://schemas.openxmlformats.org/officeDocument/2006/relationships/image" Target="../media/image65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1.png"/><Relationship Id="rId10" Type="http://schemas.openxmlformats.org/officeDocument/2006/relationships/image" Target="../media/image68.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18" Type="http://schemas.openxmlformats.org/officeDocument/2006/relationships/image" Target="../media/image10.png"/><Relationship Id="rId3" Type="http://schemas.openxmlformats.org/officeDocument/2006/relationships/image" Target="../media/image511.png"/><Relationship Id="rId21" Type="http://schemas.openxmlformats.org/officeDocument/2006/relationships/image" Target="../media/image14.png"/><Relationship Id="rId17" Type="http://schemas.openxmlformats.org/officeDocument/2006/relationships/image" Target="../media/image9.png"/><Relationship Id="rId2" Type="http://schemas.openxmlformats.org/officeDocument/2006/relationships/image" Target="../media/image2.jpeg"/><Relationship Id="rId16" Type="http://schemas.openxmlformats.org/officeDocument/2006/relationships/image" Target="../media/image8.png"/><Relationship Id="rId20" Type="http://schemas.openxmlformats.org/officeDocument/2006/relationships/image" Target="../media/image13.png"/><Relationship Id="rId1" Type="http://schemas.openxmlformats.org/officeDocument/2006/relationships/slideLayout" Target="../slideLayouts/slideLayout7.xml"/><Relationship Id="rId15" Type="http://schemas.openxmlformats.org/officeDocument/2006/relationships/image" Target="../media/image7.png"/><Relationship Id="rId23" Type="http://schemas.openxmlformats.org/officeDocument/2006/relationships/image" Target="../media/image16.png"/><Relationship Id="rId19" Type="http://schemas.openxmlformats.org/officeDocument/2006/relationships/image" Target="../media/image11.png"/><Relationship Id="rId14" Type="http://schemas.openxmlformats.org/officeDocument/2006/relationships/image" Target="../media/image6.png"/><Relationship Id="rId22"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3.jpe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72.jpeg"/><Relationship Id="rId16"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0.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0.png"/><Relationship Id="rId9" Type="http://schemas.openxmlformats.org/officeDocument/2006/relationships/image" Target="../media/image77.png"/><Relationship Id="rId1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3.png"/><Relationship Id="rId4" Type="http://schemas.openxmlformats.org/officeDocument/2006/relationships/image" Target="../media/image88.png"/><Relationship Id="rId9"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40.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8.png"/></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60.png"/><Relationship Id="rId7" Type="http://schemas.openxmlformats.org/officeDocument/2006/relationships/image" Target="../media/image11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90.pn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image" Target="../media/image94.png"/><Relationship Id="rId9" Type="http://schemas.openxmlformats.org/officeDocument/2006/relationships/image" Target="../media/image112.png"/></Relationships>
</file>

<file path=ppt/slides/_rels/slide2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96.png"/><Relationship Id="rId7"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0.png"/><Relationship Id="rId10" Type="http://schemas.openxmlformats.org/officeDocument/2006/relationships/image" Target="../media/image119.png"/><Relationship Id="rId4" Type="http://schemas.openxmlformats.org/officeDocument/2006/relationships/image" Target="../media/image94.png"/><Relationship Id="rId9" Type="http://schemas.openxmlformats.org/officeDocument/2006/relationships/image" Target="../media/image118.png"/></Relationships>
</file>

<file path=ppt/slides/_rels/slide2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96.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1.png"/></Relationships>
</file>

<file path=ppt/slides/_rels/slide28.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00.png"/><Relationship Id="rId5" Type="http://schemas.openxmlformats.org/officeDocument/2006/relationships/image" Target="../media/image133.png"/><Relationship Id="rId4" Type="http://schemas.openxmlformats.org/officeDocument/2006/relationships/image" Target="../media/image1070.png"/></Relationships>
</file>

<file path=ppt/slides/_rels/slide2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50.png"/><Relationship Id="rId2" Type="http://schemas.openxmlformats.org/officeDocument/2006/relationships/image" Target="../media/image1181.png"/><Relationship Id="rId1" Type="http://schemas.openxmlformats.org/officeDocument/2006/relationships/slideLayout" Target="../slideLayouts/slideLayout7.xml"/><Relationship Id="rId6" Type="http://schemas.openxmlformats.org/officeDocument/2006/relationships/image" Target="../media/image1220.png"/><Relationship Id="rId5" Type="http://schemas.openxmlformats.org/officeDocument/2006/relationships/image" Target="../media/image1210.png"/><Relationship Id="rId4" Type="http://schemas.openxmlformats.org/officeDocument/2006/relationships/image" Target="../media/image1200.png"/></Relationships>
</file>

<file path=ppt/slides/_rels/slide3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5.png"/><Relationship Id="rId7" Type="http://schemas.openxmlformats.org/officeDocument/2006/relationships/image" Target="../media/image1270.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260.png"/><Relationship Id="rId5" Type="http://schemas.openxmlformats.org/officeDocument/2006/relationships/image" Target="../media/image1250.png"/><Relationship Id="rId4" Type="http://schemas.openxmlformats.org/officeDocument/2006/relationships/image" Target="../media/image137.png"/></Relationships>
</file>

<file path=ppt/slides/_rels/slide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png"/><Relationship Id="rId7"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321.png"/><Relationship Id="rId4" Type="http://schemas.openxmlformats.org/officeDocument/2006/relationships/image" Target="../media/image135.png"/><Relationship Id="rId9" Type="http://schemas.openxmlformats.org/officeDocument/2006/relationships/image" Target="../media/image144.png"/></Relationships>
</file>

<file path=ppt/slides/_rels/slide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35.png"/><Relationship Id="rId4" Type="http://schemas.openxmlformats.org/officeDocument/2006/relationships/image" Target="../media/image140.png"/></Relationships>
</file>

<file path=ppt/slides/_rels/slide3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40.png"/></Relationships>
</file>

<file path=ppt/slides/_rels/slide3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7.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6.png"/><Relationship Id="rId3" Type="http://schemas.openxmlformats.org/officeDocument/2006/relationships/image" Target="../media/image150.png"/><Relationship Id="rId7" Type="http://schemas.openxmlformats.org/officeDocument/2006/relationships/image" Target="../media/image160.png"/><Relationship Id="rId12" Type="http://schemas.openxmlformats.org/officeDocument/2006/relationships/image" Target="../media/image16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59.png"/><Relationship Id="rId11" Type="http://schemas.openxmlformats.org/officeDocument/2006/relationships/image" Target="../media/image164.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3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410.png"/><Relationship Id="rId1" Type="http://schemas.openxmlformats.org/officeDocument/2006/relationships/slideLayout" Target="../slideLayouts/slideLayout7.xml"/><Relationship Id="rId5" Type="http://schemas.openxmlformats.org/officeDocument/2006/relationships/image" Target="../media/image510.png"/><Relationship Id="rId4" Type="http://schemas.openxmlformats.org/officeDocument/2006/relationships/image" Target="../media/image1440.png"/></Relationships>
</file>

<file path=ppt/slides/_rels/slide39.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550.png"/><Relationship Id="rId7" Type="http://schemas.openxmlformats.org/officeDocument/2006/relationships/image" Target="../media/image590.png"/><Relationship Id="rId12" Type="http://schemas.openxmlformats.org/officeDocument/2006/relationships/image" Target="../media/image640.png"/><Relationship Id="rId2" Type="http://schemas.openxmlformats.org/officeDocument/2006/relationships/image" Target="../media/image540.png"/><Relationship Id="rId1" Type="http://schemas.openxmlformats.org/officeDocument/2006/relationships/slideLayout" Target="../slideLayouts/slideLayout7.xml"/><Relationship Id="rId6" Type="http://schemas.openxmlformats.org/officeDocument/2006/relationships/image" Target="../media/image580.png"/><Relationship Id="rId11" Type="http://schemas.openxmlformats.org/officeDocument/2006/relationships/image" Target="../media/image630.png"/><Relationship Id="rId5" Type="http://schemas.openxmlformats.org/officeDocument/2006/relationships/image" Target="../media/image570.png"/><Relationship Id="rId10" Type="http://schemas.openxmlformats.org/officeDocument/2006/relationships/image" Target="../media/image620.png"/><Relationship Id="rId4" Type="http://schemas.openxmlformats.org/officeDocument/2006/relationships/image" Target="../media/image560.png"/><Relationship Id="rId9" Type="http://schemas.openxmlformats.org/officeDocument/2006/relationships/image" Target="../media/image16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51.jpeg"/></Relationships>
</file>

<file path=ppt/slides/_rels/slide41.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48.png"/><Relationship Id="rId7" Type="http://schemas.openxmlformats.org/officeDocument/2006/relationships/image" Target="../media/image1650.png"/><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640.png"/><Relationship Id="rId5" Type="http://schemas.openxmlformats.org/officeDocument/2006/relationships/image" Target="../media/image1481.png"/><Relationship Id="rId4" Type="http://schemas.openxmlformats.org/officeDocument/2006/relationships/image" Target="../media/image1630.png"/><Relationship Id="rId9" Type="http://schemas.openxmlformats.org/officeDocument/2006/relationships/image" Target="../media/image175.png"/></Relationships>
</file>

<file path=ppt/slides/_rels/slide42.xml.rels><?xml version="1.0" encoding="UTF-8" standalone="yes"?>
<Relationships xmlns="http://schemas.openxmlformats.org/package/2006/relationships"><Relationship Id="rId3" Type="http://schemas.openxmlformats.org/officeDocument/2006/relationships/image" Target="../media/image1520.png"/><Relationship Id="rId2" Type="http://schemas.openxmlformats.org/officeDocument/2006/relationships/image" Target="../media/image169.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43.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9.png"/><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image" Target="../media/image671.png"/><Relationship Id="rId5" Type="http://schemas.openxmlformats.org/officeDocument/2006/relationships/image" Target="../media/image1550.png"/></Relationships>
</file>

<file path=ppt/slides/_rels/slide4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 Id="rId5" Type="http://schemas.openxmlformats.org/officeDocument/2006/relationships/image" Target="../media/image182.png"/><Relationship Id="rId4" Type="http://schemas.openxmlformats.org/officeDocument/2006/relationships/image" Target="../media/image1621.png"/></Relationships>
</file>

<file path=ppt/slides/_rels/slide45.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175.jpeg"/><Relationship Id="rId7" Type="http://schemas.openxmlformats.org/officeDocument/2006/relationships/image" Target="../media/image1620.png"/><Relationship Id="rId2"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76.jpeg"/><Relationship Id="rId5" Type="http://schemas.openxmlformats.org/officeDocument/2006/relationships/image" Target="../media/image750.png"/><Relationship Id="rId4" Type="http://schemas.openxmlformats.org/officeDocument/2006/relationships/image" Target="../media/image740.png"/></Relationships>
</file>

<file path=ppt/slides/_rels/slide4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51.png"/><Relationship Id="rId3" Type="http://schemas.openxmlformats.org/officeDocument/2006/relationships/image" Target="../media/image179.jpeg"/><Relationship Id="rId7" Type="http://schemas.openxmlformats.org/officeDocument/2006/relationships/image" Target="../media/image841.pn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670.png"/><Relationship Id="rId11" Type="http://schemas.openxmlformats.org/officeDocument/2006/relationships/image" Target="../media/image180.jpeg"/><Relationship Id="rId5" Type="http://schemas.openxmlformats.org/officeDocument/2006/relationships/image" Target="../media/image1660.png"/><Relationship Id="rId10" Type="http://schemas.openxmlformats.org/officeDocument/2006/relationships/image" Target="../media/image871.png"/><Relationship Id="rId4" Type="http://schemas.openxmlformats.org/officeDocument/2006/relationships/image" Target="../media/image189.png"/><Relationship Id="rId9" Type="http://schemas.openxmlformats.org/officeDocument/2006/relationships/image" Target="../media/image861.png"/></Relationships>
</file>

<file path=ppt/slides/_rels/slide4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image" Target="../media/image184.jpeg"/><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69.png"/></Relationships>
</file>

<file path=ppt/slides/_rels/slide52.xml.rels><?xml version="1.0" encoding="UTF-8" standalone="yes"?>
<Relationships xmlns="http://schemas.openxmlformats.org/package/2006/relationships"><Relationship Id="rId3" Type="http://schemas.openxmlformats.org/officeDocument/2006/relationships/image" Target="../media/image1320.pn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85.jpeg"/><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5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5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2.tiff"/><Relationship Id="rId1" Type="http://schemas.openxmlformats.org/officeDocument/2006/relationships/slideLayout" Target="../slideLayouts/slideLayout7.xml"/><Relationship Id="rId5" Type="http://schemas.openxmlformats.org/officeDocument/2006/relationships/image" Target="../media/image193.tiff"/><Relationship Id="rId4" Type="http://schemas.openxmlformats.org/officeDocument/2006/relationships/image" Target="../media/image188.jpeg"/></Relationships>
</file>

<file path=ppt/slides/_rels/slide5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11.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hyperlink" Target="https://www.mirrorvoice.com.tw/podcasts/78/2004"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194.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204.tiff"/><Relationship Id="rId4" Type="http://schemas.openxmlformats.org/officeDocument/2006/relationships/image" Target="../media/image203.jpeg"/></Relationships>
</file>

<file path=ppt/slides/_rels/slide65.xml.rels><?xml version="1.0" encoding="UTF-8" standalone="yes"?>
<Relationships xmlns="http://schemas.openxmlformats.org/package/2006/relationships"><Relationship Id="rId2" Type="http://schemas.openxmlformats.org/officeDocument/2006/relationships/image" Target="../media/image205.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090.png"/><Relationship Id="rId7" Type="http://schemas.openxmlformats.org/officeDocument/2006/relationships/image" Target="../media/image213.png"/><Relationship Id="rId2" Type="http://schemas.openxmlformats.org/officeDocument/2006/relationships/image" Target="../media/image208.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2110.png"/><Relationship Id="rId4" Type="http://schemas.openxmlformats.org/officeDocument/2006/relationships/image" Target="../media/image2100.png"/></Relationships>
</file>

<file path=ppt/slides/_rels/slide68.xml.rels><?xml version="1.0" encoding="UTF-8" standalone="yes"?>
<Relationships xmlns="http://schemas.openxmlformats.org/package/2006/relationships"><Relationship Id="rId3" Type="http://schemas.openxmlformats.org/officeDocument/2006/relationships/image" Target="../media/image2120.png"/><Relationship Id="rId2" Type="http://schemas.openxmlformats.org/officeDocument/2006/relationships/image" Target="../media/image208.png"/><Relationship Id="rId1" Type="http://schemas.openxmlformats.org/officeDocument/2006/relationships/slideLayout" Target="../slideLayouts/slideLayout7.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0.png"/></Relationships>
</file>

<file path=ppt/slides/_rels/slide69.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image" Target="../media/image208.png"/><Relationship Id="rId1" Type="http://schemas.openxmlformats.org/officeDocument/2006/relationships/slideLayout" Target="../slideLayouts/slideLayout7.xml"/><Relationship Id="rId6" Type="http://schemas.openxmlformats.org/officeDocument/2006/relationships/image" Target="../media/image2190.png"/><Relationship Id="rId5" Type="http://schemas.openxmlformats.org/officeDocument/2006/relationships/image" Target="../media/image1970.png"/><Relationship Id="rId4" Type="http://schemas.openxmlformats.org/officeDocument/2006/relationships/image" Target="../media/image2170.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10.png"/><Relationship Id="rId2" Type="http://schemas.openxmlformats.org/officeDocument/2006/relationships/image" Target="../media/image208.png"/><Relationship Id="rId1" Type="http://schemas.openxmlformats.org/officeDocument/2006/relationships/slideLayout" Target="../slideLayouts/slideLayout7.xml"/><Relationship Id="rId6" Type="http://schemas.openxmlformats.org/officeDocument/2006/relationships/image" Target="../media/image209.png"/><Relationship Id="rId5" Type="http://schemas.openxmlformats.org/officeDocument/2006/relationships/image" Target="../media/image2180.png"/><Relationship Id="rId4" Type="http://schemas.openxmlformats.org/officeDocument/2006/relationships/image" Target="../media/image223.png"/></Relationships>
</file>

<file path=ppt/slides/_rels/slide71.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Layout" Target="../slideLayouts/slideLayout7.xml"/><Relationship Id="rId6" Type="http://schemas.openxmlformats.org/officeDocument/2006/relationships/image" Target="../media/image2290.png"/><Relationship Id="rId11" Type="http://schemas.openxmlformats.org/officeDocument/2006/relationships/image" Target="../media/image233.png"/><Relationship Id="rId5" Type="http://schemas.openxmlformats.org/officeDocument/2006/relationships/image" Target="../media/image229.png"/><Relationship Id="rId10" Type="http://schemas.openxmlformats.org/officeDocument/2006/relationships/image" Target="../media/image211.jpeg"/><Relationship Id="rId4" Type="http://schemas.openxmlformats.org/officeDocument/2006/relationships/image" Target="../media/image228.png"/><Relationship Id="rId9" Type="http://schemas.openxmlformats.org/officeDocument/2006/relationships/image" Target="../media/image2200.png"/></Relationships>
</file>

<file path=ppt/slides/_rels/slide72.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40.png"/><Relationship Id="rId18" Type="http://schemas.openxmlformats.org/officeDocument/2006/relationships/image" Target="../media/image245.png"/><Relationship Id="rId3" Type="http://schemas.openxmlformats.org/officeDocument/2006/relationships/image" Target="../media/image2310.png"/><Relationship Id="rId7" Type="http://schemas.openxmlformats.org/officeDocument/2006/relationships/image" Target="../media/image235.png"/><Relationship Id="rId12" Type="http://schemas.openxmlformats.org/officeDocument/2006/relationships/image" Target="../media/image239.png"/><Relationship Id="rId17" Type="http://schemas.openxmlformats.org/officeDocument/2006/relationships/image" Target="../media/image244.png"/><Relationship Id="rId2" Type="http://schemas.openxmlformats.org/officeDocument/2006/relationships/image" Target="../media/image208.png"/><Relationship Id="rId16" Type="http://schemas.openxmlformats.org/officeDocument/2006/relationships/image" Target="../media/image243.png"/><Relationship Id="rId20" Type="http://schemas.openxmlformats.org/officeDocument/2006/relationships/image" Target="../media/image2050.png"/><Relationship Id="rId1" Type="http://schemas.openxmlformats.org/officeDocument/2006/relationships/slideLayout" Target="../slideLayouts/slideLayout7.xml"/><Relationship Id="rId6" Type="http://schemas.openxmlformats.org/officeDocument/2006/relationships/image" Target="../media/image218.png"/><Relationship Id="rId11" Type="http://schemas.openxmlformats.org/officeDocument/2006/relationships/image" Target="../media/image238.png"/><Relationship Id="rId5" Type="http://schemas.openxmlformats.org/officeDocument/2006/relationships/image" Target="../media/image2330.png"/><Relationship Id="rId15" Type="http://schemas.openxmlformats.org/officeDocument/2006/relationships/image" Target="../media/image242.png"/><Relationship Id="rId10" Type="http://schemas.openxmlformats.org/officeDocument/2006/relationships/image" Target="../media/image237.png"/><Relationship Id="rId19" Type="http://schemas.openxmlformats.org/officeDocument/2006/relationships/image" Target="../media/image246.png"/><Relationship Id="rId4" Type="http://schemas.openxmlformats.org/officeDocument/2006/relationships/image" Target="../media/image217.png"/><Relationship Id="rId9" Type="http://schemas.openxmlformats.org/officeDocument/2006/relationships/image" Target="../media/image219.png"/><Relationship Id="rId14" Type="http://schemas.openxmlformats.org/officeDocument/2006/relationships/image" Target="../media/image241.png"/></Relationships>
</file>

<file path=ppt/slides/_rels/slide7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17.png"/><Relationship Id="rId1" Type="http://schemas.openxmlformats.org/officeDocument/2006/relationships/slideLayout" Target="../slideLayouts/slideLayout7.xml"/><Relationship Id="rId4" Type="http://schemas.openxmlformats.org/officeDocument/2006/relationships/image" Target="../media/image225.png"/></Relationships>
</file>

<file path=ppt/slides/_rels/slide7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32.png"/><Relationship Id="rId1" Type="http://schemas.openxmlformats.org/officeDocument/2006/relationships/slideLayout" Target="../slideLayouts/slideLayout7.xml"/><Relationship Id="rId4" Type="http://schemas.openxmlformats.org/officeDocument/2006/relationships/image" Target="../media/image219.png"/></Relationships>
</file>

<file path=ppt/slides/_rels/slide75.xml.rels><?xml version="1.0" encoding="UTF-8" standalone="yes"?>
<Relationships xmlns="http://schemas.openxmlformats.org/package/2006/relationships"><Relationship Id="rId8" Type="http://schemas.openxmlformats.org/officeDocument/2006/relationships/image" Target="../media/image2480.png"/><Relationship Id="rId3" Type="http://schemas.openxmlformats.org/officeDocument/2006/relationships/image" Target="../media/image247.png"/><Relationship Id="rId7" Type="http://schemas.openxmlformats.org/officeDocument/2006/relationships/image" Target="../media/image2470.png"/><Relationship Id="rId2"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2360.png"/><Relationship Id="rId5" Type="http://schemas.openxmlformats.org/officeDocument/2006/relationships/image" Target="../media/image2320.png"/><Relationship Id="rId4" Type="http://schemas.openxmlformats.org/officeDocument/2006/relationships/image" Target="../media/image2260.png"/></Relationships>
</file>

<file path=ppt/slides/_rels/slide7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8.png"/><Relationship Id="rId1" Type="http://schemas.openxmlformats.org/officeDocument/2006/relationships/slideLayout" Target="../slideLayouts/slideLayout7.xml"/><Relationship Id="rId4" Type="http://schemas.openxmlformats.org/officeDocument/2006/relationships/image" Target="../media/image2500.png"/></Relationships>
</file>

<file path=ppt/slides/_rels/slide7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05.tiff"/><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5.tiff"/><Relationship Id="rId2" Type="http://schemas.openxmlformats.org/officeDocument/2006/relationships/image" Target="../media/image249.jpeg"/><Relationship Id="rId1" Type="http://schemas.openxmlformats.org/officeDocument/2006/relationships/slideLayout" Target="../slideLayouts/slideLayout7.xml"/><Relationship Id="rId5" Type="http://schemas.openxmlformats.org/officeDocument/2006/relationships/image" Target="../media/image251.tiff"/><Relationship Id="rId4" Type="http://schemas.openxmlformats.org/officeDocument/2006/relationships/image" Target="../media/image250.tiff"/></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05.tif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53.tiff"/><Relationship Id="rId2" Type="http://schemas.openxmlformats.org/officeDocument/2006/relationships/image" Target="../media/image252.jpeg"/><Relationship Id="rId1" Type="http://schemas.openxmlformats.org/officeDocument/2006/relationships/slideLayout" Target="../slideLayouts/slideLayout7.xml"/><Relationship Id="rId4" Type="http://schemas.openxmlformats.org/officeDocument/2006/relationships/image" Target="../media/image205.tiff"/></Relationships>
</file>

<file path=ppt/slides/_rels/slide8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54.jpeg"/><Relationship Id="rId1" Type="http://schemas.openxmlformats.org/officeDocument/2006/relationships/slideLayout" Target="../slideLayouts/slideLayout7.xml"/><Relationship Id="rId4" Type="http://schemas.openxmlformats.org/officeDocument/2006/relationships/image" Target="../media/image255.jpeg"/></Relationships>
</file>

<file path=ppt/slides/_rels/slide83.xml.rels><?xml version="1.0" encoding="UTF-8" standalone="yes"?>
<Relationships xmlns="http://schemas.openxmlformats.org/package/2006/relationships"><Relationship Id="rId3" Type="http://schemas.openxmlformats.org/officeDocument/2006/relationships/image" Target="../media/image257.tiff"/><Relationship Id="rId2" Type="http://schemas.openxmlformats.org/officeDocument/2006/relationships/image" Target="../media/image256.tif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58.tif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8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2.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4.png"/><Relationship Id="rId12"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0.png"/><Relationship Id="rId9" Type="http://schemas.openxmlformats.org/officeDocument/2006/relationships/image" Target="../media/image38.png"/><Relationship Id="rId14" Type="http://schemas.openxmlformats.org/officeDocument/2006/relationships/image" Target="../media/image43.png"/></Relationships>
</file>

<file path=ppt/slides/_rels/slide90.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image" Target="../media/image193.tiff"/><Relationship Id="rId1" Type="http://schemas.openxmlformats.org/officeDocument/2006/relationships/slideLayout" Target="../slideLayouts/slideLayout7.xml"/><Relationship Id="rId6" Type="http://schemas.openxmlformats.org/officeDocument/2006/relationships/image" Target="../media/image256.tiff"/><Relationship Id="rId5" Type="http://schemas.openxmlformats.org/officeDocument/2006/relationships/image" Target="NULL"/><Relationship Id="rId4" Type="http://schemas.openxmlformats.org/officeDocument/2006/relationships/image" Target="NULL"/></Relationships>
</file>

<file path=ppt/slides/_rels/slide91.xml.rels><?xml version="1.0" encoding="UTF-8" standalone="yes"?>
<Relationships xmlns="http://schemas.openxmlformats.org/package/2006/relationships"><Relationship Id="rId3" Type="http://schemas.openxmlformats.org/officeDocument/2006/relationships/image" Target="../media/image256.tiff"/><Relationship Id="rId2" Type="http://schemas.openxmlformats.org/officeDocument/2006/relationships/image" Target="../media/image193.tiff"/><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9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 Id="rId4" Type="http://schemas.openxmlformats.org/officeDocument/2006/relationships/image" Target="NULL"/></Relationships>
</file>

<file path=ppt/slides/_rels/slide93.xml.rels><?xml version="1.0" encoding="UTF-8" standalone="yes"?>
<Relationships xmlns="http://schemas.openxmlformats.org/package/2006/relationships"><Relationship Id="rId3" Type="http://schemas.openxmlformats.org/officeDocument/2006/relationships/image" Target="../media/image262.jpg"/><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7.xml"/><Relationship Id="rId6" Type="http://schemas.openxmlformats.org/officeDocument/2006/relationships/image" Target="../media/image266.png"/><Relationship Id="rId5" Type="http://schemas.openxmlformats.org/officeDocument/2006/relationships/image" Target="../media/image265.gif"/><Relationship Id="rId4" Type="http://schemas.openxmlformats.org/officeDocument/2006/relationships/hyperlink" Target="http://upload.wikimedia.org/wikipedia/commons/6/6d/Translational_motion.gif"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271.png"/><Relationship Id="rId12" Type="http://schemas.openxmlformats.org/officeDocument/2006/relationships/image" Target="NULL"/><Relationship Id="rId2" Type="http://schemas.openxmlformats.org/officeDocument/2006/relationships/image" Target="../media/image269.jpeg"/><Relationship Id="rId1" Type="http://schemas.openxmlformats.org/officeDocument/2006/relationships/slideLayout" Target="../slideLayouts/slideLayout7.xml"/><Relationship Id="rId6" Type="http://schemas.openxmlformats.org/officeDocument/2006/relationships/image" Target="../media/image270.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97.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7.xml"/><Relationship Id="rId4" Type="http://schemas.openxmlformats.org/officeDocument/2006/relationships/image" Target="../media/image274.jpeg"/></Relationships>
</file>

<file path=ppt/slides/_rels/slide98.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80.jpeg"/><Relationship Id="rId2" Type="http://schemas.openxmlformats.org/officeDocument/2006/relationships/image" Target="../media/image276.jpeg"/><Relationship Id="rId1" Type="http://schemas.openxmlformats.org/officeDocument/2006/relationships/slideLayout" Target="../slideLayouts/slideLayout7.xml"/><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descr="D:\Dropbox\Documents\課程\YoungTextBook\Images\Chapter41\A_Images\A_Figures_and_Photos\41_01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32886" y="490640"/>
            <a:ext cx="2447478" cy="203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CCC2F54-A687-806D-539F-80CA16A9F75E}"/>
              </a:ext>
            </a:extLst>
          </p:cNvPr>
          <p:cNvSpPr txBox="1"/>
          <p:nvPr/>
        </p:nvSpPr>
        <p:spPr bwMode="auto">
          <a:xfrm>
            <a:off x="2291112" y="2653351"/>
            <a:ext cx="432044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3維空間能量本徵態的定態方程式：</a:t>
            </a:r>
          </a:p>
        </p:txBody>
      </p:sp>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BE3738E3-DD31-1869-7318-E9C94D181FEC}"/>
                  </a:ext>
                </a:extLst>
              </p:cNvPr>
              <p:cNvSpPr txBox="1"/>
              <p:nvPr/>
            </p:nvSpPr>
            <p:spPr bwMode="auto">
              <a:xfrm>
                <a:off x="2339752" y="3151587"/>
                <a:ext cx="4238415" cy="717312"/>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𝐻</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d>
                        <m:dPr>
                          <m:ctrlPr>
                            <a:rPr lang="en-US" altLang="zh-TW" i="1" smtClean="0">
                              <a:latin typeface="Cambria Math" panose="02040503050406030204" pitchFamily="18" charset="0"/>
                            </a:rPr>
                          </m:ctrlPr>
                        </m:dPr>
                        <m:e>
                          <m:acc>
                            <m:accPr>
                              <m:chr m:val="⃗"/>
                              <m:ctrlPr>
                                <a:rPr lang="en-US" altLang="zh-TW" sz="1800" b="0" i="1" smtClean="0">
                                  <a:latin typeface="Cambria Math" panose="02040503050406030204" pitchFamily="18" charset="0"/>
                                </a:rPr>
                              </m:ctrlPr>
                            </m:accPr>
                            <m:e>
                              <m:r>
                                <a:rPr lang="en-US" altLang="zh-TW" sz="1800" b="0" i="1" smtClean="0">
                                  <a:latin typeface="Cambria Math" panose="02040503050406030204" pitchFamily="18" charset="0"/>
                                </a:rPr>
                                <m:t>𝑟</m:t>
                              </m:r>
                            </m:e>
                          </m:acc>
                        </m:e>
                      </m:d>
                      <m:r>
                        <a:rPr lang="en-US" altLang="zh-TW" sz="1800" b="0" i="1" smtClean="0">
                          <a:latin typeface="Cambria Math"/>
                        </a:rPr>
                        <m:t>=</m:t>
                      </m:r>
                      <m:d>
                        <m:dPr>
                          <m:begChr m:val="["/>
                          <m:endChr m:val="]"/>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𝑝</m:t>
                                  </m:r>
                                </m:e>
                                <m:sup>
                                  <m:r>
                                    <a:rPr lang="en-US" altLang="zh-TW" i="1">
                                      <a:latin typeface="Cambria Math"/>
                                    </a:rPr>
                                    <m:t>2</m:t>
                                  </m:r>
                                </m:sup>
                              </m:sSup>
                            </m:num>
                            <m:den>
                              <m:r>
                                <a:rPr lang="en-US" altLang="zh-TW" i="1">
                                  <a:latin typeface="Cambria Math" panose="02040503050406030204" pitchFamily="18" charset="0"/>
                                </a:rPr>
                                <m:t>2</m:t>
                              </m:r>
                              <m:r>
                                <a:rPr lang="en-US" altLang="zh-TW" i="1">
                                  <a:latin typeface="Cambria Math" panose="02040503050406030204" pitchFamily="18" charset="0"/>
                                </a:rPr>
                                <m:t>𝑚</m:t>
                              </m:r>
                            </m:den>
                          </m:f>
                          <m:r>
                            <a:rPr lang="en-US" altLang="zh-TW" i="1">
                              <a:latin typeface="Cambria Math" panose="02040503050406030204" pitchFamily="18" charset="0"/>
                            </a:rPr>
                            <m:t>+</m:t>
                          </m:r>
                          <m:r>
                            <a:rPr lang="en-US" altLang="zh-TW" i="1">
                              <a:latin typeface="Cambria Math"/>
                            </a:rPr>
                            <m:t>𝑉</m:t>
                          </m:r>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e>
                          </m:d>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e>
                      </m:d>
                      <m:r>
                        <a:rPr lang="en-US" altLang="zh-TW" b="0" i="1" smtClean="0">
                          <a:latin typeface="Cambria Math" panose="02040503050406030204" pitchFamily="18" charset="0"/>
                        </a:rPr>
                        <m:t>=</m:t>
                      </m:r>
                      <m:r>
                        <a:rPr lang="en-US" altLang="zh-TW" b="0" i="1" smtClean="0">
                          <a:latin typeface="Cambria Math" panose="02040503050406030204" pitchFamily="18" charset="0"/>
                        </a:rPr>
                        <m:t>𝐸</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e>
                      </m:d>
                    </m:oMath>
                  </m:oMathPara>
                </a14:m>
                <a:endParaRPr lang="zh-TW" altLang="en-US" sz="1800" dirty="0"/>
              </a:p>
            </p:txBody>
          </p:sp>
        </mc:Choice>
        <mc:Fallback xmlns="">
          <p:sp>
            <p:nvSpPr>
              <p:cNvPr id="3" name="文字方塊 9">
                <a:extLst>
                  <a:ext uri="{FF2B5EF4-FFF2-40B4-BE49-F238E27FC236}">
                    <a16:creationId xmlns:a16="http://schemas.microsoft.com/office/drawing/2014/main" id="{BE3738E3-DD31-1869-7318-E9C94D181FEC}"/>
                  </a:ext>
                </a:extLst>
              </p:cNvPr>
              <p:cNvSpPr txBox="1">
                <a:spLocks noRot="1" noChangeAspect="1" noMove="1" noResize="1" noEditPoints="1" noAdjustHandles="1" noChangeArrowheads="1" noChangeShapeType="1" noTextEdit="1"/>
              </p:cNvSpPr>
              <p:nvPr/>
            </p:nvSpPr>
            <p:spPr bwMode="auto">
              <a:xfrm>
                <a:off x="2339752" y="3151587"/>
                <a:ext cx="4238415" cy="717312"/>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9A24E0CF-9621-3BF6-2344-E2E8FAB3647A}"/>
                  </a:ext>
                </a:extLst>
              </p:cNvPr>
              <p:cNvSpPr txBox="1"/>
              <p:nvPr/>
            </p:nvSpPr>
            <p:spPr bwMode="auto">
              <a:xfrm>
                <a:off x="2339752" y="4005064"/>
                <a:ext cx="4639850" cy="666336"/>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i="1">
                              <a:latin typeface="Cambria Math" panose="02040503050406030204" pitchFamily="18" charset="0"/>
                            </a:rPr>
                            <m:t>𝑝</m:t>
                          </m:r>
                        </m:e>
                      </m:acc>
                      <m:r>
                        <a:rPr lang="en-US" altLang="zh-TW" b="0" i="1" smtClean="0">
                          <a:latin typeface="Cambria Math" panose="02040503050406030204" pitchFamily="18" charset="0"/>
                        </a:rPr>
                        <m:t>=</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𝑝</m:t>
                              </m:r>
                            </m:e>
                            <m:sub>
                              <m:r>
                                <a:rPr lang="en-US" altLang="zh-TW" b="0" i="1" smtClean="0">
                                  <a:latin typeface="Cambria Math" panose="02040503050406030204" pitchFamily="18" charset="0"/>
                                </a:rPr>
                                <m:t>𝑥</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𝑝</m:t>
                              </m:r>
                            </m:e>
                            <m:sub>
                              <m:r>
                                <a:rPr lang="en-US" altLang="zh-TW" b="0" i="1" smtClean="0">
                                  <a:latin typeface="Cambria Math" panose="02040503050406030204" pitchFamily="18" charset="0"/>
                                </a:rPr>
                                <m:t>𝑦</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𝑝</m:t>
                              </m:r>
                            </m:e>
                            <m:sub>
                              <m:r>
                                <a:rPr lang="en-US" altLang="zh-TW" b="0" i="1" smtClean="0">
                                  <a:latin typeface="Cambria Math" panose="02040503050406030204" pitchFamily="18" charset="0"/>
                                </a:rPr>
                                <m:t>𝑧</m:t>
                              </m:r>
                            </m:sub>
                          </m:sSub>
                        </m:e>
                      </m:d>
                      <m:r>
                        <a:rPr lang="en-US" altLang="zh-TW" b="0" i="1" smtClean="0">
                          <a:latin typeface="Cambria Math" panose="02040503050406030204" pitchFamily="18" charset="0"/>
                        </a:rPr>
                        <m:t>=</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m:t>
                          </m:r>
                          <m:r>
                            <a:rPr lang="en-US" altLang="zh-TW" b="0" i="1" smtClean="0">
                              <a:latin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ℏ</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m:t>
                              </m:r>
                            </m:num>
                            <m:den>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den>
                          </m:f>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ℏ</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num>
                            <m:den>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𝑦</m:t>
                              </m:r>
                            </m:den>
                          </m:f>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m:t>
                          </m:r>
                          <m:r>
                            <a:rPr lang="en-US" altLang="zh-TW" i="1">
                              <a:latin typeface="Cambria Math" panose="02040503050406030204" pitchFamily="18" charset="0"/>
                            </a:rPr>
                            <m:t>𝑖</m:t>
                          </m:r>
                          <m:r>
                            <a:rPr lang="en-US" altLang="zh-TW" i="1">
                              <a:latin typeface="Cambria Math" panose="02040503050406030204" pitchFamily="18" charset="0"/>
                              <a:ea typeface="Cambria Math" panose="02040503050406030204" pitchFamily="18" charset="0"/>
                            </a:rPr>
                            <m:t>ℏ</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num>
                            <m:den>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𝑧</m:t>
                              </m:r>
                            </m:den>
                          </m:f>
                        </m:e>
                      </m:d>
                    </m:oMath>
                  </m:oMathPara>
                </a14:m>
                <a:endParaRPr lang="zh-TW" altLang="en-US" sz="1800" dirty="0"/>
              </a:p>
            </p:txBody>
          </p:sp>
        </mc:Choice>
        <mc:Fallback xmlns="">
          <p:sp>
            <p:nvSpPr>
              <p:cNvPr id="4" name="文字方塊 9">
                <a:extLst>
                  <a:ext uri="{FF2B5EF4-FFF2-40B4-BE49-F238E27FC236}">
                    <a16:creationId xmlns:a16="http://schemas.microsoft.com/office/drawing/2014/main" id="{9A24E0CF-9621-3BF6-2344-E2E8FAB3647A}"/>
                  </a:ext>
                </a:extLst>
              </p:cNvPr>
              <p:cNvSpPr txBox="1">
                <a:spLocks noRot="1" noChangeAspect="1" noMove="1" noResize="1" noEditPoints="1" noAdjustHandles="1" noChangeArrowheads="1" noChangeShapeType="1" noTextEdit="1"/>
              </p:cNvSpPr>
              <p:nvPr/>
            </p:nvSpPr>
            <p:spPr bwMode="auto">
              <a:xfrm>
                <a:off x="2339752" y="4005064"/>
                <a:ext cx="4639850" cy="666336"/>
              </a:xfrm>
              <a:prstGeom prst="rect">
                <a:avLst/>
              </a:prstGeom>
              <a:blipFill>
                <a:blip r:embed="rId4"/>
                <a:stretch>
                  <a:fillRect b="-566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10">
                <a:extLst>
                  <a:ext uri="{FF2B5EF4-FFF2-40B4-BE49-F238E27FC236}">
                    <a16:creationId xmlns:a16="http://schemas.microsoft.com/office/drawing/2014/main" id="{AAEDB3AF-8224-A739-AB30-839A17C7A99D}"/>
                  </a:ext>
                </a:extLst>
              </p:cNvPr>
              <p:cNvSpPr txBox="1"/>
              <p:nvPr/>
            </p:nvSpPr>
            <p:spPr bwMode="auto">
              <a:xfrm>
                <a:off x="2349048" y="4865506"/>
                <a:ext cx="4062843" cy="71731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i="1">
                              <a:latin typeface="Cambria Math" panose="02040503050406030204" pitchFamily="18" charset="0"/>
                            </a:rPr>
                            <m:t>𝑝</m:t>
                          </m:r>
                        </m:e>
                        <m:sup>
                          <m:r>
                            <a:rPr lang="en-US" altLang="zh-TW" i="1">
                              <a:latin typeface="Cambria Math"/>
                            </a:rPr>
                            <m:t>2</m:t>
                          </m:r>
                        </m:sup>
                      </m:sSup>
                      <m:r>
                        <a:rPr lang="en-US" altLang="zh-TW" b="0" i="1" smtClean="0">
                          <a:latin typeface="Cambria Math" panose="02040503050406030204" pitchFamily="18" charset="0"/>
                        </a:rPr>
                        <m:t>=−</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ℏ</m:t>
                          </m:r>
                        </m:e>
                        <m:sup>
                          <m:r>
                            <a:rPr lang="en-US" altLang="zh-TW" b="0" i="1" smtClean="0">
                              <a:latin typeface="Cambria Math" panose="02040503050406030204" pitchFamily="18" charset="0"/>
                            </a:rPr>
                            <m:t>2</m:t>
                          </m:r>
                        </m:sup>
                      </m:sSup>
                      <m:d>
                        <m:dPr>
                          <m:begChr m:val="["/>
                          <m:endChr m:val="]"/>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num>
                            <m:den>
                              <m:r>
                                <a:rPr lang="zh-TW" altLang="en-US" i="1">
                                  <a:latin typeface="Cambria Math"/>
                                  <a:ea typeface="Cambria Math"/>
                                </a:rPr>
                                <m:t>𝜕</m:t>
                              </m:r>
                              <m:sSup>
                                <m:sSupPr>
                                  <m:ctrlPr>
                                    <a:rPr lang="en-US" altLang="zh-TW" i="1">
                                      <a:latin typeface="Cambria Math" panose="02040503050406030204" pitchFamily="18" charset="0"/>
                                    </a:rPr>
                                  </m:ctrlPr>
                                </m:sSupPr>
                                <m:e>
                                  <m:r>
                                    <a:rPr lang="en-US" altLang="zh-TW" i="1">
                                      <a:latin typeface="Cambria Math"/>
                                    </a:rPr>
                                    <m:t>𝑥</m:t>
                                  </m:r>
                                </m:e>
                                <m:sup>
                                  <m:r>
                                    <a:rPr lang="en-US" altLang="zh-TW" i="1">
                                      <a:latin typeface="Cambria Math"/>
                                    </a:rPr>
                                    <m:t>2</m:t>
                                  </m:r>
                                </m:sup>
                              </m:sSup>
                            </m:den>
                          </m:f>
                          <m:r>
                            <a:rPr lang="en-US" altLang="zh-TW" i="1">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num>
                            <m:den>
                              <m:r>
                                <a:rPr lang="zh-TW" altLang="en-US" i="1">
                                  <a:latin typeface="Cambria Math"/>
                                  <a:ea typeface="Cambria Math"/>
                                </a:rPr>
                                <m:t>𝜕</m:t>
                              </m:r>
                              <m:sSup>
                                <m:sSupPr>
                                  <m:ctrlPr>
                                    <a:rPr lang="en-US" altLang="zh-TW" i="1">
                                      <a:latin typeface="Cambria Math" panose="02040503050406030204" pitchFamily="18" charset="0"/>
                                    </a:rPr>
                                  </m:ctrlPr>
                                </m:sSupPr>
                                <m:e>
                                  <m:r>
                                    <a:rPr lang="en-US" altLang="zh-TW" i="1">
                                      <a:latin typeface="Cambria Math"/>
                                    </a:rPr>
                                    <m:t>𝑦</m:t>
                                  </m:r>
                                </m:e>
                                <m:sup>
                                  <m:r>
                                    <a:rPr lang="en-US" altLang="zh-TW" i="1">
                                      <a:latin typeface="Cambria Math"/>
                                    </a:rPr>
                                    <m:t>2</m:t>
                                  </m:r>
                                </m:sup>
                              </m:sSup>
                            </m:den>
                          </m:f>
                          <m:r>
                            <a:rPr lang="en-US" altLang="zh-TW" i="1">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num>
                            <m:den>
                              <m:r>
                                <a:rPr lang="zh-TW" altLang="en-US" i="1">
                                  <a:latin typeface="Cambria Math"/>
                                  <a:ea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den>
                          </m:f>
                        </m:e>
                      </m:d>
                      <m:r>
                        <a:rPr lang="en-US" altLang="zh-TW" b="0" i="0" smtClean="0">
                          <a:latin typeface="Cambria Math" panose="02040503050406030204" pitchFamily="18" charset="0"/>
                        </a:rPr>
                        <m:t>=</m:t>
                      </m:r>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sSup>
                        <m:sSupPr>
                          <m:ctrlPr>
                            <a:rPr lang="en-US" altLang="zh-TW" i="1">
                              <a:latin typeface="Cambria Math" panose="02040503050406030204" pitchFamily="18" charset="0"/>
                            </a:rPr>
                          </m:ctrlPr>
                        </m:sSupPr>
                        <m:e>
                          <m:r>
                            <m:rPr>
                              <m:sty m:val="p"/>
                            </m:rPr>
                            <a:rPr lang="en-US" altLang="zh-TW" i="1">
                              <a:latin typeface="Cambria Math" panose="02040503050406030204" pitchFamily="18" charset="0"/>
                              <a:ea typeface="Cambria Math" panose="02040503050406030204" pitchFamily="18" charset="0"/>
                            </a:rPr>
                            <m:t>∇</m:t>
                          </m:r>
                        </m:e>
                        <m:sup>
                          <m:r>
                            <a:rPr lang="en-US" altLang="zh-TW" i="1">
                              <a:latin typeface="Cambria Math"/>
                            </a:rPr>
                            <m:t>2</m:t>
                          </m:r>
                        </m:sup>
                      </m:sSup>
                    </m:oMath>
                  </m:oMathPara>
                </a14:m>
                <a:endParaRPr lang="zh-TW" altLang="en-US" sz="1800" dirty="0"/>
              </a:p>
            </p:txBody>
          </p:sp>
        </mc:Choice>
        <mc:Fallback xmlns="">
          <p:sp>
            <p:nvSpPr>
              <p:cNvPr id="5" name="文字方塊 10">
                <a:extLst>
                  <a:ext uri="{FF2B5EF4-FFF2-40B4-BE49-F238E27FC236}">
                    <a16:creationId xmlns:a16="http://schemas.microsoft.com/office/drawing/2014/main" id="{AAEDB3AF-8224-A739-AB30-839A17C7A99D}"/>
                  </a:ext>
                </a:extLst>
              </p:cNvPr>
              <p:cNvSpPr txBox="1">
                <a:spLocks noRot="1" noChangeAspect="1" noMove="1" noResize="1" noEditPoints="1" noAdjustHandles="1" noChangeArrowheads="1" noChangeShapeType="1" noTextEdit="1"/>
              </p:cNvSpPr>
              <p:nvPr/>
            </p:nvSpPr>
            <p:spPr bwMode="auto">
              <a:xfrm>
                <a:off x="2349048" y="4865506"/>
                <a:ext cx="4062843" cy="717312"/>
              </a:xfrm>
              <a:prstGeom prst="rect">
                <a:avLst/>
              </a:prstGeom>
              <a:blipFill>
                <a:blip r:embed="rId5"/>
                <a:stretch>
                  <a:fillRect b="-175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9">
                <a:extLst>
                  <a:ext uri="{FF2B5EF4-FFF2-40B4-BE49-F238E27FC236}">
                    <a16:creationId xmlns:a16="http://schemas.microsoft.com/office/drawing/2014/main" id="{75AF4494-333C-FBFE-BFFA-AA1D99F56F7F}"/>
                  </a:ext>
                </a:extLst>
              </p:cNvPr>
              <p:cNvSpPr txBox="1"/>
              <p:nvPr/>
            </p:nvSpPr>
            <p:spPr bwMode="auto">
              <a:xfrm>
                <a:off x="2362819" y="5798628"/>
                <a:ext cx="4801469" cy="717312"/>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𝐻</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d>
                        <m:dPr>
                          <m:ctrlPr>
                            <a:rPr lang="en-US" altLang="zh-TW" i="1" smtClean="0">
                              <a:latin typeface="Cambria Math" panose="02040503050406030204" pitchFamily="18" charset="0"/>
                            </a:rPr>
                          </m:ctrlPr>
                        </m:dPr>
                        <m:e>
                          <m:acc>
                            <m:accPr>
                              <m:chr m:val="⃗"/>
                              <m:ctrlPr>
                                <a:rPr lang="en-US" altLang="zh-TW" sz="1800" b="0" i="1" smtClean="0">
                                  <a:latin typeface="Cambria Math" panose="02040503050406030204" pitchFamily="18" charset="0"/>
                                </a:rPr>
                              </m:ctrlPr>
                            </m:accPr>
                            <m:e>
                              <m:r>
                                <a:rPr lang="en-US" altLang="zh-TW" sz="1800" b="0" i="1" smtClean="0">
                                  <a:latin typeface="Cambria Math" panose="02040503050406030204" pitchFamily="18" charset="0"/>
                                </a:rPr>
                                <m:t>𝑟</m:t>
                              </m:r>
                            </m:e>
                          </m:acc>
                        </m:e>
                      </m:d>
                      <m:r>
                        <a:rPr lang="en-US" altLang="zh-TW" sz="1800" b="0" i="1" smtClean="0">
                          <a:latin typeface="Cambria Math"/>
                        </a:rPr>
                        <m:t>=</m:t>
                      </m:r>
                      <m:d>
                        <m:dPr>
                          <m:begChr m:val="["/>
                          <m:endChr m:val="]"/>
                          <m:ctrlPr>
                            <a:rPr lang="en-US" altLang="zh-TW" i="1" smtClean="0">
                              <a:latin typeface="Cambria Math" panose="02040503050406030204" pitchFamily="18" charset="0"/>
                            </a:rPr>
                          </m:ctrlPr>
                        </m:dPr>
                        <m:e>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rPr>
                                <m:t>2</m:t>
                              </m:r>
                            </m:sup>
                          </m:sSup>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m:rPr>
                                      <m:sty m:val="p"/>
                                    </m:rPr>
                                    <a:rPr lang="en-US" altLang="zh-TW" i="1" smtClean="0">
                                      <a:latin typeface="Cambria Math" panose="02040503050406030204" pitchFamily="18" charset="0"/>
                                      <a:ea typeface="Cambria Math" panose="02040503050406030204" pitchFamily="18" charset="0"/>
                                    </a:rPr>
                                    <m:t>∇</m:t>
                                  </m:r>
                                </m:e>
                                <m:sup>
                                  <m:r>
                                    <a:rPr lang="en-US" altLang="zh-TW" i="1">
                                      <a:latin typeface="Cambria Math"/>
                                    </a:rPr>
                                    <m:t>2</m:t>
                                  </m:r>
                                </m:sup>
                              </m:sSup>
                            </m:num>
                            <m:den>
                              <m:r>
                                <a:rPr lang="en-US" altLang="zh-TW" i="1">
                                  <a:latin typeface="Cambria Math" panose="02040503050406030204" pitchFamily="18" charset="0"/>
                                </a:rPr>
                                <m:t>2</m:t>
                              </m:r>
                              <m:r>
                                <a:rPr lang="en-US" altLang="zh-TW" i="1">
                                  <a:latin typeface="Cambria Math" panose="02040503050406030204" pitchFamily="18" charset="0"/>
                                </a:rPr>
                                <m:t>𝑚</m:t>
                              </m:r>
                            </m:den>
                          </m:f>
                          <m:r>
                            <a:rPr lang="en-US" altLang="zh-TW" i="1">
                              <a:latin typeface="Cambria Math" panose="02040503050406030204" pitchFamily="18" charset="0"/>
                            </a:rPr>
                            <m:t>+</m:t>
                          </m:r>
                          <m:r>
                            <a:rPr lang="en-US" altLang="zh-TW" i="1">
                              <a:latin typeface="Cambria Math"/>
                            </a:rPr>
                            <m:t>𝑉</m:t>
                          </m:r>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e>
                          </m:d>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e>
                      </m:d>
                      <m:r>
                        <a:rPr lang="en-US" altLang="zh-TW" b="0" i="1" smtClean="0">
                          <a:latin typeface="Cambria Math" panose="02040503050406030204" pitchFamily="18" charset="0"/>
                        </a:rPr>
                        <m:t>=</m:t>
                      </m:r>
                      <m:r>
                        <a:rPr lang="en-US" altLang="zh-TW" b="0" i="1" smtClean="0">
                          <a:latin typeface="Cambria Math" panose="02040503050406030204" pitchFamily="18" charset="0"/>
                        </a:rPr>
                        <m:t>𝐸</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e>
                      </m:d>
                    </m:oMath>
                  </m:oMathPara>
                </a14:m>
                <a:endParaRPr lang="zh-TW" altLang="en-US" sz="1800" dirty="0"/>
              </a:p>
            </p:txBody>
          </p:sp>
        </mc:Choice>
        <mc:Fallback xmlns="">
          <p:sp>
            <p:nvSpPr>
              <p:cNvPr id="6" name="文字方塊 9">
                <a:extLst>
                  <a:ext uri="{FF2B5EF4-FFF2-40B4-BE49-F238E27FC236}">
                    <a16:creationId xmlns:a16="http://schemas.microsoft.com/office/drawing/2014/main" id="{75AF4494-333C-FBFE-BFFA-AA1D99F56F7F}"/>
                  </a:ext>
                </a:extLst>
              </p:cNvPr>
              <p:cNvSpPr txBox="1">
                <a:spLocks noRot="1" noChangeAspect="1" noMove="1" noResize="1" noEditPoints="1" noAdjustHandles="1" noChangeArrowheads="1" noChangeShapeType="1" noTextEdit="1"/>
              </p:cNvSpPr>
              <p:nvPr/>
            </p:nvSpPr>
            <p:spPr bwMode="auto">
              <a:xfrm>
                <a:off x="2362819" y="5798628"/>
                <a:ext cx="4801469" cy="717312"/>
              </a:xfrm>
              <a:prstGeom prst="rect">
                <a:avLst/>
              </a:prstGeom>
              <a:blipFill>
                <a:blip r:embed="rId6"/>
                <a:stretch>
                  <a:fillRect/>
                </a:stretch>
              </a:blipFill>
              <a:ln>
                <a:noFill/>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66C0EA-9702-C6C1-A599-D0976DDAC2E1}"/>
              </a:ext>
            </a:extLst>
          </p:cNvPr>
          <p:cNvPicPr>
            <a:picLocks noChangeAspect="1"/>
          </p:cNvPicPr>
          <p:nvPr/>
        </p:nvPicPr>
        <p:blipFill>
          <a:blip r:embed="rId2"/>
          <a:stretch>
            <a:fillRect/>
          </a:stretch>
        </p:blipFill>
        <p:spPr>
          <a:xfrm>
            <a:off x="877299" y="1268760"/>
            <a:ext cx="6758465" cy="237626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F90E6BD-FA52-F97F-9E35-3777E78B0DEB}"/>
                  </a:ext>
                </a:extLst>
              </p:cNvPr>
              <p:cNvSpPr txBox="1"/>
              <p:nvPr/>
            </p:nvSpPr>
            <p:spPr bwMode="auto">
              <a:xfrm>
                <a:off x="6543413" y="2170884"/>
                <a:ext cx="2184701" cy="57201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TW" i="1" smtClean="0">
                          <a:latin typeface="Cambria Math" panose="02040503050406030204" pitchFamily="18" charset="0"/>
                          <a:ea typeface="Cambria Math" panose="02040503050406030204" pitchFamily="18" charset="0"/>
                          <a:cs typeface="Times New Roman" pitchFamily="18" charset="0"/>
                        </a:rPr>
                        <m:t>∇</m:t>
                      </m:r>
                      <m:r>
                        <a:rPr lang="en-TW" i="1" smtClean="0">
                          <a:latin typeface="Cambria Math" panose="02040503050406030204" pitchFamily="18" charset="0"/>
                          <a:ea typeface="Cambria Math" panose="02040503050406030204" pitchFamily="18" charset="0"/>
                          <a:cs typeface="Times New Roman" pitchFamily="18" charset="0"/>
                        </a:rPr>
                        <m:t>𝜑</m:t>
                      </m:r>
                      <m:r>
                        <a:rPr lang="en-US" b="0" i="0"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b="0" i="1" smtClean="0">
                                  <a:latin typeface="Cambria Math" panose="02040503050406030204" pitchFamily="18" charset="0"/>
                                  <a:ea typeface="Cambria Math" panose="02040503050406030204" pitchFamily="18" charset="0"/>
                                  <a:cs typeface="Times New Roman" pitchFamily="18" charset="0"/>
                                </a:rPr>
                                <m:t>𝜕𝜑</m:t>
                              </m:r>
                            </m:num>
                            <m:den>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𝑟</m:t>
                                  </m:r>
                                </m:e>
                                <m:sub>
                                  <m:r>
                                    <a:rPr lang="en-US" b="0" i="1" smtClean="0">
                                      <a:latin typeface="Cambria Math" panose="02040503050406030204" pitchFamily="18" charset="0"/>
                                      <a:ea typeface="Cambria Math" panose="02040503050406030204" pitchFamily="18" charset="0"/>
                                      <a:cs typeface="Times New Roman" pitchFamily="18" charset="0"/>
                                    </a:rPr>
                                    <m:t>1</m:t>
                                  </m:r>
                                </m:sub>
                              </m:sSub>
                            </m:den>
                          </m:f>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𝜕𝜑</m:t>
                              </m:r>
                            </m:num>
                            <m:den>
                              <m:r>
                                <a:rPr lang="en-US" i="1">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𝑟</m:t>
                                  </m:r>
                                </m:e>
                                <m:sub>
                                  <m:r>
                                    <a:rPr lang="en-US" b="0" i="1" smtClean="0">
                                      <a:latin typeface="Cambria Math" panose="02040503050406030204" pitchFamily="18" charset="0"/>
                                      <a:ea typeface="Cambria Math" panose="02040503050406030204" pitchFamily="18" charset="0"/>
                                      <a:cs typeface="Times New Roman" pitchFamily="18" charset="0"/>
                                    </a:rPr>
                                    <m:t>2</m:t>
                                  </m:r>
                                </m:sub>
                              </m:sSub>
                            </m:den>
                          </m:f>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𝜕𝜑</m:t>
                              </m:r>
                            </m:num>
                            <m:den>
                              <m:r>
                                <a:rPr lang="en-US" i="1">
                                  <a:latin typeface="Cambria Math" panose="02040503050406030204" pitchFamily="18" charset="0"/>
                                  <a:ea typeface="Cambria Math" panose="02040503050406030204" pitchFamily="18" charset="0"/>
                                  <a:cs typeface="Times New Roman" pitchFamily="18" charset="0"/>
                                </a:rPr>
                                <m:t>𝜕</m:t>
                              </m:r>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𝑟</m:t>
                                  </m:r>
                                </m:e>
                                <m:sub>
                                  <m:r>
                                    <a:rPr lang="en-US" b="0" i="1" smtClean="0">
                                      <a:latin typeface="Cambria Math" panose="02040503050406030204" pitchFamily="18" charset="0"/>
                                      <a:ea typeface="Cambria Math" panose="02040503050406030204" pitchFamily="18" charset="0"/>
                                      <a:cs typeface="Times New Roman" pitchFamily="18" charset="0"/>
                                    </a:rPr>
                                    <m:t>3</m:t>
                                  </m:r>
                                </m:sub>
                              </m:sSub>
                            </m:den>
                          </m:f>
                        </m:e>
                      </m:d>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0F90E6BD-FA52-F97F-9E35-3777E78B0DEB}"/>
                  </a:ext>
                </a:extLst>
              </p:cNvPr>
              <p:cNvSpPr txBox="1">
                <a:spLocks noRot="1" noChangeAspect="1" noMove="1" noResize="1" noEditPoints="1" noAdjustHandles="1" noChangeArrowheads="1" noChangeShapeType="1" noTextEdit="1"/>
              </p:cNvSpPr>
              <p:nvPr/>
            </p:nvSpPr>
            <p:spPr bwMode="auto">
              <a:xfrm>
                <a:off x="6543413" y="2170884"/>
                <a:ext cx="2184701" cy="572016"/>
              </a:xfrm>
              <a:prstGeom prst="rect">
                <a:avLst/>
              </a:prstGeom>
              <a:blipFill>
                <a:blip r:embed="rId3"/>
                <a:stretch>
                  <a:fillRect t="-4255" b="-63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30556C9-EFE3-36B7-B7CB-87B264B7F9E3}"/>
                  </a:ext>
                </a:extLst>
              </p:cNvPr>
              <p:cNvSpPr txBox="1"/>
              <p:nvPr/>
            </p:nvSpPr>
            <p:spPr bwMode="auto">
              <a:xfrm>
                <a:off x="6736855" y="3112232"/>
                <a:ext cx="1440160" cy="369332"/>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Times New Roman" pitchFamily="18" charset="0"/>
                        </a:rPr>
                        <m:t>𝑑</m:t>
                      </m:r>
                      <m:sSub>
                        <m:sSubPr>
                          <m:ctrlPr>
                            <a:rPr lang="en-US" i="1" dirty="0">
                              <a:latin typeface="Cambria Math" panose="02040503050406030204" pitchFamily="18" charset="0"/>
                              <a:cs typeface="Times New Roman" pitchFamily="18" charset="0"/>
                            </a:rPr>
                          </m:ctrlPr>
                        </m:sSubPr>
                        <m:e>
                          <m:r>
                            <a:rPr lang="en-US" b="0" i="1" dirty="0" smtClean="0">
                              <a:latin typeface="Cambria Math" panose="02040503050406030204" pitchFamily="18" charset="0"/>
                              <a:cs typeface="Times New Roman" pitchFamily="18" charset="0"/>
                            </a:rPr>
                            <m:t>𝑟</m:t>
                          </m:r>
                        </m:e>
                        <m:sub>
                          <m:r>
                            <a:rPr lang="en-US" i="1" dirty="0">
                              <a:latin typeface="Cambria Math" panose="02040503050406030204" pitchFamily="18" charset="0"/>
                              <a:cs typeface="Times New Roman" pitchFamily="18" charset="0"/>
                            </a:rPr>
                            <m:t>𝑖</m:t>
                          </m:r>
                        </m:sub>
                      </m:sSub>
                      <m:r>
                        <a:rPr lang="en-US" b="0" i="1" dirty="0" smtClean="0">
                          <a:latin typeface="Cambria Math" panose="02040503050406030204" pitchFamily="18" charset="0"/>
                          <a:cs typeface="Times New Roman" pitchFamily="18" charset="0"/>
                        </a:rPr>
                        <m:t>=</m:t>
                      </m:r>
                      <m:sSub>
                        <m:sSubPr>
                          <m:ctrlPr>
                            <a:rPr lang="en-US" i="1" dirty="0">
                              <a:latin typeface="Cambria Math" panose="02040503050406030204" pitchFamily="18" charset="0"/>
                              <a:cs typeface="Times New Roman" pitchFamily="18" charset="0"/>
                            </a:rPr>
                          </m:ctrlPr>
                        </m:sSubPr>
                        <m:e>
                          <m:r>
                            <a:rPr lang="en-US" i="1" dirty="0">
                              <a:latin typeface="Cambria Math" panose="02040503050406030204" pitchFamily="18" charset="0"/>
                              <a:cs typeface="Times New Roman" pitchFamily="18" charset="0"/>
                            </a:rPr>
                            <m:t>h</m:t>
                          </m:r>
                        </m:e>
                        <m:sub>
                          <m:r>
                            <a:rPr lang="en-US" i="1" dirty="0">
                              <a:latin typeface="Cambria Math" panose="02040503050406030204" pitchFamily="18" charset="0"/>
                              <a:cs typeface="Times New Roman" pitchFamily="18" charset="0"/>
                            </a:rPr>
                            <m:t>𝑖</m:t>
                          </m:r>
                        </m:sub>
                      </m:sSub>
                      <m:r>
                        <a:rPr lang="en-US" i="1" dirty="0">
                          <a:latin typeface="Cambria Math" panose="02040503050406030204" pitchFamily="18" charset="0"/>
                          <a:cs typeface="Times New Roman" pitchFamily="18" charset="0"/>
                        </a:rPr>
                        <m:t>𝑑</m:t>
                      </m:r>
                      <m:sSub>
                        <m:sSubPr>
                          <m:ctrlPr>
                            <a:rPr lang="en-US" i="1" dirty="0">
                              <a:latin typeface="Cambria Math" panose="02040503050406030204" pitchFamily="18" charset="0"/>
                              <a:cs typeface="Times New Roman" pitchFamily="18" charset="0"/>
                            </a:rPr>
                          </m:ctrlPr>
                        </m:sSubPr>
                        <m:e>
                          <m:r>
                            <a:rPr lang="en-US" i="1" dirty="0">
                              <a:latin typeface="Cambria Math" panose="02040503050406030204" pitchFamily="18" charset="0"/>
                              <a:cs typeface="Times New Roman" pitchFamily="18" charset="0"/>
                            </a:rPr>
                            <m:t>𝑞</m:t>
                          </m:r>
                        </m:e>
                        <m:sub>
                          <m:r>
                            <a:rPr lang="en-US" i="1" dirty="0">
                              <a:latin typeface="Cambria Math" panose="02040503050406030204" pitchFamily="18" charset="0"/>
                              <a:cs typeface="Times New Roman" pitchFamily="18" charset="0"/>
                            </a:rPr>
                            <m:t>𝑖</m:t>
                          </m:r>
                        </m:sub>
                      </m:sSub>
                    </m:oMath>
                  </m:oMathPara>
                </a14:m>
                <a:endParaRPr lang="en-TW" dirty="0"/>
              </a:p>
            </p:txBody>
          </p:sp>
        </mc:Choice>
        <mc:Fallback xmlns="">
          <p:sp>
            <p:nvSpPr>
              <p:cNvPr id="6" name="TextBox 5">
                <a:extLst>
                  <a:ext uri="{FF2B5EF4-FFF2-40B4-BE49-F238E27FC236}">
                    <a16:creationId xmlns:a16="http://schemas.microsoft.com/office/drawing/2014/main" id="{430556C9-EFE3-36B7-B7CB-87B264B7F9E3}"/>
                  </a:ext>
                </a:extLst>
              </p:cNvPr>
              <p:cNvSpPr txBox="1">
                <a:spLocks noRot="1" noChangeAspect="1" noMove="1" noResize="1" noEditPoints="1" noAdjustHandles="1" noChangeArrowheads="1" noChangeShapeType="1" noTextEdit="1"/>
              </p:cNvSpPr>
              <p:nvPr/>
            </p:nvSpPr>
            <p:spPr bwMode="auto">
              <a:xfrm>
                <a:off x="6736855" y="3112232"/>
                <a:ext cx="1440160" cy="369332"/>
              </a:xfrm>
              <a:prstGeom prst="rect">
                <a:avLst/>
              </a:prstGeom>
              <a:blipFill>
                <a:blip r:embed="rId4"/>
                <a:stretch>
                  <a:fillRect b="-10000"/>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3CFD0F6B-5EB2-5D54-7F0E-115346D7A624}"/>
              </a:ext>
            </a:extLst>
          </p:cNvPr>
          <p:cNvPicPr>
            <a:picLocks noChangeAspect="1"/>
          </p:cNvPicPr>
          <p:nvPr/>
        </p:nvPicPr>
        <p:blipFill rotWithShape="1">
          <a:blip r:embed="rId5"/>
          <a:srcRect t="25705" b="51613"/>
          <a:stretch/>
        </p:blipFill>
        <p:spPr>
          <a:xfrm>
            <a:off x="899592" y="4270504"/>
            <a:ext cx="7599650" cy="572016"/>
          </a:xfrm>
          <a:prstGeom prst="rect">
            <a:avLst/>
          </a:prstGeom>
        </p:spPr>
      </p:pic>
      <p:sp>
        <p:nvSpPr>
          <p:cNvPr id="8" name="TextBox 7">
            <a:extLst>
              <a:ext uri="{FF2B5EF4-FFF2-40B4-BE49-F238E27FC236}">
                <a16:creationId xmlns:a16="http://schemas.microsoft.com/office/drawing/2014/main" id="{65E87B2B-0958-AAA1-34F6-4E434F4F3BB9}"/>
              </a:ext>
            </a:extLst>
          </p:cNvPr>
          <p:cNvSpPr txBox="1"/>
          <p:nvPr/>
        </p:nvSpPr>
        <p:spPr bwMode="auto">
          <a:xfrm>
            <a:off x="1691680" y="3789040"/>
            <a:ext cx="129614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極座標</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Tree>
    <p:extLst>
      <p:ext uri="{BB962C8B-B14F-4D97-AF65-F5344CB8AC3E}">
        <p14:creationId xmlns:p14="http://schemas.microsoft.com/office/powerpoint/2010/main" val="9976723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3" name="Picture 1" descr="C:\Users\Chia-Hung Chang\Downloads\Data\Knight\Media\Chapter42\Images\42_27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55875" y="1484313"/>
            <a:ext cx="33432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descr="C:\Users\Chia-Hung Chang\Downloads\Data\Knight\Media\Chapter42\Images\42_26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t="18857" r="74495" b="68343"/>
          <a:stretch>
            <a:fillRect/>
          </a:stretch>
        </p:blipFill>
        <p:spPr bwMode="auto">
          <a:xfrm>
            <a:off x="5508625" y="2781300"/>
            <a:ext cx="9779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2" name="Object 3"/>
          <p:cNvGraphicFramePr>
            <a:graphicFrameLocks noChangeAspect="1"/>
          </p:cNvGraphicFramePr>
          <p:nvPr/>
        </p:nvGraphicFramePr>
        <p:xfrm>
          <a:off x="3419475" y="5445125"/>
          <a:ext cx="1774825" cy="500063"/>
        </p:xfrm>
        <a:graphic>
          <a:graphicData uri="http://schemas.openxmlformats.org/presentationml/2006/ole">
            <mc:AlternateContent xmlns:mc="http://schemas.openxmlformats.org/markup-compatibility/2006">
              <mc:Choice xmlns:v="urn:schemas-microsoft-com:vml" Requires="v">
                <p:oleObj name="方程式" r:id="rId4" imgW="901440" imgH="253800" progId="Equation.3">
                  <p:embed/>
                </p:oleObj>
              </mc:Choice>
              <mc:Fallback>
                <p:oleObj name="方程式" r:id="rId4" imgW="901440" imgH="253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5445125"/>
                        <a:ext cx="1774825" cy="5000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5605" name="文字方塊 7"/>
          <p:cNvSpPr txBox="1">
            <a:spLocks noChangeArrowheads="1"/>
          </p:cNvSpPr>
          <p:nvPr/>
        </p:nvSpPr>
        <p:spPr bwMode="auto">
          <a:xfrm>
            <a:off x="3059113" y="4941888"/>
            <a:ext cx="2592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latin typeface="Times New Roman" charset="0"/>
                <a:cs typeface="Times New Roman" charset="0"/>
              </a:rPr>
              <a:t>Selection Rule </a:t>
            </a:r>
            <a:r>
              <a:rPr lang="zh-TW" altLang="en-US">
                <a:latin typeface="Times New Roman" charset="0"/>
                <a:cs typeface="Times New Roman" charset="0"/>
              </a:rPr>
              <a:t>選擇規則</a:t>
            </a:r>
          </a:p>
        </p:txBody>
      </p:sp>
      <p:sp>
        <p:nvSpPr>
          <p:cNvPr id="25606" name="文字方塊 8"/>
          <p:cNvSpPr txBox="1">
            <a:spLocks noChangeArrowheads="1"/>
          </p:cNvSpPr>
          <p:nvPr/>
        </p:nvSpPr>
        <p:spPr bwMode="auto">
          <a:xfrm>
            <a:off x="3059113" y="4508500"/>
            <a:ext cx="460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角動量守恆對可以躍遷的狀態是有限制的。</a:t>
            </a:r>
          </a:p>
        </p:txBody>
      </p:sp>
      <p:pic>
        <p:nvPicPr>
          <p:cNvPr id="25607" name="Picture 4" descr="C:\Users\Chia-Hung Chang\Downloads\Data\Knight\Media\Chapter42\Images\42_UnnumPho_p1316-P.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16688" y="476250"/>
            <a:ext cx="19558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文字方塊 10"/>
          <p:cNvSpPr txBox="1">
            <a:spLocks noChangeArrowheads="1"/>
          </p:cNvSpPr>
          <p:nvPr/>
        </p:nvSpPr>
        <p:spPr bwMode="auto">
          <a:xfrm>
            <a:off x="6443663" y="1844675"/>
            <a:ext cx="2449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latin typeface="Times New Roman" charset="0"/>
                <a:cs typeface="Times New Roman" charset="0"/>
              </a:rPr>
              <a:t>Beryllium</a:t>
            </a:r>
            <a:r>
              <a:rPr lang="zh-TW" altLang="en-US">
                <a:latin typeface="Times New Roman" charset="0"/>
                <a:cs typeface="Times New Roman" charset="0"/>
              </a:rPr>
              <a:t> 離子的放光</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8" name="Picture 2" descr="C:\Users\Chia-Hung Chang\Downloads\Data\Knight\Media\Chapter42\Images\42_28Figurea-F.jpg"/>
          <p:cNvPicPr>
            <a:picLocks noChangeAspect="1" noChangeArrowheads="1"/>
          </p:cNvPicPr>
          <p:nvPr/>
        </p:nvPicPr>
        <p:blipFill>
          <a:blip r:embed="rId2" cstate="email">
            <a:extLst>
              <a:ext uri="{28A0092B-C50C-407E-A947-70E740481C1C}">
                <a14:useLocalDpi xmlns:a14="http://schemas.microsoft.com/office/drawing/2010/main" val="0"/>
              </a:ext>
            </a:extLst>
          </a:blip>
          <a:srcRect t="5547" b="3845"/>
          <a:stretch>
            <a:fillRect/>
          </a:stretch>
        </p:blipFill>
        <p:spPr bwMode="auto">
          <a:xfrm>
            <a:off x="1187450" y="620713"/>
            <a:ext cx="345757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descr="C:\Users\Chia-Hung Chang\Downloads\Data\Knight\Media\Chapter42\Images\42_28Figureb-F.jpg"/>
          <p:cNvPicPr>
            <a:picLocks noChangeAspect="1" noChangeArrowheads="1"/>
          </p:cNvPicPr>
          <p:nvPr/>
        </p:nvPicPr>
        <p:blipFill>
          <a:blip r:embed="rId3" cstate="email">
            <a:extLst>
              <a:ext uri="{28A0092B-C50C-407E-A947-70E740481C1C}">
                <a14:useLocalDpi xmlns:a14="http://schemas.microsoft.com/office/drawing/2010/main" val="0"/>
              </a:ext>
            </a:extLst>
          </a:blip>
          <a:srcRect t="8823"/>
          <a:stretch>
            <a:fillRect/>
          </a:stretch>
        </p:blipFill>
        <p:spPr bwMode="auto">
          <a:xfrm>
            <a:off x="1258888" y="4437063"/>
            <a:ext cx="33401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626" name="Object 3"/>
          <p:cNvGraphicFramePr>
            <a:graphicFrameLocks noChangeAspect="1"/>
          </p:cNvGraphicFramePr>
          <p:nvPr/>
        </p:nvGraphicFramePr>
        <p:xfrm>
          <a:off x="5219700" y="1268413"/>
          <a:ext cx="1774825" cy="500062"/>
        </p:xfrm>
        <a:graphic>
          <a:graphicData uri="http://schemas.openxmlformats.org/presentationml/2006/ole">
            <mc:AlternateContent xmlns:mc="http://schemas.openxmlformats.org/markup-compatibility/2006">
              <mc:Choice xmlns:v="urn:schemas-microsoft-com:vml" Requires="v">
                <p:oleObj name="方程式" r:id="rId4" imgW="901440" imgH="253800" progId="Equation.3">
                  <p:embed/>
                </p:oleObj>
              </mc:Choice>
              <mc:Fallback>
                <p:oleObj name="方程式" r:id="rId4" imgW="901440" imgH="253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1268413"/>
                        <a:ext cx="1774825" cy="50006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6630" name="文字方塊 6"/>
          <p:cNvSpPr txBox="1">
            <a:spLocks noChangeArrowheads="1"/>
          </p:cNvSpPr>
          <p:nvPr/>
        </p:nvSpPr>
        <p:spPr bwMode="auto">
          <a:xfrm>
            <a:off x="5003800" y="3716338"/>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a:latin typeface="Times New Roman" charset="0"/>
                <a:cs typeface="Times New Roman" charset="0"/>
              </a:rPr>
              <a:t>Na</a:t>
            </a:r>
            <a:r>
              <a:rPr lang="zh-TW" altLang="en-US">
                <a:latin typeface="Times New Roman" charset="0"/>
                <a:cs typeface="Times New Roman" charset="0"/>
              </a:rPr>
              <a:t>的能階與放射光譜</a:t>
            </a:r>
          </a:p>
        </p:txBody>
      </p:sp>
      <p:graphicFrame>
        <p:nvGraphicFramePr>
          <p:cNvPr id="26627" name="Object 2"/>
          <p:cNvGraphicFramePr>
            <a:graphicFrameLocks noChangeAspect="1"/>
          </p:cNvGraphicFramePr>
          <p:nvPr/>
        </p:nvGraphicFramePr>
        <p:xfrm>
          <a:off x="5219700" y="1916113"/>
          <a:ext cx="2000250" cy="687387"/>
        </p:xfrm>
        <a:graphic>
          <a:graphicData uri="http://schemas.openxmlformats.org/presentationml/2006/ole">
            <mc:AlternateContent xmlns:mc="http://schemas.openxmlformats.org/markup-compatibility/2006">
              <mc:Choice xmlns:v="urn:schemas-microsoft-com:vml" Requires="v">
                <p:oleObj name="方程式" r:id="rId6" imgW="1143000" imgH="393480" progId="Equation.3">
                  <p:embed/>
                </p:oleObj>
              </mc:Choice>
              <mc:Fallback>
                <p:oleObj name="方程式" r:id="rId6" imgW="1143000" imgH="39348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1916113"/>
                        <a:ext cx="2000250" cy="687387"/>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1" descr="C:\Users\Chia-Hung Chang\Downloads\Data\Knight\Media\Chapter42\Images\42_27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l="28613" t="25896"/>
          <a:stretch>
            <a:fillRect/>
          </a:stretch>
        </p:blipFill>
        <p:spPr bwMode="auto">
          <a:xfrm>
            <a:off x="3214688" y="714375"/>
            <a:ext cx="21383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2"/>
          <p:cNvSpPr txBox="1">
            <a:spLocks noChangeArrowheads="1"/>
          </p:cNvSpPr>
          <p:nvPr/>
        </p:nvSpPr>
        <p:spPr bwMode="auto">
          <a:xfrm>
            <a:off x="1785938" y="2714625"/>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電子自激發態躍遷是一個無法預測的量子躍遷</a:t>
            </a:r>
          </a:p>
        </p:txBody>
      </p:sp>
      <p:pic>
        <p:nvPicPr>
          <p:cNvPr id="57348" name="Picture 2" descr="C:\Users\Chia-Hung Chang\Downloads\Data\Knight\Media\Chapter42\Images\42_3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00125" y="3714750"/>
            <a:ext cx="359568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文字方塊 4"/>
          <p:cNvSpPr txBox="1">
            <a:spLocks noChangeArrowheads="1"/>
          </p:cNvSpPr>
          <p:nvPr/>
        </p:nvSpPr>
        <p:spPr bwMode="auto">
          <a:xfrm>
            <a:off x="1785938" y="3214688"/>
            <a:ext cx="6000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激發一群原子，由放出光子數，測量躍遷與時間的關係</a:t>
            </a:r>
          </a:p>
        </p:txBody>
      </p:sp>
      <p:sp>
        <p:nvSpPr>
          <p:cNvPr id="57350" name="文字方塊 5"/>
          <p:cNvSpPr txBox="1">
            <a:spLocks noChangeArrowheads="1"/>
          </p:cNvSpPr>
          <p:nvPr/>
        </p:nvSpPr>
        <p:spPr bwMode="auto">
          <a:xfrm>
            <a:off x="4857750" y="3857625"/>
            <a:ext cx="2357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躍遷並非立即</a:t>
            </a:r>
          </a:p>
        </p:txBody>
      </p:sp>
      <p:sp>
        <p:nvSpPr>
          <p:cNvPr id="57351" name="文字方塊 6"/>
          <p:cNvSpPr txBox="1">
            <a:spLocks noChangeArrowheads="1"/>
          </p:cNvSpPr>
          <p:nvPr/>
        </p:nvSpPr>
        <p:spPr bwMode="auto">
          <a:xfrm>
            <a:off x="4857750" y="4357688"/>
            <a:ext cx="3500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完全相同的原子，停留在激發態的時間無法確定！</a:t>
            </a:r>
          </a:p>
        </p:txBody>
      </p:sp>
      <p:sp>
        <p:nvSpPr>
          <p:cNvPr id="57352" name="文字方塊 7"/>
          <p:cNvSpPr txBox="1">
            <a:spLocks noChangeArrowheads="1"/>
          </p:cNvSpPr>
          <p:nvPr/>
        </p:nvSpPr>
        <p:spPr bwMode="auto">
          <a:xfrm>
            <a:off x="4857750" y="5214938"/>
            <a:ext cx="407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單位時間內，躍遷發生的機率可以預測。</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descr="\\Mac\Dropbox\Documents\課程\Young\Chapter39\A_Images\A_Figures_and_Photos\39_28_FigureA.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332656"/>
            <a:ext cx="4514653" cy="2653113"/>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Mac\Dropbox\Documents\課程\Young\Chapter39\A_Images\A_Figures_and_Photos\39_28_FigureB.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22157" y="348054"/>
            <a:ext cx="4186648" cy="260343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Mac\Dropbox\Documents\課程\Young\Chapter39\A_Images\A_Figures_and_Photos\39_28_FigureC.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96778" y="3501008"/>
            <a:ext cx="5450757" cy="274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6141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Mac\Dropbox\Documents\課程\Young\Chapter39\A_Images\A_Figures_and_Photos\39_29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1520" y="476672"/>
            <a:ext cx="8547100" cy="558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078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70DA1-7713-4A38-CDC7-FB8A063FE9FC}"/>
              </a:ext>
            </a:extLst>
          </p:cNvPr>
          <p:cNvPicPr>
            <a:picLocks noChangeAspect="1"/>
          </p:cNvPicPr>
          <p:nvPr/>
        </p:nvPicPr>
        <p:blipFill>
          <a:blip r:embed="rId2"/>
          <a:stretch>
            <a:fillRect/>
          </a:stretch>
        </p:blipFill>
        <p:spPr>
          <a:xfrm>
            <a:off x="827584" y="826093"/>
            <a:ext cx="6912768" cy="3424674"/>
          </a:xfrm>
          <a:prstGeom prst="rect">
            <a:avLst/>
          </a:prstGeom>
        </p:spPr>
      </p:pic>
    </p:spTree>
    <p:extLst>
      <p:ext uri="{BB962C8B-B14F-4D97-AF65-F5344CB8AC3E}">
        <p14:creationId xmlns:p14="http://schemas.microsoft.com/office/powerpoint/2010/main" val="3512236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0B31D-9B9E-24D6-3A28-647947225211}"/>
              </a:ext>
            </a:extLst>
          </p:cNvPr>
          <p:cNvPicPr>
            <a:picLocks noChangeAspect="1"/>
          </p:cNvPicPr>
          <p:nvPr/>
        </p:nvPicPr>
        <p:blipFill rotWithShape="1">
          <a:blip r:embed="rId2"/>
          <a:srcRect b="10664"/>
          <a:stretch/>
        </p:blipFill>
        <p:spPr>
          <a:xfrm>
            <a:off x="1849187" y="1844531"/>
            <a:ext cx="5969114" cy="4906437"/>
          </a:xfrm>
          <a:prstGeom prst="rect">
            <a:avLst/>
          </a:prstGeom>
        </p:spPr>
      </p:pic>
      <p:pic>
        <p:nvPicPr>
          <p:cNvPr id="3" name="Picture 2">
            <a:extLst>
              <a:ext uri="{FF2B5EF4-FFF2-40B4-BE49-F238E27FC236}">
                <a16:creationId xmlns:a16="http://schemas.microsoft.com/office/drawing/2014/main" id="{1D75D893-9985-44BB-1461-C82C87DE04F5}"/>
              </a:ext>
            </a:extLst>
          </p:cNvPr>
          <p:cNvPicPr>
            <a:picLocks noChangeAspect="1"/>
          </p:cNvPicPr>
          <p:nvPr/>
        </p:nvPicPr>
        <p:blipFill rotWithShape="1">
          <a:blip r:embed="rId3"/>
          <a:srcRect l="5687" t="42053" b="13792"/>
          <a:stretch/>
        </p:blipFill>
        <p:spPr>
          <a:xfrm>
            <a:off x="1849187" y="477104"/>
            <a:ext cx="5969114" cy="13844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014B57-FCBD-B604-74DD-B6E8A41C3B11}"/>
                  </a:ext>
                </a:extLst>
              </p:cNvPr>
              <p:cNvSpPr txBox="1"/>
              <p:nvPr/>
            </p:nvSpPr>
            <p:spPr bwMode="auto">
              <a:xfrm>
                <a:off x="827584" y="126504"/>
                <a:ext cx="661444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散度：考慮由</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altLang="zh-TW" b="0" i="1" smtClean="0">
                            <a:latin typeface="Cambria Math" panose="02040503050406030204" pitchFamily="18" charset="0"/>
                            <a:cs typeface="Times New Roman" pitchFamily="18" charset="0"/>
                          </a:rPr>
                          <m:t>h</m:t>
                        </m:r>
                      </m:e>
                      <m:sub>
                        <m:r>
                          <a:rPr lang="en-US" b="0" i="1" smtClean="0">
                            <a:latin typeface="Cambria Math" panose="02040503050406030204" pitchFamily="18" charset="0"/>
                            <a:cs typeface="Times New Roman" pitchFamily="18" charset="0"/>
                          </a:rPr>
                          <m:t>𝑖</m:t>
                        </m:r>
                      </m:sub>
                    </m:sSub>
                    <m:r>
                      <a:rPr lang="en-US" b="0" i="1" smtClean="0">
                        <a:latin typeface="Cambria Math" panose="02040503050406030204" pitchFamily="18" charset="0"/>
                        <a:cs typeface="Times New Roman" pitchFamily="18" charset="0"/>
                      </a:rPr>
                      <m:t>𝑑</m:t>
                    </m:r>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𝑞</m:t>
                        </m:r>
                      </m:e>
                      <m:sub>
                        <m:r>
                          <a:rPr lang="en-US" b="0" i="1" smtClean="0">
                            <a:latin typeface="Cambria Math" panose="02040503050406030204" pitchFamily="18" charset="0"/>
                            <a:cs typeface="Times New Roman" pitchFamily="18" charset="0"/>
                          </a:rPr>
                          <m:t>𝑖</m:t>
                        </m:r>
                      </m:sub>
                    </m:sSub>
                  </m:oMath>
                </a14:m>
                <a:r>
                  <a:rPr lang="en-TW" dirty="0">
                    <a:latin typeface="Times New Roman" pitchFamily="18" charset="0"/>
                    <a:cs typeface="Times New Roman" pitchFamily="18" charset="0"/>
                  </a:rPr>
                  <a:t>組成的小體積，</a:t>
                </a:r>
                <a14:m>
                  <m:oMath xmlns:m="http://schemas.openxmlformats.org/officeDocument/2006/math">
                    <m:r>
                      <a:rPr lang="en-US" b="0" i="1" smtClean="0">
                        <a:latin typeface="Cambria Math" panose="02040503050406030204" pitchFamily="18" charset="0"/>
                        <a:cs typeface="Times New Roman" pitchFamily="18" charset="0"/>
                      </a:rPr>
                      <m:t>𝑉</m:t>
                    </m:r>
                  </m:oMath>
                </a14:m>
                <a:r>
                  <a:rPr lang="en-TW" dirty="0">
                    <a:latin typeface="Times New Roman" pitchFamily="18" charset="0"/>
                    <a:cs typeface="Times New Roman" pitchFamily="18" charset="0"/>
                  </a:rPr>
                  <a:t>通量等於散度</a:t>
                </a:r>
                <a14:m>
                  <m:oMath xmlns:m="http://schemas.openxmlformats.org/officeDocument/2006/math">
                    <m:r>
                      <m:rPr>
                        <m:sty m:val="p"/>
                      </m:rPr>
                      <a:rPr lang="en-TW" i="1" dirty="0" smtClean="0">
                        <a:latin typeface="Cambria Math" panose="02040503050406030204" pitchFamily="18" charset="0"/>
                        <a:ea typeface="Cambria Math" panose="02040503050406030204" pitchFamily="18" charset="0"/>
                        <a:cs typeface="Times New Roman" pitchFamily="18" charset="0"/>
                      </a:rPr>
                      <m:t>∇</m:t>
                    </m:r>
                    <m:r>
                      <a:rPr lang="en-TW" i="1" dirty="0" smtClean="0">
                        <a:latin typeface="Cambria Math" panose="02040503050406030204" pitchFamily="18" charset="0"/>
                        <a:ea typeface="Cambria Math" panose="02040503050406030204" pitchFamily="18" charset="0"/>
                        <a:cs typeface="Times New Roman" pitchFamily="18" charset="0"/>
                      </a:rPr>
                      <m:t>∙</m:t>
                    </m:r>
                    <m:r>
                      <a:rPr lang="en-US" b="0" i="1" dirty="0" smtClean="0">
                        <a:latin typeface="Cambria Math" panose="02040503050406030204" pitchFamily="18" charset="0"/>
                        <a:ea typeface="Cambria Math" panose="02040503050406030204" pitchFamily="18" charset="0"/>
                        <a:cs typeface="Times New Roman" pitchFamily="18" charset="0"/>
                      </a:rPr>
                      <m:t>𝑉</m:t>
                    </m:r>
                  </m:oMath>
                </a14:m>
                <a:r>
                  <a:rPr lang="en-TW" dirty="0">
                    <a:latin typeface="Times New Roman" pitchFamily="18" charset="0"/>
                    <a:cs typeface="Times New Roman" pitchFamily="18" charset="0"/>
                  </a:rPr>
                  <a:t>乘體積！</a:t>
                </a:r>
              </a:p>
            </p:txBody>
          </p:sp>
        </mc:Choice>
        <mc:Fallback xmlns="">
          <p:sp>
            <p:nvSpPr>
              <p:cNvPr id="4" name="TextBox 3">
                <a:extLst>
                  <a:ext uri="{FF2B5EF4-FFF2-40B4-BE49-F238E27FC236}">
                    <a16:creationId xmlns:a16="http://schemas.microsoft.com/office/drawing/2014/main" id="{D5014B57-FCBD-B604-74DD-B6E8A41C3B11}"/>
                  </a:ext>
                </a:extLst>
              </p:cNvPr>
              <p:cNvSpPr txBox="1">
                <a:spLocks noRot="1" noChangeAspect="1" noMove="1" noResize="1" noEditPoints="1" noAdjustHandles="1" noChangeArrowheads="1" noChangeShapeType="1" noTextEdit="1"/>
              </p:cNvSpPr>
              <p:nvPr/>
            </p:nvSpPr>
            <p:spPr bwMode="auto">
              <a:xfrm>
                <a:off x="827584" y="126504"/>
                <a:ext cx="6614449" cy="369332"/>
              </a:xfrm>
              <a:prstGeom prst="rect">
                <a:avLst/>
              </a:prstGeom>
              <a:blipFill>
                <a:blip r:embed="rId4"/>
                <a:stretch>
                  <a:fillRect l="-958" t="-10345" r="-192" b="-241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2AF8A7-BE5B-D77D-3BD2-C7CF8CDBC8D3}"/>
                  </a:ext>
                </a:extLst>
              </p:cNvPr>
              <p:cNvSpPr txBox="1"/>
              <p:nvPr/>
            </p:nvSpPr>
            <p:spPr bwMode="auto">
              <a:xfrm>
                <a:off x="7433156" y="126504"/>
                <a:ext cx="1440160" cy="369332"/>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Times New Roman" pitchFamily="18" charset="0"/>
                        </a:rPr>
                        <m:t>𝑑</m:t>
                      </m:r>
                      <m:sSub>
                        <m:sSubPr>
                          <m:ctrlPr>
                            <a:rPr lang="en-US" i="1" dirty="0">
                              <a:latin typeface="Cambria Math" panose="02040503050406030204" pitchFamily="18" charset="0"/>
                              <a:cs typeface="Times New Roman" pitchFamily="18" charset="0"/>
                            </a:rPr>
                          </m:ctrlPr>
                        </m:sSubPr>
                        <m:e>
                          <m:r>
                            <a:rPr lang="en-US" b="0" i="1" dirty="0" smtClean="0">
                              <a:latin typeface="Cambria Math" panose="02040503050406030204" pitchFamily="18" charset="0"/>
                              <a:cs typeface="Times New Roman" pitchFamily="18" charset="0"/>
                            </a:rPr>
                            <m:t>𝑟</m:t>
                          </m:r>
                        </m:e>
                        <m:sub>
                          <m:r>
                            <a:rPr lang="en-US" i="1" dirty="0">
                              <a:latin typeface="Cambria Math" panose="02040503050406030204" pitchFamily="18" charset="0"/>
                              <a:cs typeface="Times New Roman" pitchFamily="18" charset="0"/>
                            </a:rPr>
                            <m:t>𝑖</m:t>
                          </m:r>
                        </m:sub>
                      </m:sSub>
                      <m:r>
                        <a:rPr lang="en-US" b="0" i="1" dirty="0" smtClean="0">
                          <a:latin typeface="Cambria Math" panose="02040503050406030204" pitchFamily="18" charset="0"/>
                          <a:cs typeface="Times New Roman" pitchFamily="18" charset="0"/>
                        </a:rPr>
                        <m:t>=</m:t>
                      </m:r>
                      <m:sSub>
                        <m:sSubPr>
                          <m:ctrlPr>
                            <a:rPr lang="en-US" i="1" dirty="0">
                              <a:latin typeface="Cambria Math" panose="02040503050406030204" pitchFamily="18" charset="0"/>
                              <a:cs typeface="Times New Roman" pitchFamily="18" charset="0"/>
                            </a:rPr>
                          </m:ctrlPr>
                        </m:sSubPr>
                        <m:e>
                          <m:r>
                            <a:rPr lang="en-US" i="1" dirty="0">
                              <a:latin typeface="Cambria Math" panose="02040503050406030204" pitchFamily="18" charset="0"/>
                              <a:cs typeface="Times New Roman" pitchFamily="18" charset="0"/>
                            </a:rPr>
                            <m:t>h</m:t>
                          </m:r>
                        </m:e>
                        <m:sub>
                          <m:r>
                            <a:rPr lang="en-US" i="1" dirty="0">
                              <a:latin typeface="Cambria Math" panose="02040503050406030204" pitchFamily="18" charset="0"/>
                              <a:cs typeface="Times New Roman" pitchFamily="18" charset="0"/>
                            </a:rPr>
                            <m:t>𝑖</m:t>
                          </m:r>
                        </m:sub>
                      </m:sSub>
                      <m:r>
                        <a:rPr lang="en-US" i="1" dirty="0">
                          <a:latin typeface="Cambria Math" panose="02040503050406030204" pitchFamily="18" charset="0"/>
                          <a:cs typeface="Times New Roman" pitchFamily="18" charset="0"/>
                        </a:rPr>
                        <m:t>𝑑</m:t>
                      </m:r>
                      <m:sSub>
                        <m:sSubPr>
                          <m:ctrlPr>
                            <a:rPr lang="en-US" i="1" dirty="0">
                              <a:latin typeface="Cambria Math" panose="02040503050406030204" pitchFamily="18" charset="0"/>
                              <a:cs typeface="Times New Roman" pitchFamily="18" charset="0"/>
                            </a:rPr>
                          </m:ctrlPr>
                        </m:sSubPr>
                        <m:e>
                          <m:r>
                            <a:rPr lang="en-US" i="1" dirty="0">
                              <a:latin typeface="Cambria Math" panose="02040503050406030204" pitchFamily="18" charset="0"/>
                              <a:cs typeface="Times New Roman" pitchFamily="18" charset="0"/>
                            </a:rPr>
                            <m:t>𝑞</m:t>
                          </m:r>
                        </m:e>
                        <m:sub>
                          <m:r>
                            <a:rPr lang="en-US" i="1" dirty="0">
                              <a:latin typeface="Cambria Math" panose="02040503050406030204" pitchFamily="18" charset="0"/>
                              <a:cs typeface="Times New Roman" pitchFamily="18" charset="0"/>
                            </a:rPr>
                            <m:t>𝑖</m:t>
                          </m:r>
                        </m:sub>
                      </m:sSub>
                    </m:oMath>
                  </m:oMathPara>
                </a14:m>
                <a:endParaRPr lang="en-TW" dirty="0"/>
              </a:p>
            </p:txBody>
          </p:sp>
        </mc:Choice>
        <mc:Fallback xmlns="">
          <p:sp>
            <p:nvSpPr>
              <p:cNvPr id="5" name="TextBox 4">
                <a:extLst>
                  <a:ext uri="{FF2B5EF4-FFF2-40B4-BE49-F238E27FC236}">
                    <a16:creationId xmlns:a16="http://schemas.microsoft.com/office/drawing/2014/main" id="{B22AF8A7-BE5B-D77D-3BD2-C7CF8CDBC8D3}"/>
                  </a:ext>
                </a:extLst>
              </p:cNvPr>
              <p:cNvSpPr txBox="1">
                <a:spLocks noRot="1" noChangeAspect="1" noMove="1" noResize="1" noEditPoints="1" noAdjustHandles="1" noChangeArrowheads="1" noChangeShapeType="1" noTextEdit="1"/>
              </p:cNvSpPr>
              <p:nvPr/>
            </p:nvSpPr>
            <p:spPr bwMode="auto">
              <a:xfrm>
                <a:off x="7433156" y="126504"/>
                <a:ext cx="1440160" cy="369332"/>
              </a:xfrm>
              <a:prstGeom prst="rect">
                <a:avLst/>
              </a:prstGeom>
              <a:blipFill>
                <a:blip r:embed="rId5"/>
                <a:stretch>
                  <a:fillRect b="-1379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C024ABC-B9EF-9057-147A-9622F63BBFE5}"/>
                  </a:ext>
                </a:extLst>
              </p:cNvPr>
              <p:cNvSpPr txBox="1"/>
              <p:nvPr/>
            </p:nvSpPr>
            <p:spPr bwMode="auto">
              <a:xfrm>
                <a:off x="1849187" y="1045022"/>
                <a:ext cx="2006896" cy="267381"/>
              </a:xfrm>
              <a:prstGeom prst="rect">
                <a:avLst/>
              </a:prstGeom>
              <a:solidFill>
                <a:schemeClr val="bg1"/>
              </a:solidFill>
              <a:ln w="9525">
                <a:noFill/>
                <a:miter lim="800000"/>
                <a:headEnd/>
                <a:tailEnd/>
              </a:ln>
            </p:spPr>
            <p:txBody>
              <a:bodyPr wrap="none" lIns="0" tIns="0" rIns="0" bIns="0" rtlCol="0">
                <a:spAutoFit/>
              </a:bodyPr>
              <a:lstStyle/>
              <a:p>
                <a14:m>
                  <m:oMath xmlns:m="http://schemas.openxmlformats.org/officeDocument/2006/math">
                    <m:sSub>
                      <m:sSubPr>
                        <m:ctrlPr>
                          <a:rPr lang="en-US" sz="1600" i="1" smtClean="0">
                            <a:latin typeface="Cambria Math" panose="02040503050406030204" pitchFamily="18" charset="0"/>
                            <a:cs typeface="Times New Roman" pitchFamily="18" charset="0"/>
                          </a:rPr>
                        </m:ctrlPr>
                      </m:sSubPr>
                      <m:e>
                        <m:d>
                          <m:dPr>
                            <m:begChr m:val=""/>
                            <m:endChr m:val="|"/>
                            <m:ctrlPr>
                              <a:rPr lang="en-US" sz="1600" i="1" smtClean="0">
                                <a:latin typeface="Cambria Math" panose="02040503050406030204" pitchFamily="18" charset="0"/>
                                <a:cs typeface="Times New Roman" pitchFamily="18" charset="0"/>
                              </a:rPr>
                            </m:ctrlPr>
                          </m:dPr>
                          <m:e>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m:t>
                                </m:r>
                                <m:r>
                                  <a:rPr lang="en-US" sz="1600" i="1">
                                    <a:latin typeface="Cambria Math" panose="02040503050406030204" pitchFamily="18" charset="0"/>
                                    <a:cs typeface="Times New Roman" pitchFamily="18" charset="0"/>
                                  </a:rPr>
                                  <m:t>𝑉</m:t>
                                </m:r>
                              </m:e>
                              <m:sub>
                                <m:r>
                                  <a:rPr lang="en-US" sz="1600" i="1">
                                    <a:latin typeface="Cambria Math" panose="02040503050406030204" pitchFamily="18" charset="0"/>
                                    <a:cs typeface="Times New Roman" pitchFamily="18" charset="0"/>
                                  </a:rPr>
                                  <m:t>1</m:t>
                                </m:r>
                              </m:sub>
                            </m:sSub>
                            <m:r>
                              <a:rPr lang="en-TW" sz="1600" i="1">
                                <a:latin typeface="Cambria Math" panose="02040503050406030204" pitchFamily="18" charset="0"/>
                                <a:ea typeface="Cambria Math" panose="02040503050406030204" pitchFamily="18" charset="0"/>
                                <a:cs typeface="Times New Roman" pitchFamily="18" charset="0"/>
                              </a:rPr>
                              <m:t>∙</m:t>
                            </m:r>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h</m:t>
                                </m:r>
                              </m:e>
                              <m:sub>
                                <m:r>
                                  <a:rPr lang="en-US" sz="1600" i="1">
                                    <a:latin typeface="Cambria Math" panose="02040503050406030204" pitchFamily="18" charset="0"/>
                                    <a:cs typeface="Times New Roman" pitchFamily="18" charset="0"/>
                                  </a:rPr>
                                  <m:t>2</m:t>
                                </m:r>
                              </m:sub>
                            </m:sSub>
                            <m:r>
                              <a:rPr lang="en-US" sz="1600" i="1">
                                <a:latin typeface="Cambria Math" panose="02040503050406030204" pitchFamily="18" charset="0"/>
                                <a:cs typeface="Times New Roman" pitchFamily="18" charset="0"/>
                              </a:rPr>
                              <m:t>𝑑</m:t>
                            </m:r>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2</m:t>
                                </m:r>
                              </m:sub>
                            </m:sSub>
                            <m:r>
                              <a:rPr lang="en-TW" sz="1600" dirty="0">
                                <a:latin typeface="Cambria Math" panose="02040503050406030204" pitchFamily="18" charset="0"/>
                                <a:ea typeface="Cambria Math" panose="02040503050406030204" pitchFamily="18" charset="0"/>
                                <a:cs typeface="Times New Roman" pitchFamily="18" charset="0"/>
                              </a:rPr>
                              <m:t>∙</m:t>
                            </m:r>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h</m:t>
                                </m:r>
                              </m:e>
                              <m:sub>
                                <m:r>
                                  <a:rPr lang="en-US" sz="1600" i="1">
                                    <a:latin typeface="Cambria Math" panose="02040503050406030204" pitchFamily="18" charset="0"/>
                                    <a:cs typeface="Times New Roman" pitchFamily="18" charset="0"/>
                                  </a:rPr>
                                  <m:t>3</m:t>
                                </m:r>
                              </m:sub>
                            </m:sSub>
                            <m:r>
                              <a:rPr lang="en-US" sz="1600" i="1">
                                <a:latin typeface="Cambria Math" panose="02040503050406030204" pitchFamily="18" charset="0"/>
                                <a:cs typeface="Times New Roman" pitchFamily="18" charset="0"/>
                              </a:rPr>
                              <m:t>𝑑</m:t>
                            </m:r>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3</m:t>
                                </m:r>
                              </m:sub>
                            </m:sSub>
                          </m:e>
                        </m:d>
                      </m:e>
                      <m:sub>
                        <m:sSub>
                          <m:sSubPr>
                            <m:ctrlPr>
                              <a:rPr lang="en-US" sz="1600" i="1" smtClean="0">
                                <a:latin typeface="Cambria Math" panose="02040503050406030204" pitchFamily="18" charset="0"/>
                                <a:cs typeface="Times New Roman" pitchFamily="18" charset="0"/>
                              </a:rPr>
                            </m:ctrlPr>
                          </m:sSubPr>
                          <m:e>
                            <m:r>
                              <a:rPr lang="en-US" sz="1600" b="0" i="1" smtClean="0">
                                <a:latin typeface="Cambria Math" panose="02040503050406030204" pitchFamily="18" charset="0"/>
                                <a:cs typeface="Times New Roman" pitchFamily="18" charset="0"/>
                              </a:rPr>
                              <m:t>𝑞</m:t>
                            </m:r>
                          </m:e>
                          <m:sub>
                            <m:r>
                              <a:rPr lang="en-US" sz="1600" b="0" i="1" smtClean="0">
                                <a:latin typeface="Cambria Math" panose="02040503050406030204" pitchFamily="18" charset="0"/>
                                <a:cs typeface="Times New Roman" pitchFamily="18" charset="0"/>
                              </a:rPr>
                              <m:t>1</m:t>
                            </m:r>
                          </m:sub>
                        </m:sSub>
                      </m:sub>
                    </m:sSub>
                  </m:oMath>
                </a14:m>
                <a:r>
                  <a:rPr lang="en-TW" sz="1600" dirty="0">
                    <a:latin typeface="Times New Roman" pitchFamily="18" charset="0"/>
                    <a:cs typeface="Times New Roman" pitchFamily="18" charset="0"/>
                  </a:rPr>
                  <a:t> </a:t>
                </a:r>
              </a:p>
            </p:txBody>
          </p:sp>
        </mc:Choice>
        <mc:Fallback xmlns="">
          <p:sp>
            <p:nvSpPr>
              <p:cNvPr id="6" name="TextBox 5">
                <a:extLst>
                  <a:ext uri="{FF2B5EF4-FFF2-40B4-BE49-F238E27FC236}">
                    <a16:creationId xmlns:a16="http://schemas.microsoft.com/office/drawing/2014/main" id="{2C024ABC-B9EF-9057-147A-9622F63BBFE5}"/>
                  </a:ext>
                </a:extLst>
              </p:cNvPr>
              <p:cNvSpPr txBox="1">
                <a:spLocks noRot="1" noChangeAspect="1" noMove="1" noResize="1" noEditPoints="1" noAdjustHandles="1" noChangeArrowheads="1" noChangeShapeType="1" noTextEdit="1"/>
              </p:cNvSpPr>
              <p:nvPr/>
            </p:nvSpPr>
            <p:spPr bwMode="auto">
              <a:xfrm>
                <a:off x="1849187" y="1045022"/>
                <a:ext cx="2006896" cy="267381"/>
              </a:xfrm>
              <a:prstGeom prst="rect">
                <a:avLst/>
              </a:prstGeom>
              <a:blipFill>
                <a:blip r:embed="rId6"/>
                <a:stretch>
                  <a:fillRect l="-1258" t="-154545" r="-3774" b="-23181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7F99888-0B8E-123A-90CD-E27BBC3E38C2}"/>
                  </a:ext>
                </a:extLst>
              </p:cNvPr>
              <p:cNvSpPr txBox="1"/>
              <p:nvPr/>
            </p:nvSpPr>
            <p:spPr bwMode="auto">
              <a:xfrm>
                <a:off x="5592584" y="1045022"/>
                <a:ext cx="2230482" cy="267381"/>
              </a:xfrm>
              <a:prstGeom prst="rect">
                <a:avLst/>
              </a:prstGeom>
              <a:solidFill>
                <a:schemeClr val="bg1"/>
              </a:solidFill>
              <a:ln w="9525">
                <a:noFill/>
                <a:miter lim="800000"/>
                <a:headEnd/>
                <a:tailEnd/>
              </a:ln>
            </p:spPr>
            <p:txBody>
              <a:bodyPr wrap="none" lIns="0" tIns="0" rIns="0" bIns="0" rtlCol="0">
                <a:spAutoFit/>
              </a:bodyPr>
              <a:lstStyle/>
              <a:p>
                <a14:m>
                  <m:oMath xmlns:m="http://schemas.openxmlformats.org/officeDocument/2006/math">
                    <m:sSub>
                      <m:sSubPr>
                        <m:ctrlPr>
                          <a:rPr lang="en-US" sz="1600" i="1" smtClean="0">
                            <a:latin typeface="Cambria Math" panose="02040503050406030204" pitchFamily="18" charset="0"/>
                            <a:cs typeface="Times New Roman" pitchFamily="18" charset="0"/>
                          </a:rPr>
                        </m:ctrlPr>
                      </m:sSubPr>
                      <m:e>
                        <m:d>
                          <m:dPr>
                            <m:begChr m:val=""/>
                            <m:endChr m:val="|"/>
                            <m:ctrlPr>
                              <a:rPr lang="en-US" sz="1600" i="1" smtClean="0">
                                <a:latin typeface="Cambria Math" panose="02040503050406030204" pitchFamily="18" charset="0"/>
                                <a:cs typeface="Times New Roman" pitchFamily="18" charset="0"/>
                              </a:rPr>
                            </m:ctrlPr>
                          </m:dPr>
                          <m:e>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𝑉</m:t>
                                </m:r>
                              </m:e>
                              <m:sub>
                                <m:r>
                                  <a:rPr lang="en-US" sz="1600" i="1">
                                    <a:latin typeface="Cambria Math" panose="02040503050406030204" pitchFamily="18" charset="0"/>
                                    <a:cs typeface="Times New Roman" pitchFamily="18" charset="0"/>
                                  </a:rPr>
                                  <m:t>1</m:t>
                                </m:r>
                              </m:sub>
                            </m:sSub>
                            <m:r>
                              <a:rPr lang="en-TW" sz="1600" i="1">
                                <a:latin typeface="Cambria Math" panose="02040503050406030204" pitchFamily="18" charset="0"/>
                                <a:ea typeface="Cambria Math" panose="02040503050406030204" pitchFamily="18" charset="0"/>
                                <a:cs typeface="Times New Roman" pitchFamily="18" charset="0"/>
                              </a:rPr>
                              <m:t>∙</m:t>
                            </m:r>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h</m:t>
                                </m:r>
                              </m:e>
                              <m:sub>
                                <m:r>
                                  <a:rPr lang="en-US" sz="1600" i="1">
                                    <a:latin typeface="Cambria Math" panose="02040503050406030204" pitchFamily="18" charset="0"/>
                                    <a:cs typeface="Times New Roman" pitchFamily="18" charset="0"/>
                                  </a:rPr>
                                  <m:t>2</m:t>
                                </m:r>
                              </m:sub>
                            </m:sSub>
                            <m:r>
                              <a:rPr lang="en-US" sz="1600" i="1">
                                <a:latin typeface="Cambria Math" panose="02040503050406030204" pitchFamily="18" charset="0"/>
                                <a:cs typeface="Times New Roman" pitchFamily="18" charset="0"/>
                              </a:rPr>
                              <m:t>𝑑</m:t>
                            </m:r>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2</m:t>
                                </m:r>
                              </m:sub>
                            </m:sSub>
                            <m:r>
                              <a:rPr lang="en-TW" sz="1600" dirty="0">
                                <a:latin typeface="Cambria Math" panose="02040503050406030204" pitchFamily="18" charset="0"/>
                                <a:ea typeface="Cambria Math" panose="02040503050406030204" pitchFamily="18" charset="0"/>
                                <a:cs typeface="Times New Roman" pitchFamily="18" charset="0"/>
                              </a:rPr>
                              <m:t>∙</m:t>
                            </m:r>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h</m:t>
                                </m:r>
                              </m:e>
                              <m:sub>
                                <m:r>
                                  <a:rPr lang="en-US" sz="1600" i="1">
                                    <a:latin typeface="Cambria Math" panose="02040503050406030204" pitchFamily="18" charset="0"/>
                                    <a:cs typeface="Times New Roman" pitchFamily="18" charset="0"/>
                                  </a:rPr>
                                  <m:t>3</m:t>
                                </m:r>
                              </m:sub>
                            </m:sSub>
                            <m:r>
                              <a:rPr lang="en-US" sz="1600" i="1">
                                <a:latin typeface="Cambria Math" panose="02040503050406030204" pitchFamily="18" charset="0"/>
                                <a:cs typeface="Times New Roman" pitchFamily="18" charset="0"/>
                              </a:rPr>
                              <m:t>𝑑</m:t>
                            </m:r>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3</m:t>
                                </m:r>
                              </m:sub>
                            </m:sSub>
                          </m:e>
                        </m:d>
                      </m:e>
                      <m:sub>
                        <m:sSub>
                          <m:sSubPr>
                            <m:ctrlPr>
                              <a:rPr lang="en-US" sz="1600" i="1" smtClean="0">
                                <a:latin typeface="Cambria Math" panose="02040503050406030204" pitchFamily="18" charset="0"/>
                                <a:cs typeface="Times New Roman" pitchFamily="18" charset="0"/>
                              </a:rPr>
                            </m:ctrlPr>
                          </m:sSubPr>
                          <m:e>
                            <m:r>
                              <a:rPr lang="en-US" sz="1600" b="0" i="1" smtClean="0">
                                <a:latin typeface="Cambria Math" panose="02040503050406030204" pitchFamily="18" charset="0"/>
                                <a:cs typeface="Times New Roman" pitchFamily="18" charset="0"/>
                              </a:rPr>
                              <m:t>𝑞</m:t>
                            </m:r>
                          </m:e>
                          <m:sub>
                            <m:r>
                              <a:rPr lang="en-US" sz="1600" b="0" i="1" smtClean="0">
                                <a:latin typeface="Cambria Math" panose="02040503050406030204" pitchFamily="18" charset="0"/>
                                <a:cs typeface="Times New Roman" pitchFamily="18" charset="0"/>
                              </a:rPr>
                              <m:t>1</m:t>
                            </m:r>
                          </m:sub>
                        </m:sSub>
                        <m:r>
                          <a:rPr lang="en-US" sz="1600" b="0" i="1" smtClean="0">
                            <a:latin typeface="Cambria Math" panose="02040503050406030204" pitchFamily="18" charset="0"/>
                            <a:cs typeface="Times New Roman" pitchFamily="18" charset="0"/>
                          </a:rPr>
                          <m:t>+</m:t>
                        </m:r>
                        <m:r>
                          <a:rPr lang="en-US" sz="1600" b="0" i="1" smtClean="0">
                            <a:latin typeface="Cambria Math" panose="02040503050406030204" pitchFamily="18" charset="0"/>
                            <a:cs typeface="Times New Roman" pitchFamily="18" charset="0"/>
                          </a:rPr>
                          <m:t>𝑑</m:t>
                        </m:r>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1</m:t>
                            </m:r>
                          </m:sub>
                        </m:sSub>
                      </m:sub>
                    </m:sSub>
                  </m:oMath>
                </a14:m>
                <a:r>
                  <a:rPr lang="en-TW" sz="1600" dirty="0">
                    <a:latin typeface="Times New Roman" pitchFamily="18" charset="0"/>
                    <a:cs typeface="Times New Roman" pitchFamily="18" charset="0"/>
                  </a:rPr>
                  <a:t> </a:t>
                </a:r>
              </a:p>
            </p:txBody>
          </p:sp>
        </mc:Choice>
        <mc:Fallback xmlns="">
          <p:sp>
            <p:nvSpPr>
              <p:cNvPr id="7" name="TextBox 6">
                <a:extLst>
                  <a:ext uri="{FF2B5EF4-FFF2-40B4-BE49-F238E27FC236}">
                    <a16:creationId xmlns:a16="http://schemas.microsoft.com/office/drawing/2014/main" id="{A7F99888-0B8E-123A-90CD-E27BBC3E38C2}"/>
                  </a:ext>
                </a:extLst>
              </p:cNvPr>
              <p:cNvSpPr txBox="1">
                <a:spLocks noRot="1" noChangeAspect="1" noMove="1" noResize="1" noEditPoints="1" noAdjustHandles="1" noChangeArrowheads="1" noChangeShapeType="1" noTextEdit="1"/>
              </p:cNvSpPr>
              <p:nvPr/>
            </p:nvSpPr>
            <p:spPr bwMode="auto">
              <a:xfrm>
                <a:off x="5592584" y="1045022"/>
                <a:ext cx="2230482" cy="267381"/>
              </a:xfrm>
              <a:prstGeom prst="rect">
                <a:avLst/>
              </a:prstGeom>
              <a:blipFill>
                <a:blip r:embed="rId7"/>
                <a:stretch>
                  <a:fillRect l="-3409" t="-154545" b="-23181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C105D1D-ACCD-9825-D1D0-3BE19BFBF3EB}"/>
                  </a:ext>
                </a:extLst>
              </p:cNvPr>
              <p:cNvSpPr txBox="1"/>
              <p:nvPr/>
            </p:nvSpPr>
            <p:spPr bwMode="auto">
              <a:xfrm>
                <a:off x="3364016" y="2276836"/>
                <a:ext cx="4432945" cy="429285"/>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cs typeface="Times New Roman" pitchFamily="18" charset="0"/>
                            </a:rPr>
                          </m:ctrlPr>
                        </m:sSubPr>
                        <m:e>
                          <m:d>
                            <m:dPr>
                              <m:begChr m:val=""/>
                              <m:endChr m:val="|"/>
                              <m:ctrlPr>
                                <a:rPr lang="en-US" sz="1600" i="1" smtClean="0">
                                  <a:latin typeface="Cambria Math" panose="02040503050406030204" pitchFamily="18" charset="0"/>
                                  <a:cs typeface="Times New Roman" pitchFamily="18" charset="0"/>
                                </a:rPr>
                              </m:ctrlPr>
                            </m:dPr>
                            <m:e>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m:t>
                                  </m:r>
                                  <m:r>
                                    <a:rPr lang="en-US" sz="1600" i="1">
                                      <a:latin typeface="Cambria Math" panose="02040503050406030204" pitchFamily="18" charset="0"/>
                                      <a:cs typeface="Times New Roman" pitchFamily="18" charset="0"/>
                                    </a:rPr>
                                    <m:t>𝑉</m:t>
                                  </m:r>
                                </m:e>
                                <m:sub>
                                  <m:r>
                                    <a:rPr lang="en-US" sz="1600" i="1">
                                      <a:latin typeface="Cambria Math" panose="02040503050406030204" pitchFamily="18" charset="0"/>
                                      <a:cs typeface="Times New Roman" pitchFamily="18" charset="0"/>
                                    </a:rPr>
                                    <m:t>1</m:t>
                                  </m:r>
                                </m:sub>
                              </m:sSub>
                              <m:r>
                                <a:rPr lang="en-TW" sz="1600" i="1">
                                  <a:latin typeface="Cambria Math" panose="02040503050406030204" pitchFamily="18" charset="0"/>
                                  <a:ea typeface="Cambria Math" panose="02040503050406030204" pitchFamily="18" charset="0"/>
                                  <a:cs typeface="Times New Roman" pitchFamily="18" charset="0"/>
                                </a:rPr>
                                <m:t>∙</m:t>
                              </m:r>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h</m:t>
                                  </m:r>
                                </m:e>
                                <m:sub>
                                  <m:r>
                                    <a:rPr lang="en-US" sz="1600" i="1">
                                      <a:latin typeface="Cambria Math" panose="02040503050406030204" pitchFamily="18" charset="0"/>
                                      <a:cs typeface="Times New Roman" pitchFamily="18" charset="0"/>
                                    </a:rPr>
                                    <m:t>2</m:t>
                                  </m:r>
                                </m:sub>
                              </m:sSub>
                              <m:r>
                                <a:rPr lang="en-US" sz="1600" i="1">
                                  <a:latin typeface="Cambria Math" panose="02040503050406030204" pitchFamily="18" charset="0"/>
                                  <a:cs typeface="Times New Roman" pitchFamily="18" charset="0"/>
                                </a:rPr>
                                <m:t>𝑑</m:t>
                              </m:r>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2</m:t>
                                  </m:r>
                                </m:sub>
                              </m:sSub>
                              <m:r>
                                <a:rPr lang="en-TW" sz="1600" dirty="0">
                                  <a:latin typeface="Cambria Math" panose="02040503050406030204" pitchFamily="18" charset="0"/>
                                  <a:ea typeface="Cambria Math" panose="02040503050406030204" pitchFamily="18" charset="0"/>
                                  <a:cs typeface="Times New Roman" pitchFamily="18" charset="0"/>
                                </a:rPr>
                                <m:t>∙</m:t>
                              </m:r>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h</m:t>
                                  </m:r>
                                </m:e>
                                <m:sub>
                                  <m:r>
                                    <a:rPr lang="en-US" sz="1600" i="1">
                                      <a:latin typeface="Cambria Math" panose="02040503050406030204" pitchFamily="18" charset="0"/>
                                      <a:cs typeface="Times New Roman" pitchFamily="18" charset="0"/>
                                    </a:rPr>
                                    <m:t>3</m:t>
                                  </m:r>
                                </m:sub>
                              </m:sSub>
                              <m:r>
                                <a:rPr lang="en-US" sz="1600" i="1">
                                  <a:latin typeface="Cambria Math" panose="02040503050406030204" pitchFamily="18" charset="0"/>
                                  <a:cs typeface="Times New Roman" pitchFamily="18" charset="0"/>
                                </a:rPr>
                                <m:t>𝑑</m:t>
                              </m:r>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3</m:t>
                                  </m:r>
                                </m:sub>
                              </m:sSub>
                            </m:e>
                          </m:d>
                        </m:e>
                        <m:sub>
                          <m:sSub>
                            <m:sSubPr>
                              <m:ctrlPr>
                                <a:rPr lang="en-US" sz="1600" i="1" smtClean="0">
                                  <a:latin typeface="Cambria Math" panose="02040503050406030204" pitchFamily="18" charset="0"/>
                                  <a:cs typeface="Times New Roman" pitchFamily="18" charset="0"/>
                                </a:rPr>
                              </m:ctrlPr>
                            </m:sSubPr>
                            <m:e>
                              <m:r>
                                <a:rPr lang="en-US" sz="1600" b="0" i="1" smtClean="0">
                                  <a:latin typeface="Cambria Math" panose="02040503050406030204" pitchFamily="18" charset="0"/>
                                  <a:cs typeface="Times New Roman" pitchFamily="18" charset="0"/>
                                </a:rPr>
                                <m:t>𝑞</m:t>
                              </m:r>
                            </m:e>
                            <m:sub>
                              <m:r>
                                <a:rPr lang="en-US" sz="1600" b="0" i="1" smtClean="0">
                                  <a:latin typeface="Cambria Math" panose="02040503050406030204" pitchFamily="18" charset="0"/>
                                  <a:cs typeface="Times New Roman" pitchFamily="18" charset="0"/>
                                </a:rPr>
                                <m:t>1</m:t>
                              </m:r>
                            </m:sub>
                          </m:sSub>
                        </m:sub>
                      </m:sSub>
                      <m:r>
                        <a:rPr lang="en-US" sz="1600" b="0" i="0" smtClean="0">
                          <a:latin typeface="Cambria Math" panose="02040503050406030204" pitchFamily="18" charset="0"/>
                          <a:cs typeface="Times New Roman" pitchFamily="18" charset="0"/>
                        </a:rPr>
                        <m:t>+</m:t>
                      </m:r>
                      <m:sSub>
                        <m:sSubPr>
                          <m:ctrlPr>
                            <a:rPr lang="en-US" sz="1600" i="1">
                              <a:latin typeface="Cambria Math" panose="02040503050406030204" pitchFamily="18" charset="0"/>
                              <a:cs typeface="Times New Roman" pitchFamily="18" charset="0"/>
                            </a:rPr>
                          </m:ctrlPr>
                        </m:sSubPr>
                        <m:e>
                          <m:d>
                            <m:dPr>
                              <m:begChr m:val=""/>
                              <m:endChr m:val="|"/>
                              <m:ctrlPr>
                                <a:rPr lang="en-US" sz="1600" i="1">
                                  <a:latin typeface="Cambria Math" panose="02040503050406030204" pitchFamily="18" charset="0"/>
                                  <a:cs typeface="Times New Roman" pitchFamily="18" charset="0"/>
                                </a:rPr>
                              </m:ctrlPr>
                            </m:dPr>
                            <m:e>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𝑉</m:t>
                                  </m:r>
                                </m:e>
                                <m:sub>
                                  <m:r>
                                    <a:rPr lang="en-US" sz="1600" i="1">
                                      <a:latin typeface="Cambria Math" panose="02040503050406030204" pitchFamily="18" charset="0"/>
                                      <a:cs typeface="Times New Roman" pitchFamily="18" charset="0"/>
                                    </a:rPr>
                                    <m:t>1</m:t>
                                  </m:r>
                                </m:sub>
                              </m:sSub>
                              <m:r>
                                <a:rPr lang="en-TW" sz="1600" i="1">
                                  <a:latin typeface="Cambria Math" panose="02040503050406030204" pitchFamily="18" charset="0"/>
                                  <a:ea typeface="Cambria Math" panose="02040503050406030204" pitchFamily="18" charset="0"/>
                                  <a:cs typeface="Times New Roman" pitchFamily="18" charset="0"/>
                                </a:rPr>
                                <m:t>∙</m:t>
                              </m:r>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h</m:t>
                                  </m:r>
                                </m:e>
                                <m:sub>
                                  <m:r>
                                    <a:rPr lang="en-US" sz="1600" i="1">
                                      <a:latin typeface="Cambria Math" panose="02040503050406030204" pitchFamily="18" charset="0"/>
                                      <a:cs typeface="Times New Roman" pitchFamily="18" charset="0"/>
                                    </a:rPr>
                                    <m:t>2</m:t>
                                  </m:r>
                                </m:sub>
                              </m:sSub>
                              <m:r>
                                <a:rPr lang="en-US" sz="1600" i="1">
                                  <a:latin typeface="Cambria Math" panose="02040503050406030204" pitchFamily="18" charset="0"/>
                                  <a:cs typeface="Times New Roman" pitchFamily="18" charset="0"/>
                                </a:rPr>
                                <m:t>𝑑</m:t>
                              </m:r>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2</m:t>
                                  </m:r>
                                </m:sub>
                              </m:sSub>
                              <m:r>
                                <a:rPr lang="en-TW" sz="1600" dirty="0">
                                  <a:latin typeface="Cambria Math" panose="02040503050406030204" pitchFamily="18" charset="0"/>
                                  <a:ea typeface="Cambria Math" panose="02040503050406030204" pitchFamily="18" charset="0"/>
                                  <a:cs typeface="Times New Roman" pitchFamily="18" charset="0"/>
                                </a:rPr>
                                <m:t>∙</m:t>
                              </m:r>
                              <m:sSub>
                                <m:sSubPr>
                                  <m:ctrlPr>
                                    <a:rPr lang="en-TW"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h</m:t>
                                  </m:r>
                                </m:e>
                                <m:sub>
                                  <m:r>
                                    <a:rPr lang="en-US" sz="1600" i="1">
                                      <a:latin typeface="Cambria Math" panose="02040503050406030204" pitchFamily="18" charset="0"/>
                                      <a:cs typeface="Times New Roman" pitchFamily="18" charset="0"/>
                                    </a:rPr>
                                    <m:t>3</m:t>
                                  </m:r>
                                </m:sub>
                              </m:sSub>
                              <m:r>
                                <a:rPr lang="en-US" sz="1600" i="1">
                                  <a:latin typeface="Cambria Math" panose="02040503050406030204" pitchFamily="18" charset="0"/>
                                  <a:cs typeface="Times New Roman" pitchFamily="18" charset="0"/>
                                </a:rPr>
                                <m:t>𝑑</m:t>
                              </m:r>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3</m:t>
                                  </m:r>
                                </m:sub>
                              </m:sSub>
                            </m:e>
                          </m:d>
                        </m:e>
                        <m:sub>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1</m:t>
                              </m:r>
                            </m:sub>
                          </m:sSub>
                          <m:r>
                            <a:rPr lang="en-US" sz="1600" i="1">
                              <a:latin typeface="Cambria Math" panose="02040503050406030204" pitchFamily="18" charset="0"/>
                              <a:cs typeface="Times New Roman" pitchFamily="18" charset="0"/>
                            </a:rPr>
                            <m:t>+</m:t>
                          </m:r>
                          <m:r>
                            <a:rPr lang="en-US" sz="1600" i="1">
                              <a:latin typeface="Cambria Math" panose="02040503050406030204" pitchFamily="18" charset="0"/>
                              <a:cs typeface="Times New Roman" pitchFamily="18" charset="0"/>
                            </a:rPr>
                            <m:t>𝑑</m:t>
                          </m:r>
                          <m:sSub>
                            <m:sSubPr>
                              <m:ctrlPr>
                                <a:rPr lang="en-US" sz="1600" i="1">
                                  <a:latin typeface="Cambria Math" panose="02040503050406030204" pitchFamily="18" charset="0"/>
                                  <a:cs typeface="Times New Roman" pitchFamily="18" charset="0"/>
                                </a:rPr>
                              </m:ctrlPr>
                            </m:sSubPr>
                            <m:e>
                              <m:r>
                                <a:rPr lang="en-US" sz="1600" i="1">
                                  <a:latin typeface="Cambria Math" panose="02040503050406030204" pitchFamily="18" charset="0"/>
                                  <a:cs typeface="Times New Roman" pitchFamily="18" charset="0"/>
                                </a:rPr>
                                <m:t>𝑞</m:t>
                              </m:r>
                            </m:e>
                            <m:sub>
                              <m:r>
                                <a:rPr lang="en-US" sz="1600" i="1">
                                  <a:latin typeface="Cambria Math" panose="02040503050406030204" pitchFamily="18" charset="0"/>
                                  <a:cs typeface="Times New Roman" pitchFamily="18" charset="0"/>
                                </a:rPr>
                                <m:t>1</m:t>
                              </m:r>
                            </m:sub>
                          </m:sSub>
                        </m:sub>
                      </m:sSub>
                    </m:oMath>
                  </m:oMathPara>
                </a14:m>
                <a:endParaRPr lang="en-TW" sz="1600"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2C105D1D-ACCD-9825-D1D0-3BE19BFBF3EB}"/>
                  </a:ext>
                </a:extLst>
              </p:cNvPr>
              <p:cNvSpPr txBox="1">
                <a:spLocks noRot="1" noChangeAspect="1" noMove="1" noResize="1" noEditPoints="1" noAdjustHandles="1" noChangeArrowheads="1" noChangeShapeType="1" noTextEdit="1"/>
              </p:cNvSpPr>
              <p:nvPr/>
            </p:nvSpPr>
            <p:spPr bwMode="auto">
              <a:xfrm>
                <a:off x="3364016" y="2276836"/>
                <a:ext cx="4432945" cy="429285"/>
              </a:xfrm>
              <a:prstGeom prst="rect">
                <a:avLst/>
              </a:prstGeom>
              <a:blipFill>
                <a:blip r:embed="rId8"/>
                <a:stretch>
                  <a:fillRect t="-180000" r="-286" b="-24285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F47ED73-2F31-A790-D222-D1CAF338DC42}"/>
                  </a:ext>
                </a:extLst>
              </p:cNvPr>
              <p:cNvSpPr txBox="1"/>
              <p:nvPr/>
            </p:nvSpPr>
            <p:spPr bwMode="auto">
              <a:xfrm>
                <a:off x="2483768" y="2521455"/>
                <a:ext cx="989856" cy="369332"/>
              </a:xfrm>
              <a:prstGeom prst="rect">
                <a:avLst/>
              </a:prstGeom>
              <a:noFill/>
              <a:ln w="9525">
                <a:noFill/>
                <a:miter lim="800000"/>
                <a:headEnd/>
                <a:tailEnd/>
              </a:ln>
            </p:spPr>
            <p:txBody>
              <a:bodyPr wrap="square">
                <a:spAutoFit/>
              </a:bodyPr>
              <a:lstStyle/>
              <a:p>
                <a14:m>
                  <m:oMath xmlns:m="http://schemas.openxmlformats.org/officeDocument/2006/math">
                    <m:r>
                      <a:rPr lang="en-US" b="0" i="1" smtClean="0">
                        <a:latin typeface="Cambria Math" panose="02040503050406030204" pitchFamily="18" charset="0"/>
                        <a:cs typeface="Times New Roman" pitchFamily="18" charset="0"/>
                      </a:rPr>
                      <m:t>𝑉</m:t>
                    </m:r>
                  </m:oMath>
                </a14:m>
                <a:r>
                  <a:rPr lang="en-TW" dirty="0">
                    <a:latin typeface="Times New Roman" pitchFamily="18" charset="0"/>
                    <a:cs typeface="Times New Roman" pitchFamily="18" charset="0"/>
                  </a:rPr>
                  <a:t>通量</a:t>
                </a:r>
                <a:endParaRPr lang="en-TW" dirty="0"/>
              </a:p>
            </p:txBody>
          </p:sp>
        </mc:Choice>
        <mc:Fallback xmlns="">
          <p:sp>
            <p:nvSpPr>
              <p:cNvPr id="10" name="TextBox 9">
                <a:extLst>
                  <a:ext uri="{FF2B5EF4-FFF2-40B4-BE49-F238E27FC236}">
                    <a16:creationId xmlns:a16="http://schemas.microsoft.com/office/drawing/2014/main" id="{9F47ED73-2F31-A790-D222-D1CAF338DC42}"/>
                  </a:ext>
                </a:extLst>
              </p:cNvPr>
              <p:cNvSpPr txBox="1">
                <a:spLocks noRot="1" noChangeAspect="1" noMove="1" noResize="1" noEditPoints="1" noAdjustHandles="1" noChangeArrowheads="1" noChangeShapeType="1" noTextEdit="1"/>
              </p:cNvSpPr>
              <p:nvPr/>
            </p:nvSpPr>
            <p:spPr bwMode="auto">
              <a:xfrm>
                <a:off x="2483768" y="2521455"/>
                <a:ext cx="989856" cy="369332"/>
              </a:xfrm>
              <a:prstGeom prst="rect">
                <a:avLst/>
              </a:prstGeom>
              <a:blipFill>
                <a:blip r:embed="rId9"/>
                <a:stretch>
                  <a:fillRect t="-6667" b="-23333"/>
                </a:stretch>
              </a:blipFill>
              <a:ln w="9525">
                <a:noFill/>
                <a:miter lim="800000"/>
                <a:headEnd/>
                <a:tailEnd/>
              </a:ln>
            </p:spPr>
            <p:txBody>
              <a:bodyPr/>
              <a:lstStyle/>
              <a:p>
                <a:r>
                  <a:rPr lang="en-TW">
                    <a:noFill/>
                  </a:rPr>
                  <a:t> </a:t>
                </a:r>
              </a:p>
            </p:txBody>
          </p:sp>
        </mc:Fallback>
      </mc:AlternateContent>
      <p:pic>
        <p:nvPicPr>
          <p:cNvPr id="11" name="Picture 10">
            <a:extLst>
              <a:ext uri="{FF2B5EF4-FFF2-40B4-BE49-F238E27FC236}">
                <a16:creationId xmlns:a16="http://schemas.microsoft.com/office/drawing/2014/main" id="{FC9C7C1B-9067-28CC-421A-3F5942D596A8}"/>
              </a:ext>
            </a:extLst>
          </p:cNvPr>
          <p:cNvPicPr>
            <a:picLocks noChangeAspect="1"/>
          </p:cNvPicPr>
          <p:nvPr/>
        </p:nvPicPr>
        <p:blipFill rotWithShape="1">
          <a:blip r:embed="rId10"/>
          <a:srcRect l="18442" t="33333" r="19762" b="41406"/>
          <a:stretch/>
        </p:blipFill>
        <p:spPr>
          <a:xfrm>
            <a:off x="5183680" y="5661248"/>
            <a:ext cx="3672408" cy="527806"/>
          </a:xfrm>
          <a:prstGeom prst="rect">
            <a:avLst/>
          </a:prstGeom>
        </p:spPr>
      </p:pic>
    </p:spTree>
    <p:extLst>
      <p:ext uri="{BB962C8B-B14F-4D97-AF65-F5344CB8AC3E}">
        <p14:creationId xmlns:p14="http://schemas.microsoft.com/office/powerpoint/2010/main" val="51503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E3B41-39A4-A416-AF17-7748BD8265F4}"/>
              </a:ext>
            </a:extLst>
          </p:cNvPr>
          <p:cNvPicPr>
            <a:picLocks noChangeAspect="1"/>
          </p:cNvPicPr>
          <p:nvPr/>
        </p:nvPicPr>
        <p:blipFill>
          <a:blip r:embed="rId2"/>
          <a:stretch>
            <a:fillRect/>
          </a:stretch>
        </p:blipFill>
        <p:spPr>
          <a:xfrm>
            <a:off x="1002699" y="2975553"/>
            <a:ext cx="6943907" cy="2304256"/>
          </a:xfrm>
          <a:prstGeom prst="rect">
            <a:avLst/>
          </a:prstGeom>
        </p:spPr>
      </p:pic>
      <mc:AlternateContent xmlns:mc="http://schemas.openxmlformats.org/markup-compatibility/2006" xmlns:a14="http://schemas.microsoft.com/office/drawing/2010/main">
        <mc:Choice Requires="a14">
          <p:sp>
            <p:nvSpPr>
              <p:cNvPr id="3" name="文字方塊 11">
                <a:extLst>
                  <a:ext uri="{FF2B5EF4-FFF2-40B4-BE49-F238E27FC236}">
                    <a16:creationId xmlns:a16="http://schemas.microsoft.com/office/drawing/2014/main" id="{9F4DFD34-9F39-A898-78A0-E329A3DD561C}"/>
                  </a:ext>
                </a:extLst>
              </p:cNvPr>
              <p:cNvSpPr txBox="1"/>
              <p:nvPr/>
            </p:nvSpPr>
            <p:spPr bwMode="auto">
              <a:xfrm>
                <a:off x="683568" y="5424556"/>
                <a:ext cx="8221738" cy="717312"/>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en-US" altLang="zh-TW" i="1">
                              <a:latin typeface="Cambria Math"/>
                            </a:rPr>
                            <m:t>𝑟</m:t>
                          </m:r>
                        </m:den>
                      </m:f>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r>
                                <a:rPr lang="en-US" altLang="zh-TW" i="1">
                                  <a:latin typeface="Cambria Math"/>
                                </a:rPr>
                                <m:t>𝑟</m:t>
                              </m:r>
                            </m:den>
                          </m:f>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𝜃</m:t>
                              </m:r>
                            </m:e>
                          </m:func>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zh-TW" altLang="en-US" i="1">
                              <a:latin typeface="Cambria Math"/>
                            </a:rPr>
                            <m:t>𝜃</m:t>
                          </m:r>
                        </m:den>
                      </m:f>
                      <m:d>
                        <m:dPr>
                          <m:ctrlPr>
                            <a:rPr lang="en-US" altLang="zh-TW" i="1">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zh-TW" altLang="en-US" i="1" smtClean="0">
                                  <a:latin typeface="Cambria Math"/>
                                </a:rPr>
                                <m:t>𝜃</m:t>
                              </m:r>
                            </m:e>
                          </m:func>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r>
                                <a:rPr lang="zh-TW" altLang="en-US" i="1" smtClean="0">
                                  <a:latin typeface="Cambria Math"/>
                                  <a:ea typeface="Cambria Math"/>
                                </a:rPr>
                                <m:t>𝜃</m:t>
                              </m:r>
                            </m:den>
                          </m:f>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sSup>
                            <m:sSupPr>
                              <m:ctrlPr>
                                <a:rPr lang="en-US" altLang="zh-TW" b="0" i="1" smtClean="0">
                                  <a:latin typeface="Cambria Math" panose="02040503050406030204" pitchFamily="18" charset="0"/>
                                </a:rPr>
                              </m:ctrlPr>
                            </m:sSupPr>
                            <m:e>
                              <m:r>
                                <m:rPr>
                                  <m:nor/>
                                </m:rPr>
                                <a:rPr lang="en-US" altLang="zh-TW" b="0" i="0" smtClean="0">
                                  <a:latin typeface="Cambria Math"/>
                                </a:rPr>
                                <m:t>sin</m:t>
                              </m:r>
                            </m:e>
                            <m:sup>
                              <m:r>
                                <a:rPr lang="en-US" altLang="zh-TW" b="0" i="1" smtClean="0">
                                  <a:latin typeface="Cambria Math"/>
                                </a:rPr>
                                <m:t>2</m:t>
                              </m:r>
                            </m:sup>
                          </m:sSup>
                          <m:r>
                            <a:rPr lang="zh-TW" altLang="en-US" b="0" i="1" smtClean="0">
                              <a:latin typeface="Cambria Math"/>
                            </a:rPr>
                            <m:t>𝜃</m:t>
                          </m:r>
                        </m:den>
                      </m:f>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sSup>
                            <m:sSupPr>
                              <m:ctrlPr>
                                <a:rPr lang="en-US" altLang="zh-TW" i="1">
                                  <a:latin typeface="Cambria Math" panose="02040503050406030204" pitchFamily="18" charset="0"/>
                                </a:rPr>
                              </m:ctrlPr>
                            </m:sSupPr>
                            <m:e>
                              <m:r>
                                <a:rPr lang="zh-TW" altLang="en-US" i="1" smtClean="0">
                                  <a:latin typeface="Cambria Math"/>
                                </a:rPr>
                                <m:t>𝜙</m:t>
                              </m:r>
                            </m:e>
                            <m:sup>
                              <m:r>
                                <a:rPr lang="en-US" altLang="zh-TW" i="1">
                                  <a:latin typeface="Cambria Math"/>
                                </a:rPr>
                                <m:t>2</m:t>
                              </m:r>
                            </m:sup>
                          </m:sSup>
                        </m:den>
                      </m:f>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r>
                            <a:rPr lang="en-US" altLang="zh-TW" i="1">
                              <a:latin typeface="Cambria Math"/>
                            </a:rPr>
                            <m:t>−</m:t>
                          </m:r>
                          <m:r>
                            <a:rPr lang="en-US" altLang="zh-TW" i="1">
                              <a:latin typeface="Cambria Math"/>
                            </a:rPr>
                            <m:t>𝐸</m:t>
                          </m:r>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oMath>
                  </m:oMathPara>
                </a14:m>
                <a:endParaRPr lang="zh-TW" altLang="en-US" dirty="0"/>
              </a:p>
            </p:txBody>
          </p:sp>
        </mc:Choice>
        <mc:Fallback xmlns="">
          <p:sp>
            <p:nvSpPr>
              <p:cNvPr id="3" name="文字方塊 11">
                <a:extLst>
                  <a:ext uri="{FF2B5EF4-FFF2-40B4-BE49-F238E27FC236}">
                    <a16:creationId xmlns:a16="http://schemas.microsoft.com/office/drawing/2014/main" id="{9F4DFD34-9F39-A898-78A0-E329A3DD561C}"/>
                  </a:ext>
                </a:extLst>
              </p:cNvPr>
              <p:cNvSpPr txBox="1">
                <a:spLocks noRot="1" noChangeAspect="1" noMove="1" noResize="1" noEditPoints="1" noAdjustHandles="1" noChangeArrowheads="1" noChangeShapeType="1" noTextEdit="1"/>
              </p:cNvSpPr>
              <p:nvPr/>
            </p:nvSpPr>
            <p:spPr bwMode="auto">
              <a:xfrm>
                <a:off x="683568" y="5424556"/>
                <a:ext cx="8221738" cy="717312"/>
              </a:xfrm>
              <a:prstGeom prst="rect">
                <a:avLst/>
              </a:prstGeom>
              <a:blipFill>
                <a:blip r:embed="rId3"/>
                <a:stretch>
                  <a:fillRect b="-5263"/>
                </a:stretch>
              </a:blipFill>
              <a:ln>
                <a:noFill/>
              </a:ln>
            </p:spPr>
            <p:txBody>
              <a:bodyPr/>
              <a:lstStyle/>
              <a:p>
                <a:r>
                  <a:rPr lang="en-TW">
                    <a:noFill/>
                  </a:rPr>
                  <a:t> </a:t>
                </a:r>
              </a:p>
            </p:txBody>
          </p:sp>
        </mc:Fallback>
      </mc:AlternateContent>
      <p:pic>
        <p:nvPicPr>
          <p:cNvPr id="4" name="Picture 3">
            <a:extLst>
              <a:ext uri="{FF2B5EF4-FFF2-40B4-BE49-F238E27FC236}">
                <a16:creationId xmlns:a16="http://schemas.microsoft.com/office/drawing/2014/main" id="{B681FE02-C2DA-0791-225A-3DF36F395715}"/>
              </a:ext>
            </a:extLst>
          </p:cNvPr>
          <p:cNvPicPr>
            <a:picLocks noChangeAspect="1"/>
          </p:cNvPicPr>
          <p:nvPr/>
        </p:nvPicPr>
        <p:blipFill rotWithShape="1">
          <a:blip r:embed="rId4"/>
          <a:srcRect t="74739" b="10664"/>
          <a:stretch/>
        </p:blipFill>
        <p:spPr>
          <a:xfrm>
            <a:off x="988775" y="584439"/>
            <a:ext cx="6971757" cy="936349"/>
          </a:xfrm>
          <a:prstGeom prst="rect">
            <a:avLst/>
          </a:prstGeom>
        </p:spPr>
      </p:pic>
      <p:pic>
        <p:nvPicPr>
          <p:cNvPr id="5" name="Picture 4">
            <a:extLst>
              <a:ext uri="{FF2B5EF4-FFF2-40B4-BE49-F238E27FC236}">
                <a16:creationId xmlns:a16="http://schemas.microsoft.com/office/drawing/2014/main" id="{5CF7C715-FD6F-3E57-C3CD-A3913EEE0938}"/>
              </a:ext>
            </a:extLst>
          </p:cNvPr>
          <p:cNvPicPr>
            <a:picLocks noChangeAspect="1"/>
          </p:cNvPicPr>
          <p:nvPr/>
        </p:nvPicPr>
        <p:blipFill rotWithShape="1">
          <a:blip r:embed="rId5"/>
          <a:srcRect t="82372"/>
          <a:stretch/>
        </p:blipFill>
        <p:spPr>
          <a:xfrm>
            <a:off x="1002699" y="2490899"/>
            <a:ext cx="6868455" cy="393490"/>
          </a:xfrm>
          <a:prstGeom prst="rect">
            <a:avLst/>
          </a:prstGeom>
        </p:spPr>
      </p:pic>
      <p:sp>
        <p:nvSpPr>
          <p:cNvPr id="6" name="TextBox 5">
            <a:extLst>
              <a:ext uri="{FF2B5EF4-FFF2-40B4-BE49-F238E27FC236}">
                <a16:creationId xmlns:a16="http://schemas.microsoft.com/office/drawing/2014/main" id="{40CDF60A-7414-852F-40C7-BDB37D726932}"/>
              </a:ext>
            </a:extLst>
          </p:cNvPr>
          <p:cNvSpPr txBox="1"/>
          <p:nvPr/>
        </p:nvSpPr>
        <p:spPr bwMode="auto">
          <a:xfrm>
            <a:off x="1008128" y="2056721"/>
            <a:ext cx="129614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極座標</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E12F71F-7A86-2D3B-19E6-2BDFD042FDA7}"/>
              </a:ext>
            </a:extLst>
          </p:cNvPr>
          <p:cNvSpPr txBox="1"/>
          <p:nvPr/>
        </p:nvSpPr>
        <p:spPr bwMode="auto">
          <a:xfrm>
            <a:off x="1789309" y="6251582"/>
            <a:ext cx="581943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這是看起來很複雜，但其中兩個項就是角動量大小！</a:t>
            </a:r>
          </a:p>
        </p:txBody>
      </p:sp>
    </p:spTree>
    <p:extLst>
      <p:ext uri="{BB962C8B-B14F-4D97-AF65-F5344CB8AC3E}">
        <p14:creationId xmlns:p14="http://schemas.microsoft.com/office/powerpoint/2010/main" val="260274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439B83-EE04-8FD7-E696-C9FB055876F5}"/>
              </a:ext>
            </a:extLst>
          </p:cNvPr>
          <p:cNvPicPr>
            <a:picLocks noChangeAspect="1"/>
          </p:cNvPicPr>
          <p:nvPr/>
        </p:nvPicPr>
        <p:blipFill>
          <a:blip r:embed="rId2"/>
          <a:stretch>
            <a:fillRect/>
          </a:stretch>
        </p:blipFill>
        <p:spPr>
          <a:xfrm>
            <a:off x="395536" y="0"/>
            <a:ext cx="6478361" cy="6858000"/>
          </a:xfrm>
          <a:prstGeom prst="rect">
            <a:avLst/>
          </a:prstGeom>
        </p:spPr>
      </p:pic>
      <mc:AlternateContent xmlns:mc="http://schemas.openxmlformats.org/markup-compatibility/2006" xmlns:a14="http://schemas.microsoft.com/office/drawing/2010/main">
        <mc:Choice Requires="a14">
          <p:sp>
            <p:nvSpPr>
              <p:cNvPr id="3" name="矩形 3">
                <a:extLst>
                  <a:ext uri="{FF2B5EF4-FFF2-40B4-BE49-F238E27FC236}">
                    <a16:creationId xmlns:a16="http://schemas.microsoft.com/office/drawing/2014/main" id="{04B35F33-E48F-8712-1928-2C5B62B4B146}"/>
                  </a:ext>
                </a:extLst>
              </p:cNvPr>
              <p:cNvSpPr/>
              <p:nvPr/>
            </p:nvSpPr>
            <p:spPr>
              <a:xfrm>
                <a:off x="4283968" y="4869160"/>
                <a:ext cx="4680520" cy="666336"/>
              </a:xfrm>
              <a:prstGeom prst="rect">
                <a:avLst/>
              </a:prstGeom>
              <a:solidFill>
                <a:srgbClr val="FFFF99"/>
              </a:solidFill>
            </p:spPr>
            <p:txBody>
              <a:bodyPr wrap="squar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𝐿</m:t>
                          </m:r>
                        </m:e>
                        <m:sub>
                          <m:r>
                            <a:rPr lang="en-US" altLang="zh-TW" b="0" i="1" smtClean="0">
                              <a:latin typeface="Cambria Math" panose="02040503050406030204" pitchFamily="18" charset="0"/>
                            </a:rPr>
                            <m:t>𝑧</m:t>
                          </m:r>
                        </m:sub>
                      </m:sSub>
                      <m:r>
                        <a:rPr lang="en-US" altLang="zh-TW" sz="1800" i="1">
                          <a:latin typeface="Cambria Math"/>
                        </a:rPr>
                        <m:t>=</m:t>
                      </m:r>
                      <m:r>
                        <a:rPr lang="en-US" altLang="zh-TW" sz="1800" b="0" i="1" smtClean="0">
                          <a:latin typeface="Cambria Math" panose="02040503050406030204" pitchFamily="18" charset="0"/>
                        </a:rPr>
                        <m:t>𝑥</m:t>
                      </m:r>
                      <m:sSub>
                        <m:sSubPr>
                          <m:ctrlPr>
                            <a:rPr lang="en-US" altLang="zh-TW" i="1">
                              <a:latin typeface="Cambria Math" panose="02040503050406030204" pitchFamily="18" charset="0"/>
                            </a:rPr>
                          </m:ctrlPr>
                        </m:sSubPr>
                        <m:e>
                          <m:r>
                            <a:rPr lang="en-US" altLang="zh-TW" i="1">
                              <a:latin typeface="Cambria Math"/>
                            </a:rPr>
                            <m:t>𝑝</m:t>
                          </m:r>
                        </m:e>
                        <m:sub>
                          <m:r>
                            <a:rPr lang="en-US" altLang="zh-TW" b="0" i="1" smtClean="0">
                              <a:latin typeface="Cambria Math" panose="02040503050406030204" pitchFamily="18" charset="0"/>
                            </a:rPr>
                            <m:t>𝑦</m:t>
                          </m:r>
                        </m:sub>
                      </m:sSub>
                      <m:r>
                        <a:rPr lang="en-US" altLang="zh-TW" i="1">
                          <a:latin typeface="Cambria Math"/>
                        </a:rPr>
                        <m:t>−</m:t>
                      </m:r>
                      <m:r>
                        <a:rPr lang="en-US" altLang="zh-TW" b="0" i="1" smtClean="0">
                          <a:latin typeface="Cambria Math" panose="02040503050406030204" pitchFamily="18" charset="0"/>
                        </a:rPr>
                        <m:t>𝑦</m:t>
                      </m:r>
                      <m:sSub>
                        <m:sSubPr>
                          <m:ctrlPr>
                            <a:rPr lang="en-US" altLang="zh-TW" i="1">
                              <a:latin typeface="Cambria Math" panose="02040503050406030204" pitchFamily="18" charset="0"/>
                            </a:rPr>
                          </m:ctrlPr>
                        </m:sSubPr>
                        <m:e>
                          <m:r>
                            <a:rPr lang="en-US" altLang="zh-TW" i="1">
                              <a:latin typeface="Cambria Math"/>
                            </a:rPr>
                            <m:t>𝑝</m:t>
                          </m:r>
                        </m:e>
                        <m:sub>
                          <m:r>
                            <a:rPr lang="en-US" altLang="zh-TW" b="0" i="1" smtClean="0">
                              <a:latin typeface="Cambria Math" panose="02040503050406030204" pitchFamily="18" charset="0"/>
                            </a:rPr>
                            <m:t>𝑥</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ℏ</m:t>
                      </m:r>
                      <m:d>
                        <m:dPr>
                          <m:ctrlPr>
                            <a:rPr lang="en-US" altLang="zh-TW" b="0" i="1" smtClean="0">
                              <a:latin typeface="Cambria Math" panose="02040503050406030204" pitchFamily="18" charset="0"/>
                            </a:rPr>
                          </m:ctrlPr>
                        </m:dPr>
                        <m:e>
                          <m:r>
                            <a:rPr lang="en-US" altLang="zh-TW" i="1">
                              <a:latin typeface="Cambria Math" panose="02040503050406030204" pitchFamily="18" charset="0"/>
                            </a:rPr>
                            <m:t>𝑥</m:t>
                          </m:r>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num>
                            <m:den>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𝑦</m:t>
                              </m:r>
                            </m:den>
                          </m:f>
                          <m:r>
                            <a:rPr lang="en-US" altLang="zh-TW" i="1">
                              <a:latin typeface="Cambria Math"/>
                            </a:rPr>
                            <m:t>−</m:t>
                          </m:r>
                          <m:r>
                            <a:rPr lang="en-US" altLang="zh-TW" i="1">
                              <a:latin typeface="Cambria Math" panose="02040503050406030204" pitchFamily="18" charset="0"/>
                            </a:rPr>
                            <m:t>𝑦</m:t>
                          </m:r>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m:t>
                              </m:r>
                            </m:num>
                            <m:den>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𝑥</m:t>
                              </m:r>
                            </m:den>
                          </m:f>
                        </m:e>
                      </m:d>
                      <m:r>
                        <a:rPr lang="en-US" altLang="zh-TW" b="0" i="1" smtClean="0">
                          <a:latin typeface="Cambria Math" panose="02040503050406030204" pitchFamily="18" charset="0"/>
                        </a:rPr>
                        <m:t>=−</m:t>
                      </m:r>
                      <m:r>
                        <a:rPr lang="en-US" altLang="zh-TW" b="0" i="1" smtClean="0">
                          <a:latin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ℏ</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m:t>
                          </m:r>
                        </m:num>
                        <m:den>
                          <m:r>
                            <a:rPr lang="en-US" altLang="zh-TW" b="0" i="1" smtClean="0">
                              <a:latin typeface="Cambria Math" panose="02040503050406030204" pitchFamily="18" charset="0"/>
                              <a:ea typeface="Cambria Math" panose="02040503050406030204" pitchFamily="18" charset="0"/>
                            </a:rPr>
                            <m:t>𝜕𝜙</m:t>
                          </m:r>
                        </m:den>
                      </m:f>
                    </m:oMath>
                  </m:oMathPara>
                </a14:m>
                <a:endParaRPr lang="en-US" altLang="zh-TW" sz="1800" dirty="0"/>
              </a:p>
            </p:txBody>
          </p:sp>
        </mc:Choice>
        <mc:Fallback xmlns="">
          <p:sp>
            <p:nvSpPr>
              <p:cNvPr id="3" name="矩形 3">
                <a:extLst>
                  <a:ext uri="{FF2B5EF4-FFF2-40B4-BE49-F238E27FC236}">
                    <a16:creationId xmlns:a16="http://schemas.microsoft.com/office/drawing/2014/main" id="{04B35F33-E48F-8712-1928-2C5B62B4B146}"/>
                  </a:ext>
                </a:extLst>
              </p:cNvPr>
              <p:cNvSpPr>
                <a:spLocks noRot="1" noChangeAspect="1" noMove="1" noResize="1" noEditPoints="1" noAdjustHandles="1" noChangeArrowheads="1" noChangeShapeType="1" noTextEdit="1"/>
              </p:cNvSpPr>
              <p:nvPr/>
            </p:nvSpPr>
            <p:spPr>
              <a:xfrm>
                <a:off x="4283968" y="4869160"/>
                <a:ext cx="4680520" cy="666336"/>
              </a:xfrm>
              <a:prstGeom prst="rect">
                <a:avLst/>
              </a:prstGeom>
              <a:blipFill>
                <a:blip r:embed="rId3"/>
                <a:stretch>
                  <a:fillRect b="-9434"/>
                </a:stretch>
              </a:blipFill>
            </p:spPr>
            <p:txBody>
              <a:bodyPr/>
              <a:lstStyle/>
              <a:p>
                <a:r>
                  <a:rPr lang="en-TW">
                    <a:noFill/>
                  </a:rPr>
                  <a:t> </a:t>
                </a:r>
              </a:p>
            </p:txBody>
          </p:sp>
        </mc:Fallback>
      </mc:AlternateContent>
      <p:sp>
        <p:nvSpPr>
          <p:cNvPr id="4" name="TextBox 3">
            <a:extLst>
              <a:ext uri="{FF2B5EF4-FFF2-40B4-BE49-F238E27FC236}">
                <a16:creationId xmlns:a16="http://schemas.microsoft.com/office/drawing/2014/main" id="{C14E8DAD-D123-6F21-73EF-5F8BCA90E54D}"/>
              </a:ext>
            </a:extLst>
          </p:cNvPr>
          <p:cNvSpPr txBox="1"/>
          <p:nvPr/>
        </p:nvSpPr>
        <p:spPr bwMode="auto">
          <a:xfrm>
            <a:off x="1691680" y="1052736"/>
            <a:ext cx="453650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角動量算子可以表示為極座標的微分！</a:t>
            </a:r>
          </a:p>
        </p:txBody>
      </p:sp>
    </p:spTree>
    <p:extLst>
      <p:ext uri="{BB962C8B-B14F-4D97-AF65-F5344CB8AC3E}">
        <p14:creationId xmlns:p14="http://schemas.microsoft.com/office/powerpoint/2010/main" val="226027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5C3A4B-DA34-8EBE-A49B-6F264DB5EEE1}"/>
              </a:ext>
            </a:extLst>
          </p:cNvPr>
          <p:cNvPicPr>
            <a:picLocks noChangeAspect="1"/>
          </p:cNvPicPr>
          <p:nvPr/>
        </p:nvPicPr>
        <p:blipFill rotWithShape="1">
          <a:blip r:embed="rId2"/>
          <a:srcRect t="1666"/>
          <a:stretch/>
        </p:blipFill>
        <p:spPr>
          <a:xfrm>
            <a:off x="1115616" y="908720"/>
            <a:ext cx="7350194" cy="424847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FCC4F6E-5C74-0165-10C6-33D35A1E18B2}"/>
                  </a:ext>
                </a:extLst>
              </p:cNvPr>
              <p:cNvSpPr txBox="1"/>
              <p:nvPr/>
            </p:nvSpPr>
            <p:spPr bwMode="auto">
              <a:xfrm>
                <a:off x="1979712" y="332656"/>
                <a:ext cx="4824536"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𝑟</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sin</m:t>
                          </m:r>
                        </m:fName>
                        <m:e>
                          <m:r>
                            <a:rPr lang="en-US" b="0" i="1" smtClean="0">
                              <a:latin typeface="Cambria Math" panose="02040503050406030204" pitchFamily="18" charset="0"/>
                              <a:ea typeface="Cambria Math" panose="02040503050406030204" pitchFamily="18" charset="0"/>
                              <a:cs typeface="Times New Roman" pitchFamily="18" charset="0"/>
                            </a:rPr>
                            <m:t>𝜃</m:t>
                          </m:r>
                        </m:e>
                      </m:func>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ea typeface="Cambria Math" panose="02040503050406030204" pitchFamily="18" charset="0"/>
                              <a:cs typeface="Times New Roman" pitchFamily="18" charset="0"/>
                            </a:rPr>
                            <m:t>𝜙</m:t>
                          </m:r>
                        </m:e>
                      </m:func>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𝑦</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𝑟</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sin</m:t>
                          </m:r>
                        </m:fName>
                        <m:e>
                          <m:r>
                            <a:rPr lang="en-US" b="0" i="1" smtClean="0">
                              <a:latin typeface="Cambria Math" panose="02040503050406030204" pitchFamily="18" charset="0"/>
                              <a:ea typeface="Cambria Math" panose="02040503050406030204" pitchFamily="18" charset="0"/>
                              <a:cs typeface="Times New Roman" pitchFamily="18" charset="0"/>
                            </a:rPr>
                            <m:t>𝜃</m:t>
                          </m:r>
                        </m:e>
                      </m:func>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sin</m:t>
                          </m:r>
                        </m:fName>
                        <m:e>
                          <m:r>
                            <a:rPr lang="en-US" b="0" i="1" smtClean="0">
                              <a:latin typeface="Cambria Math" panose="02040503050406030204" pitchFamily="18" charset="0"/>
                              <a:ea typeface="Cambria Math" panose="02040503050406030204" pitchFamily="18" charset="0"/>
                              <a:cs typeface="Times New Roman" pitchFamily="18" charset="0"/>
                            </a:rPr>
                            <m:t>𝜙</m:t>
                          </m:r>
                        </m:e>
                      </m:func>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𝑧</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𝑟</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ea typeface="Cambria Math" panose="02040503050406030204" pitchFamily="18" charset="0"/>
                              <a:cs typeface="Times New Roman" pitchFamily="18" charset="0"/>
                            </a:rPr>
                            <m:t>𝜃</m:t>
                          </m:r>
                        </m:e>
                      </m:func>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1FCC4F6E-5C74-0165-10C6-33D35A1E18B2}"/>
                  </a:ext>
                </a:extLst>
              </p:cNvPr>
              <p:cNvSpPr txBox="1">
                <a:spLocks noRot="1" noChangeAspect="1" noMove="1" noResize="1" noEditPoints="1" noAdjustHandles="1" noChangeArrowheads="1" noChangeShapeType="1" noTextEdit="1"/>
              </p:cNvSpPr>
              <p:nvPr/>
            </p:nvSpPr>
            <p:spPr bwMode="auto">
              <a:xfrm>
                <a:off x="1979712" y="332656"/>
                <a:ext cx="4824536" cy="369332"/>
              </a:xfrm>
              <a:prstGeom prst="rect">
                <a:avLst/>
              </a:prstGeom>
              <a:blipFill>
                <a:blip r:embed="rId3"/>
                <a:stretch>
                  <a:fillRect b="-1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11">
                <a:extLst>
                  <a:ext uri="{FF2B5EF4-FFF2-40B4-BE49-F238E27FC236}">
                    <a16:creationId xmlns:a16="http://schemas.microsoft.com/office/drawing/2014/main" id="{5D342739-6580-9A8C-EFBC-842EB37898CF}"/>
                  </a:ext>
                </a:extLst>
              </p:cNvPr>
              <p:cNvSpPr txBox="1"/>
              <p:nvPr/>
            </p:nvSpPr>
            <p:spPr bwMode="auto">
              <a:xfrm>
                <a:off x="683568" y="5661125"/>
                <a:ext cx="8221738" cy="717312"/>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en-US" altLang="zh-TW" i="1">
                              <a:latin typeface="Cambria Math"/>
                            </a:rPr>
                            <m:t>𝑟</m:t>
                          </m:r>
                        </m:den>
                      </m:f>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r>
                                <a:rPr lang="en-US" altLang="zh-TW" i="1">
                                  <a:latin typeface="Cambria Math"/>
                                </a:rPr>
                                <m:t>𝑟</m:t>
                              </m:r>
                            </m:den>
                          </m:f>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𝜃</m:t>
                              </m:r>
                            </m:e>
                          </m:func>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zh-TW" altLang="en-US" i="1">
                              <a:latin typeface="Cambria Math"/>
                            </a:rPr>
                            <m:t>𝜃</m:t>
                          </m:r>
                        </m:den>
                      </m:f>
                      <m:d>
                        <m:dPr>
                          <m:ctrlPr>
                            <a:rPr lang="en-US" altLang="zh-TW" i="1">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zh-TW" altLang="en-US" i="1" smtClean="0">
                                  <a:latin typeface="Cambria Math"/>
                                </a:rPr>
                                <m:t>𝜃</m:t>
                              </m:r>
                            </m:e>
                          </m:func>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r>
                                <a:rPr lang="zh-TW" altLang="en-US" i="1" smtClean="0">
                                  <a:latin typeface="Cambria Math"/>
                                  <a:ea typeface="Cambria Math"/>
                                </a:rPr>
                                <m:t>𝜃</m:t>
                              </m:r>
                            </m:den>
                          </m:f>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sSup>
                            <m:sSupPr>
                              <m:ctrlPr>
                                <a:rPr lang="en-US" altLang="zh-TW" b="0" i="1" smtClean="0">
                                  <a:latin typeface="Cambria Math" panose="02040503050406030204" pitchFamily="18" charset="0"/>
                                </a:rPr>
                              </m:ctrlPr>
                            </m:sSupPr>
                            <m:e>
                              <m:r>
                                <m:rPr>
                                  <m:nor/>
                                </m:rPr>
                                <a:rPr lang="en-US" altLang="zh-TW" b="0" i="0" smtClean="0">
                                  <a:latin typeface="Cambria Math"/>
                                </a:rPr>
                                <m:t>sin</m:t>
                              </m:r>
                            </m:e>
                            <m:sup>
                              <m:r>
                                <a:rPr lang="en-US" altLang="zh-TW" b="0" i="1" smtClean="0">
                                  <a:latin typeface="Cambria Math"/>
                                </a:rPr>
                                <m:t>2</m:t>
                              </m:r>
                            </m:sup>
                          </m:sSup>
                          <m:r>
                            <a:rPr lang="zh-TW" altLang="en-US" b="0" i="1" smtClean="0">
                              <a:latin typeface="Cambria Math"/>
                            </a:rPr>
                            <m:t>𝜃</m:t>
                          </m:r>
                        </m:den>
                      </m:f>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sSup>
                            <m:sSupPr>
                              <m:ctrlPr>
                                <a:rPr lang="en-US" altLang="zh-TW" i="1">
                                  <a:latin typeface="Cambria Math" panose="02040503050406030204" pitchFamily="18" charset="0"/>
                                </a:rPr>
                              </m:ctrlPr>
                            </m:sSupPr>
                            <m:e>
                              <m:r>
                                <a:rPr lang="zh-TW" altLang="en-US" i="1" smtClean="0">
                                  <a:latin typeface="Cambria Math"/>
                                </a:rPr>
                                <m:t>𝜙</m:t>
                              </m:r>
                            </m:e>
                            <m:sup>
                              <m:r>
                                <a:rPr lang="en-US" altLang="zh-TW" i="1">
                                  <a:latin typeface="Cambria Math"/>
                                </a:rPr>
                                <m:t>2</m:t>
                              </m:r>
                            </m:sup>
                          </m:sSup>
                        </m:den>
                      </m:f>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r>
                            <a:rPr lang="en-US" altLang="zh-TW" i="1">
                              <a:latin typeface="Cambria Math"/>
                            </a:rPr>
                            <m:t>−</m:t>
                          </m:r>
                          <m:r>
                            <a:rPr lang="en-US" altLang="zh-TW" i="1">
                              <a:latin typeface="Cambria Math"/>
                            </a:rPr>
                            <m:t>𝐸</m:t>
                          </m:r>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oMath>
                  </m:oMathPara>
                </a14:m>
                <a:endParaRPr lang="zh-TW" altLang="en-US" dirty="0"/>
              </a:p>
            </p:txBody>
          </p:sp>
        </mc:Choice>
        <mc:Fallback xmlns="">
          <p:sp>
            <p:nvSpPr>
              <p:cNvPr id="4" name="文字方塊 11">
                <a:extLst>
                  <a:ext uri="{FF2B5EF4-FFF2-40B4-BE49-F238E27FC236}">
                    <a16:creationId xmlns:a16="http://schemas.microsoft.com/office/drawing/2014/main" id="{5D342739-6580-9A8C-EFBC-842EB37898CF}"/>
                  </a:ext>
                </a:extLst>
              </p:cNvPr>
              <p:cNvSpPr txBox="1">
                <a:spLocks noRot="1" noChangeAspect="1" noMove="1" noResize="1" noEditPoints="1" noAdjustHandles="1" noChangeArrowheads="1" noChangeShapeType="1" noTextEdit="1"/>
              </p:cNvSpPr>
              <p:nvPr/>
            </p:nvSpPr>
            <p:spPr bwMode="auto">
              <a:xfrm>
                <a:off x="683568" y="5661125"/>
                <a:ext cx="8221738" cy="717312"/>
              </a:xfrm>
              <a:prstGeom prst="rect">
                <a:avLst/>
              </a:prstGeom>
              <a:blipFill>
                <a:blip r:embed="rId4"/>
                <a:stretch>
                  <a:fillRect b="-3448"/>
                </a:stretch>
              </a:blipFill>
              <a:ln>
                <a:noFill/>
              </a:ln>
            </p:spPr>
            <p:txBody>
              <a:bodyPr/>
              <a:lstStyle/>
              <a:p>
                <a:r>
                  <a:rPr lang="en-TW">
                    <a:noFill/>
                  </a:rPr>
                  <a:t> </a:t>
                </a:r>
              </a:p>
            </p:txBody>
          </p:sp>
        </mc:Fallback>
      </mc:AlternateContent>
      <p:cxnSp>
        <p:nvCxnSpPr>
          <p:cNvPr id="6" name="Straight Arrow Connector 5">
            <a:extLst>
              <a:ext uri="{FF2B5EF4-FFF2-40B4-BE49-F238E27FC236}">
                <a16:creationId xmlns:a16="http://schemas.microsoft.com/office/drawing/2014/main" id="{831E57CD-E36E-6D1A-CC2C-2F64ACA78328}"/>
              </a:ext>
            </a:extLst>
          </p:cNvPr>
          <p:cNvCxnSpPr>
            <a:cxnSpLocks/>
            <a:stCxn id="7" idx="2"/>
          </p:cNvCxnSpPr>
          <p:nvPr/>
        </p:nvCxnSpPr>
        <p:spPr>
          <a:xfrm>
            <a:off x="5754998" y="5143580"/>
            <a:ext cx="257162" cy="5896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5D1AB5A-65F8-19C0-FA32-3BEFB6B01F29}"/>
                  </a:ext>
                </a:extLst>
              </p:cNvPr>
              <p:cNvSpPr txBox="1"/>
              <p:nvPr/>
            </p:nvSpPr>
            <p:spPr bwMode="auto">
              <a:xfrm>
                <a:off x="5612908" y="4866581"/>
                <a:ext cx="284180"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TW"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𝐿</m:t>
                          </m:r>
                        </m:e>
                        <m:sub>
                          <m:r>
                            <a:rPr lang="en-US" b="0" i="1" smtClean="0">
                              <a:latin typeface="Cambria Math" panose="02040503050406030204" pitchFamily="18" charset="0"/>
                              <a:cs typeface="Times New Roman" pitchFamily="18" charset="0"/>
                            </a:rPr>
                            <m:t>𝑧</m:t>
                          </m:r>
                        </m:sub>
                        <m:sup>
                          <m:r>
                            <a:rPr lang="en-US" b="0" i="1" smtClean="0">
                              <a:latin typeface="Cambria Math" panose="02040503050406030204" pitchFamily="18" charset="0"/>
                              <a:cs typeface="Times New Roman" pitchFamily="18" charset="0"/>
                            </a:rPr>
                            <m:t>2</m:t>
                          </m:r>
                        </m:sup>
                      </m:sSubSup>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05D1AB5A-65F8-19C0-FA32-3BEFB6B01F29}"/>
                  </a:ext>
                </a:extLst>
              </p:cNvPr>
              <p:cNvSpPr txBox="1">
                <a:spLocks noRot="1" noChangeAspect="1" noMove="1" noResize="1" noEditPoints="1" noAdjustHandles="1" noChangeArrowheads="1" noChangeShapeType="1" noTextEdit="1"/>
              </p:cNvSpPr>
              <p:nvPr/>
            </p:nvSpPr>
            <p:spPr bwMode="auto">
              <a:xfrm>
                <a:off x="5612908" y="4866581"/>
                <a:ext cx="284180" cy="276999"/>
              </a:xfrm>
              <a:prstGeom prst="rect">
                <a:avLst/>
              </a:prstGeom>
              <a:blipFill>
                <a:blip r:embed="rId5"/>
                <a:stretch>
                  <a:fillRect l="-17391" t="-4348" r="-4348" b="-869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74776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7F71DB-FFFE-3520-22D6-30CAD285C8BB}"/>
              </a:ext>
            </a:extLst>
          </p:cNvPr>
          <p:cNvPicPr>
            <a:picLocks noChangeAspect="1"/>
          </p:cNvPicPr>
          <p:nvPr/>
        </p:nvPicPr>
        <p:blipFill>
          <a:blip r:embed="rId2"/>
          <a:stretch>
            <a:fillRect/>
          </a:stretch>
        </p:blipFill>
        <p:spPr>
          <a:xfrm>
            <a:off x="897281" y="620688"/>
            <a:ext cx="7802051" cy="3284231"/>
          </a:xfrm>
          <a:prstGeom prst="rect">
            <a:avLst/>
          </a:prstGeom>
        </p:spPr>
      </p:pic>
      <mc:AlternateContent xmlns:mc="http://schemas.openxmlformats.org/markup-compatibility/2006" xmlns:a14="http://schemas.microsoft.com/office/drawing/2010/main">
        <mc:Choice Requires="a14">
          <p:sp>
            <p:nvSpPr>
              <p:cNvPr id="3" name="文字方塊 11">
                <a:extLst>
                  <a:ext uri="{FF2B5EF4-FFF2-40B4-BE49-F238E27FC236}">
                    <a16:creationId xmlns:a16="http://schemas.microsoft.com/office/drawing/2014/main" id="{0F55EB9C-3EF4-979D-5C71-16C4F2DE8F24}"/>
                  </a:ext>
                </a:extLst>
              </p:cNvPr>
              <p:cNvSpPr txBox="1"/>
              <p:nvPr/>
            </p:nvSpPr>
            <p:spPr bwMode="auto">
              <a:xfrm>
                <a:off x="899592" y="4366760"/>
                <a:ext cx="8221738" cy="717312"/>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en-US" altLang="zh-TW" i="1">
                              <a:latin typeface="Cambria Math"/>
                            </a:rPr>
                            <m:t>𝑟</m:t>
                          </m:r>
                        </m:den>
                      </m:f>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r>
                                <a:rPr lang="en-US" altLang="zh-TW" i="1">
                                  <a:latin typeface="Cambria Math"/>
                                </a:rPr>
                                <m:t>𝑟</m:t>
                              </m:r>
                            </m:den>
                          </m:f>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𝜃</m:t>
                              </m:r>
                            </m:e>
                          </m:func>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zh-TW" altLang="en-US" i="1">
                              <a:latin typeface="Cambria Math"/>
                            </a:rPr>
                            <m:t>𝜃</m:t>
                          </m:r>
                        </m:den>
                      </m:f>
                      <m:d>
                        <m:dPr>
                          <m:ctrlPr>
                            <a:rPr lang="en-US" altLang="zh-TW" i="1">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zh-TW" altLang="en-US" i="1" smtClean="0">
                                  <a:latin typeface="Cambria Math"/>
                                </a:rPr>
                                <m:t>𝜃</m:t>
                              </m:r>
                            </m:e>
                          </m:func>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r>
                                <a:rPr lang="zh-TW" altLang="en-US" i="1" smtClean="0">
                                  <a:latin typeface="Cambria Math"/>
                                  <a:ea typeface="Cambria Math"/>
                                </a:rPr>
                                <m:t>𝜃</m:t>
                              </m:r>
                            </m:den>
                          </m:f>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sSup>
                            <m:sSupPr>
                              <m:ctrlPr>
                                <a:rPr lang="en-US" altLang="zh-TW" b="0" i="1" smtClean="0">
                                  <a:latin typeface="Cambria Math" panose="02040503050406030204" pitchFamily="18" charset="0"/>
                                </a:rPr>
                              </m:ctrlPr>
                            </m:sSupPr>
                            <m:e>
                              <m:r>
                                <m:rPr>
                                  <m:nor/>
                                </m:rPr>
                                <a:rPr lang="en-US" altLang="zh-TW" b="0" i="0" smtClean="0">
                                  <a:latin typeface="Cambria Math"/>
                                </a:rPr>
                                <m:t>sin</m:t>
                              </m:r>
                            </m:e>
                            <m:sup>
                              <m:r>
                                <a:rPr lang="en-US" altLang="zh-TW" b="0" i="1" smtClean="0">
                                  <a:latin typeface="Cambria Math"/>
                                </a:rPr>
                                <m:t>2</m:t>
                              </m:r>
                            </m:sup>
                          </m:sSup>
                          <m:r>
                            <a:rPr lang="zh-TW" altLang="en-US" b="0" i="1" smtClean="0">
                              <a:latin typeface="Cambria Math"/>
                            </a:rPr>
                            <m:t>𝜃</m:t>
                          </m:r>
                        </m:den>
                      </m:f>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sSup>
                            <m:sSupPr>
                              <m:ctrlPr>
                                <a:rPr lang="en-US" altLang="zh-TW" i="1">
                                  <a:latin typeface="Cambria Math" panose="02040503050406030204" pitchFamily="18" charset="0"/>
                                </a:rPr>
                              </m:ctrlPr>
                            </m:sSupPr>
                            <m:e>
                              <m:r>
                                <a:rPr lang="zh-TW" altLang="en-US" i="1" smtClean="0">
                                  <a:latin typeface="Cambria Math"/>
                                </a:rPr>
                                <m:t>𝜙</m:t>
                              </m:r>
                            </m:e>
                            <m:sup>
                              <m:r>
                                <a:rPr lang="en-US" altLang="zh-TW" i="1">
                                  <a:latin typeface="Cambria Math"/>
                                </a:rPr>
                                <m:t>2</m:t>
                              </m:r>
                            </m:sup>
                          </m:sSup>
                        </m:den>
                      </m:f>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r>
                            <a:rPr lang="en-US" altLang="zh-TW" i="1">
                              <a:latin typeface="Cambria Math"/>
                            </a:rPr>
                            <m:t>−</m:t>
                          </m:r>
                          <m:r>
                            <a:rPr lang="en-US" altLang="zh-TW" i="1">
                              <a:latin typeface="Cambria Math"/>
                            </a:rPr>
                            <m:t>𝐸</m:t>
                          </m:r>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oMath>
                  </m:oMathPara>
                </a14:m>
                <a:endParaRPr lang="zh-TW" altLang="en-US" dirty="0"/>
              </a:p>
            </p:txBody>
          </p:sp>
        </mc:Choice>
        <mc:Fallback xmlns="">
          <p:sp>
            <p:nvSpPr>
              <p:cNvPr id="3" name="文字方塊 11">
                <a:extLst>
                  <a:ext uri="{FF2B5EF4-FFF2-40B4-BE49-F238E27FC236}">
                    <a16:creationId xmlns:a16="http://schemas.microsoft.com/office/drawing/2014/main" id="{0F55EB9C-3EF4-979D-5C71-16C4F2DE8F24}"/>
                  </a:ext>
                </a:extLst>
              </p:cNvPr>
              <p:cNvSpPr txBox="1">
                <a:spLocks noRot="1" noChangeAspect="1" noMove="1" noResize="1" noEditPoints="1" noAdjustHandles="1" noChangeArrowheads="1" noChangeShapeType="1" noTextEdit="1"/>
              </p:cNvSpPr>
              <p:nvPr/>
            </p:nvSpPr>
            <p:spPr bwMode="auto">
              <a:xfrm>
                <a:off x="899592" y="4366760"/>
                <a:ext cx="8221738" cy="717312"/>
              </a:xfrm>
              <a:prstGeom prst="rect">
                <a:avLst/>
              </a:prstGeom>
              <a:blipFill>
                <a:blip r:embed="rId3"/>
                <a:stretch>
                  <a:fillRect b="-3448"/>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11">
                <a:extLst>
                  <a:ext uri="{FF2B5EF4-FFF2-40B4-BE49-F238E27FC236}">
                    <a16:creationId xmlns:a16="http://schemas.microsoft.com/office/drawing/2014/main" id="{C6C209F5-88DC-6425-36BF-FF3333626075}"/>
                  </a:ext>
                </a:extLst>
              </p:cNvPr>
              <p:cNvSpPr txBox="1"/>
              <p:nvPr/>
            </p:nvSpPr>
            <p:spPr bwMode="auto">
              <a:xfrm>
                <a:off x="897281" y="5301208"/>
                <a:ext cx="5605381" cy="717312"/>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en-US" altLang="zh-TW" i="1">
                              <a:latin typeface="Cambria Math"/>
                            </a:rPr>
                            <m:t>𝑟</m:t>
                          </m:r>
                        </m:den>
                      </m:f>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r>
                                <a:rPr lang="en-US" altLang="zh-TW" i="1">
                                  <a:latin typeface="Cambria Math"/>
                                </a:rPr>
                                <m:t>𝑟</m:t>
                              </m:r>
                            </m:den>
                          </m:f>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d>
                        <m:dPr>
                          <m:ctrlPr>
                            <a:rPr lang="en-US" altLang="zh-TW" i="1" smtClean="0">
                              <a:latin typeface="Cambria Math" panose="02040503050406030204" pitchFamily="18" charset="0"/>
                            </a:rPr>
                          </m:ctrlPr>
                        </m:dPr>
                        <m:e>
                          <m:sSup>
                            <m:sSupPr>
                              <m:ctrlPr>
                                <a:rPr lang="en-US" altLang="zh-TW" i="1" smtClean="0">
                                  <a:latin typeface="Cambria Math" panose="02040503050406030204" pitchFamily="18" charset="0"/>
                                </a:rPr>
                              </m:ctrlPr>
                            </m:sSup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𝐿</m:t>
                                  </m:r>
                                </m:e>
                              </m:acc>
                            </m:e>
                            <m:sup>
                              <m:r>
                                <a:rPr lang="en-US" altLang="zh-TW" b="0" i="1" smtClean="0">
                                  <a:latin typeface="Cambria Math" panose="02040503050406030204" pitchFamily="18" charset="0"/>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r>
                            <a:rPr lang="en-US" altLang="zh-TW" i="1">
                              <a:latin typeface="Cambria Math"/>
                            </a:rPr>
                            <m:t>−</m:t>
                          </m:r>
                          <m:r>
                            <a:rPr lang="en-US" altLang="zh-TW" i="1">
                              <a:latin typeface="Cambria Math"/>
                            </a:rPr>
                            <m:t>𝐸</m:t>
                          </m:r>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oMath>
                  </m:oMathPara>
                </a14:m>
                <a:endParaRPr lang="zh-TW" altLang="en-US" dirty="0"/>
              </a:p>
            </p:txBody>
          </p:sp>
        </mc:Choice>
        <mc:Fallback xmlns="">
          <p:sp>
            <p:nvSpPr>
              <p:cNvPr id="4" name="文字方塊 11">
                <a:extLst>
                  <a:ext uri="{FF2B5EF4-FFF2-40B4-BE49-F238E27FC236}">
                    <a16:creationId xmlns:a16="http://schemas.microsoft.com/office/drawing/2014/main" id="{C6C209F5-88DC-6425-36BF-FF3333626075}"/>
                  </a:ext>
                </a:extLst>
              </p:cNvPr>
              <p:cNvSpPr txBox="1">
                <a:spLocks noRot="1" noChangeAspect="1" noMove="1" noResize="1" noEditPoints="1" noAdjustHandles="1" noChangeArrowheads="1" noChangeShapeType="1" noTextEdit="1"/>
              </p:cNvSpPr>
              <p:nvPr/>
            </p:nvSpPr>
            <p:spPr bwMode="auto">
              <a:xfrm>
                <a:off x="897281" y="5301208"/>
                <a:ext cx="5605381" cy="717312"/>
              </a:xfrm>
              <a:prstGeom prst="rect">
                <a:avLst/>
              </a:prstGeom>
              <a:blipFill>
                <a:blip r:embed="rId4"/>
                <a:stretch>
                  <a:fillRect/>
                </a:stretch>
              </a:blipFill>
              <a:ln>
                <a:noFill/>
              </a:ln>
            </p:spPr>
            <p:txBody>
              <a:bodyPr/>
              <a:lstStyle/>
              <a:p>
                <a:r>
                  <a:rPr lang="en-TW">
                    <a:noFill/>
                  </a:rPr>
                  <a:t> </a:t>
                </a:r>
              </a:p>
            </p:txBody>
          </p:sp>
        </mc:Fallback>
      </mc:AlternateContent>
      <p:sp>
        <p:nvSpPr>
          <p:cNvPr id="5" name="Rectangle 4">
            <a:extLst>
              <a:ext uri="{FF2B5EF4-FFF2-40B4-BE49-F238E27FC236}">
                <a16:creationId xmlns:a16="http://schemas.microsoft.com/office/drawing/2014/main" id="{DB4EB43C-95C3-F842-5F55-638A88363EC8}"/>
              </a:ext>
            </a:extLst>
          </p:cNvPr>
          <p:cNvSpPr/>
          <p:nvPr/>
        </p:nvSpPr>
        <p:spPr>
          <a:xfrm>
            <a:off x="2771800" y="4366759"/>
            <a:ext cx="3888432" cy="720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2ACD890F-6E49-8765-65A2-75278B401316}"/>
              </a:ext>
            </a:extLst>
          </p:cNvPr>
          <p:cNvSpPr txBox="1"/>
          <p:nvPr/>
        </p:nvSpPr>
        <p:spPr bwMode="auto">
          <a:xfrm>
            <a:off x="897281" y="6122003"/>
            <a:ext cx="6699055"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Laplacian方程式中與角度微分關的部分，其實就是角度量算子！</a:t>
            </a:r>
          </a:p>
        </p:txBody>
      </p:sp>
    </p:spTree>
    <p:extLst>
      <p:ext uri="{BB962C8B-B14F-4D97-AF65-F5344CB8AC3E}">
        <p14:creationId xmlns:p14="http://schemas.microsoft.com/office/powerpoint/2010/main" val="4019294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FB150-5241-FB4D-2A45-CC3BA490E482}"/>
              </a:ext>
            </a:extLst>
          </p:cNvPr>
          <p:cNvPicPr>
            <a:picLocks noChangeAspect="1"/>
          </p:cNvPicPr>
          <p:nvPr/>
        </p:nvPicPr>
        <p:blipFill rotWithShape="1">
          <a:blip r:embed="rId2"/>
          <a:srcRect t="6237"/>
          <a:stretch/>
        </p:blipFill>
        <p:spPr>
          <a:xfrm>
            <a:off x="1691680" y="116632"/>
            <a:ext cx="5976664" cy="2880320"/>
          </a:xfrm>
          <a:prstGeom prst="rect">
            <a:avLst/>
          </a:prstGeom>
        </p:spPr>
      </p:pic>
      <p:pic>
        <p:nvPicPr>
          <p:cNvPr id="3" name="Picture 2">
            <a:extLst>
              <a:ext uri="{FF2B5EF4-FFF2-40B4-BE49-F238E27FC236}">
                <a16:creationId xmlns:a16="http://schemas.microsoft.com/office/drawing/2014/main" id="{03A4858F-60DF-8F7D-0B73-CCBA80E07C7A}"/>
              </a:ext>
            </a:extLst>
          </p:cNvPr>
          <p:cNvPicPr>
            <a:picLocks noChangeAspect="1"/>
          </p:cNvPicPr>
          <p:nvPr/>
        </p:nvPicPr>
        <p:blipFill>
          <a:blip r:embed="rId3"/>
          <a:stretch>
            <a:fillRect/>
          </a:stretch>
        </p:blipFill>
        <p:spPr>
          <a:xfrm>
            <a:off x="1691680" y="2996952"/>
            <a:ext cx="5979868" cy="279781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157FA90-230C-29A5-9856-5141AFDD3AA8}"/>
                  </a:ext>
                </a:extLst>
              </p:cNvPr>
              <p:cNvSpPr txBox="1"/>
              <p:nvPr/>
            </p:nvSpPr>
            <p:spPr bwMode="auto">
              <a:xfrm>
                <a:off x="1457330" y="6210090"/>
                <a:ext cx="6624736" cy="404983"/>
              </a:xfrm>
              <a:prstGeom prst="rect">
                <a:avLst/>
              </a:prstGeom>
              <a:noFill/>
              <a:ln w="9525">
                <a:noFill/>
                <a:miter lim="800000"/>
                <a:headEnd/>
                <a:tailEnd/>
              </a:ln>
            </p:spPr>
            <p:txBody>
              <a:bodyPr wrap="square">
                <a:spAutoFit/>
              </a:bodyPr>
              <a:lstStyle/>
              <a:p>
                <a14:m>
                  <m:oMath xmlns:m="http://schemas.openxmlformats.org/officeDocument/2006/math">
                    <m:d>
                      <m:dPr>
                        <m:begChr m:val="["/>
                        <m:endChr m:val="]"/>
                        <m:ctrlPr>
                          <a:rPr lang="en-US" altLang="zh-TW" i="1" smtClean="0">
                            <a:solidFill>
                              <a:srgbClr val="FF0000"/>
                            </a:solidFill>
                            <a:latin typeface="Cambria Math" panose="02040503050406030204" pitchFamily="18" charset="0"/>
                          </a:rPr>
                        </m:ctrlPr>
                      </m:dPr>
                      <m:e>
                        <m:acc>
                          <m:accPr>
                            <m:chr m:val="̂"/>
                            <m:ctrlPr>
                              <a:rPr lang="en-US" altLang="zh-TW" i="1" smtClean="0">
                                <a:solidFill>
                                  <a:srgbClr val="FF0000"/>
                                </a:solidFill>
                                <a:latin typeface="Cambria Math" panose="02040503050406030204" pitchFamily="18" charset="0"/>
                              </a:rPr>
                            </m:ctrlPr>
                          </m:accPr>
                          <m:e>
                            <m:r>
                              <a:rPr lang="en-US" altLang="zh-TW" b="0" i="1" smtClean="0">
                                <a:solidFill>
                                  <a:srgbClr val="FF0000"/>
                                </a:solidFill>
                                <a:latin typeface="Cambria Math" panose="02040503050406030204" pitchFamily="18" charset="0"/>
                              </a:rPr>
                              <m:t>𝐻</m:t>
                            </m:r>
                          </m:e>
                        </m:acc>
                        <m:sSup>
                          <m:sSupPr>
                            <m:ctrlPr>
                              <a:rPr lang="en-US" altLang="zh-TW" i="1">
                                <a:solidFill>
                                  <a:srgbClr val="FF0000"/>
                                </a:solidFill>
                                <a:latin typeface="Cambria Math" panose="02040503050406030204" pitchFamily="18" charset="0"/>
                              </a:rPr>
                            </m:ctrlPr>
                          </m:sSupPr>
                          <m:e>
                            <m:r>
                              <a:rPr lang="en-US" altLang="zh-TW" b="0" i="1" smtClean="0">
                                <a:solidFill>
                                  <a:srgbClr val="FF0000"/>
                                </a:solidFill>
                                <a:latin typeface="Cambria Math" panose="02040503050406030204" pitchFamily="18" charset="0"/>
                              </a:rPr>
                              <m:t>,</m:t>
                            </m:r>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𝐿</m:t>
                                </m:r>
                              </m:e>
                            </m:acc>
                          </m:e>
                          <m:sup>
                            <m:r>
                              <a:rPr lang="en-US" altLang="zh-TW" i="1">
                                <a:solidFill>
                                  <a:srgbClr val="FF0000"/>
                                </a:solidFill>
                                <a:latin typeface="Cambria Math" panose="02040503050406030204" pitchFamily="18" charset="0"/>
                              </a:rPr>
                              <m:t>2</m:t>
                            </m:r>
                          </m:sup>
                        </m:sSup>
                      </m:e>
                    </m:d>
                    <m:r>
                      <a:rPr lang="en-US" altLang="zh-TW" b="0" i="1" smtClean="0">
                        <a:solidFill>
                          <a:srgbClr val="FF0000"/>
                        </a:solidFill>
                        <a:latin typeface="Cambria Math" panose="02040503050406030204" pitchFamily="18" charset="0"/>
                      </a:rPr>
                      <m:t>=0</m:t>
                    </m:r>
                  </m:oMath>
                </a14:m>
                <a:r>
                  <a:rPr lang="en-TW" dirty="0">
                    <a:solidFill>
                      <a:srgbClr val="FF0000"/>
                    </a:solidFill>
                  </a:rPr>
                  <a:t>，那麼</a:t>
                </a:r>
                <a14:m>
                  <m:oMath xmlns:m="http://schemas.openxmlformats.org/officeDocument/2006/math">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𝐻</m:t>
                        </m:r>
                      </m:e>
                    </m:acc>
                    <m:sSup>
                      <m:sSupPr>
                        <m:ctrlPr>
                          <a:rPr lang="en-US" altLang="zh-TW" i="1">
                            <a:solidFill>
                              <a:srgbClr val="FF0000"/>
                            </a:solidFill>
                            <a:latin typeface="Cambria Math" panose="02040503050406030204" pitchFamily="18" charset="0"/>
                          </a:rPr>
                        </m:ctrlPr>
                      </m:sSupPr>
                      <m:e>
                        <m:r>
                          <a:rPr lang="en-US" altLang="zh-TW" i="1">
                            <a:solidFill>
                              <a:srgbClr val="FF0000"/>
                            </a:solidFill>
                            <a:latin typeface="Cambria Math" panose="02040503050406030204" pitchFamily="18" charset="0"/>
                          </a:rPr>
                          <m:t>,</m:t>
                        </m:r>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𝐿</m:t>
                            </m:r>
                          </m:e>
                        </m:acc>
                      </m:e>
                      <m:sup>
                        <m:r>
                          <a:rPr lang="en-US" altLang="zh-TW" i="1">
                            <a:solidFill>
                              <a:srgbClr val="FF0000"/>
                            </a:solidFill>
                            <a:latin typeface="Cambria Math" panose="02040503050406030204" pitchFamily="18" charset="0"/>
                          </a:rPr>
                          <m:t>2</m:t>
                        </m:r>
                      </m:sup>
                    </m:sSup>
                  </m:oMath>
                </a14:m>
                <a:r>
                  <a:rPr lang="en-TW" dirty="0">
                    <a:solidFill>
                      <a:srgbClr val="FF0000"/>
                    </a:solidFill>
                  </a:rPr>
                  <a:t>具有共同本徵態，定態也是</a:t>
                </a:r>
                <a14:m>
                  <m:oMath xmlns:m="http://schemas.openxmlformats.org/officeDocument/2006/math">
                    <m:sSup>
                      <m:sSupPr>
                        <m:ctrlPr>
                          <a:rPr lang="en-US" altLang="zh-TW" i="1">
                            <a:solidFill>
                              <a:srgbClr val="FF0000"/>
                            </a:solidFill>
                            <a:latin typeface="Cambria Math" panose="02040503050406030204" pitchFamily="18" charset="0"/>
                          </a:rPr>
                        </m:ctrlPr>
                      </m:sSupPr>
                      <m:e>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𝐿</m:t>
                            </m:r>
                          </m:e>
                        </m:acc>
                      </m:e>
                      <m:sup>
                        <m:r>
                          <a:rPr lang="en-US" altLang="zh-TW" i="1">
                            <a:solidFill>
                              <a:srgbClr val="FF0000"/>
                            </a:solidFill>
                            <a:latin typeface="Cambria Math" panose="02040503050406030204" pitchFamily="18" charset="0"/>
                          </a:rPr>
                          <m:t>2</m:t>
                        </m:r>
                      </m:sup>
                    </m:sSup>
                  </m:oMath>
                </a14:m>
                <a:r>
                  <a:rPr lang="en-TW" dirty="0">
                    <a:solidFill>
                      <a:srgbClr val="FF0000"/>
                    </a:solidFill>
                  </a:rPr>
                  <a:t>的本徵態。</a:t>
                </a:r>
              </a:p>
            </p:txBody>
          </p:sp>
        </mc:Choice>
        <mc:Fallback xmlns="">
          <p:sp>
            <p:nvSpPr>
              <p:cNvPr id="5" name="TextBox 4">
                <a:extLst>
                  <a:ext uri="{FF2B5EF4-FFF2-40B4-BE49-F238E27FC236}">
                    <a16:creationId xmlns:a16="http://schemas.microsoft.com/office/drawing/2014/main" id="{7157FA90-230C-29A5-9856-5141AFDD3AA8}"/>
                  </a:ext>
                </a:extLst>
              </p:cNvPr>
              <p:cNvSpPr txBox="1">
                <a:spLocks noRot="1" noChangeAspect="1" noMove="1" noResize="1" noEditPoints="1" noAdjustHandles="1" noChangeArrowheads="1" noChangeShapeType="1" noTextEdit="1"/>
              </p:cNvSpPr>
              <p:nvPr/>
            </p:nvSpPr>
            <p:spPr bwMode="auto">
              <a:xfrm>
                <a:off x="1457330" y="6210090"/>
                <a:ext cx="6624736" cy="404983"/>
              </a:xfrm>
              <a:prstGeom prst="rect">
                <a:avLst/>
              </a:prstGeom>
              <a:blipFill>
                <a:blip r:embed="rId4"/>
                <a:stretch>
                  <a:fillRect t="-3125" b="-21875"/>
                </a:stretch>
              </a:blipFill>
              <a:ln w="9525">
                <a:noFill/>
                <a:miter lim="800000"/>
                <a:headEnd/>
                <a:tailEnd/>
              </a:ln>
            </p:spPr>
            <p:txBody>
              <a:bodyPr/>
              <a:lstStyle/>
              <a:p>
                <a:r>
                  <a:rPr lang="en-TW">
                    <a:noFill/>
                  </a:rPr>
                  <a:t> </a:t>
                </a:r>
              </a:p>
            </p:txBody>
          </p:sp>
        </mc:Fallback>
      </mc:AlternateContent>
      <p:sp>
        <p:nvSpPr>
          <p:cNvPr id="4" name="TextBox 3">
            <a:extLst>
              <a:ext uri="{FF2B5EF4-FFF2-40B4-BE49-F238E27FC236}">
                <a16:creationId xmlns:a16="http://schemas.microsoft.com/office/drawing/2014/main" id="{2BDA56AE-5EE0-66C9-0369-82C6951547BB}"/>
              </a:ext>
            </a:extLst>
          </p:cNvPr>
          <p:cNvSpPr txBox="1"/>
          <p:nvPr/>
        </p:nvSpPr>
        <p:spPr bwMode="auto">
          <a:xfrm>
            <a:off x="1475656" y="5840758"/>
            <a:ext cx="7128792" cy="369332"/>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位能若有球對稱，角動量守恆，則角動量算子與能量算子對易。</a:t>
            </a:r>
          </a:p>
        </p:txBody>
      </p:sp>
    </p:spTree>
    <p:extLst>
      <p:ext uri="{BB962C8B-B14F-4D97-AF65-F5344CB8AC3E}">
        <p14:creationId xmlns:p14="http://schemas.microsoft.com/office/powerpoint/2010/main" val="4254165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ext Box 10"/>
          <p:cNvSpPr txBox="1">
            <a:spLocks noChangeArrowheads="1"/>
          </p:cNvSpPr>
          <p:nvPr/>
        </p:nvSpPr>
        <p:spPr bwMode="auto">
          <a:xfrm>
            <a:off x="869984" y="2542700"/>
            <a:ext cx="60905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如果將波函數分解為兩個部分的乘積。</a:t>
            </a:r>
          </a:p>
        </p:txBody>
      </p:sp>
      <p:pic>
        <p:nvPicPr>
          <p:cNvPr id="5129" name="Picture 10" descr="D:\Dropbox\Documents\課程\YoungTextBook\Images\Chapter41\A_Images\A_Figures_and_Photos\41_05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948265" y="1431729"/>
            <a:ext cx="1520886" cy="182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bwMode="auto">
              <a:xfrm>
                <a:off x="922404" y="502883"/>
                <a:ext cx="8114092" cy="717312"/>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en-US" altLang="zh-TW" i="1">
                              <a:latin typeface="Cambria Math"/>
                            </a:rPr>
                            <m:t>𝑟</m:t>
                          </m:r>
                        </m:den>
                      </m:f>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r>
                                <a:rPr lang="en-US" altLang="zh-TW" i="1">
                                  <a:latin typeface="Cambria Math"/>
                                </a:rPr>
                                <m:t>𝑟</m:t>
                              </m:r>
                            </m:den>
                          </m:f>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𝜃</m:t>
                              </m:r>
                            </m:e>
                          </m:func>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zh-TW" altLang="en-US" i="1">
                              <a:latin typeface="Cambria Math"/>
                            </a:rPr>
                            <m:t>𝜃</m:t>
                          </m:r>
                        </m:den>
                      </m:f>
                      <m:d>
                        <m:dPr>
                          <m:ctrlPr>
                            <a:rPr lang="en-US" altLang="zh-TW" i="1">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zh-TW" altLang="en-US" i="1" smtClean="0">
                                  <a:latin typeface="Cambria Math"/>
                                </a:rPr>
                                <m:t>𝜃</m:t>
                              </m:r>
                            </m:e>
                          </m:func>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r>
                                <a:rPr lang="zh-TW" altLang="en-US" i="1" smtClean="0">
                                  <a:latin typeface="Cambria Math"/>
                                  <a:ea typeface="Cambria Math"/>
                                </a:rPr>
                                <m:t>𝜃</m:t>
                              </m:r>
                            </m:den>
                          </m:f>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sSup>
                            <m:sSupPr>
                              <m:ctrlPr>
                                <a:rPr lang="en-US" altLang="zh-TW" b="0" i="1" smtClean="0">
                                  <a:latin typeface="Cambria Math" panose="02040503050406030204" pitchFamily="18" charset="0"/>
                                </a:rPr>
                              </m:ctrlPr>
                            </m:sSupPr>
                            <m:e>
                              <m:r>
                                <m:rPr>
                                  <m:nor/>
                                </m:rPr>
                                <a:rPr lang="en-US" altLang="zh-TW" b="0" i="0" smtClean="0">
                                  <a:latin typeface="Cambria Math"/>
                                </a:rPr>
                                <m:t>sin</m:t>
                              </m:r>
                            </m:e>
                            <m:sup>
                              <m:r>
                                <a:rPr lang="en-US" altLang="zh-TW" b="0" i="1" smtClean="0">
                                  <a:latin typeface="Cambria Math"/>
                                </a:rPr>
                                <m:t>2</m:t>
                              </m:r>
                            </m:sup>
                          </m:sSup>
                          <m:r>
                            <a:rPr lang="zh-TW" altLang="en-US" b="0" i="1" smtClean="0">
                              <a:latin typeface="Cambria Math"/>
                            </a:rPr>
                            <m:t>𝜃</m:t>
                          </m:r>
                        </m:den>
                      </m:f>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sSup>
                            <m:sSupPr>
                              <m:ctrlPr>
                                <a:rPr lang="en-US" altLang="zh-TW" i="1">
                                  <a:latin typeface="Cambria Math" panose="02040503050406030204" pitchFamily="18" charset="0"/>
                                </a:rPr>
                              </m:ctrlPr>
                            </m:sSupPr>
                            <m:e>
                              <m:r>
                                <a:rPr lang="zh-TW" altLang="en-US" i="1" smtClean="0">
                                  <a:latin typeface="Cambria Math"/>
                                </a:rPr>
                                <m:t>𝜙</m:t>
                              </m:r>
                            </m:e>
                            <m:sup>
                              <m:r>
                                <a:rPr lang="en-US" altLang="zh-TW" i="1">
                                  <a:latin typeface="Cambria Math"/>
                                </a:rPr>
                                <m:t>2</m:t>
                              </m:r>
                            </m:sup>
                          </m:sSup>
                        </m:den>
                      </m:f>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r>
                            <a:rPr lang="en-US" altLang="zh-TW" i="1">
                              <a:latin typeface="Cambria Math"/>
                            </a:rPr>
                            <m:t>−</m:t>
                          </m:r>
                          <m:r>
                            <a:rPr lang="en-US" altLang="zh-TW" i="1">
                              <a:latin typeface="Cambria Math"/>
                            </a:rPr>
                            <m:t>𝐸</m:t>
                          </m:r>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922404" y="502883"/>
                <a:ext cx="8114092" cy="717312"/>
              </a:xfrm>
              <a:prstGeom prst="rect">
                <a:avLst/>
              </a:prstGeom>
              <a:blipFill>
                <a:blip r:embed="rId3"/>
                <a:stretch>
                  <a:fillRect b="-526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929744" y="2980399"/>
                <a:ext cx="2994184" cy="369332"/>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𝜓</m:t>
                          </m:r>
                        </m:e>
                        <m:sub>
                          <m:r>
                            <a:rPr lang="en-US" altLang="zh-TW" b="0" i="1" smtClean="0">
                              <a:latin typeface="Cambria Math" panose="02040503050406030204" pitchFamily="18" charset="0"/>
                            </a:rPr>
                            <m:t>𝐸</m:t>
                          </m:r>
                        </m:sub>
                      </m:sSub>
                      <m:d>
                        <m:dPr>
                          <m:ctrlPr>
                            <a:rPr lang="en-US" altLang="zh-TW" i="1" smtClean="0">
                              <a:latin typeface="Cambria Math" panose="02040503050406030204" pitchFamily="18" charset="0"/>
                            </a:rPr>
                          </m:ctrlPr>
                        </m:dPr>
                        <m:e>
                          <m:r>
                            <a:rPr lang="en-US" altLang="zh-TW" b="0" i="1" smtClean="0">
                              <a:latin typeface="Cambria Math"/>
                            </a:rPr>
                            <m:t>𝑟</m:t>
                          </m:r>
                          <m:r>
                            <a:rPr lang="en-US" altLang="zh-TW" b="0" i="1" smtClean="0">
                              <a:latin typeface="Cambria Math"/>
                            </a:rPr>
                            <m:t>,</m:t>
                          </m:r>
                          <m:r>
                            <a:rPr lang="zh-TW" altLang="en-US" b="0" i="1" smtClean="0">
                              <a:latin typeface="Cambria Math"/>
                            </a:rPr>
                            <m:t>𝜃</m:t>
                          </m:r>
                          <m:r>
                            <a:rPr lang="en-US" altLang="zh-TW" b="0" i="1" smtClean="0">
                              <a:latin typeface="Cambria Math"/>
                            </a:rPr>
                            <m:t>,</m:t>
                          </m:r>
                          <m:r>
                            <a:rPr lang="zh-TW" altLang="en-US" b="0" i="1" smtClean="0">
                              <a:latin typeface="Cambria Math"/>
                            </a:rPr>
                            <m:t>𝜙</m:t>
                          </m:r>
                        </m:e>
                      </m:d>
                      <m:r>
                        <a:rPr lang="en-US" altLang="zh-TW" b="0" i="1" smtClean="0">
                          <a:latin typeface="Cambria Math"/>
                        </a:rPr>
                        <m:t>=</m:t>
                      </m:r>
                      <m:r>
                        <a:rPr lang="en-US" altLang="zh-TW" b="0" i="1" smtClean="0">
                          <a:latin typeface="Cambria Math" panose="02040503050406030204" pitchFamily="18" charset="0"/>
                        </a:rPr>
                        <m:t>𝑅</m:t>
                      </m:r>
                      <m:d>
                        <m:dPr>
                          <m:ctrlPr>
                            <a:rPr lang="en-US" altLang="zh-TW" b="0" i="1" smtClean="0">
                              <a:latin typeface="Cambria Math" panose="02040503050406030204" pitchFamily="18" charset="0"/>
                            </a:rPr>
                          </m:ctrlPr>
                        </m:dPr>
                        <m:e>
                          <m:r>
                            <a:rPr lang="en-US" altLang="zh-TW" b="0" i="1" smtClean="0">
                              <a:latin typeface="Cambria Math"/>
                            </a:rPr>
                            <m:t>𝑟</m:t>
                          </m:r>
                        </m:e>
                      </m:d>
                      <m:r>
                        <a:rPr lang="en-US" altLang="zh-TW" b="0" i="1" smtClean="0">
                          <a:latin typeface="Cambria Math"/>
                          <a:ea typeface="Cambria Math"/>
                        </a:rPr>
                        <m:t>∙</m:t>
                      </m:r>
                      <m:r>
                        <a:rPr lang="en-US" altLang="zh-TW" b="0" i="1" smtClean="0">
                          <a:latin typeface="Cambria Math" panose="02040503050406030204" pitchFamily="18" charset="0"/>
                        </a:rPr>
                        <m:t>𝑌</m:t>
                      </m:r>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panose="02040503050406030204" pitchFamily="18" charset="0"/>
                            </a:rPr>
                            <m:t>𝜙</m:t>
                          </m:r>
                        </m:e>
                      </m:d>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929744" y="2980399"/>
                <a:ext cx="2994184" cy="369332"/>
              </a:xfrm>
              <a:prstGeom prst="rect">
                <a:avLst/>
              </a:prstGeom>
              <a:blipFill>
                <a:blip r:embed="rId5"/>
                <a:stretch>
                  <a:fillRect b="-1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1">
                <a:extLst>
                  <a:ext uri="{FF2B5EF4-FFF2-40B4-BE49-F238E27FC236}">
                    <a16:creationId xmlns:a16="http://schemas.microsoft.com/office/drawing/2014/main" id="{2F56CFD9-FF50-8B43-A9C8-640A722EEE21}"/>
                  </a:ext>
                </a:extLst>
              </p:cNvPr>
              <p:cNvSpPr txBox="1"/>
              <p:nvPr/>
            </p:nvSpPr>
            <p:spPr bwMode="auto">
              <a:xfrm>
                <a:off x="941215" y="1404651"/>
                <a:ext cx="5605381" cy="717312"/>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en-US" altLang="zh-TW" i="1">
                              <a:latin typeface="Cambria Math"/>
                            </a:rPr>
                            <m:t>𝑟</m:t>
                          </m:r>
                        </m:den>
                      </m:f>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r>
                                <a:rPr lang="en-US" altLang="zh-TW" i="1">
                                  <a:latin typeface="Cambria Math"/>
                                </a:rPr>
                                <m:t>𝑟</m:t>
                              </m:r>
                            </m:den>
                          </m:f>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d>
                        <m:dPr>
                          <m:ctrlPr>
                            <a:rPr lang="en-US" altLang="zh-TW" i="1" smtClean="0">
                              <a:latin typeface="Cambria Math" panose="02040503050406030204" pitchFamily="18" charset="0"/>
                            </a:rPr>
                          </m:ctrlPr>
                        </m:dPr>
                        <m:e>
                          <m:sSup>
                            <m:sSupPr>
                              <m:ctrlPr>
                                <a:rPr lang="en-US" altLang="zh-TW" i="1" smtClean="0">
                                  <a:latin typeface="Cambria Math" panose="02040503050406030204" pitchFamily="18" charset="0"/>
                                </a:rPr>
                              </m:ctrlPr>
                            </m:sSup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𝐿</m:t>
                                  </m:r>
                                </m:e>
                              </m:acc>
                            </m:e>
                            <m:sup>
                              <m:r>
                                <a:rPr lang="en-US" altLang="zh-TW" b="0" i="1" smtClean="0">
                                  <a:latin typeface="Cambria Math" panose="02040503050406030204" pitchFamily="18" charset="0"/>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r>
                            <a:rPr lang="en-US" altLang="zh-TW" i="1">
                              <a:latin typeface="Cambria Math"/>
                            </a:rPr>
                            <m:t>−</m:t>
                          </m:r>
                          <m:r>
                            <a:rPr lang="en-US" altLang="zh-TW" i="1">
                              <a:latin typeface="Cambria Math"/>
                            </a:rPr>
                            <m:t>𝐸</m:t>
                          </m:r>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oMath>
                  </m:oMathPara>
                </a14:m>
                <a:endParaRPr lang="zh-TW" altLang="en-US" dirty="0"/>
              </a:p>
            </p:txBody>
          </p:sp>
        </mc:Choice>
        <mc:Fallback xmlns="">
          <p:sp>
            <p:nvSpPr>
              <p:cNvPr id="2" name="文字方塊 11">
                <a:extLst>
                  <a:ext uri="{FF2B5EF4-FFF2-40B4-BE49-F238E27FC236}">
                    <a16:creationId xmlns:a16="http://schemas.microsoft.com/office/drawing/2014/main" id="{2F56CFD9-FF50-8B43-A9C8-640A722EEE21}"/>
                  </a:ext>
                </a:extLst>
              </p:cNvPr>
              <p:cNvSpPr txBox="1">
                <a:spLocks noRot="1" noChangeAspect="1" noMove="1" noResize="1" noEditPoints="1" noAdjustHandles="1" noChangeArrowheads="1" noChangeShapeType="1" noTextEdit="1"/>
              </p:cNvSpPr>
              <p:nvPr/>
            </p:nvSpPr>
            <p:spPr bwMode="auto">
              <a:xfrm>
                <a:off x="941215" y="1404651"/>
                <a:ext cx="5605381" cy="717312"/>
              </a:xfrm>
              <a:prstGeom prst="rect">
                <a:avLst/>
              </a:prstGeom>
              <a:blipFill>
                <a:blip r:embed="rId6"/>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11">
                <a:extLst>
                  <a:ext uri="{FF2B5EF4-FFF2-40B4-BE49-F238E27FC236}">
                    <a16:creationId xmlns:a16="http://schemas.microsoft.com/office/drawing/2014/main" id="{07626683-F1ED-E1A8-20DF-D8F27BCB3258}"/>
                  </a:ext>
                </a:extLst>
              </p:cNvPr>
              <p:cNvSpPr txBox="1"/>
              <p:nvPr/>
            </p:nvSpPr>
            <p:spPr bwMode="auto">
              <a:xfrm>
                <a:off x="929744" y="3862862"/>
                <a:ext cx="3580019" cy="376770"/>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p>
                          <m:r>
                            <a:rPr lang="en-US" altLang="zh-TW" i="1">
                              <a:latin typeface="Cambria Math" panose="02040503050406030204" pitchFamily="18" charset="0"/>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𝑙</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𝑙</m:t>
                          </m:r>
                          <m:r>
                            <a:rPr lang="en-US" altLang="zh-TW" b="0" i="1" smtClean="0">
                              <a:latin typeface="Cambria Math" panose="02040503050406030204" pitchFamily="18" charset="0"/>
                              <a:ea typeface="Cambria Math" panose="02040503050406030204" pitchFamily="18" charset="0"/>
                            </a:rPr>
                            <m:t>+1</m:t>
                          </m:r>
                        </m:e>
                      </m:d>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ℏ</m:t>
                          </m:r>
                        </m:e>
                        <m:sup>
                          <m:r>
                            <a:rPr lang="en-US" altLang="zh-TW" b="0" i="1" smtClean="0">
                              <a:latin typeface="Cambria Math" panose="02040503050406030204" pitchFamily="18" charset="0"/>
                              <a:ea typeface="Cambria Math" panose="02040503050406030204" pitchFamily="18" charset="0"/>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oMath>
                  </m:oMathPara>
                </a14:m>
                <a:endParaRPr lang="zh-TW" altLang="en-US" dirty="0"/>
              </a:p>
            </p:txBody>
          </p:sp>
        </mc:Choice>
        <mc:Fallback xmlns="">
          <p:sp>
            <p:nvSpPr>
              <p:cNvPr id="3" name="文字方塊 11">
                <a:extLst>
                  <a:ext uri="{FF2B5EF4-FFF2-40B4-BE49-F238E27FC236}">
                    <a16:creationId xmlns:a16="http://schemas.microsoft.com/office/drawing/2014/main" id="{07626683-F1ED-E1A8-20DF-D8F27BCB3258}"/>
                  </a:ext>
                </a:extLst>
              </p:cNvPr>
              <p:cNvSpPr txBox="1">
                <a:spLocks noRot="1" noChangeAspect="1" noMove="1" noResize="1" noEditPoints="1" noAdjustHandles="1" noChangeArrowheads="1" noChangeShapeType="1" noTextEdit="1"/>
              </p:cNvSpPr>
              <p:nvPr/>
            </p:nvSpPr>
            <p:spPr bwMode="auto">
              <a:xfrm>
                <a:off x="929744" y="3862862"/>
                <a:ext cx="3580019" cy="376770"/>
              </a:xfrm>
              <a:prstGeom prst="rect">
                <a:avLst/>
              </a:prstGeom>
              <a:blipFill>
                <a:blip r:embed="rId7"/>
                <a:stretch>
                  <a:fillRect t="-6667" b="-1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11">
                <a:extLst>
                  <a:ext uri="{FF2B5EF4-FFF2-40B4-BE49-F238E27FC236}">
                    <a16:creationId xmlns:a16="http://schemas.microsoft.com/office/drawing/2014/main" id="{5150209B-0042-FD1F-83E7-D3992C7C09AE}"/>
                  </a:ext>
                </a:extLst>
              </p:cNvPr>
              <p:cNvSpPr txBox="1"/>
              <p:nvPr/>
            </p:nvSpPr>
            <p:spPr bwMode="auto">
              <a:xfrm>
                <a:off x="929744" y="4756069"/>
                <a:ext cx="5658480" cy="720325"/>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𝑌</m:t>
                      </m:r>
                      <m:f>
                        <m:fPr>
                          <m:ctrlPr>
                            <a:rPr lang="en-US" altLang="zh-TW" i="1" smtClean="0">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en-US" altLang="zh-TW" i="1">
                              <a:latin typeface="Cambria Math"/>
                            </a:rPr>
                            <m:t>𝑟</m:t>
                          </m:r>
                        </m:den>
                      </m:f>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𝑅</m:t>
                              </m:r>
                            </m:num>
                            <m:den>
                              <m:r>
                                <a:rPr lang="zh-TW" altLang="en-US" i="1">
                                  <a:latin typeface="Cambria Math"/>
                                  <a:ea typeface="Cambria Math"/>
                                </a:rPr>
                                <m:t>𝜕</m:t>
                              </m:r>
                              <m:r>
                                <a:rPr lang="en-US" altLang="zh-TW" i="1">
                                  <a:latin typeface="Cambria Math"/>
                                </a:rPr>
                                <m:t>𝑟</m:t>
                              </m:r>
                            </m:den>
                          </m:f>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r>
                        <a:rPr lang="en-US" altLang="zh-TW" i="1">
                          <a:latin typeface="Cambria Math" panose="02040503050406030204" pitchFamily="18" charset="0"/>
                          <a:ea typeface="Cambria Math" panose="02040503050406030204" pitchFamily="18" charset="0"/>
                        </a:rPr>
                        <m:t>𝑙</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𝑙</m:t>
                          </m:r>
                          <m:r>
                            <a:rPr lang="en-US" altLang="zh-TW" i="1">
                              <a:latin typeface="Cambria Math" panose="02040503050406030204" pitchFamily="18" charset="0"/>
                              <a:ea typeface="Cambria Math" panose="02040503050406030204" pitchFamily="18" charset="0"/>
                            </a:rPr>
                            <m:t>+1</m:t>
                          </m:r>
                        </m:e>
                      </m:d>
                      <m:r>
                        <a:rPr lang="en-US" altLang="zh-TW" b="0" i="1" smtClean="0">
                          <a:latin typeface="Cambria Math" panose="02040503050406030204" pitchFamily="18" charset="0"/>
                        </a:rPr>
                        <m:t>𝑅𝑌</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a:latin typeface="Cambria Math" panose="02040503050406030204" pitchFamily="18" charset="0"/>
                            </a:rPr>
                          </m:ctrlPr>
                        </m:dPr>
                        <m:e>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r>
                            <a:rPr lang="en-US" altLang="zh-TW" i="1">
                              <a:latin typeface="Cambria Math"/>
                            </a:rPr>
                            <m:t>−</m:t>
                          </m:r>
                          <m:r>
                            <a:rPr lang="en-US" altLang="zh-TW" i="1">
                              <a:latin typeface="Cambria Math"/>
                            </a:rPr>
                            <m:t>𝐸</m:t>
                          </m:r>
                        </m:e>
                      </m:d>
                      <m:r>
                        <a:rPr lang="en-US" altLang="zh-TW" b="0" i="1" smtClean="0">
                          <a:latin typeface="Cambria Math" panose="02040503050406030204" pitchFamily="18" charset="0"/>
                        </a:rPr>
                        <m:t>𝑅𝑌</m:t>
                      </m:r>
                    </m:oMath>
                  </m:oMathPara>
                </a14:m>
                <a:endParaRPr lang="zh-TW" altLang="en-US" dirty="0"/>
              </a:p>
            </p:txBody>
          </p:sp>
        </mc:Choice>
        <mc:Fallback xmlns="">
          <p:sp>
            <p:nvSpPr>
              <p:cNvPr id="4" name="文字方塊 11">
                <a:extLst>
                  <a:ext uri="{FF2B5EF4-FFF2-40B4-BE49-F238E27FC236}">
                    <a16:creationId xmlns:a16="http://schemas.microsoft.com/office/drawing/2014/main" id="{5150209B-0042-FD1F-83E7-D3992C7C09AE}"/>
                  </a:ext>
                </a:extLst>
              </p:cNvPr>
              <p:cNvSpPr txBox="1">
                <a:spLocks noRot="1" noChangeAspect="1" noMove="1" noResize="1" noEditPoints="1" noAdjustHandles="1" noChangeArrowheads="1" noChangeShapeType="1" noTextEdit="1"/>
              </p:cNvSpPr>
              <p:nvPr/>
            </p:nvSpPr>
            <p:spPr bwMode="auto">
              <a:xfrm>
                <a:off x="929744" y="4756069"/>
                <a:ext cx="5658480" cy="720325"/>
              </a:xfrm>
              <a:prstGeom prst="rect">
                <a:avLst/>
              </a:prstGeom>
              <a:blipFill>
                <a:blip r:embed="rId8"/>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11">
                <a:extLst>
                  <a:ext uri="{FF2B5EF4-FFF2-40B4-BE49-F238E27FC236}">
                    <a16:creationId xmlns:a16="http://schemas.microsoft.com/office/drawing/2014/main" id="{C75F4928-0D86-1518-5016-6B95B5116813}"/>
                  </a:ext>
                </a:extLst>
              </p:cNvPr>
              <p:cNvSpPr txBox="1"/>
              <p:nvPr/>
            </p:nvSpPr>
            <p:spPr bwMode="auto">
              <a:xfrm>
                <a:off x="941216" y="5902924"/>
                <a:ext cx="5791024" cy="720325"/>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𝑑</m:t>
                          </m:r>
                        </m:num>
                        <m:den>
                          <m:r>
                            <a:rPr lang="en-US" altLang="zh-TW" b="0" i="1" smtClean="0">
                              <a:latin typeface="Cambria Math" panose="02040503050406030204" pitchFamily="18" charset="0"/>
                            </a:rPr>
                            <m:t>𝑑</m:t>
                          </m:r>
                          <m:r>
                            <a:rPr lang="en-US" altLang="zh-TW" i="1">
                              <a:latin typeface="Cambria Math"/>
                            </a:rPr>
                            <m:t>𝑟</m:t>
                          </m:r>
                        </m:den>
                      </m:f>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𝑑𝑅</m:t>
                              </m:r>
                            </m:num>
                            <m:den>
                              <m:r>
                                <a:rPr lang="en-US" altLang="zh-TW" b="0" i="1" smtClean="0">
                                  <a:latin typeface="Cambria Math" panose="02040503050406030204" pitchFamily="18" charset="0"/>
                                </a:rPr>
                                <m:t>𝑑</m:t>
                              </m:r>
                              <m:r>
                                <a:rPr lang="en-US" altLang="zh-TW" i="1">
                                  <a:latin typeface="Cambria Math"/>
                                </a:rPr>
                                <m:t>𝑟</m:t>
                              </m:r>
                            </m:den>
                          </m:f>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r>
                        <a:rPr lang="en-US" altLang="zh-TW" i="1">
                          <a:latin typeface="Cambria Math" panose="02040503050406030204" pitchFamily="18" charset="0"/>
                          <a:ea typeface="Cambria Math" panose="02040503050406030204" pitchFamily="18" charset="0"/>
                        </a:rPr>
                        <m:t>𝑙</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𝑙</m:t>
                          </m:r>
                          <m:r>
                            <a:rPr lang="en-US" altLang="zh-TW" i="1">
                              <a:latin typeface="Cambria Math" panose="02040503050406030204" pitchFamily="18" charset="0"/>
                              <a:ea typeface="Cambria Math" panose="02040503050406030204" pitchFamily="18" charset="0"/>
                            </a:rPr>
                            <m:t>+1</m:t>
                          </m:r>
                        </m:e>
                      </m:d>
                      <m:r>
                        <a:rPr lang="en-US" altLang="zh-TW" b="0" i="1" smtClean="0">
                          <a:latin typeface="Cambria Math" panose="02040503050406030204" pitchFamily="18" charset="0"/>
                        </a:rPr>
                        <m:t>𝑅</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e>
                      </m:d>
                      <m:r>
                        <a:rPr lang="en-US" altLang="zh-TW" b="0" i="1" smtClean="0">
                          <a:latin typeface="Cambria Math" panose="02040503050406030204" pitchFamily="18" charset="0"/>
                        </a:rPr>
                        <m:t>𝑅</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𝑚𝐸</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r>
                        <a:rPr lang="en-US" altLang="zh-TW" b="0" i="1" smtClean="0">
                          <a:latin typeface="Cambria Math" panose="02040503050406030204" pitchFamily="18" charset="0"/>
                        </a:rPr>
                        <m:t>𝑅</m:t>
                      </m:r>
                    </m:oMath>
                  </m:oMathPara>
                </a14:m>
                <a:endParaRPr lang="zh-TW" altLang="en-US" dirty="0"/>
              </a:p>
            </p:txBody>
          </p:sp>
        </mc:Choice>
        <mc:Fallback xmlns="">
          <p:sp>
            <p:nvSpPr>
              <p:cNvPr id="5" name="文字方塊 11">
                <a:extLst>
                  <a:ext uri="{FF2B5EF4-FFF2-40B4-BE49-F238E27FC236}">
                    <a16:creationId xmlns:a16="http://schemas.microsoft.com/office/drawing/2014/main" id="{C75F4928-0D86-1518-5016-6B95B5116813}"/>
                  </a:ext>
                </a:extLst>
              </p:cNvPr>
              <p:cNvSpPr txBox="1">
                <a:spLocks noRot="1" noChangeAspect="1" noMove="1" noResize="1" noEditPoints="1" noAdjustHandles="1" noChangeArrowheads="1" noChangeShapeType="1" noTextEdit="1"/>
              </p:cNvSpPr>
              <p:nvPr/>
            </p:nvSpPr>
            <p:spPr bwMode="auto">
              <a:xfrm>
                <a:off x="941216" y="5902924"/>
                <a:ext cx="5791024" cy="720325"/>
              </a:xfrm>
              <a:prstGeom prst="rect">
                <a:avLst/>
              </a:prstGeom>
              <a:blipFill>
                <a:blip r:embed="rId9"/>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AE563C-690F-BD5E-C155-976EE3247E37}"/>
                  </a:ext>
                </a:extLst>
              </p:cNvPr>
              <p:cNvSpPr txBox="1"/>
              <p:nvPr/>
            </p:nvSpPr>
            <p:spPr bwMode="auto">
              <a:xfrm>
                <a:off x="857736" y="3407354"/>
                <a:ext cx="7517391" cy="376770"/>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因為角動量是由</a:t>
                </a:r>
                <a14:m>
                  <m:oMath xmlns:m="http://schemas.openxmlformats.org/officeDocument/2006/math">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r>
                      <a:rPr lang="en-US" altLang="zh-TW" i="1">
                        <a:latin typeface="Cambria Math" panose="02040503050406030204" pitchFamily="18" charset="0"/>
                        <a:ea typeface="Cambria Math" panose="02040503050406030204" pitchFamily="18" charset="0"/>
                      </a:rPr>
                      <m:t> </m:t>
                    </m:r>
                  </m:oMath>
                </a14:m>
                <a:r>
                  <a:rPr lang="en-TW" dirty="0">
                    <a:latin typeface="Times New Roman" pitchFamily="18" charset="0"/>
                    <a:cs typeface="Times New Roman" pitchFamily="18" charset="0"/>
                  </a:rPr>
                  <a:t>微分組成，與</a:t>
                </a:r>
                <a14:m>
                  <m:oMath xmlns:m="http://schemas.openxmlformats.org/officeDocument/2006/math">
                    <m:r>
                      <a:rPr lang="en-US" b="0" i="1" smtClean="0">
                        <a:latin typeface="Cambria Math" panose="02040503050406030204" pitchFamily="18" charset="0"/>
                        <a:cs typeface="Times New Roman" pitchFamily="18" charset="0"/>
                      </a:rPr>
                      <m:t>𝑟</m:t>
                    </m:r>
                  </m:oMath>
                </a14:m>
                <a:r>
                  <a:rPr lang="en-TW" dirty="0">
                    <a:latin typeface="Times New Roman" pitchFamily="18" charset="0"/>
                    <a:cs typeface="Times New Roman" pitchFamily="18" charset="0"/>
                  </a:rPr>
                  <a:t>無關，那</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𝑌</m:t>
                        </m:r>
                      </m:e>
                      <m:sub>
                        <m:r>
                          <a:rPr lang="en-US" altLang="zh-TW" b="0" i="1" smtClean="0">
                            <a:latin typeface="Cambria Math"/>
                          </a:rPr>
                          <m:t>𝑙𝑚</m:t>
                        </m:r>
                      </m:sub>
                    </m:sSub>
                  </m:oMath>
                </a14:m>
                <a:r>
                  <a:rPr lang="en-TW" dirty="0">
                    <a:latin typeface="Times New Roman" pitchFamily="18" charset="0"/>
                    <a:cs typeface="Times New Roman" pitchFamily="18" charset="0"/>
                  </a:rPr>
                  <a:t>就是</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p>
                        <m:r>
                          <a:rPr lang="en-US" altLang="zh-TW" i="1">
                            <a:latin typeface="Cambria Math" panose="02040503050406030204" pitchFamily="18" charset="0"/>
                          </a:rPr>
                          <m:t>2</m:t>
                        </m:r>
                      </m:sup>
                    </m:sSup>
                  </m:oMath>
                </a14:m>
                <a:r>
                  <a:rPr lang="en-TW" dirty="0"/>
                  <a:t>的本徵態。</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E1AE563C-690F-BD5E-C155-976EE3247E37}"/>
                  </a:ext>
                </a:extLst>
              </p:cNvPr>
              <p:cNvSpPr txBox="1">
                <a:spLocks noRot="1" noChangeAspect="1" noMove="1" noResize="1" noEditPoints="1" noAdjustHandles="1" noChangeArrowheads="1" noChangeShapeType="1" noTextEdit="1"/>
              </p:cNvSpPr>
              <p:nvPr/>
            </p:nvSpPr>
            <p:spPr bwMode="auto">
              <a:xfrm>
                <a:off x="857736" y="3407354"/>
                <a:ext cx="7517391" cy="376770"/>
              </a:xfrm>
              <a:prstGeom prst="rect">
                <a:avLst/>
              </a:prstGeom>
              <a:blipFill>
                <a:blip r:embed="rId10"/>
                <a:stretch>
                  <a:fillRect l="-675" t="-3226" b="-22581"/>
                </a:stretch>
              </a:blipFill>
              <a:ln w="9525">
                <a:noFill/>
                <a:miter lim="800000"/>
                <a:headEnd/>
                <a:tailEnd/>
              </a:ln>
            </p:spPr>
            <p:txBody>
              <a:bodyPr/>
              <a:lstStyle/>
              <a:p>
                <a:r>
                  <a:rPr lang="en-TW">
                    <a:noFill/>
                  </a:rPr>
                  <a:t> </a:t>
                </a:r>
              </a:p>
            </p:txBody>
          </p:sp>
        </mc:Fallback>
      </mc:AlternateContent>
      <p:sp>
        <p:nvSpPr>
          <p:cNvPr id="7" name="TextBox 6">
            <a:extLst>
              <a:ext uri="{FF2B5EF4-FFF2-40B4-BE49-F238E27FC236}">
                <a16:creationId xmlns:a16="http://schemas.microsoft.com/office/drawing/2014/main" id="{04832B8C-C52B-5A32-AF1F-A56E48D08A52}"/>
              </a:ext>
            </a:extLst>
          </p:cNvPr>
          <p:cNvSpPr txBox="1"/>
          <p:nvPr/>
        </p:nvSpPr>
        <p:spPr bwMode="auto">
          <a:xfrm>
            <a:off x="929744" y="4318370"/>
            <a:ext cx="23762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代入定態方程式：</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27C1437-6A11-598F-F3C8-5BE619990DEC}"/>
                  </a:ext>
                </a:extLst>
              </p:cNvPr>
              <p:cNvSpPr txBox="1"/>
              <p:nvPr/>
            </p:nvSpPr>
            <p:spPr bwMode="auto">
              <a:xfrm>
                <a:off x="869984" y="5504993"/>
                <a:ext cx="1541775" cy="369332"/>
              </a:xfrm>
              <a:prstGeom prst="rect">
                <a:avLst/>
              </a:prstGeom>
              <a:no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𝑅</m:t>
                      </m:r>
                      <m:d>
                        <m:dPr>
                          <m:ctrlPr>
                            <a:rPr lang="en-US" altLang="zh-TW" b="0" i="1" smtClean="0">
                              <a:latin typeface="Cambria Math" panose="02040503050406030204" pitchFamily="18" charset="0"/>
                            </a:rPr>
                          </m:ctrlPr>
                        </m:dPr>
                        <m:e>
                          <m:r>
                            <a:rPr lang="en-US" altLang="zh-TW" b="0" i="1" smtClean="0">
                              <a:latin typeface="Cambria Math"/>
                            </a:rPr>
                            <m:t>𝑟</m:t>
                          </m:r>
                        </m:e>
                      </m:d>
                      <m:r>
                        <a:rPr lang="zh-TW" altLang="en-US" i="1">
                          <a:latin typeface="Cambria Math" panose="02040503050406030204" pitchFamily="18" charset="0"/>
                        </a:rPr>
                        <m:t>滿足</m:t>
                      </m:r>
                      <m:r>
                        <a:rPr lang="zh-TW" altLang="en-US" i="1" smtClean="0">
                          <a:latin typeface="Cambria Math" panose="02040503050406030204" pitchFamily="18" charset="0"/>
                        </a:rPr>
                        <m:t>：</m:t>
                      </m:r>
                    </m:oMath>
                  </m:oMathPara>
                </a14:m>
                <a:endParaRPr lang="en-TW" dirty="0"/>
              </a:p>
            </p:txBody>
          </p:sp>
        </mc:Choice>
        <mc:Fallback xmlns="">
          <p:sp>
            <p:nvSpPr>
              <p:cNvPr id="9" name="TextBox 8">
                <a:extLst>
                  <a:ext uri="{FF2B5EF4-FFF2-40B4-BE49-F238E27FC236}">
                    <a16:creationId xmlns:a16="http://schemas.microsoft.com/office/drawing/2014/main" id="{827C1437-6A11-598F-F3C8-5BE619990DEC}"/>
                  </a:ext>
                </a:extLst>
              </p:cNvPr>
              <p:cNvSpPr txBox="1">
                <a:spLocks noRot="1" noChangeAspect="1" noMove="1" noResize="1" noEditPoints="1" noAdjustHandles="1" noChangeArrowheads="1" noChangeShapeType="1" noTextEdit="1"/>
              </p:cNvSpPr>
              <p:nvPr/>
            </p:nvSpPr>
            <p:spPr bwMode="auto">
              <a:xfrm>
                <a:off x="869984" y="5504993"/>
                <a:ext cx="1541775" cy="369332"/>
              </a:xfrm>
              <a:prstGeom prst="rect">
                <a:avLst/>
              </a:prstGeom>
              <a:blipFill>
                <a:blip r:embed="rId11"/>
                <a:stretch>
                  <a:fillRect b="-16667"/>
                </a:stretch>
              </a:blipFill>
              <a:ln w="9525">
                <a:noFill/>
                <a:miter lim="800000"/>
                <a:headEnd/>
                <a:tailEnd/>
              </a:ln>
            </p:spPr>
            <p:txBody>
              <a:bodyPr/>
              <a:lstStyle/>
              <a:p>
                <a:r>
                  <a:rPr lang="en-TW">
                    <a:noFill/>
                  </a:rPr>
                  <a:t> </a:t>
                </a:r>
              </a:p>
            </p:txBody>
          </p:sp>
        </mc:Fallback>
      </mc:AlternateContent>
      <p:sp>
        <p:nvSpPr>
          <p:cNvPr id="8" name="Down Arrow 7">
            <a:extLst>
              <a:ext uri="{FF2B5EF4-FFF2-40B4-BE49-F238E27FC236}">
                <a16:creationId xmlns:a16="http://schemas.microsoft.com/office/drawing/2014/main" id="{6101052F-323F-D0DE-6BBA-19B095336852}"/>
              </a:ext>
            </a:extLst>
          </p:cNvPr>
          <p:cNvSpPr/>
          <p:nvPr/>
        </p:nvSpPr>
        <p:spPr>
          <a:xfrm>
            <a:off x="4067944" y="1124744"/>
            <a:ext cx="318184" cy="30698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4795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ppt_x"/>
                                          </p:val>
                                        </p:tav>
                                        <p:tav tm="100000">
                                          <p:val>
                                            <p:strVal val="#ppt_x"/>
                                          </p:val>
                                        </p:tav>
                                      </p:tavLst>
                                    </p:anim>
                                    <p:anim calcmode="lin" valueType="num">
                                      <p:cBhvr additive="base">
                                        <p:cTn id="8" dur="500" fill="hold"/>
                                        <p:tgtEl>
                                          <p:spTgt spid="20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P spid="15" grpId="0" animBg="1"/>
      <p:bldP spid="3" grpId="0" animBg="1"/>
      <p:bldP spid="4" grpId="0" animBg="1"/>
      <p:bldP spid="5" grpId="0" animBg="1"/>
      <p:bldP spid="6"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bwMode="auto">
              <a:xfrm>
                <a:off x="1648867" y="2996387"/>
                <a:ext cx="6281720" cy="742126"/>
              </a:xfrm>
              <a:prstGeom prst="rect">
                <a:avLst/>
              </a:prstGeom>
              <a:solidFill>
                <a:srgbClr val="FAFAA4"/>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r>
                        <a:rPr lang="en-US" altLang="zh-TW" b="0" i="1" smtClean="0">
                          <a:latin typeface="Cambria Math"/>
                          <a:cs typeface="Times New Roman" panose="02020603050405020304" pitchFamily="18" charset="0"/>
                        </a:rPr>
                        <m:t>𝑇</m:t>
                      </m:r>
                      <m:r>
                        <a:rPr lang="en-US" altLang="zh-TW" b="0" i="1" smtClean="0">
                          <a:latin typeface="Cambria Math"/>
                          <a:cs typeface="Times New Roman" panose="02020603050405020304" pitchFamily="18" charset="0"/>
                        </a:rPr>
                        <m:t>+</m:t>
                      </m:r>
                      <m:r>
                        <a:rPr lang="en-US" altLang="zh-TW" b="0" i="1" smtClean="0">
                          <a:latin typeface="Cambria Math"/>
                          <a:cs typeface="Times New Roman" panose="02020603050405020304" pitchFamily="18" charset="0"/>
                        </a:rPr>
                        <m:t>𝑉</m:t>
                      </m:r>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r>
                            <a:rPr lang="en-US" altLang="zh-TW" b="0" i="1" smtClean="0">
                              <a:latin typeface="Cambria Math"/>
                              <a:cs typeface="Times New Roman" panose="02020603050405020304" pitchFamily="18" charset="0"/>
                            </a:rPr>
                            <m:t>1</m:t>
                          </m:r>
                        </m:num>
                        <m:den>
                          <m:r>
                            <a:rPr lang="en-US" altLang="zh-TW" b="0" i="1" smtClean="0">
                              <a:latin typeface="Cambria Math"/>
                              <a:cs typeface="Times New Roman" panose="02020603050405020304" pitchFamily="18" charset="0"/>
                            </a:rPr>
                            <m:t>2</m:t>
                          </m:r>
                        </m:den>
                      </m:f>
                      <m:r>
                        <a:rPr lang="en-US" altLang="zh-TW" b="0" i="1" smtClean="0">
                          <a:latin typeface="Cambria Math"/>
                          <a:cs typeface="Times New Roman" panose="02020603050405020304" pitchFamily="18" charset="0"/>
                        </a:rPr>
                        <m:t>𝑚</m:t>
                      </m:r>
                      <m:sSup>
                        <m:sSupPr>
                          <m:ctrlPr>
                            <a:rPr lang="en-US" altLang="zh-TW" b="0"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𝑣</m:t>
                          </m:r>
                        </m:e>
                        <m:sup>
                          <m:r>
                            <a:rPr lang="en-US" altLang="zh-TW" b="0" i="1" smtClean="0">
                              <a:latin typeface="Cambria Math"/>
                              <a:cs typeface="Times New Roman" panose="02020603050405020304" pitchFamily="18" charset="0"/>
                            </a:rPr>
                            <m:t>2</m:t>
                          </m:r>
                        </m:sup>
                      </m:sSup>
                      <m:r>
                        <a:rPr lang="en-US" altLang="zh-TW" b="0" i="1" smtClean="0">
                          <a:latin typeface="Cambria Math"/>
                          <a:cs typeface="Times New Roman" panose="02020603050405020304" pitchFamily="18" charset="0"/>
                        </a:rPr>
                        <m:t>+</m:t>
                      </m:r>
                      <m:r>
                        <a:rPr lang="en-US" altLang="zh-TW" b="0" i="1" smtClean="0">
                          <a:latin typeface="Cambria Math"/>
                          <a:cs typeface="Times New Roman" panose="02020603050405020304" pitchFamily="18" charset="0"/>
                        </a:rPr>
                        <m:t>𝑉</m:t>
                      </m:r>
                      <m:d>
                        <m:dPr>
                          <m:ctrlPr>
                            <a:rPr lang="en-US" altLang="zh-TW" b="0" i="1" smtClean="0">
                              <a:latin typeface="Cambria Math" panose="02040503050406030204" pitchFamily="18" charset="0"/>
                              <a:cs typeface="Times New Roman" panose="02020603050405020304" pitchFamily="18" charset="0"/>
                            </a:rPr>
                          </m:ctrlPr>
                        </m:dPr>
                        <m:e>
                          <m:r>
                            <a:rPr lang="en-US" altLang="zh-TW" b="0" i="1" smtClean="0">
                              <a:latin typeface="Cambria Math"/>
                              <a:cs typeface="Times New Roman" panose="02020603050405020304" pitchFamily="18" charset="0"/>
                            </a:rPr>
                            <m:t>𝑟</m:t>
                          </m:r>
                        </m:e>
                      </m:d>
                      <m:r>
                        <a:rPr lang="en-US" altLang="zh-TW" i="1">
                          <a:latin typeface="Cambria Math"/>
                          <a:cs typeface="Times New Roman" panose="02020603050405020304" pitchFamily="18" charset="0"/>
                        </a:rPr>
                        <m:t>=</m:t>
                      </m:r>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a:cs typeface="Times New Roman" panose="02020603050405020304" pitchFamily="18" charset="0"/>
                            </a:rPr>
                            <m:t>1</m:t>
                          </m:r>
                        </m:num>
                        <m:den>
                          <m:r>
                            <a:rPr lang="en-US" altLang="zh-TW" i="1">
                              <a:latin typeface="Cambria Math"/>
                              <a:cs typeface="Times New Roman" panose="02020603050405020304" pitchFamily="18" charset="0"/>
                            </a:rPr>
                            <m:t>2</m:t>
                          </m:r>
                        </m:den>
                      </m:f>
                      <m:r>
                        <a:rPr lang="en-US" altLang="zh-TW" i="1">
                          <a:latin typeface="Cambria Math"/>
                          <a:cs typeface="Times New Roman" panose="02020603050405020304" pitchFamily="18" charset="0"/>
                        </a:rPr>
                        <m:t>𝑚</m:t>
                      </m:r>
                      <m:d>
                        <m:dPr>
                          <m:begChr m:val="["/>
                          <m:endChr m:val="]"/>
                          <m:ctrlPr>
                            <a:rPr lang="en-US" altLang="zh-TW" i="1" smtClean="0">
                              <a:latin typeface="Cambria Math" panose="02040503050406030204" pitchFamily="18" charset="0"/>
                              <a:cs typeface="Times New Roman" panose="02020603050405020304" pitchFamily="18" charset="0"/>
                            </a:rPr>
                          </m:ctrlPr>
                        </m:dPr>
                        <m:e>
                          <m:sSup>
                            <m:sSupPr>
                              <m:ctrlPr>
                                <a:rPr lang="en-US" altLang="zh-TW" i="1">
                                  <a:latin typeface="Cambria Math" panose="02040503050406030204" pitchFamily="18" charset="0"/>
                                  <a:cs typeface="Times New Roman" panose="02020603050405020304" pitchFamily="18" charset="0"/>
                                </a:rPr>
                              </m:ctrlPr>
                            </m:sSupPr>
                            <m:e>
                              <m:d>
                                <m:dPr>
                                  <m:ctrlPr>
                                    <a:rPr lang="en-US" altLang="zh-TW" i="1">
                                      <a:latin typeface="Cambria Math" panose="02040503050406030204" pitchFamily="18" charset="0"/>
                                      <a:cs typeface="Times New Roman" panose="02020603050405020304"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𝑑𝑟</m:t>
                                      </m:r>
                                    </m:num>
                                    <m:den>
                                      <m:r>
                                        <a:rPr lang="en-US" altLang="zh-TW" i="1">
                                          <a:latin typeface="Cambria Math" panose="02040503050406030204" pitchFamily="18" charset="0"/>
                                          <a:cs typeface="Times New Roman" panose="02020603050405020304" pitchFamily="18" charset="0"/>
                                        </a:rPr>
                                        <m:t>𝑑𝑡</m:t>
                                      </m:r>
                                    </m:den>
                                  </m:f>
                                </m:e>
                              </m:d>
                            </m:e>
                            <m:sup>
                              <m:r>
                                <a:rPr lang="en-US" altLang="zh-TW" i="1">
                                  <a:latin typeface="Cambria Math"/>
                                  <a:cs typeface="Times New Roman" panose="02020603050405020304" pitchFamily="18" charset="0"/>
                                </a:rPr>
                                <m:t>2</m:t>
                              </m:r>
                            </m:sup>
                          </m:sSup>
                          <m:r>
                            <a:rPr lang="en-US" altLang="zh-TW" i="1">
                              <a:latin typeface="Cambria Math"/>
                              <a:cs typeface="Times New Roman" panose="02020603050405020304" pitchFamily="18" charset="0"/>
                            </a:rPr>
                            <m:t>+</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𝑟</m:t>
                              </m:r>
                            </m:e>
                            <m:sup>
                              <m:r>
                                <a:rPr lang="en-US" altLang="zh-TW" i="1">
                                  <a:latin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anose="02020603050405020304" pitchFamily="18" charset="0"/>
                                </a:rPr>
                              </m:ctrlPr>
                            </m:sSupPr>
                            <m:e>
                              <m:d>
                                <m:dPr>
                                  <m:ctrlPr>
                                    <a:rPr lang="en-US" altLang="zh-TW" i="1">
                                      <a:latin typeface="Cambria Math" panose="02040503050406030204" pitchFamily="18" charset="0"/>
                                      <a:cs typeface="Times New Roman" panose="02020603050405020304"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𝑑</m:t>
                                      </m:r>
                                      <m:r>
                                        <a:rPr lang="en-US" altLang="zh-TW" i="1">
                                          <a:latin typeface="Cambria Math" panose="02040503050406030204" pitchFamily="18" charset="0"/>
                                          <a:ea typeface="Cambria Math" panose="02040503050406030204" pitchFamily="18" charset="0"/>
                                          <a:cs typeface="Times New Roman" panose="02020603050405020304" pitchFamily="18" charset="0"/>
                                        </a:rPr>
                                        <m:t>𝜙</m:t>
                                      </m:r>
                                    </m:num>
                                    <m:den>
                                      <m:r>
                                        <a:rPr lang="en-US" altLang="zh-TW" i="1">
                                          <a:latin typeface="Cambria Math" panose="02040503050406030204" pitchFamily="18" charset="0"/>
                                          <a:cs typeface="Times New Roman" panose="02020603050405020304" pitchFamily="18" charset="0"/>
                                        </a:rPr>
                                        <m:t>𝑑𝑡</m:t>
                                      </m:r>
                                    </m:den>
                                  </m:f>
                                </m:e>
                              </m:d>
                            </m:e>
                            <m:sup>
                              <m:r>
                                <a:rPr lang="en-US" altLang="zh-TW" i="1">
                                  <a:latin typeface="Cambria Math"/>
                                  <a:cs typeface="Times New Roman" panose="02020603050405020304" pitchFamily="18" charset="0"/>
                                </a:rPr>
                                <m:t>2</m:t>
                              </m:r>
                            </m:sup>
                          </m:sSup>
                        </m:e>
                      </m:d>
                      <m:r>
                        <a:rPr lang="en-US" altLang="zh-TW" b="0" i="1" smtClean="0">
                          <a:latin typeface="Cambria Math"/>
                          <a:cs typeface="Times New Roman" panose="02020603050405020304" pitchFamily="18" charset="0"/>
                        </a:rPr>
                        <m:t>+</m:t>
                      </m:r>
                      <m:r>
                        <a:rPr lang="en-US" altLang="zh-TW" b="0" i="1" smtClean="0">
                          <a:latin typeface="Cambria Math"/>
                          <a:cs typeface="Times New Roman" panose="02020603050405020304" pitchFamily="18" charset="0"/>
                        </a:rPr>
                        <m:t>𝑉</m:t>
                      </m:r>
                      <m:d>
                        <m:dPr>
                          <m:ctrlPr>
                            <a:rPr lang="en-US" altLang="zh-TW" b="0" i="1" smtClean="0">
                              <a:latin typeface="Cambria Math" panose="02040503050406030204" pitchFamily="18" charset="0"/>
                              <a:cs typeface="Times New Roman" panose="02020603050405020304" pitchFamily="18" charset="0"/>
                            </a:rPr>
                          </m:ctrlPr>
                        </m:dPr>
                        <m:e>
                          <m:r>
                            <a:rPr lang="en-US" altLang="zh-TW" b="0" i="1" smtClean="0">
                              <a:latin typeface="Cambria Math"/>
                              <a:cs typeface="Times New Roman" panose="02020603050405020304" pitchFamily="18" charset="0"/>
                            </a:rPr>
                            <m:t>𝑟</m:t>
                          </m:r>
                        </m:e>
                      </m:d>
                    </m:oMath>
                  </m:oMathPara>
                </a14:m>
                <a:endParaRPr lang="zh-TW" altLang="en-US" dirty="0">
                  <a:latin typeface="Times New Roman" panose="02020603050405020304" pitchFamily="18" charset="0"/>
                  <a:cs typeface="Times New Roman" panose="02020603050405020304"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648867" y="2996387"/>
                <a:ext cx="6281720" cy="742126"/>
              </a:xfrm>
              <a:prstGeom prst="rect">
                <a:avLst/>
              </a:prstGeom>
              <a:blipFill>
                <a:blip r:embed="rId2"/>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bwMode="auto">
              <a:xfrm>
                <a:off x="1660858" y="4836606"/>
                <a:ext cx="5448479" cy="678840"/>
              </a:xfrm>
              <a:prstGeom prst="rect">
                <a:avLst/>
              </a:prstGeom>
              <a:solidFill>
                <a:srgbClr val="FAFAA4"/>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anose="02020603050405020304" pitchFamily="18" charset="0"/>
                        </a:rPr>
                        <m:t>𝐸</m:t>
                      </m:r>
                      <m:r>
                        <a:rPr lang="en-US" altLang="zh-TW" b="0" i="1" smtClean="0">
                          <a:latin typeface="Cambria Math"/>
                          <a:cs typeface="Times New Roman" panose="02020603050405020304" pitchFamily="18" charset="0"/>
                        </a:rPr>
                        <m:t>=</m:t>
                      </m:r>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a:cs typeface="Times New Roman" panose="02020603050405020304" pitchFamily="18" charset="0"/>
                            </a:rPr>
                            <m:t>1</m:t>
                          </m:r>
                        </m:num>
                        <m:den>
                          <m:r>
                            <a:rPr lang="en-US" altLang="zh-TW" i="1">
                              <a:latin typeface="Cambria Math"/>
                              <a:cs typeface="Times New Roman" panose="02020603050405020304" pitchFamily="18" charset="0"/>
                            </a:rPr>
                            <m:t>2</m:t>
                          </m:r>
                        </m:den>
                      </m:f>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cs typeface="Times New Roman" panose="02020603050405020304" pitchFamily="18" charset="0"/>
                            </a:rPr>
                          </m:ctrlPr>
                        </m:sSupPr>
                        <m:e>
                          <m:d>
                            <m:dPr>
                              <m:ctrlPr>
                                <a:rPr lang="en-US" altLang="zh-TW" i="1">
                                  <a:latin typeface="Cambria Math" panose="02040503050406030204" pitchFamily="18" charset="0"/>
                                  <a:cs typeface="Times New Roman" panose="02020603050405020304"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𝑑𝑟</m:t>
                                  </m:r>
                                </m:num>
                                <m:den>
                                  <m:r>
                                    <a:rPr lang="en-US" altLang="zh-TW" i="1">
                                      <a:latin typeface="Cambria Math" panose="02040503050406030204" pitchFamily="18" charset="0"/>
                                      <a:cs typeface="Times New Roman" panose="02020603050405020304" pitchFamily="18" charset="0"/>
                                    </a:rPr>
                                    <m:t>𝑑𝑡</m:t>
                                  </m:r>
                                </m:den>
                              </m:f>
                            </m:e>
                          </m:d>
                        </m:e>
                        <m:sup>
                          <m:r>
                            <a:rPr lang="en-US" altLang="zh-TW" i="1">
                              <a:latin typeface="Cambria Math"/>
                              <a:cs typeface="Times New Roman" panose="02020603050405020304" pitchFamily="18" charset="0"/>
                            </a:rPr>
                            <m:t>2</m:t>
                          </m:r>
                        </m:sup>
                      </m:sSup>
                      <m:r>
                        <a:rPr lang="en-US" altLang="zh-TW" b="0" i="1" smtClean="0">
                          <a:latin typeface="Cambria Math"/>
                          <a:cs typeface="Times New Roman" panose="02020603050405020304" pitchFamily="18" charset="0"/>
                        </a:rPr>
                        <m:t>+</m:t>
                      </m:r>
                      <m:f>
                        <m:fPr>
                          <m:ctrlPr>
                            <a:rPr lang="en-US" altLang="zh-TW" b="0" i="1" smtClean="0">
                              <a:latin typeface="Cambria Math" panose="02040503050406030204" pitchFamily="18" charset="0"/>
                              <a:cs typeface="Times New Roman" panose="02020603050405020304" pitchFamily="18" charset="0"/>
                            </a:rPr>
                          </m:ctrlPr>
                        </m:fPr>
                        <m:num>
                          <m:sSup>
                            <m:sSupPr>
                              <m:ctrlPr>
                                <a:rPr lang="en-US" altLang="zh-TW" b="0"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𝑙</m:t>
                              </m:r>
                            </m:e>
                            <m:sup>
                              <m:r>
                                <a:rPr lang="en-US" altLang="zh-TW" b="0" i="1" smtClean="0">
                                  <a:latin typeface="Cambria Math"/>
                                  <a:cs typeface="Times New Roman" panose="02020603050405020304" pitchFamily="18" charset="0"/>
                                </a:rPr>
                                <m:t>2</m:t>
                              </m:r>
                            </m:sup>
                          </m:sSup>
                        </m:num>
                        <m:den>
                          <m:r>
                            <a:rPr lang="en-US" altLang="zh-TW" b="0" i="1" smtClean="0">
                              <a:latin typeface="Cambria Math"/>
                              <a:cs typeface="Times New Roman" panose="02020603050405020304" pitchFamily="18" charset="0"/>
                            </a:rPr>
                            <m:t>2</m:t>
                          </m:r>
                          <m:r>
                            <a:rPr lang="en-US" altLang="zh-TW" b="0" i="1" smtClean="0">
                              <a:latin typeface="Cambria Math"/>
                              <a:cs typeface="Times New Roman" panose="02020603050405020304" pitchFamily="18" charset="0"/>
                            </a:rPr>
                            <m:t>𝑚</m:t>
                          </m:r>
                          <m:sSup>
                            <m:sSupPr>
                              <m:ctrlPr>
                                <a:rPr lang="en-US" altLang="zh-TW" i="1">
                                  <a:latin typeface="Cambria Math" panose="02040503050406030204" pitchFamily="18" charset="0"/>
                                  <a:ea typeface="Cambria Math"/>
                                  <a:cs typeface="Times New Roman" panose="02020603050405020304" pitchFamily="18" charset="0"/>
                                </a:rPr>
                              </m:ctrlPr>
                            </m:sSupPr>
                            <m:e>
                              <m:r>
                                <a:rPr lang="en-US" altLang="zh-TW" i="1">
                                  <a:latin typeface="Cambria Math"/>
                                  <a:ea typeface="Cambria Math"/>
                                  <a:cs typeface="Times New Roman" panose="02020603050405020304" pitchFamily="18" charset="0"/>
                                </a:rPr>
                                <m:t>𝑟</m:t>
                              </m:r>
                            </m:e>
                            <m:sup>
                              <m:r>
                                <a:rPr lang="en-US" altLang="zh-TW" i="1">
                                  <a:latin typeface="Cambria Math"/>
                                  <a:ea typeface="Cambria Math"/>
                                  <a:cs typeface="Times New Roman" panose="02020603050405020304" pitchFamily="18" charset="0"/>
                                </a:rPr>
                                <m:t>2</m:t>
                              </m:r>
                            </m:sup>
                          </m:sSup>
                        </m:den>
                      </m:f>
                      <m:r>
                        <a:rPr lang="en-US" altLang="zh-TW" b="0" i="1" smtClean="0">
                          <a:latin typeface="Cambria Math"/>
                          <a:cs typeface="Times New Roman" panose="02020603050405020304" pitchFamily="18" charset="0"/>
                        </a:rPr>
                        <m:t>+</m:t>
                      </m:r>
                      <m:r>
                        <a:rPr lang="en-US" altLang="zh-TW" b="0" i="1" smtClean="0">
                          <a:latin typeface="Cambria Math"/>
                          <a:cs typeface="Times New Roman" panose="02020603050405020304" pitchFamily="18" charset="0"/>
                        </a:rPr>
                        <m:t>𝑉</m:t>
                      </m:r>
                      <m:d>
                        <m:dPr>
                          <m:ctrlPr>
                            <a:rPr lang="en-US" altLang="zh-TW" b="0" i="1" smtClean="0">
                              <a:latin typeface="Cambria Math" panose="02040503050406030204" pitchFamily="18" charset="0"/>
                              <a:cs typeface="Times New Roman" panose="02020603050405020304" pitchFamily="18" charset="0"/>
                            </a:rPr>
                          </m:ctrlPr>
                        </m:dPr>
                        <m:e>
                          <m:r>
                            <a:rPr lang="en-US" altLang="zh-TW" b="0" i="1" smtClean="0">
                              <a:latin typeface="Cambria Math"/>
                              <a:cs typeface="Times New Roman" panose="02020603050405020304" pitchFamily="18" charset="0"/>
                            </a:rPr>
                            <m:t>𝑟</m:t>
                          </m:r>
                        </m:e>
                      </m:d>
                      <m:r>
                        <a:rPr lang="en-US" altLang="zh-TW" i="1">
                          <a:latin typeface="Cambria Math"/>
                          <a:cs typeface="Times New Roman" panose="02020603050405020304" pitchFamily="18" charset="0"/>
                        </a:rPr>
                        <m:t>=</m:t>
                      </m:r>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a:cs typeface="Times New Roman" panose="02020603050405020304" pitchFamily="18" charset="0"/>
                            </a:rPr>
                            <m:t>1</m:t>
                          </m:r>
                        </m:num>
                        <m:den>
                          <m:r>
                            <a:rPr lang="en-US" altLang="zh-TW" i="1">
                              <a:latin typeface="Cambria Math"/>
                              <a:cs typeface="Times New Roman" panose="02020603050405020304" pitchFamily="18" charset="0"/>
                            </a:rPr>
                            <m:t>2</m:t>
                          </m:r>
                        </m:den>
                      </m:f>
                      <m:r>
                        <a:rPr lang="en-US" altLang="zh-TW" i="1">
                          <a:latin typeface="Cambria Math"/>
                          <a:cs typeface="Times New Roman" panose="02020603050405020304" pitchFamily="18" charset="0"/>
                        </a:rPr>
                        <m:t>𝑚</m:t>
                      </m:r>
                      <m:sSup>
                        <m:sSupPr>
                          <m:ctrlPr>
                            <a:rPr lang="en-US" altLang="zh-TW" i="1" smtClean="0">
                              <a:latin typeface="Cambria Math" panose="02040503050406030204" pitchFamily="18" charset="0"/>
                              <a:cs typeface="Times New Roman" panose="02020603050405020304" pitchFamily="18" charset="0"/>
                            </a:rPr>
                          </m:ctrlPr>
                        </m:sSupPr>
                        <m:e>
                          <m:d>
                            <m:dPr>
                              <m:ctrlPr>
                                <a:rPr lang="en-US" altLang="zh-TW" i="1">
                                  <a:latin typeface="Cambria Math" panose="02040503050406030204" pitchFamily="18" charset="0"/>
                                  <a:cs typeface="Times New Roman" panose="02020603050405020304"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𝑑𝑟</m:t>
                                  </m:r>
                                </m:num>
                                <m:den>
                                  <m:r>
                                    <a:rPr lang="en-US" altLang="zh-TW" i="1">
                                      <a:latin typeface="Cambria Math" panose="02040503050406030204" pitchFamily="18" charset="0"/>
                                      <a:cs typeface="Times New Roman" panose="02020603050405020304" pitchFamily="18" charset="0"/>
                                    </a:rPr>
                                    <m:t>𝑑𝑡</m:t>
                                  </m:r>
                                </m:den>
                              </m:f>
                            </m:e>
                          </m:d>
                        </m:e>
                        <m:sup>
                          <m:r>
                            <a:rPr lang="en-US" altLang="zh-TW" i="1">
                              <a:latin typeface="Cambria Math"/>
                              <a:cs typeface="Times New Roman" panose="02020603050405020304" pitchFamily="18" charset="0"/>
                            </a:rPr>
                            <m:t>2</m:t>
                          </m:r>
                        </m:sup>
                      </m:sSup>
                      <m:r>
                        <a:rPr lang="en-US" altLang="zh-TW" i="1">
                          <a:latin typeface="Cambria Math"/>
                          <a:cs typeface="Times New Roman" panose="02020603050405020304" pitchFamily="18" charset="0"/>
                        </a:rPr>
                        <m:t>+</m:t>
                      </m:r>
                      <m:sSub>
                        <m:sSubPr>
                          <m:ctrlPr>
                            <a:rPr lang="en-US" altLang="zh-TW" i="1" smtClean="0">
                              <a:latin typeface="Cambria Math" panose="02040503050406030204" pitchFamily="18" charset="0"/>
                              <a:cs typeface="Times New Roman" panose="02020603050405020304" pitchFamily="18" charset="0"/>
                            </a:rPr>
                          </m:ctrlPr>
                        </m:sSubPr>
                        <m:e>
                          <m:r>
                            <a:rPr lang="en-US" altLang="zh-TW" b="0" i="1" smtClean="0">
                              <a:latin typeface="Cambria Math"/>
                              <a:cs typeface="Times New Roman" panose="02020603050405020304" pitchFamily="18" charset="0"/>
                            </a:rPr>
                            <m:t>𝑉</m:t>
                          </m:r>
                        </m:e>
                        <m:sub>
                          <m:r>
                            <m:rPr>
                              <m:sty m:val="p"/>
                            </m:rPr>
                            <a:rPr lang="en-US" altLang="zh-TW" b="0" i="0" smtClean="0">
                              <a:latin typeface="Cambria Math"/>
                              <a:cs typeface="Times New Roman" panose="02020603050405020304" pitchFamily="18" charset="0"/>
                            </a:rPr>
                            <m:t>eff</m:t>
                          </m:r>
                        </m:sub>
                      </m:sSub>
                      <m:d>
                        <m:dPr>
                          <m:ctrlPr>
                            <a:rPr lang="en-US" altLang="zh-TW" i="1">
                              <a:latin typeface="Cambria Math" panose="02040503050406030204" pitchFamily="18" charset="0"/>
                              <a:cs typeface="Times New Roman" panose="02020603050405020304" pitchFamily="18" charset="0"/>
                            </a:rPr>
                          </m:ctrlPr>
                        </m:dPr>
                        <m:e>
                          <m:r>
                            <a:rPr lang="en-US" altLang="zh-TW" i="1">
                              <a:latin typeface="Cambria Math"/>
                              <a:cs typeface="Times New Roman" panose="02020603050405020304" pitchFamily="18" charset="0"/>
                            </a:rPr>
                            <m:t>𝑟</m:t>
                          </m:r>
                        </m:e>
                      </m:d>
                    </m:oMath>
                  </m:oMathPara>
                </a14:m>
                <a:endParaRPr lang="zh-TW" altLang="en-US" dirty="0">
                  <a:latin typeface="Times New Roman" panose="02020603050405020304" pitchFamily="18" charset="0"/>
                  <a:cs typeface="Times New Roman" panose="02020603050405020304" pitchFamily="18" charset="0"/>
                </a:endParaRPr>
              </a:p>
            </p:txBody>
          </p:sp>
        </mc:Choice>
        <mc:Fallback xmlns="">
          <p:sp>
            <p:nvSpPr>
              <p:cNvPr id="6" name="文字方塊 5"/>
              <p:cNvSpPr txBox="1">
                <a:spLocks noRot="1" noChangeAspect="1" noMove="1" noResize="1" noEditPoints="1" noAdjustHandles="1" noChangeArrowheads="1" noChangeShapeType="1" noTextEdit="1"/>
              </p:cNvSpPr>
              <p:nvPr/>
            </p:nvSpPr>
            <p:spPr bwMode="auto">
              <a:xfrm>
                <a:off x="1660858" y="4836606"/>
                <a:ext cx="5448479" cy="678840"/>
              </a:xfrm>
              <a:prstGeom prst="rect">
                <a:avLst/>
              </a:prstGeom>
              <a:blipFill>
                <a:blip r:embed="rId3"/>
                <a:stretch>
                  <a:fillRect b="-363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2880168" y="6030002"/>
                <a:ext cx="2477345"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cs typeface="Times New Roman" panose="02020603050405020304" pitchFamily="18" charset="0"/>
                            </a:rPr>
                          </m:ctrlPr>
                        </m:sSubPr>
                        <m:e>
                          <m:r>
                            <a:rPr lang="en-US" altLang="zh-TW" i="1">
                              <a:latin typeface="Cambria Math"/>
                              <a:cs typeface="Times New Roman" panose="02020603050405020304" pitchFamily="18" charset="0"/>
                            </a:rPr>
                            <m:t>𝑉</m:t>
                          </m:r>
                        </m:e>
                        <m:sub>
                          <m:r>
                            <m:rPr>
                              <m:sty m:val="p"/>
                            </m:rPr>
                            <a:rPr lang="en-US" altLang="zh-TW">
                              <a:latin typeface="Cambria Math"/>
                              <a:cs typeface="Times New Roman" panose="02020603050405020304" pitchFamily="18" charset="0"/>
                            </a:rPr>
                            <m:t>eff</m:t>
                          </m:r>
                        </m:sub>
                      </m:sSub>
                      <m:d>
                        <m:dPr>
                          <m:ctrlPr>
                            <a:rPr lang="en-US" altLang="zh-TW" i="1">
                              <a:latin typeface="Cambria Math" panose="02040503050406030204" pitchFamily="18" charset="0"/>
                              <a:cs typeface="Times New Roman" panose="02020603050405020304" pitchFamily="18" charset="0"/>
                            </a:rPr>
                          </m:ctrlPr>
                        </m:dPr>
                        <m:e>
                          <m:r>
                            <a:rPr lang="en-US" altLang="zh-TW" i="1">
                              <a:latin typeface="Cambria Math"/>
                              <a:cs typeface="Times New Roman" panose="02020603050405020304" pitchFamily="18" charset="0"/>
                            </a:rPr>
                            <m:t>𝑟</m:t>
                          </m:r>
                        </m:e>
                      </m:d>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altLang="zh-TW" i="1">
                              <a:latin typeface="Cambria Math" panose="02040503050406030204" pitchFamily="18" charset="0"/>
                              <a:cs typeface="Times New Roman" panose="02020603050405020304" pitchFamily="18" charset="0"/>
                            </a:rPr>
                          </m:ctrlPr>
                        </m:fPr>
                        <m:num>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𝑙</m:t>
                              </m:r>
                            </m:e>
                            <m:sup>
                              <m:r>
                                <a:rPr lang="en-US" altLang="zh-TW" i="1">
                                  <a:latin typeface="Cambria Math"/>
                                  <a:cs typeface="Times New Roman" panose="02020603050405020304" pitchFamily="18" charset="0"/>
                                </a:rPr>
                                <m:t>2</m:t>
                              </m:r>
                            </m:sup>
                          </m:sSup>
                        </m:num>
                        <m:den>
                          <m:r>
                            <a:rPr lang="en-US" altLang="zh-TW" i="1">
                              <a:latin typeface="Cambria Math"/>
                              <a:cs typeface="Times New Roman" panose="02020603050405020304" pitchFamily="18" charset="0"/>
                            </a:rPr>
                            <m:t>2</m:t>
                          </m:r>
                          <m:r>
                            <a:rPr lang="en-US" altLang="zh-TW" i="1">
                              <a:latin typeface="Cambria Math"/>
                              <a:cs typeface="Times New Roman" panose="02020603050405020304" pitchFamily="18" charset="0"/>
                            </a:rPr>
                            <m:t>𝑚</m:t>
                          </m:r>
                          <m:sSup>
                            <m:sSupPr>
                              <m:ctrlPr>
                                <a:rPr lang="en-US" altLang="zh-TW" i="1">
                                  <a:latin typeface="Cambria Math" panose="02040503050406030204" pitchFamily="18" charset="0"/>
                                  <a:ea typeface="Cambria Math"/>
                                  <a:cs typeface="Times New Roman" panose="02020603050405020304" pitchFamily="18" charset="0"/>
                                </a:rPr>
                              </m:ctrlPr>
                            </m:sSupPr>
                            <m:e>
                              <m:r>
                                <a:rPr lang="en-US" altLang="zh-TW" i="1">
                                  <a:latin typeface="Cambria Math"/>
                                  <a:ea typeface="Cambria Math"/>
                                  <a:cs typeface="Times New Roman" panose="02020603050405020304" pitchFamily="18" charset="0"/>
                                </a:rPr>
                                <m:t>𝑟</m:t>
                              </m:r>
                            </m:e>
                            <m:sup>
                              <m:r>
                                <a:rPr lang="en-US" altLang="zh-TW" i="1">
                                  <a:latin typeface="Cambria Math"/>
                                  <a:ea typeface="Cambria Math"/>
                                  <a:cs typeface="Times New Roman" panose="02020603050405020304" pitchFamily="18" charset="0"/>
                                </a:rPr>
                                <m:t>2</m:t>
                              </m:r>
                            </m:sup>
                          </m:sSup>
                        </m:den>
                      </m:f>
                      <m:r>
                        <a:rPr lang="en-US" altLang="zh-TW" i="1">
                          <a:latin typeface="Cambria Math"/>
                          <a:cs typeface="Times New Roman" panose="02020603050405020304" pitchFamily="18" charset="0"/>
                        </a:rPr>
                        <m:t>+</m:t>
                      </m:r>
                      <m:r>
                        <a:rPr lang="en-US" altLang="zh-TW" i="1">
                          <a:latin typeface="Cambria Math"/>
                          <a:cs typeface="Times New Roman" panose="02020603050405020304" pitchFamily="18" charset="0"/>
                        </a:rPr>
                        <m:t>𝑉</m:t>
                      </m:r>
                      <m:d>
                        <m:dPr>
                          <m:ctrlPr>
                            <a:rPr lang="en-US" altLang="zh-TW" i="1">
                              <a:latin typeface="Cambria Math" panose="02040503050406030204" pitchFamily="18" charset="0"/>
                              <a:cs typeface="Times New Roman" panose="02020603050405020304" pitchFamily="18" charset="0"/>
                            </a:rPr>
                          </m:ctrlPr>
                        </m:dPr>
                        <m:e>
                          <m:r>
                            <a:rPr lang="en-US" altLang="zh-TW" i="1">
                              <a:latin typeface="Cambria Math"/>
                              <a:cs typeface="Times New Roman" panose="02020603050405020304" pitchFamily="18" charset="0"/>
                            </a:rPr>
                            <m:t>𝑟</m:t>
                          </m:r>
                        </m:e>
                      </m:d>
                    </m:oMath>
                  </m:oMathPara>
                </a14:m>
                <a:endParaRPr lang="zh-TW" altLang="en-US" dirty="0"/>
              </a:p>
            </p:txBody>
          </p:sp>
        </mc:Choice>
        <mc:Fallback xmlns="">
          <p:sp>
            <p:nvSpPr>
              <p:cNvPr id="5" name="矩形 4"/>
              <p:cNvSpPr>
                <a:spLocks noRot="1" noChangeAspect="1" noMove="1" noResize="1" noEditPoints="1" noAdjustHandles="1" noChangeArrowheads="1" noChangeShapeType="1" noTextEdit="1"/>
              </p:cNvSpPr>
              <p:nvPr/>
            </p:nvSpPr>
            <p:spPr>
              <a:xfrm>
                <a:off x="2880168" y="6030002"/>
                <a:ext cx="2477345" cy="648126"/>
              </a:xfrm>
              <a:prstGeom prst="rect">
                <a:avLst/>
              </a:prstGeom>
              <a:blipFill>
                <a:blip r:embed="rId4"/>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1660858" y="5575857"/>
                <a:ext cx="62484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50000"/>
                  </a:spcBef>
                </a:pPr>
                <a:r>
                  <a:rPr lang="zh-TW" altLang="en-US" dirty="0">
                    <a:solidFill>
                      <a:srgbClr val="FF0000"/>
                    </a:solidFill>
                    <a:latin typeface="Times New Roman" panose="02020603050405020304" pitchFamily="18" charset="0"/>
                    <a:cs typeface="Times New Roman" panose="02020603050405020304" pitchFamily="18" charset="0"/>
                  </a:rPr>
                  <a:t>二維運動等效於一個在有效位能</a:t>
                </a:r>
                <a14:m>
                  <m:oMath xmlns:m="http://schemas.openxmlformats.org/officeDocument/2006/math">
                    <m:sSub>
                      <m:sSubPr>
                        <m:ctrlPr>
                          <a:rPr lang="en-US" altLang="zh-TW" i="1">
                            <a:solidFill>
                              <a:srgbClr val="FF0000"/>
                            </a:solidFill>
                            <a:latin typeface="Cambria Math" panose="02040503050406030204" pitchFamily="18" charset="0"/>
                            <a:cs typeface="Times New Roman" panose="02020603050405020304" pitchFamily="18" charset="0"/>
                          </a:rPr>
                        </m:ctrlPr>
                      </m:sSubPr>
                      <m:e>
                        <m:r>
                          <a:rPr lang="en-US" altLang="zh-TW" i="1">
                            <a:solidFill>
                              <a:srgbClr val="FF0000"/>
                            </a:solidFill>
                            <a:latin typeface="Cambria Math"/>
                            <a:cs typeface="Times New Roman" panose="02020603050405020304" pitchFamily="18" charset="0"/>
                          </a:rPr>
                          <m:t>𝑉</m:t>
                        </m:r>
                      </m:e>
                      <m:sub>
                        <m:r>
                          <m:rPr>
                            <m:sty m:val="p"/>
                          </m:rPr>
                          <a:rPr lang="en-US" altLang="zh-TW">
                            <a:solidFill>
                              <a:srgbClr val="FF0000"/>
                            </a:solidFill>
                            <a:latin typeface="Cambria Math"/>
                            <a:cs typeface="Times New Roman" panose="02020603050405020304" pitchFamily="18" charset="0"/>
                          </a:rPr>
                          <m:t>eff</m:t>
                        </m:r>
                      </m:sub>
                    </m:sSub>
                    <m:d>
                      <m:dPr>
                        <m:ctrlPr>
                          <a:rPr lang="en-US" altLang="zh-TW" i="1">
                            <a:solidFill>
                              <a:srgbClr val="FF0000"/>
                            </a:solidFill>
                            <a:latin typeface="Cambria Math" panose="02040503050406030204" pitchFamily="18" charset="0"/>
                            <a:cs typeface="Times New Roman" panose="02020603050405020304" pitchFamily="18" charset="0"/>
                          </a:rPr>
                        </m:ctrlPr>
                      </m:dPr>
                      <m:e>
                        <m:r>
                          <a:rPr lang="en-US" altLang="zh-TW" i="1">
                            <a:solidFill>
                              <a:srgbClr val="FF0000"/>
                            </a:solidFill>
                            <a:latin typeface="Cambria Math"/>
                            <a:cs typeface="Times New Roman" panose="02020603050405020304" pitchFamily="18" charset="0"/>
                          </a:rPr>
                          <m:t>𝑟</m:t>
                        </m:r>
                      </m:e>
                    </m:d>
                  </m:oMath>
                </a14:m>
                <a:r>
                  <a:rPr lang="zh-TW" altLang="en-US" dirty="0">
                    <a:solidFill>
                      <a:srgbClr val="FF0000"/>
                    </a:solidFill>
                    <a:latin typeface="Times New Roman" panose="02020603050405020304" pitchFamily="18" charset="0"/>
                    <a:cs typeface="Times New Roman" panose="02020603050405020304" pitchFamily="18" charset="0"/>
                  </a:rPr>
                  <a:t>作用下的一維運動！</a:t>
                </a:r>
                <a:endParaRPr lang="en-US" altLang="zh-TW"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1660858" y="5575857"/>
                <a:ext cx="6248400" cy="369332"/>
              </a:xfrm>
              <a:prstGeom prst="rect">
                <a:avLst/>
              </a:prstGeom>
              <a:blipFill>
                <a:blip r:embed="rId5"/>
                <a:stretch>
                  <a:fillRect l="-811"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 name="文字方塊 2">
            <a:extLst>
              <a:ext uri="{FF2B5EF4-FFF2-40B4-BE49-F238E27FC236}">
                <a16:creationId xmlns:a16="http://schemas.microsoft.com/office/drawing/2014/main" id="{0D4E65D5-3D22-7F4D-A8B2-492275C4AEAB}"/>
              </a:ext>
            </a:extLst>
          </p:cNvPr>
          <p:cNvSpPr txBox="1"/>
          <p:nvPr/>
        </p:nvSpPr>
        <p:spPr>
          <a:xfrm>
            <a:off x="1588430" y="1905090"/>
            <a:ext cx="6605123" cy="369332"/>
          </a:xfrm>
          <a:prstGeom prst="rect">
            <a:avLst/>
          </a:prstGeom>
          <a:noFill/>
        </p:spPr>
        <p:txBody>
          <a:bodyPr wrap="square" rtlCol="0">
            <a:spAutoFit/>
          </a:bodyPr>
          <a:lstStyle/>
          <a:p>
            <a:r>
              <a:rPr kumimoji="1" lang="zh-TW" altLang="en-US" dirty="0"/>
              <a:t>將在中心力中運動的粒子的速度及能量以極座標表示：</a:t>
            </a:r>
          </a:p>
        </p:txBody>
      </p:sp>
      <p:pic>
        <p:nvPicPr>
          <p:cNvPr id="19" name="Picture 2">
            <a:extLst>
              <a:ext uri="{FF2B5EF4-FFF2-40B4-BE49-F238E27FC236}">
                <a16:creationId xmlns:a16="http://schemas.microsoft.com/office/drawing/2014/main" id="{45E3BDA8-36D5-E146-AA27-709CC5FDF0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138"/>
          <a:stretch/>
        </p:blipFill>
        <p:spPr bwMode="auto">
          <a:xfrm>
            <a:off x="1648867" y="199185"/>
            <a:ext cx="2342279" cy="156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47769223-8601-0C45-B702-7767716E9FDA}"/>
                  </a:ext>
                </a:extLst>
              </p:cNvPr>
              <p:cNvSpPr txBox="1"/>
              <p:nvPr/>
            </p:nvSpPr>
            <p:spPr bwMode="auto">
              <a:xfrm>
                <a:off x="1648867" y="3767511"/>
                <a:ext cx="1482973" cy="618246"/>
              </a:xfrm>
              <a:prstGeom prst="rect">
                <a:avLst/>
              </a:prstGeom>
              <a:solidFill>
                <a:srgbClr val="FAFAA4"/>
              </a:solidFill>
              <a:ln>
                <a:noFill/>
              </a:ln>
            </p:spPr>
            <p:txBody>
              <a:bodyPr wrap="squar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𝑑</m:t>
                          </m:r>
                          <m:r>
                            <a:rPr lang="en-US" altLang="zh-TW" i="1">
                              <a:latin typeface="Cambria Math" panose="02040503050406030204" pitchFamily="18" charset="0"/>
                              <a:ea typeface="Cambria Math" panose="02040503050406030204" pitchFamily="18" charset="0"/>
                              <a:cs typeface="Times New Roman" panose="02020603050405020304" pitchFamily="18" charset="0"/>
                            </a:rPr>
                            <m:t>𝜙</m:t>
                          </m:r>
                        </m:num>
                        <m:den>
                          <m:r>
                            <a:rPr lang="en-US" altLang="zh-TW" i="1">
                              <a:latin typeface="Cambria Math" panose="02040503050406030204" pitchFamily="18" charset="0"/>
                              <a:cs typeface="Times New Roman" panose="02020603050405020304" pitchFamily="18" charset="0"/>
                            </a:rPr>
                            <m:t>𝑑𝑡</m:t>
                          </m:r>
                        </m:den>
                      </m:f>
                      <m:r>
                        <a:rPr lang="en-US" altLang="zh-TW" b="0" i="1" smtClean="0">
                          <a:latin typeface="Cambria Math" panose="02040503050406030204" pitchFamily="18" charset="0"/>
                          <a:cs typeface="Times New Roman" panose="02020603050405020304" pitchFamily="18" charset="0"/>
                        </a:rPr>
                        <m:t>=</m:t>
                      </m:r>
                      <m:r>
                        <a:rPr lang="en-US" altLang="zh-TW" b="0" i="1" smtClean="0">
                          <a:latin typeface="Cambria Math" panose="02040503050406030204" pitchFamily="18" charset="0"/>
                          <a:cs typeface="Times New Roman" panose="02020603050405020304" pitchFamily="18" charset="0"/>
                        </a:rPr>
                        <m:t>𝑙</m:t>
                      </m:r>
                      <m:r>
                        <a:rPr lang="en-US" altLang="zh-TW" b="0" i="1" smtClean="0">
                          <a:latin typeface="Cambria Math" panose="02040503050406030204" pitchFamily="18" charset="0"/>
                          <a:cs typeface="Times New Roman" panose="02020603050405020304" pitchFamily="18" charset="0"/>
                        </a:rPr>
                        <m:t>/</m:t>
                      </m:r>
                      <m:r>
                        <a:rPr lang="en-US" altLang="zh-TW" i="1">
                          <a:latin typeface="Cambria Math"/>
                          <a:ea typeface="Cambria Math"/>
                          <a:cs typeface="Times New Roman" panose="02020603050405020304" pitchFamily="18" charset="0"/>
                        </a:rPr>
                        <m:t>𝑚</m:t>
                      </m:r>
                      <m:sSup>
                        <m:sSupPr>
                          <m:ctrlPr>
                            <a:rPr lang="en-US" altLang="zh-TW" i="1">
                              <a:latin typeface="Cambria Math" panose="02040503050406030204" pitchFamily="18" charset="0"/>
                              <a:ea typeface="Cambria Math"/>
                              <a:cs typeface="Times New Roman" panose="02020603050405020304" pitchFamily="18" charset="0"/>
                            </a:rPr>
                          </m:ctrlPr>
                        </m:sSupPr>
                        <m:e>
                          <m:r>
                            <a:rPr lang="en-US" altLang="zh-TW" i="1">
                              <a:latin typeface="Cambria Math"/>
                              <a:ea typeface="Cambria Math"/>
                              <a:cs typeface="Times New Roman" panose="02020603050405020304" pitchFamily="18" charset="0"/>
                            </a:rPr>
                            <m:t>𝑟</m:t>
                          </m:r>
                        </m:e>
                        <m:sup>
                          <m:r>
                            <a:rPr lang="en-US" altLang="zh-TW" i="1">
                              <a:latin typeface="Cambria Math"/>
                              <a:ea typeface="Cambria Math"/>
                              <a:cs typeface="Times New Roman" panose="02020603050405020304" pitchFamily="18" charset="0"/>
                            </a:rPr>
                            <m:t>2</m:t>
                          </m:r>
                        </m:sup>
                      </m:sSup>
                    </m:oMath>
                  </m:oMathPara>
                </a14:m>
                <a:endParaRPr lang="zh-TW" altLang="en-US" i="1" dirty="0">
                  <a:latin typeface="Times New Roman" panose="02020603050405020304" pitchFamily="18" charset="0"/>
                  <a:cs typeface="Times New Roman" panose="02020603050405020304" pitchFamily="18" charset="0"/>
                </a:endParaRPr>
              </a:p>
            </p:txBody>
          </p:sp>
        </mc:Choice>
        <mc:Fallback xmlns="">
          <p:sp>
            <p:nvSpPr>
              <p:cNvPr id="20" name="文字方塊 19">
                <a:extLst>
                  <a:ext uri="{FF2B5EF4-FFF2-40B4-BE49-F238E27FC236}">
                    <a16:creationId xmlns:a16="http://schemas.microsoft.com/office/drawing/2014/main" id="{47769223-8601-0C45-B702-7767716E9FDA}"/>
                  </a:ext>
                </a:extLst>
              </p:cNvPr>
              <p:cNvSpPr txBox="1">
                <a:spLocks noRot="1" noChangeAspect="1" noMove="1" noResize="1" noEditPoints="1" noAdjustHandles="1" noChangeArrowheads="1" noChangeShapeType="1" noTextEdit="1"/>
              </p:cNvSpPr>
              <p:nvPr/>
            </p:nvSpPr>
            <p:spPr bwMode="auto">
              <a:xfrm>
                <a:off x="1648867" y="3767511"/>
                <a:ext cx="1482973" cy="618246"/>
              </a:xfrm>
              <a:prstGeom prst="rect">
                <a:avLst/>
              </a:prstGeom>
              <a:blipFill>
                <a:blip r:embed="rId7"/>
                <a:stretch>
                  <a:fillRect b="-4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BAD4C3D3-49E5-F844-B481-B0AF2F9EC717}"/>
                  </a:ext>
                </a:extLst>
              </p:cNvPr>
              <p:cNvSpPr/>
              <p:nvPr/>
            </p:nvSpPr>
            <p:spPr>
              <a:xfrm>
                <a:off x="3166294" y="3811550"/>
                <a:ext cx="5691735" cy="496996"/>
              </a:xfrm>
              <a:prstGeom prst="rect">
                <a:avLst/>
              </a:prstGeom>
            </p:spPr>
            <p:txBody>
              <a:bodyPr wrap="square">
                <a:spAutoFit/>
              </a:bodyPr>
              <a:lstStyle/>
              <a:p>
                <a:r>
                  <a:rPr lang="zh-TW" altLang="en-US" dirty="0">
                    <a:cs typeface="Times New Roman" panose="02020603050405020304" pitchFamily="18" charset="0"/>
                  </a:rPr>
                  <a:t>角度變化率</a:t>
                </a:r>
                <a14:m>
                  <m:oMath xmlns:m="http://schemas.openxmlformats.org/officeDocument/2006/math">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𝑑</m:t>
                        </m:r>
                        <m:r>
                          <a:rPr lang="en-US" altLang="zh-TW" i="1">
                            <a:latin typeface="Cambria Math" panose="02040503050406030204" pitchFamily="18" charset="0"/>
                            <a:ea typeface="Cambria Math" panose="02040503050406030204" pitchFamily="18" charset="0"/>
                            <a:cs typeface="Times New Roman" panose="02020603050405020304" pitchFamily="18" charset="0"/>
                          </a:rPr>
                          <m:t>𝜙</m:t>
                        </m:r>
                      </m:num>
                      <m:den>
                        <m:r>
                          <a:rPr lang="en-US" altLang="zh-TW" i="1">
                            <a:latin typeface="Cambria Math" panose="02040503050406030204" pitchFamily="18" charset="0"/>
                            <a:cs typeface="Times New Roman" panose="02020603050405020304" pitchFamily="18" charset="0"/>
                          </a:rPr>
                          <m:t>𝑑𝑡</m:t>
                        </m:r>
                      </m:den>
                    </m:f>
                  </m:oMath>
                </a14:m>
                <a:r>
                  <a:rPr lang="zh-TW" altLang="en-US" dirty="0"/>
                  <a:t>由距離決定！轉動動能如同位能一樣！</a:t>
                </a:r>
              </a:p>
            </p:txBody>
          </p:sp>
        </mc:Choice>
        <mc:Fallback xmlns="">
          <p:sp>
            <p:nvSpPr>
              <p:cNvPr id="7" name="矩形 6">
                <a:extLst>
                  <a:ext uri="{FF2B5EF4-FFF2-40B4-BE49-F238E27FC236}">
                    <a16:creationId xmlns:a16="http://schemas.microsoft.com/office/drawing/2014/main" id="{BAD4C3D3-49E5-F844-B481-B0AF2F9EC717}"/>
                  </a:ext>
                </a:extLst>
              </p:cNvPr>
              <p:cNvSpPr>
                <a:spLocks noRot="1" noChangeAspect="1" noMove="1" noResize="1" noEditPoints="1" noAdjustHandles="1" noChangeArrowheads="1" noChangeShapeType="1" noTextEdit="1"/>
              </p:cNvSpPr>
              <p:nvPr/>
            </p:nvSpPr>
            <p:spPr>
              <a:xfrm>
                <a:off x="3166294" y="3811550"/>
                <a:ext cx="5691735" cy="496996"/>
              </a:xfrm>
              <a:prstGeom prst="rect">
                <a:avLst/>
              </a:prstGeom>
              <a:blipFill>
                <a:blip r:embed="rId8"/>
                <a:stretch>
                  <a:fillRect l="-891" b="-2500"/>
                </a:stretch>
              </a:blipFill>
            </p:spPr>
            <p:txBody>
              <a:bodyPr/>
              <a:lstStyle/>
              <a:p>
                <a:r>
                  <a:rPr lang="en-TW">
                    <a:noFill/>
                  </a:rPr>
                  <a:t> </a:t>
                </a:r>
              </a:p>
            </p:txBody>
          </p:sp>
        </mc:Fallback>
      </mc:AlternateContent>
      <p:sp>
        <p:nvSpPr>
          <p:cNvPr id="8" name="TextBox 7">
            <a:extLst>
              <a:ext uri="{FF2B5EF4-FFF2-40B4-BE49-F238E27FC236}">
                <a16:creationId xmlns:a16="http://schemas.microsoft.com/office/drawing/2014/main" id="{2C35AF46-1464-934B-A737-768FC0268DC5}"/>
              </a:ext>
            </a:extLst>
          </p:cNvPr>
          <p:cNvSpPr txBox="1"/>
          <p:nvPr/>
        </p:nvSpPr>
        <p:spPr>
          <a:xfrm>
            <a:off x="3716414" y="2431483"/>
            <a:ext cx="3539566" cy="369332"/>
          </a:xfrm>
          <a:prstGeom prst="rect">
            <a:avLst/>
          </a:prstGeom>
          <a:noFill/>
        </p:spPr>
        <p:txBody>
          <a:bodyPr wrap="square" rtlCol="0">
            <a:spAutoFit/>
          </a:bodyPr>
          <a:lstStyle/>
          <a:p>
            <a:r>
              <a:rPr lang="en-TW" dirty="0"/>
              <a:t>注意兩個方向隨時都垂直！</a:t>
            </a:r>
          </a:p>
        </p:txBody>
      </p:sp>
      <mc:AlternateContent xmlns:mc="http://schemas.openxmlformats.org/markup-compatibility/2006" xmlns:a14="http://schemas.microsoft.com/office/drawing/2010/main">
        <mc:Choice Requires="a14">
          <p:sp>
            <p:nvSpPr>
              <p:cNvPr id="13" name="文字方塊 1">
                <a:extLst>
                  <a:ext uri="{FF2B5EF4-FFF2-40B4-BE49-F238E27FC236}">
                    <a16:creationId xmlns:a16="http://schemas.microsoft.com/office/drawing/2014/main" id="{42C135F9-0439-FD42-831C-D7F1054D57BD}"/>
                  </a:ext>
                </a:extLst>
              </p:cNvPr>
              <p:cNvSpPr txBox="1"/>
              <p:nvPr/>
            </p:nvSpPr>
            <p:spPr bwMode="auto">
              <a:xfrm>
                <a:off x="6530266" y="2265230"/>
                <a:ext cx="2544543" cy="678840"/>
              </a:xfrm>
              <a:prstGeom prst="rect">
                <a:avLst/>
              </a:prstGeom>
              <a:solidFill>
                <a:srgbClr val="FAFAA4"/>
              </a:solidFill>
              <a:ln>
                <a:noFill/>
              </a:ln>
            </p:spPr>
            <p:txBody>
              <a:bodyPr wrap="none"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cs typeface="Times New Roman" panose="02020603050405020304" pitchFamily="18" charset="0"/>
                            </a:rPr>
                          </m:ctrlPr>
                        </m:sSupPr>
                        <m:e>
                          <m:r>
                            <a:rPr lang="en-US" altLang="zh-TW" b="0" i="1" smtClean="0">
                              <a:latin typeface="Cambria Math"/>
                              <a:cs typeface="Times New Roman" panose="02020603050405020304" pitchFamily="18" charset="0"/>
                            </a:rPr>
                            <m:t>𝑣</m:t>
                          </m:r>
                        </m:e>
                        <m:sup>
                          <m:r>
                            <a:rPr lang="en-US" altLang="zh-TW" b="0" i="1" smtClean="0">
                              <a:latin typeface="Cambria Math"/>
                              <a:cs typeface="Times New Roman" panose="02020603050405020304" pitchFamily="18" charset="0"/>
                            </a:rPr>
                            <m:t>2</m:t>
                          </m:r>
                        </m:sup>
                      </m:sSup>
                      <m:r>
                        <a:rPr lang="en-US" altLang="zh-TW" b="0" i="0" smtClean="0">
                          <a:latin typeface="Cambria Math" panose="02040503050406030204" pitchFamily="18" charset="0"/>
                          <a:cs typeface="Times New Roman" panose="02020603050405020304" pitchFamily="18" charset="0"/>
                        </a:rPr>
                        <m:t>=</m:t>
                      </m:r>
                      <m:sSup>
                        <m:sSupPr>
                          <m:ctrlPr>
                            <a:rPr lang="en-US" altLang="zh-TW" i="1">
                              <a:latin typeface="Cambria Math" panose="02040503050406030204" pitchFamily="18" charset="0"/>
                              <a:cs typeface="Times New Roman" panose="02020603050405020304" pitchFamily="18" charset="0"/>
                            </a:rPr>
                          </m:ctrlPr>
                        </m:sSupPr>
                        <m:e>
                          <m:d>
                            <m:dPr>
                              <m:ctrlPr>
                                <a:rPr lang="en-US" altLang="zh-TW" i="1" smtClean="0">
                                  <a:latin typeface="Cambria Math" panose="02040503050406030204" pitchFamily="18" charset="0"/>
                                  <a:cs typeface="Times New Roman" panose="02020603050405020304"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𝑑𝑟</m:t>
                                  </m:r>
                                </m:num>
                                <m:den>
                                  <m:r>
                                    <a:rPr lang="en-US" altLang="zh-TW" i="1">
                                      <a:latin typeface="Cambria Math" panose="02040503050406030204" pitchFamily="18" charset="0"/>
                                      <a:cs typeface="Times New Roman" panose="02020603050405020304" pitchFamily="18" charset="0"/>
                                    </a:rPr>
                                    <m:t>𝑑𝑡</m:t>
                                  </m:r>
                                </m:den>
                              </m:f>
                            </m:e>
                          </m:d>
                        </m:e>
                        <m:sup>
                          <m:r>
                            <a:rPr lang="en-US" altLang="zh-TW" i="1">
                              <a:latin typeface="Cambria Math"/>
                              <a:cs typeface="Times New Roman" panose="02020603050405020304" pitchFamily="18" charset="0"/>
                            </a:rPr>
                            <m:t>2</m:t>
                          </m:r>
                        </m:sup>
                      </m:sSup>
                      <m:r>
                        <a:rPr lang="en-US" altLang="zh-TW" i="1">
                          <a:latin typeface="Cambria Math"/>
                          <a:cs typeface="Times New Roman" panose="02020603050405020304" pitchFamily="18" charset="0"/>
                        </a:rPr>
                        <m:t>+</m:t>
                      </m:r>
                      <m:sSup>
                        <m:sSupPr>
                          <m:ctrlPr>
                            <a:rPr lang="en-US" altLang="zh-TW" i="1">
                              <a:latin typeface="Cambria Math" panose="02040503050406030204" pitchFamily="18" charset="0"/>
                              <a:cs typeface="Times New Roman" panose="02020603050405020304" pitchFamily="18" charset="0"/>
                            </a:rPr>
                          </m:ctrlPr>
                        </m:sSupPr>
                        <m:e>
                          <m:r>
                            <a:rPr lang="en-US" altLang="zh-TW" i="1">
                              <a:latin typeface="Cambria Math"/>
                              <a:cs typeface="Times New Roman" panose="02020603050405020304" pitchFamily="18" charset="0"/>
                            </a:rPr>
                            <m:t>𝑟</m:t>
                          </m:r>
                        </m:e>
                        <m:sup>
                          <m:r>
                            <a:rPr lang="en-US" altLang="zh-TW" i="1">
                              <a:latin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anose="02020603050405020304" pitchFamily="18" charset="0"/>
                            </a:rPr>
                          </m:ctrlPr>
                        </m:sSupPr>
                        <m:e>
                          <m:d>
                            <m:dPr>
                              <m:ctrlPr>
                                <a:rPr lang="en-US" altLang="zh-TW" i="1" smtClean="0">
                                  <a:latin typeface="Cambria Math" panose="02040503050406030204" pitchFamily="18" charset="0"/>
                                  <a:cs typeface="Times New Roman" panose="02020603050405020304" pitchFamily="18" charset="0"/>
                                </a:rPr>
                              </m:ctrlPr>
                            </m:dPr>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𝑑</m:t>
                                  </m:r>
                                  <m:r>
                                    <a:rPr lang="en-US" altLang="zh-TW" i="1">
                                      <a:latin typeface="Cambria Math" panose="02040503050406030204" pitchFamily="18" charset="0"/>
                                      <a:ea typeface="Cambria Math" panose="02040503050406030204" pitchFamily="18" charset="0"/>
                                      <a:cs typeface="Times New Roman" panose="02020603050405020304" pitchFamily="18" charset="0"/>
                                    </a:rPr>
                                    <m:t>𝜙</m:t>
                                  </m:r>
                                </m:num>
                                <m:den>
                                  <m:r>
                                    <a:rPr lang="en-US" altLang="zh-TW" i="1">
                                      <a:latin typeface="Cambria Math" panose="02040503050406030204" pitchFamily="18" charset="0"/>
                                      <a:cs typeface="Times New Roman" panose="02020603050405020304" pitchFamily="18" charset="0"/>
                                    </a:rPr>
                                    <m:t>𝑑𝑡</m:t>
                                  </m:r>
                                </m:den>
                              </m:f>
                            </m:e>
                          </m:d>
                        </m:e>
                        <m:sup>
                          <m:r>
                            <a:rPr lang="en-US" altLang="zh-TW" i="1">
                              <a:latin typeface="Cambria Math"/>
                              <a:cs typeface="Times New Roman" panose="02020603050405020304" pitchFamily="18" charset="0"/>
                            </a:rPr>
                            <m:t>2</m:t>
                          </m:r>
                        </m:sup>
                      </m:sSup>
                    </m:oMath>
                  </m:oMathPara>
                </a14:m>
                <a:endParaRPr lang="zh-TW" altLang="en-US" dirty="0">
                  <a:latin typeface="Times New Roman" panose="02020603050405020304" pitchFamily="18" charset="0"/>
                  <a:cs typeface="Times New Roman" panose="02020603050405020304" pitchFamily="18" charset="0"/>
                </a:endParaRPr>
              </a:p>
            </p:txBody>
          </p:sp>
        </mc:Choice>
        <mc:Fallback xmlns="">
          <p:sp>
            <p:nvSpPr>
              <p:cNvPr id="13" name="文字方塊 1">
                <a:extLst>
                  <a:ext uri="{FF2B5EF4-FFF2-40B4-BE49-F238E27FC236}">
                    <a16:creationId xmlns:a16="http://schemas.microsoft.com/office/drawing/2014/main" id="{42C135F9-0439-FD42-831C-D7F1054D57BD}"/>
                  </a:ext>
                </a:extLst>
              </p:cNvPr>
              <p:cNvSpPr txBox="1">
                <a:spLocks noRot="1" noChangeAspect="1" noMove="1" noResize="1" noEditPoints="1" noAdjustHandles="1" noChangeArrowheads="1" noChangeShapeType="1" noTextEdit="1"/>
              </p:cNvSpPr>
              <p:nvPr/>
            </p:nvSpPr>
            <p:spPr bwMode="auto">
              <a:xfrm>
                <a:off x="6530266" y="2265230"/>
                <a:ext cx="2544543" cy="678840"/>
              </a:xfrm>
              <a:prstGeom prst="rect">
                <a:avLst/>
              </a:prstGeom>
              <a:blipFill>
                <a:blip r:embed="rId9"/>
                <a:stretch>
                  <a:fillRect b="-370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3">
                <a:extLst>
                  <a:ext uri="{FF2B5EF4-FFF2-40B4-BE49-F238E27FC236}">
                    <a16:creationId xmlns:a16="http://schemas.microsoft.com/office/drawing/2014/main" id="{897E25BB-CFB4-9743-AD42-C0150696CFCB}"/>
                  </a:ext>
                </a:extLst>
              </p:cNvPr>
              <p:cNvSpPr txBox="1"/>
              <p:nvPr/>
            </p:nvSpPr>
            <p:spPr bwMode="auto">
              <a:xfrm>
                <a:off x="1690028" y="2357837"/>
                <a:ext cx="1998432" cy="525913"/>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anose="02020603050405020304" pitchFamily="18" charset="0"/>
                            </a:rPr>
                          </m:ctrlPr>
                        </m:accPr>
                        <m:e>
                          <m:r>
                            <a:rPr kumimoji="1" lang="en-US" altLang="zh-TW" b="0" i="1" smtClean="0">
                              <a:latin typeface="Cambria Math" panose="02040503050406030204" pitchFamily="18" charset="0"/>
                              <a:cs typeface="Times New Roman" panose="02020603050405020304" pitchFamily="18" charset="0"/>
                            </a:rPr>
                            <m:t>𝑣</m:t>
                          </m:r>
                        </m:e>
                      </m:acc>
                      <m:r>
                        <a:rPr kumimoji="1" lang="en-US" altLang="zh-TW" b="0" i="1" smtClean="0">
                          <a:latin typeface="Cambria Math" panose="02040503050406030204" pitchFamily="18" charset="0"/>
                          <a:cs typeface="Times New Roman" panose="02020603050405020304" pitchFamily="18" charset="0"/>
                        </a:rPr>
                        <m:t>=</m:t>
                      </m:r>
                      <m:f>
                        <m:fPr>
                          <m:ctrlPr>
                            <a:rPr kumimoji="1" lang="en-US" altLang="zh-TW" b="0"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𝑑𝑟</m:t>
                          </m:r>
                        </m:num>
                        <m:den>
                          <m:r>
                            <a:rPr kumimoji="1" lang="en-US" altLang="zh-TW" b="0" i="1" smtClean="0">
                              <a:latin typeface="Cambria Math" panose="02040503050406030204" pitchFamily="18" charset="0"/>
                              <a:cs typeface="Times New Roman" panose="02020603050405020304" pitchFamily="18" charset="0"/>
                            </a:rPr>
                            <m:t>𝑑𝑡</m:t>
                          </m:r>
                        </m:den>
                      </m:f>
                      <m:sSub>
                        <m:sSubPr>
                          <m:ctrlPr>
                            <a:rPr kumimoji="1" lang="en-US" altLang="zh-TW" b="0" i="1" smtClean="0">
                              <a:latin typeface="Cambria Math" panose="02040503050406030204" pitchFamily="18" charset="0"/>
                              <a:cs typeface="Times New Roman" panose="02020603050405020304" pitchFamily="18" charset="0"/>
                            </a:rPr>
                          </m:ctrlPr>
                        </m:sSubPr>
                        <m:e>
                          <m:acc>
                            <m:accPr>
                              <m:chr m:val="̂"/>
                              <m:ctrlPr>
                                <a:rPr kumimoji="1" lang="en-US" altLang="zh-TW" b="0" i="1" smtClean="0">
                                  <a:latin typeface="Cambria Math" panose="02040503050406030204" pitchFamily="18" charset="0"/>
                                  <a:cs typeface="Times New Roman" panose="02020603050405020304" pitchFamily="18" charset="0"/>
                                </a:rPr>
                              </m:ctrlPr>
                            </m:accPr>
                            <m:e>
                              <m:r>
                                <a:rPr kumimoji="1" lang="en-US" altLang="zh-TW" b="0" i="1" smtClean="0">
                                  <a:latin typeface="Cambria Math" panose="02040503050406030204" pitchFamily="18" charset="0"/>
                                  <a:cs typeface="Times New Roman" panose="02020603050405020304" pitchFamily="18" charset="0"/>
                                </a:rPr>
                                <m:t>𝑒</m:t>
                              </m:r>
                            </m:e>
                          </m:acc>
                        </m:e>
                        <m:sub>
                          <m:r>
                            <a:rPr kumimoji="1" lang="en-US" altLang="zh-TW" b="0" i="1" smtClean="0">
                              <a:latin typeface="Cambria Math" panose="02040503050406030204" pitchFamily="18" charset="0"/>
                              <a:cs typeface="Times New Roman" panose="02020603050405020304" pitchFamily="18" charset="0"/>
                            </a:rPr>
                            <m:t>𝑟</m:t>
                          </m:r>
                        </m:sub>
                      </m:sSub>
                      <m:r>
                        <a:rPr kumimoji="1" lang="en-US" altLang="zh-TW" b="0" i="1" smtClean="0">
                          <a:latin typeface="Cambria Math" panose="02040503050406030204" pitchFamily="18" charset="0"/>
                          <a:cs typeface="Times New Roman" panose="02020603050405020304" pitchFamily="18" charset="0"/>
                        </a:rPr>
                        <m:t>+</m:t>
                      </m:r>
                      <m:r>
                        <a:rPr kumimoji="1" lang="en-US" altLang="zh-TW" b="0" i="1" smtClean="0">
                          <a:latin typeface="Cambria Math" panose="02040503050406030204" pitchFamily="18" charset="0"/>
                          <a:cs typeface="Times New Roman" panose="02020603050405020304" pitchFamily="18" charset="0"/>
                        </a:rPr>
                        <m:t>𝑟</m:t>
                      </m:r>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𝑑</m:t>
                          </m:r>
                          <m:r>
                            <a:rPr lang="en-US" altLang="zh-TW" i="1" smtClean="0">
                              <a:latin typeface="Cambria Math" panose="02040503050406030204" pitchFamily="18" charset="0"/>
                              <a:ea typeface="Cambria Math" panose="02040503050406030204" pitchFamily="18" charset="0"/>
                              <a:cs typeface="Times New Roman" panose="02020603050405020304" pitchFamily="18" charset="0"/>
                            </a:rPr>
                            <m:t>𝜙</m:t>
                          </m:r>
                        </m:num>
                        <m:den>
                          <m:r>
                            <a:rPr lang="en-US" altLang="zh-TW" i="1">
                              <a:latin typeface="Cambria Math" panose="02040503050406030204" pitchFamily="18" charset="0"/>
                              <a:cs typeface="Times New Roman" panose="02020603050405020304" pitchFamily="18" charset="0"/>
                            </a:rPr>
                            <m:t>𝑑𝑡</m:t>
                          </m:r>
                        </m:den>
                      </m:f>
                      <m:sSub>
                        <m:sSubPr>
                          <m:ctrlPr>
                            <a:rPr lang="en-US" altLang="zh-TW" i="1">
                              <a:latin typeface="Cambria Math" panose="02040503050406030204" pitchFamily="18" charset="0"/>
                              <a:cs typeface="Times New Roman" panose="02020603050405020304" pitchFamily="18" charset="0"/>
                            </a:rPr>
                          </m:ctrlPr>
                        </m:sSubPr>
                        <m:e>
                          <m:acc>
                            <m:accPr>
                              <m:chr m:val="̂"/>
                              <m:ctrlPr>
                                <a:rPr lang="en-US" altLang="zh-TW" i="1">
                                  <a:latin typeface="Cambria Math" panose="02040503050406030204" pitchFamily="18" charset="0"/>
                                  <a:cs typeface="Times New Roman" panose="02020603050405020304" pitchFamily="18" charset="0"/>
                                </a:rPr>
                              </m:ctrlPr>
                            </m:accPr>
                            <m:e>
                              <m:r>
                                <a:rPr lang="en-US" altLang="zh-TW" i="1">
                                  <a:latin typeface="Cambria Math" panose="02040503050406030204" pitchFamily="18" charset="0"/>
                                  <a:cs typeface="Times New Roman" panose="02020603050405020304" pitchFamily="18" charset="0"/>
                                </a:rPr>
                                <m:t>𝑒</m:t>
                              </m:r>
                            </m:e>
                          </m:acc>
                        </m:e>
                        <m:sub>
                          <m:r>
                            <a:rPr lang="en-US" altLang="zh-TW" i="1" smtClean="0">
                              <a:latin typeface="Cambria Math" panose="02040503050406030204" pitchFamily="18" charset="0"/>
                              <a:ea typeface="Cambria Math" panose="02040503050406030204" pitchFamily="18" charset="0"/>
                              <a:cs typeface="Times New Roman" panose="02020603050405020304" pitchFamily="18" charset="0"/>
                            </a:rPr>
                            <m:t>𝜙</m:t>
                          </m:r>
                        </m:sub>
                      </m:sSub>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5" name="文字方塊 3">
                <a:extLst>
                  <a:ext uri="{FF2B5EF4-FFF2-40B4-BE49-F238E27FC236}">
                    <a16:creationId xmlns:a16="http://schemas.microsoft.com/office/drawing/2014/main" id="{897E25BB-CFB4-9743-AD42-C0150696CFCB}"/>
                  </a:ext>
                </a:extLst>
              </p:cNvPr>
              <p:cNvSpPr txBox="1">
                <a:spLocks noRot="1" noChangeAspect="1" noMove="1" noResize="1" noEditPoints="1" noAdjustHandles="1" noChangeArrowheads="1" noChangeShapeType="1" noTextEdit="1"/>
              </p:cNvSpPr>
              <p:nvPr/>
            </p:nvSpPr>
            <p:spPr bwMode="auto">
              <a:xfrm>
                <a:off x="1690028" y="2357837"/>
                <a:ext cx="1998432" cy="525913"/>
              </a:xfrm>
              <a:prstGeom prst="rect">
                <a:avLst/>
              </a:prstGeom>
              <a:blipFill>
                <a:blip r:embed="rId10"/>
                <a:stretch>
                  <a:fillRect l="-629" t="-4651" r="-1258" b="-13953"/>
                </a:stretch>
              </a:blipFill>
              <a:ln>
                <a:noFill/>
              </a:ln>
            </p:spPr>
            <p:txBody>
              <a:bodyPr/>
              <a:lstStyle/>
              <a:p>
                <a:r>
                  <a:rPr lang="en-TW">
                    <a:noFill/>
                  </a:rPr>
                  <a:t> </a:t>
                </a:r>
              </a:p>
            </p:txBody>
          </p:sp>
        </mc:Fallback>
      </mc:AlternateContent>
      <p:sp>
        <p:nvSpPr>
          <p:cNvPr id="10" name="TextBox 9">
            <a:extLst>
              <a:ext uri="{FF2B5EF4-FFF2-40B4-BE49-F238E27FC236}">
                <a16:creationId xmlns:a16="http://schemas.microsoft.com/office/drawing/2014/main" id="{5AA725AB-CB09-069D-45B4-01ADA94320B9}"/>
              </a:ext>
            </a:extLst>
          </p:cNvPr>
          <p:cNvSpPr txBox="1"/>
          <p:nvPr/>
        </p:nvSpPr>
        <p:spPr bwMode="auto">
          <a:xfrm>
            <a:off x="4139951" y="908720"/>
            <a:ext cx="4718077"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動能中的角動量項在古典中心力運動就有！</a:t>
            </a:r>
          </a:p>
        </p:txBody>
      </p:sp>
    </p:spTree>
    <p:extLst>
      <p:ext uri="{BB962C8B-B14F-4D97-AF65-F5344CB8AC3E}">
        <p14:creationId xmlns:p14="http://schemas.microsoft.com/office/powerpoint/2010/main" val="417603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ext Box 10"/>
          <p:cNvSpPr txBox="1">
            <a:spLocks noChangeArrowheads="1"/>
          </p:cNvSpPr>
          <p:nvPr/>
        </p:nvSpPr>
        <p:spPr bwMode="auto">
          <a:xfrm>
            <a:off x="1506634" y="2393882"/>
            <a:ext cx="507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嘗試將波函數分解為三個變數個別函數的乘積：</a:t>
            </a:r>
          </a:p>
        </p:txBody>
      </p:sp>
      <p:pic>
        <p:nvPicPr>
          <p:cNvPr id="2060" name="Picture 2" descr="D:\Dropbox\Documents\課程\YoungTextBook\Images\Chapter41\A_Images\A_Figures_and_Photos\41_01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97395" y="253768"/>
            <a:ext cx="2448446" cy="203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a:spLocks noChangeArrowheads="1"/>
          </p:cNvSpPr>
          <p:nvPr/>
        </p:nvSpPr>
        <p:spPr bwMode="auto">
          <a:xfrm>
            <a:off x="4547133" y="5199371"/>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dirty="0">
                <a:latin typeface="Times New Roman" charset="0"/>
                <a:cs typeface="Times New Roman" charset="0"/>
              </a:rPr>
              <a:t>三維</a:t>
            </a:r>
            <a:r>
              <a:rPr lang="en-US" altLang="zh-TW" dirty="0">
                <a:latin typeface="Times New Roman" charset="0"/>
                <a:cs typeface="Times New Roman" charset="0"/>
              </a:rPr>
              <a:t>Box</a:t>
            </a:r>
            <a:r>
              <a:rPr lang="zh-TW" altLang="en-US" dirty="0">
                <a:latin typeface="Times New Roman" charset="0"/>
                <a:cs typeface="Times New Roman" charset="0"/>
              </a:rPr>
              <a:t>簡化為三個一維</a:t>
            </a:r>
            <a:r>
              <a:rPr lang="en-US" altLang="zh-TW" dirty="0">
                <a:latin typeface="Times New Roman" charset="0"/>
                <a:cs typeface="Times New Roman" charset="0"/>
              </a:rPr>
              <a:t>Box</a:t>
            </a:r>
            <a:r>
              <a:rPr lang="zh-TW" altLang="en-US" dirty="0">
                <a:latin typeface="Times New Roman" charset="0"/>
                <a:cs typeface="Times New Roman" charset="0"/>
              </a:rPr>
              <a:t>！</a:t>
            </a:r>
          </a:p>
        </p:txBody>
      </p:sp>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22009F18-10D7-A0A6-FBE8-26E7D1BD7481}"/>
                  </a:ext>
                </a:extLst>
              </p:cNvPr>
              <p:cNvSpPr txBox="1"/>
              <p:nvPr/>
            </p:nvSpPr>
            <p:spPr bwMode="auto">
              <a:xfrm>
                <a:off x="4827724" y="697002"/>
                <a:ext cx="2797496"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num>
                        <m:den>
                          <m:r>
                            <a:rPr lang="en-US" altLang="zh-TW" sz="1800" b="0" i="1" smtClean="0">
                              <a:latin typeface="Cambria Math"/>
                              <a:ea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smtClean="0">
                              <a:latin typeface="Cambria Math" panose="02040503050406030204" pitchFamily="18" charset="0"/>
                            </a:rPr>
                          </m:ctrlPr>
                        </m:dPr>
                        <m:e>
                          <m:r>
                            <a:rPr lang="en-US" altLang="zh-TW" i="1">
                              <a:latin typeface="Cambria Math"/>
                            </a:rPr>
                            <m:t>𝑉</m:t>
                          </m:r>
                          <m:d>
                            <m:dPr>
                              <m:ctrlPr>
                                <a:rPr lang="en-US" altLang="zh-TW" i="1">
                                  <a:latin typeface="Cambria Math" panose="02040503050406030204" pitchFamily="18" charset="0"/>
                                </a:rPr>
                              </m:ctrlPr>
                            </m:dPr>
                            <m:e>
                              <m:r>
                                <a:rPr lang="en-US" altLang="zh-TW" i="1">
                                  <a:latin typeface="Cambria Math"/>
                                </a:rPr>
                                <m:t>𝑥</m:t>
                              </m:r>
                            </m:e>
                          </m:d>
                          <m:r>
                            <a:rPr lang="en-US" altLang="zh-TW" b="0" i="1" smtClean="0">
                              <a:latin typeface="Cambria Math"/>
                            </a:rPr>
                            <m:t>−</m:t>
                          </m:r>
                          <m:r>
                            <a:rPr lang="en-US" altLang="zh-TW" b="0" i="1" smtClean="0">
                              <a:latin typeface="Cambria Math"/>
                            </a:rPr>
                            <m:t>𝐸</m:t>
                          </m:r>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oMath>
                  </m:oMathPara>
                </a14:m>
                <a:endParaRPr lang="zh-TW" altLang="en-US" sz="1800" dirty="0"/>
              </a:p>
            </p:txBody>
          </p:sp>
        </mc:Choice>
        <mc:Fallback xmlns="">
          <p:sp>
            <p:nvSpPr>
              <p:cNvPr id="4" name="文字方塊 9">
                <a:extLst>
                  <a:ext uri="{FF2B5EF4-FFF2-40B4-BE49-F238E27FC236}">
                    <a16:creationId xmlns:a16="http://schemas.microsoft.com/office/drawing/2014/main" id="{22009F18-10D7-A0A6-FBE8-26E7D1BD7481}"/>
                  </a:ext>
                </a:extLst>
              </p:cNvPr>
              <p:cNvSpPr txBox="1">
                <a:spLocks noRot="1" noChangeAspect="1" noMove="1" noResize="1" noEditPoints="1" noAdjustHandles="1" noChangeArrowheads="1" noChangeShapeType="1" noTextEdit="1"/>
              </p:cNvSpPr>
              <p:nvPr/>
            </p:nvSpPr>
            <p:spPr bwMode="auto">
              <a:xfrm>
                <a:off x="4827724" y="697002"/>
                <a:ext cx="2797496" cy="648126"/>
              </a:xfrm>
              <a:prstGeom prst="rect">
                <a:avLst/>
              </a:prstGeom>
              <a:blipFill>
                <a:blip r:embed="rId3"/>
                <a:stretch>
                  <a:fillRect b="-377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10">
                <a:extLst>
                  <a:ext uri="{FF2B5EF4-FFF2-40B4-BE49-F238E27FC236}">
                    <a16:creationId xmlns:a16="http://schemas.microsoft.com/office/drawing/2014/main" id="{F13AD06C-24E7-3C35-5682-420635683A80}"/>
                  </a:ext>
                </a:extLst>
              </p:cNvPr>
              <p:cNvSpPr txBox="1"/>
              <p:nvPr/>
            </p:nvSpPr>
            <p:spPr bwMode="auto">
              <a:xfrm>
                <a:off x="4148758" y="1628130"/>
                <a:ext cx="4542397" cy="695447"/>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num>
                        <m:den>
                          <m:r>
                            <a:rPr lang="zh-TW" altLang="en-US" sz="1800" b="0" i="1" smtClean="0">
                              <a:latin typeface="Cambria Math"/>
                              <a:ea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sSup>
                            <m:sSupPr>
                              <m:ctrlPr>
                                <a:rPr lang="en-US" altLang="zh-TW" i="1">
                                  <a:latin typeface="Cambria Math" panose="02040503050406030204" pitchFamily="18" charset="0"/>
                                </a:rPr>
                              </m:ctrlPr>
                            </m:sSupPr>
                            <m:e>
                              <m:r>
                                <a:rPr lang="en-US" altLang="zh-TW" b="0" i="1" smtClean="0">
                                  <a:latin typeface="Cambria Math"/>
                                </a:rPr>
                                <m:t>𝑦</m:t>
                              </m:r>
                            </m:e>
                            <m:sup>
                              <m:r>
                                <a:rPr lang="en-US" altLang="zh-TW" i="1">
                                  <a:latin typeface="Cambria Math"/>
                                </a:rPr>
                                <m:t>2</m:t>
                              </m:r>
                            </m:sup>
                          </m:sSup>
                        </m:den>
                      </m:f>
                      <m:r>
                        <a:rPr lang="en-US" altLang="zh-TW"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sSup>
                            <m:sSupPr>
                              <m:ctrlPr>
                                <a:rPr lang="en-US" altLang="zh-TW" i="1">
                                  <a:latin typeface="Cambria Math" panose="02040503050406030204" pitchFamily="18" charset="0"/>
                                </a:rPr>
                              </m:ctrlPr>
                            </m:sSupPr>
                            <m:e>
                              <m:r>
                                <a:rPr lang="en-US" altLang="zh-TW" b="0" i="1" smtClean="0">
                                  <a:latin typeface="Cambria Math"/>
                                </a:rPr>
                                <m:t>𝑧</m:t>
                              </m:r>
                            </m:e>
                            <m:sup>
                              <m:r>
                                <a:rPr lang="en-US" altLang="zh-TW" i="1">
                                  <a:latin typeface="Cambria Math"/>
                                </a:rPr>
                                <m:t>2</m:t>
                              </m:r>
                            </m:sup>
                          </m:sSup>
                        </m:den>
                      </m:f>
                      <m:r>
                        <a:rPr lang="en-US" altLang="zh-TW" sz="1800" b="0" i="1" smtClean="0">
                          <a:latin typeface="Cambria Math"/>
                        </a:rPr>
                        <m:t>=</m:t>
                      </m:r>
                      <m:sSup>
                        <m:sSupPr>
                          <m:ctrlPr>
                            <a:rPr lang="en-US" altLang="zh-TW" sz="1800" b="0" i="1" smtClean="0">
                              <a:latin typeface="Cambria Math" panose="02040503050406030204" pitchFamily="18" charset="0"/>
                            </a:rPr>
                          </m:ctrlPr>
                        </m:sSupPr>
                        <m:e>
                          <m:r>
                            <m:rPr>
                              <m:sty m:val="p"/>
                            </m:rPr>
                            <a:rPr lang="en-US" altLang="zh-TW" sz="1800" b="0" i="1" smtClean="0">
                              <a:latin typeface="Cambria Math" panose="02040503050406030204" pitchFamily="18" charset="0"/>
                              <a:ea typeface="Cambria Math" panose="02040503050406030204" pitchFamily="18" charset="0"/>
                            </a:rPr>
                            <m:t>∇</m:t>
                          </m:r>
                        </m:e>
                        <m:sup>
                          <m:r>
                            <a:rPr lang="en-US" altLang="zh-TW" sz="1800" b="0" i="1" smtClean="0">
                              <a:latin typeface="Cambria Math" panose="02040503050406030204" pitchFamily="18" charset="0"/>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r>
                        <a:rPr lang="en-US" altLang="zh-TW" b="0" i="1" smtClean="0">
                          <a:latin typeface="Cambria Math" panose="02040503050406030204" pitchFamily="18" charset="0"/>
                        </a:rPr>
                        <m:t>=</m:t>
                      </m:r>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r>
                        <a:rPr lang="en-US" altLang="zh-TW" i="1" smtClean="0">
                          <a:latin typeface="Cambria Math" panose="02040503050406030204" pitchFamily="18" charset="0"/>
                        </a:rPr>
                        <m:t>𝐸</m:t>
                      </m:r>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oMath>
                  </m:oMathPara>
                </a14:m>
                <a:endParaRPr lang="zh-TW" altLang="en-US" sz="1800" dirty="0"/>
              </a:p>
            </p:txBody>
          </p:sp>
        </mc:Choice>
        <mc:Fallback xmlns="">
          <p:sp>
            <p:nvSpPr>
              <p:cNvPr id="5" name="文字方塊 10">
                <a:extLst>
                  <a:ext uri="{FF2B5EF4-FFF2-40B4-BE49-F238E27FC236}">
                    <a16:creationId xmlns:a16="http://schemas.microsoft.com/office/drawing/2014/main" id="{F13AD06C-24E7-3C35-5682-420635683A80}"/>
                  </a:ext>
                </a:extLst>
              </p:cNvPr>
              <p:cNvSpPr txBox="1">
                <a:spLocks noRot="1" noChangeAspect="1" noMove="1" noResize="1" noEditPoints="1" noAdjustHandles="1" noChangeArrowheads="1" noChangeShapeType="1" noTextEdit="1"/>
              </p:cNvSpPr>
              <p:nvPr/>
            </p:nvSpPr>
            <p:spPr bwMode="auto">
              <a:xfrm>
                <a:off x="4148758" y="1628130"/>
                <a:ext cx="4542397" cy="695447"/>
              </a:xfrm>
              <a:prstGeom prst="rect">
                <a:avLst/>
              </a:prstGeom>
              <a:blipFill>
                <a:blip r:embed="rId14"/>
                <a:stretch>
                  <a:fillRect b="-5455"/>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14">
                <a:extLst>
                  <a:ext uri="{FF2B5EF4-FFF2-40B4-BE49-F238E27FC236}">
                    <a16:creationId xmlns:a16="http://schemas.microsoft.com/office/drawing/2014/main" id="{3A13BD02-763B-9916-75F5-95755FE9B5BA}"/>
                  </a:ext>
                </a:extLst>
              </p:cNvPr>
              <p:cNvSpPr txBox="1"/>
              <p:nvPr/>
            </p:nvSpPr>
            <p:spPr bwMode="auto">
              <a:xfrm>
                <a:off x="1597395" y="2774438"/>
                <a:ext cx="3594254"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𝜓</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𝑢</m:t>
                          </m:r>
                        </m:e>
                        <m:sub>
                          <m:r>
                            <a:rPr lang="en-US" altLang="zh-TW" b="0" i="1" smtClean="0">
                              <a:latin typeface="Cambria Math" panose="02040503050406030204" pitchFamily="18" charset="0"/>
                            </a:rPr>
                            <m:t>1</m:t>
                          </m:r>
                        </m:sub>
                      </m:sSub>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a:rPr lang="en-US" altLang="zh-TW" b="0" i="1" smtClean="0">
                              <a:latin typeface="Cambria Math" panose="02040503050406030204" pitchFamily="18" charset="0"/>
                              <a:ea typeface="Cambria Math"/>
                            </a:rPr>
                            <m:t>𝑣</m:t>
                          </m:r>
                        </m:e>
                        <m:sub>
                          <m:r>
                            <a:rPr lang="en-US" altLang="zh-TW" b="0" i="1" smtClean="0">
                              <a:latin typeface="Cambria Math" panose="02040503050406030204" pitchFamily="18" charset="0"/>
                              <a:ea typeface="Cambria Math"/>
                            </a:rPr>
                            <m:t>2</m:t>
                          </m:r>
                        </m:sub>
                      </m:sSub>
                      <m:d>
                        <m:dPr>
                          <m:ctrlPr>
                            <a:rPr lang="el-GR"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𝑦</m:t>
                          </m:r>
                        </m:e>
                      </m:d>
                      <m:r>
                        <a:rPr lang="el-GR" altLang="zh-TW" b="0" i="1" smtClean="0">
                          <a:latin typeface="Cambria Math"/>
                          <a:ea typeface="Cambria Math"/>
                        </a:rPr>
                        <m:t>∙</m:t>
                      </m:r>
                      <m:sSub>
                        <m:sSubPr>
                          <m:ctrlPr>
                            <a:rPr lang="el-GR" altLang="zh-TW" b="0" i="1" smtClean="0">
                              <a:latin typeface="Cambria Math" panose="02040503050406030204" pitchFamily="18" charset="0"/>
                              <a:ea typeface="Cambria Math"/>
                            </a:rPr>
                          </m:ctrlPr>
                        </m:sSubPr>
                        <m:e>
                          <m:r>
                            <a:rPr lang="en-US" altLang="zh-TW" b="0" i="1" smtClean="0">
                              <a:latin typeface="Cambria Math" panose="02040503050406030204" pitchFamily="18" charset="0"/>
                              <a:ea typeface="Cambria Math"/>
                            </a:rPr>
                            <m:t>𝑤</m:t>
                          </m:r>
                        </m:e>
                        <m:sub>
                          <m:r>
                            <a:rPr lang="en-US" altLang="zh-TW" b="0" i="1" smtClean="0">
                              <a:latin typeface="Cambria Math" panose="02040503050406030204" pitchFamily="18" charset="0"/>
                              <a:ea typeface="Cambria Math"/>
                            </a:rPr>
                            <m:t>3</m:t>
                          </m:r>
                        </m:sub>
                      </m:sSub>
                      <m:d>
                        <m:dPr>
                          <m:ctrlPr>
                            <a:rPr lang="el-GR" altLang="zh-TW" b="0" i="1" smtClean="0">
                              <a:latin typeface="Cambria Math" panose="02040503050406030204" pitchFamily="18" charset="0"/>
                              <a:ea typeface="Cambria Math"/>
                            </a:rPr>
                          </m:ctrlPr>
                        </m:dPr>
                        <m:e>
                          <m:r>
                            <a:rPr lang="en-US" altLang="zh-TW" b="0" i="1" smtClean="0">
                              <a:latin typeface="Cambria Math" panose="02040503050406030204" pitchFamily="18" charset="0"/>
                              <a:ea typeface="Cambria Math"/>
                            </a:rPr>
                            <m:t>𝑧</m:t>
                          </m:r>
                        </m:e>
                      </m:d>
                    </m:oMath>
                  </m:oMathPara>
                </a14:m>
                <a:endParaRPr lang="zh-TW" altLang="en-US" sz="1800" dirty="0"/>
              </a:p>
            </p:txBody>
          </p:sp>
        </mc:Choice>
        <mc:Fallback xmlns="">
          <p:sp>
            <p:nvSpPr>
              <p:cNvPr id="6" name="文字方塊 14">
                <a:extLst>
                  <a:ext uri="{FF2B5EF4-FFF2-40B4-BE49-F238E27FC236}">
                    <a16:creationId xmlns:a16="http://schemas.microsoft.com/office/drawing/2014/main" id="{3A13BD02-763B-9916-75F5-95755FE9B5BA}"/>
                  </a:ext>
                </a:extLst>
              </p:cNvPr>
              <p:cNvSpPr txBox="1">
                <a:spLocks noRot="1" noChangeAspect="1" noMove="1" noResize="1" noEditPoints="1" noAdjustHandles="1" noChangeArrowheads="1" noChangeShapeType="1" noTextEdit="1"/>
              </p:cNvSpPr>
              <p:nvPr/>
            </p:nvSpPr>
            <p:spPr bwMode="auto">
              <a:xfrm>
                <a:off x="1597395" y="2774438"/>
                <a:ext cx="3594254" cy="369332"/>
              </a:xfrm>
              <a:prstGeom prst="rect">
                <a:avLst/>
              </a:prstGeom>
              <a:blipFill>
                <a:blip r:embed="rId15"/>
                <a:stretch>
                  <a:fillRect b="-1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0">
                <a:extLst>
                  <a:ext uri="{FF2B5EF4-FFF2-40B4-BE49-F238E27FC236}">
                    <a16:creationId xmlns:a16="http://schemas.microsoft.com/office/drawing/2014/main" id="{5E4AC693-B7BF-C31B-C0E4-EF5F68425C00}"/>
                  </a:ext>
                </a:extLst>
              </p:cNvPr>
              <p:cNvSpPr txBox="1"/>
              <p:nvPr/>
            </p:nvSpPr>
            <p:spPr bwMode="auto">
              <a:xfrm>
                <a:off x="1558337" y="3607358"/>
                <a:ext cx="5761449" cy="71731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d>
                        <m:dPr>
                          <m:begChr m:val="["/>
                          <m:endChr m:val="]"/>
                          <m:ctrlPr>
                            <a:rPr lang="en-US" altLang="zh-TW" sz="1800" b="0" i="1" smtClean="0">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𝑢</m:t>
                                  </m:r>
                                </m:e>
                                <m:sub>
                                  <m:r>
                                    <a:rPr lang="en-US" altLang="zh-TW" i="1">
                                      <a:latin typeface="Cambria Math" panose="02040503050406030204" pitchFamily="18" charset="0"/>
                                    </a:rPr>
                                    <m:t>1</m:t>
                                  </m:r>
                                </m:sub>
                              </m:sSub>
                            </m:den>
                          </m:f>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𝑢</m:t>
                                  </m:r>
                                </m:e>
                                <m:sub>
                                  <m:r>
                                    <a:rPr lang="en-US" altLang="zh-TW" i="1">
                                      <a:latin typeface="Cambria Math" panose="02040503050406030204" pitchFamily="18" charset="0"/>
                                    </a:rPr>
                                    <m:t>1</m:t>
                                  </m:r>
                                </m:sub>
                              </m:sSub>
                            </m:num>
                            <m:den>
                              <m:r>
                                <a:rPr lang="en-US" altLang="zh-TW" i="1">
                                  <a:latin typeface="Cambria Math" panose="02040503050406030204" pitchFamily="18" charset="0"/>
                                </a:rPr>
                                <m:t>𝑑</m:t>
                              </m:r>
                              <m:sSup>
                                <m:sSupPr>
                                  <m:ctrlPr>
                                    <a:rPr lang="en-US" altLang="zh-TW" i="1">
                                      <a:latin typeface="Cambria Math" panose="02040503050406030204" pitchFamily="18" charset="0"/>
                                    </a:rPr>
                                  </m:ctrlPr>
                                </m:sSupPr>
                                <m:e>
                                  <m:r>
                                    <a:rPr lang="en-US" altLang="zh-TW" i="1">
                                      <a:latin typeface="Cambria Math"/>
                                    </a:rPr>
                                    <m:t>𝑥</m:t>
                                  </m:r>
                                </m:e>
                                <m:sup>
                                  <m:r>
                                    <a:rPr lang="en-US" altLang="zh-TW" i="1">
                                      <a:latin typeface="Cambria Math"/>
                                    </a:rPr>
                                    <m:t>2</m:t>
                                  </m:r>
                                </m:sup>
                              </m:sSup>
                            </m:den>
                          </m:f>
                          <m:d>
                            <m:dPr>
                              <m:ctrlPr>
                                <a:rPr lang="en-US" altLang="zh-TW" i="1">
                                  <a:latin typeface="Cambria Math" panose="02040503050406030204" pitchFamily="18" charset="0"/>
                                </a:rPr>
                              </m:ctrlPr>
                            </m:dPr>
                            <m:e>
                              <m:r>
                                <a:rPr lang="en-US" altLang="zh-TW" i="1">
                                  <a:latin typeface="Cambria Math" panose="02040503050406030204" pitchFamily="18" charset="0"/>
                                </a:rPr>
                                <m:t>𝑥</m:t>
                              </m:r>
                            </m:e>
                          </m:d>
                        </m:e>
                      </m:d>
                      <m:r>
                        <a:rPr lang="en-US" altLang="zh-TW" sz="1800" b="0" i="1" smtClean="0">
                          <a:latin typeface="Cambria Math"/>
                        </a:rPr>
                        <m:t>+</m:t>
                      </m:r>
                      <m:d>
                        <m:dPr>
                          <m:begChr m:val="["/>
                          <m:endChr m:val="]"/>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2</m:t>
                                  </m:r>
                                </m:sub>
                              </m:sSub>
                            </m:den>
                          </m:f>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2</m:t>
                                  </m:r>
                                </m:sub>
                              </m:sSub>
                            </m:num>
                            <m:den>
                              <m:r>
                                <a:rPr lang="en-US" altLang="zh-TW" i="1">
                                  <a:latin typeface="Cambria Math" panose="02040503050406030204" pitchFamily="18" charset="0"/>
                                </a:rPr>
                                <m:t>𝑑</m:t>
                              </m:r>
                              <m:sSup>
                                <m:sSupPr>
                                  <m:ctrlPr>
                                    <a:rPr lang="en-US" altLang="zh-TW" i="1">
                                      <a:latin typeface="Cambria Math" panose="02040503050406030204" pitchFamily="18" charset="0"/>
                                    </a:rPr>
                                  </m:ctrlPr>
                                </m:sSupPr>
                                <m:e>
                                  <m:r>
                                    <a:rPr lang="en-US" altLang="zh-TW" i="1">
                                      <a:latin typeface="Cambria Math" panose="02040503050406030204" pitchFamily="18" charset="0"/>
                                    </a:rPr>
                                    <m:t>𝑦</m:t>
                                  </m:r>
                                </m:e>
                                <m:sup>
                                  <m:r>
                                    <a:rPr lang="en-US" altLang="zh-TW" i="1">
                                      <a:latin typeface="Cambria Math"/>
                                    </a:rPr>
                                    <m:t>2</m:t>
                                  </m:r>
                                </m:sup>
                              </m:sSup>
                            </m:den>
                          </m:f>
                          <m:d>
                            <m:dPr>
                              <m:ctrlPr>
                                <a:rPr lang="en-US" altLang="zh-TW" i="1">
                                  <a:latin typeface="Cambria Math" panose="02040503050406030204" pitchFamily="18" charset="0"/>
                                </a:rPr>
                              </m:ctrlPr>
                            </m:dPr>
                            <m:e>
                              <m:r>
                                <a:rPr lang="en-US" altLang="zh-TW" i="1">
                                  <a:latin typeface="Cambria Math" panose="02040503050406030204" pitchFamily="18" charset="0"/>
                                </a:rPr>
                                <m:t>𝑦</m:t>
                              </m:r>
                            </m:e>
                          </m:d>
                        </m:e>
                      </m:d>
                      <m:r>
                        <a:rPr lang="en-US" altLang="zh-TW" b="0" i="1" smtClean="0">
                          <a:latin typeface="Cambria Math"/>
                        </a:rPr>
                        <m:t>+</m:t>
                      </m:r>
                      <m:d>
                        <m:dPr>
                          <m:begChr m:val="["/>
                          <m:endChr m:val="]"/>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3</m:t>
                                  </m:r>
                                </m:sub>
                              </m:sSub>
                            </m:den>
                          </m:f>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3</m:t>
                                  </m:r>
                                </m:sub>
                              </m:sSub>
                            </m:num>
                            <m:den>
                              <m:r>
                                <a:rPr lang="en-US" altLang="zh-TW" i="1">
                                  <a:latin typeface="Cambria Math" panose="02040503050406030204" pitchFamily="18" charset="0"/>
                                </a:rPr>
                                <m:t>𝑑</m:t>
                              </m:r>
                              <m:sSup>
                                <m:sSupPr>
                                  <m:ctrlPr>
                                    <a:rPr lang="en-US" altLang="zh-TW" i="1">
                                      <a:latin typeface="Cambria Math" panose="02040503050406030204" pitchFamily="18" charset="0"/>
                                    </a:rPr>
                                  </m:ctrlPr>
                                </m:sSupPr>
                                <m:e>
                                  <m:r>
                                    <a:rPr lang="en-US" altLang="zh-TW" i="1">
                                      <a:latin typeface="Cambria Math" panose="02040503050406030204" pitchFamily="18" charset="0"/>
                                    </a:rPr>
                                    <m:t>𝑧</m:t>
                                  </m:r>
                                </m:e>
                                <m:sup>
                                  <m:r>
                                    <a:rPr lang="en-US" altLang="zh-TW" i="1">
                                      <a:latin typeface="Cambria Math"/>
                                    </a:rPr>
                                    <m:t>2</m:t>
                                  </m:r>
                                </m:sup>
                              </m:sSup>
                            </m:den>
                          </m:f>
                          <m:d>
                            <m:dPr>
                              <m:ctrlPr>
                                <a:rPr lang="en-US" altLang="zh-TW" i="1">
                                  <a:latin typeface="Cambria Math" panose="02040503050406030204" pitchFamily="18" charset="0"/>
                                </a:rPr>
                              </m:ctrlPr>
                            </m:dPr>
                            <m:e>
                              <m:r>
                                <a:rPr lang="en-US" altLang="zh-TW" i="1">
                                  <a:latin typeface="Cambria Math" panose="02040503050406030204" pitchFamily="18" charset="0"/>
                                </a:rPr>
                                <m:t>𝑧</m:t>
                              </m:r>
                            </m:e>
                          </m:d>
                        </m:e>
                      </m:d>
                      <m:r>
                        <a:rPr lang="en-US" altLang="zh-TW" b="0" i="1" smtClean="0">
                          <a:latin typeface="Cambria Math" panose="02040503050406030204" pitchFamily="18" charset="0"/>
                        </a:rPr>
                        <m:t>=</m:t>
                      </m:r>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r>
                        <a:rPr lang="en-US" altLang="zh-TW" i="1" smtClean="0">
                          <a:latin typeface="Cambria Math" panose="02040503050406030204" pitchFamily="18" charset="0"/>
                        </a:rPr>
                        <m:t>𝐸</m:t>
                      </m:r>
                    </m:oMath>
                  </m:oMathPara>
                </a14:m>
                <a:endParaRPr lang="zh-TW" altLang="en-US" sz="1800" dirty="0"/>
              </a:p>
            </p:txBody>
          </p:sp>
        </mc:Choice>
        <mc:Fallback xmlns="">
          <p:sp>
            <p:nvSpPr>
              <p:cNvPr id="2" name="文字方塊 10">
                <a:extLst>
                  <a:ext uri="{FF2B5EF4-FFF2-40B4-BE49-F238E27FC236}">
                    <a16:creationId xmlns:a16="http://schemas.microsoft.com/office/drawing/2014/main" id="{5E4AC693-B7BF-C31B-C0E4-EF5F68425C00}"/>
                  </a:ext>
                </a:extLst>
              </p:cNvPr>
              <p:cNvSpPr txBox="1">
                <a:spLocks noRot="1" noChangeAspect="1" noMove="1" noResize="1" noEditPoints="1" noAdjustHandles="1" noChangeArrowheads="1" noChangeShapeType="1" noTextEdit="1"/>
              </p:cNvSpPr>
              <p:nvPr/>
            </p:nvSpPr>
            <p:spPr bwMode="auto">
              <a:xfrm>
                <a:off x="1558337" y="3607358"/>
                <a:ext cx="5761449" cy="717312"/>
              </a:xfrm>
              <a:prstGeom prst="rect">
                <a:avLst/>
              </a:prstGeom>
              <a:blipFill>
                <a:blip r:embed="rId16"/>
                <a:stretch>
                  <a:fillRect b="-175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31FF4EF-89B0-9F27-263E-93AC2C91229B}"/>
                  </a:ext>
                </a:extLst>
              </p:cNvPr>
              <p:cNvSpPr txBox="1"/>
              <p:nvPr/>
            </p:nvSpPr>
            <p:spPr bwMode="auto">
              <a:xfrm>
                <a:off x="1487248" y="4346314"/>
                <a:ext cx="7333224" cy="369332"/>
              </a:xfrm>
              <a:prstGeom prst="rect">
                <a:avLst/>
              </a:prstGeom>
              <a:noFill/>
              <a:ln w="9525">
                <a:noFill/>
                <a:miter lim="800000"/>
                <a:headEnd/>
                <a:tailEnd/>
              </a:ln>
            </p:spPr>
            <p:txBody>
              <a:bodyPr wrap="square" rtlCol="0">
                <a:spAutoFit/>
              </a:bodyPr>
              <a:lstStyle/>
              <a:p>
                <a:pPr algn="ctr"/>
                <a:r>
                  <a:rPr lang="en-GB" dirty="0" err="1">
                    <a:latin typeface="Times New Roman" pitchFamily="18" charset="0"/>
                    <a:cs typeface="Times New Roman" pitchFamily="18" charset="0"/>
                  </a:rPr>
                  <a:t>括號內分別只是</a:t>
                </a:r>
                <a14:m>
                  <m:oMath xmlns:m="http://schemas.openxmlformats.org/officeDocument/2006/math">
                    <m:r>
                      <a:rPr lang="en-US" b="0" i="1" dirty="0" smtClean="0">
                        <a:latin typeface="Cambria Math" panose="02040503050406030204" pitchFamily="18" charset="0"/>
                        <a:cs typeface="Times New Roman" pitchFamily="18" charset="0"/>
                      </a:rPr>
                      <m:t>𝑥</m:t>
                    </m:r>
                    <m:r>
                      <a:rPr lang="en-US" b="0" i="1" dirty="0" smtClean="0">
                        <a:latin typeface="Cambria Math" panose="02040503050406030204" pitchFamily="18" charset="0"/>
                        <a:cs typeface="Times New Roman" pitchFamily="18" charset="0"/>
                      </a:rPr>
                      <m:t>,</m:t>
                    </m:r>
                    <m:r>
                      <a:rPr lang="en-US" b="0" i="1" dirty="0" smtClean="0">
                        <a:latin typeface="Cambria Math" panose="02040503050406030204" pitchFamily="18" charset="0"/>
                        <a:cs typeface="Times New Roman" pitchFamily="18" charset="0"/>
                      </a:rPr>
                      <m:t>𝑦</m:t>
                    </m:r>
                    <m:r>
                      <a:rPr lang="en-US" b="0" i="1" dirty="0" smtClean="0">
                        <a:latin typeface="Cambria Math" panose="02040503050406030204" pitchFamily="18" charset="0"/>
                        <a:cs typeface="Times New Roman" pitchFamily="18" charset="0"/>
                      </a:rPr>
                      <m:t>,</m:t>
                    </m:r>
                    <m:r>
                      <a:rPr lang="en-US" b="0" i="1" dirty="0" smtClean="0">
                        <a:latin typeface="Cambria Math" panose="02040503050406030204" pitchFamily="18" charset="0"/>
                        <a:cs typeface="Times New Roman" pitchFamily="18" charset="0"/>
                      </a:rPr>
                      <m:t>𝑧</m:t>
                    </m:r>
                  </m:oMath>
                </a14:m>
                <a:r>
                  <a:rPr lang="en-GB" dirty="0" err="1">
                    <a:latin typeface="Times New Roman" pitchFamily="18" charset="0"/>
                    <a:cs typeface="Times New Roman" pitchFamily="18" charset="0"/>
                  </a:rPr>
                  <a:t>的函數，唯一可能：都為常數，定為</a:t>
                </a:r>
                <a14:m>
                  <m:oMath xmlns:m="http://schemas.openxmlformats.org/officeDocument/2006/math">
                    <m:sSub>
                      <m:sSubPr>
                        <m:ctrlPr>
                          <a:rPr lang="en-GB"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1</m:t>
                        </m:r>
                      </m:sub>
                    </m:sSub>
                    <m:r>
                      <a:rPr lang="en-US" b="0" i="1" smtClean="0">
                        <a:latin typeface="Cambria Math" panose="02040503050406030204" pitchFamily="18" charset="0"/>
                        <a:cs typeface="Times New Roman" pitchFamily="18" charset="0"/>
                      </a:rPr>
                      <m:t>,</m:t>
                    </m:r>
                    <m:sSub>
                      <m:sSubPr>
                        <m:ctrlPr>
                          <a:rPr lang="en-GB"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r>
                      <a:rPr lang="en-US" b="0" i="1" smtClean="0">
                        <a:latin typeface="Cambria Math" panose="02040503050406030204" pitchFamily="18" charset="0"/>
                        <a:cs typeface="Times New Roman" pitchFamily="18" charset="0"/>
                      </a:rPr>
                      <m:t>,</m:t>
                    </m:r>
                    <m:sSub>
                      <m:sSubPr>
                        <m:ctrlPr>
                          <a:rPr lang="en-GB"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3</m:t>
                        </m:r>
                      </m:sub>
                    </m:sSub>
                  </m:oMath>
                </a14:m>
                <a:r>
                  <a:rPr lang="en-US" b="0" dirty="0">
                    <a:latin typeface="Times New Roman" pitchFamily="18" charset="0"/>
                    <a:cs typeface="Times New Roman" pitchFamily="18" charset="0"/>
                  </a:rPr>
                  <a:t>。</a:t>
                </a:r>
              </a:p>
            </p:txBody>
          </p:sp>
        </mc:Choice>
        <mc:Fallback xmlns="">
          <p:sp>
            <p:nvSpPr>
              <p:cNvPr id="7" name="TextBox 6">
                <a:extLst>
                  <a:ext uri="{FF2B5EF4-FFF2-40B4-BE49-F238E27FC236}">
                    <a16:creationId xmlns:a16="http://schemas.microsoft.com/office/drawing/2014/main" id="{E31FF4EF-89B0-9F27-263E-93AC2C91229B}"/>
                  </a:ext>
                </a:extLst>
              </p:cNvPr>
              <p:cNvSpPr txBox="1">
                <a:spLocks noRot="1" noChangeAspect="1" noMove="1" noResize="1" noEditPoints="1" noAdjustHandles="1" noChangeArrowheads="1" noChangeShapeType="1" noTextEdit="1"/>
              </p:cNvSpPr>
              <p:nvPr/>
            </p:nvSpPr>
            <p:spPr bwMode="auto">
              <a:xfrm>
                <a:off x="1487248" y="4346314"/>
                <a:ext cx="7333224" cy="369332"/>
              </a:xfrm>
              <a:prstGeom prst="rect">
                <a:avLst/>
              </a:prstGeom>
              <a:blipFill>
                <a:blip r:embed="rId17"/>
                <a:stretch>
                  <a:fillRect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35F7C33-1A80-7430-9744-18912BA18D9E}"/>
                  </a:ext>
                </a:extLst>
              </p:cNvPr>
              <p:cNvSpPr txBox="1"/>
              <p:nvPr/>
            </p:nvSpPr>
            <p:spPr bwMode="auto">
              <a:xfrm>
                <a:off x="4572000" y="4706654"/>
                <a:ext cx="2099208" cy="369332"/>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1</m:t>
                          </m:r>
                        </m:sub>
                      </m:sSub>
                      <m:r>
                        <a:rPr lang="en-US" b="0" i="1" smtClean="0">
                          <a:latin typeface="Cambria Math" panose="02040503050406030204" pitchFamily="18" charset="0"/>
                          <a:cs typeface="Times New Roman" pitchFamily="18" charset="0"/>
                        </a:rPr>
                        <m:t>+</m:t>
                      </m:r>
                      <m:sSub>
                        <m:sSubPr>
                          <m:ctrlPr>
                            <a:rPr lang="en-GB"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r>
                        <a:rPr lang="en-US" b="0" i="1" smtClean="0">
                          <a:latin typeface="Cambria Math" panose="02040503050406030204" pitchFamily="18" charset="0"/>
                          <a:cs typeface="Times New Roman" pitchFamily="18" charset="0"/>
                        </a:rPr>
                        <m:t>+</m:t>
                      </m:r>
                      <m:sSub>
                        <m:sSubPr>
                          <m:ctrlPr>
                            <a:rPr lang="en-GB"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3</m:t>
                          </m:r>
                        </m:sub>
                      </m:sSub>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𝐸</m:t>
                      </m:r>
                    </m:oMath>
                  </m:oMathPara>
                </a14:m>
                <a:endParaRPr lang="en-TW" dirty="0"/>
              </a:p>
            </p:txBody>
          </p:sp>
        </mc:Choice>
        <mc:Fallback xmlns="">
          <p:sp>
            <p:nvSpPr>
              <p:cNvPr id="9" name="TextBox 8">
                <a:extLst>
                  <a:ext uri="{FF2B5EF4-FFF2-40B4-BE49-F238E27FC236}">
                    <a16:creationId xmlns:a16="http://schemas.microsoft.com/office/drawing/2014/main" id="{835F7C33-1A80-7430-9744-18912BA18D9E}"/>
                  </a:ext>
                </a:extLst>
              </p:cNvPr>
              <p:cNvSpPr txBox="1">
                <a:spLocks noRot="1" noChangeAspect="1" noMove="1" noResize="1" noEditPoints="1" noAdjustHandles="1" noChangeArrowheads="1" noChangeShapeType="1" noTextEdit="1"/>
              </p:cNvSpPr>
              <p:nvPr/>
            </p:nvSpPr>
            <p:spPr bwMode="auto">
              <a:xfrm>
                <a:off x="4572000" y="4706654"/>
                <a:ext cx="2099208" cy="369332"/>
              </a:xfrm>
              <a:prstGeom prst="rect">
                <a:avLst/>
              </a:prstGeom>
              <a:blipFill>
                <a:blip r:embed="rId18"/>
                <a:stretch>
                  <a:fillRect b="-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4D8CC0C-30BB-4797-1F09-C1F8ACF109FD}"/>
                  </a:ext>
                </a:extLst>
              </p:cNvPr>
              <p:cNvSpPr txBox="1"/>
              <p:nvPr/>
            </p:nvSpPr>
            <p:spPr bwMode="auto">
              <a:xfrm>
                <a:off x="1545485" y="4706654"/>
                <a:ext cx="2726159" cy="64812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𝑢</m:t>
                              </m:r>
                            </m:e>
                            <m:sub>
                              <m:r>
                                <a:rPr lang="en-US" altLang="zh-TW" i="1">
                                  <a:latin typeface="Cambria Math" panose="02040503050406030204" pitchFamily="18" charset="0"/>
                                </a:rPr>
                                <m:t>1</m:t>
                              </m:r>
                            </m:sub>
                          </m:sSub>
                        </m:num>
                        <m:den>
                          <m:r>
                            <a:rPr lang="en-US" altLang="zh-TW" i="1">
                              <a:latin typeface="Cambria Math" panose="02040503050406030204" pitchFamily="18" charset="0"/>
                            </a:rPr>
                            <m:t>𝑑</m:t>
                          </m:r>
                          <m:sSup>
                            <m:sSupPr>
                              <m:ctrlPr>
                                <a:rPr lang="en-US" altLang="zh-TW" i="1">
                                  <a:latin typeface="Cambria Math" panose="02040503050406030204" pitchFamily="18" charset="0"/>
                                </a:rPr>
                              </m:ctrlPr>
                            </m:sSupPr>
                            <m:e>
                              <m:r>
                                <a:rPr lang="en-US" altLang="zh-TW" i="1">
                                  <a:latin typeface="Cambria Math"/>
                                </a:rPr>
                                <m:t>𝑥</m:t>
                              </m:r>
                            </m:e>
                            <m:sup>
                              <m:r>
                                <a:rPr lang="en-US" altLang="zh-TW" i="1">
                                  <a:latin typeface="Cambria Math"/>
                                </a:rPr>
                                <m:t>2</m:t>
                              </m:r>
                            </m:sup>
                          </m:sSup>
                        </m:den>
                      </m:f>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sSub>
                            <m:sSubPr>
                              <m:ctrlPr>
                                <a:rPr lang="en-GB"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i="1">
                                  <a:latin typeface="Cambria Math" panose="02040503050406030204" pitchFamily="18" charset="0"/>
                                  <a:cs typeface="Times New Roman" pitchFamily="18" charset="0"/>
                                </a:rPr>
                                <m:t>1</m:t>
                              </m:r>
                            </m:sub>
                          </m:sSub>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sSub>
                        <m:sSubPr>
                          <m:ctrlPr>
                            <a:rPr lang="en-US" altLang="zh-TW" i="1">
                              <a:latin typeface="Cambria Math" panose="02040503050406030204" pitchFamily="18" charset="0"/>
                            </a:rPr>
                          </m:ctrlPr>
                        </m:sSubPr>
                        <m:e>
                          <m:r>
                            <a:rPr lang="en-US" altLang="zh-TW" i="1">
                              <a:latin typeface="Cambria Math" panose="02040503050406030204" pitchFamily="18" charset="0"/>
                            </a:rPr>
                            <m:t>𝑢</m:t>
                          </m:r>
                        </m:e>
                        <m:sub>
                          <m:r>
                            <a:rPr lang="en-US" altLang="zh-TW" i="1">
                              <a:latin typeface="Cambria Math" panose="02040503050406030204" pitchFamily="18" charset="0"/>
                            </a:rPr>
                            <m:t>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m:oMathPara>
                </a14:m>
                <a:endParaRPr lang="en-TW" dirty="0"/>
              </a:p>
            </p:txBody>
          </p:sp>
        </mc:Choice>
        <mc:Fallback xmlns="">
          <p:sp>
            <p:nvSpPr>
              <p:cNvPr id="12" name="TextBox 11">
                <a:extLst>
                  <a:ext uri="{FF2B5EF4-FFF2-40B4-BE49-F238E27FC236}">
                    <a16:creationId xmlns:a16="http://schemas.microsoft.com/office/drawing/2014/main" id="{14D8CC0C-30BB-4797-1F09-C1F8ACF109FD}"/>
                  </a:ext>
                </a:extLst>
              </p:cNvPr>
              <p:cNvSpPr txBox="1">
                <a:spLocks noRot="1" noChangeAspect="1" noMove="1" noResize="1" noEditPoints="1" noAdjustHandles="1" noChangeArrowheads="1" noChangeShapeType="1" noTextEdit="1"/>
              </p:cNvSpPr>
              <p:nvPr/>
            </p:nvSpPr>
            <p:spPr bwMode="auto">
              <a:xfrm>
                <a:off x="1545485" y="4706654"/>
                <a:ext cx="2726159" cy="648126"/>
              </a:xfrm>
              <a:prstGeom prst="rect">
                <a:avLst/>
              </a:prstGeom>
              <a:blipFill>
                <a:blip r:embed="rId19"/>
                <a:stretch>
                  <a:fillRect b="-384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2870618-01E8-D355-C58B-74B54B9DAD88}"/>
                  </a:ext>
                </a:extLst>
              </p:cNvPr>
              <p:cNvSpPr txBox="1"/>
              <p:nvPr/>
            </p:nvSpPr>
            <p:spPr bwMode="auto">
              <a:xfrm>
                <a:off x="1545485" y="5354780"/>
                <a:ext cx="2726159" cy="695447"/>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a:rPr>
                                <m:t>2</m:t>
                              </m:r>
                            </m:sup>
                          </m:sSup>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𝑣</m:t>
                              </m:r>
                            </m:e>
                            <m:sub>
                              <m:r>
                                <a:rPr lang="en-US" altLang="zh-TW" b="0" i="1" smtClean="0">
                                  <a:latin typeface="Cambria Math" panose="02040503050406030204" pitchFamily="18" charset="0"/>
                                </a:rPr>
                                <m:t>2</m:t>
                              </m:r>
                            </m:sub>
                          </m:sSub>
                        </m:num>
                        <m:den>
                          <m:r>
                            <a:rPr lang="en-US" altLang="zh-TW" i="1">
                              <a:latin typeface="Cambria Math" panose="02040503050406030204" pitchFamily="18" charset="0"/>
                            </a:rPr>
                            <m:t>𝑑</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𝑦</m:t>
                              </m:r>
                            </m:e>
                            <m:sup>
                              <m:r>
                                <a:rPr lang="en-US" altLang="zh-TW" i="1">
                                  <a:latin typeface="Cambria Math"/>
                                </a:rPr>
                                <m:t>2</m:t>
                              </m:r>
                            </m:sup>
                          </m:sSup>
                        </m:den>
                      </m:f>
                      <m:d>
                        <m:dPr>
                          <m:ctrlPr>
                            <a:rPr lang="en-US" altLang="zh-TW" i="1">
                              <a:latin typeface="Cambria Math" panose="02040503050406030204" pitchFamily="18" charset="0"/>
                            </a:rPr>
                          </m:ctrlPr>
                        </m:dPr>
                        <m:e>
                          <m:r>
                            <a:rPr lang="en-US" altLang="zh-TW" b="0" i="1" smtClean="0">
                              <a:latin typeface="Cambria Math" panose="02040503050406030204" pitchFamily="18" charset="0"/>
                            </a:rPr>
                            <m:t>𝑦</m:t>
                          </m:r>
                        </m:e>
                      </m:d>
                      <m:r>
                        <a:rPr lang="en-US" altLang="zh-TW" b="0" i="1" smtClean="0">
                          <a:latin typeface="Cambria Math" panose="02040503050406030204" pitchFamily="18" charset="0"/>
                        </a:rPr>
                        <m:t>=</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sSub>
                            <m:sSubPr>
                              <m:ctrlPr>
                                <a:rPr lang="en-GB"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2</m:t>
                              </m:r>
                            </m:sub>
                          </m:sSub>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𝑣</m:t>
                          </m:r>
                        </m:e>
                        <m:sub>
                          <m:r>
                            <a:rPr lang="en-US" altLang="zh-TW" b="0" i="1" smtClean="0">
                              <a:latin typeface="Cambria Math" panose="02040503050406030204" pitchFamily="18" charset="0"/>
                            </a:rPr>
                            <m:t>2</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𝑦</m:t>
                          </m:r>
                        </m:e>
                      </m:d>
                    </m:oMath>
                  </m:oMathPara>
                </a14:m>
                <a:endParaRPr lang="en-TW" dirty="0"/>
              </a:p>
            </p:txBody>
          </p:sp>
        </mc:Choice>
        <mc:Fallback xmlns="">
          <p:sp>
            <p:nvSpPr>
              <p:cNvPr id="13" name="TextBox 12">
                <a:extLst>
                  <a:ext uri="{FF2B5EF4-FFF2-40B4-BE49-F238E27FC236}">
                    <a16:creationId xmlns:a16="http://schemas.microsoft.com/office/drawing/2014/main" id="{32870618-01E8-D355-C58B-74B54B9DAD88}"/>
                  </a:ext>
                </a:extLst>
              </p:cNvPr>
              <p:cNvSpPr txBox="1">
                <a:spLocks noRot="1" noChangeAspect="1" noMove="1" noResize="1" noEditPoints="1" noAdjustHandles="1" noChangeArrowheads="1" noChangeShapeType="1" noTextEdit="1"/>
              </p:cNvSpPr>
              <p:nvPr/>
            </p:nvSpPr>
            <p:spPr bwMode="auto">
              <a:xfrm>
                <a:off x="1545485" y="5354780"/>
                <a:ext cx="2726159" cy="695447"/>
              </a:xfrm>
              <a:prstGeom prst="rect">
                <a:avLst/>
              </a:prstGeom>
              <a:blipFill>
                <a:blip r:embed="rId20"/>
                <a:stretch>
                  <a:fillRect b="-535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120813-D151-422B-3462-58C73018603E}"/>
                  </a:ext>
                </a:extLst>
              </p:cNvPr>
              <p:cNvSpPr txBox="1"/>
              <p:nvPr/>
            </p:nvSpPr>
            <p:spPr bwMode="auto">
              <a:xfrm>
                <a:off x="1568034" y="6059442"/>
                <a:ext cx="2726159" cy="648126"/>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𝑑</m:t>
                              </m:r>
                            </m:e>
                            <m:sup>
                              <m:r>
                                <a:rPr lang="en-US" altLang="zh-TW" i="1">
                                  <a:latin typeface="Cambria Math"/>
                                </a:rPr>
                                <m:t>2</m:t>
                              </m:r>
                            </m:sup>
                          </m:sSup>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3</m:t>
                              </m:r>
                            </m:sub>
                          </m:sSub>
                        </m:num>
                        <m:den>
                          <m:r>
                            <a:rPr lang="en-US" altLang="zh-TW" i="1">
                              <a:latin typeface="Cambria Math" panose="02040503050406030204" pitchFamily="18" charset="0"/>
                            </a:rPr>
                            <m:t>𝑑</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𝑧</m:t>
                              </m:r>
                            </m:e>
                            <m:sup>
                              <m:r>
                                <a:rPr lang="en-US" altLang="zh-TW" i="1">
                                  <a:latin typeface="Cambria Math"/>
                                </a:rPr>
                                <m:t>2</m:t>
                              </m:r>
                            </m:sup>
                          </m:sSup>
                        </m:den>
                      </m:f>
                      <m:d>
                        <m:dPr>
                          <m:ctrlPr>
                            <a:rPr lang="en-US" altLang="zh-TW" i="1">
                              <a:latin typeface="Cambria Math" panose="02040503050406030204" pitchFamily="18" charset="0"/>
                            </a:rPr>
                          </m:ctrlPr>
                        </m:dPr>
                        <m:e>
                          <m:r>
                            <a:rPr lang="en-US" altLang="zh-TW" b="0" i="1" smtClean="0">
                              <a:latin typeface="Cambria Math" panose="02040503050406030204" pitchFamily="18" charset="0"/>
                            </a:rPr>
                            <m:t>𝑧</m:t>
                          </m:r>
                        </m:e>
                      </m:d>
                      <m:r>
                        <a:rPr lang="en-US" altLang="zh-TW" b="0" i="1" smtClean="0">
                          <a:latin typeface="Cambria Math" panose="02040503050406030204" pitchFamily="18" charset="0"/>
                        </a:rPr>
                        <m:t>=</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sSub>
                            <m:sSubPr>
                              <m:ctrlPr>
                                <a:rPr lang="en-GB"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3</m:t>
                              </m:r>
                            </m:sub>
                          </m:sSub>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3</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𝑧</m:t>
                          </m:r>
                        </m:e>
                      </m:d>
                    </m:oMath>
                  </m:oMathPara>
                </a14:m>
                <a:endParaRPr lang="en-TW" dirty="0"/>
              </a:p>
            </p:txBody>
          </p:sp>
        </mc:Choice>
        <mc:Fallback xmlns="">
          <p:sp>
            <p:nvSpPr>
              <p:cNvPr id="14" name="TextBox 13">
                <a:extLst>
                  <a:ext uri="{FF2B5EF4-FFF2-40B4-BE49-F238E27FC236}">
                    <a16:creationId xmlns:a16="http://schemas.microsoft.com/office/drawing/2014/main" id="{C1120813-D151-422B-3462-58C73018603E}"/>
                  </a:ext>
                </a:extLst>
              </p:cNvPr>
              <p:cNvSpPr txBox="1">
                <a:spLocks noRot="1" noChangeAspect="1" noMove="1" noResize="1" noEditPoints="1" noAdjustHandles="1" noChangeArrowheads="1" noChangeShapeType="1" noTextEdit="1"/>
              </p:cNvSpPr>
              <p:nvPr/>
            </p:nvSpPr>
            <p:spPr bwMode="auto">
              <a:xfrm>
                <a:off x="1568034" y="6059442"/>
                <a:ext cx="2726159" cy="648126"/>
              </a:xfrm>
              <a:prstGeom prst="rect">
                <a:avLst/>
              </a:prstGeom>
              <a:blipFill>
                <a:blip r:embed="rId21"/>
                <a:stretch>
                  <a:fillRect b="-58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 Box 10">
                <a:extLst>
                  <a:ext uri="{FF2B5EF4-FFF2-40B4-BE49-F238E27FC236}">
                    <a16:creationId xmlns:a16="http://schemas.microsoft.com/office/drawing/2014/main" id="{1E97DCF1-A477-33B9-FC0A-68C2B0CBA3F7}"/>
                  </a:ext>
                </a:extLst>
              </p:cNvPr>
              <p:cNvSpPr txBox="1">
                <a:spLocks noChangeArrowheads="1"/>
              </p:cNvSpPr>
              <p:nvPr/>
            </p:nvSpPr>
            <p:spPr bwMode="auto">
              <a:xfrm>
                <a:off x="1506634" y="3186123"/>
                <a:ext cx="507841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代入定態方程式後，再除以</a:t>
                </a:r>
                <a14:m>
                  <m:oMath xmlns:m="http://schemas.openxmlformats.org/officeDocument/2006/math">
                    <m:r>
                      <a:rPr lang="en-US" altLang="zh-TW" i="1">
                        <a:latin typeface="Cambria Math" panose="02040503050406030204" pitchFamily="18" charset="0"/>
                        <a:ea typeface="Cambria Math" panose="02040503050406030204" pitchFamily="18" charset="0"/>
                      </a:rPr>
                      <m:t>𝜓</m:t>
                    </m:r>
                  </m:oMath>
                </a14:m>
                <a:r>
                  <a:rPr lang="zh-TW" altLang="en-US" dirty="0"/>
                  <a:t>：</a:t>
                </a:r>
              </a:p>
            </p:txBody>
          </p:sp>
        </mc:Choice>
        <mc:Fallback xmlns="">
          <p:sp>
            <p:nvSpPr>
              <p:cNvPr id="17" name="Text Box 10">
                <a:extLst>
                  <a:ext uri="{FF2B5EF4-FFF2-40B4-BE49-F238E27FC236}">
                    <a16:creationId xmlns:a16="http://schemas.microsoft.com/office/drawing/2014/main" id="{1E97DCF1-A477-33B9-FC0A-68C2B0CBA3F7}"/>
                  </a:ext>
                </a:extLst>
              </p:cNvPr>
              <p:cNvSpPr txBox="1">
                <a:spLocks noRot="1" noChangeAspect="1" noMove="1" noResize="1" noEditPoints="1" noAdjustHandles="1" noChangeArrowheads="1" noChangeShapeType="1" noTextEdit="1"/>
              </p:cNvSpPr>
              <p:nvPr/>
            </p:nvSpPr>
            <p:spPr bwMode="auto">
              <a:xfrm>
                <a:off x="1506634" y="3186123"/>
                <a:ext cx="5078413" cy="369332"/>
              </a:xfrm>
              <a:prstGeom prst="rect">
                <a:avLst/>
              </a:prstGeom>
              <a:blipFill>
                <a:blip r:embed="rId22"/>
                <a:stretch>
                  <a:fillRect l="-998"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C1C439B-A440-FCDB-705A-97E916339836}"/>
                  </a:ext>
                </a:extLst>
              </p:cNvPr>
              <p:cNvSpPr txBox="1"/>
              <p:nvPr/>
            </p:nvSpPr>
            <p:spPr bwMode="auto">
              <a:xfrm>
                <a:off x="4547133" y="5827684"/>
                <a:ext cx="2901291" cy="91069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𝑢</m:t>
                          </m:r>
                        </m:e>
                        <m:sub>
                          <m:r>
                            <a:rPr lang="en-US" altLang="zh-TW" i="1">
                              <a:latin typeface="Cambria Math" panose="02040503050406030204" pitchFamily="18" charset="0"/>
                            </a:rPr>
                            <m:t>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m:t>
                      </m:r>
                      <m:rad>
                        <m:radPr>
                          <m:degHide m:val="on"/>
                          <m:ctrlPr>
                            <a:rPr lang="en-US" altLang="zh-TW"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b="0" i="1" smtClean="0">
                                  <a:latin typeface="Cambria Math" panose="02040503050406030204" pitchFamily="18" charset="0"/>
                                </a:rPr>
                                <m:t>𝐿</m:t>
                              </m:r>
                            </m:den>
                          </m:f>
                        </m:e>
                      </m:rad>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𝑛</m:t>
                                      </m:r>
                                    </m:e>
                                    <m:sub>
                                      <m:r>
                                        <a:rPr lang="en-US" altLang="zh-TW" b="0" i="1" smtClean="0">
                                          <a:latin typeface="Cambria Math" panose="02040503050406030204" pitchFamily="18" charset="0"/>
                                        </a:rPr>
                                        <m:t>𝑋</m:t>
                                      </m:r>
                                    </m:sub>
                                  </m:sSub>
                                  <m:r>
                                    <a:rPr lang="zh-TW" altLang="en-US" i="1">
                                      <a:latin typeface="Cambria Math"/>
                                    </a:rPr>
                                    <m:t>𝜋</m:t>
                                  </m:r>
                                </m:num>
                                <m:den>
                                  <m:r>
                                    <a:rPr lang="en-US" altLang="zh-TW" b="0" i="1" smtClean="0">
                                      <a:latin typeface="Cambria Math" panose="02040503050406030204" pitchFamily="18" charset="0"/>
                                    </a:rPr>
                                    <m:t>𝐿</m:t>
                                  </m:r>
                                </m:den>
                              </m:f>
                              <m:r>
                                <a:rPr lang="en-US" altLang="zh-TW" i="1">
                                  <a:latin typeface="Cambria Math"/>
                                </a:rPr>
                                <m:t>𝑥</m:t>
                              </m:r>
                            </m:e>
                          </m:d>
                        </m:e>
                      </m:func>
                    </m:oMath>
                  </m:oMathPara>
                </a14:m>
                <a:endParaRPr lang="en-TW" dirty="0"/>
              </a:p>
            </p:txBody>
          </p:sp>
        </mc:Choice>
        <mc:Fallback xmlns="">
          <p:sp>
            <p:nvSpPr>
              <p:cNvPr id="18" name="TextBox 17">
                <a:extLst>
                  <a:ext uri="{FF2B5EF4-FFF2-40B4-BE49-F238E27FC236}">
                    <a16:creationId xmlns:a16="http://schemas.microsoft.com/office/drawing/2014/main" id="{BC1C439B-A440-FCDB-705A-97E916339836}"/>
                  </a:ext>
                </a:extLst>
              </p:cNvPr>
              <p:cNvSpPr txBox="1">
                <a:spLocks noRot="1" noChangeAspect="1" noMove="1" noResize="1" noEditPoints="1" noAdjustHandles="1" noChangeArrowheads="1" noChangeShapeType="1" noTextEdit="1"/>
              </p:cNvSpPr>
              <p:nvPr/>
            </p:nvSpPr>
            <p:spPr bwMode="auto">
              <a:xfrm>
                <a:off x="4547133" y="5827684"/>
                <a:ext cx="2901291" cy="910699"/>
              </a:xfrm>
              <a:prstGeom prst="rect">
                <a:avLst/>
              </a:prstGeom>
              <a:blipFill>
                <a:blip r:embed="rId23"/>
                <a:stretch>
                  <a:fillRect/>
                </a:stretch>
              </a:blipFill>
              <a:ln w="9525">
                <a:noFill/>
                <a:miter lim="800000"/>
                <a:headEnd/>
                <a:tailEnd/>
              </a:ln>
            </p:spPr>
            <p:txBody>
              <a:bodyPr/>
              <a:lstStyle/>
              <a:p>
                <a:r>
                  <a:rPr lang="en-TW">
                    <a:noFill/>
                  </a:rPr>
                  <a:t> </a:t>
                </a:r>
              </a:p>
            </p:txBody>
          </p:sp>
        </mc:Fallback>
      </mc:AlternateContent>
      <p:sp>
        <p:nvSpPr>
          <p:cNvPr id="8" name="文字方塊 3">
            <a:extLst>
              <a:ext uri="{FF2B5EF4-FFF2-40B4-BE49-F238E27FC236}">
                <a16:creationId xmlns:a16="http://schemas.microsoft.com/office/drawing/2014/main" id="{8FB01F10-1413-0E01-41AC-B65157DB90CC}"/>
              </a:ext>
            </a:extLst>
          </p:cNvPr>
          <p:cNvSpPr txBox="1">
            <a:spLocks noChangeArrowheads="1"/>
          </p:cNvSpPr>
          <p:nvPr/>
        </p:nvSpPr>
        <p:spPr bwMode="auto">
          <a:xfrm>
            <a:off x="4744900" y="253768"/>
            <a:ext cx="2880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dirty="0">
                <a:solidFill>
                  <a:srgbClr val="FF0000"/>
                </a:solidFill>
                <a:latin typeface="Times New Roman" charset="0"/>
                <a:cs typeface="Times New Roman" charset="0"/>
              </a:rPr>
              <a:t>3</a:t>
            </a:r>
            <a:r>
              <a:rPr lang="zh-TW" altLang="en-US" dirty="0">
                <a:solidFill>
                  <a:srgbClr val="FF0000"/>
                </a:solidFill>
                <a:latin typeface="Times New Roman" charset="0"/>
                <a:cs typeface="Times New Roman" charset="0"/>
              </a:rPr>
              <a:t>維</a:t>
            </a:r>
            <a:r>
              <a:rPr lang="en-US" altLang="zh-TW" dirty="0">
                <a:solidFill>
                  <a:srgbClr val="FF0000"/>
                </a:solidFill>
                <a:latin typeface="Times New Roman" charset="0"/>
                <a:cs typeface="Times New Roman" charset="0"/>
              </a:rPr>
              <a:t>Box</a:t>
            </a:r>
            <a:r>
              <a:rPr lang="zh-TW" altLang="en-US" dirty="0">
                <a:solidFill>
                  <a:srgbClr val="FF0000"/>
                </a:solidFill>
                <a:latin typeface="Times New Roman" charset="0"/>
                <a:cs typeface="Times New Roman" charset="0"/>
              </a:rPr>
              <a:t>自由空間內的粒子</a:t>
            </a:r>
          </a:p>
        </p:txBody>
      </p:sp>
      <p:sp>
        <p:nvSpPr>
          <p:cNvPr id="3" name="向下箭號 12">
            <a:extLst>
              <a:ext uri="{FF2B5EF4-FFF2-40B4-BE49-F238E27FC236}">
                <a16:creationId xmlns:a16="http://schemas.microsoft.com/office/drawing/2014/main" id="{71163D81-177F-8596-C209-4D79578AFDAE}"/>
              </a:ext>
            </a:extLst>
          </p:cNvPr>
          <p:cNvSpPr/>
          <p:nvPr/>
        </p:nvSpPr>
        <p:spPr>
          <a:xfrm>
            <a:off x="5997778" y="1320324"/>
            <a:ext cx="214312" cy="357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ppt_x"/>
                                          </p:val>
                                        </p:tav>
                                        <p:tav tm="100000">
                                          <p:val>
                                            <p:strVal val="#ppt_x"/>
                                          </p:val>
                                        </p:tav>
                                      </p:tavLst>
                                    </p:anim>
                                    <p:anim calcmode="lin" valueType="num">
                                      <p:cBhvr additive="base">
                                        <p:cTn id="8" dur="500" fill="hold"/>
                                        <p:tgtEl>
                                          <p:spTgt spid="20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P spid="16" grpId="0"/>
      <p:bldP spid="6" grpId="0" animBg="1"/>
      <p:bldP spid="2" grpId="0" animBg="1"/>
      <p:bldP spid="7" grpId="0"/>
      <p:bldP spid="9" grpId="0" animBg="1"/>
      <p:bldP spid="12" grpId="0" animBg="1"/>
      <p:bldP spid="13" grpId="0" animBg="1"/>
      <p:bldP spid="14" grpId="0" animBg="1"/>
      <p:bldP spid="17" grpId="0"/>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Text Box 11"/>
          <p:cNvSpPr txBox="1">
            <a:spLocks noChangeArrowheads="1"/>
          </p:cNvSpPr>
          <p:nvPr/>
        </p:nvSpPr>
        <p:spPr bwMode="auto">
          <a:xfrm>
            <a:off x="5598141" y="6201544"/>
            <a:ext cx="1655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量子化條件</a:t>
            </a:r>
          </a:p>
        </p:txBody>
      </p:sp>
      <p:pic>
        <p:nvPicPr>
          <p:cNvPr id="6153" name="Picture 12" descr="deBroglie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52" y="3931089"/>
            <a:ext cx="2531503" cy="199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0" descr="D:\Dropbox\Documents\課程\YoungTextBook\Images\Chapter41\A_Images\A_Figures_and_Photos\41_05_Figur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3589" y="716026"/>
            <a:ext cx="25209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文字方塊 10"/>
          <p:cNvSpPr txBox="1">
            <a:spLocks noChangeArrowheads="1"/>
          </p:cNvSpPr>
          <p:nvPr/>
        </p:nvSpPr>
        <p:spPr bwMode="auto">
          <a:xfrm>
            <a:off x="3581994" y="5275372"/>
            <a:ext cx="50106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dirty="0">
                <a:latin typeface="Times New Roman" charset="0"/>
                <a:cs typeface="Times New Roman" charset="0"/>
              </a:rPr>
              <a:t>這的確像德布羅意提出在軌道上傳播的波。</a:t>
            </a:r>
          </a:p>
        </p:txBody>
      </p:sp>
      <mc:AlternateContent xmlns:mc="http://schemas.openxmlformats.org/markup-compatibility/2006" xmlns:a14="http://schemas.microsoft.com/office/drawing/2010/main">
        <mc:Choice Requires="a14">
          <p:sp>
            <p:nvSpPr>
              <p:cNvPr id="12" name="文字方塊 11"/>
              <p:cNvSpPr txBox="1"/>
              <p:nvPr/>
            </p:nvSpPr>
            <p:spPr bwMode="auto">
              <a:xfrm>
                <a:off x="3621433" y="2857778"/>
                <a:ext cx="2636876"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r>
                        <a:rPr lang="en-US" altLang="zh-TW" b="0" i="1" smtClean="0">
                          <a:latin typeface="Cambria Math"/>
                        </a:rPr>
                        <m:t>=</m:t>
                      </m:r>
                      <m:r>
                        <a:rPr lang="en-US" altLang="zh-TW" b="0" i="1" smtClean="0">
                          <a:latin typeface="Cambria Math" panose="02040503050406030204" pitchFamily="18" charset="0"/>
                        </a:rPr>
                        <m:t>𝑃</m:t>
                      </m:r>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l-GR" altLang="zh-TW" b="0" i="1" smtClean="0">
                          <a:latin typeface="Cambria Math"/>
                          <a:ea typeface="Cambria Math"/>
                        </a:rPr>
                        <m:t>∙</m:t>
                      </m:r>
                      <m:r>
                        <m:rPr>
                          <m:sty m:val="p"/>
                        </m:rPr>
                        <a:rPr lang="el-GR" altLang="zh-TW" i="1">
                          <a:latin typeface="Cambria Math"/>
                          <a:ea typeface="Cambria Math"/>
                        </a:rPr>
                        <m:t>Φ</m:t>
                      </m:r>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3621433" y="2857778"/>
                <a:ext cx="2636876" cy="369332"/>
              </a:xfrm>
              <a:prstGeom prst="rect">
                <a:avLst/>
              </a:prstGeom>
              <a:blipFill>
                <a:blip r:embed="rId4"/>
                <a:stretch>
                  <a:fillRect b="-1724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3652817" y="4576116"/>
                <a:ext cx="2197909" cy="66460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1</m:t>
                          </m:r>
                        </m:num>
                        <m:den>
                          <m:rad>
                            <m:radPr>
                              <m:degHide m:val="on"/>
                              <m:ctrlPr>
                                <a:rPr lang="en-US" altLang="zh-TW" b="0" i="1" smtClean="0">
                                  <a:latin typeface="Cambria Math" panose="02040503050406030204" pitchFamily="18" charset="0"/>
                                  <a:ea typeface="Cambria Math"/>
                                </a:rPr>
                              </m:ctrlPr>
                            </m:radPr>
                            <m:deg/>
                            <m:e>
                              <m:r>
                                <a:rPr lang="en-US" altLang="zh-TW" b="0" i="1" smtClean="0">
                                  <a:latin typeface="Cambria Math"/>
                                  <a:ea typeface="Cambria Math"/>
                                </a:rPr>
                                <m:t>2</m:t>
                              </m:r>
                              <m:r>
                                <a:rPr lang="zh-TW" altLang="en-US" b="0" i="1" smtClean="0">
                                  <a:latin typeface="Cambria Math"/>
                                  <a:ea typeface="Cambria Math"/>
                                </a:rPr>
                                <m:t>𝜋</m:t>
                              </m:r>
                            </m:e>
                          </m:rad>
                        </m:den>
                      </m:f>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𝑖𝑚</m:t>
                          </m:r>
                          <m:r>
                            <a:rPr lang="zh-TW" altLang="en-US" b="0" i="1" smtClean="0">
                              <a:latin typeface="Cambria Math"/>
                              <a:ea typeface="Cambria Math"/>
                            </a:rPr>
                            <m:t>𝜙</m:t>
                          </m:r>
                        </m:sup>
                      </m:sSup>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3652817" y="4576116"/>
                <a:ext cx="2197909" cy="664606"/>
              </a:xfrm>
              <a:prstGeom prst="rect">
                <a:avLst/>
              </a:prstGeom>
              <a:blipFill>
                <a:blip r:embed="rId5"/>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3694653" y="5733256"/>
                <a:ext cx="1287084" cy="378245"/>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𝑖𝑚</m:t>
                          </m:r>
                          <m:r>
                            <a:rPr lang="en-US" altLang="zh-TW" b="0" i="1" smtClean="0">
                              <a:latin typeface="Cambria Math"/>
                              <a:ea typeface="Cambria Math"/>
                            </a:rPr>
                            <m:t>∙2</m:t>
                          </m:r>
                          <m:r>
                            <a:rPr lang="zh-TW" altLang="en-US" b="0" i="1" smtClean="0">
                              <a:latin typeface="Cambria Math"/>
                              <a:ea typeface="Cambria Math"/>
                            </a:rPr>
                            <m:t>𝜋</m:t>
                          </m:r>
                        </m:sup>
                      </m:sSup>
                      <m:r>
                        <a:rPr lang="en-US" altLang="zh-TW" b="0" i="1" smtClean="0">
                          <a:latin typeface="Cambria Math"/>
                          <a:ea typeface="Cambria Math"/>
                        </a:rPr>
                        <m:t>=1</m:t>
                      </m:r>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3694653" y="5733256"/>
                <a:ext cx="1287084" cy="378245"/>
              </a:xfrm>
              <a:prstGeom prst="rect">
                <a:avLst/>
              </a:prstGeom>
              <a:blipFill>
                <a:blip r:embed="rId6"/>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3694653" y="6204215"/>
                <a:ext cx="1453411"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𝑚</m:t>
                      </m:r>
                      <m:r>
                        <a:rPr lang="en-US" altLang="zh-TW" b="0" i="1" smtClean="0">
                          <a:latin typeface="Cambria Math"/>
                          <a:ea typeface="Cambria Math"/>
                        </a:rPr>
                        <m:t>=</m:t>
                      </m:r>
                      <m:r>
                        <m:rPr>
                          <m:sty m:val="p"/>
                        </m:rPr>
                        <a:rPr lang="en-US" altLang="zh-TW" b="0" i="0" smtClean="0">
                          <a:latin typeface="Cambria Math"/>
                          <a:ea typeface="Cambria Math"/>
                        </a:rPr>
                        <m:t>integer</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3694653" y="6204215"/>
                <a:ext cx="1453411" cy="369332"/>
              </a:xfrm>
              <a:prstGeom prst="rect">
                <a:avLst/>
              </a:prstGeom>
              <a:blipFill>
                <a:blip r:embed="rId7"/>
                <a:stretch>
                  <a:fillRect b="-1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11">
                <a:extLst>
                  <a:ext uri="{FF2B5EF4-FFF2-40B4-BE49-F238E27FC236}">
                    <a16:creationId xmlns:a16="http://schemas.microsoft.com/office/drawing/2014/main" id="{750CA0D8-09ED-6734-2823-6745A55940FA}"/>
                  </a:ext>
                </a:extLst>
              </p:cNvPr>
              <p:cNvSpPr txBox="1"/>
              <p:nvPr/>
            </p:nvSpPr>
            <p:spPr bwMode="auto">
              <a:xfrm>
                <a:off x="3641029" y="1600716"/>
                <a:ext cx="3580019" cy="376770"/>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p>
                          <m:r>
                            <a:rPr lang="en-US" altLang="zh-TW" i="1">
                              <a:latin typeface="Cambria Math" panose="02040503050406030204" pitchFamily="18" charset="0"/>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𝑙</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𝑙</m:t>
                          </m:r>
                          <m:r>
                            <a:rPr lang="en-US" altLang="zh-TW" b="0" i="1" smtClean="0">
                              <a:latin typeface="Cambria Math" panose="02040503050406030204" pitchFamily="18" charset="0"/>
                              <a:ea typeface="Cambria Math" panose="02040503050406030204" pitchFamily="18" charset="0"/>
                            </a:rPr>
                            <m:t>+1</m:t>
                          </m:r>
                        </m:e>
                      </m:d>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ℏ</m:t>
                          </m:r>
                        </m:e>
                        <m:sup>
                          <m:r>
                            <a:rPr lang="en-US" altLang="zh-TW" b="0" i="1" smtClean="0">
                              <a:latin typeface="Cambria Math" panose="02040503050406030204" pitchFamily="18" charset="0"/>
                              <a:ea typeface="Cambria Math" panose="02040503050406030204" pitchFamily="18" charset="0"/>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oMath>
                  </m:oMathPara>
                </a14:m>
                <a:endParaRPr lang="zh-TW" altLang="en-US" dirty="0"/>
              </a:p>
            </p:txBody>
          </p:sp>
        </mc:Choice>
        <mc:Fallback xmlns="">
          <p:sp>
            <p:nvSpPr>
              <p:cNvPr id="3" name="文字方塊 11">
                <a:extLst>
                  <a:ext uri="{FF2B5EF4-FFF2-40B4-BE49-F238E27FC236}">
                    <a16:creationId xmlns:a16="http://schemas.microsoft.com/office/drawing/2014/main" id="{750CA0D8-09ED-6734-2823-6745A55940FA}"/>
                  </a:ext>
                </a:extLst>
              </p:cNvPr>
              <p:cNvSpPr txBox="1">
                <a:spLocks noRot="1" noChangeAspect="1" noMove="1" noResize="1" noEditPoints="1" noAdjustHandles="1" noChangeArrowheads="1" noChangeShapeType="1" noTextEdit="1"/>
              </p:cNvSpPr>
              <p:nvPr/>
            </p:nvSpPr>
            <p:spPr bwMode="auto">
              <a:xfrm>
                <a:off x="3641029" y="1600716"/>
                <a:ext cx="3580019" cy="376770"/>
              </a:xfrm>
              <a:prstGeom prst="rect">
                <a:avLst/>
              </a:prstGeom>
              <a:blipFill>
                <a:blip r:embed="rId8"/>
                <a:stretch>
                  <a:fillRect t="-6667" b="-1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11">
                <a:extLst>
                  <a:ext uri="{FF2B5EF4-FFF2-40B4-BE49-F238E27FC236}">
                    <a16:creationId xmlns:a16="http://schemas.microsoft.com/office/drawing/2014/main" id="{7EC7B990-0816-F386-DDBF-E08EA8C45D2C}"/>
                  </a:ext>
                </a:extLst>
              </p:cNvPr>
              <p:cNvSpPr txBox="1"/>
              <p:nvPr/>
            </p:nvSpPr>
            <p:spPr bwMode="auto">
              <a:xfrm>
                <a:off x="3621433" y="2027917"/>
                <a:ext cx="2921184" cy="376770"/>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b="0" i="1" smtClean="0">
                                  <a:latin typeface="Cambria Math" panose="02040503050406030204" pitchFamily="18" charset="0"/>
                                </a:rPr>
                                <m:t>𝐿</m:t>
                              </m:r>
                            </m:e>
                          </m:acc>
                        </m:e>
                        <m:sub>
                          <m:r>
                            <a:rPr lang="en-US" altLang="zh-TW" b="0" i="1" smtClean="0">
                              <a:latin typeface="Cambria Math" panose="02040503050406030204" pitchFamily="18" charset="0"/>
                            </a:rPr>
                            <m:t>𝑧</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𝑚</m:t>
                      </m:r>
                      <m:r>
                        <a:rPr lang="en-US" altLang="zh-TW" b="0" i="1" smtClean="0">
                          <a:latin typeface="Cambria Math" panose="02040503050406030204" pitchFamily="18" charset="0"/>
                          <a:ea typeface="Cambria Math" panose="02040503050406030204" pitchFamily="18" charset="0"/>
                        </a:rPr>
                        <m:t>ℏ</m:t>
                      </m:r>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oMath>
                  </m:oMathPara>
                </a14:m>
                <a:endParaRPr lang="zh-TW" altLang="en-US" dirty="0"/>
              </a:p>
            </p:txBody>
          </p:sp>
        </mc:Choice>
        <mc:Fallback xmlns="">
          <p:sp>
            <p:nvSpPr>
              <p:cNvPr id="4" name="文字方塊 11">
                <a:extLst>
                  <a:ext uri="{FF2B5EF4-FFF2-40B4-BE49-F238E27FC236}">
                    <a16:creationId xmlns:a16="http://schemas.microsoft.com/office/drawing/2014/main" id="{7EC7B990-0816-F386-DDBF-E08EA8C45D2C}"/>
                  </a:ext>
                </a:extLst>
              </p:cNvPr>
              <p:cNvSpPr txBox="1">
                <a:spLocks noRot="1" noChangeAspect="1" noMove="1" noResize="1" noEditPoints="1" noAdjustHandles="1" noChangeArrowheads="1" noChangeShapeType="1" noTextEdit="1"/>
              </p:cNvSpPr>
              <p:nvPr/>
            </p:nvSpPr>
            <p:spPr bwMode="auto">
              <a:xfrm>
                <a:off x="3621433" y="2027917"/>
                <a:ext cx="2921184" cy="376770"/>
              </a:xfrm>
              <a:prstGeom prst="rect">
                <a:avLst/>
              </a:prstGeom>
              <a:blipFill>
                <a:blip r:embed="rId9"/>
                <a:stretch>
                  <a:fillRect t="-3226" b="-1290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FB8F96C-66AD-4FE3-1D48-8C7FC408B835}"/>
                  </a:ext>
                </a:extLst>
              </p:cNvPr>
              <p:cNvSpPr txBox="1"/>
              <p:nvPr/>
            </p:nvSpPr>
            <p:spPr bwMode="auto">
              <a:xfrm>
                <a:off x="3641029" y="716026"/>
                <a:ext cx="5362592" cy="376770"/>
              </a:xfrm>
              <a:prstGeom prst="rect">
                <a:avLst/>
              </a:prstGeom>
              <a:noFill/>
              <a:ln w="9525">
                <a:noFill/>
                <a:miter lim="800000"/>
                <a:headEnd/>
                <a:tailEnd/>
              </a:ln>
            </p:spPr>
            <p:txBody>
              <a:bodyPr wrap="square">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oMath>
                </a14:m>
                <a:r>
                  <a:rPr lang="en-TW" dirty="0"/>
                  <a:t>是</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p>
                        <m:r>
                          <a:rPr lang="en-US" altLang="zh-TW" i="1">
                            <a:latin typeface="Cambria Math" panose="02040503050406030204" pitchFamily="18" charset="0"/>
                          </a:rPr>
                          <m:t>2</m:t>
                        </m:r>
                      </m:sup>
                    </m:sSup>
                  </m:oMath>
                </a14:m>
                <a:r>
                  <a:rPr lang="en-TW" dirty="0"/>
                  <a:t>的本徵態，可以同時選擇也是</a:t>
                </a:r>
                <a14:m>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b>
                        <m:r>
                          <a:rPr lang="en-US" altLang="zh-TW" i="1">
                            <a:latin typeface="Cambria Math" panose="02040503050406030204" pitchFamily="18" charset="0"/>
                          </a:rPr>
                          <m:t>𝑧</m:t>
                        </m:r>
                      </m:sub>
                    </m:sSub>
                  </m:oMath>
                </a14:m>
                <a:r>
                  <a:rPr lang="en-TW" dirty="0"/>
                  <a:t>的本徵態：</a:t>
                </a:r>
              </a:p>
            </p:txBody>
          </p:sp>
        </mc:Choice>
        <mc:Fallback xmlns="">
          <p:sp>
            <p:nvSpPr>
              <p:cNvPr id="6" name="TextBox 5">
                <a:extLst>
                  <a:ext uri="{FF2B5EF4-FFF2-40B4-BE49-F238E27FC236}">
                    <a16:creationId xmlns:a16="http://schemas.microsoft.com/office/drawing/2014/main" id="{EFB8F96C-66AD-4FE3-1D48-8C7FC408B835}"/>
                  </a:ext>
                </a:extLst>
              </p:cNvPr>
              <p:cNvSpPr txBox="1">
                <a:spLocks noRot="1" noChangeAspect="1" noMove="1" noResize="1" noEditPoints="1" noAdjustHandles="1" noChangeArrowheads="1" noChangeShapeType="1" noTextEdit="1"/>
              </p:cNvSpPr>
              <p:nvPr/>
            </p:nvSpPr>
            <p:spPr bwMode="auto">
              <a:xfrm>
                <a:off x="3641029" y="716026"/>
                <a:ext cx="5362592" cy="376770"/>
              </a:xfrm>
              <a:prstGeom prst="rect">
                <a:avLst/>
              </a:prstGeom>
              <a:blipFill>
                <a:blip r:embed="rId10"/>
                <a:stretch>
                  <a:fillRect t="-3333" b="-2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2">
                <a:extLst>
                  <a:ext uri="{FF2B5EF4-FFF2-40B4-BE49-F238E27FC236}">
                    <a16:creationId xmlns:a16="http://schemas.microsoft.com/office/drawing/2014/main" id="{FF34FEB4-1D3C-206F-7EE3-995BD673B86B}"/>
                  </a:ext>
                </a:extLst>
              </p:cNvPr>
              <p:cNvSpPr txBox="1">
                <a:spLocks noChangeArrowheads="1"/>
              </p:cNvSpPr>
              <p:nvPr/>
            </p:nvSpPr>
            <p:spPr bwMode="auto">
              <a:xfrm>
                <a:off x="3622021" y="1145671"/>
                <a:ext cx="1766417" cy="369332"/>
              </a:xfrm>
              <a:prstGeom prst="rect">
                <a:avLst/>
              </a:prstGeom>
              <a:solidFill>
                <a:srgbClr val="FFFF99"/>
              </a:solidFill>
              <a:ln>
                <a:noFill/>
              </a:ln>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d>
                        <m:dPr>
                          <m:begChr m:val=""/>
                          <m:endChr m:val="⟩"/>
                          <m:ctrlPr>
                            <a:rPr lang="zh-TW" altLang="en-US"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a:rPr lang="en-US" altLang="zh-TW" sz="1800" b="0" i="1" smtClean="0">
                                  <a:latin typeface="Cambria Math"/>
                                </a:rPr>
                                <m:t>𝑙</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𝑚</m:t>
                              </m:r>
                            </m:e>
                          </m:d>
                        </m:e>
                      </m:d>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𝑌</m:t>
                          </m:r>
                        </m:e>
                        <m:sub>
                          <m:r>
                            <a:rPr lang="en-US" altLang="zh-TW" sz="1800" i="1">
                              <a:latin typeface="Cambria Math"/>
                            </a:rPr>
                            <m:t>𝑙𝑚</m:t>
                          </m:r>
                        </m:sub>
                      </m:sSub>
                      <m:d>
                        <m:dPr>
                          <m:ctrlPr>
                            <a:rPr lang="el-GR" altLang="zh-TW" sz="1800" i="1">
                              <a:latin typeface="Cambria Math" panose="02040503050406030204" pitchFamily="18" charset="0"/>
                              <a:ea typeface="Cambria Math"/>
                            </a:rPr>
                          </m:ctrlPr>
                        </m:dPr>
                        <m:e>
                          <m:r>
                            <a:rPr lang="zh-TW" altLang="el-GR" sz="1800" i="1">
                              <a:latin typeface="Cambria Math"/>
                              <a:ea typeface="Cambria Math"/>
                            </a:rPr>
                            <m:t>𝜃</m:t>
                          </m:r>
                          <m:r>
                            <a:rPr lang="en-US" altLang="zh-TW" sz="1800" i="1">
                              <a:latin typeface="Cambria Math" panose="02040503050406030204" pitchFamily="18" charset="0"/>
                              <a:ea typeface="Cambria Math"/>
                            </a:rPr>
                            <m:t>,</m:t>
                          </m:r>
                          <m:r>
                            <a:rPr lang="en-US" altLang="zh-TW" sz="1800" i="1">
                              <a:latin typeface="Cambria Math" panose="02040503050406030204" pitchFamily="18" charset="0"/>
                              <a:ea typeface="Cambria Math" panose="02040503050406030204" pitchFamily="18" charset="0"/>
                            </a:rPr>
                            <m:t>𝜙</m:t>
                          </m:r>
                        </m:e>
                      </m:d>
                    </m:oMath>
                  </m:oMathPara>
                </a14:m>
                <a:endParaRPr lang="en-US" altLang="zh-TW" sz="1800" dirty="0"/>
              </a:p>
            </p:txBody>
          </p:sp>
        </mc:Choice>
        <mc:Fallback xmlns="">
          <p:sp>
            <p:nvSpPr>
              <p:cNvPr id="7" name="文字方塊 2">
                <a:extLst>
                  <a:ext uri="{FF2B5EF4-FFF2-40B4-BE49-F238E27FC236}">
                    <a16:creationId xmlns:a16="http://schemas.microsoft.com/office/drawing/2014/main" id="{FF34FEB4-1D3C-206F-7EE3-995BD673B86B}"/>
                  </a:ext>
                </a:extLst>
              </p:cNvPr>
              <p:cNvSpPr txBox="1">
                <a:spLocks noRot="1" noChangeAspect="1" noMove="1" noResize="1" noEditPoints="1" noAdjustHandles="1" noChangeArrowheads="1" noChangeShapeType="1" noTextEdit="1"/>
              </p:cNvSpPr>
              <p:nvPr/>
            </p:nvSpPr>
            <p:spPr bwMode="auto">
              <a:xfrm>
                <a:off x="3622021" y="1145671"/>
                <a:ext cx="1766417" cy="369332"/>
              </a:xfrm>
              <a:prstGeom prst="rect">
                <a:avLst/>
              </a:prstGeom>
              <a:blipFill>
                <a:blip r:embed="rId11"/>
                <a:stretch>
                  <a:fillRect l="-17857" t="-113333" b="-16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 Box 10">
                <a:extLst>
                  <a:ext uri="{FF2B5EF4-FFF2-40B4-BE49-F238E27FC236}">
                    <a16:creationId xmlns:a16="http://schemas.microsoft.com/office/drawing/2014/main" id="{F7E0E424-6D23-7E4B-FE2D-B212D65DFBB1}"/>
                  </a:ext>
                </a:extLst>
              </p:cNvPr>
              <p:cNvSpPr txBox="1">
                <a:spLocks noChangeArrowheads="1"/>
              </p:cNvSpPr>
              <p:nvPr/>
            </p:nvSpPr>
            <p:spPr bwMode="auto">
              <a:xfrm>
                <a:off x="3554937" y="2468280"/>
                <a:ext cx="5686359" cy="37677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再將</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oMath>
                </a14:m>
                <a:r>
                  <a:rPr lang="zh-TW" altLang="en-US" dirty="0"/>
                  <a:t>分解為兩個部分的乘積：</a:t>
                </a:r>
              </a:p>
            </p:txBody>
          </p:sp>
        </mc:Choice>
        <mc:Fallback xmlns="">
          <p:sp>
            <p:nvSpPr>
              <p:cNvPr id="8" name="Text Box 10">
                <a:extLst>
                  <a:ext uri="{FF2B5EF4-FFF2-40B4-BE49-F238E27FC236}">
                    <a16:creationId xmlns:a16="http://schemas.microsoft.com/office/drawing/2014/main" id="{F7E0E424-6D23-7E4B-FE2D-B212D65DFBB1}"/>
                  </a:ext>
                </a:extLst>
              </p:cNvPr>
              <p:cNvSpPr txBox="1">
                <a:spLocks noRot="1" noChangeAspect="1" noMove="1" noResize="1" noEditPoints="1" noAdjustHandles="1" noChangeArrowheads="1" noChangeShapeType="1" noTextEdit="1"/>
              </p:cNvSpPr>
              <p:nvPr/>
            </p:nvSpPr>
            <p:spPr bwMode="auto">
              <a:xfrm>
                <a:off x="3554937" y="2468280"/>
                <a:ext cx="5686359" cy="376770"/>
              </a:xfrm>
              <a:prstGeom prst="rect">
                <a:avLst/>
              </a:prstGeom>
              <a:blipFill>
                <a:blip r:embed="rId12"/>
                <a:stretch>
                  <a:fillRect l="-668"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D7B9B88-F892-D227-82F8-AF0041769037}"/>
                  </a:ext>
                </a:extLst>
              </p:cNvPr>
              <p:cNvSpPr txBox="1"/>
              <p:nvPr/>
            </p:nvSpPr>
            <p:spPr bwMode="auto">
              <a:xfrm>
                <a:off x="3621432" y="3293027"/>
                <a:ext cx="5686359" cy="376770"/>
              </a:xfrm>
              <a:prstGeom prst="rect">
                <a:avLst/>
              </a:prstGeom>
              <a:noFill/>
              <a:ln w="9525">
                <a:noFill/>
                <a:miter lim="800000"/>
                <a:headEnd/>
                <a:tailEnd/>
              </a:ln>
            </p:spPr>
            <p:txBody>
              <a:bodyPr wrap="square">
                <a:spAutoFit/>
              </a:bodyPr>
              <a:lstStyle/>
              <a:p>
                <a:r>
                  <a:rPr lang="zh-TW" altLang="en-US" dirty="0"/>
                  <a:t>已知</a:t>
                </a:r>
                <a14:m>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b>
                        <m:r>
                          <a:rPr lang="en-US" altLang="zh-TW" i="1">
                            <a:latin typeface="Cambria Math" panose="02040503050406030204" pitchFamily="18" charset="0"/>
                          </a:rPr>
                          <m:t>𝑧</m:t>
                        </m:r>
                      </m:sub>
                    </m:sSub>
                  </m:oMath>
                </a14:m>
                <a:r>
                  <a:rPr lang="en-TW" dirty="0"/>
                  <a:t>就是</a:t>
                </a:r>
                <a14:m>
                  <m:oMath xmlns:m="http://schemas.openxmlformats.org/officeDocument/2006/math">
                    <m:r>
                      <a:rPr lang="en-US" altLang="zh-TW" i="1">
                        <a:latin typeface="Cambria Math" panose="02040503050406030204" pitchFamily="18" charset="0"/>
                        <a:ea typeface="Cambria Math" panose="02040503050406030204" pitchFamily="18" charset="0"/>
                      </a:rPr>
                      <m:t>𝜙</m:t>
                    </m:r>
                  </m:oMath>
                </a14:m>
                <a:r>
                  <a:rPr lang="en-TW" dirty="0"/>
                  <a:t>的微分，與</a:t>
                </a:r>
                <a14:m>
                  <m:oMath xmlns:m="http://schemas.openxmlformats.org/officeDocument/2006/math">
                    <m:r>
                      <a:rPr lang="zh-TW" altLang="el-GR" i="1">
                        <a:latin typeface="Cambria Math"/>
                        <a:ea typeface="Cambria Math"/>
                      </a:rPr>
                      <m:t>𝜃</m:t>
                    </m:r>
                  </m:oMath>
                </a14:m>
                <a:r>
                  <a:rPr lang="en-TW" dirty="0"/>
                  <a:t>無關，</a:t>
                </a:r>
                <a14:m>
                  <m:oMath xmlns:m="http://schemas.openxmlformats.org/officeDocument/2006/math">
                    <m:r>
                      <m:rPr>
                        <m:sty m:val="p"/>
                      </m:rPr>
                      <a:rPr lang="el-GR" altLang="zh-TW" i="1">
                        <a:latin typeface="Cambria Math"/>
                        <a:ea typeface="Cambria Math"/>
                      </a:rPr>
                      <m:t>Φ</m:t>
                    </m:r>
                    <m:d>
                      <m:dPr>
                        <m:ctrlPr>
                          <a:rPr lang="el-GR" altLang="zh-TW" i="1">
                            <a:latin typeface="Cambria Math" panose="02040503050406030204" pitchFamily="18" charset="0"/>
                            <a:ea typeface="Cambria Math"/>
                          </a:rPr>
                        </m:ctrlPr>
                      </m:dPr>
                      <m:e>
                        <m:r>
                          <a:rPr lang="zh-TW" altLang="el-GR" i="1">
                            <a:latin typeface="Cambria Math"/>
                            <a:ea typeface="Cambria Math"/>
                          </a:rPr>
                          <m:t>𝜙</m:t>
                        </m:r>
                      </m:e>
                    </m:d>
                  </m:oMath>
                </a14:m>
                <a:r>
                  <a:rPr lang="en-TW" dirty="0"/>
                  <a:t>就是</a:t>
                </a:r>
                <a14:m>
                  <m:oMath xmlns:m="http://schemas.openxmlformats.org/officeDocument/2006/math">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b>
                        <m:r>
                          <a:rPr lang="en-US" altLang="zh-TW" i="1">
                            <a:latin typeface="Cambria Math" panose="02040503050406030204" pitchFamily="18" charset="0"/>
                          </a:rPr>
                          <m:t>𝑧</m:t>
                        </m:r>
                      </m:sub>
                    </m:sSub>
                  </m:oMath>
                </a14:m>
                <a:r>
                  <a:rPr lang="en-TW" dirty="0"/>
                  <a:t>本徵態：</a:t>
                </a:r>
              </a:p>
            </p:txBody>
          </p:sp>
        </mc:Choice>
        <mc:Fallback xmlns="">
          <p:sp>
            <p:nvSpPr>
              <p:cNvPr id="9" name="TextBox 8">
                <a:extLst>
                  <a:ext uri="{FF2B5EF4-FFF2-40B4-BE49-F238E27FC236}">
                    <a16:creationId xmlns:a16="http://schemas.microsoft.com/office/drawing/2014/main" id="{9D7B9B88-F892-D227-82F8-AF0041769037}"/>
                  </a:ext>
                </a:extLst>
              </p:cNvPr>
              <p:cNvSpPr txBox="1">
                <a:spLocks noRot="1" noChangeAspect="1" noMove="1" noResize="1" noEditPoints="1" noAdjustHandles="1" noChangeArrowheads="1" noChangeShapeType="1" noTextEdit="1"/>
              </p:cNvSpPr>
              <p:nvPr/>
            </p:nvSpPr>
            <p:spPr bwMode="auto">
              <a:xfrm>
                <a:off x="3621432" y="3293027"/>
                <a:ext cx="5686359" cy="376770"/>
              </a:xfrm>
              <a:prstGeom prst="rect">
                <a:avLst/>
              </a:prstGeom>
              <a:blipFill>
                <a:blip r:embed="rId13"/>
                <a:stretch>
                  <a:fillRect l="-893" t="-3333" b="-2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3">
                <a:extLst>
                  <a:ext uri="{FF2B5EF4-FFF2-40B4-BE49-F238E27FC236}">
                    <a16:creationId xmlns:a16="http://schemas.microsoft.com/office/drawing/2014/main" id="{C74BD27A-EE2F-D414-901B-C505C286FD25}"/>
                  </a:ext>
                </a:extLst>
              </p:cNvPr>
              <p:cNvSpPr/>
              <p:nvPr/>
            </p:nvSpPr>
            <p:spPr>
              <a:xfrm>
                <a:off x="3641029" y="3775547"/>
                <a:ext cx="2605262" cy="665695"/>
              </a:xfrm>
              <a:prstGeom prst="rect">
                <a:avLst/>
              </a:prstGeom>
              <a:solidFill>
                <a:srgbClr val="FFFF99"/>
              </a:solidFill>
            </p:spPr>
            <p:txBody>
              <a:bodyPr wrap="squar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b>
                          <m:r>
                            <a:rPr lang="en-US" altLang="zh-TW" i="1">
                              <a:latin typeface="Cambria Math" panose="02040503050406030204" pitchFamily="18" charset="0"/>
                            </a:rPr>
                            <m:t>𝑧</m:t>
                          </m:r>
                        </m:sub>
                      </m:sSub>
                      <m:r>
                        <m:rPr>
                          <m:sty m:val="p"/>
                        </m:rPr>
                        <a:rPr lang="el-GR" altLang="zh-TW" i="1">
                          <a:latin typeface="Cambria Math"/>
                          <a:ea typeface="Cambria Math"/>
                        </a:rPr>
                        <m:t>Φ</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rPr>
                        <m:t>−</m:t>
                      </m:r>
                      <m:r>
                        <a:rPr lang="en-US" altLang="zh-TW" b="0" i="1" smtClean="0">
                          <a:latin typeface="Cambria Math" panose="02040503050406030204" pitchFamily="18" charset="0"/>
                        </a:rPr>
                        <m:t>𝑖</m:t>
                      </m:r>
                      <m:r>
                        <a:rPr lang="en-US" altLang="zh-TW" b="0" i="1" smtClean="0">
                          <a:latin typeface="Cambria Math" panose="02040503050406030204" pitchFamily="18" charset="0"/>
                          <a:ea typeface="Cambria Math" panose="02040503050406030204" pitchFamily="18" charset="0"/>
                        </a:rPr>
                        <m:t>ℏ</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m:t>
                          </m:r>
                          <m:r>
                            <m:rPr>
                              <m:sty m:val="p"/>
                            </m:rPr>
                            <a:rPr lang="el-GR" altLang="zh-TW" i="1">
                              <a:latin typeface="Cambria Math"/>
                              <a:ea typeface="Cambria Math"/>
                            </a:rPr>
                            <m:t>Φ</m:t>
                          </m:r>
                        </m:num>
                        <m:den>
                          <m:r>
                            <a:rPr lang="en-US" altLang="zh-TW" b="0" i="1" smtClean="0">
                              <a:latin typeface="Cambria Math" panose="02040503050406030204" pitchFamily="18" charset="0"/>
                              <a:ea typeface="Cambria Math" panose="02040503050406030204" pitchFamily="18" charset="0"/>
                            </a:rPr>
                            <m:t>𝜕𝜙</m:t>
                          </m:r>
                        </m:den>
                      </m:f>
                      <m:r>
                        <a:rPr lang="en-US" altLang="zh-TW" b="0" i="0" smtClean="0">
                          <a:latin typeface="Cambria Math" panose="02040503050406030204" pitchFamily="18" charset="0"/>
                        </a:rPr>
                        <m:t>=</m:t>
                      </m:r>
                      <m:r>
                        <a:rPr lang="en-US" altLang="zh-TW" b="0" i="1" smtClean="0">
                          <a:latin typeface="Cambria Math" panose="02040503050406030204" pitchFamily="18" charset="0"/>
                        </a:rPr>
                        <m:t>𝑚</m:t>
                      </m:r>
                      <m:r>
                        <a:rPr lang="en-US" altLang="zh-TW" b="0" i="1" smtClean="0">
                          <a:latin typeface="Cambria Math" panose="02040503050406030204" pitchFamily="18" charset="0"/>
                          <a:ea typeface="Cambria Math" panose="02040503050406030204" pitchFamily="18" charset="0"/>
                        </a:rPr>
                        <m:t>ℏ</m:t>
                      </m:r>
                      <m:r>
                        <m:rPr>
                          <m:sty m:val="p"/>
                        </m:rPr>
                        <a:rPr lang="el-GR" altLang="zh-TW" i="1">
                          <a:latin typeface="Cambria Math"/>
                          <a:ea typeface="Cambria Math"/>
                        </a:rPr>
                        <m:t>Φ</m:t>
                      </m:r>
                    </m:oMath>
                  </m:oMathPara>
                </a14:m>
                <a:endParaRPr lang="en-US" altLang="zh-TW" sz="1800" dirty="0"/>
              </a:p>
            </p:txBody>
          </p:sp>
        </mc:Choice>
        <mc:Fallback xmlns="">
          <p:sp>
            <p:nvSpPr>
              <p:cNvPr id="10" name="矩形 3">
                <a:extLst>
                  <a:ext uri="{FF2B5EF4-FFF2-40B4-BE49-F238E27FC236}">
                    <a16:creationId xmlns:a16="http://schemas.microsoft.com/office/drawing/2014/main" id="{C74BD27A-EE2F-D414-901B-C505C286FD25}"/>
                  </a:ext>
                </a:extLst>
              </p:cNvPr>
              <p:cNvSpPr>
                <a:spLocks noRot="1" noChangeAspect="1" noMove="1" noResize="1" noEditPoints="1" noAdjustHandles="1" noChangeArrowheads="1" noChangeShapeType="1" noTextEdit="1"/>
              </p:cNvSpPr>
              <p:nvPr/>
            </p:nvSpPr>
            <p:spPr>
              <a:xfrm>
                <a:off x="3641029" y="3775547"/>
                <a:ext cx="2605262" cy="665695"/>
              </a:xfrm>
              <a:prstGeom prst="rect">
                <a:avLst/>
              </a:prstGeom>
              <a:blipFill>
                <a:blip r:embed="rId14"/>
                <a:stretch>
                  <a:fillRect b="-943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24F9D6C-78FA-D55C-58A1-6CFC0219F324}"/>
                  </a:ext>
                </a:extLst>
              </p:cNvPr>
              <p:cNvSpPr txBox="1"/>
              <p:nvPr/>
            </p:nvSpPr>
            <p:spPr bwMode="auto">
              <a:xfrm>
                <a:off x="3607723" y="289007"/>
                <a:ext cx="266429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先來解</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oMath>
                </a14:m>
                <a:r>
                  <a:rPr lang="en-TW" dirty="0">
                    <a:latin typeface="Times New Roman" pitchFamily="18" charset="0"/>
                    <a:cs typeface="Times New Roman" pitchFamily="18" charset="0"/>
                  </a:rPr>
                  <a:t>：</a:t>
                </a:r>
              </a:p>
            </p:txBody>
          </p:sp>
        </mc:Choice>
        <mc:Fallback xmlns="">
          <p:sp>
            <p:nvSpPr>
              <p:cNvPr id="2" name="TextBox 1">
                <a:extLst>
                  <a:ext uri="{FF2B5EF4-FFF2-40B4-BE49-F238E27FC236}">
                    <a16:creationId xmlns:a16="http://schemas.microsoft.com/office/drawing/2014/main" id="{224F9D6C-78FA-D55C-58A1-6CFC0219F324}"/>
                  </a:ext>
                </a:extLst>
              </p:cNvPr>
              <p:cNvSpPr txBox="1">
                <a:spLocks noRot="1" noChangeAspect="1" noMove="1" noResize="1" noEditPoints="1" noAdjustHandles="1" noChangeArrowheads="1" noChangeShapeType="1" noTextEdit="1"/>
              </p:cNvSpPr>
              <p:nvPr/>
            </p:nvSpPr>
            <p:spPr bwMode="auto">
              <a:xfrm>
                <a:off x="3607723" y="289007"/>
                <a:ext cx="2664296" cy="369332"/>
              </a:xfrm>
              <a:prstGeom prst="rect">
                <a:avLst/>
              </a:prstGeom>
              <a:blipFill>
                <a:blip r:embed="rId15"/>
                <a:stretch>
                  <a:fillRect l="-2381" t="-6667" b="-23333"/>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3121C313-4CA4-0258-02F2-207DDFDE40AC}"/>
              </a:ext>
            </a:extLst>
          </p:cNvPr>
          <p:cNvSpPr txBox="1"/>
          <p:nvPr/>
        </p:nvSpPr>
        <p:spPr bwMode="auto">
          <a:xfrm>
            <a:off x="6012160" y="4725144"/>
            <a:ext cx="165618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已歸一化。</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1A5BC0E-C27D-60D4-D444-FAC52C8DA84D}"/>
                  </a:ext>
                </a:extLst>
              </p:cNvPr>
              <p:cNvSpPr txBox="1"/>
              <p:nvPr/>
            </p:nvSpPr>
            <p:spPr bwMode="auto">
              <a:xfrm>
                <a:off x="5029598" y="5742169"/>
                <a:ext cx="397402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要求波函數繞一圈</a:t>
                </a:r>
                <a14:m>
                  <m:oMath xmlns:m="http://schemas.openxmlformats.org/officeDocument/2006/math">
                    <m:r>
                      <a:rPr lang="zh-TW" altLang="en-US" b="0" i="1" smtClean="0">
                        <a:latin typeface="Cambria Math"/>
                        <a:ea typeface="Cambria Math"/>
                      </a:rPr>
                      <m:t>𝜙</m:t>
                    </m:r>
                  </m:oMath>
                </a14:m>
                <a:r>
                  <a:rPr lang="en-TW" dirty="0">
                    <a:latin typeface="Times New Roman" pitchFamily="18" charset="0"/>
                    <a:cs typeface="Times New Roman" pitchFamily="18" charset="0"/>
                  </a:rPr>
                  <a:t>加</a:t>
                </a:r>
                <a14:m>
                  <m:oMath xmlns:m="http://schemas.openxmlformats.org/officeDocument/2006/math">
                    <m:r>
                      <a:rPr lang="en-US" altLang="zh-TW" b="0" i="1" dirty="0" smtClean="0">
                        <a:latin typeface="Cambria Math" panose="02040503050406030204" pitchFamily="18" charset="0"/>
                        <a:cs typeface="Times New Roman" pitchFamily="18" charset="0"/>
                      </a:rPr>
                      <m:t>2</m:t>
                    </m:r>
                    <m:r>
                      <a:rPr lang="en-US" altLang="zh-TW" b="0" i="1" dirty="0" smtClean="0">
                        <a:latin typeface="Cambria Math" panose="02040503050406030204" pitchFamily="18" charset="0"/>
                        <a:ea typeface="Cambria Math" panose="02040503050406030204" pitchFamily="18" charset="0"/>
                        <a:cs typeface="Times New Roman" pitchFamily="18" charset="0"/>
                      </a:rPr>
                      <m:t>𝜋</m:t>
                    </m:r>
                  </m:oMath>
                </a14:m>
                <a:r>
                  <a:rPr lang="en-TW" dirty="0">
                    <a:latin typeface="Times New Roman" pitchFamily="18" charset="0"/>
                    <a:cs typeface="Times New Roman" pitchFamily="18" charset="0"/>
                  </a:rPr>
                  <a:t>後值不變。</a:t>
                </a:r>
              </a:p>
            </p:txBody>
          </p:sp>
        </mc:Choice>
        <mc:Fallback xmlns="">
          <p:sp>
            <p:nvSpPr>
              <p:cNvPr id="11" name="TextBox 10">
                <a:extLst>
                  <a:ext uri="{FF2B5EF4-FFF2-40B4-BE49-F238E27FC236}">
                    <a16:creationId xmlns:a16="http://schemas.microsoft.com/office/drawing/2014/main" id="{B1A5BC0E-C27D-60D4-D444-FAC52C8DA84D}"/>
                  </a:ext>
                </a:extLst>
              </p:cNvPr>
              <p:cNvSpPr txBox="1">
                <a:spLocks noRot="1" noChangeAspect="1" noMove="1" noResize="1" noEditPoints="1" noAdjustHandles="1" noChangeArrowheads="1" noChangeShapeType="1" noTextEdit="1"/>
              </p:cNvSpPr>
              <p:nvPr/>
            </p:nvSpPr>
            <p:spPr bwMode="auto">
              <a:xfrm>
                <a:off x="5029598" y="5742169"/>
                <a:ext cx="3974023" cy="369332"/>
              </a:xfrm>
              <a:prstGeom prst="rect">
                <a:avLst/>
              </a:prstGeom>
              <a:blipFill>
                <a:blip r:embed="rId16"/>
                <a:stretch>
                  <a:fillRect l="-1278" t="-10000"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75B9BF0-836D-1AC9-277D-5EF87BBDA99A}"/>
                  </a:ext>
                </a:extLst>
              </p:cNvPr>
              <p:cNvSpPr txBox="1"/>
              <p:nvPr/>
            </p:nvSpPr>
            <p:spPr bwMode="auto">
              <a:xfrm>
                <a:off x="294506" y="6205039"/>
                <a:ext cx="3385731" cy="376770"/>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再一次確認</a:t>
                </a:r>
                <a14:m>
                  <m:oMath xmlns:m="http://schemas.openxmlformats.org/officeDocument/2006/math">
                    <m:sSub>
                      <m:sSubPr>
                        <m:ctrlPr>
                          <a:rPr lang="en-US" altLang="zh-TW" i="1" smtClean="0">
                            <a:solidFill>
                              <a:srgbClr val="FF0000"/>
                            </a:solidFill>
                            <a:latin typeface="Cambria Math" panose="02040503050406030204" pitchFamily="18" charset="0"/>
                          </a:rPr>
                        </m:ctrlPr>
                      </m:sSubPr>
                      <m:e>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𝐿</m:t>
                            </m:r>
                          </m:e>
                        </m:acc>
                      </m:e>
                      <m:sub>
                        <m:r>
                          <a:rPr lang="en-US" altLang="zh-TW" i="1">
                            <a:solidFill>
                              <a:srgbClr val="FF0000"/>
                            </a:solidFill>
                            <a:latin typeface="Cambria Math" panose="02040503050406030204" pitchFamily="18" charset="0"/>
                          </a:rPr>
                          <m:t>𝑧</m:t>
                        </m:r>
                      </m:sub>
                    </m:sSub>
                  </m:oMath>
                </a14:m>
                <a:r>
                  <a:rPr lang="en-TW" dirty="0">
                    <a:solidFill>
                      <a:srgbClr val="FF0000"/>
                    </a:solidFill>
                    <a:latin typeface="Times New Roman" pitchFamily="18" charset="0"/>
                    <a:cs typeface="Times New Roman" pitchFamily="18" charset="0"/>
                  </a:rPr>
                  <a:t>的本徵值為</a:t>
                </a:r>
                <a14:m>
                  <m:oMath xmlns:m="http://schemas.openxmlformats.org/officeDocument/2006/math">
                    <m:r>
                      <a:rPr lang="en-US" b="0" i="1" smtClean="0">
                        <a:solidFill>
                          <a:srgbClr val="FF0000"/>
                        </a:solidFill>
                        <a:latin typeface="Cambria Math" panose="02040503050406030204" pitchFamily="18" charset="0"/>
                        <a:cs typeface="Times New Roman" pitchFamily="18" charset="0"/>
                      </a:rPr>
                      <m:t>𝑚</m:t>
                    </m:r>
                    <m:r>
                      <a:rPr lang="en-US" i="1" smtClean="0">
                        <a:solidFill>
                          <a:srgbClr val="FF0000"/>
                        </a:solidFill>
                        <a:latin typeface="Cambria Math" panose="02040503050406030204" pitchFamily="18" charset="0"/>
                        <a:ea typeface="Cambria Math" panose="02040503050406030204" pitchFamily="18" charset="0"/>
                        <a:cs typeface="Times New Roman" pitchFamily="18" charset="0"/>
                      </a:rPr>
                      <m:t>ℏ</m:t>
                    </m:r>
                  </m:oMath>
                </a14:m>
                <a:r>
                  <a:rPr lang="en-TW" dirty="0">
                    <a:solidFill>
                      <a:srgbClr val="FF0000"/>
                    </a:solidFill>
                    <a:latin typeface="Times New Roman" pitchFamily="18" charset="0"/>
                    <a:cs typeface="Times New Roman" pitchFamily="18" charset="0"/>
                  </a:rPr>
                  <a:t>。</a:t>
                </a:r>
              </a:p>
            </p:txBody>
          </p:sp>
        </mc:Choice>
        <mc:Fallback xmlns="">
          <p:sp>
            <p:nvSpPr>
              <p:cNvPr id="13" name="TextBox 12">
                <a:extLst>
                  <a:ext uri="{FF2B5EF4-FFF2-40B4-BE49-F238E27FC236}">
                    <a16:creationId xmlns:a16="http://schemas.microsoft.com/office/drawing/2014/main" id="{D75B9BF0-836D-1AC9-277D-5EF87BBDA99A}"/>
                  </a:ext>
                </a:extLst>
              </p:cNvPr>
              <p:cNvSpPr txBox="1">
                <a:spLocks noRot="1" noChangeAspect="1" noMove="1" noResize="1" noEditPoints="1" noAdjustHandles="1" noChangeArrowheads="1" noChangeShapeType="1" noTextEdit="1"/>
              </p:cNvSpPr>
              <p:nvPr/>
            </p:nvSpPr>
            <p:spPr bwMode="auto">
              <a:xfrm>
                <a:off x="294506" y="6205039"/>
                <a:ext cx="3385731" cy="376770"/>
              </a:xfrm>
              <a:prstGeom prst="rect">
                <a:avLst/>
              </a:prstGeom>
              <a:blipFill>
                <a:blip r:embed="rId17"/>
                <a:stretch>
                  <a:fillRect l="-1498" t="-3226" b="-22581"/>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52"/>
                                        </p:tgtEl>
                                        <p:attrNameLst>
                                          <p:attrName>style.visibility</p:attrName>
                                        </p:attrNameLst>
                                      </p:cBhvr>
                                      <p:to>
                                        <p:strVal val="visible"/>
                                      </p:to>
                                    </p:set>
                                    <p:anim calcmode="lin" valueType="num">
                                      <p:cBhvr additive="base">
                                        <p:cTn id="37" dur="500" fill="hold"/>
                                        <p:tgtEl>
                                          <p:spTgt spid="6152"/>
                                        </p:tgtEl>
                                        <p:attrNameLst>
                                          <p:attrName>ppt_x</p:attrName>
                                        </p:attrNameLst>
                                      </p:cBhvr>
                                      <p:tavLst>
                                        <p:tav tm="0">
                                          <p:val>
                                            <p:strVal val="#ppt_x"/>
                                          </p:val>
                                        </p:tav>
                                        <p:tav tm="100000">
                                          <p:val>
                                            <p:strVal val="#ppt_x"/>
                                          </p:val>
                                        </p:tav>
                                      </p:tavLst>
                                    </p:anim>
                                    <p:anim calcmode="lin" valueType="num">
                                      <p:cBhvr additive="base">
                                        <p:cTn id="38" dur="500" fill="hold"/>
                                        <p:tgtEl>
                                          <p:spTgt spid="615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155"/>
                                        </p:tgtEl>
                                        <p:attrNameLst>
                                          <p:attrName>style.visibility</p:attrName>
                                        </p:attrNameLst>
                                      </p:cBhvr>
                                      <p:to>
                                        <p:strVal val="visible"/>
                                      </p:to>
                                    </p:set>
                                    <p:anim calcmode="lin" valueType="num">
                                      <p:cBhvr additive="base">
                                        <p:cTn id="41" dur="500" fill="hold"/>
                                        <p:tgtEl>
                                          <p:spTgt spid="6155"/>
                                        </p:tgtEl>
                                        <p:attrNameLst>
                                          <p:attrName>ppt_x</p:attrName>
                                        </p:attrNameLst>
                                      </p:cBhvr>
                                      <p:tavLst>
                                        <p:tav tm="0">
                                          <p:val>
                                            <p:strVal val="#ppt_x"/>
                                          </p:val>
                                        </p:tav>
                                        <p:tav tm="100000">
                                          <p:val>
                                            <p:strVal val="#ppt_x"/>
                                          </p:val>
                                        </p:tav>
                                      </p:tavLst>
                                    </p:anim>
                                    <p:anim calcmode="lin" valueType="num">
                                      <p:cBhvr additive="base">
                                        <p:cTn id="42" dur="500" fill="hold"/>
                                        <p:tgtEl>
                                          <p:spTgt spid="615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153"/>
                                        </p:tgtEl>
                                        <p:attrNameLst>
                                          <p:attrName>style.visibility</p:attrName>
                                        </p:attrNameLst>
                                      </p:cBhvr>
                                      <p:to>
                                        <p:strVal val="visible"/>
                                      </p:to>
                                    </p:set>
                                    <p:anim calcmode="lin" valueType="num">
                                      <p:cBhvr additive="base">
                                        <p:cTn id="53" dur="500" fill="hold"/>
                                        <p:tgtEl>
                                          <p:spTgt spid="6153"/>
                                        </p:tgtEl>
                                        <p:attrNameLst>
                                          <p:attrName>ppt_x</p:attrName>
                                        </p:attrNameLst>
                                      </p:cBhvr>
                                      <p:tavLst>
                                        <p:tav tm="0">
                                          <p:val>
                                            <p:strVal val="#ppt_x"/>
                                          </p:val>
                                        </p:tav>
                                        <p:tav tm="100000">
                                          <p:val>
                                            <p:strVal val="#ppt_x"/>
                                          </p:val>
                                        </p:tav>
                                      </p:tavLst>
                                    </p:anim>
                                    <p:anim calcmode="lin" valueType="num">
                                      <p:cBhvr additive="base">
                                        <p:cTn id="54" dur="500" fill="hold"/>
                                        <p:tgtEl>
                                          <p:spTgt spid="615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p:bldP spid="6155" grpId="0"/>
      <p:bldP spid="12" grpId="0" animBg="1"/>
      <p:bldP spid="14" grpId="0" animBg="1"/>
      <p:bldP spid="15" grpId="0" animBg="1"/>
      <p:bldP spid="17" grpId="0" animBg="1"/>
      <p:bldP spid="8" grpId="0"/>
      <p:bldP spid="9" grpId="0"/>
      <p:bldP spid="10" grpId="0" animBg="1"/>
      <p:bldP spid="5"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11">
                <a:extLst>
                  <a:ext uri="{FF2B5EF4-FFF2-40B4-BE49-F238E27FC236}">
                    <a16:creationId xmlns:a16="http://schemas.microsoft.com/office/drawing/2014/main" id="{EAA41B25-92EE-0F6C-E71F-D7163EE302D9}"/>
                  </a:ext>
                </a:extLst>
              </p:cNvPr>
              <p:cNvSpPr txBox="1"/>
              <p:nvPr/>
            </p:nvSpPr>
            <p:spPr bwMode="auto">
              <a:xfrm>
                <a:off x="918607" y="1360206"/>
                <a:ext cx="5916876" cy="694806"/>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p>
                          <m:r>
                            <a:rPr lang="en-US" altLang="zh-TW" i="1">
                              <a:latin typeface="Cambria Math" panose="02040503050406030204" pitchFamily="18" charset="0"/>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r>
                        <a:rPr lang="en-US" altLang="zh-TW" b="0"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1</m:t>
                          </m:r>
                        </m:num>
                        <m:den>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𝜃</m:t>
                              </m:r>
                            </m:e>
                          </m:func>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zh-TW" altLang="en-US" i="1">
                              <a:latin typeface="Cambria Math"/>
                            </a:rPr>
                            <m:t>𝜃</m:t>
                          </m:r>
                        </m:den>
                      </m:f>
                      <m:d>
                        <m:dPr>
                          <m:ctrlPr>
                            <a:rPr lang="en-US" altLang="zh-TW" i="1">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zh-TW" altLang="en-US" i="1" smtClean="0">
                                  <a:latin typeface="Cambria Math"/>
                                </a:rPr>
                                <m:t>𝜃</m:t>
                              </m:r>
                            </m:e>
                          </m:func>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num>
                            <m:den>
                              <m:r>
                                <a:rPr lang="zh-TW" altLang="en-US" i="1">
                                  <a:latin typeface="Cambria Math"/>
                                  <a:ea typeface="Cambria Math"/>
                                </a:rPr>
                                <m:t>𝜕</m:t>
                              </m:r>
                              <m:r>
                                <a:rPr lang="zh-TW" altLang="en-US" i="1" smtClean="0">
                                  <a:latin typeface="Cambria Math"/>
                                  <a:ea typeface="Cambria Math"/>
                                </a:rPr>
                                <m:t>𝜃</m:t>
                              </m:r>
                            </m:den>
                          </m:f>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m:rPr>
                                  <m:nor/>
                                </m:rPr>
                                <a:rPr lang="en-US" altLang="zh-TW">
                                  <a:latin typeface="Cambria Math"/>
                                </a:rPr>
                                <m:t>sin</m:t>
                              </m:r>
                            </m:e>
                            <m:sup>
                              <m:r>
                                <a:rPr lang="en-US" altLang="zh-TW" i="1">
                                  <a:latin typeface="Cambria Math"/>
                                </a:rPr>
                                <m:t>2</m:t>
                              </m:r>
                            </m:sup>
                          </m:sSup>
                          <m:r>
                            <a:rPr lang="zh-TW" altLang="en-US" i="1">
                              <a:latin typeface="Cambria Math"/>
                            </a:rPr>
                            <m:t>𝜃</m:t>
                          </m:r>
                        </m:den>
                      </m:f>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num>
                        <m:den>
                          <m:r>
                            <a:rPr lang="zh-TW" altLang="en-US" i="1">
                              <a:latin typeface="Cambria Math"/>
                              <a:ea typeface="Cambria Math"/>
                            </a:rPr>
                            <m:t>𝜕</m:t>
                          </m:r>
                          <m:sSup>
                            <m:sSupPr>
                              <m:ctrlPr>
                                <a:rPr lang="en-US" altLang="zh-TW" i="1">
                                  <a:latin typeface="Cambria Math" panose="02040503050406030204" pitchFamily="18" charset="0"/>
                                </a:rPr>
                              </m:ctrlPr>
                            </m:sSupPr>
                            <m:e>
                              <m:r>
                                <a:rPr lang="zh-TW" altLang="en-US" i="1" smtClean="0">
                                  <a:latin typeface="Cambria Math"/>
                                </a:rPr>
                                <m:t>𝜙</m:t>
                              </m:r>
                            </m:e>
                            <m:sup>
                              <m:r>
                                <a:rPr lang="en-US" altLang="zh-TW" i="1">
                                  <a:latin typeface="Cambria Math"/>
                                </a:rPr>
                                <m:t>2</m:t>
                              </m:r>
                            </m:sup>
                          </m:sSup>
                        </m:den>
                      </m:f>
                      <m:r>
                        <a:rPr lang="en-US" altLang="zh-TW" i="1">
                          <a:latin typeface="Cambria Math"/>
                        </a:rPr>
                        <m:t>=</m:t>
                      </m:r>
                      <m:r>
                        <a:rPr lang="en-US" altLang="zh-TW" i="1">
                          <a:latin typeface="Cambria Math" panose="02040503050406030204" pitchFamily="18" charset="0"/>
                          <a:ea typeface="Cambria Math" panose="02040503050406030204" pitchFamily="18" charset="0"/>
                        </a:rPr>
                        <m:t>𝑙</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𝑙</m:t>
                          </m:r>
                          <m:r>
                            <a:rPr lang="en-US" altLang="zh-TW" i="1">
                              <a:latin typeface="Cambria Math" panose="02040503050406030204" pitchFamily="18" charset="0"/>
                              <a:ea typeface="Cambria Math" panose="02040503050406030204" pitchFamily="18" charset="0"/>
                            </a:rPr>
                            <m:t>+1</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oMath>
                  </m:oMathPara>
                </a14:m>
                <a:endParaRPr lang="zh-TW" altLang="en-US" dirty="0"/>
              </a:p>
            </p:txBody>
          </p:sp>
        </mc:Choice>
        <mc:Fallback xmlns="">
          <p:sp>
            <p:nvSpPr>
              <p:cNvPr id="3" name="文字方塊 11">
                <a:extLst>
                  <a:ext uri="{FF2B5EF4-FFF2-40B4-BE49-F238E27FC236}">
                    <a16:creationId xmlns:a16="http://schemas.microsoft.com/office/drawing/2014/main" id="{EAA41B25-92EE-0F6C-E71F-D7163EE302D9}"/>
                  </a:ext>
                </a:extLst>
              </p:cNvPr>
              <p:cNvSpPr txBox="1">
                <a:spLocks noRot="1" noChangeAspect="1" noMove="1" noResize="1" noEditPoints="1" noAdjustHandles="1" noChangeArrowheads="1" noChangeShapeType="1" noTextEdit="1"/>
              </p:cNvSpPr>
              <p:nvPr/>
            </p:nvSpPr>
            <p:spPr bwMode="auto">
              <a:xfrm>
                <a:off x="918607" y="1360206"/>
                <a:ext cx="5916876" cy="694806"/>
              </a:xfrm>
              <a:prstGeom prst="rect">
                <a:avLst/>
              </a:prstGeom>
              <a:blipFill>
                <a:blip r:embed="rId2"/>
                <a:stretch>
                  <a:fillRect b="-909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11">
                <a:extLst>
                  <a:ext uri="{FF2B5EF4-FFF2-40B4-BE49-F238E27FC236}">
                    <a16:creationId xmlns:a16="http://schemas.microsoft.com/office/drawing/2014/main" id="{731DEFF4-065E-1BAF-C254-E0568C0F8981}"/>
                  </a:ext>
                </a:extLst>
              </p:cNvPr>
              <p:cNvSpPr txBox="1"/>
              <p:nvPr/>
            </p:nvSpPr>
            <p:spPr bwMode="auto">
              <a:xfrm>
                <a:off x="1787913" y="2326314"/>
                <a:ext cx="280640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r>
                        <a:rPr lang="en-US" altLang="zh-TW" b="0" i="1" smtClean="0">
                          <a:latin typeface="Cambria Math"/>
                        </a:rPr>
                        <m:t>=</m:t>
                      </m:r>
                      <m:r>
                        <a:rPr lang="en-US" altLang="zh-TW" b="0" i="1" smtClean="0">
                          <a:latin typeface="Cambria Math" panose="02040503050406030204" pitchFamily="18" charset="0"/>
                        </a:rPr>
                        <m:t>𝑃</m:t>
                      </m:r>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l-GR" altLang="zh-TW" b="0" i="1" smtClean="0">
                          <a:latin typeface="Cambria Math"/>
                          <a:ea typeface="Cambria Math"/>
                        </a:rPr>
                        <m:t>∙</m:t>
                      </m:r>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oMath>
                  </m:oMathPara>
                </a14:m>
                <a:endParaRPr lang="zh-TW" altLang="en-US" sz="1800" dirty="0"/>
              </a:p>
            </p:txBody>
          </p:sp>
        </mc:Choice>
        <mc:Fallback xmlns="">
          <p:sp>
            <p:nvSpPr>
              <p:cNvPr id="4" name="文字方塊 11">
                <a:extLst>
                  <a:ext uri="{FF2B5EF4-FFF2-40B4-BE49-F238E27FC236}">
                    <a16:creationId xmlns:a16="http://schemas.microsoft.com/office/drawing/2014/main" id="{731DEFF4-065E-1BAF-C254-E0568C0F8981}"/>
                  </a:ext>
                </a:extLst>
              </p:cNvPr>
              <p:cNvSpPr txBox="1">
                <a:spLocks noRot="1" noChangeAspect="1" noMove="1" noResize="1" noEditPoints="1" noAdjustHandles="1" noChangeArrowheads="1" noChangeShapeType="1" noTextEdit="1"/>
              </p:cNvSpPr>
              <p:nvPr/>
            </p:nvSpPr>
            <p:spPr bwMode="auto">
              <a:xfrm>
                <a:off x="1787913" y="2326314"/>
                <a:ext cx="2806409" cy="369332"/>
              </a:xfrm>
              <a:prstGeom prst="rect">
                <a:avLst/>
              </a:prstGeom>
              <a:blipFill>
                <a:blip r:embed="rId3"/>
                <a:stretch>
                  <a:fillRect b="-13333"/>
                </a:stretch>
              </a:blipFill>
              <a:ln>
                <a:noFill/>
              </a:ln>
            </p:spPr>
            <p:txBody>
              <a:bodyPr/>
              <a:lstStyle/>
              <a:p>
                <a:r>
                  <a:rPr lang="en-TW">
                    <a:noFill/>
                  </a:rPr>
                  <a:t> </a:t>
                </a:r>
              </a:p>
            </p:txBody>
          </p:sp>
        </mc:Fallback>
      </mc:AlternateContent>
      <p:sp>
        <p:nvSpPr>
          <p:cNvPr id="5" name="TextBox 4">
            <a:extLst>
              <a:ext uri="{FF2B5EF4-FFF2-40B4-BE49-F238E27FC236}">
                <a16:creationId xmlns:a16="http://schemas.microsoft.com/office/drawing/2014/main" id="{529B552C-87DE-A9BC-58D1-9DE549FBCBB5}"/>
              </a:ext>
            </a:extLst>
          </p:cNvPr>
          <p:cNvSpPr txBox="1"/>
          <p:nvPr/>
        </p:nvSpPr>
        <p:spPr bwMode="auto">
          <a:xfrm>
            <a:off x="918607" y="2326314"/>
            <a:ext cx="108533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a:t>
            </a:r>
          </a:p>
        </p:txBody>
      </p:sp>
      <mc:AlternateContent xmlns:mc="http://schemas.openxmlformats.org/markup-compatibility/2006" xmlns:a14="http://schemas.microsoft.com/office/drawing/2010/main">
        <mc:Choice Requires="a14">
          <p:sp>
            <p:nvSpPr>
              <p:cNvPr id="6" name="文字方塊 11">
                <a:extLst>
                  <a:ext uri="{FF2B5EF4-FFF2-40B4-BE49-F238E27FC236}">
                    <a16:creationId xmlns:a16="http://schemas.microsoft.com/office/drawing/2014/main" id="{0395EFAD-241D-15F2-28AA-560384D500F8}"/>
                  </a:ext>
                </a:extLst>
              </p:cNvPr>
              <p:cNvSpPr txBox="1"/>
              <p:nvPr/>
            </p:nvSpPr>
            <p:spPr bwMode="auto">
              <a:xfrm>
                <a:off x="995824" y="2966948"/>
                <a:ext cx="5839659" cy="694806"/>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𝜃</m:t>
                              </m:r>
                            </m:e>
                          </m:func>
                        </m:den>
                      </m:f>
                      <m:sSub>
                        <m:sSubPr>
                          <m:ctrlPr>
                            <a:rPr lang="el-GR"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𝑚</m:t>
                          </m:r>
                        </m:sub>
                      </m:sSub>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zh-TW" altLang="en-US" i="1">
                              <a:latin typeface="Cambria Math"/>
                            </a:rPr>
                            <m:t>𝜃</m:t>
                          </m:r>
                        </m:den>
                      </m:f>
                      <m:d>
                        <m:dPr>
                          <m:ctrlPr>
                            <a:rPr lang="en-US" altLang="zh-TW" i="1">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zh-TW" altLang="en-US" i="1" smtClean="0">
                                  <a:latin typeface="Cambria Math"/>
                                </a:rPr>
                                <m:t>𝜃</m:t>
                              </m:r>
                            </m:e>
                          </m:func>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𝑃</m:t>
                              </m:r>
                            </m:num>
                            <m:den>
                              <m:r>
                                <a:rPr lang="zh-TW" altLang="en-US" i="1">
                                  <a:latin typeface="Cambria Math"/>
                                  <a:ea typeface="Cambria Math"/>
                                </a:rPr>
                                <m:t>𝜕</m:t>
                              </m:r>
                              <m:r>
                                <a:rPr lang="zh-TW" altLang="en-US" i="1" smtClean="0">
                                  <a:latin typeface="Cambria Math"/>
                                  <a:ea typeface="Cambria Math"/>
                                </a:rPr>
                                <m:t>𝜃</m:t>
                              </m:r>
                            </m:den>
                          </m:f>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m:rPr>
                                  <m:nor/>
                                </m:rPr>
                                <a:rPr lang="en-US" altLang="zh-TW">
                                  <a:latin typeface="Cambria Math"/>
                                </a:rPr>
                                <m:t>sin</m:t>
                              </m:r>
                            </m:e>
                            <m:sup>
                              <m:r>
                                <a:rPr lang="en-US" altLang="zh-TW" i="1">
                                  <a:latin typeface="Cambria Math"/>
                                </a:rPr>
                                <m:t>2</m:t>
                              </m:r>
                            </m:sup>
                          </m:sSup>
                          <m:r>
                            <a:rPr lang="zh-TW" altLang="en-US" i="1">
                              <a:latin typeface="Cambria Math"/>
                            </a:rPr>
                            <m:t>𝜃</m:t>
                          </m:r>
                        </m:den>
                      </m:f>
                      <m:r>
                        <a:rPr lang="en-US" altLang="zh-TW" b="0" i="1" smtClean="0">
                          <a:latin typeface="Cambria Math" panose="02040503050406030204" pitchFamily="18" charset="0"/>
                        </a:rPr>
                        <m:t>𝑃</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sSub>
                            <m:sSubPr>
                              <m:ctrlPr>
                                <a:rPr lang="el-GR"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𝑚</m:t>
                              </m:r>
                            </m:sub>
                          </m:sSub>
                        </m:num>
                        <m:den>
                          <m:r>
                            <a:rPr lang="zh-TW" altLang="en-US" i="1">
                              <a:latin typeface="Cambria Math"/>
                              <a:ea typeface="Cambria Math"/>
                            </a:rPr>
                            <m:t>𝜕</m:t>
                          </m:r>
                          <m:sSup>
                            <m:sSupPr>
                              <m:ctrlPr>
                                <a:rPr lang="en-US" altLang="zh-TW" i="1">
                                  <a:latin typeface="Cambria Math" panose="02040503050406030204" pitchFamily="18" charset="0"/>
                                </a:rPr>
                              </m:ctrlPr>
                            </m:sSupPr>
                            <m:e>
                              <m:r>
                                <a:rPr lang="zh-TW" altLang="en-US" i="1" smtClean="0">
                                  <a:latin typeface="Cambria Math"/>
                                </a:rPr>
                                <m:t>𝜙</m:t>
                              </m:r>
                            </m:e>
                            <m:sup>
                              <m:r>
                                <a:rPr lang="en-US" altLang="zh-TW" i="1">
                                  <a:latin typeface="Cambria Math"/>
                                </a:rPr>
                                <m:t>2</m:t>
                              </m:r>
                            </m:sup>
                          </m:sSup>
                        </m:den>
                      </m:f>
                      <m:r>
                        <a:rPr lang="en-US" altLang="zh-TW" i="1">
                          <a:latin typeface="Cambria Math"/>
                        </a:rPr>
                        <m:t>=</m:t>
                      </m:r>
                      <m:r>
                        <a:rPr lang="en-US" altLang="zh-TW" i="1">
                          <a:latin typeface="Cambria Math" panose="02040503050406030204" pitchFamily="18" charset="0"/>
                          <a:ea typeface="Cambria Math" panose="02040503050406030204" pitchFamily="18" charset="0"/>
                        </a:rPr>
                        <m:t>𝑙</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𝑙</m:t>
                          </m:r>
                          <m:r>
                            <a:rPr lang="en-US" altLang="zh-TW" i="1">
                              <a:latin typeface="Cambria Math" panose="02040503050406030204" pitchFamily="18" charset="0"/>
                              <a:ea typeface="Cambria Math" panose="02040503050406030204" pitchFamily="18" charset="0"/>
                            </a:rPr>
                            <m:t>+1</m:t>
                          </m:r>
                        </m:e>
                      </m:d>
                      <m:r>
                        <a:rPr lang="en-US" altLang="zh-TW" b="0" i="1" smtClean="0">
                          <a:latin typeface="Cambria Math" panose="02040503050406030204" pitchFamily="18" charset="0"/>
                        </a:rPr>
                        <m:t>𝑃</m:t>
                      </m:r>
                      <m:r>
                        <a:rPr lang="el-GR" altLang="zh-TW" i="1">
                          <a:latin typeface="Cambria Math"/>
                          <a:ea typeface="Cambria Math"/>
                        </a:rPr>
                        <m:t>∙</m:t>
                      </m:r>
                      <m:sSub>
                        <m:sSubPr>
                          <m:ctrlPr>
                            <a:rPr lang="el-GR"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𝑚</m:t>
                          </m:r>
                        </m:sub>
                      </m:sSub>
                    </m:oMath>
                  </m:oMathPara>
                </a14:m>
                <a:endParaRPr lang="zh-TW" altLang="en-US" dirty="0"/>
              </a:p>
            </p:txBody>
          </p:sp>
        </mc:Choice>
        <mc:Fallback xmlns="">
          <p:sp>
            <p:nvSpPr>
              <p:cNvPr id="6" name="文字方塊 11">
                <a:extLst>
                  <a:ext uri="{FF2B5EF4-FFF2-40B4-BE49-F238E27FC236}">
                    <a16:creationId xmlns:a16="http://schemas.microsoft.com/office/drawing/2014/main" id="{0395EFAD-241D-15F2-28AA-560384D500F8}"/>
                  </a:ext>
                </a:extLst>
              </p:cNvPr>
              <p:cNvSpPr txBox="1">
                <a:spLocks noRot="1" noChangeAspect="1" noMove="1" noResize="1" noEditPoints="1" noAdjustHandles="1" noChangeArrowheads="1" noChangeShapeType="1" noTextEdit="1"/>
              </p:cNvSpPr>
              <p:nvPr/>
            </p:nvSpPr>
            <p:spPr bwMode="auto">
              <a:xfrm>
                <a:off x="995824" y="2966948"/>
                <a:ext cx="5839659" cy="694806"/>
              </a:xfrm>
              <a:prstGeom prst="rect">
                <a:avLst/>
              </a:prstGeom>
              <a:blipFill>
                <a:blip r:embed="rId4"/>
                <a:stretch>
                  <a:fillRect b="-714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11">
                <a:extLst>
                  <a:ext uri="{FF2B5EF4-FFF2-40B4-BE49-F238E27FC236}">
                    <a16:creationId xmlns:a16="http://schemas.microsoft.com/office/drawing/2014/main" id="{6572B198-0781-EE7E-1A6A-58588D924586}"/>
                  </a:ext>
                </a:extLst>
              </p:cNvPr>
              <p:cNvSpPr txBox="1"/>
              <p:nvPr/>
            </p:nvSpPr>
            <p:spPr bwMode="auto">
              <a:xfrm>
                <a:off x="1043608" y="3933056"/>
                <a:ext cx="5568841" cy="624915"/>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𝜃</m:t>
                              </m:r>
                            </m:e>
                          </m:func>
                        </m:den>
                      </m:f>
                      <m:sSub>
                        <m:sSubPr>
                          <m:ctrlPr>
                            <a:rPr lang="el-GR"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𝑚</m:t>
                          </m:r>
                        </m:sub>
                      </m:sSub>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zh-TW" altLang="en-US" i="1">
                              <a:latin typeface="Cambria Math"/>
                            </a:rPr>
                            <m:t>𝜃</m:t>
                          </m:r>
                        </m:den>
                      </m:f>
                      <m:d>
                        <m:dPr>
                          <m:ctrlPr>
                            <a:rPr lang="en-US" altLang="zh-TW" i="1">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zh-TW" altLang="en-US" i="1" smtClean="0">
                                  <a:latin typeface="Cambria Math"/>
                                </a:rPr>
                                <m:t>𝜃</m:t>
                              </m:r>
                            </m:e>
                          </m:func>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𝑃</m:t>
                              </m:r>
                            </m:num>
                            <m:den>
                              <m:r>
                                <a:rPr lang="zh-TW" altLang="en-US" i="1">
                                  <a:latin typeface="Cambria Math"/>
                                  <a:ea typeface="Cambria Math"/>
                                </a:rPr>
                                <m:t>𝜕</m:t>
                              </m:r>
                              <m:r>
                                <a:rPr lang="zh-TW" altLang="en-US" i="1" smtClean="0">
                                  <a:latin typeface="Cambria Math"/>
                                  <a:ea typeface="Cambria Math"/>
                                </a:rPr>
                                <m:t>𝜃</m:t>
                              </m:r>
                            </m:den>
                          </m:f>
                        </m:e>
                      </m:d>
                      <m:r>
                        <a:rPr lang="en-US" altLang="zh-TW" b="0" i="1" smtClean="0">
                          <a:latin typeface="Cambria Math" panose="02040503050406030204" pitchFamily="18" charset="0"/>
                          <a:ea typeface="Cambria Math"/>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m:rPr>
                                  <m:nor/>
                                </m:rPr>
                                <a:rPr lang="en-US" altLang="zh-TW">
                                  <a:latin typeface="Cambria Math"/>
                                </a:rPr>
                                <m:t>sin</m:t>
                              </m:r>
                            </m:e>
                            <m:sup>
                              <m:r>
                                <a:rPr lang="en-US" altLang="zh-TW" i="1">
                                  <a:latin typeface="Cambria Math"/>
                                </a:rPr>
                                <m:t>2</m:t>
                              </m:r>
                            </m:sup>
                          </m:sSup>
                          <m:r>
                            <a:rPr lang="zh-TW" altLang="en-US" i="1">
                              <a:latin typeface="Cambria Math"/>
                            </a:rPr>
                            <m:t>𝜃</m:t>
                          </m:r>
                        </m:den>
                      </m:f>
                      <m:sSup>
                        <m:sSupPr>
                          <m:ctrlPr>
                            <a:rPr lang="en-US" altLang="zh-TW" i="1">
                              <a:latin typeface="Cambria Math" panose="02040503050406030204" pitchFamily="18" charset="0"/>
                            </a:rPr>
                          </m:ctrlPr>
                        </m:sSupPr>
                        <m:e>
                          <m:r>
                            <a:rPr lang="en-US" altLang="zh-TW" i="1">
                              <a:latin typeface="Cambria Math" panose="02040503050406030204" pitchFamily="18" charset="0"/>
                            </a:rPr>
                            <m:t>𝑚</m:t>
                          </m:r>
                        </m:e>
                        <m:sup>
                          <m:r>
                            <a:rPr lang="en-US" altLang="zh-TW" i="1">
                              <a:latin typeface="Cambria Math" panose="02040503050406030204" pitchFamily="18" charset="0"/>
                            </a:rPr>
                            <m:t>2</m:t>
                          </m:r>
                        </m:sup>
                      </m:sSup>
                      <m:r>
                        <a:rPr lang="en-US" altLang="zh-TW" b="0" i="1" smtClean="0">
                          <a:latin typeface="Cambria Math" panose="02040503050406030204" pitchFamily="18" charset="0"/>
                        </a:rPr>
                        <m:t>𝑃</m:t>
                      </m:r>
                      <m:sSub>
                        <m:sSubPr>
                          <m:ctrlPr>
                            <a:rPr lang="el-GR"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𝑚</m:t>
                          </m:r>
                        </m:sub>
                      </m:sSub>
                      <m:r>
                        <a:rPr lang="en-US" altLang="zh-TW" i="1">
                          <a:latin typeface="Cambria Math"/>
                        </a:rPr>
                        <m:t>=</m:t>
                      </m:r>
                      <m:r>
                        <a:rPr lang="en-US" altLang="zh-TW" i="1">
                          <a:latin typeface="Cambria Math" panose="02040503050406030204" pitchFamily="18" charset="0"/>
                          <a:ea typeface="Cambria Math" panose="02040503050406030204" pitchFamily="18" charset="0"/>
                        </a:rPr>
                        <m:t>𝑙</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𝑙</m:t>
                          </m:r>
                          <m:r>
                            <a:rPr lang="en-US" altLang="zh-TW" i="1">
                              <a:latin typeface="Cambria Math" panose="02040503050406030204" pitchFamily="18" charset="0"/>
                              <a:ea typeface="Cambria Math" panose="02040503050406030204" pitchFamily="18" charset="0"/>
                            </a:rPr>
                            <m:t>+1</m:t>
                          </m:r>
                        </m:e>
                      </m:d>
                      <m:r>
                        <a:rPr lang="en-US" altLang="zh-TW" b="0" i="1" smtClean="0">
                          <a:latin typeface="Cambria Math" panose="02040503050406030204" pitchFamily="18" charset="0"/>
                        </a:rPr>
                        <m:t>𝑃</m:t>
                      </m:r>
                      <m:sSub>
                        <m:sSubPr>
                          <m:ctrlPr>
                            <a:rPr lang="el-GR"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𝑚</m:t>
                          </m:r>
                        </m:sub>
                      </m:sSub>
                    </m:oMath>
                  </m:oMathPara>
                </a14:m>
                <a:endParaRPr lang="zh-TW" altLang="en-US" dirty="0"/>
              </a:p>
            </p:txBody>
          </p:sp>
        </mc:Choice>
        <mc:Fallback xmlns="">
          <p:sp>
            <p:nvSpPr>
              <p:cNvPr id="7" name="文字方塊 11">
                <a:extLst>
                  <a:ext uri="{FF2B5EF4-FFF2-40B4-BE49-F238E27FC236}">
                    <a16:creationId xmlns:a16="http://schemas.microsoft.com/office/drawing/2014/main" id="{6572B198-0781-EE7E-1A6A-58588D924586}"/>
                  </a:ext>
                </a:extLst>
              </p:cNvPr>
              <p:cNvSpPr txBox="1">
                <a:spLocks noRot="1" noChangeAspect="1" noMove="1" noResize="1" noEditPoints="1" noAdjustHandles="1" noChangeArrowheads="1" noChangeShapeType="1" noTextEdit="1"/>
              </p:cNvSpPr>
              <p:nvPr/>
            </p:nvSpPr>
            <p:spPr bwMode="auto">
              <a:xfrm>
                <a:off x="1043608" y="3933056"/>
                <a:ext cx="5568841" cy="624915"/>
              </a:xfrm>
              <a:prstGeom prst="rect">
                <a:avLst/>
              </a:prstGeom>
              <a:blipFill>
                <a:blip r:embed="rId5"/>
                <a:stretch>
                  <a:fillRect b="-196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3">
                <a:extLst>
                  <a:ext uri="{FF2B5EF4-FFF2-40B4-BE49-F238E27FC236}">
                    <a16:creationId xmlns:a16="http://schemas.microsoft.com/office/drawing/2014/main" id="{4B1FD54D-37D9-2241-3059-DF0D258523EA}"/>
                  </a:ext>
                </a:extLst>
              </p:cNvPr>
              <p:cNvSpPr/>
              <p:nvPr/>
            </p:nvSpPr>
            <p:spPr>
              <a:xfrm>
                <a:off x="6900533" y="3940617"/>
                <a:ext cx="1857424" cy="665695"/>
              </a:xfrm>
              <a:prstGeom prst="rect">
                <a:avLst/>
              </a:prstGeom>
              <a:solidFill>
                <a:srgbClr val="FFFF99"/>
              </a:solidFill>
            </p:spPr>
            <p:txBody>
              <a:bodyPr wrap="square">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r>
                        <a:rPr lang="en-US" altLang="zh-TW" b="0" i="1" smtClean="0">
                          <a:latin typeface="Cambria Math" panose="02040503050406030204" pitchFamily="18" charset="0"/>
                        </a:rPr>
                        <m:t>𝑖</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m:t>
                          </m:r>
                          <m:sSub>
                            <m:sSubPr>
                              <m:ctrlPr>
                                <a:rPr lang="el-GR"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𝑚</m:t>
                              </m:r>
                            </m:sub>
                          </m:sSub>
                        </m:num>
                        <m:den>
                          <m:r>
                            <a:rPr lang="en-US" altLang="zh-TW" b="0" i="1" smtClean="0">
                              <a:latin typeface="Cambria Math" panose="02040503050406030204" pitchFamily="18" charset="0"/>
                              <a:ea typeface="Cambria Math" panose="02040503050406030204" pitchFamily="18" charset="0"/>
                            </a:rPr>
                            <m:t>𝜕𝜙</m:t>
                          </m:r>
                        </m:den>
                      </m:f>
                      <m:r>
                        <a:rPr lang="en-US" altLang="zh-TW" b="0" i="0" smtClean="0">
                          <a:latin typeface="Cambria Math" panose="02040503050406030204" pitchFamily="18" charset="0"/>
                        </a:rPr>
                        <m:t>=</m:t>
                      </m:r>
                      <m:r>
                        <a:rPr lang="en-US" altLang="zh-TW" b="0" i="1" smtClean="0">
                          <a:latin typeface="Cambria Math" panose="02040503050406030204" pitchFamily="18" charset="0"/>
                        </a:rPr>
                        <m:t>𝑚</m:t>
                      </m:r>
                      <m:sSub>
                        <m:sSubPr>
                          <m:ctrlPr>
                            <a:rPr lang="el-GR"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𝑚</m:t>
                          </m:r>
                        </m:sub>
                      </m:sSub>
                    </m:oMath>
                  </m:oMathPara>
                </a14:m>
                <a:endParaRPr lang="en-US" altLang="zh-TW" sz="1800" dirty="0"/>
              </a:p>
            </p:txBody>
          </p:sp>
        </mc:Choice>
        <mc:Fallback xmlns="">
          <p:sp>
            <p:nvSpPr>
              <p:cNvPr id="8" name="矩形 3">
                <a:extLst>
                  <a:ext uri="{FF2B5EF4-FFF2-40B4-BE49-F238E27FC236}">
                    <a16:creationId xmlns:a16="http://schemas.microsoft.com/office/drawing/2014/main" id="{4B1FD54D-37D9-2241-3059-DF0D258523EA}"/>
                  </a:ext>
                </a:extLst>
              </p:cNvPr>
              <p:cNvSpPr>
                <a:spLocks noRot="1" noChangeAspect="1" noMove="1" noResize="1" noEditPoints="1" noAdjustHandles="1" noChangeArrowheads="1" noChangeShapeType="1" noTextEdit="1"/>
              </p:cNvSpPr>
              <p:nvPr/>
            </p:nvSpPr>
            <p:spPr>
              <a:xfrm>
                <a:off x="6900533" y="3940617"/>
                <a:ext cx="1857424" cy="665695"/>
              </a:xfrm>
              <a:prstGeom prst="rect">
                <a:avLst/>
              </a:prstGeom>
              <a:blipFill>
                <a:blip r:embed="rId6"/>
                <a:stretch>
                  <a:fillRect b="-943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11">
                <a:extLst>
                  <a:ext uri="{FF2B5EF4-FFF2-40B4-BE49-F238E27FC236}">
                    <a16:creationId xmlns:a16="http://schemas.microsoft.com/office/drawing/2014/main" id="{A60EBCE4-C671-910F-24C5-F9EB0AE6F29A}"/>
                  </a:ext>
                </a:extLst>
              </p:cNvPr>
              <p:cNvSpPr txBox="1"/>
              <p:nvPr/>
            </p:nvSpPr>
            <p:spPr bwMode="auto">
              <a:xfrm>
                <a:off x="1020986" y="4976580"/>
                <a:ext cx="4632737" cy="624145"/>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𝜃</m:t>
                          </m:r>
                        </m:e>
                      </m:func>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𝑑</m:t>
                          </m:r>
                        </m:num>
                        <m:den>
                          <m:r>
                            <a:rPr lang="en-US" altLang="zh-TW" b="0" i="1" smtClean="0">
                              <a:latin typeface="Cambria Math" panose="02040503050406030204" pitchFamily="18" charset="0"/>
                            </a:rPr>
                            <m:t>𝑑</m:t>
                          </m:r>
                          <m:r>
                            <a:rPr lang="zh-TW" altLang="en-US" i="1">
                              <a:latin typeface="Cambria Math"/>
                            </a:rPr>
                            <m:t>𝜃</m:t>
                          </m:r>
                        </m:den>
                      </m:f>
                      <m:d>
                        <m:dPr>
                          <m:ctrlPr>
                            <a:rPr lang="en-US" altLang="zh-TW" i="1">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zh-TW" altLang="en-US" i="1" smtClean="0">
                                  <a:latin typeface="Cambria Math"/>
                                </a:rPr>
                                <m:t>𝜃</m:t>
                              </m:r>
                            </m:e>
                          </m:func>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𝑑𝑃</m:t>
                              </m:r>
                            </m:num>
                            <m:den>
                              <m:r>
                                <a:rPr lang="en-US" altLang="zh-TW" b="0" i="1" smtClean="0">
                                  <a:latin typeface="Cambria Math" panose="02040503050406030204" pitchFamily="18" charset="0"/>
                                </a:rPr>
                                <m:t>𝑑</m:t>
                              </m:r>
                              <m:r>
                                <a:rPr lang="zh-TW" altLang="en-US" i="1" smtClean="0">
                                  <a:latin typeface="Cambria Math"/>
                                  <a:ea typeface="Cambria Math"/>
                                </a:rPr>
                                <m:t>𝜃</m:t>
                              </m:r>
                            </m:den>
                          </m:f>
                        </m:e>
                      </m:d>
                      <m:r>
                        <a:rPr lang="en-US" altLang="zh-TW" i="1">
                          <a:latin typeface="Cambria Math"/>
                        </a:rPr>
                        <m:t>=</m:t>
                      </m:r>
                      <m:d>
                        <m:dPr>
                          <m:begChr m:val="["/>
                          <m:endChr m:val="]"/>
                          <m:ctrlPr>
                            <a:rPr lang="en-US" altLang="zh-TW"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𝑚</m:t>
                              </m:r>
                            </m:e>
                            <m:sup>
                              <m:r>
                                <a:rPr lang="en-US" altLang="zh-TW" i="1">
                                  <a:latin typeface="Cambria Math" panose="02040503050406030204" pitchFamily="18" charset="0"/>
                                </a:rPr>
                                <m:t>2</m:t>
                              </m:r>
                            </m:sup>
                          </m:sSup>
                          <m:r>
                            <a:rPr lang="en-US" altLang="zh-TW"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𝑙</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𝑙</m:t>
                              </m:r>
                              <m:r>
                                <a:rPr lang="en-US" altLang="zh-TW" i="1">
                                  <a:latin typeface="Cambria Math" panose="02040503050406030204" pitchFamily="18" charset="0"/>
                                  <a:ea typeface="Cambria Math" panose="02040503050406030204" pitchFamily="18" charset="0"/>
                                </a:rPr>
                                <m:t>+1</m:t>
                              </m:r>
                            </m:e>
                          </m:d>
                          <m:sSup>
                            <m:sSupPr>
                              <m:ctrlPr>
                                <a:rPr lang="en-US" altLang="zh-TW" i="1">
                                  <a:latin typeface="Cambria Math" panose="02040503050406030204" pitchFamily="18" charset="0"/>
                                </a:rPr>
                              </m:ctrlPr>
                            </m:sSupPr>
                            <m:e>
                              <m:r>
                                <m:rPr>
                                  <m:nor/>
                                </m:rPr>
                                <a:rPr lang="en-US" altLang="zh-TW">
                                  <a:latin typeface="Cambria Math"/>
                                </a:rPr>
                                <m:t>sin</m:t>
                              </m:r>
                            </m:e>
                            <m:sup>
                              <m:r>
                                <a:rPr lang="en-US" altLang="zh-TW" i="1">
                                  <a:latin typeface="Cambria Math"/>
                                </a:rPr>
                                <m:t>2</m:t>
                              </m:r>
                            </m:sup>
                          </m:sSup>
                          <m:r>
                            <a:rPr lang="zh-TW" altLang="en-US" i="1">
                              <a:latin typeface="Cambria Math"/>
                            </a:rPr>
                            <m:t>𝜃</m:t>
                          </m:r>
                        </m:e>
                      </m:d>
                      <m:r>
                        <a:rPr lang="en-US" altLang="zh-TW" b="0" i="1" smtClean="0">
                          <a:latin typeface="Cambria Math" panose="02040503050406030204" pitchFamily="18" charset="0"/>
                        </a:rPr>
                        <m:t>𝑃</m:t>
                      </m:r>
                    </m:oMath>
                  </m:oMathPara>
                </a14:m>
                <a:endParaRPr lang="zh-TW" altLang="en-US" dirty="0"/>
              </a:p>
            </p:txBody>
          </p:sp>
        </mc:Choice>
        <mc:Fallback xmlns="">
          <p:sp>
            <p:nvSpPr>
              <p:cNvPr id="9" name="文字方塊 11">
                <a:extLst>
                  <a:ext uri="{FF2B5EF4-FFF2-40B4-BE49-F238E27FC236}">
                    <a16:creationId xmlns:a16="http://schemas.microsoft.com/office/drawing/2014/main" id="{A60EBCE4-C671-910F-24C5-F9EB0AE6F29A}"/>
                  </a:ext>
                </a:extLst>
              </p:cNvPr>
              <p:cNvSpPr txBox="1">
                <a:spLocks noRot="1" noChangeAspect="1" noMove="1" noResize="1" noEditPoints="1" noAdjustHandles="1" noChangeArrowheads="1" noChangeShapeType="1" noTextEdit="1"/>
              </p:cNvSpPr>
              <p:nvPr/>
            </p:nvSpPr>
            <p:spPr bwMode="auto">
              <a:xfrm>
                <a:off x="1020986" y="4976580"/>
                <a:ext cx="4632737" cy="624145"/>
              </a:xfrm>
              <a:prstGeom prst="rect">
                <a:avLst/>
              </a:prstGeom>
              <a:blipFill>
                <a:blip r:embed="rId7"/>
                <a:stretch>
                  <a:fillRect b="-3922"/>
                </a:stretch>
              </a:blipFill>
              <a:ln>
                <a:noFill/>
              </a:ln>
            </p:spPr>
            <p:txBody>
              <a:bodyPr/>
              <a:lstStyle/>
              <a:p>
                <a:r>
                  <a:rPr lang="en-TW">
                    <a:noFill/>
                  </a:rPr>
                  <a:t> </a:t>
                </a:r>
              </a:p>
            </p:txBody>
          </p:sp>
        </mc:Fallback>
      </mc:AlternateContent>
      <p:pic>
        <p:nvPicPr>
          <p:cNvPr id="10" name="Picture 10" descr="D:\Dropbox\Documents\課程\YoungTextBook\Images\Chapter41\A_Images\A_Figures_and_Photos\41_05_Figure.jpg">
            <a:extLst>
              <a:ext uri="{FF2B5EF4-FFF2-40B4-BE49-F238E27FC236}">
                <a16:creationId xmlns:a16="http://schemas.microsoft.com/office/drawing/2014/main" id="{E15BA6CE-447C-E313-99B4-0575990AF0FA}"/>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900533" y="1360206"/>
            <a:ext cx="1857424" cy="222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A49234D-7CBE-C431-66D7-068D41AA776C}"/>
                  </a:ext>
                </a:extLst>
              </p:cNvPr>
              <p:cNvSpPr txBox="1"/>
              <p:nvPr/>
            </p:nvSpPr>
            <p:spPr bwMode="auto">
              <a:xfrm>
                <a:off x="947217" y="900519"/>
                <a:ext cx="6424069" cy="376770"/>
              </a:xfrm>
              <a:prstGeom prst="rect">
                <a:avLst/>
              </a:prstGeom>
              <a:noFill/>
              <a:ln w="9525">
                <a:noFill/>
                <a:miter lim="800000"/>
                <a:headEnd/>
                <a:tailEnd/>
              </a:ln>
            </p:spPr>
            <p:txBody>
              <a:bodyPr wrap="square">
                <a:spAutoFit/>
              </a:bodyPr>
              <a:lstStyle/>
              <a:p>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oMath>
                </a14:m>
                <a:r>
                  <a:rPr lang="en-TW" dirty="0"/>
                  <a:t>也是</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e>
                      <m:sup>
                        <m:r>
                          <a:rPr lang="en-US" altLang="zh-TW" i="1">
                            <a:latin typeface="Cambria Math" panose="02040503050406030204" pitchFamily="18" charset="0"/>
                          </a:rPr>
                          <m:t>2</m:t>
                        </m:r>
                      </m:sup>
                    </m:sSup>
                  </m:oMath>
                </a14:m>
                <a:r>
                  <a:rPr lang="en-TW" dirty="0"/>
                  <a:t>的本徵態，</a:t>
                </a:r>
              </a:p>
            </p:txBody>
          </p:sp>
        </mc:Choice>
        <mc:Fallback xmlns="">
          <p:sp>
            <p:nvSpPr>
              <p:cNvPr id="11" name="TextBox 10">
                <a:extLst>
                  <a:ext uri="{FF2B5EF4-FFF2-40B4-BE49-F238E27FC236}">
                    <a16:creationId xmlns:a16="http://schemas.microsoft.com/office/drawing/2014/main" id="{6A49234D-7CBE-C431-66D7-068D41AA776C}"/>
                  </a:ext>
                </a:extLst>
              </p:cNvPr>
              <p:cNvSpPr txBox="1">
                <a:spLocks noRot="1" noChangeAspect="1" noMove="1" noResize="1" noEditPoints="1" noAdjustHandles="1" noChangeArrowheads="1" noChangeShapeType="1" noTextEdit="1"/>
              </p:cNvSpPr>
              <p:nvPr/>
            </p:nvSpPr>
            <p:spPr bwMode="auto">
              <a:xfrm>
                <a:off x="947217" y="900519"/>
                <a:ext cx="6424069" cy="376770"/>
              </a:xfrm>
              <a:prstGeom prst="rect">
                <a:avLst/>
              </a:prstGeom>
              <a:blipFill>
                <a:blip r:embed="rId9"/>
                <a:stretch>
                  <a:fillRect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BE89490-278D-A97D-4341-88EE84DE3856}"/>
                  </a:ext>
                </a:extLst>
              </p:cNvPr>
              <p:cNvSpPr txBox="1"/>
              <p:nvPr/>
            </p:nvSpPr>
            <p:spPr bwMode="auto">
              <a:xfrm>
                <a:off x="1043608" y="5752694"/>
                <a:ext cx="297655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這是解</a:t>
                </a:r>
                <a14:m>
                  <m:oMath xmlns:m="http://schemas.openxmlformats.org/officeDocument/2006/math">
                    <m:r>
                      <a:rPr lang="en-US" altLang="zh-TW" b="0" i="1" smtClean="0">
                        <a:latin typeface="Cambria Math" panose="02040503050406030204" pitchFamily="18" charset="0"/>
                      </a:rPr>
                      <m:t>𝑃</m:t>
                    </m:r>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oMath>
                </a14:m>
                <a:r>
                  <a:rPr lang="en-TW" dirty="0">
                    <a:latin typeface="Times New Roman" pitchFamily="18" charset="0"/>
                    <a:cs typeface="Times New Roman" pitchFamily="18" charset="0"/>
                  </a:rPr>
                  <a:t>的方程式。</a:t>
                </a:r>
              </a:p>
            </p:txBody>
          </p:sp>
        </mc:Choice>
        <mc:Fallback xmlns="">
          <p:sp>
            <p:nvSpPr>
              <p:cNvPr id="12" name="TextBox 11">
                <a:extLst>
                  <a:ext uri="{FF2B5EF4-FFF2-40B4-BE49-F238E27FC236}">
                    <a16:creationId xmlns:a16="http://schemas.microsoft.com/office/drawing/2014/main" id="{8BE89490-278D-A97D-4341-88EE84DE3856}"/>
                  </a:ext>
                </a:extLst>
              </p:cNvPr>
              <p:cNvSpPr txBox="1">
                <a:spLocks noRot="1" noChangeAspect="1" noMove="1" noResize="1" noEditPoints="1" noAdjustHandles="1" noChangeArrowheads="1" noChangeShapeType="1" noTextEdit="1"/>
              </p:cNvSpPr>
              <p:nvPr/>
            </p:nvSpPr>
            <p:spPr bwMode="auto">
              <a:xfrm>
                <a:off x="1043608" y="5752694"/>
                <a:ext cx="2976553" cy="369332"/>
              </a:xfrm>
              <a:prstGeom prst="rect">
                <a:avLst/>
              </a:prstGeom>
              <a:blipFill>
                <a:blip r:embed="rId10"/>
                <a:stretch>
                  <a:fillRect l="-1702" t="-10345" b="-24138"/>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04850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87C6F6-D967-7C98-3278-D758417AA627}"/>
              </a:ext>
            </a:extLst>
          </p:cNvPr>
          <p:cNvPicPr>
            <a:picLocks noChangeAspect="1"/>
          </p:cNvPicPr>
          <p:nvPr/>
        </p:nvPicPr>
        <p:blipFill rotWithShape="1">
          <a:blip r:embed="rId2"/>
          <a:srcRect r="19124" b="33828"/>
          <a:stretch/>
        </p:blipFill>
        <p:spPr>
          <a:xfrm>
            <a:off x="798457" y="1251431"/>
            <a:ext cx="7272808" cy="4556458"/>
          </a:xfrm>
          <a:prstGeom prst="rect">
            <a:avLst/>
          </a:prstGeom>
        </p:spPr>
      </p:pic>
      <mc:AlternateContent xmlns:mc="http://schemas.openxmlformats.org/markup-compatibility/2006" xmlns:a14="http://schemas.microsoft.com/office/drawing/2010/main">
        <mc:Choice Requires="a14">
          <p:sp>
            <p:nvSpPr>
              <p:cNvPr id="4" name="文字方塊 11">
                <a:extLst>
                  <a:ext uri="{FF2B5EF4-FFF2-40B4-BE49-F238E27FC236}">
                    <a16:creationId xmlns:a16="http://schemas.microsoft.com/office/drawing/2014/main" id="{4E752140-464D-A164-72C1-D4F9C8DD49DB}"/>
                  </a:ext>
                </a:extLst>
              </p:cNvPr>
              <p:cNvSpPr txBox="1"/>
              <p:nvPr/>
            </p:nvSpPr>
            <p:spPr bwMode="auto">
              <a:xfrm>
                <a:off x="798456" y="448041"/>
                <a:ext cx="3773544" cy="720325"/>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1</m:t>
                          </m:r>
                        </m:num>
                        <m:den>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𝜃</m:t>
                              </m:r>
                            </m:e>
                          </m:func>
                        </m:den>
                      </m:f>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𝑑</m:t>
                          </m:r>
                        </m:num>
                        <m:den>
                          <m:r>
                            <a:rPr lang="en-US" altLang="zh-TW" b="0" i="1" smtClean="0">
                              <a:latin typeface="Cambria Math" panose="02040503050406030204" pitchFamily="18" charset="0"/>
                            </a:rPr>
                            <m:t>𝑑</m:t>
                          </m:r>
                          <m:r>
                            <a:rPr lang="zh-TW" altLang="en-US" i="1">
                              <a:latin typeface="Cambria Math"/>
                            </a:rPr>
                            <m:t>𝜃</m:t>
                          </m:r>
                        </m:den>
                      </m:f>
                      <m:d>
                        <m:dPr>
                          <m:ctrlPr>
                            <a:rPr lang="en-US" altLang="zh-TW" i="1">
                              <a:latin typeface="Cambria Math" panose="02040503050406030204" pitchFamily="18" charset="0"/>
                            </a:rPr>
                          </m:ctrlPr>
                        </m:dPr>
                        <m:e>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zh-TW" altLang="en-US" i="1" smtClean="0">
                                  <a:latin typeface="Cambria Math"/>
                                </a:rPr>
                                <m:t>𝜃</m:t>
                              </m:r>
                            </m:e>
                          </m:func>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𝑑𝑃</m:t>
                              </m:r>
                            </m:num>
                            <m:den>
                              <m:r>
                                <a:rPr lang="en-US" altLang="zh-TW" b="0" i="1" smtClean="0">
                                  <a:latin typeface="Cambria Math" panose="02040503050406030204" pitchFamily="18" charset="0"/>
                                </a:rPr>
                                <m:t>𝑑</m:t>
                              </m:r>
                              <m:r>
                                <a:rPr lang="zh-TW" altLang="en-US" i="1" smtClean="0">
                                  <a:latin typeface="Cambria Math"/>
                                  <a:ea typeface="Cambria Math"/>
                                </a:rPr>
                                <m:t>𝜃</m:t>
                              </m:r>
                            </m:den>
                          </m:f>
                        </m:e>
                      </m:d>
                      <m:r>
                        <a:rPr lang="en-US" altLang="zh-TW" i="1">
                          <a:latin typeface="Cambria Math"/>
                        </a:rPr>
                        <m:t>=</m:t>
                      </m:r>
                      <m:d>
                        <m:dPr>
                          <m:ctrlPr>
                            <a:rPr lang="en-US" altLang="zh-TW" i="1" smtClean="0">
                              <a:latin typeface="Cambria Math" panose="02040503050406030204" pitchFamily="18" charset="0"/>
                            </a:rPr>
                          </m:ctrlPr>
                        </m:dPr>
                        <m:e>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𝑚</m:t>
                                  </m:r>
                                </m:e>
                                <m:sup>
                                  <m:r>
                                    <a:rPr lang="en-US" altLang="zh-TW" i="1">
                                      <a:latin typeface="Cambria Math" panose="02040503050406030204" pitchFamily="18" charset="0"/>
                                    </a:rPr>
                                    <m:t>2</m:t>
                                  </m:r>
                                </m:sup>
                              </m:sSup>
                            </m:num>
                            <m:den>
                              <m:sSup>
                                <m:sSupPr>
                                  <m:ctrlPr>
                                    <a:rPr lang="en-US" altLang="zh-TW" i="1">
                                      <a:latin typeface="Cambria Math" panose="02040503050406030204" pitchFamily="18" charset="0"/>
                                    </a:rPr>
                                  </m:ctrlPr>
                                </m:sSupPr>
                                <m:e>
                                  <m:r>
                                    <m:rPr>
                                      <m:nor/>
                                    </m:rPr>
                                    <a:rPr lang="en-US" altLang="zh-TW">
                                      <a:latin typeface="Cambria Math"/>
                                    </a:rPr>
                                    <m:t>sin</m:t>
                                  </m:r>
                                </m:e>
                                <m:sup>
                                  <m:r>
                                    <a:rPr lang="en-US" altLang="zh-TW" i="1">
                                      <a:latin typeface="Cambria Math"/>
                                    </a:rPr>
                                    <m:t>2</m:t>
                                  </m:r>
                                </m:sup>
                              </m:sSup>
                              <m:r>
                                <a:rPr lang="zh-TW" altLang="en-US" i="1">
                                  <a:latin typeface="Cambria Math"/>
                                </a:rPr>
                                <m:t>𝜃</m:t>
                              </m:r>
                            </m:den>
                          </m:f>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𝜆</m:t>
                          </m:r>
                        </m:e>
                      </m:d>
                      <m:r>
                        <a:rPr lang="en-US" altLang="zh-TW" b="0" i="1" smtClean="0">
                          <a:latin typeface="Cambria Math" panose="02040503050406030204" pitchFamily="18" charset="0"/>
                        </a:rPr>
                        <m:t>𝑃</m:t>
                      </m:r>
                    </m:oMath>
                  </m:oMathPara>
                </a14:m>
                <a:endParaRPr lang="zh-TW" altLang="en-US" dirty="0"/>
              </a:p>
            </p:txBody>
          </p:sp>
        </mc:Choice>
        <mc:Fallback xmlns="">
          <p:sp>
            <p:nvSpPr>
              <p:cNvPr id="4" name="文字方塊 11">
                <a:extLst>
                  <a:ext uri="{FF2B5EF4-FFF2-40B4-BE49-F238E27FC236}">
                    <a16:creationId xmlns:a16="http://schemas.microsoft.com/office/drawing/2014/main" id="{4E752140-464D-A164-72C1-D4F9C8DD49DB}"/>
                  </a:ext>
                </a:extLst>
              </p:cNvPr>
              <p:cNvSpPr txBox="1">
                <a:spLocks noRot="1" noChangeAspect="1" noMove="1" noResize="1" noEditPoints="1" noAdjustHandles="1" noChangeArrowheads="1" noChangeShapeType="1" noTextEdit="1"/>
              </p:cNvSpPr>
              <p:nvPr/>
            </p:nvSpPr>
            <p:spPr bwMode="auto">
              <a:xfrm>
                <a:off x="798456" y="448041"/>
                <a:ext cx="3773544" cy="720325"/>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6D9EEDB-EB51-DEF1-73F3-E9D45D603CA0}"/>
                  </a:ext>
                </a:extLst>
              </p:cNvPr>
              <p:cNvSpPr txBox="1"/>
              <p:nvPr/>
            </p:nvSpPr>
            <p:spPr bwMode="auto">
              <a:xfrm>
                <a:off x="4716016" y="622031"/>
                <a:ext cx="4427984"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將</a:t>
                </a:r>
                <a14:m>
                  <m:oMath xmlns:m="http://schemas.openxmlformats.org/officeDocument/2006/math">
                    <m:sSup>
                      <m:sSupPr>
                        <m:ctrlPr>
                          <a:rPr lang="en-GB"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𝐿</m:t>
                        </m:r>
                      </m:e>
                      <m:sup>
                        <m:r>
                          <a:rPr lang="en-US" b="0" i="1" smtClean="0">
                            <a:latin typeface="Cambria Math" panose="02040503050406030204" pitchFamily="18" charset="0"/>
                            <a:cs typeface="Times New Roman" pitchFamily="18" charset="0"/>
                          </a:rPr>
                          <m:t>2</m:t>
                        </m:r>
                      </m:sup>
                    </m:sSup>
                  </m:oMath>
                </a14:m>
                <a:r>
                  <a:rPr lang="en-GB" dirty="0">
                    <a:latin typeface="Times New Roman" pitchFamily="18" charset="0"/>
                    <a:cs typeface="Times New Roman" pitchFamily="18" charset="0"/>
                  </a:rPr>
                  <a:t>本徵值設為</a:t>
                </a:r>
                <a14:m>
                  <m:oMath xmlns:m="http://schemas.openxmlformats.org/officeDocument/2006/math">
                    <m:r>
                      <a:rPr lang="en-GB" i="1" dirty="0" smtClean="0">
                        <a:latin typeface="Cambria Math" panose="02040503050406030204" pitchFamily="18" charset="0"/>
                        <a:ea typeface="Cambria Math" panose="02040503050406030204" pitchFamily="18" charset="0"/>
                        <a:cs typeface="Times New Roman" pitchFamily="18" charset="0"/>
                      </a:rPr>
                      <m:t>𝜆</m:t>
                    </m:r>
                  </m:oMath>
                </a14:m>
                <a:r>
                  <a:rPr lang="en-TW" dirty="0">
                    <a:latin typeface="Times New Roman" pitchFamily="18" charset="0"/>
                    <a:cs typeface="Times New Roman" pitchFamily="18" charset="0"/>
                  </a:rPr>
                  <a:t>，等一下重新得到</a:t>
                </a:r>
                <a14:m>
                  <m:oMath xmlns:m="http://schemas.openxmlformats.org/officeDocument/2006/math">
                    <m:r>
                      <a:rPr lang="en-GB" i="1" dirty="0">
                        <a:latin typeface="Cambria Math" panose="02040503050406030204" pitchFamily="18" charset="0"/>
                        <a:ea typeface="Cambria Math" panose="02040503050406030204" pitchFamily="18" charset="0"/>
                        <a:cs typeface="Times New Roman" pitchFamily="18" charset="0"/>
                      </a:rPr>
                      <m:t>𝜆</m:t>
                    </m:r>
                  </m:oMath>
                </a14:m>
                <a:r>
                  <a:rPr lang="en-TW" dirty="0">
                    <a:latin typeface="Times New Roman" pitchFamily="18" charset="0"/>
                    <a:cs typeface="Times New Roman" pitchFamily="18" charset="0"/>
                  </a:rPr>
                  <a:t>值。</a:t>
                </a:r>
              </a:p>
            </p:txBody>
          </p:sp>
        </mc:Choice>
        <mc:Fallback xmlns="">
          <p:sp>
            <p:nvSpPr>
              <p:cNvPr id="3" name="TextBox 2">
                <a:extLst>
                  <a:ext uri="{FF2B5EF4-FFF2-40B4-BE49-F238E27FC236}">
                    <a16:creationId xmlns:a16="http://schemas.microsoft.com/office/drawing/2014/main" id="{36D9EEDB-EB51-DEF1-73F3-E9D45D603CA0}"/>
                  </a:ext>
                </a:extLst>
              </p:cNvPr>
              <p:cNvSpPr txBox="1">
                <a:spLocks noRot="1" noChangeAspect="1" noMove="1" noResize="1" noEditPoints="1" noAdjustHandles="1" noChangeArrowheads="1" noChangeShapeType="1" noTextEdit="1"/>
              </p:cNvSpPr>
              <p:nvPr/>
            </p:nvSpPr>
            <p:spPr bwMode="auto">
              <a:xfrm>
                <a:off x="4716016" y="622031"/>
                <a:ext cx="4427984" cy="369332"/>
              </a:xfrm>
              <a:prstGeom prst="rect">
                <a:avLst/>
              </a:prstGeom>
              <a:blipFill>
                <a:blip r:embed="rId4"/>
                <a:stretch>
                  <a:fillRect l="-1146" t="-3226" b="-19355"/>
                </a:stretch>
              </a:blipFill>
              <a:ln w="9525">
                <a:noFill/>
                <a:miter lim="800000"/>
                <a:headEnd/>
                <a:tailEnd/>
              </a:ln>
            </p:spPr>
            <p:txBody>
              <a:bodyPr/>
              <a:lstStyle/>
              <a:p>
                <a:r>
                  <a:rPr lang="en-TW">
                    <a:noFill/>
                  </a:rPr>
                  <a:t> </a:t>
                </a:r>
              </a:p>
            </p:txBody>
          </p:sp>
        </mc:Fallback>
      </mc:AlternateContent>
      <p:sp>
        <p:nvSpPr>
          <p:cNvPr id="5" name="TextBox 4">
            <a:extLst>
              <a:ext uri="{FF2B5EF4-FFF2-40B4-BE49-F238E27FC236}">
                <a16:creationId xmlns:a16="http://schemas.microsoft.com/office/drawing/2014/main" id="{933DFA52-E66E-C8EC-9861-395C091E25A3}"/>
              </a:ext>
            </a:extLst>
          </p:cNvPr>
          <p:cNvSpPr txBox="1"/>
          <p:nvPr/>
        </p:nvSpPr>
        <p:spPr bwMode="auto">
          <a:xfrm>
            <a:off x="3477316" y="2420888"/>
            <a:ext cx="191508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變更變數：</a:t>
            </a:r>
          </a:p>
        </p:txBody>
      </p:sp>
    </p:spTree>
    <p:extLst>
      <p:ext uri="{BB962C8B-B14F-4D97-AF65-F5344CB8AC3E}">
        <p14:creationId xmlns:p14="http://schemas.microsoft.com/office/powerpoint/2010/main" val="263989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605BFB-3FC2-5091-9A3A-910DBD6161BC}"/>
              </a:ext>
            </a:extLst>
          </p:cNvPr>
          <p:cNvPicPr>
            <a:picLocks noChangeAspect="1"/>
          </p:cNvPicPr>
          <p:nvPr/>
        </p:nvPicPr>
        <p:blipFill rotWithShape="1">
          <a:blip r:embed="rId2"/>
          <a:srcRect t="53768" b="11833"/>
          <a:stretch/>
        </p:blipFill>
        <p:spPr>
          <a:xfrm>
            <a:off x="342801" y="621903"/>
            <a:ext cx="8458398" cy="2227944"/>
          </a:xfrm>
          <a:prstGeom prst="rect">
            <a:avLst/>
          </a:prstGeom>
        </p:spPr>
      </p:pic>
      <p:sp>
        <p:nvSpPr>
          <p:cNvPr id="3" name="Rectangle 2">
            <a:extLst>
              <a:ext uri="{FF2B5EF4-FFF2-40B4-BE49-F238E27FC236}">
                <a16:creationId xmlns:a16="http://schemas.microsoft.com/office/drawing/2014/main" id="{D3AD0A8C-9C41-D63D-3818-BB2DE0EA65DC}"/>
              </a:ext>
            </a:extLst>
          </p:cNvPr>
          <p:cNvSpPr/>
          <p:nvPr/>
        </p:nvSpPr>
        <p:spPr>
          <a:xfrm>
            <a:off x="4411269" y="764704"/>
            <a:ext cx="79208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4" name="Rectangle 3">
            <a:extLst>
              <a:ext uri="{FF2B5EF4-FFF2-40B4-BE49-F238E27FC236}">
                <a16:creationId xmlns:a16="http://schemas.microsoft.com/office/drawing/2014/main" id="{AA9F01D7-794F-A927-EA09-17D37F28C4F5}"/>
              </a:ext>
            </a:extLst>
          </p:cNvPr>
          <p:cNvSpPr/>
          <p:nvPr/>
        </p:nvSpPr>
        <p:spPr>
          <a:xfrm>
            <a:off x="2181579" y="1485998"/>
            <a:ext cx="108012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TextBox 4">
            <a:extLst>
              <a:ext uri="{FF2B5EF4-FFF2-40B4-BE49-F238E27FC236}">
                <a16:creationId xmlns:a16="http://schemas.microsoft.com/office/drawing/2014/main" id="{24C68F2A-0A3C-F74E-12F4-8BE6D4E449ED}"/>
              </a:ext>
            </a:extLst>
          </p:cNvPr>
          <p:cNvSpPr txBox="1"/>
          <p:nvPr/>
        </p:nvSpPr>
        <p:spPr bwMode="auto">
          <a:xfrm>
            <a:off x="1082186" y="2062062"/>
            <a:ext cx="280831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將解以級數展開後代入：</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E7CA214-04D2-E479-B61F-89D74BEE7E93}"/>
                  </a:ext>
                </a:extLst>
              </p:cNvPr>
              <p:cNvSpPr txBox="1"/>
              <p:nvPr/>
            </p:nvSpPr>
            <p:spPr bwMode="auto">
              <a:xfrm>
                <a:off x="1187624" y="3024838"/>
                <a:ext cx="6596421" cy="75552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1−</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𝑧</m:t>
                              </m:r>
                            </m:e>
                            <m:sup>
                              <m:r>
                                <a:rPr lang="en-US" b="0" i="1" smtClean="0">
                                  <a:latin typeface="Cambria Math" panose="02040503050406030204" pitchFamily="18" charset="0"/>
                                  <a:cs typeface="Times New Roman" pitchFamily="18" charset="0"/>
                                </a:rPr>
                                <m:t>2</m:t>
                              </m:r>
                            </m:sup>
                          </m:sSup>
                        </m:e>
                      </m:d>
                      <m:nary>
                        <m:naryPr>
                          <m:chr m:val="∑"/>
                          <m:ctrlPr>
                            <a:rPr lang="en-TW" i="1" smtClean="0">
                              <a:latin typeface="Cambria Math" panose="02040503050406030204" pitchFamily="18" charset="0"/>
                              <a:cs typeface="Times New Roman" pitchFamily="18" charset="0"/>
                            </a:rPr>
                          </m:ctrlPr>
                        </m:naryPr>
                        <m:sub>
                          <m:r>
                            <m:rPr>
                              <m:brk m:alnAt="23"/>
                            </m:rP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=0</m:t>
                          </m:r>
                        </m:sub>
                        <m:sup>
                          <m:r>
                            <a:rPr lang="en-TW" i="1" smtClean="0">
                              <a:latin typeface="Cambria Math" panose="02040503050406030204" pitchFamily="18" charset="0"/>
                              <a:ea typeface="Cambria Math" panose="02040503050406030204" pitchFamily="18" charset="0"/>
                              <a:cs typeface="Times New Roman" pitchFamily="18" charset="0"/>
                            </a:rPr>
                            <m:t>∞</m:t>
                          </m:r>
                        </m:sup>
                        <m:e>
                          <m:r>
                            <a:rPr lang="en-US" b="0" i="1" smtClean="0">
                              <a:latin typeface="Cambria Math" panose="02040503050406030204" pitchFamily="18" charset="0"/>
                              <a:cs typeface="Times New Roman" pitchFamily="18" charset="0"/>
                            </a:rPr>
                            <m:t>𝑛</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−1</m:t>
                              </m:r>
                            </m:e>
                          </m:d>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𝑛</m:t>
                              </m:r>
                            </m:sub>
                          </m:sSub>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𝑧</m:t>
                              </m:r>
                            </m:e>
                            <m:sup>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−2</m:t>
                              </m:r>
                            </m:sup>
                          </m:sSup>
                        </m:e>
                      </m:nary>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𝑧</m:t>
                      </m:r>
                      <m:nary>
                        <m:naryPr>
                          <m:chr m:val="∑"/>
                          <m:ctrlPr>
                            <a:rPr lang="en-TW" i="1">
                              <a:latin typeface="Cambria Math" panose="02040503050406030204" pitchFamily="18" charset="0"/>
                              <a:cs typeface="Times New Roman" pitchFamily="18" charset="0"/>
                            </a:rPr>
                          </m:ctrlPr>
                        </m:naryPr>
                        <m:sub>
                          <m:r>
                            <m:rPr>
                              <m:brk m:alnAt="23"/>
                            </m:rP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=0</m:t>
                          </m:r>
                        </m:sub>
                        <m:sup>
                          <m:r>
                            <a:rPr lang="en-TW" i="1">
                              <a:latin typeface="Cambria Math" panose="02040503050406030204" pitchFamily="18" charset="0"/>
                              <a:ea typeface="Cambria Math" panose="02040503050406030204" pitchFamily="18" charset="0"/>
                              <a:cs typeface="Times New Roman" pitchFamily="18" charset="0"/>
                            </a:rPr>
                            <m:t>∞</m:t>
                          </m:r>
                        </m:sup>
                        <m:e>
                          <m:r>
                            <a:rPr lang="en-US" i="1">
                              <a:latin typeface="Cambria Math" panose="02040503050406030204" pitchFamily="18" charset="0"/>
                              <a:cs typeface="Times New Roman" pitchFamily="18" charset="0"/>
                            </a:rPr>
                            <m:t>𝑛</m:t>
                          </m:r>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𝑎</m:t>
                              </m:r>
                            </m:e>
                            <m:sub>
                              <m:r>
                                <a:rPr lang="en-US" i="1">
                                  <a:latin typeface="Cambria Math" panose="02040503050406030204" pitchFamily="18" charset="0"/>
                                  <a:cs typeface="Times New Roman" pitchFamily="18" charset="0"/>
                                </a:rPr>
                                <m:t>𝑛</m:t>
                              </m:r>
                            </m:sub>
                          </m:sSub>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𝑧</m:t>
                              </m:r>
                            </m:e>
                            <m:sup>
                              <m: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−1</m:t>
                              </m:r>
                            </m:sup>
                          </m:sSup>
                        </m:e>
                      </m:nary>
                      <m:r>
                        <a:rPr lang="en-US" b="0" i="0" smtClean="0">
                          <a:latin typeface="Cambria Math" panose="02040503050406030204" pitchFamily="18" charset="0"/>
                          <a:cs typeface="Times New Roman" pitchFamily="18" charset="0"/>
                        </a:rPr>
                        <m:t>+</m:t>
                      </m:r>
                      <m:r>
                        <m:rPr>
                          <m:sty m:val="p"/>
                        </m:rPr>
                        <a:rPr lang="el-GR" b="0" i="1" smtClean="0">
                          <a:latin typeface="Cambria Math" panose="02040503050406030204" pitchFamily="18" charset="0"/>
                          <a:ea typeface="Cambria Math" panose="02040503050406030204" pitchFamily="18" charset="0"/>
                          <a:cs typeface="Times New Roman" pitchFamily="18" charset="0"/>
                        </a:rPr>
                        <m:t>λ</m:t>
                      </m:r>
                      <m:nary>
                        <m:naryPr>
                          <m:chr m:val="∑"/>
                          <m:ctrlPr>
                            <a:rPr lang="en-TW" i="1">
                              <a:latin typeface="Cambria Math" panose="02040503050406030204" pitchFamily="18" charset="0"/>
                              <a:cs typeface="Times New Roman" pitchFamily="18" charset="0"/>
                            </a:rPr>
                          </m:ctrlPr>
                        </m:naryPr>
                        <m:sub>
                          <m:r>
                            <m:rPr>
                              <m:brk m:alnAt="23"/>
                            </m:rP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=0</m:t>
                          </m:r>
                        </m:sub>
                        <m:sup>
                          <m:r>
                            <a:rPr lang="en-TW" i="1">
                              <a:latin typeface="Cambria Math" panose="02040503050406030204" pitchFamily="18" charset="0"/>
                              <a:ea typeface="Cambria Math" panose="02040503050406030204" pitchFamily="18" charset="0"/>
                              <a:cs typeface="Times New Roman" pitchFamily="18" charset="0"/>
                            </a:rPr>
                            <m:t>∞</m:t>
                          </m:r>
                        </m:sup>
                        <m:e>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𝑎</m:t>
                              </m:r>
                            </m:e>
                            <m:sub>
                              <m:r>
                                <a:rPr lang="en-US" i="1">
                                  <a:latin typeface="Cambria Math" panose="02040503050406030204" pitchFamily="18" charset="0"/>
                                  <a:cs typeface="Times New Roman" pitchFamily="18" charset="0"/>
                                </a:rPr>
                                <m:t>𝑛</m:t>
                              </m:r>
                            </m:sub>
                          </m:sSub>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𝑧</m:t>
                              </m:r>
                            </m:e>
                            <m:sup>
                              <m:r>
                                <a:rPr lang="en-US" i="1">
                                  <a:latin typeface="Cambria Math" panose="02040503050406030204" pitchFamily="18" charset="0"/>
                                  <a:cs typeface="Times New Roman" pitchFamily="18" charset="0"/>
                                </a:rPr>
                                <m:t>𝑛</m:t>
                              </m:r>
                            </m:sup>
                          </m:sSup>
                        </m:e>
                      </m:nary>
                      <m:r>
                        <a:rPr lang="en-US" b="0" i="0" smtClean="0">
                          <a:latin typeface="Cambria Math" panose="02040503050406030204" pitchFamily="18" charset="0"/>
                          <a:cs typeface="Times New Roman" pitchFamily="18" charset="0"/>
                        </a:rPr>
                        <m:t>=0</m:t>
                      </m:r>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4E7CA214-04D2-E479-B61F-89D74BEE7E93}"/>
                  </a:ext>
                </a:extLst>
              </p:cNvPr>
              <p:cNvSpPr txBox="1">
                <a:spLocks noRot="1" noChangeAspect="1" noMove="1" noResize="1" noEditPoints="1" noAdjustHandles="1" noChangeArrowheads="1" noChangeShapeType="1" noTextEdit="1"/>
              </p:cNvSpPr>
              <p:nvPr/>
            </p:nvSpPr>
            <p:spPr bwMode="auto">
              <a:xfrm>
                <a:off x="1187624" y="3024838"/>
                <a:ext cx="6596421" cy="755528"/>
              </a:xfrm>
              <a:prstGeom prst="rect">
                <a:avLst/>
              </a:prstGeom>
              <a:blipFill>
                <a:blip r:embed="rId3"/>
                <a:stretch>
                  <a:fillRect t="-118333" b="-18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CF3B440-0964-95A0-6969-A0936A409F39}"/>
                  </a:ext>
                </a:extLst>
              </p:cNvPr>
              <p:cNvSpPr txBox="1"/>
              <p:nvPr/>
            </p:nvSpPr>
            <p:spPr bwMode="auto">
              <a:xfrm>
                <a:off x="3259397" y="5913069"/>
                <a:ext cx="2581669" cy="576761"/>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+2</m:t>
                          </m:r>
                        </m:sub>
                      </m:sSub>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𝑛</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+1</m:t>
                              </m:r>
                            </m:e>
                          </m:d>
                          <m:r>
                            <a:rPr lang="en-US" b="0" i="1" smtClean="0">
                              <a:latin typeface="Cambria Math" panose="02040503050406030204" pitchFamily="18" charset="0"/>
                              <a:cs typeface="Times New Roman" pitchFamily="18" charset="0"/>
                            </a:rPr>
                            <m:t>−</m:t>
                          </m:r>
                          <m:r>
                            <m:rPr>
                              <m:sty m:val="p"/>
                            </m:rPr>
                            <a:rPr lang="el-GR" i="1">
                              <a:latin typeface="Cambria Math" panose="02040503050406030204" pitchFamily="18" charset="0"/>
                              <a:ea typeface="Cambria Math" panose="02040503050406030204" pitchFamily="18" charset="0"/>
                              <a:cs typeface="Times New Roman" pitchFamily="18" charset="0"/>
                            </a:rPr>
                            <m:t>λ</m:t>
                          </m:r>
                        </m:num>
                        <m:den>
                          <m:d>
                            <m:dPr>
                              <m:ctrlPr>
                                <a:rPr lang="en-US" i="1">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+1</m:t>
                              </m:r>
                            </m:e>
                          </m:d>
                          <m:d>
                            <m:dPr>
                              <m:ctrlPr>
                                <a:rPr lang="en-US" i="1">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+2</m:t>
                              </m:r>
                            </m:e>
                          </m:d>
                        </m:den>
                      </m:f>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𝑛</m:t>
                          </m:r>
                        </m:sub>
                      </m:sSub>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9CF3B440-0964-95A0-6969-A0936A409F39}"/>
                  </a:ext>
                </a:extLst>
              </p:cNvPr>
              <p:cNvSpPr txBox="1">
                <a:spLocks noRot="1" noChangeAspect="1" noMove="1" noResize="1" noEditPoints="1" noAdjustHandles="1" noChangeArrowheads="1" noChangeShapeType="1" noTextEdit="1"/>
              </p:cNvSpPr>
              <p:nvPr/>
            </p:nvSpPr>
            <p:spPr bwMode="auto">
              <a:xfrm>
                <a:off x="3259397" y="5913069"/>
                <a:ext cx="2581669" cy="576761"/>
              </a:xfrm>
              <a:prstGeom prst="rect">
                <a:avLst/>
              </a:prstGeom>
              <a:blipFill>
                <a:blip r:embed="rId4"/>
                <a:stretch>
                  <a:fillRect l="-490" b="-63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F93093-23F1-AC47-F9B7-0AAFB4F15C83}"/>
                  </a:ext>
                </a:extLst>
              </p:cNvPr>
              <p:cNvSpPr txBox="1"/>
              <p:nvPr/>
            </p:nvSpPr>
            <p:spPr bwMode="auto">
              <a:xfrm>
                <a:off x="1198273" y="4003694"/>
                <a:ext cx="7367210" cy="75552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TW" i="1" smtClean="0">
                              <a:latin typeface="Cambria Math" panose="02040503050406030204" pitchFamily="18" charset="0"/>
                              <a:cs typeface="Times New Roman" pitchFamily="18" charset="0"/>
                            </a:rPr>
                          </m:ctrlPr>
                        </m:naryPr>
                        <m:sub>
                          <m:r>
                            <m:rPr>
                              <m:brk m:alnAt="23"/>
                            </m:rP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=2</m:t>
                          </m:r>
                        </m:sub>
                        <m:sup>
                          <m:r>
                            <a:rPr lang="en-TW" i="1" smtClean="0">
                              <a:latin typeface="Cambria Math" panose="02040503050406030204" pitchFamily="18" charset="0"/>
                              <a:ea typeface="Cambria Math" panose="02040503050406030204" pitchFamily="18" charset="0"/>
                              <a:cs typeface="Times New Roman" pitchFamily="18" charset="0"/>
                            </a:rPr>
                            <m:t>∞</m:t>
                          </m:r>
                        </m:sup>
                        <m:e>
                          <m:r>
                            <a:rPr lang="en-US" b="0" i="1" smtClean="0">
                              <a:latin typeface="Cambria Math" panose="02040503050406030204" pitchFamily="18" charset="0"/>
                              <a:cs typeface="Times New Roman" pitchFamily="18" charset="0"/>
                            </a:rPr>
                            <m:t>𝑛</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−1</m:t>
                              </m:r>
                            </m:e>
                          </m:d>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𝑛</m:t>
                              </m:r>
                            </m:sub>
                          </m:sSub>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𝑧</m:t>
                              </m:r>
                            </m:e>
                            <m:sup>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−2</m:t>
                              </m:r>
                            </m:sup>
                          </m:sSup>
                        </m:e>
                      </m:nary>
                      <m:r>
                        <a:rPr lang="en-US" b="0" i="1" smtClean="0">
                          <a:latin typeface="Cambria Math" panose="02040503050406030204" pitchFamily="18" charset="0"/>
                          <a:cs typeface="Times New Roman" pitchFamily="18" charset="0"/>
                        </a:rPr>
                        <m:t>−</m:t>
                      </m:r>
                      <m:nary>
                        <m:naryPr>
                          <m:chr m:val="∑"/>
                          <m:ctrlPr>
                            <a:rPr lang="en-TW" i="1">
                              <a:latin typeface="Cambria Math" panose="02040503050406030204" pitchFamily="18" charset="0"/>
                              <a:cs typeface="Times New Roman" pitchFamily="18" charset="0"/>
                            </a:rPr>
                          </m:ctrlPr>
                        </m:naryPr>
                        <m:sub>
                          <m:r>
                            <m:rPr>
                              <m:brk m:alnAt="23"/>
                            </m:rP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=2</m:t>
                          </m:r>
                        </m:sub>
                        <m:sup>
                          <m:r>
                            <a:rPr lang="en-TW" i="1">
                              <a:latin typeface="Cambria Math" panose="02040503050406030204" pitchFamily="18" charset="0"/>
                              <a:ea typeface="Cambria Math" panose="02040503050406030204" pitchFamily="18" charset="0"/>
                              <a:cs typeface="Times New Roman" pitchFamily="18" charset="0"/>
                            </a:rPr>
                            <m:t>∞</m:t>
                          </m:r>
                        </m:sup>
                        <m:e>
                          <m:r>
                            <a:rPr lang="en-US" i="1">
                              <a:latin typeface="Cambria Math" panose="02040503050406030204" pitchFamily="18" charset="0"/>
                              <a:cs typeface="Times New Roman" pitchFamily="18" charset="0"/>
                            </a:rPr>
                            <m:t>𝑛</m:t>
                          </m:r>
                          <m:d>
                            <m:dPr>
                              <m:ctrlPr>
                                <a:rPr lang="en-US" i="1">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−1</m:t>
                              </m:r>
                            </m:e>
                          </m:d>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𝑎</m:t>
                              </m:r>
                            </m:e>
                            <m:sub>
                              <m:r>
                                <a:rPr lang="en-US" i="1">
                                  <a:latin typeface="Cambria Math" panose="02040503050406030204" pitchFamily="18" charset="0"/>
                                  <a:cs typeface="Times New Roman" pitchFamily="18" charset="0"/>
                                </a:rPr>
                                <m:t>𝑛</m:t>
                              </m:r>
                            </m:sub>
                          </m:sSub>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𝑧</m:t>
                              </m:r>
                            </m:e>
                            <m:sup>
                              <m:r>
                                <a:rPr lang="en-US" i="1">
                                  <a:latin typeface="Cambria Math" panose="02040503050406030204" pitchFamily="18" charset="0"/>
                                  <a:cs typeface="Times New Roman" pitchFamily="18" charset="0"/>
                                </a:rPr>
                                <m:t>𝑛</m:t>
                              </m:r>
                            </m:sup>
                          </m:sSup>
                        </m:e>
                      </m:nary>
                      <m:r>
                        <a:rPr lang="en-US" b="0" i="1" smtClean="0">
                          <a:latin typeface="Cambria Math" panose="02040503050406030204" pitchFamily="18" charset="0"/>
                          <a:cs typeface="Times New Roman" pitchFamily="18" charset="0"/>
                        </a:rPr>
                        <m:t>−</m:t>
                      </m:r>
                      <m:nary>
                        <m:naryPr>
                          <m:chr m:val="∑"/>
                          <m:ctrlPr>
                            <a:rPr lang="en-TW" i="1">
                              <a:latin typeface="Cambria Math" panose="02040503050406030204" pitchFamily="18" charset="0"/>
                              <a:cs typeface="Times New Roman" pitchFamily="18" charset="0"/>
                            </a:rPr>
                          </m:ctrlPr>
                        </m:naryPr>
                        <m:sub>
                          <m:r>
                            <m:rPr>
                              <m:brk m:alnAt="23"/>
                            </m:rP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1</m:t>
                          </m:r>
                        </m:sub>
                        <m:sup>
                          <m:r>
                            <a:rPr lang="en-TW" i="1">
                              <a:latin typeface="Cambria Math" panose="02040503050406030204" pitchFamily="18" charset="0"/>
                              <a:ea typeface="Cambria Math" panose="02040503050406030204" pitchFamily="18" charset="0"/>
                              <a:cs typeface="Times New Roman" pitchFamily="18" charset="0"/>
                            </a:rPr>
                            <m:t>∞</m:t>
                          </m:r>
                        </m:sup>
                        <m:e>
                          <m:r>
                            <a:rPr lang="en-US" b="0" i="1" smtClean="0">
                              <a:latin typeface="Cambria Math" panose="02040503050406030204" pitchFamily="18" charset="0"/>
                              <a:ea typeface="Cambria Math" panose="02040503050406030204" pitchFamily="18" charset="0"/>
                              <a:cs typeface="Times New Roman" pitchFamily="18" charset="0"/>
                            </a:rPr>
                            <m:t>2</m:t>
                          </m:r>
                          <m:r>
                            <a:rPr lang="en-US" i="1">
                              <a:latin typeface="Cambria Math" panose="02040503050406030204" pitchFamily="18" charset="0"/>
                              <a:cs typeface="Times New Roman" pitchFamily="18" charset="0"/>
                            </a:rPr>
                            <m:t>𝑛</m:t>
                          </m:r>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𝑎</m:t>
                              </m:r>
                            </m:e>
                            <m:sub>
                              <m:r>
                                <a:rPr lang="en-US" i="1">
                                  <a:latin typeface="Cambria Math" panose="02040503050406030204" pitchFamily="18" charset="0"/>
                                  <a:cs typeface="Times New Roman" pitchFamily="18" charset="0"/>
                                </a:rPr>
                                <m:t>𝑛</m:t>
                              </m:r>
                            </m:sub>
                          </m:sSub>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𝑧</m:t>
                              </m:r>
                            </m:e>
                            <m:sup>
                              <m:r>
                                <a:rPr lang="en-US" i="1">
                                  <a:latin typeface="Cambria Math" panose="02040503050406030204" pitchFamily="18" charset="0"/>
                                  <a:cs typeface="Times New Roman" pitchFamily="18" charset="0"/>
                                </a:rPr>
                                <m:t>𝑛</m:t>
                              </m:r>
                            </m:sup>
                          </m:sSup>
                        </m:e>
                      </m:nary>
                      <m:r>
                        <a:rPr lang="en-US" b="0" i="0" smtClean="0">
                          <a:latin typeface="Cambria Math" panose="02040503050406030204" pitchFamily="18" charset="0"/>
                          <a:cs typeface="Times New Roman" pitchFamily="18" charset="0"/>
                        </a:rPr>
                        <m:t>+</m:t>
                      </m:r>
                      <m:r>
                        <m:rPr>
                          <m:sty m:val="p"/>
                        </m:rPr>
                        <a:rPr lang="el-GR" b="0" i="1" smtClean="0">
                          <a:latin typeface="Cambria Math" panose="02040503050406030204" pitchFamily="18" charset="0"/>
                          <a:ea typeface="Cambria Math" panose="02040503050406030204" pitchFamily="18" charset="0"/>
                          <a:cs typeface="Times New Roman" pitchFamily="18" charset="0"/>
                        </a:rPr>
                        <m:t>λ</m:t>
                      </m:r>
                      <m:nary>
                        <m:naryPr>
                          <m:chr m:val="∑"/>
                          <m:ctrlPr>
                            <a:rPr lang="en-TW" i="1">
                              <a:latin typeface="Cambria Math" panose="02040503050406030204" pitchFamily="18" charset="0"/>
                              <a:cs typeface="Times New Roman" pitchFamily="18" charset="0"/>
                            </a:rPr>
                          </m:ctrlPr>
                        </m:naryPr>
                        <m:sub>
                          <m:r>
                            <m:rPr>
                              <m:brk m:alnAt="23"/>
                            </m:rP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=0</m:t>
                          </m:r>
                        </m:sub>
                        <m:sup>
                          <m:r>
                            <a:rPr lang="en-TW" i="1">
                              <a:latin typeface="Cambria Math" panose="02040503050406030204" pitchFamily="18" charset="0"/>
                              <a:ea typeface="Cambria Math" panose="02040503050406030204" pitchFamily="18" charset="0"/>
                              <a:cs typeface="Times New Roman" pitchFamily="18" charset="0"/>
                            </a:rPr>
                            <m:t>∞</m:t>
                          </m:r>
                        </m:sup>
                        <m:e>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𝑎</m:t>
                              </m:r>
                            </m:e>
                            <m:sub>
                              <m:r>
                                <a:rPr lang="en-US" i="1">
                                  <a:latin typeface="Cambria Math" panose="02040503050406030204" pitchFamily="18" charset="0"/>
                                  <a:cs typeface="Times New Roman" pitchFamily="18" charset="0"/>
                                </a:rPr>
                                <m:t>𝑛</m:t>
                              </m:r>
                            </m:sub>
                          </m:sSub>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𝑧</m:t>
                              </m:r>
                            </m:e>
                            <m:sup>
                              <m:r>
                                <a:rPr lang="en-US" i="1">
                                  <a:latin typeface="Cambria Math" panose="02040503050406030204" pitchFamily="18" charset="0"/>
                                  <a:cs typeface="Times New Roman" pitchFamily="18" charset="0"/>
                                </a:rPr>
                                <m:t>𝑛</m:t>
                              </m:r>
                            </m:sup>
                          </m:sSup>
                        </m:e>
                      </m:nary>
                      <m:r>
                        <a:rPr lang="en-US" b="0" i="0" smtClean="0">
                          <a:latin typeface="Cambria Math" panose="02040503050406030204" pitchFamily="18" charset="0"/>
                          <a:cs typeface="Times New Roman" pitchFamily="18" charset="0"/>
                        </a:rPr>
                        <m:t>=0</m:t>
                      </m:r>
                    </m:oMath>
                  </m:oMathPara>
                </a14:m>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C1F93093-23F1-AC47-F9B7-0AAFB4F15C83}"/>
                  </a:ext>
                </a:extLst>
              </p:cNvPr>
              <p:cNvSpPr txBox="1">
                <a:spLocks noRot="1" noChangeAspect="1" noMove="1" noResize="1" noEditPoints="1" noAdjustHandles="1" noChangeArrowheads="1" noChangeShapeType="1" noTextEdit="1"/>
              </p:cNvSpPr>
              <p:nvPr/>
            </p:nvSpPr>
            <p:spPr bwMode="auto">
              <a:xfrm>
                <a:off x="1198273" y="4003694"/>
                <a:ext cx="7367210" cy="755528"/>
              </a:xfrm>
              <a:prstGeom prst="rect">
                <a:avLst/>
              </a:prstGeom>
              <a:blipFill>
                <a:blip r:embed="rId5"/>
                <a:stretch>
                  <a:fillRect l="-9294" t="-120000" b="-18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6678EE2-F95B-FE3B-5388-5D1DD5ADBF6C}"/>
                  </a:ext>
                </a:extLst>
              </p:cNvPr>
              <p:cNvSpPr txBox="1"/>
              <p:nvPr/>
            </p:nvSpPr>
            <p:spPr bwMode="auto">
              <a:xfrm>
                <a:off x="2358936" y="5426148"/>
                <a:ext cx="450328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+1</m:t>
                          </m:r>
                        </m:e>
                      </m:d>
                      <m:d>
                        <m:dPr>
                          <m:ctrlPr>
                            <a:rPr lang="en-US" i="1">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+2</m:t>
                          </m:r>
                        </m:e>
                      </m:d>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𝑎</m:t>
                          </m:r>
                        </m:e>
                        <m:sub>
                          <m: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+2</m:t>
                          </m:r>
                        </m:sub>
                      </m:sSub>
                      <m:r>
                        <a:rPr lang="en-US" b="0" i="1" smtClean="0">
                          <a:latin typeface="Cambria Math" panose="02040503050406030204" pitchFamily="18" charset="0"/>
                          <a:cs typeface="Times New Roman" pitchFamily="18" charset="0"/>
                        </a:rPr>
                        <m:t>=</m:t>
                      </m:r>
                      <m:d>
                        <m:dPr>
                          <m:begChr m:val="["/>
                          <m:endChr m:val="]"/>
                          <m:ctrlPr>
                            <a:rPr lang="en-US" b="0" i="1" smtClean="0">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𝑛</m:t>
                          </m:r>
                          <m:d>
                            <m:dPr>
                              <m:ctrlPr>
                                <a:rPr lang="en-US" i="1">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−1</m:t>
                              </m:r>
                            </m:e>
                          </m:d>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m:t>
                          </m:r>
                          <m:r>
                            <m:rPr>
                              <m:sty m:val="p"/>
                            </m:rPr>
                            <a:rPr lang="el-GR" i="1">
                              <a:latin typeface="Cambria Math" panose="02040503050406030204" pitchFamily="18" charset="0"/>
                              <a:ea typeface="Cambria Math" panose="02040503050406030204" pitchFamily="18" charset="0"/>
                              <a:cs typeface="Times New Roman" pitchFamily="18" charset="0"/>
                            </a:rPr>
                            <m:t>λ</m:t>
                          </m:r>
                        </m:e>
                      </m:d>
                      <m:sSub>
                        <m:sSubPr>
                          <m:ctrlPr>
                            <a:rPr lang="en-US" i="1">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𝑎</m:t>
                          </m:r>
                        </m:e>
                        <m:sub>
                          <m:r>
                            <a:rPr lang="en-US" i="1">
                              <a:latin typeface="Cambria Math" panose="02040503050406030204" pitchFamily="18" charset="0"/>
                              <a:cs typeface="Times New Roman" pitchFamily="18" charset="0"/>
                            </a:rPr>
                            <m:t>𝑛</m:t>
                          </m:r>
                        </m:sub>
                      </m:sSub>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46678EE2-F95B-FE3B-5388-5D1DD5ADBF6C}"/>
                  </a:ext>
                </a:extLst>
              </p:cNvPr>
              <p:cNvSpPr txBox="1">
                <a:spLocks noRot="1" noChangeAspect="1" noMove="1" noResize="1" noEditPoints="1" noAdjustHandles="1" noChangeArrowheads="1" noChangeShapeType="1" noTextEdit="1"/>
              </p:cNvSpPr>
              <p:nvPr/>
            </p:nvSpPr>
            <p:spPr bwMode="auto">
              <a:xfrm>
                <a:off x="2358936" y="5426148"/>
                <a:ext cx="4503284" cy="276999"/>
              </a:xfrm>
              <a:prstGeom prst="rect">
                <a:avLst/>
              </a:prstGeom>
              <a:blipFill>
                <a:blip r:embed="rId6"/>
                <a:stretch>
                  <a:fillRect b="-13043"/>
                </a:stretch>
              </a:blipFill>
              <a:ln w="9525">
                <a:noFill/>
                <a:miter lim="800000"/>
                <a:headEnd/>
                <a:tailEnd/>
              </a:ln>
            </p:spPr>
            <p:txBody>
              <a:bodyPr/>
              <a:lstStyle/>
              <a:p>
                <a:r>
                  <a:rPr lang="en-TW">
                    <a:noFill/>
                  </a:rPr>
                  <a:t> </a:t>
                </a:r>
              </a:p>
            </p:txBody>
          </p:sp>
        </mc:Fallback>
      </mc:AlternateContent>
      <p:sp>
        <p:nvSpPr>
          <p:cNvPr id="11" name="Down Arrow 10">
            <a:extLst>
              <a:ext uri="{FF2B5EF4-FFF2-40B4-BE49-F238E27FC236}">
                <a16:creationId xmlns:a16="http://schemas.microsoft.com/office/drawing/2014/main" id="{05F3EB9C-867E-E126-098C-032CEA915789}"/>
              </a:ext>
            </a:extLst>
          </p:cNvPr>
          <p:cNvSpPr/>
          <p:nvPr/>
        </p:nvSpPr>
        <p:spPr>
          <a:xfrm>
            <a:off x="4211960" y="4934213"/>
            <a:ext cx="398618" cy="366995"/>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TextBox 6">
            <a:extLst>
              <a:ext uri="{FF2B5EF4-FFF2-40B4-BE49-F238E27FC236}">
                <a16:creationId xmlns:a16="http://schemas.microsoft.com/office/drawing/2014/main" id="{70D8A3B0-107F-ABE2-7ABA-54A787C64A90}"/>
              </a:ext>
            </a:extLst>
          </p:cNvPr>
          <p:cNvSpPr txBox="1"/>
          <p:nvPr/>
        </p:nvSpPr>
        <p:spPr bwMode="auto">
          <a:xfrm>
            <a:off x="6012160" y="6021288"/>
            <a:ext cx="1944216"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R</a:t>
            </a:r>
            <a:r>
              <a:rPr lang="en-TW" dirty="0">
                <a:latin typeface="Times New Roman" pitchFamily="18" charset="0"/>
                <a:cs typeface="Times New Roman" pitchFamily="18" charset="0"/>
              </a:rPr>
              <a:t>ecursion Relation</a:t>
            </a:r>
          </a:p>
        </p:txBody>
      </p:sp>
    </p:spTree>
    <p:extLst>
      <p:ext uri="{BB962C8B-B14F-4D97-AF65-F5344CB8AC3E}">
        <p14:creationId xmlns:p14="http://schemas.microsoft.com/office/powerpoint/2010/main" val="324224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B25058-69E7-B31F-939D-5F6CEA766D1A}"/>
              </a:ext>
            </a:extLst>
          </p:cNvPr>
          <p:cNvPicPr>
            <a:picLocks noChangeAspect="1"/>
          </p:cNvPicPr>
          <p:nvPr/>
        </p:nvPicPr>
        <p:blipFill rotWithShape="1">
          <a:blip r:embed="rId2"/>
          <a:srcRect t="28479" b="54200"/>
          <a:stretch/>
        </p:blipFill>
        <p:spPr>
          <a:xfrm>
            <a:off x="648996" y="4694232"/>
            <a:ext cx="7846008" cy="2042392"/>
          </a:xfrm>
          <a:prstGeom prst="rect">
            <a:avLst/>
          </a:prstGeom>
        </p:spPr>
      </p:pic>
      <p:pic>
        <p:nvPicPr>
          <p:cNvPr id="2" name="Picture 1">
            <a:extLst>
              <a:ext uri="{FF2B5EF4-FFF2-40B4-BE49-F238E27FC236}">
                <a16:creationId xmlns:a16="http://schemas.microsoft.com/office/drawing/2014/main" id="{DDB263E7-2787-3D1E-9515-C3BF288D5FE6}"/>
              </a:ext>
            </a:extLst>
          </p:cNvPr>
          <p:cNvPicPr>
            <a:picLocks noChangeAspect="1"/>
          </p:cNvPicPr>
          <p:nvPr/>
        </p:nvPicPr>
        <p:blipFill rotWithShape="1">
          <a:blip r:embed="rId2"/>
          <a:srcRect b="77033"/>
          <a:stretch/>
        </p:blipFill>
        <p:spPr>
          <a:xfrm>
            <a:off x="699608" y="7020"/>
            <a:ext cx="7846008" cy="2708215"/>
          </a:xfrm>
          <a:prstGeom prst="rect">
            <a:avLst/>
          </a:prstGeom>
        </p:spPr>
      </p:pic>
      <p:sp>
        <p:nvSpPr>
          <p:cNvPr id="3" name="Rectangle 2">
            <a:extLst>
              <a:ext uri="{FF2B5EF4-FFF2-40B4-BE49-F238E27FC236}">
                <a16:creationId xmlns:a16="http://schemas.microsoft.com/office/drawing/2014/main" id="{D55A172C-6942-A760-CD7E-0A8B8C8D34C2}"/>
              </a:ext>
            </a:extLst>
          </p:cNvPr>
          <p:cNvSpPr/>
          <p:nvPr/>
        </p:nvSpPr>
        <p:spPr>
          <a:xfrm>
            <a:off x="806188" y="43024"/>
            <a:ext cx="403244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7B6F94C-9BF9-BABE-9BA9-0F4024B70415}"/>
                  </a:ext>
                </a:extLst>
              </p:cNvPr>
              <p:cNvSpPr txBox="1"/>
              <p:nvPr/>
            </p:nvSpPr>
            <p:spPr bwMode="auto">
              <a:xfrm>
                <a:off x="6103867" y="3710932"/>
                <a:ext cx="909800"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𝑙</m:t>
                          </m:r>
                          <m:r>
                            <a:rPr lang="en-US" b="0" i="1" smtClean="0">
                              <a:latin typeface="Cambria Math" panose="02040503050406030204" pitchFamily="18" charset="0"/>
                              <a:cs typeface="Times New Roman" pitchFamily="18" charset="0"/>
                            </a:rPr>
                            <m:t>+2</m:t>
                          </m:r>
                        </m:sub>
                      </m:sSub>
                      <m:r>
                        <a:rPr lang="en-US" b="0" i="1" smtClean="0">
                          <a:latin typeface="Cambria Math" panose="02040503050406030204" pitchFamily="18" charset="0"/>
                          <a:cs typeface="Times New Roman" pitchFamily="18" charset="0"/>
                        </a:rPr>
                        <m:t>=0</m:t>
                      </m:r>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17B6F94C-9BF9-BABE-9BA9-0F4024B70415}"/>
                  </a:ext>
                </a:extLst>
              </p:cNvPr>
              <p:cNvSpPr txBox="1">
                <a:spLocks noRot="1" noChangeAspect="1" noMove="1" noResize="1" noEditPoints="1" noAdjustHandles="1" noChangeArrowheads="1" noChangeShapeType="1" noTextEdit="1"/>
              </p:cNvSpPr>
              <p:nvPr/>
            </p:nvSpPr>
            <p:spPr bwMode="auto">
              <a:xfrm>
                <a:off x="6103867" y="3710932"/>
                <a:ext cx="909800" cy="276999"/>
              </a:xfrm>
              <a:prstGeom prst="rect">
                <a:avLst/>
              </a:prstGeom>
              <a:blipFill>
                <a:blip r:embed="rId3"/>
                <a:stretch>
                  <a:fillRect l="-2740" r="-4110" b="-181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60ACE9B-1398-759D-3F79-A8D104991316}"/>
                  </a:ext>
                </a:extLst>
              </p:cNvPr>
              <p:cNvSpPr txBox="1"/>
              <p:nvPr/>
            </p:nvSpPr>
            <p:spPr bwMode="auto">
              <a:xfrm>
                <a:off x="2787284" y="3574313"/>
                <a:ext cx="3016275" cy="57676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+2</m:t>
                          </m:r>
                        </m:sub>
                      </m:sSub>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𝑛</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+1</m:t>
                              </m:r>
                            </m:e>
                          </m:d>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𝑙</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𝑙</m:t>
                              </m:r>
                              <m:r>
                                <a:rPr lang="en-US" b="0" i="1" smtClean="0">
                                  <a:latin typeface="Cambria Math" panose="02040503050406030204" pitchFamily="18" charset="0"/>
                                  <a:cs typeface="Times New Roman" pitchFamily="18" charset="0"/>
                                </a:rPr>
                                <m:t>+1</m:t>
                              </m:r>
                            </m:e>
                          </m:d>
                        </m:num>
                        <m:den>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+1</m:t>
                              </m:r>
                            </m:e>
                          </m:d>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+2</m:t>
                              </m:r>
                            </m:e>
                          </m:d>
                        </m:den>
                      </m:f>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𝑛</m:t>
                          </m:r>
                        </m:sub>
                      </m:sSub>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360ACE9B-1398-759D-3F79-A8D104991316}"/>
                  </a:ext>
                </a:extLst>
              </p:cNvPr>
              <p:cNvSpPr txBox="1">
                <a:spLocks noRot="1" noChangeAspect="1" noMove="1" noResize="1" noEditPoints="1" noAdjustHandles="1" noChangeArrowheads="1" noChangeShapeType="1" noTextEdit="1"/>
              </p:cNvSpPr>
              <p:nvPr/>
            </p:nvSpPr>
            <p:spPr bwMode="auto">
              <a:xfrm>
                <a:off x="2787284" y="3574313"/>
                <a:ext cx="3016275" cy="576761"/>
              </a:xfrm>
              <a:prstGeom prst="rect">
                <a:avLst/>
              </a:prstGeom>
              <a:blipFill>
                <a:blip r:embed="rId4"/>
                <a:stretch>
                  <a:fillRect l="-840" b="-6522"/>
                </a:stretch>
              </a:blipFill>
              <a:ln w="9525">
                <a:noFill/>
                <a:miter lim="800000"/>
                <a:headEnd/>
                <a:tailEnd/>
              </a:ln>
            </p:spPr>
            <p:txBody>
              <a:bodyPr/>
              <a:lstStyle/>
              <a:p>
                <a:r>
                  <a:rPr lang="en-TW">
                    <a:noFill/>
                  </a:rPr>
                  <a:t> </a:t>
                </a:r>
              </a:p>
            </p:txBody>
          </p:sp>
        </mc:Fallback>
      </mc:AlternateContent>
      <p:sp>
        <p:nvSpPr>
          <p:cNvPr id="7" name="Right Arrow 6">
            <a:extLst>
              <a:ext uri="{FF2B5EF4-FFF2-40B4-BE49-F238E27FC236}">
                <a16:creationId xmlns:a16="http://schemas.microsoft.com/office/drawing/2014/main" id="{FEBF75B8-9FD4-AF27-BA17-D49E7FE27BB8}"/>
              </a:ext>
            </a:extLst>
          </p:cNvPr>
          <p:cNvSpPr/>
          <p:nvPr/>
        </p:nvSpPr>
        <p:spPr>
          <a:xfrm>
            <a:off x="2229660" y="3692563"/>
            <a:ext cx="360040" cy="29536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8" name="Rectangle 7">
            <a:extLst>
              <a:ext uri="{FF2B5EF4-FFF2-40B4-BE49-F238E27FC236}">
                <a16:creationId xmlns:a16="http://schemas.microsoft.com/office/drawing/2014/main" id="{9F369882-0505-1DBC-4E71-4BAD5D42C72A}"/>
              </a:ext>
            </a:extLst>
          </p:cNvPr>
          <p:cNvSpPr/>
          <p:nvPr/>
        </p:nvSpPr>
        <p:spPr>
          <a:xfrm>
            <a:off x="777250" y="4675267"/>
            <a:ext cx="4645948" cy="2735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E43B8DB-7727-EA98-D00C-F1DF557FC5B4}"/>
                  </a:ext>
                </a:extLst>
              </p:cNvPr>
              <p:cNvSpPr txBox="1"/>
              <p:nvPr/>
            </p:nvSpPr>
            <p:spPr bwMode="auto">
              <a:xfrm>
                <a:off x="6866040" y="2939784"/>
                <a:ext cx="1224136" cy="369332"/>
              </a:xfrm>
              <a:prstGeom prst="rect">
                <a:avLst/>
              </a:prstGeom>
              <a:noFill/>
              <a:ln w="9525">
                <a:noFill/>
                <a:miter lim="800000"/>
                <a:headEnd/>
                <a:tailEnd/>
              </a:ln>
            </p:spPr>
            <p:txBody>
              <a:bodyPr wrap="square" rtlCol="0">
                <a:spAutoFit/>
              </a:bodyPr>
              <a:lstStyle/>
              <a:p>
                <a14:m>
                  <m:oMath xmlns:m="http://schemas.openxmlformats.org/officeDocument/2006/math">
                    <m:r>
                      <a:rPr lang="en-US" b="0" i="1" smtClean="0">
                        <a:latin typeface="Cambria Math" panose="02040503050406030204" pitchFamily="18" charset="0"/>
                        <a:cs typeface="Times New Roman" pitchFamily="18" charset="0"/>
                      </a:rPr>
                      <m:t>𝑙</m:t>
                    </m:r>
                  </m:oMath>
                </a14:m>
                <a:r>
                  <a:rPr lang="en-GB" dirty="0" err="1">
                    <a:latin typeface="Times New Roman" pitchFamily="18" charset="0"/>
                    <a:cs typeface="Times New Roman" pitchFamily="18" charset="0"/>
                  </a:rPr>
                  <a:t>為正整數</a:t>
                </a:r>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AE43B8DB-7727-EA98-D00C-F1DF557FC5B4}"/>
                  </a:ext>
                </a:extLst>
              </p:cNvPr>
              <p:cNvSpPr txBox="1">
                <a:spLocks noRot="1" noChangeAspect="1" noMove="1" noResize="1" noEditPoints="1" noAdjustHandles="1" noChangeArrowheads="1" noChangeShapeType="1" noTextEdit="1"/>
              </p:cNvSpPr>
              <p:nvPr/>
            </p:nvSpPr>
            <p:spPr bwMode="auto">
              <a:xfrm>
                <a:off x="6866040" y="2939784"/>
                <a:ext cx="1224136" cy="369332"/>
              </a:xfrm>
              <a:prstGeom prst="rect">
                <a:avLst/>
              </a:prstGeom>
              <a:blipFill>
                <a:blip r:embed="rId5"/>
                <a:stretch>
                  <a:fillRect t="-6667" r="-1031"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86A76E-1E84-75A8-A9A3-155782DD3A4C}"/>
                  </a:ext>
                </a:extLst>
              </p:cNvPr>
              <p:cNvSpPr txBox="1"/>
              <p:nvPr/>
            </p:nvSpPr>
            <p:spPr bwMode="auto">
              <a:xfrm>
                <a:off x="804119" y="2798213"/>
                <a:ext cx="2581669" cy="57676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+2</m:t>
                          </m:r>
                        </m:sub>
                      </m:sSub>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𝑛</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+1</m:t>
                              </m:r>
                            </m:e>
                          </m:d>
                          <m:r>
                            <a:rPr lang="en-US" b="0" i="1" smtClean="0">
                              <a:latin typeface="Cambria Math" panose="02040503050406030204" pitchFamily="18" charset="0"/>
                              <a:cs typeface="Times New Roman" pitchFamily="18" charset="0"/>
                            </a:rPr>
                            <m:t>−</m:t>
                          </m:r>
                          <m:r>
                            <m:rPr>
                              <m:sty m:val="p"/>
                            </m:rPr>
                            <a:rPr lang="el-GR" i="1">
                              <a:latin typeface="Cambria Math" panose="02040503050406030204" pitchFamily="18" charset="0"/>
                              <a:ea typeface="Cambria Math" panose="02040503050406030204" pitchFamily="18" charset="0"/>
                              <a:cs typeface="Times New Roman" pitchFamily="18" charset="0"/>
                            </a:rPr>
                            <m:t>λ</m:t>
                          </m:r>
                        </m:num>
                        <m:den>
                          <m:d>
                            <m:dPr>
                              <m:ctrlPr>
                                <a:rPr lang="en-US" i="1">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+1</m:t>
                              </m:r>
                            </m:e>
                          </m:d>
                          <m:d>
                            <m:dPr>
                              <m:ctrlPr>
                                <a:rPr lang="en-US" i="1">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𝑛</m:t>
                              </m:r>
                              <m:r>
                                <a:rPr lang="en-US" i="1">
                                  <a:latin typeface="Cambria Math" panose="02040503050406030204" pitchFamily="18" charset="0"/>
                                  <a:cs typeface="Times New Roman" pitchFamily="18" charset="0"/>
                                </a:rPr>
                                <m:t>+2</m:t>
                              </m:r>
                            </m:e>
                          </m:d>
                        </m:den>
                      </m:f>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𝑛</m:t>
                          </m:r>
                        </m:sub>
                      </m:sSub>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3F86A76E-1E84-75A8-A9A3-155782DD3A4C}"/>
                  </a:ext>
                </a:extLst>
              </p:cNvPr>
              <p:cNvSpPr txBox="1">
                <a:spLocks noRot="1" noChangeAspect="1" noMove="1" noResize="1" noEditPoints="1" noAdjustHandles="1" noChangeArrowheads="1" noChangeShapeType="1" noTextEdit="1"/>
              </p:cNvSpPr>
              <p:nvPr/>
            </p:nvSpPr>
            <p:spPr bwMode="auto">
              <a:xfrm>
                <a:off x="804119" y="2798213"/>
                <a:ext cx="2581669" cy="576761"/>
              </a:xfrm>
              <a:prstGeom prst="rect">
                <a:avLst/>
              </a:prstGeom>
              <a:blipFill>
                <a:blip r:embed="rId6"/>
                <a:stretch>
                  <a:fillRect l="-980" b="-652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5D2099-3446-72BB-DFCF-4532867F3E10}"/>
                  </a:ext>
                </a:extLst>
              </p:cNvPr>
              <p:cNvSpPr txBox="1"/>
              <p:nvPr/>
            </p:nvSpPr>
            <p:spPr bwMode="auto">
              <a:xfrm>
                <a:off x="794365" y="3691967"/>
                <a:ext cx="1237711"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𝜆</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𝑙</m:t>
                      </m:r>
                      <m:d>
                        <m:dPr>
                          <m:ctrlPr>
                            <a:rPr lang="en-US" i="1">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𝑙</m:t>
                          </m:r>
                          <m:r>
                            <a:rPr lang="en-US" i="1">
                              <a:latin typeface="Cambria Math" panose="02040503050406030204" pitchFamily="18" charset="0"/>
                              <a:cs typeface="Times New Roman" pitchFamily="18" charset="0"/>
                            </a:rPr>
                            <m:t>+1</m:t>
                          </m:r>
                        </m:e>
                      </m:d>
                    </m:oMath>
                  </m:oMathPara>
                </a14:m>
                <a:endParaRPr lang="en-TW"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FD5D2099-3446-72BB-DFCF-4532867F3E10}"/>
                  </a:ext>
                </a:extLst>
              </p:cNvPr>
              <p:cNvSpPr txBox="1">
                <a:spLocks noRot="1" noChangeAspect="1" noMove="1" noResize="1" noEditPoints="1" noAdjustHandles="1" noChangeArrowheads="1" noChangeShapeType="1" noTextEdit="1"/>
              </p:cNvSpPr>
              <p:nvPr/>
            </p:nvSpPr>
            <p:spPr bwMode="auto">
              <a:xfrm>
                <a:off x="794365" y="3691967"/>
                <a:ext cx="1237711" cy="276999"/>
              </a:xfrm>
              <a:prstGeom prst="rect">
                <a:avLst/>
              </a:prstGeom>
              <a:blipFill>
                <a:blip r:embed="rId7"/>
                <a:stretch>
                  <a:fillRect l="-4082"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DBB93DA-C545-C52B-EB53-B0C476B38242}"/>
                  </a:ext>
                </a:extLst>
              </p:cNvPr>
              <p:cNvSpPr txBox="1"/>
              <p:nvPr/>
            </p:nvSpPr>
            <p:spPr bwMode="auto">
              <a:xfrm>
                <a:off x="3385788" y="2937423"/>
                <a:ext cx="4320480"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此式的分子必須在某</a:t>
                </a:r>
                <a14:m>
                  <m:oMath xmlns:m="http://schemas.openxmlformats.org/officeDocument/2006/math">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𝑙</m:t>
                    </m:r>
                  </m:oMath>
                </a14:m>
                <a:r>
                  <a:rPr lang="en-GB" dirty="0">
                    <a:latin typeface="Times New Roman" pitchFamily="18" charset="0"/>
                    <a:cs typeface="Times New Roman" pitchFamily="18" charset="0"/>
                  </a:rPr>
                  <a:t>時為零：</a:t>
                </a:r>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FDBB93DA-C545-C52B-EB53-B0C476B38242}"/>
                  </a:ext>
                </a:extLst>
              </p:cNvPr>
              <p:cNvSpPr txBox="1">
                <a:spLocks noRot="1" noChangeAspect="1" noMove="1" noResize="1" noEditPoints="1" noAdjustHandles="1" noChangeArrowheads="1" noChangeShapeType="1" noTextEdit="1"/>
              </p:cNvSpPr>
              <p:nvPr/>
            </p:nvSpPr>
            <p:spPr bwMode="auto">
              <a:xfrm>
                <a:off x="3385788" y="2937423"/>
                <a:ext cx="4320480" cy="369332"/>
              </a:xfrm>
              <a:prstGeom prst="rect">
                <a:avLst/>
              </a:prstGeom>
              <a:blipFill>
                <a:blip r:embed="rId8"/>
                <a:stretch>
                  <a:fillRect l="-1173" t="-10000"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07CE204-87AA-ECD4-0ED5-39D74E025C3A}"/>
                  </a:ext>
                </a:extLst>
              </p:cNvPr>
              <p:cNvSpPr txBox="1"/>
              <p:nvPr/>
            </p:nvSpPr>
            <p:spPr bwMode="auto">
              <a:xfrm>
                <a:off x="685568" y="4236467"/>
                <a:ext cx="6461630" cy="376770"/>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再一次確認角動量大小</a:t>
                </a:r>
                <a14:m>
                  <m:oMath xmlns:m="http://schemas.openxmlformats.org/officeDocument/2006/math">
                    <m:sSup>
                      <m:sSupPr>
                        <m:ctrlPr>
                          <a:rPr lang="en-US" altLang="zh-TW" i="1">
                            <a:solidFill>
                              <a:srgbClr val="FF0000"/>
                            </a:solidFill>
                            <a:latin typeface="Cambria Math" panose="02040503050406030204" pitchFamily="18" charset="0"/>
                          </a:rPr>
                        </m:ctrlPr>
                      </m:sSupPr>
                      <m:e>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𝐿</m:t>
                            </m:r>
                          </m:e>
                        </m:acc>
                      </m:e>
                      <m:sup>
                        <m:r>
                          <a:rPr lang="en-US" altLang="zh-TW" i="1">
                            <a:solidFill>
                              <a:srgbClr val="FF0000"/>
                            </a:solidFill>
                            <a:latin typeface="Cambria Math" panose="02040503050406030204" pitchFamily="18" charset="0"/>
                          </a:rPr>
                          <m:t>2</m:t>
                        </m:r>
                      </m:sup>
                    </m:sSup>
                  </m:oMath>
                </a14:m>
                <a:r>
                  <a:rPr lang="en-TW" dirty="0">
                    <a:solidFill>
                      <a:srgbClr val="FF0000"/>
                    </a:solidFill>
                    <a:latin typeface="Times New Roman" pitchFamily="18" charset="0"/>
                    <a:cs typeface="Times New Roman" pitchFamily="18" charset="0"/>
                  </a:rPr>
                  <a:t>的本徵值為</a:t>
                </a:r>
                <a:r>
                  <a:rPr lang="en-US" b="0" dirty="0">
                    <a:solidFill>
                      <a:srgbClr val="FF0000"/>
                    </a:solidFill>
                    <a:cs typeface="Times New Roman" pitchFamily="18" charset="0"/>
                  </a:rPr>
                  <a:t> </a:t>
                </a:r>
                <a14:m>
                  <m:oMath xmlns:m="http://schemas.openxmlformats.org/officeDocument/2006/math">
                    <m:r>
                      <a:rPr lang="en-US" b="0" i="1" smtClean="0">
                        <a:solidFill>
                          <a:srgbClr val="FF0000"/>
                        </a:solidFill>
                        <a:latin typeface="Cambria Math" panose="02040503050406030204" pitchFamily="18" charset="0"/>
                        <a:cs typeface="Times New Roman" pitchFamily="18" charset="0"/>
                      </a:rPr>
                      <m:t>𝑙</m:t>
                    </m:r>
                    <m:d>
                      <m:dPr>
                        <m:ctrlPr>
                          <a:rPr lang="en-US" i="1">
                            <a:solidFill>
                              <a:srgbClr val="FF0000"/>
                            </a:solidFill>
                            <a:latin typeface="Cambria Math" panose="02040503050406030204" pitchFamily="18" charset="0"/>
                            <a:cs typeface="Times New Roman" pitchFamily="18" charset="0"/>
                          </a:rPr>
                        </m:ctrlPr>
                      </m:dPr>
                      <m:e>
                        <m:r>
                          <a:rPr lang="en-US" b="0" i="1" smtClean="0">
                            <a:solidFill>
                              <a:srgbClr val="FF0000"/>
                            </a:solidFill>
                            <a:latin typeface="Cambria Math" panose="02040503050406030204" pitchFamily="18" charset="0"/>
                            <a:cs typeface="Times New Roman" pitchFamily="18" charset="0"/>
                          </a:rPr>
                          <m:t>𝑙</m:t>
                        </m:r>
                        <m:r>
                          <a:rPr lang="en-US" i="1">
                            <a:solidFill>
                              <a:srgbClr val="FF0000"/>
                            </a:solidFill>
                            <a:latin typeface="Cambria Math" panose="02040503050406030204" pitchFamily="18" charset="0"/>
                            <a:cs typeface="Times New Roman" pitchFamily="18" charset="0"/>
                          </a:rPr>
                          <m:t>+1</m:t>
                        </m:r>
                      </m:e>
                    </m:d>
                    <m:r>
                      <a:rPr lang="en-US" i="1" smtClean="0">
                        <a:solidFill>
                          <a:srgbClr val="FF0000"/>
                        </a:solidFill>
                        <a:latin typeface="Cambria Math" panose="02040503050406030204" pitchFamily="18" charset="0"/>
                        <a:ea typeface="Cambria Math" panose="02040503050406030204" pitchFamily="18" charset="0"/>
                        <a:cs typeface="Times New Roman" pitchFamily="18" charset="0"/>
                      </a:rPr>
                      <m:t>ℏ</m:t>
                    </m:r>
                  </m:oMath>
                </a14:m>
                <a:r>
                  <a:rPr lang="en-TW" dirty="0">
                    <a:solidFill>
                      <a:srgbClr val="FF0000"/>
                    </a:solidFill>
                    <a:latin typeface="Times New Roman" pitchFamily="18" charset="0"/>
                    <a:cs typeface="Times New Roman" pitchFamily="18" charset="0"/>
                  </a:rPr>
                  <a:t>。</a:t>
                </a:r>
              </a:p>
            </p:txBody>
          </p:sp>
        </mc:Choice>
        <mc:Fallback xmlns="">
          <p:sp>
            <p:nvSpPr>
              <p:cNvPr id="14" name="TextBox 13">
                <a:extLst>
                  <a:ext uri="{FF2B5EF4-FFF2-40B4-BE49-F238E27FC236}">
                    <a16:creationId xmlns:a16="http://schemas.microsoft.com/office/drawing/2014/main" id="{E07CE204-87AA-ECD4-0ED5-39D74E025C3A}"/>
                  </a:ext>
                </a:extLst>
              </p:cNvPr>
              <p:cNvSpPr txBox="1">
                <a:spLocks noRot="1" noChangeAspect="1" noMove="1" noResize="1" noEditPoints="1" noAdjustHandles="1" noChangeArrowheads="1" noChangeShapeType="1" noTextEdit="1"/>
              </p:cNvSpPr>
              <p:nvPr/>
            </p:nvSpPr>
            <p:spPr bwMode="auto">
              <a:xfrm>
                <a:off x="685568" y="4236467"/>
                <a:ext cx="6461630" cy="376770"/>
              </a:xfrm>
              <a:prstGeom prst="rect">
                <a:avLst/>
              </a:prstGeom>
              <a:blipFill>
                <a:blip r:embed="rId9"/>
                <a:stretch>
                  <a:fillRect l="-784" t="-3226" b="-2258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F3D524-4DE2-D01D-5849-3AD7C30206FF}"/>
                  </a:ext>
                </a:extLst>
              </p:cNvPr>
              <p:cNvSpPr txBox="1"/>
              <p:nvPr/>
            </p:nvSpPr>
            <p:spPr bwMode="auto">
              <a:xfrm>
                <a:off x="6092178" y="4070766"/>
                <a:ext cx="2410348" cy="369332"/>
              </a:xfrm>
              <a:prstGeom prst="rect">
                <a:avLst/>
              </a:prstGeom>
              <a:solidFill>
                <a:srgbClr val="FFFF99"/>
              </a:solidFill>
              <a:ln w="9525">
                <a:noFill/>
                <a:miter lim="800000"/>
                <a:headEnd/>
                <a:tailEnd/>
              </a:ln>
            </p:spPr>
            <p:txBody>
              <a:bodyPr wrap="square" rtlCol="0">
                <a:spAutoFit/>
              </a:bodyPr>
              <a:lstStyle/>
              <a:p>
                <a14:m>
                  <m:oMath xmlns:m="http://schemas.openxmlformats.org/officeDocument/2006/math">
                    <m:r>
                      <a:rPr lang="en-US" b="0" i="1" smtClean="0">
                        <a:latin typeface="Cambria Math" panose="02040503050406030204" pitchFamily="18" charset="0"/>
                        <a:cs typeface="Times New Roman" pitchFamily="18" charset="0"/>
                      </a:rPr>
                      <m:t>𝑃</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𝑧</m:t>
                        </m:r>
                      </m:e>
                    </m:d>
                  </m:oMath>
                </a14:m>
                <a:r>
                  <a:rPr lang="en-TW" dirty="0">
                    <a:latin typeface="Times New Roman" pitchFamily="18" charset="0"/>
                    <a:cs typeface="Times New Roman" pitchFamily="18" charset="0"/>
                  </a:rPr>
                  <a:t>是</a:t>
                </a:r>
                <a14:m>
                  <m:oMath xmlns:m="http://schemas.openxmlformats.org/officeDocument/2006/math">
                    <m:r>
                      <a:rPr lang="en-US" altLang="zh-TW" b="0" i="1" dirty="0" smtClean="0">
                        <a:latin typeface="Cambria Math" panose="02040503050406030204" pitchFamily="18" charset="0"/>
                        <a:cs typeface="Times New Roman" pitchFamily="18" charset="0"/>
                      </a:rPr>
                      <m:t>𝑙</m:t>
                    </m:r>
                  </m:oMath>
                </a14:m>
                <a:r>
                  <a:rPr lang="en-TW" dirty="0">
                    <a:latin typeface="Times New Roman" pitchFamily="18" charset="0"/>
                    <a:cs typeface="Times New Roman" pitchFamily="18" charset="0"/>
                  </a:rPr>
                  <a:t>次的多項式。</a:t>
                </a:r>
              </a:p>
            </p:txBody>
          </p:sp>
        </mc:Choice>
        <mc:Fallback xmlns="">
          <p:sp>
            <p:nvSpPr>
              <p:cNvPr id="4" name="TextBox 3">
                <a:extLst>
                  <a:ext uri="{FF2B5EF4-FFF2-40B4-BE49-F238E27FC236}">
                    <a16:creationId xmlns:a16="http://schemas.microsoft.com/office/drawing/2014/main" id="{31F3D524-4DE2-D01D-5849-3AD7C30206FF}"/>
                  </a:ext>
                </a:extLst>
              </p:cNvPr>
              <p:cNvSpPr txBox="1">
                <a:spLocks noRot="1" noChangeAspect="1" noMove="1" noResize="1" noEditPoints="1" noAdjustHandles="1" noChangeArrowheads="1" noChangeShapeType="1" noTextEdit="1"/>
              </p:cNvSpPr>
              <p:nvPr/>
            </p:nvSpPr>
            <p:spPr bwMode="auto">
              <a:xfrm>
                <a:off x="6092178" y="4070766"/>
                <a:ext cx="2410348" cy="369332"/>
              </a:xfrm>
              <a:prstGeom prst="rect">
                <a:avLst/>
              </a:prstGeom>
              <a:blipFill>
                <a:blip r:embed="rId10"/>
                <a:stretch>
                  <a:fillRect t="-6667"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7679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2" grpId="0" animBg="1"/>
      <p:bldP spid="13" grpId="0"/>
      <p:bldP spid="14"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6D9D8-57BA-D8A3-2713-5CBA395C12B5}"/>
              </a:ext>
            </a:extLst>
          </p:cNvPr>
          <p:cNvPicPr>
            <a:picLocks noChangeAspect="1"/>
          </p:cNvPicPr>
          <p:nvPr/>
        </p:nvPicPr>
        <p:blipFill rotWithShape="1">
          <a:blip r:embed="rId2"/>
          <a:srcRect l="15736" t="94457" r="7832" b="39"/>
          <a:stretch/>
        </p:blipFill>
        <p:spPr>
          <a:xfrm>
            <a:off x="929050" y="4581128"/>
            <a:ext cx="7591842" cy="82167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C38F3D9-0A93-8B3B-9D76-BA6B6B2ED191}"/>
                  </a:ext>
                </a:extLst>
              </p:cNvPr>
              <p:cNvSpPr txBox="1"/>
              <p:nvPr/>
            </p:nvSpPr>
            <p:spPr bwMode="auto">
              <a:xfrm>
                <a:off x="977229" y="5685800"/>
                <a:ext cx="485495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比較起原式，</a:t>
                </a:r>
                <a14:m>
                  <m:oMath xmlns:m="http://schemas.openxmlformats.org/officeDocument/2006/math">
                    <m:r>
                      <a:rPr lang="en-US" b="0" i="0" dirty="0" smtClean="0">
                        <a:latin typeface="Cambria Math" panose="02040503050406030204" pitchFamily="18" charset="0"/>
                        <a:cs typeface="Times New Roman" pitchFamily="18" charset="0"/>
                      </a:rPr>
                      <m:t>1</m:t>
                    </m:r>
                    <m:r>
                      <a:rPr lang="en-US" b="0" i="1" dirty="0" smtClean="0">
                        <a:latin typeface="Cambria Math" panose="02040503050406030204" pitchFamily="18" charset="0"/>
                        <a:cs typeface="Times New Roman" pitchFamily="18" charset="0"/>
                      </a:rPr>
                      <m:t>/</m:t>
                    </m:r>
                    <m:d>
                      <m:dPr>
                        <m:ctrlPr>
                          <a:rPr lang="en-US" b="0" i="1" dirty="0" smtClean="0">
                            <a:latin typeface="Cambria Math" panose="02040503050406030204" pitchFamily="18" charset="0"/>
                            <a:cs typeface="Times New Roman" pitchFamily="18" charset="0"/>
                          </a:rPr>
                        </m:ctrlPr>
                      </m:dPr>
                      <m:e>
                        <m:r>
                          <a:rPr lang="en-US" b="0" i="1" dirty="0" smtClean="0">
                            <a:latin typeface="Cambria Math" panose="02040503050406030204" pitchFamily="18" charset="0"/>
                            <a:cs typeface="Times New Roman" pitchFamily="18" charset="0"/>
                          </a:rPr>
                          <m:t>1−</m:t>
                        </m:r>
                        <m:sSup>
                          <m:sSupPr>
                            <m:ctrlPr>
                              <a:rPr lang="en-US" b="0" i="1" dirty="0" smtClean="0">
                                <a:latin typeface="Cambria Math" panose="02040503050406030204" pitchFamily="18" charset="0"/>
                                <a:cs typeface="Times New Roman" pitchFamily="18" charset="0"/>
                              </a:rPr>
                            </m:ctrlPr>
                          </m:sSupPr>
                          <m:e>
                            <m:r>
                              <a:rPr lang="en-US" b="0" i="1" dirty="0" smtClean="0">
                                <a:latin typeface="Cambria Math" panose="02040503050406030204" pitchFamily="18" charset="0"/>
                                <a:cs typeface="Times New Roman" pitchFamily="18" charset="0"/>
                              </a:rPr>
                              <m:t>𝑧</m:t>
                            </m:r>
                          </m:e>
                          <m:sup>
                            <m:r>
                              <a:rPr lang="en-US" b="0" i="1" dirty="0" smtClean="0">
                                <a:latin typeface="Cambria Math" panose="02040503050406030204" pitchFamily="18" charset="0"/>
                                <a:cs typeface="Times New Roman" pitchFamily="18" charset="0"/>
                              </a:rPr>
                              <m:t>2</m:t>
                            </m:r>
                          </m:sup>
                        </m:sSup>
                      </m:e>
                    </m:d>
                  </m:oMath>
                </a14:m>
                <a:r>
                  <a:rPr lang="en-TW" dirty="0">
                    <a:latin typeface="Times New Roman" pitchFamily="18" charset="0"/>
                    <a:cs typeface="Times New Roman" pitchFamily="18" charset="0"/>
                  </a:rPr>
                  <a:t>項被除掉了。</a:t>
                </a:r>
              </a:p>
            </p:txBody>
          </p:sp>
        </mc:Choice>
        <mc:Fallback xmlns="">
          <p:sp>
            <p:nvSpPr>
              <p:cNvPr id="10" name="TextBox 9">
                <a:extLst>
                  <a:ext uri="{FF2B5EF4-FFF2-40B4-BE49-F238E27FC236}">
                    <a16:creationId xmlns:a16="http://schemas.microsoft.com/office/drawing/2014/main" id="{AC38F3D9-0A93-8B3B-9D76-BA6B6B2ED191}"/>
                  </a:ext>
                </a:extLst>
              </p:cNvPr>
              <p:cNvSpPr txBox="1">
                <a:spLocks noRot="1" noChangeAspect="1" noMove="1" noResize="1" noEditPoints="1" noAdjustHandles="1" noChangeArrowheads="1" noChangeShapeType="1" noTextEdit="1"/>
              </p:cNvSpPr>
              <p:nvPr/>
            </p:nvSpPr>
            <p:spPr bwMode="auto">
              <a:xfrm>
                <a:off x="977229" y="5685800"/>
                <a:ext cx="4854958" cy="369332"/>
              </a:xfrm>
              <a:prstGeom prst="rect">
                <a:avLst/>
              </a:prstGeom>
              <a:blipFill>
                <a:blip r:embed="rId3"/>
                <a:stretch>
                  <a:fillRect l="-1042" t="-6667" b="-23333"/>
                </a:stretch>
              </a:blipFill>
              <a:ln w="9525">
                <a:noFill/>
                <a:miter lim="800000"/>
                <a:headEnd/>
                <a:tailEnd/>
              </a:ln>
            </p:spPr>
            <p:txBody>
              <a:bodyPr/>
              <a:lstStyle/>
              <a:p>
                <a:r>
                  <a:rPr lang="en-TW">
                    <a:noFill/>
                  </a:rPr>
                  <a:t> </a:t>
                </a:r>
              </a:p>
            </p:txBody>
          </p:sp>
        </mc:Fallback>
      </mc:AlternateContent>
      <p:pic>
        <p:nvPicPr>
          <p:cNvPr id="12" name="Picture 11">
            <a:extLst>
              <a:ext uri="{FF2B5EF4-FFF2-40B4-BE49-F238E27FC236}">
                <a16:creationId xmlns:a16="http://schemas.microsoft.com/office/drawing/2014/main" id="{B925B4ED-D35A-FFC2-1074-5F7D6F9CC89C}"/>
              </a:ext>
            </a:extLst>
          </p:cNvPr>
          <p:cNvPicPr>
            <a:picLocks noChangeAspect="1"/>
          </p:cNvPicPr>
          <p:nvPr/>
        </p:nvPicPr>
        <p:blipFill rotWithShape="1">
          <a:blip r:embed="rId4"/>
          <a:srcRect l="24856" t="53768" r="25768" b="34021"/>
          <a:stretch/>
        </p:blipFill>
        <p:spPr>
          <a:xfrm>
            <a:off x="929050" y="1191145"/>
            <a:ext cx="5109576" cy="967571"/>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37C7D14-D2D9-F0F6-E770-D19AB23548EB}"/>
                  </a:ext>
                </a:extLst>
              </p:cNvPr>
              <p:cNvSpPr txBox="1"/>
              <p:nvPr/>
            </p:nvSpPr>
            <p:spPr bwMode="auto">
              <a:xfrm>
                <a:off x="1015223" y="2728999"/>
                <a:ext cx="64087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想辦法把</a:t>
                </a:r>
                <a14:m>
                  <m:oMath xmlns:m="http://schemas.openxmlformats.org/officeDocument/2006/math">
                    <m:r>
                      <a:rPr lang="en-US" dirty="0">
                        <a:latin typeface="Cambria Math" panose="02040503050406030204" pitchFamily="18" charset="0"/>
                        <a:cs typeface="Times New Roman" pitchFamily="18" charset="0"/>
                      </a:rPr>
                      <m:t>1</m:t>
                    </m:r>
                    <m:r>
                      <a:rPr lang="en-US" i="1" dirty="0">
                        <a:latin typeface="Cambria Math" panose="02040503050406030204" pitchFamily="18" charset="0"/>
                        <a:cs typeface="Times New Roman" pitchFamily="18" charset="0"/>
                      </a:rPr>
                      <m:t>/</m:t>
                    </m:r>
                    <m:d>
                      <m:dPr>
                        <m:ctrlPr>
                          <a:rPr lang="en-US" i="1" dirty="0">
                            <a:latin typeface="Cambria Math" panose="02040503050406030204" pitchFamily="18" charset="0"/>
                            <a:cs typeface="Times New Roman" pitchFamily="18" charset="0"/>
                          </a:rPr>
                        </m:ctrlPr>
                      </m:dPr>
                      <m:e>
                        <m:r>
                          <a:rPr lang="en-US" i="1" dirty="0">
                            <a:latin typeface="Cambria Math" panose="02040503050406030204" pitchFamily="18" charset="0"/>
                            <a:cs typeface="Times New Roman" pitchFamily="18" charset="0"/>
                          </a:rPr>
                          <m:t>1−</m:t>
                        </m:r>
                        <m:sSup>
                          <m:sSupPr>
                            <m:ctrlPr>
                              <a:rPr lang="en-US" i="1" dirty="0">
                                <a:latin typeface="Cambria Math" panose="02040503050406030204" pitchFamily="18" charset="0"/>
                                <a:cs typeface="Times New Roman" pitchFamily="18" charset="0"/>
                              </a:rPr>
                            </m:ctrlPr>
                          </m:sSupPr>
                          <m:e>
                            <m:r>
                              <a:rPr lang="en-US" i="1" dirty="0">
                                <a:latin typeface="Cambria Math" panose="02040503050406030204" pitchFamily="18" charset="0"/>
                                <a:cs typeface="Times New Roman" pitchFamily="18" charset="0"/>
                              </a:rPr>
                              <m:t>𝑧</m:t>
                            </m:r>
                          </m:e>
                          <m:sup>
                            <m:r>
                              <a:rPr lang="en-US" i="1" dirty="0">
                                <a:latin typeface="Cambria Math" panose="02040503050406030204" pitchFamily="18" charset="0"/>
                                <a:cs typeface="Times New Roman" pitchFamily="18" charset="0"/>
                              </a:rPr>
                              <m:t>2</m:t>
                            </m:r>
                          </m:sup>
                        </m:sSup>
                      </m:e>
                    </m:d>
                  </m:oMath>
                </a14:m>
                <a:r>
                  <a:rPr lang="en-TW" dirty="0">
                    <a:latin typeface="Times New Roman" pitchFamily="18" charset="0"/>
                    <a:cs typeface="Times New Roman" pitchFamily="18" charset="0"/>
                  </a:rPr>
                  <a:t>項被除掉：把未知函數變更為</a:t>
                </a:r>
                <a14:m>
                  <m:oMath xmlns:m="http://schemas.openxmlformats.org/officeDocument/2006/math">
                    <m:r>
                      <a:rPr lang="en-US" b="0" i="1" smtClean="0">
                        <a:latin typeface="Cambria Math" panose="02040503050406030204" pitchFamily="18" charset="0"/>
                        <a:cs typeface="Times New Roman" pitchFamily="18" charset="0"/>
                      </a:rPr>
                      <m:t>𝐹</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𝑧</m:t>
                    </m:r>
                    <m:r>
                      <a:rPr lang="en-US" b="0" i="1" smtClean="0">
                        <a:latin typeface="Cambria Math" panose="02040503050406030204" pitchFamily="18" charset="0"/>
                        <a:cs typeface="Times New Roman" pitchFamily="18" charset="0"/>
                      </a:rPr>
                      <m:t>)</m:t>
                    </m:r>
                  </m:oMath>
                </a14:m>
                <a:r>
                  <a:rPr lang="en-TW" dirty="0">
                    <a:latin typeface="Times New Roman" pitchFamily="18" charset="0"/>
                    <a:cs typeface="Times New Roman" pitchFamily="18" charset="0"/>
                  </a:rPr>
                  <a:t>：</a:t>
                </a:r>
              </a:p>
            </p:txBody>
          </p:sp>
        </mc:Choice>
        <mc:Fallback xmlns="">
          <p:sp>
            <p:nvSpPr>
              <p:cNvPr id="14" name="TextBox 13">
                <a:extLst>
                  <a:ext uri="{FF2B5EF4-FFF2-40B4-BE49-F238E27FC236}">
                    <a16:creationId xmlns:a16="http://schemas.microsoft.com/office/drawing/2014/main" id="{837C7D14-D2D9-F0F6-E770-D19AB23548EB}"/>
                  </a:ext>
                </a:extLst>
              </p:cNvPr>
              <p:cNvSpPr txBox="1">
                <a:spLocks noRot="1" noChangeAspect="1" noMove="1" noResize="1" noEditPoints="1" noAdjustHandles="1" noChangeArrowheads="1" noChangeShapeType="1" noTextEdit="1"/>
              </p:cNvSpPr>
              <p:nvPr/>
            </p:nvSpPr>
            <p:spPr bwMode="auto">
              <a:xfrm>
                <a:off x="1015223" y="2728999"/>
                <a:ext cx="6408711" cy="369332"/>
              </a:xfrm>
              <a:prstGeom prst="rect">
                <a:avLst/>
              </a:prstGeom>
              <a:blipFill>
                <a:blip r:embed="rId5"/>
                <a:stretch>
                  <a:fillRect l="-990" t="-10345" b="-241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589211C-2138-96E7-E2F6-4EEC02B9E194}"/>
                  </a:ext>
                </a:extLst>
              </p:cNvPr>
              <p:cNvSpPr txBox="1"/>
              <p:nvPr/>
            </p:nvSpPr>
            <p:spPr bwMode="auto">
              <a:xfrm>
                <a:off x="997289" y="4065902"/>
                <a:ext cx="64087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代入上式，經過整理，可以得到</a:t>
                </a:r>
                <a14:m>
                  <m:oMath xmlns:m="http://schemas.openxmlformats.org/officeDocument/2006/math">
                    <m:r>
                      <a:rPr lang="en-US" b="0" i="1" smtClean="0">
                        <a:latin typeface="Cambria Math" panose="02040503050406030204" pitchFamily="18" charset="0"/>
                        <a:cs typeface="Times New Roman" pitchFamily="18" charset="0"/>
                      </a:rPr>
                      <m:t>𝐹</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𝑧</m:t>
                    </m:r>
                    <m:r>
                      <a:rPr lang="en-US" b="0" i="1" smtClean="0">
                        <a:latin typeface="Cambria Math" panose="02040503050406030204" pitchFamily="18" charset="0"/>
                        <a:cs typeface="Times New Roman" pitchFamily="18" charset="0"/>
                      </a:rPr>
                      <m:t>)</m:t>
                    </m:r>
                  </m:oMath>
                </a14:m>
                <a:r>
                  <a:rPr lang="en-TW" dirty="0">
                    <a:latin typeface="Times New Roman" pitchFamily="18" charset="0"/>
                    <a:cs typeface="Times New Roman" pitchFamily="18" charset="0"/>
                  </a:rPr>
                  <a:t>需要滿足的方程式：</a:t>
                </a:r>
              </a:p>
            </p:txBody>
          </p:sp>
        </mc:Choice>
        <mc:Fallback xmlns="">
          <p:sp>
            <p:nvSpPr>
              <p:cNvPr id="15" name="TextBox 14">
                <a:extLst>
                  <a:ext uri="{FF2B5EF4-FFF2-40B4-BE49-F238E27FC236}">
                    <a16:creationId xmlns:a16="http://schemas.microsoft.com/office/drawing/2014/main" id="{E589211C-2138-96E7-E2F6-4EEC02B9E194}"/>
                  </a:ext>
                </a:extLst>
              </p:cNvPr>
              <p:cNvSpPr txBox="1">
                <a:spLocks noRot="1" noChangeAspect="1" noMove="1" noResize="1" noEditPoints="1" noAdjustHandles="1" noChangeArrowheads="1" noChangeShapeType="1" noTextEdit="1"/>
              </p:cNvSpPr>
              <p:nvPr/>
            </p:nvSpPr>
            <p:spPr bwMode="auto">
              <a:xfrm>
                <a:off x="997289" y="4065902"/>
                <a:ext cx="6408711" cy="369332"/>
              </a:xfrm>
              <a:prstGeom prst="rect">
                <a:avLst/>
              </a:prstGeom>
              <a:blipFill>
                <a:blip r:embed="rId6"/>
                <a:stretch>
                  <a:fillRect l="-791"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506E2C8-32D3-CBDF-CACD-534D0D908EC3}"/>
                  </a:ext>
                </a:extLst>
              </p:cNvPr>
              <p:cNvSpPr txBox="1"/>
              <p:nvPr/>
            </p:nvSpPr>
            <p:spPr bwMode="auto">
              <a:xfrm>
                <a:off x="993180" y="680316"/>
                <a:ext cx="19442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若</a:t>
                </a:r>
                <a14:m>
                  <m:oMath xmlns:m="http://schemas.openxmlformats.org/officeDocument/2006/math">
                    <m:r>
                      <a:rPr lang="en-US" b="0" i="1" dirty="0" smtClean="0">
                        <a:latin typeface="Cambria Math" panose="02040503050406030204" pitchFamily="18" charset="0"/>
                        <a:cs typeface="Times New Roman" pitchFamily="18" charset="0"/>
                      </a:rPr>
                      <m:t>𝑚</m:t>
                    </m:r>
                    <m:r>
                      <a:rPr lang="en-US" b="0" i="1" dirty="0" smtClean="0">
                        <a:latin typeface="Cambria Math" panose="02040503050406030204" pitchFamily="18" charset="0"/>
                        <a:ea typeface="Cambria Math" panose="02040503050406030204" pitchFamily="18" charset="0"/>
                        <a:cs typeface="Times New Roman" pitchFamily="18" charset="0"/>
                      </a:rPr>
                      <m:t>≠0</m:t>
                    </m:r>
                  </m:oMath>
                </a14:m>
                <a:r>
                  <a:rPr lang="en-TW" dirty="0">
                    <a:latin typeface="Times New Roman" pitchFamily="18" charset="0"/>
                    <a:cs typeface="Times New Roman" pitchFamily="18" charset="0"/>
                  </a:rPr>
                  <a:t>：</a:t>
                </a:r>
              </a:p>
            </p:txBody>
          </p:sp>
        </mc:Choice>
        <mc:Fallback xmlns="">
          <p:sp>
            <p:nvSpPr>
              <p:cNvPr id="16" name="TextBox 15">
                <a:extLst>
                  <a:ext uri="{FF2B5EF4-FFF2-40B4-BE49-F238E27FC236}">
                    <a16:creationId xmlns:a16="http://schemas.microsoft.com/office/drawing/2014/main" id="{9506E2C8-32D3-CBDF-CACD-534D0D908EC3}"/>
                  </a:ext>
                </a:extLst>
              </p:cNvPr>
              <p:cNvSpPr txBox="1">
                <a:spLocks noRot="1" noChangeAspect="1" noMove="1" noResize="1" noEditPoints="1" noAdjustHandles="1" noChangeArrowheads="1" noChangeShapeType="1" noTextEdit="1"/>
              </p:cNvSpPr>
              <p:nvPr/>
            </p:nvSpPr>
            <p:spPr bwMode="auto">
              <a:xfrm>
                <a:off x="993180" y="680316"/>
                <a:ext cx="1944216" cy="369332"/>
              </a:xfrm>
              <a:prstGeom prst="rect">
                <a:avLst/>
              </a:prstGeom>
              <a:blipFill>
                <a:blip r:embed="rId7"/>
                <a:stretch>
                  <a:fillRect l="-259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D02BBFF-F47C-1C4E-124B-C4BC5E16692E}"/>
                  </a:ext>
                </a:extLst>
              </p:cNvPr>
              <p:cNvSpPr txBox="1"/>
              <p:nvPr/>
            </p:nvSpPr>
            <p:spPr bwMode="auto">
              <a:xfrm>
                <a:off x="1022691" y="2300698"/>
                <a:ext cx="691276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注意式中只出現</a:t>
                </a:r>
                <a14:m>
                  <m:oMath xmlns:m="http://schemas.openxmlformats.org/officeDocument/2006/math">
                    <m:sSup>
                      <m:sSupPr>
                        <m:ctrlPr>
                          <a:rPr lang="en-TW"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𝑚</m:t>
                        </m:r>
                      </m:e>
                      <m:sup>
                        <m:r>
                          <a:rPr lang="en-US" b="0" i="1" smtClean="0">
                            <a:latin typeface="Cambria Math" panose="02040503050406030204" pitchFamily="18" charset="0"/>
                            <a:cs typeface="Times New Roman" pitchFamily="18" charset="0"/>
                          </a:rPr>
                          <m:t>2</m:t>
                        </m:r>
                      </m:sup>
                    </m:sSup>
                  </m:oMath>
                </a14:m>
                <a:r>
                  <a:rPr lang="en-TW" dirty="0">
                    <a:latin typeface="Times New Roman" pitchFamily="18" charset="0"/>
                    <a:cs typeface="Times New Roman" pitchFamily="18" charset="0"/>
                  </a:rPr>
                  <a:t>，所以若</a:t>
                </a:r>
                <a14:m>
                  <m:oMath xmlns:m="http://schemas.openxmlformats.org/officeDocument/2006/math">
                    <m:r>
                      <a:rPr lang="en-US" b="0" i="1" dirty="0" smtClean="0">
                        <a:latin typeface="Cambria Math" panose="02040503050406030204" pitchFamily="18" charset="0"/>
                        <a:cs typeface="Times New Roman" pitchFamily="18" charset="0"/>
                      </a:rPr>
                      <m:t>𝑚</m:t>
                    </m:r>
                  </m:oMath>
                </a14:m>
                <a:r>
                  <a:rPr lang="en-TW" dirty="0">
                    <a:latin typeface="Times New Roman" pitchFamily="18" charset="0"/>
                    <a:cs typeface="Times New Roman" pitchFamily="18" charset="0"/>
                  </a:rPr>
                  <a:t>為負，結果與</a:t>
                </a:r>
                <a14:m>
                  <m:oMath xmlns:m="http://schemas.openxmlformats.org/officeDocument/2006/math">
                    <m:d>
                      <m:dPr>
                        <m:begChr m:val="|"/>
                        <m:endChr m:val="|"/>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𝑚</m:t>
                        </m:r>
                      </m:e>
                    </m:d>
                  </m:oMath>
                </a14:m>
                <a:r>
                  <a:rPr lang="en-TW" dirty="0">
                    <a:latin typeface="Times New Roman" pitchFamily="18" charset="0"/>
                    <a:cs typeface="Times New Roman" pitchFamily="18" charset="0"/>
                  </a:rPr>
                  <a:t>完全相同。</a:t>
                </a:r>
              </a:p>
            </p:txBody>
          </p:sp>
        </mc:Choice>
        <mc:Fallback xmlns="">
          <p:sp>
            <p:nvSpPr>
              <p:cNvPr id="17" name="TextBox 16">
                <a:extLst>
                  <a:ext uri="{FF2B5EF4-FFF2-40B4-BE49-F238E27FC236}">
                    <a16:creationId xmlns:a16="http://schemas.microsoft.com/office/drawing/2014/main" id="{1D02BBFF-F47C-1C4E-124B-C4BC5E16692E}"/>
                  </a:ext>
                </a:extLst>
              </p:cNvPr>
              <p:cNvSpPr txBox="1">
                <a:spLocks noRot="1" noChangeAspect="1" noMove="1" noResize="1" noEditPoints="1" noAdjustHandles="1" noChangeArrowheads="1" noChangeShapeType="1" noTextEdit="1"/>
              </p:cNvSpPr>
              <p:nvPr/>
            </p:nvSpPr>
            <p:spPr bwMode="auto">
              <a:xfrm>
                <a:off x="1022691" y="2300698"/>
                <a:ext cx="6912769" cy="369332"/>
              </a:xfrm>
              <a:prstGeom prst="rect">
                <a:avLst/>
              </a:prstGeom>
              <a:blipFill>
                <a:blip r:embed="rId8"/>
                <a:stretch>
                  <a:fillRect l="-734" t="-3226"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0BC137B-760F-6B1D-6087-6300CA235730}"/>
                  </a:ext>
                </a:extLst>
              </p:cNvPr>
              <p:cNvSpPr txBox="1"/>
              <p:nvPr/>
            </p:nvSpPr>
            <p:spPr bwMode="auto">
              <a:xfrm>
                <a:off x="6111554" y="1558516"/>
                <a:ext cx="2564998" cy="276999"/>
              </a:xfrm>
              <a:prstGeom prst="rect">
                <a:avLst/>
              </a:prstGeom>
              <a:solidFill>
                <a:srgbClr val="FFFF99"/>
              </a:solidFill>
              <a:ln w="9525">
                <a:noFill/>
                <a:miter lim="800000"/>
                <a:headEnd/>
                <a:tailEnd/>
              </a:ln>
            </p:spPr>
            <p:txBody>
              <a:bodyPr wrap="none" lIns="0" tIns="0" rIns="0" bIns="0" rtlCol="0">
                <a:spAutoFit/>
              </a:bodyPr>
              <a:lstStyle/>
              <a:p>
                <a:r>
                  <a:rPr lang="en-US" dirty="0">
                    <a:latin typeface="PMingLiU" panose="02020500000000000000" pitchFamily="18" charset="-120"/>
                    <a:ea typeface="PMingLiU" panose="02020500000000000000" pitchFamily="18" charset="-120"/>
                    <a:cs typeface="Times New Roman" pitchFamily="18" charset="0"/>
                  </a:rPr>
                  <a:t>代入已得到</a:t>
                </a:r>
                <a:r>
                  <a:rPr lang="en-US" dirty="0" err="1">
                    <a:latin typeface="PMingLiU" panose="02020500000000000000" pitchFamily="18" charset="-120"/>
                    <a:ea typeface="PMingLiU" panose="02020500000000000000" pitchFamily="18" charset="-120"/>
                    <a:cs typeface="Times New Roman" pitchFamily="18" charset="0"/>
                  </a:rPr>
                  <a:t>的</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𝜆</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𝑙</m:t>
                    </m:r>
                    <m:d>
                      <m:dPr>
                        <m:ctrlPr>
                          <a:rPr lang="en-US" i="1">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𝑙</m:t>
                        </m:r>
                        <m:r>
                          <a:rPr lang="en-US" i="1">
                            <a:latin typeface="Cambria Math" panose="02040503050406030204" pitchFamily="18" charset="0"/>
                            <a:cs typeface="Times New Roman" pitchFamily="18" charset="0"/>
                          </a:rPr>
                          <m:t>+1</m:t>
                        </m:r>
                      </m:e>
                    </m:d>
                  </m:oMath>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90BC137B-760F-6B1D-6087-6300CA235730}"/>
                  </a:ext>
                </a:extLst>
              </p:cNvPr>
              <p:cNvSpPr txBox="1">
                <a:spLocks noRot="1" noChangeAspect="1" noMove="1" noResize="1" noEditPoints="1" noAdjustHandles="1" noChangeArrowheads="1" noChangeShapeType="1" noTextEdit="1"/>
              </p:cNvSpPr>
              <p:nvPr/>
            </p:nvSpPr>
            <p:spPr bwMode="auto">
              <a:xfrm>
                <a:off x="6111554" y="1558516"/>
                <a:ext cx="2564998" cy="276999"/>
              </a:xfrm>
              <a:prstGeom prst="rect">
                <a:avLst/>
              </a:prstGeom>
              <a:blipFill>
                <a:blip r:embed="rId9"/>
                <a:stretch>
                  <a:fillRect l="-5911" t="-21739" b="-4782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EF3D3DB-FCDD-EABE-D5DD-69A5A8AE2C50}"/>
                  </a:ext>
                </a:extLst>
              </p:cNvPr>
              <p:cNvSpPr txBox="1"/>
              <p:nvPr/>
            </p:nvSpPr>
            <p:spPr bwMode="auto">
              <a:xfrm>
                <a:off x="916287" y="3171379"/>
                <a:ext cx="2995076" cy="384977"/>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𝑃</m:t>
                          </m:r>
                        </m:e>
                        <m:sub>
                          <m:r>
                            <a:rPr lang="en-US" b="0" i="1" smtClean="0">
                              <a:latin typeface="Cambria Math" panose="02040503050406030204" pitchFamily="18" charset="0"/>
                              <a:cs typeface="Times New Roman" pitchFamily="18" charset="0"/>
                            </a:rPr>
                            <m:t>𝑙</m:t>
                          </m:r>
                        </m:sub>
                        <m:sup>
                          <m:r>
                            <a:rPr lang="en-US" b="0" i="1" smtClean="0">
                              <a:latin typeface="Cambria Math" panose="02040503050406030204" pitchFamily="18" charset="0"/>
                              <a:cs typeface="Times New Roman" pitchFamily="18" charset="0"/>
                            </a:rPr>
                            <m:t>𝑚</m:t>
                          </m:r>
                        </m:sup>
                      </m:sSubSup>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𝑧</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1−</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𝑧</m:t>
                                  </m:r>
                                </m:e>
                                <m:sup>
                                  <m:r>
                                    <a:rPr lang="en-US" b="0" i="1" smtClean="0">
                                      <a:latin typeface="Cambria Math" panose="02040503050406030204" pitchFamily="18" charset="0"/>
                                      <a:cs typeface="Times New Roman" pitchFamily="18" charset="0"/>
                                    </a:rPr>
                                    <m:t>2</m:t>
                                  </m:r>
                                </m:sup>
                              </m:sSup>
                            </m:e>
                          </m:d>
                        </m:e>
                        <m:sup>
                          <m:r>
                            <a:rPr lang="en-US" b="0" i="1" smtClean="0">
                              <a:latin typeface="Cambria Math" panose="02040503050406030204" pitchFamily="18" charset="0"/>
                              <a:cs typeface="Times New Roman" pitchFamily="18" charset="0"/>
                            </a:rPr>
                            <m:t>𝑚</m:t>
                          </m:r>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𝐹</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𝑧</m:t>
                      </m:r>
                      <m:r>
                        <a:rPr lang="en-US" b="0" i="1" smtClean="0">
                          <a:latin typeface="Cambria Math" panose="02040503050406030204" pitchFamily="18" charset="0"/>
                          <a:cs typeface="Times New Roman" pitchFamily="18" charset="0"/>
                        </a:rPr>
                        <m:t>)</m:t>
                      </m:r>
                    </m:oMath>
                  </m:oMathPara>
                </a14:m>
                <a:endParaRPr lang="en-TW" dirty="0"/>
              </a:p>
            </p:txBody>
          </p:sp>
        </mc:Choice>
        <mc:Fallback xmlns="">
          <p:sp>
            <p:nvSpPr>
              <p:cNvPr id="4" name="TextBox 3">
                <a:extLst>
                  <a:ext uri="{FF2B5EF4-FFF2-40B4-BE49-F238E27FC236}">
                    <a16:creationId xmlns:a16="http://schemas.microsoft.com/office/drawing/2014/main" id="{4EF3D3DB-FCDD-EABE-D5DD-69A5A8AE2C50}"/>
                  </a:ext>
                </a:extLst>
              </p:cNvPr>
              <p:cNvSpPr txBox="1">
                <a:spLocks noRot="1" noChangeAspect="1" noMove="1" noResize="1" noEditPoints="1" noAdjustHandles="1" noChangeArrowheads="1" noChangeShapeType="1" noTextEdit="1"/>
              </p:cNvSpPr>
              <p:nvPr/>
            </p:nvSpPr>
            <p:spPr bwMode="auto">
              <a:xfrm>
                <a:off x="916287" y="3171379"/>
                <a:ext cx="2995076" cy="384977"/>
              </a:xfrm>
              <a:prstGeom prst="rect">
                <a:avLst/>
              </a:prstGeom>
              <a:blipFill>
                <a:blip r:embed="rId10"/>
                <a:stretch>
                  <a:fillRect b="-16129"/>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22975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DFE8C1-A2C2-AC52-91F0-43EF257B4B5A}"/>
              </a:ext>
            </a:extLst>
          </p:cNvPr>
          <p:cNvPicPr>
            <a:picLocks noChangeAspect="1"/>
          </p:cNvPicPr>
          <p:nvPr/>
        </p:nvPicPr>
        <p:blipFill rotWithShape="1">
          <a:blip r:embed="rId2"/>
          <a:srcRect b="30172"/>
          <a:stretch/>
        </p:blipFill>
        <p:spPr>
          <a:xfrm>
            <a:off x="827584" y="3933056"/>
            <a:ext cx="7776173" cy="2420316"/>
          </a:xfrm>
          <a:prstGeom prst="rect">
            <a:avLst/>
          </a:prstGeom>
        </p:spPr>
      </p:pic>
      <p:pic>
        <p:nvPicPr>
          <p:cNvPr id="3" name="Picture 2">
            <a:extLst>
              <a:ext uri="{FF2B5EF4-FFF2-40B4-BE49-F238E27FC236}">
                <a16:creationId xmlns:a16="http://schemas.microsoft.com/office/drawing/2014/main" id="{0BC6D9D8-57BA-D8A3-2713-5CBA395C12B5}"/>
              </a:ext>
            </a:extLst>
          </p:cNvPr>
          <p:cNvPicPr>
            <a:picLocks noChangeAspect="1"/>
          </p:cNvPicPr>
          <p:nvPr/>
        </p:nvPicPr>
        <p:blipFill rotWithShape="1">
          <a:blip r:embed="rId3"/>
          <a:srcRect l="15153" t="95110" r="6435"/>
          <a:stretch/>
        </p:blipFill>
        <p:spPr>
          <a:xfrm>
            <a:off x="823699" y="314247"/>
            <a:ext cx="7492717" cy="702230"/>
          </a:xfrm>
          <a:prstGeom prst="rect">
            <a:avLst/>
          </a:prstGeom>
        </p:spPr>
      </p:pic>
      <p:pic>
        <p:nvPicPr>
          <p:cNvPr id="4" name="Picture 3">
            <a:extLst>
              <a:ext uri="{FF2B5EF4-FFF2-40B4-BE49-F238E27FC236}">
                <a16:creationId xmlns:a16="http://schemas.microsoft.com/office/drawing/2014/main" id="{00CC26ED-54AC-AC52-2962-244870B2E9A9}"/>
              </a:ext>
            </a:extLst>
          </p:cNvPr>
          <p:cNvPicPr>
            <a:picLocks noChangeAspect="1"/>
          </p:cNvPicPr>
          <p:nvPr/>
        </p:nvPicPr>
        <p:blipFill rotWithShape="1">
          <a:blip r:embed="rId4"/>
          <a:srcRect l="25707" t="53768" r="5336" b="34021"/>
          <a:stretch/>
        </p:blipFill>
        <p:spPr>
          <a:xfrm>
            <a:off x="884915" y="1564308"/>
            <a:ext cx="5702720" cy="773256"/>
          </a:xfrm>
          <a:prstGeom prst="rect">
            <a:avLst/>
          </a:prstGeom>
        </p:spPr>
      </p:pic>
      <p:sp>
        <p:nvSpPr>
          <p:cNvPr id="5" name="Rectangle 4">
            <a:extLst>
              <a:ext uri="{FF2B5EF4-FFF2-40B4-BE49-F238E27FC236}">
                <a16:creationId xmlns:a16="http://schemas.microsoft.com/office/drawing/2014/main" id="{6844FCFC-04C0-19A5-2AC5-339A3120399D}"/>
              </a:ext>
            </a:extLst>
          </p:cNvPr>
          <p:cNvSpPr/>
          <p:nvPr/>
        </p:nvSpPr>
        <p:spPr>
          <a:xfrm>
            <a:off x="2771211" y="1678140"/>
            <a:ext cx="783413" cy="53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86CF0CE-D4CA-BC8C-CAE9-D315C4888E07}"/>
                  </a:ext>
                </a:extLst>
              </p:cNvPr>
              <p:cNvSpPr txBox="1"/>
              <p:nvPr/>
            </p:nvSpPr>
            <p:spPr bwMode="auto">
              <a:xfrm>
                <a:off x="865159" y="1123596"/>
                <a:ext cx="540274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For </a:t>
                </a:r>
                <a14:m>
                  <m:oMath xmlns:m="http://schemas.openxmlformats.org/officeDocument/2006/math">
                    <m:r>
                      <a:rPr lang="en-US" b="0" i="1" smtClean="0">
                        <a:latin typeface="Cambria Math" panose="02040503050406030204" pitchFamily="18" charset="0"/>
                        <a:cs typeface="Times New Roman" pitchFamily="18" charset="0"/>
                      </a:rPr>
                      <m:t>𝑚</m:t>
                    </m:r>
                    <m:r>
                      <a:rPr lang="en-US" b="0" i="1" smtClean="0">
                        <a:latin typeface="Cambria Math" panose="02040503050406030204" pitchFamily="18" charset="0"/>
                        <a:cs typeface="Times New Roman" pitchFamily="18" charset="0"/>
                      </a:rPr>
                      <m:t>=0</m:t>
                    </m:r>
                  </m:oMath>
                </a14:m>
                <a:r>
                  <a:rPr lang="en-TW" dirty="0">
                    <a:latin typeface="Times New Roman" pitchFamily="18" charset="0"/>
                    <a:cs typeface="Times New Roman" pitchFamily="18" charset="0"/>
                  </a:rPr>
                  <a:t>，它就是</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𝑃</m:t>
                        </m:r>
                      </m:e>
                      <m:sub>
                        <m:r>
                          <a:rPr lang="en-US" b="0" i="1" smtClean="0">
                            <a:latin typeface="Cambria Math" panose="02040503050406030204" pitchFamily="18" charset="0"/>
                            <a:cs typeface="Times New Roman" pitchFamily="18" charset="0"/>
                          </a:rPr>
                          <m:t>𝑙</m:t>
                        </m:r>
                      </m:sub>
                    </m:sSub>
                  </m:oMath>
                </a14:m>
                <a:r>
                  <a:rPr lang="en-TW" dirty="0">
                    <a:latin typeface="Times New Roman" pitchFamily="18" charset="0"/>
                    <a:cs typeface="Times New Roman" pitchFamily="18" charset="0"/>
                  </a:rPr>
                  <a:t>滿足的方程式 (7B-16) ：</a:t>
                </a:r>
              </a:p>
            </p:txBody>
          </p:sp>
        </mc:Choice>
        <mc:Fallback xmlns="">
          <p:sp>
            <p:nvSpPr>
              <p:cNvPr id="11" name="TextBox 10">
                <a:extLst>
                  <a:ext uri="{FF2B5EF4-FFF2-40B4-BE49-F238E27FC236}">
                    <a16:creationId xmlns:a16="http://schemas.microsoft.com/office/drawing/2014/main" id="{D86CF0CE-D4CA-BC8C-CAE9-D315C4888E07}"/>
                  </a:ext>
                </a:extLst>
              </p:cNvPr>
              <p:cNvSpPr txBox="1">
                <a:spLocks noRot="1" noChangeAspect="1" noMove="1" noResize="1" noEditPoints="1" noAdjustHandles="1" noChangeArrowheads="1" noChangeShapeType="1" noTextEdit="1"/>
              </p:cNvSpPr>
              <p:nvPr/>
            </p:nvSpPr>
            <p:spPr bwMode="auto">
              <a:xfrm>
                <a:off x="865159" y="1123596"/>
                <a:ext cx="5402744" cy="369332"/>
              </a:xfrm>
              <a:prstGeom prst="rect">
                <a:avLst/>
              </a:prstGeom>
              <a:blipFill>
                <a:blip r:embed="rId5"/>
                <a:stretch>
                  <a:fillRect l="-939"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0869E82-43E8-721D-CB15-CD36724D1F59}"/>
                  </a:ext>
                </a:extLst>
              </p:cNvPr>
              <p:cNvSpPr txBox="1"/>
              <p:nvPr/>
            </p:nvSpPr>
            <p:spPr bwMode="auto">
              <a:xfrm>
                <a:off x="865159" y="2467348"/>
                <a:ext cx="7903284" cy="491288"/>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把 (</a:t>
                </a:r>
                <a:r>
                  <a:rPr lang="en-US" dirty="0">
                    <a:latin typeface="Times New Roman" pitchFamily="18" charset="0"/>
                    <a:cs typeface="Times New Roman" pitchFamily="18" charset="0"/>
                  </a:rPr>
                  <a:t>7B-25)</a:t>
                </a:r>
                <a:r>
                  <a:rPr lang="en-US" dirty="0" err="1">
                    <a:latin typeface="Times New Roman" pitchFamily="18" charset="0"/>
                    <a:cs typeface="Times New Roman" pitchFamily="18" charset="0"/>
                  </a:rPr>
                  <a:t>微分，你會得到一樣的式子</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for</a:t>
                </a:r>
                <a:r>
                  <a:rPr lang="zh-TW" altLang="en-US" dirty="0">
                    <a:latin typeface="Times New Roman" pitchFamily="18" charset="0"/>
                    <a:cs typeface="Times New Roman" pitchFamily="18" charset="0"/>
                  </a:rPr>
                  <a:t> </a:t>
                </a:r>
                <a14:m>
                  <m:oMath xmlns:m="http://schemas.openxmlformats.org/officeDocument/2006/math">
                    <m:r>
                      <a:rPr lang="en-US" b="0" i="1" smtClean="0">
                        <a:latin typeface="Cambria Math" panose="02040503050406030204" pitchFamily="18" charset="0"/>
                        <a:cs typeface="Times New Roman" pitchFamily="18" charset="0"/>
                      </a:rPr>
                      <m:t>𝑚</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𝑚</m:t>
                    </m:r>
                    <m:r>
                      <a:rPr lang="en-US" b="0" i="1" smtClean="0">
                        <a:latin typeface="Cambria Math" panose="02040503050406030204" pitchFamily="18" charset="0"/>
                        <a:ea typeface="Cambria Math" panose="02040503050406030204" pitchFamily="18" charset="0"/>
                        <a:cs typeface="Times New Roman" pitchFamily="18" charset="0"/>
                      </a:rPr>
                      <m:t>+1, </m:t>
                    </m:r>
                    <m:r>
                      <a:rPr lang="en-US" b="0" i="1" smtClean="0">
                        <a:latin typeface="Cambria Math" panose="02040503050406030204" pitchFamily="18" charset="0"/>
                        <a:ea typeface="Cambria Math" panose="02040503050406030204" pitchFamily="18" charset="0"/>
                        <a:cs typeface="Times New Roman" pitchFamily="18" charset="0"/>
                      </a:rPr>
                      <m:t>𝐹</m:t>
                    </m:r>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b="0" i="1" smtClean="0">
                            <a:latin typeface="Cambria Math" panose="02040503050406030204" pitchFamily="18" charset="0"/>
                            <a:ea typeface="Cambria Math" panose="02040503050406030204" pitchFamily="18" charset="0"/>
                            <a:cs typeface="Times New Roman" pitchFamily="18" charset="0"/>
                          </a:rPr>
                          <m:t>𝑑𝐹</m:t>
                        </m:r>
                      </m:num>
                      <m:den>
                        <m:r>
                          <a:rPr lang="en-US" b="0" i="1" smtClean="0">
                            <a:latin typeface="Cambria Math" panose="02040503050406030204" pitchFamily="18" charset="0"/>
                            <a:ea typeface="Cambria Math" panose="02040503050406030204" pitchFamily="18" charset="0"/>
                            <a:cs typeface="Times New Roman" pitchFamily="18" charset="0"/>
                          </a:rPr>
                          <m:t>𝑑𝑍</m:t>
                        </m:r>
                      </m:den>
                    </m:f>
                  </m:oMath>
                </a14:m>
                <a:r>
                  <a:rPr lang="en-TW" dirty="0">
                    <a:latin typeface="Times New Roman" pitchFamily="18" charset="0"/>
                    <a:cs typeface="Times New Roman" pitchFamily="18" charset="0"/>
                  </a:rPr>
                  <a:t>。</a:t>
                </a:r>
              </a:p>
            </p:txBody>
          </p:sp>
        </mc:Choice>
        <mc:Fallback xmlns="">
          <p:sp>
            <p:nvSpPr>
              <p:cNvPr id="12" name="TextBox 11">
                <a:extLst>
                  <a:ext uri="{FF2B5EF4-FFF2-40B4-BE49-F238E27FC236}">
                    <a16:creationId xmlns:a16="http://schemas.microsoft.com/office/drawing/2014/main" id="{00869E82-43E8-721D-CB15-CD36724D1F59}"/>
                  </a:ext>
                </a:extLst>
              </p:cNvPr>
              <p:cNvSpPr txBox="1">
                <a:spLocks noRot="1" noChangeAspect="1" noMove="1" noResize="1" noEditPoints="1" noAdjustHandles="1" noChangeArrowheads="1" noChangeShapeType="1" noTextEdit="1"/>
              </p:cNvSpPr>
              <p:nvPr/>
            </p:nvSpPr>
            <p:spPr bwMode="auto">
              <a:xfrm>
                <a:off x="865159" y="2467348"/>
                <a:ext cx="7903284" cy="491288"/>
              </a:xfrm>
              <a:prstGeom prst="rect">
                <a:avLst/>
              </a:prstGeom>
              <a:blipFill>
                <a:blip r:embed="rId6"/>
                <a:stretch>
                  <a:fillRect l="-642" b="-769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ED31FF5-E9A5-FB3D-B74B-C2461C56A294}"/>
                  </a:ext>
                </a:extLst>
              </p:cNvPr>
              <p:cNvSpPr txBox="1"/>
              <p:nvPr/>
            </p:nvSpPr>
            <p:spPr bwMode="auto">
              <a:xfrm>
                <a:off x="865159" y="3467366"/>
                <a:ext cx="765047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因此我們可以推論： (</a:t>
                </a:r>
                <a:r>
                  <a:rPr lang="en-US" dirty="0">
                    <a:latin typeface="Times New Roman" pitchFamily="18" charset="0"/>
                    <a:cs typeface="Times New Roman" pitchFamily="18" charset="0"/>
                  </a:rPr>
                  <a:t>7B-25)</a:t>
                </a:r>
                <a:r>
                  <a:rPr lang="en-TW" dirty="0">
                    <a:latin typeface="Times New Roman" pitchFamily="18" charset="0"/>
                    <a:cs typeface="Times New Roman" pitchFamily="18" charset="0"/>
                  </a:rPr>
                  <a:t>的解是</a:t>
                </a:r>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𝑃</m:t>
                        </m:r>
                      </m:e>
                      <m:sub>
                        <m:r>
                          <a:rPr lang="en-US" b="0" i="1" smtClean="0">
                            <a:latin typeface="Cambria Math" panose="02040503050406030204" pitchFamily="18" charset="0"/>
                            <a:cs typeface="Times New Roman" pitchFamily="18" charset="0"/>
                          </a:rPr>
                          <m:t>𝑙</m:t>
                        </m:r>
                      </m:sub>
                    </m:sSub>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𝑧</m:t>
                    </m:r>
                    <m:r>
                      <a:rPr lang="en-US" b="0" i="1" smtClean="0">
                        <a:latin typeface="Cambria Math" panose="02040503050406030204" pitchFamily="18" charset="0"/>
                        <a:cs typeface="Times New Roman" pitchFamily="18" charset="0"/>
                      </a:rPr>
                      <m:t>)</m:t>
                    </m:r>
                  </m:oMath>
                </a14:m>
                <a:r>
                  <a:rPr lang="en-TW" dirty="0">
                    <a:latin typeface="Times New Roman" pitchFamily="18" charset="0"/>
                    <a:cs typeface="Times New Roman" pitchFamily="18" charset="0"/>
                  </a:rPr>
                  <a:t>（</a:t>
                </a:r>
                <a14:m>
                  <m:oMath xmlns:m="http://schemas.openxmlformats.org/officeDocument/2006/math">
                    <m:r>
                      <a:rPr lang="en-US" b="0" i="1" dirty="0" smtClean="0">
                        <a:latin typeface="Cambria Math" panose="02040503050406030204" pitchFamily="18" charset="0"/>
                        <a:cs typeface="Times New Roman" pitchFamily="18" charset="0"/>
                      </a:rPr>
                      <m:t>𝑚</m:t>
                    </m:r>
                    <m:r>
                      <a:rPr lang="en-US" b="0" i="1" dirty="0" smtClean="0">
                        <a:latin typeface="Cambria Math" panose="02040503050406030204" pitchFamily="18" charset="0"/>
                        <a:cs typeface="Times New Roman" pitchFamily="18" charset="0"/>
                      </a:rPr>
                      <m:t>=0</m:t>
                    </m:r>
                  </m:oMath>
                </a14:m>
                <a:r>
                  <a:rPr lang="en-TW" dirty="0">
                    <a:latin typeface="Times New Roman" pitchFamily="18" charset="0"/>
                    <a:cs typeface="Times New Roman" pitchFamily="18" charset="0"/>
                  </a:rPr>
                  <a:t>的解）的</a:t>
                </a:r>
                <a14:m>
                  <m:oMath xmlns:m="http://schemas.openxmlformats.org/officeDocument/2006/math">
                    <m:r>
                      <a:rPr lang="en-US" i="1">
                        <a:latin typeface="Cambria Math" panose="02040503050406030204" pitchFamily="18" charset="0"/>
                        <a:cs typeface="Times New Roman" pitchFamily="18" charset="0"/>
                      </a:rPr>
                      <m:t>𝑚</m:t>
                    </m:r>
                  </m:oMath>
                </a14:m>
                <a:r>
                  <a:rPr lang="en-TW" dirty="0">
                    <a:latin typeface="Times New Roman" pitchFamily="18" charset="0"/>
                    <a:cs typeface="Times New Roman" pitchFamily="18" charset="0"/>
                  </a:rPr>
                  <a:t>次微分。</a:t>
                </a:r>
              </a:p>
            </p:txBody>
          </p:sp>
        </mc:Choice>
        <mc:Fallback xmlns="">
          <p:sp>
            <p:nvSpPr>
              <p:cNvPr id="13" name="TextBox 12">
                <a:extLst>
                  <a:ext uri="{FF2B5EF4-FFF2-40B4-BE49-F238E27FC236}">
                    <a16:creationId xmlns:a16="http://schemas.microsoft.com/office/drawing/2014/main" id="{AED31FF5-E9A5-FB3D-B74B-C2461C56A294}"/>
                  </a:ext>
                </a:extLst>
              </p:cNvPr>
              <p:cNvSpPr txBox="1">
                <a:spLocks noRot="1" noChangeAspect="1" noMove="1" noResize="1" noEditPoints="1" noAdjustHandles="1" noChangeArrowheads="1" noChangeShapeType="1" noTextEdit="1"/>
              </p:cNvSpPr>
              <p:nvPr/>
            </p:nvSpPr>
            <p:spPr bwMode="auto">
              <a:xfrm>
                <a:off x="865159" y="3467366"/>
                <a:ext cx="7650478" cy="369332"/>
              </a:xfrm>
              <a:prstGeom prst="rect">
                <a:avLst/>
              </a:prstGeom>
              <a:blipFill>
                <a:blip r:embed="rId7"/>
                <a:stretch>
                  <a:fillRect l="-663" t="-10345" b="-241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F96A770-1387-8DC2-7409-2A05BFA4BB75}"/>
                  </a:ext>
                </a:extLst>
              </p:cNvPr>
              <p:cNvSpPr txBox="1"/>
              <p:nvPr/>
            </p:nvSpPr>
            <p:spPr bwMode="auto">
              <a:xfrm>
                <a:off x="865159" y="2941238"/>
                <a:ext cx="7903284" cy="491288"/>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所以若</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𝐹</m:t>
                    </m:r>
                  </m:oMath>
                </a14:m>
                <a:r>
                  <a:rPr lang="en-TW" dirty="0">
                    <a:latin typeface="Times New Roman" pitchFamily="18" charset="0"/>
                    <a:cs typeface="Times New Roman" pitchFamily="18" charset="0"/>
                  </a:rPr>
                  <a:t>是(</a:t>
                </a:r>
                <a:r>
                  <a:rPr lang="en-US" dirty="0">
                    <a:latin typeface="Times New Roman" pitchFamily="18" charset="0"/>
                    <a:cs typeface="Times New Roman" pitchFamily="18" charset="0"/>
                  </a:rPr>
                  <a:t>7B-25)</a:t>
                </a:r>
                <a:r>
                  <a:rPr lang="en-US" dirty="0" err="1">
                    <a:latin typeface="Times New Roman" pitchFamily="18" charset="0"/>
                    <a:cs typeface="Times New Roman" pitchFamily="18" charset="0"/>
                  </a:rPr>
                  <a:t>的解</a:t>
                </a:r>
                <a:r>
                  <a:rPr lang="en-US" dirty="0">
                    <a:latin typeface="Times New Roman" pitchFamily="18" charset="0"/>
                    <a:cs typeface="Times New Roman" pitchFamily="18" charset="0"/>
                  </a:rPr>
                  <a:t>，</a:t>
                </a:r>
                <a:r>
                  <a:rPr lang="en-US" dirty="0">
                    <a:ea typeface="Cambria Math" panose="02040503050406030204" pitchFamily="18" charset="0"/>
                    <a:cs typeface="Times New Roman"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𝑑𝐹</m:t>
                        </m:r>
                      </m:num>
                      <m:den>
                        <m:r>
                          <a:rPr lang="en-US" i="1">
                            <a:latin typeface="Cambria Math" panose="02040503050406030204" pitchFamily="18" charset="0"/>
                            <a:ea typeface="Cambria Math" panose="02040503050406030204" pitchFamily="18" charset="0"/>
                            <a:cs typeface="Times New Roman" pitchFamily="18" charset="0"/>
                          </a:rPr>
                          <m:t>𝑑𝑍</m:t>
                        </m:r>
                      </m:den>
                    </m:f>
                    <m:r>
                      <a:rPr lang="en-US" i="1">
                        <a:latin typeface="Cambria Math" panose="02040503050406030204" pitchFamily="18" charset="0"/>
                        <a:ea typeface="Cambria Math" panose="02040503050406030204" pitchFamily="18" charset="0"/>
                        <a:cs typeface="Times New Roman" pitchFamily="18" charset="0"/>
                      </a:rPr>
                      <m:t> </m:t>
                    </m:r>
                  </m:oMath>
                </a14:m>
                <a:r>
                  <a:rPr lang="en-US" dirty="0">
                    <a:latin typeface="Times New Roman" pitchFamily="18" charset="0"/>
                    <a:cs typeface="Times New Roman" pitchFamily="18" charset="0"/>
                  </a:rPr>
                  <a:t>就是</a:t>
                </a:r>
                <a:r>
                  <a:rPr lang="en-TW" dirty="0">
                    <a:latin typeface="Times New Roman" pitchFamily="18" charset="0"/>
                    <a:cs typeface="Times New Roman" pitchFamily="18" charset="0"/>
                  </a:rPr>
                  <a:t> (</a:t>
                </a:r>
                <a:r>
                  <a:rPr lang="en-US" dirty="0">
                    <a:latin typeface="Times New Roman" pitchFamily="18" charset="0"/>
                    <a:cs typeface="Times New Roman" pitchFamily="18" charset="0"/>
                  </a:rPr>
                  <a:t>7B-25) for </a:t>
                </a:r>
                <a14:m>
                  <m:oMath xmlns:m="http://schemas.openxmlformats.org/officeDocument/2006/math">
                    <m:r>
                      <a:rPr lang="en-US" b="0" i="1" smtClean="0">
                        <a:latin typeface="Cambria Math" panose="02040503050406030204" pitchFamily="18" charset="0"/>
                        <a:cs typeface="Times New Roman" pitchFamily="18" charset="0"/>
                      </a:rPr>
                      <m:t>𝑚</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𝑚</m:t>
                    </m:r>
                    <m:r>
                      <a:rPr lang="en-US" b="0" i="1" smtClean="0">
                        <a:latin typeface="Cambria Math" panose="02040503050406030204" pitchFamily="18" charset="0"/>
                        <a:ea typeface="Cambria Math" panose="02040503050406030204" pitchFamily="18" charset="0"/>
                        <a:cs typeface="Times New Roman" pitchFamily="18" charset="0"/>
                      </a:rPr>
                      <m:t>+1</m:t>
                    </m:r>
                  </m:oMath>
                </a14:m>
                <a:r>
                  <a:rPr lang="en-US" dirty="0">
                    <a:latin typeface="Times New Roman" pitchFamily="18" charset="0"/>
                    <a:cs typeface="Times New Roman" pitchFamily="18" charset="0"/>
                  </a:rPr>
                  <a:t>的解。</a:t>
                </a:r>
                <a:endParaRPr lang="en-TW"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BF96A770-1387-8DC2-7409-2A05BFA4BB75}"/>
                  </a:ext>
                </a:extLst>
              </p:cNvPr>
              <p:cNvSpPr txBox="1">
                <a:spLocks noRot="1" noChangeAspect="1" noMove="1" noResize="1" noEditPoints="1" noAdjustHandles="1" noChangeArrowheads="1" noChangeShapeType="1" noTextEdit="1"/>
              </p:cNvSpPr>
              <p:nvPr/>
            </p:nvSpPr>
            <p:spPr bwMode="auto">
              <a:xfrm>
                <a:off x="865159" y="2941238"/>
                <a:ext cx="7903284" cy="491288"/>
              </a:xfrm>
              <a:prstGeom prst="rect">
                <a:avLst/>
              </a:prstGeom>
              <a:blipFill>
                <a:blip r:embed="rId8"/>
                <a:stretch>
                  <a:fillRect l="-642" b="-5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239F2B6-80AD-F7E7-06F2-38D0F1736628}"/>
                  </a:ext>
                </a:extLst>
              </p:cNvPr>
              <p:cNvSpPr txBox="1"/>
              <p:nvPr/>
            </p:nvSpPr>
            <p:spPr bwMode="auto">
              <a:xfrm>
                <a:off x="2892969" y="5432173"/>
                <a:ext cx="3385863" cy="56393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TW"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𝑃</m:t>
                          </m:r>
                        </m:e>
                        <m:sub>
                          <m:r>
                            <a:rPr lang="en-US" b="0" i="1" smtClean="0">
                              <a:latin typeface="Cambria Math" panose="02040503050406030204" pitchFamily="18" charset="0"/>
                              <a:cs typeface="Times New Roman" pitchFamily="18" charset="0"/>
                            </a:rPr>
                            <m:t>𝑙</m:t>
                          </m:r>
                        </m:sub>
                        <m:sup>
                          <m:r>
                            <a:rPr lang="en-US" b="0" i="1" smtClean="0">
                              <a:latin typeface="Cambria Math" panose="02040503050406030204" pitchFamily="18" charset="0"/>
                              <a:cs typeface="Times New Roman" pitchFamily="18" charset="0"/>
                            </a:rPr>
                            <m:t>𝑚</m:t>
                          </m:r>
                        </m:sup>
                      </m:sSubSup>
                      <m:d>
                        <m:dPr>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𝑧</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1−</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𝑧</m:t>
                                  </m:r>
                                </m:e>
                                <m:sup>
                                  <m:r>
                                    <a:rPr lang="en-US" b="0" i="1" smtClean="0">
                                      <a:latin typeface="Cambria Math" panose="02040503050406030204" pitchFamily="18" charset="0"/>
                                      <a:cs typeface="Times New Roman" pitchFamily="18" charset="0"/>
                                    </a:rPr>
                                    <m:t>2</m:t>
                                  </m:r>
                                </m:sup>
                              </m:sSup>
                            </m:e>
                          </m:d>
                        </m:e>
                        <m:sup>
                          <m:r>
                            <a:rPr lang="en-US" b="0" i="1" smtClean="0">
                              <a:latin typeface="Cambria Math" panose="02040503050406030204" pitchFamily="18" charset="0"/>
                              <a:cs typeface="Times New Roman" pitchFamily="18" charset="0"/>
                            </a:rPr>
                            <m:t>𝑚</m:t>
                          </m:r>
                          <m:r>
                            <a:rPr lang="en-US" b="0" i="1" smtClean="0">
                              <a:latin typeface="Cambria Math" panose="02040503050406030204" pitchFamily="18" charset="0"/>
                              <a:cs typeface="Times New Roman" pitchFamily="18" charset="0"/>
                            </a:rPr>
                            <m:t>/2</m:t>
                          </m:r>
                        </m:sup>
                      </m:sSup>
                      <m:sSup>
                        <m:sSupPr>
                          <m:ctrlPr>
                            <a:rPr lang="en-US" b="0" i="1" smtClean="0">
                              <a:latin typeface="Cambria Math" panose="02040503050406030204" pitchFamily="18" charset="0"/>
                              <a:cs typeface="Times New Roman" pitchFamily="18" charset="0"/>
                            </a:rPr>
                          </m:ctrlPr>
                        </m:sSupPr>
                        <m:e>
                          <m:d>
                            <m:dPr>
                              <m:ctrlPr>
                                <a:rPr lang="en-US" b="0" i="1" smtClean="0">
                                  <a:latin typeface="Cambria Math" panose="02040503050406030204" pitchFamily="18" charset="0"/>
                                  <a:cs typeface="Times New Roman" pitchFamily="18" charset="0"/>
                                </a:rPr>
                              </m:ctrlPr>
                            </m:dPr>
                            <m:e>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𝑑</m:t>
                                  </m:r>
                                </m:num>
                                <m:den>
                                  <m:r>
                                    <a:rPr lang="en-US" b="0" i="1" smtClean="0">
                                      <a:latin typeface="Cambria Math" panose="02040503050406030204" pitchFamily="18" charset="0"/>
                                      <a:cs typeface="Times New Roman" pitchFamily="18" charset="0"/>
                                    </a:rPr>
                                    <m:t>𝑑𝑧</m:t>
                                  </m:r>
                                </m:den>
                              </m:f>
                            </m:e>
                          </m:d>
                        </m:e>
                        <m:sup>
                          <m:r>
                            <a:rPr lang="en-US" b="0" i="1" smtClean="0">
                              <a:latin typeface="Cambria Math" panose="02040503050406030204" pitchFamily="18" charset="0"/>
                              <a:cs typeface="Times New Roman" pitchFamily="18" charset="0"/>
                            </a:rPr>
                            <m:t>𝑚</m:t>
                          </m:r>
                        </m:sup>
                      </m:sSup>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𝑃</m:t>
                          </m:r>
                        </m:e>
                        <m:sub>
                          <m:r>
                            <a:rPr lang="en-US" b="0" i="1" smtClean="0">
                              <a:latin typeface="Cambria Math" panose="02040503050406030204" pitchFamily="18" charset="0"/>
                              <a:cs typeface="Times New Roman" pitchFamily="18" charset="0"/>
                            </a:rPr>
                            <m:t>𝑙</m:t>
                          </m:r>
                        </m:sub>
                      </m:sSub>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𝑧</m:t>
                          </m:r>
                        </m:e>
                      </m:d>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D239F2B6-80AD-F7E7-06F2-38D0F1736628}"/>
                  </a:ext>
                </a:extLst>
              </p:cNvPr>
              <p:cNvSpPr txBox="1">
                <a:spLocks noRot="1" noChangeAspect="1" noMove="1" noResize="1" noEditPoints="1" noAdjustHandles="1" noChangeArrowheads="1" noChangeShapeType="1" noTextEdit="1"/>
              </p:cNvSpPr>
              <p:nvPr/>
            </p:nvSpPr>
            <p:spPr bwMode="auto">
              <a:xfrm>
                <a:off x="2892969" y="5432173"/>
                <a:ext cx="3385863" cy="563937"/>
              </a:xfrm>
              <a:prstGeom prst="rect">
                <a:avLst/>
              </a:prstGeom>
              <a:blipFill>
                <a:blip r:embed="rId9"/>
                <a:stretch>
                  <a:fillRect l="-1124" b="-1087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BC54DB3-571E-EBBB-390A-21FA3A7EBA22}"/>
                  </a:ext>
                </a:extLst>
              </p:cNvPr>
              <p:cNvSpPr txBox="1"/>
              <p:nvPr/>
            </p:nvSpPr>
            <p:spPr bwMode="auto">
              <a:xfrm>
                <a:off x="3573470" y="4409507"/>
                <a:ext cx="2002600" cy="56393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cs typeface="Times New Roman" pitchFamily="18" charset="0"/>
                        </a:rPr>
                        <m:t>𝐹</m:t>
                      </m:r>
                      <m:d>
                        <m:dPr>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𝑧</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d>
                            <m:dPr>
                              <m:ctrlPr>
                                <a:rPr lang="en-US" b="0" i="1" smtClean="0">
                                  <a:latin typeface="Cambria Math" panose="02040503050406030204" pitchFamily="18" charset="0"/>
                                  <a:cs typeface="Times New Roman" pitchFamily="18" charset="0"/>
                                </a:rPr>
                              </m:ctrlPr>
                            </m:dPr>
                            <m:e>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𝑑</m:t>
                                  </m:r>
                                </m:num>
                                <m:den>
                                  <m:r>
                                    <a:rPr lang="en-US" b="0" i="1" smtClean="0">
                                      <a:latin typeface="Cambria Math" panose="02040503050406030204" pitchFamily="18" charset="0"/>
                                      <a:cs typeface="Times New Roman" pitchFamily="18" charset="0"/>
                                    </a:rPr>
                                    <m:t>𝑑𝑧</m:t>
                                  </m:r>
                                </m:den>
                              </m:f>
                            </m:e>
                          </m:d>
                        </m:e>
                        <m:sup>
                          <m:r>
                            <a:rPr lang="en-US" b="0" i="1" smtClean="0">
                              <a:latin typeface="Cambria Math" panose="02040503050406030204" pitchFamily="18" charset="0"/>
                              <a:cs typeface="Times New Roman" pitchFamily="18" charset="0"/>
                            </a:rPr>
                            <m:t>𝑚</m:t>
                          </m:r>
                        </m:sup>
                      </m:sSup>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𝑃</m:t>
                          </m:r>
                        </m:e>
                        <m:sub>
                          <m:r>
                            <a:rPr lang="en-US" b="0" i="1" smtClean="0">
                              <a:latin typeface="Cambria Math" panose="02040503050406030204" pitchFamily="18" charset="0"/>
                              <a:cs typeface="Times New Roman" pitchFamily="18" charset="0"/>
                            </a:rPr>
                            <m:t>𝑙</m:t>
                          </m:r>
                        </m:sub>
                      </m:sSub>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𝑧</m:t>
                          </m:r>
                        </m:e>
                      </m:d>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7BC54DB3-571E-EBBB-390A-21FA3A7EBA22}"/>
                  </a:ext>
                </a:extLst>
              </p:cNvPr>
              <p:cNvSpPr txBox="1">
                <a:spLocks noRot="1" noChangeAspect="1" noMove="1" noResize="1" noEditPoints="1" noAdjustHandles="1" noChangeArrowheads="1" noChangeShapeType="1" noTextEdit="1"/>
              </p:cNvSpPr>
              <p:nvPr/>
            </p:nvSpPr>
            <p:spPr bwMode="auto">
              <a:xfrm>
                <a:off x="3573470" y="4409507"/>
                <a:ext cx="2002600" cy="563937"/>
              </a:xfrm>
              <a:prstGeom prst="rect">
                <a:avLst/>
              </a:prstGeom>
              <a:blipFill>
                <a:blip r:embed="rId10"/>
                <a:stretch>
                  <a:fillRect l="-2516" b="-11111"/>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945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 Box 14"/>
          <p:cNvSpPr txBox="1">
            <a:spLocks noChangeArrowheads="1"/>
          </p:cNvSpPr>
          <p:nvPr/>
        </p:nvSpPr>
        <p:spPr bwMode="auto">
          <a:xfrm>
            <a:off x="5083389" y="3467966"/>
            <a:ext cx="1366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才有解</a:t>
            </a:r>
          </a:p>
        </p:txBody>
      </p:sp>
      <mc:AlternateContent xmlns:mc="http://schemas.openxmlformats.org/markup-compatibility/2006" xmlns:a14="http://schemas.microsoft.com/office/drawing/2010/main">
        <mc:Choice Requires="a14">
          <p:sp>
            <p:nvSpPr>
              <p:cNvPr id="13" name="文字方塊 12"/>
              <p:cNvSpPr txBox="1"/>
              <p:nvPr/>
            </p:nvSpPr>
            <p:spPr bwMode="auto">
              <a:xfrm>
                <a:off x="4211960" y="2924944"/>
                <a:ext cx="4521734" cy="391774"/>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Sup>
                        <m:sSubSupPr>
                          <m:ctrlPr>
                            <a:rPr lang="en-TW" i="1" smtClean="0">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𝑃</m:t>
                          </m:r>
                        </m:e>
                        <m:sub>
                          <m:r>
                            <a:rPr lang="en-US" i="1">
                              <a:latin typeface="Cambria Math" panose="02040503050406030204" pitchFamily="18" charset="0"/>
                              <a:cs typeface="Times New Roman" pitchFamily="18" charset="0"/>
                            </a:rPr>
                            <m:t>𝑙</m:t>
                          </m:r>
                        </m:sub>
                        <m:sup>
                          <m:r>
                            <a:rPr lang="en-US" i="1">
                              <a:latin typeface="Cambria Math" panose="02040503050406030204" pitchFamily="18" charset="0"/>
                              <a:cs typeface="Times New Roman" pitchFamily="18" charset="0"/>
                            </a:rPr>
                            <m:t>𝑚</m:t>
                          </m:r>
                        </m:sup>
                      </m:sSubSup>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m:rPr>
                              <m:nor/>
                            </m:rPr>
                            <a:rPr lang="en-US" altLang="zh-TW" b="0" i="0" smtClean="0">
                              <a:latin typeface="Cambria Math"/>
                              <a:ea typeface="Cambria Math"/>
                            </a:rPr>
                            <m:t>sin</m:t>
                          </m:r>
                        </m:e>
                        <m:sup>
                          <m:d>
                            <m:dPr>
                              <m:begChr m:val="|"/>
                              <m:endChr m:val="|"/>
                              <m:ctrlPr>
                                <a:rPr lang="en-US" altLang="zh-TW" b="0" i="1" smtClean="0">
                                  <a:latin typeface="Cambria Math" panose="02040503050406030204" pitchFamily="18" charset="0"/>
                                  <a:ea typeface="Cambria Math"/>
                                </a:rPr>
                              </m:ctrlPr>
                            </m:dPr>
                            <m:e>
                              <m:r>
                                <a:rPr lang="en-US" altLang="zh-TW" b="0" i="1" smtClean="0">
                                  <a:latin typeface="Cambria Math"/>
                                  <a:ea typeface="Cambria Math"/>
                                </a:rPr>
                                <m:t>𝑚</m:t>
                              </m:r>
                            </m:e>
                          </m:d>
                        </m:sup>
                      </m:sSup>
                      <m:r>
                        <a:rPr lang="zh-TW" altLang="en-US" b="0" i="1" smtClean="0">
                          <a:latin typeface="Cambria Math"/>
                          <a:ea typeface="Cambria Math"/>
                        </a:rPr>
                        <m:t>𝜃</m:t>
                      </m:r>
                      <m:r>
                        <a:rPr lang="zh-TW" altLang="en-US" b="0" i="1" smtClean="0">
                          <a:latin typeface="Cambria Math"/>
                          <a:ea typeface="Cambria Math"/>
                        </a:rPr>
                        <m:t>∙</m:t>
                      </m:r>
                      <m:d>
                        <m:dPr>
                          <m:ctrlPr>
                            <a:rPr lang="en-US" altLang="zh-TW" b="0" i="1" smtClean="0">
                              <a:latin typeface="Cambria Math" panose="02040503050406030204" pitchFamily="18" charset="0"/>
                              <a:ea typeface="Cambria Math"/>
                            </a:rPr>
                          </m:ctrlPr>
                        </m:dPr>
                        <m:e>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r>
                            <a:rPr lang="en-US" altLang="zh-TW" b="0" i="1" smtClean="0">
                              <a:latin typeface="Cambria Math" panose="02040503050406030204" pitchFamily="18" charset="0"/>
                              <a:ea typeface="Cambria Math"/>
                            </a:rPr>
                            <m:t>,</m:t>
                          </m:r>
                          <m:r>
                            <a:rPr lang="en-US" i="1">
                              <a:latin typeface="Cambria Math" panose="02040503050406030204" pitchFamily="18" charset="0"/>
                              <a:cs typeface="Times New Roman" pitchFamily="18" charset="0"/>
                            </a:rPr>
                            <m:t>𝑙</m:t>
                          </m:r>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𝑚</m:t>
                          </m:r>
                          <m:r>
                            <m:rPr>
                              <m:nor/>
                            </m:rPr>
                            <a:rPr lang="en-TW" dirty="0">
                              <a:latin typeface="Times New Roman" pitchFamily="18" charset="0"/>
                              <a:cs typeface="Times New Roman" pitchFamily="18" charset="0"/>
                            </a:rPr>
                            <m:t>次的多項式</m:t>
                          </m:r>
                        </m:e>
                      </m:d>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4211960" y="2924944"/>
                <a:ext cx="4521734" cy="391774"/>
              </a:xfrm>
              <a:prstGeom prst="rect">
                <a:avLst/>
              </a:prstGeom>
              <a:blipFill>
                <a:blip r:embed="rId2"/>
                <a:stretch>
                  <a:fillRect b="-9375"/>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6A199198-253E-09E9-EC05-2953C03EAE22}"/>
                  </a:ext>
                </a:extLst>
              </p:cNvPr>
              <p:cNvSpPr txBox="1"/>
              <p:nvPr/>
            </p:nvSpPr>
            <p:spPr bwMode="auto">
              <a:xfrm>
                <a:off x="4209695" y="5549342"/>
                <a:ext cx="2197909" cy="66460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1</m:t>
                          </m:r>
                        </m:num>
                        <m:den>
                          <m:rad>
                            <m:radPr>
                              <m:degHide m:val="on"/>
                              <m:ctrlPr>
                                <a:rPr lang="en-US" altLang="zh-TW" b="0" i="1" smtClean="0">
                                  <a:latin typeface="Cambria Math" panose="02040503050406030204" pitchFamily="18" charset="0"/>
                                  <a:ea typeface="Cambria Math"/>
                                </a:rPr>
                              </m:ctrlPr>
                            </m:radPr>
                            <m:deg/>
                            <m:e>
                              <m:r>
                                <a:rPr lang="en-US" altLang="zh-TW" b="0" i="1" smtClean="0">
                                  <a:latin typeface="Cambria Math"/>
                                  <a:ea typeface="Cambria Math"/>
                                </a:rPr>
                                <m:t>2</m:t>
                              </m:r>
                              <m:r>
                                <a:rPr lang="zh-TW" altLang="en-US" b="0" i="1" smtClean="0">
                                  <a:latin typeface="Cambria Math"/>
                                  <a:ea typeface="Cambria Math"/>
                                </a:rPr>
                                <m:t>𝜋</m:t>
                              </m:r>
                            </m:e>
                          </m:rad>
                        </m:den>
                      </m:f>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𝑒</m:t>
                          </m:r>
                        </m:e>
                        <m:sup>
                          <m:r>
                            <a:rPr lang="en-US" altLang="zh-TW" b="0" i="1" smtClean="0">
                              <a:latin typeface="Cambria Math"/>
                              <a:ea typeface="Cambria Math"/>
                            </a:rPr>
                            <m:t>𝑖𝑚</m:t>
                          </m:r>
                          <m:r>
                            <a:rPr lang="zh-TW" altLang="en-US" b="0" i="1" smtClean="0">
                              <a:latin typeface="Cambria Math"/>
                              <a:ea typeface="Cambria Math"/>
                            </a:rPr>
                            <m:t>𝜙</m:t>
                          </m:r>
                        </m:sup>
                      </m:sSup>
                    </m:oMath>
                  </m:oMathPara>
                </a14:m>
                <a:endParaRPr lang="zh-TW" altLang="en-US" sz="1800" dirty="0"/>
              </a:p>
            </p:txBody>
          </p:sp>
        </mc:Choice>
        <mc:Fallback xmlns="">
          <p:sp>
            <p:nvSpPr>
              <p:cNvPr id="3" name="文字方塊 13">
                <a:extLst>
                  <a:ext uri="{FF2B5EF4-FFF2-40B4-BE49-F238E27FC236}">
                    <a16:creationId xmlns:a16="http://schemas.microsoft.com/office/drawing/2014/main" id="{6A199198-253E-09E9-EC05-2953C03EAE22}"/>
                  </a:ext>
                </a:extLst>
              </p:cNvPr>
              <p:cNvSpPr txBox="1">
                <a:spLocks noRot="1" noChangeAspect="1" noMove="1" noResize="1" noEditPoints="1" noAdjustHandles="1" noChangeArrowheads="1" noChangeShapeType="1" noTextEdit="1"/>
              </p:cNvSpPr>
              <p:nvPr/>
            </p:nvSpPr>
            <p:spPr bwMode="auto">
              <a:xfrm>
                <a:off x="4209695" y="5549342"/>
                <a:ext cx="2197909" cy="664606"/>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11">
                <a:extLst>
                  <a:ext uri="{FF2B5EF4-FFF2-40B4-BE49-F238E27FC236}">
                    <a16:creationId xmlns:a16="http://schemas.microsoft.com/office/drawing/2014/main" id="{5F4CCE85-9AE3-52BE-35A2-6EC8420A6A08}"/>
                  </a:ext>
                </a:extLst>
              </p:cNvPr>
              <p:cNvSpPr txBox="1"/>
              <p:nvPr/>
            </p:nvSpPr>
            <p:spPr bwMode="auto">
              <a:xfrm>
                <a:off x="4209695" y="5024998"/>
                <a:ext cx="2954593" cy="369332"/>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𝑙𝑚</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r>
                        <a:rPr lang="en-US" altLang="zh-TW" b="0" i="1" smtClean="0">
                          <a:latin typeface="Cambria Math"/>
                        </a:rPr>
                        <m:t>=</m:t>
                      </m:r>
                      <m:sSubSup>
                        <m:sSubSupPr>
                          <m:ctrlPr>
                            <a:rPr lang="en-TW"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𝑃</m:t>
                          </m:r>
                        </m:e>
                        <m:sub>
                          <m:r>
                            <a:rPr lang="en-US" i="1">
                              <a:latin typeface="Cambria Math" panose="02040503050406030204" pitchFamily="18" charset="0"/>
                              <a:cs typeface="Times New Roman" pitchFamily="18" charset="0"/>
                            </a:rPr>
                            <m:t>𝑙</m:t>
                          </m:r>
                        </m:sub>
                        <m:sup>
                          <m:r>
                            <a:rPr lang="en-US" i="1">
                              <a:latin typeface="Cambria Math" panose="02040503050406030204" pitchFamily="18" charset="0"/>
                              <a:cs typeface="Times New Roman" pitchFamily="18" charset="0"/>
                            </a:rPr>
                            <m:t>𝑚</m:t>
                          </m:r>
                        </m:sup>
                      </m:sSubSup>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l-GR" altLang="zh-TW" b="0" i="1" smtClean="0">
                          <a:latin typeface="Cambria Math"/>
                          <a:ea typeface="Cambria Math"/>
                        </a:rPr>
                        <m:t>∙</m:t>
                      </m:r>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oMath>
                  </m:oMathPara>
                </a14:m>
                <a:endParaRPr lang="zh-TW" altLang="en-US" sz="1800" dirty="0"/>
              </a:p>
            </p:txBody>
          </p:sp>
        </mc:Choice>
        <mc:Fallback xmlns="">
          <p:sp>
            <p:nvSpPr>
              <p:cNvPr id="4" name="文字方塊 11">
                <a:extLst>
                  <a:ext uri="{FF2B5EF4-FFF2-40B4-BE49-F238E27FC236}">
                    <a16:creationId xmlns:a16="http://schemas.microsoft.com/office/drawing/2014/main" id="{5F4CCE85-9AE3-52BE-35A2-6EC8420A6A08}"/>
                  </a:ext>
                </a:extLst>
              </p:cNvPr>
              <p:cNvSpPr txBox="1">
                <a:spLocks noRot="1" noChangeAspect="1" noMove="1" noResize="1" noEditPoints="1" noAdjustHandles="1" noChangeArrowheads="1" noChangeShapeType="1" noTextEdit="1"/>
              </p:cNvSpPr>
              <p:nvPr/>
            </p:nvSpPr>
            <p:spPr bwMode="auto">
              <a:xfrm>
                <a:off x="4209695" y="5024998"/>
                <a:ext cx="2954593" cy="369332"/>
              </a:xfrm>
              <a:prstGeom prst="rect">
                <a:avLst/>
              </a:prstGeom>
              <a:blipFill>
                <a:blip r:embed="rId4"/>
                <a:stretch>
                  <a:fillRect b="-1333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AF28CD-F7A4-C3E2-224C-C9703DA0F705}"/>
                  </a:ext>
                </a:extLst>
              </p:cNvPr>
              <p:cNvSpPr txBox="1"/>
              <p:nvPr/>
            </p:nvSpPr>
            <p:spPr bwMode="auto">
              <a:xfrm>
                <a:off x="4209695" y="1264464"/>
                <a:ext cx="4787393" cy="369332"/>
              </a:xfrm>
              <a:prstGeom prst="rect">
                <a:avLst/>
              </a:prstGeom>
              <a:noFill/>
              <a:ln w="9525">
                <a:noFill/>
                <a:miter lim="800000"/>
                <a:headEnd/>
                <a:tailEnd/>
              </a:ln>
            </p:spPr>
            <p:txBody>
              <a:bodyPr wrap="square" rtlCol="0">
                <a:spAutoFit/>
              </a:bodyPr>
              <a:lstStyle/>
              <a:p>
                <a14:m>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𝑃</m:t>
                        </m:r>
                      </m:e>
                      <m:sub>
                        <m:r>
                          <a:rPr lang="en-US" b="0" i="1" smtClean="0">
                            <a:latin typeface="Cambria Math" panose="02040503050406030204" pitchFamily="18" charset="0"/>
                            <a:cs typeface="Times New Roman" pitchFamily="18" charset="0"/>
                          </a:rPr>
                          <m:t>𝑙</m:t>
                        </m:r>
                      </m:sub>
                    </m:sSub>
                  </m:oMath>
                </a14:m>
                <a:r>
                  <a:rPr lang="en-TW" dirty="0">
                    <a:latin typeface="Times New Roman" pitchFamily="18" charset="0"/>
                    <a:cs typeface="Times New Roman" pitchFamily="18" charset="0"/>
                  </a:rPr>
                  <a:t>是</a:t>
                </a:r>
                <a14:m>
                  <m:oMath xmlns:m="http://schemas.openxmlformats.org/officeDocument/2006/math">
                    <m:r>
                      <a:rPr lang="en-US" b="0" i="1" smtClean="0">
                        <a:latin typeface="Cambria Math" panose="02040503050406030204" pitchFamily="18" charset="0"/>
                        <a:cs typeface="Times New Roman" pitchFamily="18" charset="0"/>
                      </a:rPr>
                      <m:t>𝑙</m:t>
                    </m:r>
                  </m:oMath>
                </a14:m>
                <a:r>
                  <a:rPr lang="en-TW" dirty="0">
                    <a:latin typeface="Times New Roman" pitchFamily="18" charset="0"/>
                    <a:cs typeface="Times New Roman" pitchFamily="18" charset="0"/>
                  </a:rPr>
                  <a:t>次的多項式，微分次數不能超過</a:t>
                </a:r>
                <a14:m>
                  <m:oMath xmlns:m="http://schemas.openxmlformats.org/officeDocument/2006/math">
                    <m:r>
                      <a:rPr lang="en-US" i="1">
                        <a:latin typeface="Cambria Math" panose="02040503050406030204" pitchFamily="18" charset="0"/>
                        <a:cs typeface="Times New Roman" pitchFamily="18" charset="0"/>
                      </a:rPr>
                      <m:t>𝑙</m:t>
                    </m:r>
                  </m:oMath>
                </a14:m>
                <a:r>
                  <a:rPr lang="en-TW" dirty="0">
                    <a:latin typeface="Times New Roman" pitchFamily="18" charset="0"/>
                    <a:cs typeface="Times New Roman" pitchFamily="18" charset="0"/>
                  </a:rPr>
                  <a:t>。</a:t>
                </a:r>
                <a:r>
                  <a:rPr lang="en-GB" dirty="0" err="1">
                    <a:latin typeface="Times New Roman" pitchFamily="18" charset="0"/>
                    <a:cs typeface="Times New Roman" pitchFamily="18" charset="0"/>
                  </a:rPr>
                  <a:t>因此</a:t>
                </a:r>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9EAF28CD-F7A4-C3E2-224C-C9703DA0F705}"/>
                  </a:ext>
                </a:extLst>
              </p:cNvPr>
              <p:cNvSpPr txBox="1">
                <a:spLocks noRot="1" noChangeAspect="1" noMove="1" noResize="1" noEditPoints="1" noAdjustHandles="1" noChangeArrowheads="1" noChangeShapeType="1" noTextEdit="1"/>
              </p:cNvSpPr>
              <p:nvPr/>
            </p:nvSpPr>
            <p:spPr bwMode="auto">
              <a:xfrm>
                <a:off x="4209695" y="1264464"/>
                <a:ext cx="4787393" cy="369332"/>
              </a:xfrm>
              <a:prstGeom prst="rect">
                <a:avLst/>
              </a:prstGeom>
              <a:blipFill>
                <a:blip r:embed="rId5"/>
                <a:stretch>
                  <a:fillRect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A40C4C-F65D-DEEC-FFF0-626474509585}"/>
                  </a:ext>
                </a:extLst>
              </p:cNvPr>
              <p:cNvSpPr txBox="1"/>
              <p:nvPr/>
            </p:nvSpPr>
            <p:spPr bwMode="auto">
              <a:xfrm>
                <a:off x="4254442" y="1686380"/>
                <a:ext cx="782522"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𝑚</m:t>
                          </m:r>
                        </m:e>
                      </m:d>
                      <m:r>
                        <a:rPr lang="en-US" i="1">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𝑙</m:t>
                      </m:r>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22A40C4C-F65D-DEEC-FFF0-626474509585}"/>
                  </a:ext>
                </a:extLst>
              </p:cNvPr>
              <p:cNvSpPr txBox="1">
                <a:spLocks noRot="1" noChangeAspect="1" noMove="1" noResize="1" noEditPoints="1" noAdjustHandles="1" noChangeArrowheads="1" noChangeShapeType="1" noTextEdit="1"/>
              </p:cNvSpPr>
              <p:nvPr/>
            </p:nvSpPr>
            <p:spPr bwMode="auto">
              <a:xfrm>
                <a:off x="4254442" y="1686380"/>
                <a:ext cx="782522" cy="276999"/>
              </a:xfrm>
              <a:prstGeom prst="rect">
                <a:avLst/>
              </a:prstGeom>
              <a:blipFill>
                <a:blip r:embed="rId6"/>
                <a:stretch>
                  <a:fillRect r="-6452"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C61D67-5790-1DA8-4EA8-90244F16CCDF}"/>
                  </a:ext>
                </a:extLst>
              </p:cNvPr>
              <p:cNvSpPr txBox="1"/>
              <p:nvPr/>
            </p:nvSpPr>
            <p:spPr bwMode="auto">
              <a:xfrm>
                <a:off x="4213732" y="3538317"/>
                <a:ext cx="782522"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𝑚</m:t>
                          </m:r>
                        </m:e>
                      </m:d>
                      <m:r>
                        <a:rPr lang="en-US" i="1">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𝑙</m:t>
                      </m:r>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42C61D67-5790-1DA8-4EA8-90244F16CCDF}"/>
                  </a:ext>
                </a:extLst>
              </p:cNvPr>
              <p:cNvSpPr txBox="1">
                <a:spLocks noRot="1" noChangeAspect="1" noMove="1" noResize="1" noEditPoints="1" noAdjustHandles="1" noChangeArrowheads="1" noChangeShapeType="1" noTextEdit="1"/>
              </p:cNvSpPr>
              <p:nvPr/>
            </p:nvSpPr>
            <p:spPr bwMode="auto">
              <a:xfrm>
                <a:off x="4213732" y="3538317"/>
                <a:ext cx="782522" cy="276999"/>
              </a:xfrm>
              <a:prstGeom prst="rect">
                <a:avLst/>
              </a:prstGeom>
              <a:blipFill>
                <a:blip r:embed="rId7"/>
                <a:stretch>
                  <a:fillRect r="-4762"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B6907D6-4B96-E346-5858-702F17202658}"/>
                  </a:ext>
                </a:extLst>
              </p:cNvPr>
              <p:cNvSpPr txBox="1"/>
              <p:nvPr/>
            </p:nvSpPr>
            <p:spPr bwMode="auto">
              <a:xfrm>
                <a:off x="4209695" y="634660"/>
                <a:ext cx="3694666" cy="60446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TW"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𝑃</m:t>
                          </m:r>
                        </m:e>
                        <m:sub>
                          <m:r>
                            <a:rPr lang="en-US" b="0" i="1" smtClean="0">
                              <a:latin typeface="Cambria Math" panose="02040503050406030204" pitchFamily="18" charset="0"/>
                              <a:cs typeface="Times New Roman" pitchFamily="18" charset="0"/>
                            </a:rPr>
                            <m:t>𝑙</m:t>
                          </m:r>
                        </m:sub>
                        <m:sup>
                          <m:r>
                            <a:rPr lang="en-US" b="0" i="1" smtClean="0">
                              <a:latin typeface="Cambria Math" panose="02040503050406030204" pitchFamily="18" charset="0"/>
                              <a:cs typeface="Times New Roman" pitchFamily="18" charset="0"/>
                            </a:rPr>
                            <m:t>𝑚</m:t>
                          </m:r>
                        </m:sup>
                      </m:sSubSup>
                      <m:d>
                        <m:dPr>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𝑧</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1−</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𝑧</m:t>
                                  </m:r>
                                </m:e>
                                <m:sup>
                                  <m:r>
                                    <a:rPr lang="en-US" b="0" i="1" smtClean="0">
                                      <a:latin typeface="Cambria Math" panose="02040503050406030204" pitchFamily="18" charset="0"/>
                                      <a:cs typeface="Times New Roman" pitchFamily="18" charset="0"/>
                                    </a:rPr>
                                    <m:t>2</m:t>
                                  </m:r>
                                </m:sup>
                              </m:sSup>
                            </m:e>
                          </m:d>
                        </m:e>
                        <m:sup>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𝑚</m:t>
                              </m:r>
                            </m:e>
                          </m:d>
                          <m:r>
                            <a:rPr lang="en-US" b="0" i="1" smtClean="0">
                              <a:latin typeface="Cambria Math" panose="02040503050406030204" pitchFamily="18" charset="0"/>
                              <a:cs typeface="Times New Roman" pitchFamily="18" charset="0"/>
                            </a:rPr>
                            <m:t>/2</m:t>
                          </m:r>
                        </m:sup>
                      </m:sSup>
                      <m:sSup>
                        <m:sSupPr>
                          <m:ctrlPr>
                            <a:rPr lang="en-US" b="0" i="1" smtClean="0">
                              <a:latin typeface="Cambria Math" panose="02040503050406030204" pitchFamily="18" charset="0"/>
                              <a:cs typeface="Times New Roman" pitchFamily="18" charset="0"/>
                            </a:rPr>
                          </m:ctrlPr>
                        </m:sSupPr>
                        <m:e>
                          <m:d>
                            <m:dPr>
                              <m:ctrlPr>
                                <a:rPr lang="en-US" b="0" i="1" smtClean="0">
                                  <a:latin typeface="Cambria Math" panose="02040503050406030204" pitchFamily="18" charset="0"/>
                                  <a:cs typeface="Times New Roman" pitchFamily="18" charset="0"/>
                                </a:rPr>
                              </m:ctrlPr>
                            </m:dPr>
                            <m:e>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𝑑</m:t>
                                  </m:r>
                                </m:num>
                                <m:den>
                                  <m:r>
                                    <a:rPr lang="en-US" b="0" i="1" smtClean="0">
                                      <a:latin typeface="Cambria Math" panose="02040503050406030204" pitchFamily="18" charset="0"/>
                                      <a:cs typeface="Times New Roman" pitchFamily="18" charset="0"/>
                                    </a:rPr>
                                    <m:t>𝑑𝑧</m:t>
                                  </m:r>
                                </m:den>
                              </m:f>
                            </m:e>
                          </m:d>
                        </m:e>
                        <m:sup>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𝑚</m:t>
                              </m:r>
                            </m:e>
                          </m:d>
                        </m:sup>
                      </m:sSup>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𝑃</m:t>
                          </m:r>
                        </m:e>
                        <m:sub>
                          <m:r>
                            <a:rPr lang="en-US" b="0" i="1" smtClean="0">
                              <a:latin typeface="Cambria Math" panose="02040503050406030204" pitchFamily="18" charset="0"/>
                              <a:cs typeface="Times New Roman" pitchFamily="18" charset="0"/>
                            </a:rPr>
                            <m:t>𝑙</m:t>
                          </m:r>
                        </m:sub>
                      </m:sSub>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𝑧</m:t>
                          </m:r>
                        </m:e>
                      </m:d>
                    </m:oMath>
                  </m:oMathPara>
                </a14:m>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FB6907D6-4B96-E346-5858-702F17202658}"/>
                  </a:ext>
                </a:extLst>
              </p:cNvPr>
              <p:cNvSpPr txBox="1">
                <a:spLocks noRot="1" noChangeAspect="1" noMove="1" noResize="1" noEditPoints="1" noAdjustHandles="1" noChangeArrowheads="1" noChangeShapeType="1" noTextEdit="1"/>
              </p:cNvSpPr>
              <p:nvPr/>
            </p:nvSpPr>
            <p:spPr bwMode="auto">
              <a:xfrm>
                <a:off x="4209695" y="634660"/>
                <a:ext cx="3694666" cy="604461"/>
              </a:xfrm>
              <a:prstGeom prst="rect">
                <a:avLst/>
              </a:prstGeom>
              <a:blipFill>
                <a:blip r:embed="rId8"/>
                <a:stretch>
                  <a:fillRect b="-1020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A208448-00F5-E241-8E01-4D7753C94453}"/>
                  </a:ext>
                </a:extLst>
              </p:cNvPr>
              <p:cNvSpPr txBox="1"/>
              <p:nvPr/>
            </p:nvSpPr>
            <p:spPr bwMode="auto">
              <a:xfrm>
                <a:off x="4211959" y="4028382"/>
                <a:ext cx="1190390"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𝑙</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𝑚</m:t>
                      </m:r>
                      <m:r>
                        <a:rPr lang="en-US" i="1">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𝑙</m:t>
                      </m:r>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4A208448-00F5-E241-8E01-4D7753C94453}"/>
                  </a:ext>
                </a:extLst>
              </p:cNvPr>
              <p:cNvSpPr txBox="1">
                <a:spLocks noRot="1" noChangeAspect="1" noMove="1" noResize="1" noEditPoints="1" noAdjustHandles="1" noChangeArrowheads="1" noChangeShapeType="1" noTextEdit="1"/>
              </p:cNvSpPr>
              <p:nvPr/>
            </p:nvSpPr>
            <p:spPr bwMode="auto">
              <a:xfrm>
                <a:off x="4211959" y="4028382"/>
                <a:ext cx="1190390" cy="276999"/>
              </a:xfrm>
              <a:prstGeom prst="rect">
                <a:avLst/>
              </a:prstGeom>
              <a:blipFill>
                <a:blip r:embed="rId9"/>
                <a:stretch>
                  <a:fillRect r="-3158" b="-1363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2A4CC91-FBA3-DBE6-5597-9EC03120D3B9}"/>
                  </a:ext>
                </a:extLst>
              </p:cNvPr>
              <p:cNvSpPr txBox="1"/>
              <p:nvPr/>
            </p:nvSpPr>
            <p:spPr bwMode="auto">
              <a:xfrm>
                <a:off x="4200171" y="2002996"/>
                <a:ext cx="4247841" cy="376770"/>
              </a:xfrm>
              <a:prstGeom prst="rect">
                <a:avLst/>
              </a:prstGeom>
              <a:noFill/>
              <a:ln w="9525">
                <a:noFill/>
                <a:miter lim="800000"/>
                <a:headEnd/>
                <a:tailEnd/>
              </a:ln>
            </p:spPr>
            <p:txBody>
              <a:bodyPr wrap="square" rtlCol="0">
                <a:spAutoFit/>
              </a:bodyPr>
              <a:lstStyle/>
              <a:p>
                <a:r>
                  <a:rPr lang="en-TW" dirty="0">
                    <a:solidFill>
                      <a:srgbClr val="FF0000"/>
                    </a:solidFill>
                    <a:latin typeface="Times New Roman" pitchFamily="18" charset="0"/>
                    <a:cs typeface="Times New Roman" pitchFamily="18" charset="0"/>
                  </a:rPr>
                  <a:t>再一次確認</a:t>
                </a:r>
                <a14:m>
                  <m:oMath xmlns:m="http://schemas.openxmlformats.org/officeDocument/2006/math">
                    <m:sSub>
                      <m:sSubPr>
                        <m:ctrlPr>
                          <a:rPr lang="en-US" altLang="zh-TW" i="1">
                            <a:solidFill>
                              <a:srgbClr val="FF0000"/>
                            </a:solidFill>
                            <a:latin typeface="Cambria Math" panose="02040503050406030204" pitchFamily="18" charset="0"/>
                          </a:rPr>
                        </m:ctrlPr>
                      </m:sSubPr>
                      <m:e>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𝐿</m:t>
                            </m:r>
                          </m:e>
                        </m:acc>
                      </m:e>
                      <m:sub>
                        <m:r>
                          <a:rPr lang="en-US" altLang="zh-TW" i="1">
                            <a:solidFill>
                              <a:srgbClr val="FF0000"/>
                            </a:solidFill>
                            <a:latin typeface="Cambria Math" panose="02040503050406030204" pitchFamily="18" charset="0"/>
                          </a:rPr>
                          <m:t>𝑧</m:t>
                        </m:r>
                      </m:sub>
                    </m:sSub>
                  </m:oMath>
                </a14:m>
                <a:r>
                  <a:rPr lang="en-TW" dirty="0">
                    <a:solidFill>
                      <a:srgbClr val="FF0000"/>
                    </a:solidFill>
                    <a:latin typeface="Times New Roman" pitchFamily="18" charset="0"/>
                    <a:cs typeface="Times New Roman" pitchFamily="18" charset="0"/>
                  </a:rPr>
                  <a:t>的本徵值滿足</a:t>
                </a:r>
                <a14:m>
                  <m:oMath xmlns:m="http://schemas.openxmlformats.org/officeDocument/2006/math">
                    <m:d>
                      <m:dPr>
                        <m:begChr m:val="|"/>
                        <m:endChr m:val="|"/>
                        <m:ctrlPr>
                          <a:rPr lang="en-TW" i="1" smtClean="0">
                            <a:solidFill>
                              <a:srgbClr val="FF0000"/>
                            </a:solidFill>
                            <a:latin typeface="Cambria Math" panose="02040503050406030204" pitchFamily="18" charset="0"/>
                            <a:cs typeface="Times New Roman" pitchFamily="18" charset="0"/>
                          </a:rPr>
                        </m:ctrlPr>
                      </m:dPr>
                      <m:e>
                        <m:r>
                          <a:rPr lang="en-US" i="1">
                            <a:solidFill>
                              <a:srgbClr val="FF0000"/>
                            </a:solidFill>
                            <a:latin typeface="Cambria Math" panose="02040503050406030204" pitchFamily="18" charset="0"/>
                            <a:cs typeface="Times New Roman" pitchFamily="18" charset="0"/>
                          </a:rPr>
                          <m:t>𝑚</m:t>
                        </m:r>
                      </m:e>
                    </m:d>
                    <m:r>
                      <a:rPr lang="en-US" i="1">
                        <a:solidFill>
                          <a:srgbClr val="FF0000"/>
                        </a:solidFill>
                        <a:latin typeface="Cambria Math" panose="02040503050406030204" pitchFamily="18" charset="0"/>
                        <a:ea typeface="Cambria Math" panose="02040503050406030204" pitchFamily="18" charset="0"/>
                        <a:cs typeface="Times New Roman" pitchFamily="18" charset="0"/>
                      </a:rPr>
                      <m:t>≤</m:t>
                    </m:r>
                    <m:r>
                      <a:rPr lang="en-US" i="1">
                        <a:solidFill>
                          <a:srgbClr val="FF0000"/>
                        </a:solidFill>
                        <a:latin typeface="Cambria Math" panose="02040503050406030204" pitchFamily="18" charset="0"/>
                        <a:cs typeface="Times New Roman" pitchFamily="18" charset="0"/>
                      </a:rPr>
                      <m:t>𝑙</m:t>
                    </m:r>
                  </m:oMath>
                </a14:m>
                <a:r>
                  <a:rPr lang="en-TW" dirty="0">
                    <a:solidFill>
                      <a:srgbClr val="FF0000"/>
                    </a:solidFill>
                    <a:latin typeface="Times New Roman" pitchFamily="18" charset="0"/>
                    <a:cs typeface="Times New Roman" pitchFamily="18" charset="0"/>
                  </a:rPr>
                  <a:t>。</a:t>
                </a:r>
              </a:p>
            </p:txBody>
          </p:sp>
        </mc:Choice>
        <mc:Fallback xmlns="">
          <p:sp>
            <p:nvSpPr>
              <p:cNvPr id="2" name="TextBox 1">
                <a:extLst>
                  <a:ext uri="{FF2B5EF4-FFF2-40B4-BE49-F238E27FC236}">
                    <a16:creationId xmlns:a16="http://schemas.microsoft.com/office/drawing/2014/main" id="{52A4CC91-FBA3-DBE6-5597-9EC03120D3B9}"/>
                  </a:ext>
                </a:extLst>
              </p:cNvPr>
              <p:cNvSpPr txBox="1">
                <a:spLocks noRot="1" noChangeAspect="1" noMove="1" noResize="1" noEditPoints="1" noAdjustHandles="1" noChangeArrowheads="1" noChangeShapeType="1" noTextEdit="1"/>
              </p:cNvSpPr>
              <p:nvPr/>
            </p:nvSpPr>
            <p:spPr bwMode="auto">
              <a:xfrm>
                <a:off x="4200171" y="2002996"/>
                <a:ext cx="4247841" cy="376770"/>
              </a:xfrm>
              <a:prstGeom prst="rect">
                <a:avLst/>
              </a:prstGeom>
              <a:blipFill>
                <a:blip r:embed="rId10"/>
                <a:stretch>
                  <a:fillRect l="-1190" t="-3226" b="-2258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2979F04-5C5B-8782-FD94-5DC0D9A900C3}"/>
                  </a:ext>
                </a:extLst>
              </p:cNvPr>
              <p:cNvSpPr txBox="1"/>
              <p:nvPr/>
            </p:nvSpPr>
            <p:spPr bwMode="auto">
              <a:xfrm>
                <a:off x="4265628" y="2489990"/>
                <a:ext cx="972510"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𝑧</m:t>
                      </m:r>
                      <m:r>
                        <a:rPr lang="en-US" b="0" i="1" smtClean="0">
                          <a:latin typeface="Cambria Math" panose="02040503050406030204" pitchFamily="18" charset="0"/>
                          <a:cs typeface="Times New Roman" pitchFamily="18" charset="0"/>
                        </a:rPr>
                        <m:t>=</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ea typeface="Cambria Math" panose="02040503050406030204" pitchFamily="18" charset="0"/>
                              <a:cs typeface="Times New Roman" pitchFamily="18" charset="0"/>
                            </a:rPr>
                            <m:t>𝜃</m:t>
                          </m:r>
                        </m:e>
                      </m:func>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C2979F04-5C5B-8782-FD94-5DC0D9A900C3}"/>
                  </a:ext>
                </a:extLst>
              </p:cNvPr>
              <p:cNvSpPr txBox="1">
                <a:spLocks noRot="1" noChangeAspect="1" noMove="1" noResize="1" noEditPoints="1" noAdjustHandles="1" noChangeArrowheads="1" noChangeShapeType="1" noTextEdit="1"/>
              </p:cNvSpPr>
              <p:nvPr/>
            </p:nvSpPr>
            <p:spPr bwMode="auto">
              <a:xfrm>
                <a:off x="4265628" y="2489990"/>
                <a:ext cx="972510" cy="276999"/>
              </a:xfrm>
              <a:prstGeom prst="rect">
                <a:avLst/>
              </a:prstGeom>
              <a:blipFill>
                <a:blip r:embed="rId11"/>
                <a:stretch>
                  <a:fillRect l="-2597" r="-3896" b="-8696"/>
                </a:stretch>
              </a:blipFill>
              <a:ln w="9525">
                <a:noFill/>
                <a:miter lim="800000"/>
                <a:headEnd/>
                <a:tailEnd/>
              </a:ln>
            </p:spPr>
            <p:txBody>
              <a:bodyPr/>
              <a:lstStyle/>
              <a:p>
                <a:r>
                  <a:rPr lang="en-TW">
                    <a:noFill/>
                  </a:rPr>
                  <a:t> </a:t>
                </a:r>
              </a:p>
            </p:txBody>
          </p:sp>
        </mc:Fallback>
      </mc:AlternateContent>
      <p:pic>
        <p:nvPicPr>
          <p:cNvPr id="11" name="Picture 10">
            <a:extLst>
              <a:ext uri="{FF2B5EF4-FFF2-40B4-BE49-F238E27FC236}">
                <a16:creationId xmlns:a16="http://schemas.microsoft.com/office/drawing/2014/main" id="{78297D96-B6B3-865C-A144-320C65BA7CD6}"/>
              </a:ext>
            </a:extLst>
          </p:cNvPr>
          <p:cNvPicPr>
            <a:picLocks noChangeAspect="1"/>
          </p:cNvPicPr>
          <p:nvPr/>
        </p:nvPicPr>
        <p:blipFill rotWithShape="1">
          <a:blip r:embed="rId12"/>
          <a:srcRect r="11840"/>
          <a:stretch/>
        </p:blipFill>
        <p:spPr>
          <a:xfrm>
            <a:off x="710394" y="420909"/>
            <a:ext cx="3157357" cy="5930900"/>
          </a:xfrm>
          <a:prstGeom prst="rect">
            <a:avLst/>
          </a:prstGeom>
        </p:spPr>
      </p:pic>
      <p:sp>
        <p:nvSpPr>
          <p:cNvPr id="12" name="Rectangle 11">
            <a:extLst>
              <a:ext uri="{FF2B5EF4-FFF2-40B4-BE49-F238E27FC236}">
                <a16:creationId xmlns:a16="http://schemas.microsoft.com/office/drawing/2014/main" id="{C389FAD5-B329-306B-321C-F15187080080}"/>
              </a:ext>
            </a:extLst>
          </p:cNvPr>
          <p:cNvSpPr/>
          <p:nvPr/>
        </p:nvSpPr>
        <p:spPr>
          <a:xfrm>
            <a:off x="674844" y="916635"/>
            <a:ext cx="2582788" cy="1584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4" name="Picture 13">
            <a:extLst>
              <a:ext uri="{FF2B5EF4-FFF2-40B4-BE49-F238E27FC236}">
                <a16:creationId xmlns:a16="http://schemas.microsoft.com/office/drawing/2014/main" id="{CDA4B1D1-E1AC-5686-1E75-E2B70A37E51E}"/>
              </a:ext>
            </a:extLst>
          </p:cNvPr>
          <p:cNvPicPr>
            <a:picLocks noChangeAspect="1"/>
          </p:cNvPicPr>
          <p:nvPr/>
        </p:nvPicPr>
        <p:blipFill rotWithShape="1">
          <a:blip r:embed="rId13"/>
          <a:srcRect l="31646" t="32857" r="35436" b="54200"/>
          <a:stretch/>
        </p:blipFill>
        <p:spPr>
          <a:xfrm>
            <a:off x="6450227" y="3481834"/>
            <a:ext cx="2283467" cy="1349291"/>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2474D39-BAB3-32ED-BA66-E35E4F22ADED}"/>
                  </a:ext>
                </a:extLst>
              </p:cNvPr>
              <p:cNvSpPr txBox="1"/>
              <p:nvPr/>
            </p:nvSpPr>
            <p:spPr bwMode="auto">
              <a:xfrm>
                <a:off x="5298133" y="1622957"/>
                <a:ext cx="2606228" cy="369332"/>
              </a:xfrm>
              <a:prstGeom prst="rect">
                <a:avLst/>
              </a:prstGeom>
              <a:noFill/>
              <a:ln w="9525">
                <a:noFill/>
                <a:miter lim="800000"/>
                <a:headEnd/>
                <a:tailEnd/>
              </a:ln>
            </p:spPr>
            <p:txBody>
              <a:bodyPr wrap="square" rtlCol="0">
                <a:spAutoFit/>
              </a:bodyPr>
              <a:lstStyle/>
              <a:p>
                <a14:m>
                  <m:oMath xmlns:m="http://schemas.openxmlformats.org/officeDocument/2006/math">
                    <m:sSubSup>
                      <m:sSubSupPr>
                        <m:ctrlPr>
                          <a:rPr lang="en-TW"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𝑃</m:t>
                        </m:r>
                      </m:e>
                      <m:sub>
                        <m:r>
                          <a:rPr lang="en-US" i="1">
                            <a:latin typeface="Cambria Math" panose="02040503050406030204" pitchFamily="18" charset="0"/>
                            <a:cs typeface="Times New Roman" pitchFamily="18" charset="0"/>
                          </a:rPr>
                          <m:t>𝑙</m:t>
                        </m:r>
                      </m:sub>
                      <m:sup>
                        <m:r>
                          <a:rPr lang="en-US" i="1">
                            <a:latin typeface="Cambria Math" panose="02040503050406030204" pitchFamily="18" charset="0"/>
                            <a:cs typeface="Times New Roman" pitchFamily="18" charset="0"/>
                          </a:rPr>
                          <m:t>𝑚</m:t>
                        </m:r>
                      </m:sup>
                    </m:sSubSup>
                  </m:oMath>
                </a14:m>
                <a:r>
                  <a:rPr lang="en-TW" dirty="0">
                    <a:latin typeface="Times New Roman" pitchFamily="18" charset="0"/>
                    <a:cs typeface="Times New Roman" pitchFamily="18" charset="0"/>
                  </a:rPr>
                  <a:t>是</a:t>
                </a:r>
                <a14:m>
                  <m:oMath xmlns:m="http://schemas.openxmlformats.org/officeDocument/2006/math">
                    <m:r>
                      <a:rPr lang="en-US" b="0" i="1" smtClean="0">
                        <a:latin typeface="Cambria Math" panose="02040503050406030204" pitchFamily="18" charset="0"/>
                        <a:cs typeface="Times New Roman" pitchFamily="18" charset="0"/>
                      </a:rPr>
                      <m:t>𝑙</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𝑚</m:t>
                    </m:r>
                  </m:oMath>
                </a14:m>
                <a:r>
                  <a:rPr lang="en-TW" dirty="0">
                    <a:latin typeface="Times New Roman" pitchFamily="18" charset="0"/>
                    <a:cs typeface="Times New Roman" pitchFamily="18" charset="0"/>
                  </a:rPr>
                  <a:t>次的多項式</a:t>
                </a:r>
              </a:p>
            </p:txBody>
          </p:sp>
        </mc:Choice>
        <mc:Fallback xmlns="">
          <p:sp>
            <p:nvSpPr>
              <p:cNvPr id="15" name="TextBox 14">
                <a:extLst>
                  <a:ext uri="{FF2B5EF4-FFF2-40B4-BE49-F238E27FC236}">
                    <a16:creationId xmlns:a16="http://schemas.microsoft.com/office/drawing/2014/main" id="{F2474D39-BAB3-32ED-BA66-E35E4F22ADED}"/>
                  </a:ext>
                </a:extLst>
              </p:cNvPr>
              <p:cNvSpPr txBox="1">
                <a:spLocks noRot="1" noChangeAspect="1" noMove="1" noResize="1" noEditPoints="1" noAdjustHandles="1" noChangeArrowheads="1" noChangeShapeType="1" noTextEdit="1"/>
              </p:cNvSpPr>
              <p:nvPr/>
            </p:nvSpPr>
            <p:spPr bwMode="auto">
              <a:xfrm>
                <a:off x="5298133" y="1622957"/>
                <a:ext cx="2606228" cy="369332"/>
              </a:xfrm>
              <a:prstGeom prst="rect">
                <a:avLst/>
              </a:prstGeom>
              <a:blipFill>
                <a:blip r:embed="rId14"/>
                <a:stretch>
                  <a:fillRect t="-6667" b="-23333"/>
                </a:stretch>
              </a:blipFill>
              <a:ln w="9525">
                <a:noFill/>
                <a:miter lim="800000"/>
                <a:headEnd/>
                <a:tailEnd/>
              </a:ln>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cBhvr additive="base">
                                        <p:cTn id="7" dur="500" fill="hold"/>
                                        <p:tgtEl>
                                          <p:spTgt spid="7178"/>
                                        </p:tgtEl>
                                        <p:attrNameLst>
                                          <p:attrName>ppt_x</p:attrName>
                                        </p:attrNameLst>
                                      </p:cBhvr>
                                      <p:tavLst>
                                        <p:tav tm="0">
                                          <p:val>
                                            <p:strVal val="#ppt_x"/>
                                          </p:val>
                                        </p:tav>
                                        <p:tav tm="100000">
                                          <p:val>
                                            <p:strVal val="#ppt_x"/>
                                          </p:val>
                                        </p:tav>
                                      </p:tavLst>
                                    </p:anim>
                                    <p:anim calcmode="lin" valueType="num">
                                      <p:cBhvr additive="base">
                                        <p:cTn id="8" dur="500" fill="hold"/>
                                        <p:tgtEl>
                                          <p:spTgt spid="71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 grpId="0"/>
      <p:bldP spid="13" grpId="0" animBg="1"/>
      <p:bldP spid="3" grpId="0" animBg="1"/>
      <p:bldP spid="4" grpId="0" animBg="1"/>
      <p:bldP spid="8" grpId="0" animBg="1"/>
      <p:bldP spid="10"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5DDA62-E60C-58AD-C331-62775288026B}"/>
              </a:ext>
            </a:extLst>
          </p:cNvPr>
          <p:cNvPicPr>
            <a:picLocks noChangeAspect="1"/>
          </p:cNvPicPr>
          <p:nvPr/>
        </p:nvPicPr>
        <p:blipFill>
          <a:blip r:embed="rId2"/>
          <a:stretch>
            <a:fillRect/>
          </a:stretch>
        </p:blipFill>
        <p:spPr>
          <a:xfrm>
            <a:off x="825500" y="1063511"/>
            <a:ext cx="7493000" cy="2146300"/>
          </a:xfrm>
          <a:prstGeom prst="rect">
            <a:avLst/>
          </a:prstGeom>
        </p:spPr>
      </p:pic>
      <p:sp>
        <p:nvSpPr>
          <p:cNvPr id="2" name="TextBox 1">
            <a:extLst>
              <a:ext uri="{FF2B5EF4-FFF2-40B4-BE49-F238E27FC236}">
                <a16:creationId xmlns:a16="http://schemas.microsoft.com/office/drawing/2014/main" id="{3CA6C5D4-EC5D-97D1-50CB-1C9DFF500650}"/>
              </a:ext>
            </a:extLst>
          </p:cNvPr>
          <p:cNvSpPr txBox="1"/>
          <p:nvPr/>
        </p:nvSpPr>
        <p:spPr bwMode="auto">
          <a:xfrm>
            <a:off x="2240260" y="215869"/>
            <a:ext cx="352839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還有另一個推導的辦法</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4BF27092-A561-B73E-C6D9-723932FDF5C7}"/>
                  </a:ext>
                </a:extLst>
              </p:cNvPr>
              <p:cNvSpPr/>
              <p:nvPr/>
            </p:nvSpPr>
            <p:spPr>
              <a:xfrm>
                <a:off x="2244222" y="647917"/>
                <a:ext cx="1334660"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𝐿</m:t>
                          </m:r>
                        </m:e>
                        <m:sub>
                          <m:r>
                            <a:rPr lang="en-US" altLang="zh-TW" sz="1800" i="1">
                              <a:latin typeface="Cambria Math"/>
                            </a:rPr>
                            <m:t>+</m:t>
                          </m:r>
                        </m:sub>
                      </m:sSub>
                      <m:d>
                        <m:dPr>
                          <m:begChr m:val=""/>
                          <m:endChr m:val="⟩"/>
                          <m:ctrlPr>
                            <a:rPr lang="zh-TW" altLang="en-US"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𝑙</m:t>
                              </m:r>
                              <m:r>
                                <a:rPr lang="en-US" altLang="zh-TW" sz="1800" i="1">
                                  <a:latin typeface="Cambria Math" panose="02040503050406030204" pitchFamily="18" charset="0"/>
                                </a:rPr>
                                <m:t>,</m:t>
                              </m:r>
                              <m:r>
                                <a:rPr lang="en-US" altLang="zh-TW" sz="1800" i="1" smtClean="0">
                                  <a:latin typeface="Cambria Math" panose="02040503050406030204" pitchFamily="18" charset="0"/>
                                </a:rPr>
                                <m:t>𝑙</m:t>
                              </m:r>
                            </m:e>
                          </m:d>
                        </m:e>
                      </m:d>
                      <m:r>
                        <a:rPr lang="en-US" altLang="zh-TW" sz="1800" b="0" i="1" smtClean="0">
                          <a:latin typeface="Cambria Math"/>
                        </a:rPr>
                        <m:t>=0</m:t>
                      </m:r>
                    </m:oMath>
                  </m:oMathPara>
                </a14:m>
                <a:endParaRPr lang="zh-TW" altLang="en-US" sz="1800" dirty="0"/>
              </a:p>
            </p:txBody>
          </p:sp>
        </mc:Choice>
        <mc:Fallback xmlns="">
          <p:sp>
            <p:nvSpPr>
              <p:cNvPr id="3" name="矩形 2">
                <a:extLst>
                  <a:ext uri="{FF2B5EF4-FFF2-40B4-BE49-F238E27FC236}">
                    <a16:creationId xmlns:a16="http://schemas.microsoft.com/office/drawing/2014/main" id="{4BF27092-A561-B73E-C6D9-723932FDF5C7}"/>
                  </a:ext>
                </a:extLst>
              </p:cNvPr>
              <p:cNvSpPr>
                <a:spLocks noRot="1" noChangeAspect="1" noMove="1" noResize="1" noEditPoints="1" noAdjustHandles="1" noChangeArrowheads="1" noChangeShapeType="1" noTextEdit="1"/>
              </p:cNvSpPr>
              <p:nvPr/>
            </p:nvSpPr>
            <p:spPr>
              <a:xfrm>
                <a:off x="2244222" y="647917"/>
                <a:ext cx="1334660" cy="369332"/>
              </a:xfrm>
              <a:prstGeom prst="rect">
                <a:avLst/>
              </a:prstGeom>
              <a:blipFill>
                <a:blip r:embed="rId3"/>
                <a:stretch>
                  <a:fillRect l="-1887" t="-103226" b="-16451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11">
                <a:extLst>
                  <a:ext uri="{FF2B5EF4-FFF2-40B4-BE49-F238E27FC236}">
                    <a16:creationId xmlns:a16="http://schemas.microsoft.com/office/drawing/2014/main" id="{04CAE477-4834-14EE-2937-612AD6CE3C52}"/>
                  </a:ext>
                </a:extLst>
              </p:cNvPr>
              <p:cNvSpPr txBox="1"/>
              <p:nvPr/>
            </p:nvSpPr>
            <p:spPr bwMode="auto">
              <a:xfrm>
                <a:off x="1580763" y="1948276"/>
                <a:ext cx="1982722" cy="376770"/>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i="1">
                                  <a:latin typeface="Cambria Math" panose="02040503050406030204" pitchFamily="18" charset="0"/>
                                </a:rPr>
                                <m:t>𝐿</m:t>
                              </m:r>
                            </m:e>
                          </m:acc>
                        </m:e>
                        <m:sub>
                          <m:r>
                            <a:rPr lang="en-US" altLang="zh-TW" i="1">
                              <a:latin typeface="Cambria Math"/>
                            </a:rPr>
                            <m:t>+</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m:t>
                          </m:r>
                          <m:r>
                            <a:rPr lang="en-US" altLang="zh-TW" b="0" i="1" smtClean="0">
                              <a:latin typeface="Cambria Math" panose="02040503050406030204" pitchFamily="18" charset="0"/>
                            </a:rPr>
                            <m:t>𝑙</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r>
                        <a:rPr lang="en-US" altLang="zh-TW" b="0" i="1" smtClean="0">
                          <a:latin typeface="Cambria Math" panose="02040503050406030204" pitchFamily="18" charset="0"/>
                          <a:ea typeface="Cambria Math" panose="02040503050406030204" pitchFamily="18" charset="0"/>
                        </a:rPr>
                        <m:t>=0=</m:t>
                      </m:r>
                    </m:oMath>
                  </m:oMathPara>
                </a14:m>
                <a:endParaRPr lang="zh-TW" altLang="en-US" dirty="0"/>
              </a:p>
            </p:txBody>
          </p:sp>
        </mc:Choice>
        <mc:Fallback xmlns="">
          <p:sp>
            <p:nvSpPr>
              <p:cNvPr id="4" name="文字方塊 11">
                <a:extLst>
                  <a:ext uri="{FF2B5EF4-FFF2-40B4-BE49-F238E27FC236}">
                    <a16:creationId xmlns:a16="http://schemas.microsoft.com/office/drawing/2014/main" id="{04CAE477-4834-14EE-2937-612AD6CE3C52}"/>
                  </a:ext>
                </a:extLst>
              </p:cNvPr>
              <p:cNvSpPr txBox="1">
                <a:spLocks noRot="1" noChangeAspect="1" noMove="1" noResize="1" noEditPoints="1" noAdjustHandles="1" noChangeArrowheads="1" noChangeShapeType="1" noTextEdit="1"/>
              </p:cNvSpPr>
              <p:nvPr/>
            </p:nvSpPr>
            <p:spPr bwMode="auto">
              <a:xfrm>
                <a:off x="1580763" y="1948276"/>
                <a:ext cx="1982722" cy="376770"/>
              </a:xfrm>
              <a:prstGeom prst="rect">
                <a:avLst/>
              </a:prstGeom>
              <a:blipFill>
                <a:blip r:embed="rId4"/>
                <a:stretch>
                  <a:fillRect t="-3333" b="-16667"/>
                </a:stretch>
              </a:blipFill>
              <a:ln>
                <a:noFill/>
              </a:ln>
            </p:spPr>
            <p:txBody>
              <a:bodyPr/>
              <a:lstStyle/>
              <a:p>
                <a:r>
                  <a:rPr lang="en-TW">
                    <a:noFill/>
                  </a:rPr>
                  <a:t> </a:t>
                </a:r>
              </a:p>
            </p:txBody>
          </p:sp>
        </mc:Fallback>
      </mc:AlternateContent>
      <p:pic>
        <p:nvPicPr>
          <p:cNvPr id="6" name="Picture 5">
            <a:extLst>
              <a:ext uri="{FF2B5EF4-FFF2-40B4-BE49-F238E27FC236}">
                <a16:creationId xmlns:a16="http://schemas.microsoft.com/office/drawing/2014/main" id="{5EAE01BF-AC64-E600-3316-1FBAA4A33CC4}"/>
              </a:ext>
            </a:extLst>
          </p:cNvPr>
          <p:cNvPicPr>
            <a:picLocks noChangeAspect="1"/>
          </p:cNvPicPr>
          <p:nvPr/>
        </p:nvPicPr>
        <p:blipFill>
          <a:blip r:embed="rId5"/>
          <a:stretch>
            <a:fillRect/>
          </a:stretch>
        </p:blipFill>
        <p:spPr>
          <a:xfrm>
            <a:off x="800100" y="3212976"/>
            <a:ext cx="7543800" cy="3340100"/>
          </a:xfrm>
          <a:prstGeom prst="rect">
            <a:avLst/>
          </a:prstGeom>
        </p:spPr>
      </p:pic>
      <mc:AlternateContent xmlns:mc="http://schemas.openxmlformats.org/markup-compatibility/2006" xmlns:a14="http://schemas.microsoft.com/office/drawing/2010/main">
        <mc:Choice Requires="a14">
          <p:sp>
            <p:nvSpPr>
              <p:cNvPr id="7" name="文字方塊 11">
                <a:extLst>
                  <a:ext uri="{FF2B5EF4-FFF2-40B4-BE49-F238E27FC236}">
                    <a16:creationId xmlns:a16="http://schemas.microsoft.com/office/drawing/2014/main" id="{17178F8C-D2BB-75F4-C04B-30CEFC0FA73C}"/>
                  </a:ext>
                </a:extLst>
              </p:cNvPr>
              <p:cNvSpPr txBox="1"/>
              <p:nvPr/>
            </p:nvSpPr>
            <p:spPr bwMode="auto">
              <a:xfrm>
                <a:off x="4355976" y="647917"/>
                <a:ext cx="1745478" cy="376770"/>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i="1">
                                  <a:latin typeface="Cambria Math" panose="02040503050406030204" pitchFamily="18" charset="0"/>
                                </a:rPr>
                                <m:t>𝐿</m:t>
                              </m:r>
                            </m:e>
                          </m:acc>
                        </m:e>
                        <m:sub>
                          <m:r>
                            <a:rPr lang="en-US" altLang="zh-TW" i="1">
                              <a:latin typeface="Cambria Math"/>
                            </a:rPr>
                            <m:t>+</m:t>
                          </m:r>
                        </m:sub>
                      </m:sSub>
                      <m:sSub>
                        <m:sSubPr>
                          <m:ctrlPr>
                            <a:rPr lang="en-US" altLang="zh-TW" i="1">
                              <a:latin typeface="Cambria Math" panose="02040503050406030204" pitchFamily="18" charset="0"/>
                            </a:rPr>
                          </m:ctrlPr>
                        </m:sSubPr>
                        <m:e>
                          <m:r>
                            <a:rPr lang="en-US" altLang="zh-TW" i="1">
                              <a:latin typeface="Cambria Math" panose="02040503050406030204" pitchFamily="18" charset="0"/>
                            </a:rPr>
                            <m:t>𝑌</m:t>
                          </m:r>
                        </m:e>
                        <m:sub>
                          <m:r>
                            <a:rPr lang="en-US" altLang="zh-TW" i="1">
                              <a:latin typeface="Cambria Math"/>
                            </a:rPr>
                            <m:t>𝑙</m:t>
                          </m:r>
                          <m:r>
                            <a:rPr lang="en-US" altLang="zh-TW" b="0" i="1" smtClean="0">
                              <a:latin typeface="Cambria Math" panose="02040503050406030204" pitchFamily="18" charset="0"/>
                            </a:rPr>
                            <m:t>𝑙</m:t>
                          </m:r>
                        </m:sub>
                      </m:sSub>
                      <m:d>
                        <m:dPr>
                          <m:ctrlPr>
                            <a:rPr lang="el-GR" altLang="zh-TW" i="1">
                              <a:latin typeface="Cambria Math" panose="02040503050406030204" pitchFamily="18" charset="0"/>
                              <a:ea typeface="Cambria Math"/>
                            </a:rPr>
                          </m:ctrlPr>
                        </m:dPr>
                        <m:e>
                          <m:r>
                            <a:rPr lang="zh-TW" altLang="el-GR" i="1">
                              <a:latin typeface="Cambria Math"/>
                              <a:ea typeface="Cambria Math"/>
                            </a:rPr>
                            <m:t>𝜃</m:t>
                          </m:r>
                          <m:r>
                            <a:rPr lang="en-US" altLang="zh-TW" i="1">
                              <a:latin typeface="Cambria Math" panose="02040503050406030204" pitchFamily="18" charset="0"/>
                              <a:ea typeface="Cambria Math"/>
                            </a:rPr>
                            <m:t>,</m:t>
                          </m:r>
                          <m:r>
                            <a:rPr lang="en-US" altLang="zh-TW" i="1">
                              <a:latin typeface="Cambria Math" panose="02040503050406030204" pitchFamily="18" charset="0"/>
                              <a:ea typeface="Cambria Math" panose="02040503050406030204" pitchFamily="18" charset="0"/>
                            </a:rPr>
                            <m:t>𝜙</m:t>
                          </m:r>
                        </m:e>
                      </m:d>
                      <m:r>
                        <a:rPr lang="en-US" altLang="zh-TW" b="0" i="1" smtClean="0">
                          <a:latin typeface="Cambria Math" panose="02040503050406030204" pitchFamily="18" charset="0"/>
                          <a:ea typeface="Cambria Math" panose="02040503050406030204" pitchFamily="18" charset="0"/>
                        </a:rPr>
                        <m:t>=0</m:t>
                      </m:r>
                    </m:oMath>
                  </m:oMathPara>
                </a14:m>
                <a:endParaRPr lang="zh-TW" altLang="en-US" dirty="0"/>
              </a:p>
            </p:txBody>
          </p:sp>
        </mc:Choice>
        <mc:Fallback xmlns="">
          <p:sp>
            <p:nvSpPr>
              <p:cNvPr id="7" name="文字方塊 11">
                <a:extLst>
                  <a:ext uri="{FF2B5EF4-FFF2-40B4-BE49-F238E27FC236}">
                    <a16:creationId xmlns:a16="http://schemas.microsoft.com/office/drawing/2014/main" id="{17178F8C-D2BB-75F4-C04B-30CEFC0FA73C}"/>
                  </a:ext>
                </a:extLst>
              </p:cNvPr>
              <p:cNvSpPr txBox="1">
                <a:spLocks noRot="1" noChangeAspect="1" noMove="1" noResize="1" noEditPoints="1" noAdjustHandles="1" noChangeArrowheads="1" noChangeShapeType="1" noTextEdit="1"/>
              </p:cNvSpPr>
              <p:nvPr/>
            </p:nvSpPr>
            <p:spPr bwMode="auto">
              <a:xfrm>
                <a:off x="4355976" y="647917"/>
                <a:ext cx="1745478" cy="376770"/>
              </a:xfrm>
              <a:prstGeom prst="rect">
                <a:avLst/>
              </a:prstGeom>
              <a:blipFill>
                <a:blip r:embed="rId6"/>
                <a:stretch>
                  <a:fillRect t="-3226" b="-12903"/>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788044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DE94CF-46F0-422B-A237-FF78B760CAB7}"/>
              </a:ext>
            </a:extLst>
          </p:cNvPr>
          <p:cNvPicPr>
            <a:picLocks noChangeAspect="1"/>
          </p:cNvPicPr>
          <p:nvPr/>
        </p:nvPicPr>
        <p:blipFill>
          <a:blip r:embed="rId2"/>
          <a:stretch>
            <a:fillRect/>
          </a:stretch>
        </p:blipFill>
        <p:spPr>
          <a:xfrm>
            <a:off x="730250" y="508000"/>
            <a:ext cx="7683500" cy="5842000"/>
          </a:xfrm>
          <a:prstGeom prst="rect">
            <a:avLst/>
          </a:prstGeom>
        </p:spPr>
      </p:pic>
    </p:spTree>
    <p:extLst>
      <p:ext uri="{BB962C8B-B14F-4D97-AF65-F5344CB8AC3E}">
        <p14:creationId xmlns:p14="http://schemas.microsoft.com/office/powerpoint/2010/main" val="1185857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2" descr="D:\Dropbox\Documents\課程\YoungTextBook\Images\Chapter41\A_Images\A_Figures_and_Photos\41_01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06121" y="720257"/>
            <a:ext cx="2592462" cy="215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55BF59-911F-433B-2927-DE9B596101FA}"/>
                  </a:ext>
                </a:extLst>
              </p:cNvPr>
              <p:cNvSpPr txBox="1"/>
              <p:nvPr/>
            </p:nvSpPr>
            <p:spPr bwMode="auto">
              <a:xfrm>
                <a:off x="349950" y="2978207"/>
                <a:ext cx="2592462" cy="91069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𝑢</m:t>
                          </m:r>
                        </m:e>
                        <m:sub>
                          <m:r>
                            <a:rPr lang="en-US" altLang="zh-TW" i="1">
                              <a:latin typeface="Cambria Math" panose="02040503050406030204" pitchFamily="18" charset="0"/>
                            </a:rPr>
                            <m:t>1</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m:t>
                      </m:r>
                      <m:rad>
                        <m:radPr>
                          <m:degHide m:val="on"/>
                          <m:ctrlPr>
                            <a:rPr lang="en-US" altLang="zh-TW"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b="0" i="1" smtClean="0">
                                  <a:latin typeface="Cambria Math" panose="02040503050406030204" pitchFamily="18" charset="0"/>
                                </a:rPr>
                                <m:t>𝐿</m:t>
                              </m:r>
                            </m:den>
                          </m:f>
                        </m:e>
                      </m:rad>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𝑛</m:t>
                                      </m:r>
                                    </m:e>
                                    <m:sub>
                                      <m:r>
                                        <a:rPr lang="en-US" altLang="zh-TW" b="0" i="1" smtClean="0">
                                          <a:latin typeface="Cambria Math" panose="02040503050406030204" pitchFamily="18" charset="0"/>
                                        </a:rPr>
                                        <m:t>𝑥</m:t>
                                      </m:r>
                                    </m:sub>
                                  </m:sSub>
                                  <m:r>
                                    <a:rPr lang="zh-TW" altLang="en-US" i="1">
                                      <a:latin typeface="Cambria Math"/>
                                    </a:rPr>
                                    <m:t>𝜋</m:t>
                                  </m:r>
                                </m:num>
                                <m:den>
                                  <m:r>
                                    <a:rPr lang="en-US" altLang="zh-TW" b="0" i="1" smtClean="0">
                                      <a:latin typeface="Cambria Math" panose="02040503050406030204" pitchFamily="18" charset="0"/>
                                    </a:rPr>
                                    <m:t>𝐿</m:t>
                                  </m:r>
                                </m:den>
                              </m:f>
                              <m:r>
                                <a:rPr lang="en-US" altLang="zh-TW" i="1">
                                  <a:latin typeface="Cambria Math"/>
                                </a:rPr>
                                <m:t>𝑥</m:t>
                              </m:r>
                            </m:e>
                          </m:d>
                        </m:e>
                      </m:func>
                    </m:oMath>
                  </m:oMathPara>
                </a14:m>
                <a:endParaRPr lang="en-TW" dirty="0"/>
              </a:p>
            </p:txBody>
          </p:sp>
        </mc:Choice>
        <mc:Fallback xmlns="">
          <p:sp>
            <p:nvSpPr>
              <p:cNvPr id="7" name="TextBox 6">
                <a:extLst>
                  <a:ext uri="{FF2B5EF4-FFF2-40B4-BE49-F238E27FC236}">
                    <a16:creationId xmlns:a16="http://schemas.microsoft.com/office/drawing/2014/main" id="{7A55BF59-911F-433B-2927-DE9B596101FA}"/>
                  </a:ext>
                </a:extLst>
              </p:cNvPr>
              <p:cNvSpPr txBox="1">
                <a:spLocks noRot="1" noChangeAspect="1" noMove="1" noResize="1" noEditPoints="1" noAdjustHandles="1" noChangeArrowheads="1" noChangeShapeType="1" noTextEdit="1"/>
              </p:cNvSpPr>
              <p:nvPr/>
            </p:nvSpPr>
            <p:spPr bwMode="auto">
              <a:xfrm>
                <a:off x="349950" y="2978207"/>
                <a:ext cx="2592462" cy="910699"/>
              </a:xfrm>
              <a:prstGeom prst="rect">
                <a:avLst/>
              </a:prstGeom>
              <a:blipFill>
                <a:blip r:embed="rId3"/>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D793F0D-34AF-ED06-6BE6-FA474314F09E}"/>
                  </a:ext>
                </a:extLst>
              </p:cNvPr>
              <p:cNvSpPr txBox="1"/>
              <p:nvPr/>
            </p:nvSpPr>
            <p:spPr bwMode="auto">
              <a:xfrm>
                <a:off x="2981403" y="2978207"/>
                <a:ext cx="2592463" cy="91069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𝑣</m:t>
                          </m:r>
                        </m:e>
                        <m:sub>
                          <m:r>
                            <a:rPr lang="en-US" altLang="zh-TW" b="0" i="1" smtClean="0">
                              <a:latin typeface="Cambria Math" panose="02040503050406030204" pitchFamily="18" charset="0"/>
                            </a:rPr>
                            <m:t>2</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m:t>
                      </m:r>
                      <m:rad>
                        <m:radPr>
                          <m:degHide m:val="on"/>
                          <m:ctrlPr>
                            <a:rPr lang="en-US" altLang="zh-TW"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b="0" i="1" smtClean="0">
                                  <a:latin typeface="Cambria Math" panose="02040503050406030204" pitchFamily="18" charset="0"/>
                                </a:rPr>
                                <m:t>𝐿</m:t>
                              </m:r>
                            </m:den>
                          </m:f>
                        </m:e>
                      </m:rad>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𝑛</m:t>
                                      </m:r>
                                    </m:e>
                                    <m:sub>
                                      <m:r>
                                        <a:rPr lang="en-US" altLang="zh-TW" b="0" i="1" smtClean="0">
                                          <a:latin typeface="Cambria Math" panose="02040503050406030204" pitchFamily="18" charset="0"/>
                                        </a:rPr>
                                        <m:t>𝑦</m:t>
                                      </m:r>
                                    </m:sub>
                                  </m:sSub>
                                  <m:r>
                                    <a:rPr lang="zh-TW" altLang="en-US" i="1">
                                      <a:latin typeface="Cambria Math"/>
                                    </a:rPr>
                                    <m:t>𝜋</m:t>
                                  </m:r>
                                </m:num>
                                <m:den>
                                  <m:r>
                                    <a:rPr lang="en-US" altLang="zh-TW" b="0" i="1" smtClean="0">
                                      <a:latin typeface="Cambria Math" panose="02040503050406030204" pitchFamily="18" charset="0"/>
                                    </a:rPr>
                                    <m:t>𝐿</m:t>
                                  </m:r>
                                </m:den>
                              </m:f>
                              <m:r>
                                <a:rPr lang="en-US" altLang="zh-TW" b="0" i="1" smtClean="0">
                                  <a:latin typeface="Cambria Math" panose="02040503050406030204" pitchFamily="18" charset="0"/>
                                </a:rPr>
                                <m:t>𝑦</m:t>
                              </m:r>
                            </m:e>
                          </m:d>
                        </m:e>
                      </m:func>
                    </m:oMath>
                  </m:oMathPara>
                </a14:m>
                <a:endParaRPr lang="en-TW" dirty="0"/>
              </a:p>
            </p:txBody>
          </p:sp>
        </mc:Choice>
        <mc:Fallback xmlns="">
          <p:sp>
            <p:nvSpPr>
              <p:cNvPr id="8" name="TextBox 7">
                <a:extLst>
                  <a:ext uri="{FF2B5EF4-FFF2-40B4-BE49-F238E27FC236}">
                    <a16:creationId xmlns:a16="http://schemas.microsoft.com/office/drawing/2014/main" id="{8D793F0D-34AF-ED06-6BE6-FA474314F09E}"/>
                  </a:ext>
                </a:extLst>
              </p:cNvPr>
              <p:cNvSpPr txBox="1">
                <a:spLocks noRot="1" noChangeAspect="1" noMove="1" noResize="1" noEditPoints="1" noAdjustHandles="1" noChangeArrowheads="1" noChangeShapeType="1" noTextEdit="1"/>
              </p:cNvSpPr>
              <p:nvPr/>
            </p:nvSpPr>
            <p:spPr bwMode="auto">
              <a:xfrm>
                <a:off x="2981403" y="2978207"/>
                <a:ext cx="2592463" cy="910699"/>
              </a:xfrm>
              <a:prstGeom prst="rect">
                <a:avLst/>
              </a:prstGeom>
              <a:blipFill>
                <a:blip r:embed="rId4"/>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D37E37C-F36D-6EE4-B8ED-1113DEDBF632}"/>
                  </a:ext>
                </a:extLst>
              </p:cNvPr>
              <p:cNvSpPr txBox="1"/>
              <p:nvPr/>
            </p:nvSpPr>
            <p:spPr bwMode="auto">
              <a:xfrm>
                <a:off x="5614546" y="2978207"/>
                <a:ext cx="2592463" cy="91069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3</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m:t>
                      </m:r>
                      <m:rad>
                        <m:radPr>
                          <m:degHide m:val="on"/>
                          <m:ctrlPr>
                            <a:rPr lang="en-US" altLang="zh-TW"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b="0" i="1" smtClean="0">
                                  <a:latin typeface="Cambria Math" panose="02040503050406030204" pitchFamily="18" charset="0"/>
                                </a:rPr>
                                <m:t>𝐿</m:t>
                              </m:r>
                            </m:den>
                          </m:f>
                        </m:e>
                      </m:rad>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𝑛</m:t>
                                      </m:r>
                                    </m:e>
                                    <m:sub>
                                      <m:r>
                                        <a:rPr lang="en-US" altLang="zh-TW" b="0" i="1" smtClean="0">
                                          <a:latin typeface="Cambria Math" panose="02040503050406030204" pitchFamily="18" charset="0"/>
                                        </a:rPr>
                                        <m:t>𝑧</m:t>
                                      </m:r>
                                    </m:sub>
                                  </m:sSub>
                                  <m:r>
                                    <a:rPr lang="zh-TW" altLang="en-US" i="1">
                                      <a:latin typeface="Cambria Math"/>
                                    </a:rPr>
                                    <m:t>𝜋</m:t>
                                  </m:r>
                                </m:num>
                                <m:den>
                                  <m:r>
                                    <a:rPr lang="en-US" altLang="zh-TW" b="0" i="1" smtClean="0">
                                      <a:latin typeface="Cambria Math" panose="02040503050406030204" pitchFamily="18" charset="0"/>
                                    </a:rPr>
                                    <m:t>𝐿</m:t>
                                  </m:r>
                                </m:den>
                              </m:f>
                              <m:r>
                                <a:rPr lang="en-US" altLang="zh-TW" b="0" i="1" smtClean="0">
                                  <a:latin typeface="Cambria Math" panose="02040503050406030204" pitchFamily="18" charset="0"/>
                                </a:rPr>
                                <m:t>𝑧</m:t>
                              </m:r>
                            </m:e>
                          </m:d>
                        </m:e>
                      </m:func>
                    </m:oMath>
                  </m:oMathPara>
                </a14:m>
                <a:endParaRPr lang="en-TW" dirty="0"/>
              </a:p>
            </p:txBody>
          </p:sp>
        </mc:Choice>
        <mc:Fallback xmlns="">
          <p:sp>
            <p:nvSpPr>
              <p:cNvPr id="9" name="TextBox 8">
                <a:extLst>
                  <a:ext uri="{FF2B5EF4-FFF2-40B4-BE49-F238E27FC236}">
                    <a16:creationId xmlns:a16="http://schemas.microsoft.com/office/drawing/2014/main" id="{CD37E37C-F36D-6EE4-B8ED-1113DEDBF632}"/>
                  </a:ext>
                </a:extLst>
              </p:cNvPr>
              <p:cNvSpPr txBox="1">
                <a:spLocks noRot="1" noChangeAspect="1" noMove="1" noResize="1" noEditPoints="1" noAdjustHandles="1" noChangeArrowheads="1" noChangeShapeType="1" noTextEdit="1"/>
              </p:cNvSpPr>
              <p:nvPr/>
            </p:nvSpPr>
            <p:spPr bwMode="auto">
              <a:xfrm>
                <a:off x="5614546" y="2978207"/>
                <a:ext cx="2592463" cy="910699"/>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15">
                <a:extLst>
                  <a:ext uri="{FF2B5EF4-FFF2-40B4-BE49-F238E27FC236}">
                    <a16:creationId xmlns:a16="http://schemas.microsoft.com/office/drawing/2014/main" id="{280C5DCA-2AD7-4CC2-B3AD-64A7EDF3A95C}"/>
                  </a:ext>
                </a:extLst>
              </p:cNvPr>
              <p:cNvSpPr txBox="1"/>
              <p:nvPr/>
            </p:nvSpPr>
            <p:spPr>
              <a:xfrm>
                <a:off x="349950" y="4089848"/>
                <a:ext cx="3347583" cy="72032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a:rPr>
                            <m:t>𝐸</m:t>
                          </m:r>
                        </m:e>
                        <m:sub>
                          <m:r>
                            <a:rPr lang="en-US" altLang="zh-CN" b="0" i="1" smtClean="0">
                              <a:latin typeface="Cambria Math" panose="02040503050406030204" pitchFamily="18" charset="0"/>
                            </a:rPr>
                            <m:t>1</m:t>
                          </m:r>
                        </m:sub>
                      </m:sSub>
                      <m:r>
                        <a:rPr lang="en-US" altLang="zh-CN" b="0" i="1" smtClean="0">
                          <a:latin typeface="Cambria Math"/>
                        </a:rPr>
                        <m:t>=</m:t>
                      </m:r>
                      <m:d>
                        <m:dPr>
                          <m:ctrlPr>
                            <a:rPr lang="en-US" altLang="zh-CN" i="1">
                              <a:latin typeface="Cambria Math" panose="02040503050406030204" pitchFamily="18" charset="0"/>
                            </a:rPr>
                          </m:ctrlPr>
                        </m:dPr>
                        <m:e>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TW" i="1">
                                      <a:latin typeface="Cambria Math"/>
                                      <a:ea typeface="Cambria Math"/>
                                    </a:rPr>
                                    <m:t>ℏ</m:t>
                                  </m:r>
                                </m:e>
                                <m:sup>
                                  <m:r>
                                    <a:rPr lang="en-US" altLang="zh-CN" i="1">
                                      <a:latin typeface="Cambria Math"/>
                                    </a:rPr>
                                    <m:t>2</m:t>
                                  </m:r>
                                </m:sup>
                              </m:sSup>
                            </m:num>
                            <m:den>
                              <m:r>
                                <a:rPr lang="en-US" altLang="zh-CN" b="0" i="1" smtClean="0">
                                  <a:latin typeface="Cambria Math" panose="02040503050406030204" pitchFamily="18" charset="0"/>
                                </a:rPr>
                                <m:t>2</m:t>
                              </m:r>
                              <m:r>
                                <a:rPr lang="en-US" altLang="zh-CN" i="1">
                                  <a:latin typeface="Cambria Math"/>
                                </a:rPr>
                                <m:t>𝑚</m:t>
                              </m:r>
                            </m:den>
                          </m:f>
                        </m:e>
                      </m:d>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𝜋</m:t>
                              </m:r>
                            </m:e>
                            <m:sup>
                              <m:r>
                                <a:rPr lang="en-US" altLang="zh-CN" i="1">
                                  <a:latin typeface="Cambria Math"/>
                                </a:rPr>
                                <m:t>2</m:t>
                              </m:r>
                            </m:sup>
                          </m:sSup>
                        </m:num>
                        <m:den>
                          <m:sSup>
                            <m:sSupPr>
                              <m:ctrlPr>
                                <a:rPr lang="en-US" altLang="zh-CN" i="1">
                                  <a:latin typeface="Cambria Math" panose="02040503050406030204" pitchFamily="18" charset="0"/>
                                </a:rPr>
                              </m:ctrlPr>
                            </m:sSupPr>
                            <m:e>
                              <m:r>
                                <a:rPr lang="en-US" altLang="zh-CN" b="0" i="1" smtClean="0">
                                  <a:latin typeface="Cambria Math" panose="02040503050406030204" pitchFamily="18" charset="0"/>
                                </a:rPr>
                                <m:t>𝐿</m:t>
                              </m:r>
                            </m:e>
                            <m:sup>
                              <m:r>
                                <a:rPr lang="en-US" altLang="zh-CN" i="1">
                                  <a:latin typeface="Cambria Math"/>
                                </a:rPr>
                                <m:t>2</m:t>
                              </m:r>
                            </m:sup>
                          </m:sSup>
                        </m:den>
                      </m:f>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𝑛</m:t>
                          </m:r>
                        </m:e>
                        <m:sub>
                          <m:r>
                            <a:rPr lang="en-US" altLang="zh-CN" i="1">
                              <a:latin typeface="Cambria Math" panose="02040503050406030204" pitchFamily="18" charset="0"/>
                            </a:rPr>
                            <m:t>𝑥</m:t>
                          </m:r>
                        </m:sub>
                        <m:sup>
                          <m:r>
                            <a:rPr lang="en-US" altLang="zh-CN" i="1">
                              <a:latin typeface="Cambria Math" panose="02040503050406030204" pitchFamily="18" charset="0"/>
                            </a:rPr>
                            <m:t>2</m:t>
                          </m:r>
                        </m:sup>
                      </m:sSubSup>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f>
                            <m:fPr>
                              <m:ctrlPr>
                                <a:rPr lang="en-US" altLang="zh-CN" i="1">
                                  <a:latin typeface="Cambria Math" panose="02040503050406030204" pitchFamily="18" charset="0"/>
                                </a:rPr>
                              </m:ctrlPr>
                            </m:fPr>
                            <m:num>
                              <m:sSup>
                                <m:sSupPr>
                                  <m:ctrlPr>
                                    <a:rPr lang="en-US" altLang="zh-CN" i="1" smtClean="0">
                                      <a:latin typeface="Cambria Math" panose="02040503050406030204" pitchFamily="18" charset="0"/>
                                    </a:rPr>
                                  </m:ctrlPr>
                                </m:sSupPr>
                                <m:e>
                                  <m:r>
                                    <a:rPr lang="en-US" altLang="zh-CN" i="1">
                                      <a:latin typeface="Cambria Math"/>
                                    </a:rPr>
                                    <m:t>h</m:t>
                                  </m:r>
                                </m:e>
                                <m:sup>
                                  <m:r>
                                    <a:rPr lang="en-US" altLang="zh-CN" b="0" i="1" smtClean="0">
                                      <a:latin typeface="Cambria Math"/>
                                    </a:rPr>
                                    <m:t>2</m:t>
                                  </m:r>
                                </m:sup>
                              </m:sSup>
                            </m:num>
                            <m:den>
                              <m:r>
                                <a:rPr lang="en-US" altLang="zh-CN" b="0" i="1" smtClean="0">
                                  <a:latin typeface="Cambria Math"/>
                                </a:rPr>
                                <m:t>8</m:t>
                              </m:r>
                              <m:r>
                                <a:rPr lang="en-US" altLang="zh-CN" b="0" i="1" smtClean="0">
                                  <a:latin typeface="Cambria Math"/>
                                </a:rPr>
                                <m:t>𝑚</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𝐿</m:t>
                                  </m:r>
                                </m:e>
                                <m:sup>
                                  <m:r>
                                    <a:rPr lang="en-US" altLang="zh-CN" b="0" i="1" smtClean="0">
                                      <a:latin typeface="Cambria Math"/>
                                    </a:rPr>
                                    <m:t>2</m:t>
                                  </m:r>
                                </m:sup>
                              </m:sSup>
                            </m:den>
                          </m:f>
                        </m:e>
                      </m:d>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𝑛</m:t>
                          </m:r>
                        </m:e>
                        <m:sub>
                          <m:r>
                            <a:rPr lang="en-US" altLang="zh-CN" b="0" i="1" smtClean="0">
                              <a:latin typeface="Cambria Math" panose="02040503050406030204" pitchFamily="18" charset="0"/>
                            </a:rPr>
                            <m:t>𝑥</m:t>
                          </m:r>
                        </m:sub>
                        <m:sup>
                          <m:r>
                            <a:rPr lang="en-US" altLang="zh-CN" b="0" i="1" smtClean="0">
                              <a:latin typeface="Cambria Math" panose="02040503050406030204" pitchFamily="18" charset="0"/>
                            </a:rPr>
                            <m:t>2</m:t>
                          </m:r>
                        </m:sup>
                      </m:sSubSup>
                    </m:oMath>
                  </m:oMathPara>
                </a14:m>
                <a:endParaRPr lang="zh-CN" altLang="en-US" dirty="0"/>
              </a:p>
            </p:txBody>
          </p:sp>
        </mc:Choice>
        <mc:Fallback xmlns="">
          <p:sp>
            <p:nvSpPr>
              <p:cNvPr id="10" name="文字方塊 15">
                <a:extLst>
                  <a:ext uri="{FF2B5EF4-FFF2-40B4-BE49-F238E27FC236}">
                    <a16:creationId xmlns:a16="http://schemas.microsoft.com/office/drawing/2014/main" id="{280C5DCA-2AD7-4CC2-B3AD-64A7EDF3A95C}"/>
                  </a:ext>
                </a:extLst>
              </p:cNvPr>
              <p:cNvSpPr txBox="1">
                <a:spLocks noRot="1" noChangeAspect="1" noMove="1" noResize="1" noEditPoints="1" noAdjustHandles="1" noChangeArrowheads="1" noChangeShapeType="1" noTextEdit="1"/>
              </p:cNvSpPr>
              <p:nvPr/>
            </p:nvSpPr>
            <p:spPr>
              <a:xfrm>
                <a:off x="349950" y="4089848"/>
                <a:ext cx="3347583" cy="720325"/>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5">
                <a:extLst>
                  <a:ext uri="{FF2B5EF4-FFF2-40B4-BE49-F238E27FC236}">
                    <a16:creationId xmlns:a16="http://schemas.microsoft.com/office/drawing/2014/main" id="{A60E071B-14DA-6CCA-9BCA-486E00998367}"/>
                  </a:ext>
                </a:extLst>
              </p:cNvPr>
              <p:cNvSpPr txBox="1"/>
              <p:nvPr/>
            </p:nvSpPr>
            <p:spPr>
              <a:xfrm>
                <a:off x="3748192" y="4098540"/>
                <a:ext cx="1960537" cy="72032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a:rPr>
                            <m:t>𝐸</m:t>
                          </m:r>
                        </m:e>
                        <m:sub>
                          <m:r>
                            <a:rPr lang="en-US" altLang="zh-CN" b="0" i="1" smtClean="0">
                              <a:latin typeface="Cambria Math" panose="02040503050406030204" pitchFamily="18" charset="0"/>
                            </a:rPr>
                            <m:t>2</m:t>
                          </m:r>
                        </m:sub>
                      </m:sSub>
                      <m:r>
                        <a:rPr lang="en-US" altLang="zh-CN" b="0" i="1" smtClean="0">
                          <a:latin typeface="Cambria Math"/>
                        </a:rPr>
                        <m:t>=</m:t>
                      </m:r>
                      <m:d>
                        <m:dPr>
                          <m:ctrlPr>
                            <a:rPr lang="en-US" altLang="zh-CN" b="0" i="1" smtClean="0">
                              <a:latin typeface="Cambria Math" panose="02040503050406030204" pitchFamily="18" charset="0"/>
                            </a:rPr>
                          </m:ctrlPr>
                        </m:dPr>
                        <m:e>
                          <m:f>
                            <m:fPr>
                              <m:ctrlPr>
                                <a:rPr lang="en-US" altLang="zh-CN" i="1">
                                  <a:latin typeface="Cambria Math" panose="02040503050406030204" pitchFamily="18" charset="0"/>
                                </a:rPr>
                              </m:ctrlPr>
                            </m:fPr>
                            <m:num>
                              <m:sSup>
                                <m:sSupPr>
                                  <m:ctrlPr>
                                    <a:rPr lang="en-US" altLang="zh-CN" i="1" smtClean="0">
                                      <a:latin typeface="Cambria Math" panose="02040503050406030204" pitchFamily="18" charset="0"/>
                                    </a:rPr>
                                  </m:ctrlPr>
                                </m:sSupPr>
                                <m:e>
                                  <m:r>
                                    <a:rPr lang="en-US" altLang="zh-CN" i="1">
                                      <a:latin typeface="Cambria Math"/>
                                    </a:rPr>
                                    <m:t>h</m:t>
                                  </m:r>
                                </m:e>
                                <m:sup>
                                  <m:r>
                                    <a:rPr lang="en-US" altLang="zh-CN" b="0" i="1" smtClean="0">
                                      <a:latin typeface="Cambria Math"/>
                                    </a:rPr>
                                    <m:t>2</m:t>
                                  </m:r>
                                </m:sup>
                              </m:sSup>
                            </m:num>
                            <m:den>
                              <m:r>
                                <a:rPr lang="en-US" altLang="zh-CN" b="0" i="1" smtClean="0">
                                  <a:latin typeface="Cambria Math"/>
                                </a:rPr>
                                <m:t>8</m:t>
                              </m:r>
                              <m:r>
                                <a:rPr lang="en-US" altLang="zh-CN" b="0" i="1" smtClean="0">
                                  <a:latin typeface="Cambria Math"/>
                                </a:rPr>
                                <m:t>𝑚</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𝐿</m:t>
                                  </m:r>
                                </m:e>
                                <m:sup>
                                  <m:r>
                                    <a:rPr lang="en-US" altLang="zh-CN" b="0" i="1" smtClean="0">
                                      <a:latin typeface="Cambria Math"/>
                                    </a:rPr>
                                    <m:t>2</m:t>
                                  </m:r>
                                </m:sup>
                              </m:sSup>
                            </m:den>
                          </m:f>
                        </m:e>
                      </m:d>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𝑛</m:t>
                          </m:r>
                        </m:e>
                        <m:sub>
                          <m:r>
                            <a:rPr lang="en-US" altLang="zh-CN" b="0" i="1" smtClean="0">
                              <a:latin typeface="Cambria Math" panose="02040503050406030204" pitchFamily="18" charset="0"/>
                            </a:rPr>
                            <m:t>𝑦</m:t>
                          </m:r>
                        </m:sub>
                        <m:sup>
                          <m:r>
                            <a:rPr lang="en-US" altLang="zh-CN" b="0" i="1" smtClean="0">
                              <a:latin typeface="Cambria Math" panose="02040503050406030204" pitchFamily="18" charset="0"/>
                            </a:rPr>
                            <m:t>2</m:t>
                          </m:r>
                        </m:sup>
                      </m:sSubSup>
                    </m:oMath>
                  </m:oMathPara>
                </a14:m>
                <a:endParaRPr lang="zh-CN" altLang="en-US" dirty="0"/>
              </a:p>
            </p:txBody>
          </p:sp>
        </mc:Choice>
        <mc:Fallback xmlns="">
          <p:sp>
            <p:nvSpPr>
              <p:cNvPr id="11" name="文字方塊 15">
                <a:extLst>
                  <a:ext uri="{FF2B5EF4-FFF2-40B4-BE49-F238E27FC236}">
                    <a16:creationId xmlns:a16="http://schemas.microsoft.com/office/drawing/2014/main" id="{A60E071B-14DA-6CCA-9BCA-486E00998367}"/>
                  </a:ext>
                </a:extLst>
              </p:cNvPr>
              <p:cNvSpPr txBox="1">
                <a:spLocks noRot="1" noChangeAspect="1" noMove="1" noResize="1" noEditPoints="1" noAdjustHandles="1" noChangeArrowheads="1" noChangeShapeType="1" noTextEdit="1"/>
              </p:cNvSpPr>
              <p:nvPr/>
            </p:nvSpPr>
            <p:spPr>
              <a:xfrm>
                <a:off x="3748192" y="4098540"/>
                <a:ext cx="1960537" cy="720325"/>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5">
                <a:extLst>
                  <a:ext uri="{FF2B5EF4-FFF2-40B4-BE49-F238E27FC236}">
                    <a16:creationId xmlns:a16="http://schemas.microsoft.com/office/drawing/2014/main" id="{00E45750-7074-65B4-B0C9-A952FFE70990}"/>
                  </a:ext>
                </a:extLst>
              </p:cNvPr>
              <p:cNvSpPr txBox="1"/>
              <p:nvPr/>
            </p:nvSpPr>
            <p:spPr>
              <a:xfrm>
                <a:off x="5827420" y="4085332"/>
                <a:ext cx="1880708" cy="72032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a:rPr>
                            <m:t>𝐸</m:t>
                          </m:r>
                        </m:e>
                        <m:sub>
                          <m:r>
                            <a:rPr lang="en-US" altLang="zh-CN" b="0" i="1" smtClean="0">
                              <a:latin typeface="Cambria Math" panose="02040503050406030204" pitchFamily="18" charset="0"/>
                            </a:rPr>
                            <m:t>3</m:t>
                          </m:r>
                        </m:sub>
                      </m:sSub>
                      <m:r>
                        <a:rPr lang="en-US" altLang="zh-CN" b="0" i="1" smtClean="0">
                          <a:latin typeface="Cambria Math"/>
                        </a:rPr>
                        <m:t>=</m:t>
                      </m:r>
                      <m:d>
                        <m:dPr>
                          <m:ctrlPr>
                            <a:rPr lang="en-US" altLang="zh-CN" b="0" i="1" smtClean="0">
                              <a:latin typeface="Cambria Math" panose="02040503050406030204" pitchFamily="18" charset="0"/>
                            </a:rPr>
                          </m:ctrlPr>
                        </m:dPr>
                        <m:e>
                          <m:f>
                            <m:fPr>
                              <m:ctrlPr>
                                <a:rPr lang="en-US" altLang="zh-CN" i="1">
                                  <a:latin typeface="Cambria Math" panose="02040503050406030204" pitchFamily="18" charset="0"/>
                                </a:rPr>
                              </m:ctrlPr>
                            </m:fPr>
                            <m:num>
                              <m:sSup>
                                <m:sSupPr>
                                  <m:ctrlPr>
                                    <a:rPr lang="en-US" altLang="zh-CN" i="1" smtClean="0">
                                      <a:latin typeface="Cambria Math" panose="02040503050406030204" pitchFamily="18" charset="0"/>
                                    </a:rPr>
                                  </m:ctrlPr>
                                </m:sSupPr>
                                <m:e>
                                  <m:r>
                                    <a:rPr lang="en-US" altLang="zh-CN" i="1">
                                      <a:latin typeface="Cambria Math"/>
                                    </a:rPr>
                                    <m:t>h</m:t>
                                  </m:r>
                                </m:e>
                                <m:sup>
                                  <m:r>
                                    <a:rPr lang="en-US" altLang="zh-CN" b="0" i="1" smtClean="0">
                                      <a:latin typeface="Cambria Math"/>
                                    </a:rPr>
                                    <m:t>2</m:t>
                                  </m:r>
                                </m:sup>
                              </m:sSup>
                            </m:num>
                            <m:den>
                              <m:r>
                                <a:rPr lang="en-US" altLang="zh-CN" b="0" i="1" smtClean="0">
                                  <a:latin typeface="Cambria Math"/>
                                </a:rPr>
                                <m:t>8</m:t>
                              </m:r>
                              <m:r>
                                <a:rPr lang="en-US" altLang="zh-CN" b="0" i="1" smtClean="0">
                                  <a:latin typeface="Cambria Math"/>
                                </a:rPr>
                                <m:t>𝑚</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𝐿</m:t>
                                  </m:r>
                                </m:e>
                                <m:sup>
                                  <m:r>
                                    <a:rPr lang="en-US" altLang="zh-CN" b="0" i="1" smtClean="0">
                                      <a:latin typeface="Cambria Math"/>
                                    </a:rPr>
                                    <m:t>2</m:t>
                                  </m:r>
                                </m:sup>
                              </m:sSup>
                            </m:den>
                          </m:f>
                        </m:e>
                      </m:d>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𝑛</m:t>
                          </m:r>
                        </m:e>
                        <m:sub>
                          <m:r>
                            <a:rPr lang="en-US" altLang="zh-CN" b="0" i="1" smtClean="0">
                              <a:latin typeface="Cambria Math" panose="02040503050406030204" pitchFamily="18" charset="0"/>
                            </a:rPr>
                            <m:t>𝑧</m:t>
                          </m:r>
                        </m:sub>
                        <m:sup>
                          <m:r>
                            <a:rPr lang="en-US" altLang="zh-CN" b="0" i="1" smtClean="0">
                              <a:latin typeface="Cambria Math" panose="02040503050406030204" pitchFamily="18" charset="0"/>
                            </a:rPr>
                            <m:t>2</m:t>
                          </m:r>
                        </m:sup>
                      </m:sSubSup>
                    </m:oMath>
                  </m:oMathPara>
                </a14:m>
                <a:endParaRPr lang="zh-CN" altLang="en-US" dirty="0"/>
              </a:p>
            </p:txBody>
          </p:sp>
        </mc:Choice>
        <mc:Fallback xmlns="">
          <p:sp>
            <p:nvSpPr>
              <p:cNvPr id="12" name="文字方塊 15">
                <a:extLst>
                  <a:ext uri="{FF2B5EF4-FFF2-40B4-BE49-F238E27FC236}">
                    <a16:creationId xmlns:a16="http://schemas.microsoft.com/office/drawing/2014/main" id="{00E45750-7074-65B4-B0C9-A952FFE70990}"/>
                  </a:ext>
                </a:extLst>
              </p:cNvPr>
              <p:cNvSpPr txBox="1">
                <a:spLocks noRot="1" noChangeAspect="1" noMove="1" noResize="1" noEditPoints="1" noAdjustHandles="1" noChangeArrowheads="1" noChangeShapeType="1" noTextEdit="1"/>
              </p:cNvSpPr>
              <p:nvPr/>
            </p:nvSpPr>
            <p:spPr>
              <a:xfrm>
                <a:off x="5827420" y="4085332"/>
                <a:ext cx="1880708" cy="720325"/>
              </a:xfrm>
              <a:prstGeom prst="rect">
                <a:avLst/>
              </a:prstGeom>
              <a:blipFill>
                <a:blip r:embed="rId8"/>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B960739-3C52-3DF6-AC54-DF3C2190D338}"/>
                  </a:ext>
                </a:extLst>
              </p:cNvPr>
              <p:cNvSpPr txBox="1"/>
              <p:nvPr/>
            </p:nvSpPr>
            <p:spPr bwMode="auto">
              <a:xfrm>
                <a:off x="338254" y="5295405"/>
                <a:ext cx="3028282" cy="720325"/>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𝐸</m:t>
                      </m:r>
                      <m:r>
                        <a:rPr lang="en-US" b="0" i="1" smtClean="0">
                          <a:latin typeface="Cambria Math" panose="02040503050406030204" pitchFamily="18" charset="0"/>
                          <a:cs typeface="Times New Roman" pitchFamily="18" charset="0"/>
                        </a:rPr>
                        <m:t>=</m:t>
                      </m:r>
                      <m:d>
                        <m:dPr>
                          <m:ctrlPr>
                            <a:rPr lang="en-US" altLang="zh-CN" i="1">
                              <a:latin typeface="Cambria Math" panose="02040503050406030204" pitchFamily="18" charset="0"/>
                            </a:rPr>
                          </m:ctrlPr>
                        </m:dPr>
                        <m:e>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CN" i="1">
                                      <a:latin typeface="Cambria Math"/>
                                    </a:rPr>
                                    <m:t>h</m:t>
                                  </m:r>
                                </m:e>
                                <m:sup>
                                  <m:r>
                                    <a:rPr lang="en-US" altLang="zh-CN" i="1">
                                      <a:latin typeface="Cambria Math"/>
                                    </a:rPr>
                                    <m:t>2</m:t>
                                  </m:r>
                                </m:sup>
                              </m:sSup>
                            </m:num>
                            <m:den>
                              <m:r>
                                <a:rPr lang="en-US" altLang="zh-CN" i="1">
                                  <a:latin typeface="Cambria Math"/>
                                </a:rPr>
                                <m:t>8</m:t>
                              </m:r>
                              <m:r>
                                <a:rPr lang="en-US" altLang="zh-CN" i="1">
                                  <a:latin typeface="Cambria Math"/>
                                </a:rPr>
                                <m:t>𝑚</m:t>
                              </m:r>
                              <m:sSup>
                                <m:sSupPr>
                                  <m:ctrlPr>
                                    <a:rPr lang="en-US" altLang="zh-CN" i="1">
                                      <a:latin typeface="Cambria Math" panose="02040503050406030204" pitchFamily="18" charset="0"/>
                                    </a:rPr>
                                  </m:ctrlPr>
                                </m:sSupPr>
                                <m:e>
                                  <m:r>
                                    <a:rPr lang="en-US" altLang="zh-CN" i="1">
                                      <a:latin typeface="Cambria Math" panose="02040503050406030204" pitchFamily="18" charset="0"/>
                                    </a:rPr>
                                    <m:t>𝐿</m:t>
                                  </m:r>
                                </m:e>
                                <m:sup>
                                  <m:r>
                                    <a:rPr lang="en-US" altLang="zh-CN" i="1">
                                      <a:latin typeface="Cambria Math"/>
                                    </a:rPr>
                                    <m:t>2</m:t>
                                  </m:r>
                                </m:sup>
                              </m:sSup>
                            </m:den>
                          </m:f>
                        </m:e>
                      </m:d>
                      <m:d>
                        <m:dPr>
                          <m:ctrlPr>
                            <a:rPr lang="en-US" altLang="zh-CN" i="1" smtClean="0">
                              <a:latin typeface="Cambria Math" panose="02040503050406030204" pitchFamily="18" charset="0"/>
                            </a:rPr>
                          </m:ctrlPr>
                        </m:dPr>
                        <m:e>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𝑛</m:t>
                              </m:r>
                            </m:e>
                            <m:sub>
                              <m:r>
                                <a:rPr lang="en-US" altLang="zh-CN" i="1">
                                  <a:latin typeface="Cambria Math" panose="02040503050406030204" pitchFamily="18" charset="0"/>
                                </a:rPr>
                                <m:t>𝑥</m:t>
                              </m:r>
                            </m:sub>
                            <m:sup>
                              <m:r>
                                <a:rPr lang="en-US" altLang="zh-CN" i="1">
                                  <a:latin typeface="Cambria Math" panose="02040503050406030204" pitchFamily="18" charset="0"/>
                                </a:rPr>
                                <m:t>2</m:t>
                              </m:r>
                            </m:sup>
                          </m:sSubSup>
                          <m:r>
                            <a:rPr lang="en-US" altLang="zh-CN" b="0" i="1" smtClean="0">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𝑛</m:t>
                              </m:r>
                            </m:e>
                            <m:sub>
                              <m:r>
                                <a:rPr lang="en-US" altLang="zh-CN" b="0" i="1" smtClean="0">
                                  <a:latin typeface="Cambria Math" panose="02040503050406030204" pitchFamily="18" charset="0"/>
                                </a:rPr>
                                <m:t>𝑦</m:t>
                              </m:r>
                            </m:sub>
                            <m:sup>
                              <m:r>
                                <a:rPr lang="en-US" altLang="zh-CN" i="1">
                                  <a:latin typeface="Cambria Math" panose="02040503050406030204" pitchFamily="18" charset="0"/>
                                </a:rPr>
                                <m:t>2</m:t>
                              </m:r>
                            </m:sup>
                          </m:sSubSup>
                          <m:r>
                            <a:rPr lang="en-US" altLang="zh-CN" b="0" i="1" smtClean="0">
                              <a:latin typeface="Cambria Math" panose="02040503050406030204" pitchFamily="18" charset="0"/>
                            </a:rPr>
                            <m:t>+</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𝑛</m:t>
                              </m:r>
                            </m:e>
                            <m:sub>
                              <m:r>
                                <a:rPr lang="en-US" altLang="zh-CN" b="0" i="1" smtClean="0">
                                  <a:latin typeface="Cambria Math" panose="02040503050406030204" pitchFamily="18" charset="0"/>
                                </a:rPr>
                                <m:t>𝑧</m:t>
                              </m:r>
                            </m:sub>
                            <m:sup>
                              <m:r>
                                <a:rPr lang="en-US" altLang="zh-CN" i="1">
                                  <a:latin typeface="Cambria Math" panose="02040503050406030204" pitchFamily="18" charset="0"/>
                                </a:rPr>
                                <m:t>2</m:t>
                              </m:r>
                            </m:sup>
                          </m:sSubSup>
                        </m:e>
                      </m:d>
                    </m:oMath>
                  </m:oMathPara>
                </a14:m>
                <a:endParaRPr lang="en-TW" dirty="0"/>
              </a:p>
            </p:txBody>
          </p:sp>
        </mc:Choice>
        <mc:Fallback xmlns="">
          <p:sp>
            <p:nvSpPr>
              <p:cNvPr id="13" name="TextBox 12">
                <a:extLst>
                  <a:ext uri="{FF2B5EF4-FFF2-40B4-BE49-F238E27FC236}">
                    <a16:creationId xmlns:a16="http://schemas.microsoft.com/office/drawing/2014/main" id="{7B960739-3C52-3DF6-AC54-DF3C2190D338}"/>
                  </a:ext>
                </a:extLst>
              </p:cNvPr>
              <p:cNvSpPr txBox="1">
                <a:spLocks noRot="1" noChangeAspect="1" noMove="1" noResize="1" noEditPoints="1" noAdjustHandles="1" noChangeArrowheads="1" noChangeShapeType="1" noTextEdit="1"/>
              </p:cNvSpPr>
              <p:nvPr/>
            </p:nvSpPr>
            <p:spPr bwMode="auto">
              <a:xfrm>
                <a:off x="338254" y="5295405"/>
                <a:ext cx="3028282" cy="720325"/>
              </a:xfrm>
              <a:prstGeom prst="rect">
                <a:avLst/>
              </a:prstGeom>
              <a:blipFill>
                <a:blip r:embed="rId9"/>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4">
                <a:extLst>
                  <a:ext uri="{FF2B5EF4-FFF2-40B4-BE49-F238E27FC236}">
                    <a16:creationId xmlns:a16="http://schemas.microsoft.com/office/drawing/2014/main" id="{1F1FD11D-0CB4-4DC2-CB87-309BE558ADDE}"/>
                  </a:ext>
                </a:extLst>
              </p:cNvPr>
              <p:cNvSpPr txBox="1"/>
              <p:nvPr/>
            </p:nvSpPr>
            <p:spPr bwMode="auto">
              <a:xfrm>
                <a:off x="3419872" y="5229200"/>
                <a:ext cx="5423216" cy="796244"/>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𝜓</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r>
                        <a:rPr lang="en-US" altLang="zh-TW" b="0" i="1" smtClean="0">
                          <a:latin typeface="Cambria Math"/>
                        </a:rPr>
                        <m:t>=</m:t>
                      </m:r>
                      <m:sSup>
                        <m:sSupPr>
                          <m:ctrlPr>
                            <a:rPr lang="en-US" altLang="zh-TW" b="0" i="1" smtClean="0">
                              <a:latin typeface="Cambria Math" panose="02040503050406030204" pitchFamily="18" charset="0"/>
                            </a:rPr>
                          </m:ctrlPr>
                        </m:sSupPr>
                        <m:e>
                          <m:d>
                            <m:dPr>
                              <m:ctrlPr>
                                <a:rPr lang="en-US" altLang="zh-TW" b="0" i="1" smtClean="0">
                                  <a:latin typeface="Cambria Math" panose="02040503050406030204" pitchFamily="18" charset="0"/>
                                </a:rPr>
                              </m:ctrlPr>
                            </m:dPr>
                            <m:e>
                              <m:f>
                                <m:fPr>
                                  <m:ctrlPr>
                                    <a:rPr lang="en-US" altLang="zh-TW" i="1">
                                      <a:latin typeface="Cambria Math" panose="02040503050406030204" pitchFamily="18" charset="0"/>
                                    </a:rPr>
                                  </m:ctrlPr>
                                </m:fPr>
                                <m:num>
                                  <m:r>
                                    <a:rPr lang="en-US" altLang="zh-TW" i="1">
                                      <a:latin typeface="Cambria Math"/>
                                    </a:rPr>
                                    <m:t>2</m:t>
                                  </m:r>
                                </m:num>
                                <m:den>
                                  <m:r>
                                    <a:rPr lang="en-US" altLang="zh-TW" i="1">
                                      <a:latin typeface="Cambria Math" panose="02040503050406030204" pitchFamily="18" charset="0"/>
                                    </a:rPr>
                                    <m:t>𝐿</m:t>
                                  </m:r>
                                </m:den>
                              </m:f>
                            </m:e>
                          </m:d>
                        </m:e>
                        <m:sup>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3</m:t>
                              </m:r>
                            </m:num>
                            <m:den>
                              <m:r>
                                <a:rPr lang="en-US" altLang="zh-TW" b="0" i="1" smtClean="0">
                                  <a:latin typeface="Cambria Math" panose="02040503050406030204" pitchFamily="18" charset="0"/>
                                </a:rPr>
                                <m:t>2</m:t>
                              </m:r>
                            </m:den>
                          </m:f>
                        </m:sup>
                      </m:sSup>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𝑛</m:t>
                                      </m:r>
                                    </m:e>
                                    <m:sub>
                                      <m:r>
                                        <a:rPr lang="en-US" altLang="zh-TW" i="1">
                                          <a:latin typeface="Cambria Math" panose="02040503050406030204" pitchFamily="18" charset="0"/>
                                        </a:rPr>
                                        <m:t>𝑥</m:t>
                                      </m:r>
                                    </m:sub>
                                  </m:sSub>
                                  <m:r>
                                    <a:rPr lang="zh-TW" altLang="en-US" i="1">
                                      <a:latin typeface="Cambria Math"/>
                                    </a:rPr>
                                    <m:t>𝜋</m:t>
                                  </m:r>
                                </m:num>
                                <m:den>
                                  <m:r>
                                    <a:rPr lang="en-US" altLang="zh-TW" i="1">
                                      <a:latin typeface="Cambria Math" panose="02040503050406030204" pitchFamily="18" charset="0"/>
                                    </a:rPr>
                                    <m:t>𝐿</m:t>
                                  </m:r>
                                </m:den>
                              </m:f>
                              <m:r>
                                <a:rPr lang="en-US" altLang="zh-TW" i="1">
                                  <a:latin typeface="Cambria Math"/>
                                </a:rPr>
                                <m:t>𝑥</m:t>
                              </m:r>
                            </m:e>
                          </m:d>
                        </m:e>
                      </m:func>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𝑛</m:t>
                                      </m:r>
                                    </m:e>
                                    <m:sub>
                                      <m:r>
                                        <a:rPr lang="en-US" altLang="zh-TW" i="1">
                                          <a:latin typeface="Cambria Math" panose="02040503050406030204" pitchFamily="18" charset="0"/>
                                        </a:rPr>
                                        <m:t>𝑦</m:t>
                                      </m:r>
                                    </m:sub>
                                  </m:sSub>
                                  <m:r>
                                    <a:rPr lang="zh-TW" altLang="en-US" i="1">
                                      <a:latin typeface="Cambria Math"/>
                                    </a:rPr>
                                    <m:t>𝜋</m:t>
                                  </m:r>
                                </m:num>
                                <m:den>
                                  <m:r>
                                    <a:rPr lang="en-US" altLang="zh-TW" i="1">
                                      <a:latin typeface="Cambria Math" panose="02040503050406030204" pitchFamily="18" charset="0"/>
                                    </a:rPr>
                                    <m:t>𝐿</m:t>
                                  </m:r>
                                </m:den>
                              </m:f>
                              <m:r>
                                <a:rPr lang="en-US" altLang="zh-TW" i="1">
                                  <a:latin typeface="Cambria Math" panose="02040503050406030204" pitchFamily="18" charset="0"/>
                                </a:rPr>
                                <m:t>𝑦</m:t>
                              </m:r>
                            </m:e>
                          </m:d>
                        </m:e>
                      </m:func>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panose="02040503050406030204" pitchFamily="18" charset="0"/>
                                        </a:rPr>
                                        <m:t>𝑛</m:t>
                                      </m:r>
                                    </m:e>
                                    <m:sub>
                                      <m:r>
                                        <a:rPr lang="en-US" altLang="zh-TW" i="1">
                                          <a:latin typeface="Cambria Math" panose="02040503050406030204" pitchFamily="18" charset="0"/>
                                        </a:rPr>
                                        <m:t>𝑧</m:t>
                                      </m:r>
                                    </m:sub>
                                  </m:sSub>
                                  <m:r>
                                    <a:rPr lang="zh-TW" altLang="en-US" i="1">
                                      <a:latin typeface="Cambria Math"/>
                                    </a:rPr>
                                    <m:t>𝜋</m:t>
                                  </m:r>
                                </m:num>
                                <m:den>
                                  <m:r>
                                    <a:rPr lang="en-US" altLang="zh-TW" i="1">
                                      <a:latin typeface="Cambria Math" panose="02040503050406030204" pitchFamily="18" charset="0"/>
                                    </a:rPr>
                                    <m:t>𝐿</m:t>
                                  </m:r>
                                </m:den>
                              </m:f>
                              <m:r>
                                <a:rPr lang="en-US" altLang="zh-TW" i="1">
                                  <a:latin typeface="Cambria Math" panose="02040503050406030204" pitchFamily="18" charset="0"/>
                                </a:rPr>
                                <m:t>𝑧</m:t>
                              </m:r>
                            </m:e>
                          </m:d>
                        </m:e>
                      </m:func>
                    </m:oMath>
                  </m:oMathPara>
                </a14:m>
                <a:endParaRPr lang="zh-TW" altLang="en-US" sz="1800" dirty="0"/>
              </a:p>
            </p:txBody>
          </p:sp>
        </mc:Choice>
        <mc:Fallback xmlns="">
          <p:sp>
            <p:nvSpPr>
              <p:cNvPr id="14" name="文字方塊 14">
                <a:extLst>
                  <a:ext uri="{FF2B5EF4-FFF2-40B4-BE49-F238E27FC236}">
                    <a16:creationId xmlns:a16="http://schemas.microsoft.com/office/drawing/2014/main" id="{1F1FD11D-0CB4-4DC2-CB87-309BE558ADDE}"/>
                  </a:ext>
                </a:extLst>
              </p:cNvPr>
              <p:cNvSpPr txBox="1">
                <a:spLocks noRot="1" noChangeAspect="1" noMove="1" noResize="1" noEditPoints="1" noAdjustHandles="1" noChangeArrowheads="1" noChangeShapeType="1" noTextEdit="1"/>
              </p:cNvSpPr>
              <p:nvPr/>
            </p:nvSpPr>
            <p:spPr bwMode="auto">
              <a:xfrm>
                <a:off x="3419872" y="5229200"/>
                <a:ext cx="5423216" cy="796244"/>
              </a:xfrm>
              <a:prstGeom prst="rect">
                <a:avLst/>
              </a:prstGeom>
              <a:blipFill>
                <a:blip r:embed="rId10"/>
                <a:stretch>
                  <a:fillRect/>
                </a:stretch>
              </a:blipFill>
              <a:ln>
                <a:noFill/>
              </a:ln>
            </p:spPr>
            <p:txBody>
              <a:bodyPr/>
              <a:lstStyle/>
              <a:p>
                <a:r>
                  <a:rPr lang="en-TW">
                    <a:noFill/>
                  </a:rPr>
                  <a:t> </a:t>
                </a:r>
              </a:p>
            </p:txBody>
          </p:sp>
        </mc:Fallback>
      </mc:AlternateContent>
      <p:sp>
        <p:nvSpPr>
          <p:cNvPr id="15" name="文字方塊 15">
            <a:extLst>
              <a:ext uri="{FF2B5EF4-FFF2-40B4-BE49-F238E27FC236}">
                <a16:creationId xmlns:a16="http://schemas.microsoft.com/office/drawing/2014/main" id="{BB749685-8860-A425-4E08-9E9E7A66B086}"/>
              </a:ext>
            </a:extLst>
          </p:cNvPr>
          <p:cNvSpPr txBox="1">
            <a:spLocks noChangeArrowheads="1"/>
          </p:cNvSpPr>
          <p:nvPr/>
        </p:nvSpPr>
        <p:spPr bwMode="auto">
          <a:xfrm>
            <a:off x="4007405" y="1612473"/>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dirty="0">
                <a:latin typeface="Times New Roman" charset="0"/>
                <a:cs typeface="Times New Roman" charset="0"/>
              </a:rPr>
              <a:t>三維</a:t>
            </a:r>
            <a:r>
              <a:rPr lang="en-US" altLang="zh-TW" dirty="0">
                <a:latin typeface="Times New Roman" charset="0"/>
                <a:cs typeface="Times New Roman" charset="0"/>
              </a:rPr>
              <a:t>Box</a:t>
            </a:r>
            <a:r>
              <a:rPr lang="zh-TW" altLang="en-US" dirty="0">
                <a:latin typeface="Times New Roman" charset="0"/>
                <a:cs typeface="Times New Roman" charset="0"/>
              </a:rPr>
              <a:t>簡化為三個一維</a:t>
            </a:r>
            <a:r>
              <a:rPr lang="en-US" altLang="zh-TW" dirty="0">
                <a:latin typeface="Times New Roman" charset="0"/>
                <a:cs typeface="Times New Roman" charset="0"/>
              </a:rPr>
              <a:t>Box</a:t>
            </a:r>
            <a:r>
              <a:rPr lang="zh-TW" altLang="en-US" dirty="0">
                <a:latin typeface="Times New Roman" charset="0"/>
                <a:cs typeface="Times New Roman"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1">
                <a:extLst>
                  <a:ext uri="{FF2B5EF4-FFF2-40B4-BE49-F238E27FC236}">
                    <a16:creationId xmlns:a16="http://schemas.microsoft.com/office/drawing/2014/main" id="{4368A255-19C2-0099-1332-C100F0AEC1B1}"/>
                  </a:ext>
                </a:extLst>
              </p:cNvPr>
              <p:cNvSpPr txBox="1"/>
              <p:nvPr/>
            </p:nvSpPr>
            <p:spPr bwMode="auto">
              <a:xfrm>
                <a:off x="683569" y="488198"/>
                <a:ext cx="6352046" cy="720325"/>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ea typeface="Cambria Math"/>
                            </a:rPr>
                            <m:t>𝜕</m:t>
                          </m:r>
                          <m:r>
                            <a:rPr lang="en-US" altLang="zh-TW" i="1">
                              <a:latin typeface="Cambria Math"/>
                            </a:rPr>
                            <m:t>𝑟</m:t>
                          </m:r>
                        </m:den>
                      </m:f>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𝑅</m:t>
                              </m:r>
                              <m:d>
                                <m:dPr>
                                  <m:ctrlPr>
                                    <a:rPr lang="en-US" altLang="zh-TW" i="1">
                                      <a:latin typeface="Cambria Math" panose="02040503050406030204" pitchFamily="18" charset="0"/>
                                    </a:rPr>
                                  </m:ctrlPr>
                                </m:dPr>
                                <m:e>
                                  <m:r>
                                    <a:rPr lang="en-US" altLang="zh-TW" i="1">
                                      <a:latin typeface="Cambria Math"/>
                                    </a:rPr>
                                    <m:t>𝑟</m:t>
                                  </m:r>
                                </m:e>
                              </m:d>
                            </m:num>
                            <m:den>
                              <m:r>
                                <a:rPr lang="zh-TW" altLang="en-US" i="1">
                                  <a:latin typeface="Cambria Math"/>
                                  <a:ea typeface="Cambria Math"/>
                                </a:rPr>
                                <m:t>𝜕</m:t>
                              </m:r>
                              <m:r>
                                <a:rPr lang="en-US" altLang="zh-TW" i="1">
                                  <a:latin typeface="Cambria Math"/>
                                </a:rPr>
                                <m:t>𝑟</m:t>
                              </m:r>
                            </m:den>
                          </m:f>
                        </m:e>
                      </m:d>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𝜇</m:t>
                              </m:r>
                              <m:r>
                                <a:rPr lang="en-US" altLang="zh-TW" i="1">
                                  <a:latin typeface="Cambria Math"/>
                                </a:rPr>
                                <m:t>𝑟</m:t>
                              </m:r>
                            </m:e>
                            <m:sup>
                              <m:r>
                                <a:rPr lang="en-US" altLang="zh-TW" i="1">
                                  <a:latin typeface="Cambria Math"/>
                                </a:rPr>
                                <m:t>2</m:t>
                              </m:r>
                            </m:sup>
                          </m:sSup>
                        </m:den>
                      </m:f>
                      <m:r>
                        <a:rPr lang="en-US" altLang="zh-TW" i="1">
                          <a:latin typeface="Cambria Math" panose="02040503050406030204" pitchFamily="18" charset="0"/>
                          <a:ea typeface="Cambria Math" panose="02040503050406030204" pitchFamily="18" charset="0"/>
                        </a:rPr>
                        <m:t>𝑙</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𝑙</m:t>
                          </m:r>
                          <m:r>
                            <a:rPr lang="en-US" altLang="zh-TW" i="1">
                              <a:latin typeface="Cambria Math" panose="02040503050406030204" pitchFamily="18" charset="0"/>
                              <a:ea typeface="Cambria Math" panose="02040503050406030204" pitchFamily="18" charset="0"/>
                            </a:rPr>
                            <m:t>+1</m:t>
                          </m:r>
                        </m:e>
                      </m:d>
                      <m:r>
                        <a:rPr lang="en-US" altLang="zh-TW" b="0" i="1" smtClean="0">
                          <a:latin typeface="Cambria Math" panose="02040503050406030204" pitchFamily="18" charset="0"/>
                        </a:rPr>
                        <m:t>𝑅</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smtClean="0">
                              <a:latin typeface="Cambria Math" panose="02040503050406030204" pitchFamily="18" charset="0"/>
                              <a:ea typeface="Cambria Math" panose="02040503050406030204" pitchFamily="18" charset="0"/>
                            </a:rPr>
                            <m:t>𝜇</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f>
                        <m:fPr>
                          <m:ctrlPr>
                            <a:rPr lang="en-US" altLang="zh-TW" i="1">
                              <a:latin typeface="Cambria Math" panose="02040503050406030204" pitchFamily="18" charset="0"/>
                            </a:rPr>
                          </m:ctrlPr>
                        </m:fPr>
                        <m:num>
                          <m:r>
                            <a:rPr lang="en-US" altLang="zh-TW" i="1">
                              <a:latin typeface="Cambria Math" panose="02040503050406030204" pitchFamily="18" charset="0"/>
                            </a:rPr>
                            <m:t>𝑍</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r>
                        <a:rPr lang="en-US" altLang="zh-TW" b="0" i="1" smtClean="0">
                          <a:latin typeface="Cambria Math" panose="02040503050406030204" pitchFamily="18" charset="0"/>
                        </a:rPr>
                        <m:t>𝑅</m:t>
                      </m:r>
                      <m:r>
                        <a:rPr lang="en-US" altLang="zh-TW" i="1">
                          <a:latin typeface="Cambria Math"/>
                        </a:rPr>
                        <m:t>=</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smtClean="0">
                              <a:latin typeface="Cambria Math" panose="02040503050406030204" pitchFamily="18" charset="0"/>
                              <a:ea typeface="Cambria Math" panose="02040503050406030204" pitchFamily="18" charset="0"/>
                            </a:rPr>
                            <m:t>𝜇</m:t>
                          </m:r>
                          <m:r>
                            <a:rPr lang="en-US" altLang="zh-TW" i="1">
                              <a:latin typeface="Cambria Math"/>
                            </a:rPr>
                            <m:t>𝐸</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r>
                        <a:rPr lang="en-US" altLang="zh-TW" b="0" i="1" smtClean="0">
                          <a:latin typeface="Cambria Math" panose="02040503050406030204" pitchFamily="18" charset="0"/>
                        </a:rPr>
                        <m:t>𝑅</m:t>
                      </m:r>
                    </m:oMath>
                  </m:oMathPara>
                </a14:m>
                <a:endParaRPr lang="zh-TW" altLang="en-US" dirty="0"/>
              </a:p>
            </p:txBody>
          </p:sp>
        </mc:Choice>
        <mc:Fallback xmlns="">
          <p:sp>
            <p:nvSpPr>
              <p:cNvPr id="2" name="文字方塊 11">
                <a:extLst>
                  <a:ext uri="{FF2B5EF4-FFF2-40B4-BE49-F238E27FC236}">
                    <a16:creationId xmlns:a16="http://schemas.microsoft.com/office/drawing/2014/main" id="{4368A255-19C2-0099-1332-C100F0AEC1B1}"/>
                  </a:ext>
                </a:extLst>
              </p:cNvPr>
              <p:cNvSpPr txBox="1">
                <a:spLocks noRot="1" noChangeAspect="1" noMove="1" noResize="1" noEditPoints="1" noAdjustHandles="1" noChangeArrowheads="1" noChangeShapeType="1" noTextEdit="1"/>
              </p:cNvSpPr>
              <p:nvPr/>
            </p:nvSpPr>
            <p:spPr bwMode="auto">
              <a:xfrm>
                <a:off x="683569" y="488198"/>
                <a:ext cx="6352046" cy="720325"/>
              </a:xfrm>
              <a:prstGeom prst="rect">
                <a:avLst/>
              </a:prstGeom>
              <a:blipFill>
                <a:blip r:embed="rId2"/>
                <a:stretch>
                  <a:fillRect/>
                </a:stretch>
              </a:blipFill>
              <a:ln>
                <a:noFill/>
              </a:ln>
            </p:spPr>
            <p:txBody>
              <a:bodyPr/>
              <a:lstStyle/>
              <a:p>
                <a:r>
                  <a:rPr lang="en-TW">
                    <a:noFill/>
                  </a:rPr>
                  <a:t> </a:t>
                </a:r>
              </a:p>
            </p:txBody>
          </p:sp>
        </mc:Fallback>
      </mc:AlternateContent>
      <p:pic>
        <p:nvPicPr>
          <p:cNvPr id="4" name="Picture 3">
            <a:extLst>
              <a:ext uri="{FF2B5EF4-FFF2-40B4-BE49-F238E27FC236}">
                <a16:creationId xmlns:a16="http://schemas.microsoft.com/office/drawing/2014/main" id="{06FFE257-DFBC-BF5D-A867-AD1A7AFB5A68}"/>
              </a:ext>
            </a:extLst>
          </p:cNvPr>
          <p:cNvPicPr>
            <a:picLocks noChangeAspect="1"/>
          </p:cNvPicPr>
          <p:nvPr/>
        </p:nvPicPr>
        <p:blipFill rotWithShape="1">
          <a:blip r:embed="rId3"/>
          <a:srcRect t="10680" b="13552"/>
          <a:stretch/>
        </p:blipFill>
        <p:spPr>
          <a:xfrm>
            <a:off x="683569" y="2132856"/>
            <a:ext cx="7580531" cy="4552992"/>
          </a:xfrm>
          <a:prstGeom prst="rect">
            <a:avLst/>
          </a:prstGeom>
        </p:spPr>
      </p:pic>
      <mc:AlternateContent xmlns:mc="http://schemas.openxmlformats.org/markup-compatibility/2006" xmlns:a14="http://schemas.microsoft.com/office/drawing/2010/main">
        <mc:Choice Requires="a14">
          <p:sp>
            <p:nvSpPr>
              <p:cNvPr id="5" name="文字方塊 11">
                <a:extLst>
                  <a:ext uri="{FF2B5EF4-FFF2-40B4-BE49-F238E27FC236}">
                    <a16:creationId xmlns:a16="http://schemas.microsoft.com/office/drawing/2014/main" id="{8B9483CC-8FDD-FCEB-650F-A13C35933D81}"/>
                  </a:ext>
                </a:extLst>
              </p:cNvPr>
              <p:cNvSpPr txBox="1"/>
              <p:nvPr/>
            </p:nvSpPr>
            <p:spPr bwMode="auto">
              <a:xfrm>
                <a:off x="683569" y="1281259"/>
                <a:ext cx="5345844" cy="717312"/>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rPr>
                                <m:t>2</m:t>
                              </m:r>
                            </m:sup>
                          </m:sSup>
                          <m:r>
                            <a:rPr lang="en-US" altLang="zh-TW" i="1">
                              <a:latin typeface="Cambria Math" panose="02040503050406030204" pitchFamily="18" charset="0"/>
                            </a:rPr>
                            <m:t>𝑅</m:t>
                          </m:r>
                        </m:num>
                        <m:den>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2</m:t>
                              </m:r>
                            </m:sup>
                          </m:sSup>
                        </m:den>
                      </m:f>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2</m:t>
                          </m:r>
                        </m:num>
                        <m:den>
                          <m:r>
                            <a:rPr lang="en-US" altLang="zh-TW" i="1">
                              <a:latin typeface="Cambria Math" panose="02040503050406030204" pitchFamily="18" charset="0"/>
                            </a:rPr>
                            <m:t>𝑟</m:t>
                          </m:r>
                        </m:den>
                      </m:f>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panose="02040503050406030204" pitchFamily="18" charset="0"/>
                            </a:rPr>
                            <m:t>𝑅</m:t>
                          </m:r>
                        </m:num>
                        <m:den>
                          <m:r>
                            <a:rPr lang="zh-TW" altLang="en-US" i="1">
                              <a:latin typeface="Cambria Math"/>
                              <a:ea typeface="Cambria Math"/>
                            </a:rPr>
                            <m:t>𝜕</m:t>
                          </m:r>
                          <m:r>
                            <a:rPr lang="en-US" altLang="zh-TW" i="1">
                              <a:latin typeface="Cambria Math"/>
                            </a:rPr>
                            <m:t>𝑟</m:t>
                          </m:r>
                        </m:den>
                      </m:f>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smtClean="0">
                              <a:latin typeface="Cambria Math" panose="02040503050406030204" pitchFamily="18" charset="0"/>
                              <a:ea typeface="Cambria Math" panose="02040503050406030204" pitchFamily="18" charset="0"/>
                            </a:rPr>
                            <m:t>𝜇</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𝐸</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b="0" i="1" smtClean="0">
                                  <a:latin typeface="Cambria Math" panose="02040503050406030204" pitchFamily="18" charset="0"/>
                                </a:rPr>
                                <m:t>𝑍</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b="0" i="1" smtClean="0">
                                  <a:latin typeface="Cambria Math" panose="02040503050406030204" pitchFamily="18" charset="0"/>
                                </a:rPr>
                                <m:t>4</m:t>
                              </m:r>
                              <m:r>
                                <a:rPr lang="en-US" altLang="zh-TW" b="0" i="1" smtClean="0">
                                  <a:latin typeface="Cambria Math" panose="02040503050406030204" pitchFamily="18" charset="0"/>
                                  <a:ea typeface="Cambria Math" panose="02040503050406030204" pitchFamily="18" charset="0"/>
                                </a:rPr>
                                <m:t>𝜋</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𝜀</m:t>
                                  </m:r>
                                </m:e>
                                <m:sub>
                                  <m:r>
                                    <a:rPr lang="en-US" altLang="zh-TW" b="0" i="1" smtClean="0">
                                      <a:latin typeface="Cambria Math" panose="02040503050406030204" pitchFamily="18" charset="0"/>
                                      <a:ea typeface="Cambria Math" panose="02040503050406030204" pitchFamily="18" charset="0"/>
                                    </a:rPr>
                                    <m:t>0</m:t>
                                  </m:r>
                                </m:sub>
                              </m:sSub>
                              <m:r>
                                <a:rPr lang="en-US" altLang="zh-TW" i="1">
                                  <a:latin typeface="Cambria Math"/>
                                </a:rPr>
                                <m:t>𝑟</m:t>
                              </m:r>
                            </m:den>
                          </m:f>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𝑙</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𝑙</m:t>
                                  </m:r>
                                  <m:r>
                                    <a:rPr lang="en-US" altLang="zh-TW" i="1">
                                      <a:latin typeface="Cambria Math" panose="02040503050406030204" pitchFamily="18" charset="0"/>
                                      <a:ea typeface="Cambria Math" panose="02040503050406030204" pitchFamily="18" charset="0"/>
                                    </a:rPr>
                                    <m:t>+1</m:t>
                                  </m:r>
                                </m:e>
                              </m:d>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ℏ</m:t>
                                  </m:r>
                                </m:e>
                                <m:sup>
                                  <m:r>
                                    <a:rPr lang="en-US" altLang="zh-TW" i="1">
                                      <a:latin typeface="Cambria Math" panose="02040503050406030204" pitchFamily="18" charset="0"/>
                                      <a:ea typeface="Cambria Math" panose="02040503050406030204" pitchFamily="18" charset="0"/>
                                    </a:rPr>
                                    <m:t>2</m:t>
                                  </m:r>
                                </m:sup>
                              </m:sSup>
                            </m:num>
                            <m:den>
                              <m:r>
                                <a:rPr lang="en-US" altLang="zh-TW" i="1">
                                  <a:latin typeface="Cambria Math"/>
                                </a:rPr>
                                <m:t>2</m:t>
                              </m:r>
                              <m:r>
                                <a:rPr lang="en-US" altLang="zh-TW" i="1" smtClean="0">
                                  <a:latin typeface="Cambria Math" panose="02040503050406030204" pitchFamily="18" charset="0"/>
                                  <a:ea typeface="Cambria Math" panose="02040503050406030204" pitchFamily="18" charset="0"/>
                                </a:rPr>
                                <m:t>𝜇</m:t>
                              </m:r>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2</m:t>
                                  </m:r>
                                </m:sup>
                              </m:sSup>
                            </m:den>
                          </m:f>
                        </m:e>
                      </m:d>
                      <m:r>
                        <a:rPr lang="en-US" altLang="zh-TW" b="0" i="1" smtClean="0">
                          <a:latin typeface="Cambria Math" panose="02040503050406030204" pitchFamily="18" charset="0"/>
                        </a:rPr>
                        <m:t>𝑅</m:t>
                      </m:r>
                      <m:r>
                        <a:rPr lang="en-US" altLang="zh-TW" b="0" i="1" smtClean="0">
                          <a:latin typeface="Cambria Math" panose="02040503050406030204" pitchFamily="18" charset="0"/>
                        </a:rPr>
                        <m:t>=0</m:t>
                      </m:r>
                    </m:oMath>
                  </m:oMathPara>
                </a14:m>
                <a:endParaRPr lang="zh-TW" altLang="en-US" dirty="0"/>
              </a:p>
            </p:txBody>
          </p:sp>
        </mc:Choice>
        <mc:Fallback xmlns="">
          <p:sp>
            <p:nvSpPr>
              <p:cNvPr id="5" name="文字方塊 11">
                <a:extLst>
                  <a:ext uri="{FF2B5EF4-FFF2-40B4-BE49-F238E27FC236}">
                    <a16:creationId xmlns:a16="http://schemas.microsoft.com/office/drawing/2014/main" id="{8B9483CC-8FDD-FCEB-650F-A13C35933D81}"/>
                  </a:ext>
                </a:extLst>
              </p:cNvPr>
              <p:cNvSpPr txBox="1">
                <a:spLocks noRot="1" noChangeAspect="1" noMove="1" noResize="1" noEditPoints="1" noAdjustHandles="1" noChangeArrowheads="1" noChangeShapeType="1" noTextEdit="1"/>
              </p:cNvSpPr>
              <p:nvPr/>
            </p:nvSpPr>
            <p:spPr bwMode="auto">
              <a:xfrm>
                <a:off x="683569" y="1281259"/>
                <a:ext cx="5345844" cy="717312"/>
              </a:xfrm>
              <a:prstGeom prst="rect">
                <a:avLst/>
              </a:prstGeom>
              <a:blipFill>
                <a:blip r:embed="rId4"/>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1CBA928-4A9B-9448-8DD2-024A4918145A}"/>
                  </a:ext>
                </a:extLst>
              </p:cNvPr>
              <p:cNvSpPr txBox="1"/>
              <p:nvPr/>
            </p:nvSpPr>
            <p:spPr bwMode="auto">
              <a:xfrm>
                <a:off x="5292080" y="5733256"/>
                <a:ext cx="2160240" cy="695190"/>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𝛼</m:t>
                      </m:r>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b="0" i="1" smtClean="0">
                              <a:latin typeface="Cambria Math" panose="02040503050406030204" pitchFamily="18" charset="0"/>
                            </a:rPr>
                            <m:t>4</m:t>
                          </m:r>
                          <m:r>
                            <a:rPr lang="en-US" altLang="zh-TW" b="0" i="1" smtClean="0">
                              <a:latin typeface="Cambria Math" panose="02040503050406030204" pitchFamily="18" charset="0"/>
                              <a:ea typeface="Cambria Math" panose="02040503050406030204" pitchFamily="18" charset="0"/>
                            </a:rPr>
                            <m:t>𝜋</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𝜀</m:t>
                              </m:r>
                            </m:e>
                            <m:sub>
                              <m:r>
                                <a:rPr lang="en-US" altLang="zh-TW" b="0" i="1" smtClean="0">
                                  <a:latin typeface="Cambria Math" panose="02040503050406030204" pitchFamily="18" charset="0"/>
                                  <a:ea typeface="Cambria Math" panose="02040503050406030204" pitchFamily="18" charset="0"/>
                                </a:rPr>
                                <m:t>0</m:t>
                              </m:r>
                            </m:sub>
                          </m:sSub>
                          <m:r>
                            <a:rPr lang="en-US" altLang="zh-TW" b="0" i="1" smtClean="0">
                              <a:latin typeface="Cambria Math" panose="02040503050406030204" pitchFamily="18" charset="0"/>
                              <a:ea typeface="Cambria Math" panose="02040503050406030204" pitchFamily="18" charset="0"/>
                            </a:rPr>
                            <m:t>ℏ</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137</m:t>
                          </m:r>
                        </m:den>
                      </m:f>
                    </m:oMath>
                  </m:oMathPara>
                </a14:m>
                <a:endParaRPr lang="en-TW" dirty="0"/>
              </a:p>
            </p:txBody>
          </p:sp>
        </mc:Choice>
        <mc:Fallback xmlns="">
          <p:sp>
            <p:nvSpPr>
              <p:cNvPr id="7" name="TextBox 6">
                <a:extLst>
                  <a:ext uri="{FF2B5EF4-FFF2-40B4-BE49-F238E27FC236}">
                    <a16:creationId xmlns:a16="http://schemas.microsoft.com/office/drawing/2014/main" id="{E1CBA928-4A9B-9448-8DD2-024A4918145A}"/>
                  </a:ext>
                </a:extLst>
              </p:cNvPr>
              <p:cNvSpPr txBox="1">
                <a:spLocks noRot="1" noChangeAspect="1" noMove="1" noResize="1" noEditPoints="1" noAdjustHandles="1" noChangeArrowheads="1" noChangeShapeType="1" noTextEdit="1"/>
              </p:cNvSpPr>
              <p:nvPr/>
            </p:nvSpPr>
            <p:spPr bwMode="auto">
              <a:xfrm>
                <a:off x="5292080" y="5733256"/>
                <a:ext cx="2160240" cy="695190"/>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C79AAF55-1095-14F6-FA7A-C45FF7026AB3}"/>
              </a:ext>
            </a:extLst>
          </p:cNvPr>
          <p:cNvSpPr txBox="1"/>
          <p:nvPr/>
        </p:nvSpPr>
        <p:spPr bwMode="auto">
          <a:xfrm>
            <a:off x="5796136" y="5291188"/>
            <a:ext cx="1239479"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精細常數</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5C32DD-82D8-A02A-580A-26A3F4F1F562}"/>
                  </a:ext>
                </a:extLst>
              </p:cNvPr>
              <p:cNvSpPr txBox="1"/>
              <p:nvPr/>
            </p:nvSpPr>
            <p:spPr bwMode="auto">
              <a:xfrm>
                <a:off x="827584" y="81606"/>
                <a:ext cx="2664296"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接著來解</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𝑅</m:t>
                        </m:r>
                        <m:r>
                          <a:rPr lang="en-US" altLang="zh-TW" b="0" i="1" smtClean="0">
                            <a:latin typeface="Cambria Math" panose="02040503050406030204" pitchFamily="18" charset="0"/>
                          </a:rPr>
                          <m:t>(</m:t>
                        </m:r>
                        <m:r>
                          <a:rPr lang="en-US" altLang="zh-TW" b="0" i="1" smtClean="0">
                            <a:latin typeface="Cambria Math" panose="02040503050406030204" pitchFamily="18" charset="0"/>
                          </a:rPr>
                          <m:t>𝑟</m:t>
                        </m:r>
                        <m:r>
                          <a:rPr lang="en-US" altLang="zh-TW" b="0" i="1" smtClean="0">
                            <a:latin typeface="Cambria Math" panose="02040503050406030204" pitchFamily="18" charset="0"/>
                          </a:rPr>
                          <m:t>)</m:t>
                        </m:r>
                      </m:e>
                      <m:sub>
                        <m:r>
                          <a:rPr lang="en-US" altLang="zh-TW" b="0" i="1" smtClean="0">
                            <a:latin typeface="Cambria Math" panose="02040503050406030204" pitchFamily="18" charset="0"/>
                          </a:rPr>
                          <m:t>𝑛</m:t>
                        </m:r>
                        <m:r>
                          <a:rPr lang="en-US" altLang="zh-TW" i="1">
                            <a:latin typeface="Cambria Math"/>
                          </a:rPr>
                          <m:t>𝑙</m:t>
                        </m:r>
                      </m:sub>
                    </m:sSub>
                  </m:oMath>
                </a14:m>
                <a:r>
                  <a:rPr lang="en-TW" dirty="0">
                    <a:latin typeface="Times New Roman" pitchFamily="18" charset="0"/>
                    <a:cs typeface="Times New Roman" pitchFamily="18" charset="0"/>
                  </a:rPr>
                  <a:t>：</a:t>
                </a:r>
              </a:p>
            </p:txBody>
          </p:sp>
        </mc:Choice>
        <mc:Fallback xmlns="">
          <p:sp>
            <p:nvSpPr>
              <p:cNvPr id="9" name="TextBox 8">
                <a:extLst>
                  <a:ext uri="{FF2B5EF4-FFF2-40B4-BE49-F238E27FC236}">
                    <a16:creationId xmlns:a16="http://schemas.microsoft.com/office/drawing/2014/main" id="{015C32DD-82D8-A02A-580A-26A3F4F1F562}"/>
                  </a:ext>
                </a:extLst>
              </p:cNvPr>
              <p:cNvSpPr txBox="1">
                <a:spLocks noRot="1" noChangeAspect="1" noMove="1" noResize="1" noEditPoints="1" noAdjustHandles="1" noChangeArrowheads="1" noChangeShapeType="1" noTextEdit="1"/>
              </p:cNvSpPr>
              <p:nvPr/>
            </p:nvSpPr>
            <p:spPr bwMode="auto">
              <a:xfrm>
                <a:off x="827584" y="81606"/>
                <a:ext cx="2664296" cy="369332"/>
              </a:xfrm>
              <a:prstGeom prst="rect">
                <a:avLst/>
              </a:prstGeom>
              <a:blipFill>
                <a:blip r:embed="rId6"/>
                <a:stretch>
                  <a:fillRect l="-2370"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8E8052-079D-20C3-5387-C3B9D9575ACF}"/>
                  </a:ext>
                </a:extLst>
              </p:cNvPr>
              <p:cNvSpPr txBox="1"/>
              <p:nvPr/>
            </p:nvSpPr>
            <p:spPr bwMode="auto">
              <a:xfrm>
                <a:off x="5292080" y="4473674"/>
                <a:ext cx="280831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此數</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𝜆</m:t>
                    </m:r>
                  </m:oMath>
                </a14:m>
                <a:r>
                  <a:rPr lang="en-TW" dirty="0">
                    <a:latin typeface="Times New Roman" pitchFamily="18" charset="0"/>
                    <a:cs typeface="Times New Roman" pitchFamily="18" charset="0"/>
                  </a:rPr>
                  <a:t>就含能量本徵值。</a:t>
                </a:r>
              </a:p>
            </p:txBody>
          </p:sp>
        </mc:Choice>
        <mc:Fallback xmlns="">
          <p:sp>
            <p:nvSpPr>
              <p:cNvPr id="3" name="TextBox 2">
                <a:extLst>
                  <a:ext uri="{FF2B5EF4-FFF2-40B4-BE49-F238E27FC236}">
                    <a16:creationId xmlns:a16="http://schemas.microsoft.com/office/drawing/2014/main" id="{CE8E8052-079D-20C3-5387-C3B9D9575ACF}"/>
                  </a:ext>
                </a:extLst>
              </p:cNvPr>
              <p:cNvSpPr txBox="1">
                <a:spLocks noRot="1" noChangeAspect="1" noMove="1" noResize="1" noEditPoints="1" noAdjustHandles="1" noChangeArrowheads="1" noChangeShapeType="1" noTextEdit="1"/>
              </p:cNvSpPr>
              <p:nvPr/>
            </p:nvSpPr>
            <p:spPr bwMode="auto">
              <a:xfrm>
                <a:off x="5292080" y="4473674"/>
                <a:ext cx="2808312" cy="369332"/>
              </a:xfrm>
              <a:prstGeom prst="rect">
                <a:avLst/>
              </a:prstGeom>
              <a:blipFill>
                <a:blip r:embed="rId7"/>
                <a:stretch>
                  <a:fillRect l="-1802" t="-10000"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1195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6F28ED4-948E-0EA8-4D31-A39C6B30F2EC}"/>
              </a:ext>
            </a:extLst>
          </p:cNvPr>
          <p:cNvPicPr>
            <a:picLocks noChangeAspect="1"/>
          </p:cNvPicPr>
          <p:nvPr/>
        </p:nvPicPr>
        <p:blipFill rotWithShape="1">
          <a:blip r:embed="rId2"/>
          <a:srcRect t="49768"/>
          <a:stretch/>
        </p:blipFill>
        <p:spPr>
          <a:xfrm>
            <a:off x="1343070" y="4016098"/>
            <a:ext cx="6984776" cy="2595618"/>
          </a:xfrm>
          <a:prstGeom prst="rect">
            <a:avLst/>
          </a:prstGeom>
        </p:spPr>
      </p:pic>
      <p:pic>
        <p:nvPicPr>
          <p:cNvPr id="3" name="Picture 2">
            <a:extLst>
              <a:ext uri="{FF2B5EF4-FFF2-40B4-BE49-F238E27FC236}">
                <a16:creationId xmlns:a16="http://schemas.microsoft.com/office/drawing/2014/main" id="{7A1B61FB-7A2E-6FDD-A326-B4998D216483}"/>
              </a:ext>
            </a:extLst>
          </p:cNvPr>
          <p:cNvPicPr>
            <a:picLocks noChangeAspect="1"/>
          </p:cNvPicPr>
          <p:nvPr/>
        </p:nvPicPr>
        <p:blipFill rotWithShape="1">
          <a:blip r:embed="rId3"/>
          <a:srcRect l="16679" t="37329" r="17603" b="52749"/>
          <a:stretch/>
        </p:blipFill>
        <p:spPr>
          <a:xfrm>
            <a:off x="1259632" y="267201"/>
            <a:ext cx="5415078" cy="648072"/>
          </a:xfrm>
          <a:prstGeom prst="rect">
            <a:avLst/>
          </a:prstGeom>
        </p:spPr>
      </p:pic>
      <p:pic>
        <p:nvPicPr>
          <p:cNvPr id="4" name="Picture 3">
            <a:extLst>
              <a:ext uri="{FF2B5EF4-FFF2-40B4-BE49-F238E27FC236}">
                <a16:creationId xmlns:a16="http://schemas.microsoft.com/office/drawing/2014/main" id="{08683564-29F8-B0CA-0B8A-FF2F3DC8F784}"/>
              </a:ext>
            </a:extLst>
          </p:cNvPr>
          <p:cNvPicPr>
            <a:picLocks noChangeAspect="1"/>
          </p:cNvPicPr>
          <p:nvPr/>
        </p:nvPicPr>
        <p:blipFill rotWithShape="1">
          <a:blip r:embed="rId4"/>
          <a:srcRect l="37621" r="39084" b="9155"/>
          <a:stretch/>
        </p:blipFill>
        <p:spPr>
          <a:xfrm>
            <a:off x="3251281" y="972300"/>
            <a:ext cx="1902357" cy="648072"/>
          </a:xfrm>
          <a:prstGeom prst="rect">
            <a:avLst/>
          </a:prstGeom>
        </p:spPr>
      </p:pic>
      <p:pic>
        <p:nvPicPr>
          <p:cNvPr id="5" name="Picture 4">
            <a:extLst>
              <a:ext uri="{FF2B5EF4-FFF2-40B4-BE49-F238E27FC236}">
                <a16:creationId xmlns:a16="http://schemas.microsoft.com/office/drawing/2014/main" id="{5EE9BA5C-059C-6E99-EC46-DFEBAAF476D8}"/>
              </a:ext>
            </a:extLst>
          </p:cNvPr>
          <p:cNvPicPr>
            <a:picLocks noChangeAspect="1"/>
          </p:cNvPicPr>
          <p:nvPr/>
        </p:nvPicPr>
        <p:blipFill rotWithShape="1">
          <a:blip r:embed="rId2"/>
          <a:srcRect b="52643"/>
          <a:stretch/>
        </p:blipFill>
        <p:spPr>
          <a:xfrm>
            <a:off x="1331640" y="1569006"/>
            <a:ext cx="6984776" cy="244709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C4E2092-9D5E-A692-E928-16A715F133A8}"/>
                  </a:ext>
                </a:extLst>
              </p:cNvPr>
              <p:cNvSpPr txBox="1"/>
              <p:nvPr/>
            </p:nvSpPr>
            <p:spPr bwMode="auto">
              <a:xfrm>
                <a:off x="2483768" y="1103639"/>
                <a:ext cx="70814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𝜌</m:t>
                      </m:r>
                      <m:r>
                        <a:rPr lang="en-TW" i="1" smtClean="0">
                          <a:latin typeface="Cambria Math" panose="02040503050406030204" pitchFamily="18" charset="0"/>
                          <a:ea typeface="Cambria Math" panose="02040503050406030204" pitchFamily="18" charset="0"/>
                          <a:cs typeface="Times New Roman" pitchFamily="18" charset="0"/>
                        </a:rPr>
                        <m:t>→∞</m:t>
                      </m:r>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5C4E2092-9D5E-A692-E928-16A715F133A8}"/>
                  </a:ext>
                </a:extLst>
              </p:cNvPr>
              <p:cNvSpPr txBox="1">
                <a:spLocks noRot="1" noChangeAspect="1" noMove="1" noResize="1" noEditPoints="1" noAdjustHandles="1" noChangeArrowheads="1" noChangeShapeType="1" noTextEdit="1"/>
              </p:cNvSpPr>
              <p:nvPr/>
            </p:nvSpPr>
            <p:spPr bwMode="auto">
              <a:xfrm>
                <a:off x="2483768" y="1103639"/>
                <a:ext cx="708143" cy="276999"/>
              </a:xfrm>
              <a:prstGeom prst="rect">
                <a:avLst/>
              </a:prstGeom>
              <a:blipFill>
                <a:blip r:embed="rId5"/>
                <a:stretch>
                  <a:fillRect l="-7018" r="-3509" b="-26087"/>
                </a:stretch>
              </a:blipFill>
              <a:ln w="9525">
                <a:noFill/>
                <a:miter lim="800000"/>
                <a:headEnd/>
                <a:tailEnd/>
              </a:ln>
            </p:spPr>
            <p:txBody>
              <a:bodyPr/>
              <a:lstStyle/>
              <a:p>
                <a:r>
                  <a:rPr lang="en-TW">
                    <a:noFill/>
                  </a:rPr>
                  <a:t> </a:t>
                </a:r>
              </a:p>
            </p:txBody>
          </p:sp>
        </mc:Fallback>
      </mc:AlternateContent>
      <p:sp>
        <p:nvSpPr>
          <p:cNvPr id="7" name="Down Arrow 6">
            <a:extLst>
              <a:ext uri="{FF2B5EF4-FFF2-40B4-BE49-F238E27FC236}">
                <a16:creationId xmlns:a16="http://schemas.microsoft.com/office/drawing/2014/main" id="{A3D43D89-7992-D8FF-8540-7DAB16531C7A}"/>
              </a:ext>
            </a:extLst>
          </p:cNvPr>
          <p:cNvSpPr/>
          <p:nvPr/>
        </p:nvSpPr>
        <p:spPr>
          <a:xfrm>
            <a:off x="4283968" y="773453"/>
            <a:ext cx="288032" cy="26692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FDED48B-C12B-E543-49FD-AD61ED9688EC}"/>
                  </a:ext>
                </a:extLst>
              </p:cNvPr>
              <p:cNvSpPr txBox="1"/>
              <p:nvPr/>
            </p:nvSpPr>
            <p:spPr bwMode="auto">
              <a:xfrm>
                <a:off x="6516216" y="6165304"/>
                <a:ext cx="1656184" cy="369332"/>
              </a:xfrm>
              <a:prstGeom prst="rect">
                <a:avLst/>
              </a:prstGeom>
              <a:solidFill>
                <a:schemeClr val="bg1"/>
              </a:solidFill>
              <a:ln w="9525">
                <a:noFill/>
                <a:miter lim="800000"/>
                <a:headEnd/>
                <a:tailEnd/>
              </a:ln>
            </p:spPr>
            <p:txBody>
              <a:bodyPr wrap="square" rtlCol="0">
                <a:spAutoFit/>
              </a:bodyPr>
              <a:lstStyle/>
              <a:p>
                <a:r>
                  <a:rPr lang="en-TW" dirty="0">
                    <a:latin typeface="Times New Roman" pitchFamily="18" charset="0"/>
                    <a:cs typeface="Times New Roman" pitchFamily="18" charset="0"/>
                  </a:rPr>
                  <a:t>把</a:t>
                </a:r>
                <a14:m>
                  <m:oMath xmlns:m="http://schemas.openxmlformats.org/officeDocument/2006/math">
                    <m:r>
                      <a:rPr lang="en-US" i="1" dirty="0">
                        <a:latin typeface="Cambria Math" panose="02040503050406030204" pitchFamily="18" charset="0"/>
                        <a:cs typeface="Times New Roman" pitchFamily="18" charset="0"/>
                      </a:rPr>
                      <m:t>𝐺</m:t>
                    </m:r>
                    <m:r>
                      <a:rPr lang="en-US" b="0" i="1" dirty="0" smtClean="0">
                        <a:latin typeface="Cambria Math" panose="02040503050406030204" pitchFamily="18" charset="0"/>
                        <a:cs typeface="Times New Roman" pitchFamily="18" charset="0"/>
                      </a:rPr>
                      <m:t>/</m:t>
                    </m:r>
                    <m:sSup>
                      <m:sSupPr>
                        <m:ctrlPr>
                          <a:rPr lang="en-US" b="0" i="1" dirty="0" smtClean="0">
                            <a:latin typeface="Cambria Math" panose="02040503050406030204" pitchFamily="18" charset="0"/>
                            <a:cs typeface="Times New Roman" pitchFamily="18" charset="0"/>
                          </a:rPr>
                        </m:ctrlPr>
                      </m:sSupPr>
                      <m:e>
                        <m:r>
                          <a:rPr lang="en-US" b="0" i="1" dirty="0" smtClean="0">
                            <a:latin typeface="Cambria Math" panose="02040503050406030204" pitchFamily="18" charset="0"/>
                            <a:ea typeface="Cambria Math" panose="02040503050406030204" pitchFamily="18" charset="0"/>
                            <a:cs typeface="Times New Roman" pitchFamily="18" charset="0"/>
                          </a:rPr>
                          <m:t>𝜌</m:t>
                        </m:r>
                      </m:e>
                      <m:sup>
                        <m:r>
                          <a:rPr lang="en-US" b="0" i="1" dirty="0" smtClean="0">
                            <a:latin typeface="Cambria Math" panose="02040503050406030204" pitchFamily="18" charset="0"/>
                            <a:cs typeface="Times New Roman" pitchFamily="18" charset="0"/>
                          </a:rPr>
                          <m:t>2</m:t>
                        </m:r>
                      </m:sup>
                    </m:sSup>
                  </m:oMath>
                </a14:m>
                <a:r>
                  <a:rPr lang="en-TW" dirty="0">
                    <a:latin typeface="Times New Roman" pitchFamily="18" charset="0"/>
                    <a:cs typeface="Times New Roman" pitchFamily="18" charset="0"/>
                  </a:rPr>
                  <a:t>項除掉</a:t>
                </a:r>
              </a:p>
            </p:txBody>
          </p:sp>
        </mc:Choice>
        <mc:Fallback xmlns="">
          <p:sp>
            <p:nvSpPr>
              <p:cNvPr id="8" name="TextBox 7">
                <a:extLst>
                  <a:ext uri="{FF2B5EF4-FFF2-40B4-BE49-F238E27FC236}">
                    <a16:creationId xmlns:a16="http://schemas.microsoft.com/office/drawing/2014/main" id="{DFDED48B-C12B-E543-49FD-AD61ED9688EC}"/>
                  </a:ext>
                </a:extLst>
              </p:cNvPr>
              <p:cNvSpPr txBox="1">
                <a:spLocks noRot="1" noChangeAspect="1" noMove="1" noResize="1" noEditPoints="1" noAdjustHandles="1" noChangeArrowheads="1" noChangeShapeType="1" noTextEdit="1"/>
              </p:cNvSpPr>
              <p:nvPr/>
            </p:nvSpPr>
            <p:spPr bwMode="auto">
              <a:xfrm>
                <a:off x="6516216" y="6165304"/>
                <a:ext cx="1656184" cy="369332"/>
              </a:xfrm>
              <a:prstGeom prst="rect">
                <a:avLst/>
              </a:prstGeom>
              <a:blipFill>
                <a:blip r:embed="rId6"/>
                <a:stretch>
                  <a:fillRect l="-3053" t="-6667" b="-23333"/>
                </a:stretch>
              </a:blipFill>
              <a:ln w="9525">
                <a:noFill/>
                <a:miter lim="800000"/>
                <a:headEnd/>
                <a:tailEnd/>
              </a:ln>
            </p:spPr>
            <p:txBody>
              <a:bodyPr/>
              <a:lstStyle/>
              <a:p>
                <a:r>
                  <a:rPr lang="en-TW">
                    <a:noFill/>
                  </a:rPr>
                  <a:t> </a:t>
                </a:r>
              </a:p>
            </p:txBody>
          </p:sp>
        </mc:Fallback>
      </mc:AlternateContent>
      <p:cxnSp>
        <p:nvCxnSpPr>
          <p:cNvPr id="10" name="Straight Arrow Connector 9">
            <a:extLst>
              <a:ext uri="{FF2B5EF4-FFF2-40B4-BE49-F238E27FC236}">
                <a16:creationId xmlns:a16="http://schemas.microsoft.com/office/drawing/2014/main" id="{713C9BCF-8152-182F-691D-81CEB7E10F1F}"/>
              </a:ext>
            </a:extLst>
          </p:cNvPr>
          <p:cNvCxnSpPr/>
          <p:nvPr/>
        </p:nvCxnSpPr>
        <p:spPr>
          <a:xfrm flipH="1" flipV="1">
            <a:off x="5796136" y="4005064"/>
            <a:ext cx="1152128" cy="2160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1D6E77B-852B-492B-CFC3-04084AB08F90}"/>
              </a:ext>
            </a:extLst>
          </p:cNvPr>
          <p:cNvCxnSpPr>
            <a:cxnSpLocks/>
          </p:cNvCxnSpPr>
          <p:nvPr/>
        </p:nvCxnSpPr>
        <p:spPr>
          <a:xfrm flipH="1" flipV="1">
            <a:off x="5496167" y="836712"/>
            <a:ext cx="1237914" cy="29666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CAC23D-F1C0-B4EA-BB6D-929930214F02}"/>
                  </a:ext>
                </a:extLst>
              </p:cNvPr>
              <p:cNvSpPr txBox="1"/>
              <p:nvPr/>
            </p:nvSpPr>
            <p:spPr bwMode="auto">
              <a:xfrm>
                <a:off x="6660232" y="3541549"/>
                <a:ext cx="1512168" cy="369332"/>
              </a:xfrm>
              <a:prstGeom prst="rect">
                <a:avLst/>
              </a:prstGeom>
              <a:solidFill>
                <a:schemeClr val="bg1"/>
              </a:solidFill>
              <a:ln w="9525">
                <a:noFill/>
                <a:miter lim="800000"/>
                <a:headEnd/>
                <a:tailEnd/>
              </a:ln>
            </p:spPr>
            <p:txBody>
              <a:bodyPr wrap="square" rtlCol="0">
                <a:spAutoFit/>
              </a:bodyPr>
              <a:lstStyle/>
              <a:p>
                <a:r>
                  <a:rPr lang="en-TW" dirty="0">
                    <a:latin typeface="Times New Roman" pitchFamily="18" charset="0"/>
                    <a:cs typeface="Times New Roman" pitchFamily="18" charset="0"/>
                  </a:rPr>
                  <a:t>把</a:t>
                </a:r>
                <a14:m>
                  <m:oMath xmlns:m="http://schemas.openxmlformats.org/officeDocument/2006/math">
                    <m:r>
                      <a:rPr lang="en-US" i="1" dirty="0">
                        <a:latin typeface="Cambria Math" panose="02040503050406030204" pitchFamily="18" charset="0"/>
                        <a:cs typeface="Times New Roman" pitchFamily="18" charset="0"/>
                      </a:rPr>
                      <m:t>𝑅</m:t>
                    </m:r>
                    <m:r>
                      <a:rPr lang="en-US" b="0" i="1" dirty="0" smtClean="0">
                        <a:latin typeface="Cambria Math" panose="02040503050406030204" pitchFamily="18" charset="0"/>
                        <a:cs typeface="Times New Roman" pitchFamily="18" charset="0"/>
                      </a:rPr>
                      <m:t>/4</m:t>
                    </m:r>
                  </m:oMath>
                </a14:m>
                <a:r>
                  <a:rPr lang="en-TW" dirty="0">
                    <a:latin typeface="Times New Roman" pitchFamily="18" charset="0"/>
                    <a:cs typeface="Times New Roman" pitchFamily="18" charset="0"/>
                  </a:rPr>
                  <a:t>項除掉</a:t>
                </a:r>
              </a:p>
            </p:txBody>
          </p:sp>
        </mc:Choice>
        <mc:Fallback xmlns="">
          <p:sp>
            <p:nvSpPr>
              <p:cNvPr id="13" name="TextBox 12">
                <a:extLst>
                  <a:ext uri="{FF2B5EF4-FFF2-40B4-BE49-F238E27FC236}">
                    <a16:creationId xmlns:a16="http://schemas.microsoft.com/office/drawing/2014/main" id="{89CAC23D-F1C0-B4EA-BB6D-929930214F02}"/>
                  </a:ext>
                </a:extLst>
              </p:cNvPr>
              <p:cNvSpPr txBox="1">
                <a:spLocks noRot="1" noChangeAspect="1" noMove="1" noResize="1" noEditPoints="1" noAdjustHandles="1" noChangeArrowheads="1" noChangeShapeType="1" noTextEdit="1"/>
              </p:cNvSpPr>
              <p:nvPr/>
            </p:nvSpPr>
            <p:spPr bwMode="auto">
              <a:xfrm>
                <a:off x="6660232" y="3541549"/>
                <a:ext cx="1512168" cy="369332"/>
              </a:xfrm>
              <a:prstGeom prst="rect">
                <a:avLst/>
              </a:prstGeom>
              <a:blipFill>
                <a:blip r:embed="rId7"/>
                <a:stretch>
                  <a:fillRect l="-3333" t="-6452" r="-1667"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B038428-D242-4076-8761-0E19D81BB3AE}"/>
                  </a:ext>
                </a:extLst>
              </p:cNvPr>
              <p:cNvSpPr txBox="1"/>
              <p:nvPr/>
            </p:nvSpPr>
            <p:spPr bwMode="auto">
              <a:xfrm>
                <a:off x="2639722" y="4460584"/>
                <a:ext cx="640816"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𝜌</m:t>
                      </m:r>
                      <m:r>
                        <a:rPr lang="en-TW"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0</m:t>
                      </m:r>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1B038428-D242-4076-8761-0E19D81BB3AE}"/>
                  </a:ext>
                </a:extLst>
              </p:cNvPr>
              <p:cNvSpPr txBox="1">
                <a:spLocks noRot="1" noChangeAspect="1" noMove="1" noResize="1" noEditPoints="1" noAdjustHandles="1" noChangeArrowheads="1" noChangeShapeType="1" noTextEdit="1"/>
              </p:cNvSpPr>
              <p:nvPr/>
            </p:nvSpPr>
            <p:spPr bwMode="auto">
              <a:xfrm>
                <a:off x="2639722" y="4460584"/>
                <a:ext cx="640816" cy="276999"/>
              </a:xfrm>
              <a:prstGeom prst="rect">
                <a:avLst/>
              </a:prstGeom>
              <a:blipFill>
                <a:blip r:embed="rId8"/>
                <a:stretch>
                  <a:fillRect l="-7692" r="-7692" b="-31818"/>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41180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6D82D3-2A64-0ACA-E7D3-A6CE4E07337E}"/>
              </a:ext>
            </a:extLst>
          </p:cNvPr>
          <p:cNvPicPr>
            <a:picLocks noChangeAspect="1"/>
          </p:cNvPicPr>
          <p:nvPr/>
        </p:nvPicPr>
        <p:blipFill>
          <a:blip r:embed="rId2"/>
          <a:stretch>
            <a:fillRect/>
          </a:stretch>
        </p:blipFill>
        <p:spPr>
          <a:xfrm>
            <a:off x="520805" y="1417948"/>
            <a:ext cx="8399106" cy="4023962"/>
          </a:xfrm>
          <a:prstGeom prst="rect">
            <a:avLst/>
          </a:prstGeom>
        </p:spPr>
      </p:pic>
      <p:pic>
        <p:nvPicPr>
          <p:cNvPr id="3" name="Picture 2">
            <a:extLst>
              <a:ext uri="{FF2B5EF4-FFF2-40B4-BE49-F238E27FC236}">
                <a16:creationId xmlns:a16="http://schemas.microsoft.com/office/drawing/2014/main" id="{E4A32CD8-C061-60CD-8B9B-7E174B4375B5}"/>
              </a:ext>
            </a:extLst>
          </p:cNvPr>
          <p:cNvPicPr>
            <a:picLocks noChangeAspect="1"/>
          </p:cNvPicPr>
          <p:nvPr/>
        </p:nvPicPr>
        <p:blipFill rotWithShape="1">
          <a:blip r:embed="rId3"/>
          <a:srcRect l="34432" t="2391" r="33800" b="78241"/>
          <a:stretch/>
        </p:blipFill>
        <p:spPr>
          <a:xfrm>
            <a:off x="3131839" y="5627839"/>
            <a:ext cx="3343899" cy="753489"/>
          </a:xfrm>
          <a:prstGeom prst="rect">
            <a:avLst/>
          </a:prstGeom>
        </p:spPr>
      </p:pic>
      <p:pic>
        <p:nvPicPr>
          <p:cNvPr id="4" name="Picture 3">
            <a:extLst>
              <a:ext uri="{FF2B5EF4-FFF2-40B4-BE49-F238E27FC236}">
                <a16:creationId xmlns:a16="http://schemas.microsoft.com/office/drawing/2014/main" id="{E7C9620E-62D9-73C9-0D40-999A0DE427FC}"/>
              </a:ext>
            </a:extLst>
          </p:cNvPr>
          <p:cNvPicPr>
            <a:picLocks noChangeAspect="1"/>
          </p:cNvPicPr>
          <p:nvPr/>
        </p:nvPicPr>
        <p:blipFill rotWithShape="1">
          <a:blip r:embed="rId4"/>
          <a:srcRect l="23219" t="87650" r="24204" b="2305"/>
          <a:stretch/>
        </p:blipFill>
        <p:spPr>
          <a:xfrm>
            <a:off x="2056062" y="476672"/>
            <a:ext cx="5328592" cy="753166"/>
          </a:xfrm>
          <a:prstGeom prst="rect">
            <a:avLst/>
          </a:prstGeom>
        </p:spPr>
      </p:pic>
    </p:spTree>
    <p:extLst>
      <p:ext uri="{BB962C8B-B14F-4D97-AF65-F5344CB8AC3E}">
        <p14:creationId xmlns:p14="http://schemas.microsoft.com/office/powerpoint/2010/main" val="2163837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8DCD6-E109-1DDB-0DA9-02C61A61DFEE}"/>
              </a:ext>
            </a:extLst>
          </p:cNvPr>
          <p:cNvPicPr>
            <a:picLocks noChangeAspect="1"/>
          </p:cNvPicPr>
          <p:nvPr/>
        </p:nvPicPr>
        <p:blipFill rotWithShape="1">
          <a:blip r:embed="rId2"/>
          <a:srcRect b="32323"/>
          <a:stretch/>
        </p:blipFill>
        <p:spPr>
          <a:xfrm>
            <a:off x="834391" y="2609901"/>
            <a:ext cx="7193993" cy="3411388"/>
          </a:xfrm>
          <a:prstGeom prst="rect">
            <a:avLst/>
          </a:prstGeom>
        </p:spPr>
      </p:pic>
      <p:pic>
        <p:nvPicPr>
          <p:cNvPr id="3" name="Picture 2">
            <a:extLst>
              <a:ext uri="{FF2B5EF4-FFF2-40B4-BE49-F238E27FC236}">
                <a16:creationId xmlns:a16="http://schemas.microsoft.com/office/drawing/2014/main" id="{F88CD6CC-5121-5894-9764-CC54147A500C}"/>
              </a:ext>
            </a:extLst>
          </p:cNvPr>
          <p:cNvPicPr>
            <a:picLocks noChangeAspect="1"/>
          </p:cNvPicPr>
          <p:nvPr/>
        </p:nvPicPr>
        <p:blipFill>
          <a:blip r:embed="rId3"/>
          <a:stretch>
            <a:fillRect/>
          </a:stretch>
        </p:blipFill>
        <p:spPr>
          <a:xfrm>
            <a:off x="848152" y="6858"/>
            <a:ext cx="7180232" cy="2653833"/>
          </a:xfrm>
          <a:prstGeom prst="rect">
            <a:avLst/>
          </a:prstGeom>
        </p:spPr>
      </p:pic>
      <p:sp>
        <p:nvSpPr>
          <p:cNvPr id="5" name="Rectangle 4">
            <a:extLst>
              <a:ext uri="{FF2B5EF4-FFF2-40B4-BE49-F238E27FC236}">
                <a16:creationId xmlns:a16="http://schemas.microsoft.com/office/drawing/2014/main" id="{4F927D42-1ED8-1428-7C65-D436539031A1}"/>
              </a:ext>
            </a:extLst>
          </p:cNvPr>
          <p:cNvSpPr/>
          <p:nvPr/>
        </p:nvSpPr>
        <p:spPr>
          <a:xfrm>
            <a:off x="2411760" y="3573016"/>
            <a:ext cx="3143489"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Rectangle 5">
            <a:extLst>
              <a:ext uri="{FF2B5EF4-FFF2-40B4-BE49-F238E27FC236}">
                <a16:creationId xmlns:a16="http://schemas.microsoft.com/office/drawing/2014/main" id="{4320D428-279F-E74D-921C-F1BEC2A4CE34}"/>
              </a:ext>
            </a:extLst>
          </p:cNvPr>
          <p:cNvSpPr/>
          <p:nvPr/>
        </p:nvSpPr>
        <p:spPr>
          <a:xfrm>
            <a:off x="4067944" y="31582"/>
            <a:ext cx="1368152" cy="3010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7" name="Picture 6">
            <a:extLst>
              <a:ext uri="{FF2B5EF4-FFF2-40B4-BE49-F238E27FC236}">
                <a16:creationId xmlns:a16="http://schemas.microsoft.com/office/drawing/2014/main" id="{5DF4498D-5033-4B6E-D0C4-808AB4EE2861}"/>
              </a:ext>
            </a:extLst>
          </p:cNvPr>
          <p:cNvPicPr>
            <a:picLocks noChangeAspect="1"/>
          </p:cNvPicPr>
          <p:nvPr/>
        </p:nvPicPr>
        <p:blipFill rotWithShape="1">
          <a:blip r:embed="rId4"/>
          <a:srcRect l="39896" t="69397" r="39206" b="18620"/>
          <a:stretch/>
        </p:blipFill>
        <p:spPr>
          <a:xfrm>
            <a:off x="5560939" y="4552651"/>
            <a:ext cx="1584176" cy="72008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B96327F-D503-4BBD-9650-FB285B4C219E}"/>
                  </a:ext>
                </a:extLst>
              </p:cNvPr>
              <p:cNvSpPr txBox="1"/>
              <p:nvPr/>
            </p:nvSpPr>
            <p:spPr bwMode="auto">
              <a:xfrm>
                <a:off x="5220107" y="4778827"/>
                <a:ext cx="431978" cy="276999"/>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m:t>
                      </m:r>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EB96327F-D503-4BBD-9650-FB285B4C219E}"/>
                  </a:ext>
                </a:extLst>
              </p:cNvPr>
              <p:cNvSpPr txBox="1">
                <a:spLocks noRot="1" noChangeAspect="1" noMove="1" noResize="1" noEditPoints="1" noAdjustHandles="1" noChangeArrowheads="1" noChangeShapeType="1" noTextEdit="1"/>
              </p:cNvSpPr>
              <p:nvPr/>
            </p:nvSpPr>
            <p:spPr bwMode="auto">
              <a:xfrm>
                <a:off x="5220107" y="4778827"/>
                <a:ext cx="431978" cy="276999"/>
              </a:xfrm>
              <a:prstGeom prst="rect">
                <a:avLst/>
              </a:prstGeom>
              <a:blipFill>
                <a:blip r:embed="rId6"/>
                <a:stretch>
                  <a:fillRect l="-5714" r="-5714"/>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534D7EA-A7F9-89F7-DF0A-D4765DEB308C}"/>
                  </a:ext>
                </a:extLst>
              </p:cNvPr>
              <p:cNvSpPr txBox="1"/>
              <p:nvPr/>
            </p:nvSpPr>
            <p:spPr bwMode="auto">
              <a:xfrm>
                <a:off x="22491" y="4064333"/>
                <a:ext cx="4067944"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一定有一個</a:t>
                </a:r>
                <a14:m>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𝑛</m:t>
                        </m:r>
                      </m:e>
                      <m:sub>
                        <m:r>
                          <a:rPr lang="en-US" b="0" i="1" smtClean="0">
                            <a:latin typeface="Cambria Math" panose="02040503050406030204" pitchFamily="18" charset="0"/>
                            <a:cs typeface="Times New Roman" pitchFamily="18" charset="0"/>
                          </a:rPr>
                          <m:t>𝑟</m:t>
                        </m:r>
                      </m:sub>
                    </m:sSub>
                  </m:oMath>
                </a14:m>
                <a:r>
                  <a:rPr lang="en-TW" dirty="0">
                    <a:latin typeface="Times New Roman" pitchFamily="18" charset="0"/>
                    <a:cs typeface="Times New Roman" pitchFamily="18" charset="0"/>
                  </a:rPr>
                  <a:t>使8-29分子為零。</a:t>
                </a:r>
              </a:p>
            </p:txBody>
          </p:sp>
        </mc:Choice>
        <mc:Fallback xmlns="">
          <p:sp>
            <p:nvSpPr>
              <p:cNvPr id="9" name="TextBox 8">
                <a:extLst>
                  <a:ext uri="{FF2B5EF4-FFF2-40B4-BE49-F238E27FC236}">
                    <a16:creationId xmlns:a16="http://schemas.microsoft.com/office/drawing/2014/main" id="{6534D7EA-A7F9-89F7-DF0A-D4765DEB308C}"/>
                  </a:ext>
                </a:extLst>
              </p:cNvPr>
              <p:cNvSpPr txBox="1">
                <a:spLocks noRot="1" noChangeAspect="1" noMove="1" noResize="1" noEditPoints="1" noAdjustHandles="1" noChangeArrowheads="1" noChangeShapeType="1" noTextEdit="1"/>
              </p:cNvSpPr>
              <p:nvPr/>
            </p:nvSpPr>
            <p:spPr bwMode="auto">
              <a:xfrm>
                <a:off x="22491" y="4064333"/>
                <a:ext cx="4067944" cy="369332"/>
              </a:xfrm>
              <a:prstGeom prst="rect">
                <a:avLst/>
              </a:prstGeom>
              <a:blipFill>
                <a:blip r:embed="rId7"/>
                <a:stretch>
                  <a:fillRect l="-1242" t="-10345" b="-24138"/>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BF51996-7148-5F8E-77D0-0A6600168F8F}"/>
                  </a:ext>
                </a:extLst>
              </p:cNvPr>
              <p:cNvSpPr txBox="1"/>
              <p:nvPr/>
            </p:nvSpPr>
            <p:spPr bwMode="auto">
              <a:xfrm>
                <a:off x="1475656" y="6185730"/>
                <a:ext cx="1690206"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+1</m:t>
                          </m:r>
                        </m:sub>
                      </m:sSub>
                      <m:r>
                        <a:rPr lang="en-US" b="0" i="1" smtClean="0">
                          <a:latin typeface="Cambria Math" panose="02040503050406030204" pitchFamily="18" charset="0"/>
                          <a:cs typeface="Times New Roman" pitchFamily="18" charset="0"/>
                        </a:rPr>
                        <m:t>=</m:t>
                      </m:r>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𝑛</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𝑙</m:t>
                          </m:r>
                        </m:sub>
                      </m:sSub>
                      <m:r>
                        <a:rPr lang="en-US" b="0" i="1" smtClean="0">
                          <a:latin typeface="Cambria Math" panose="02040503050406030204" pitchFamily="18" charset="0"/>
                          <a:cs typeface="Times New Roman" pitchFamily="18" charset="0"/>
                        </a:rPr>
                        <m:t>=0</m:t>
                      </m:r>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3BF51996-7148-5F8E-77D0-0A6600168F8F}"/>
                  </a:ext>
                </a:extLst>
              </p:cNvPr>
              <p:cNvSpPr txBox="1">
                <a:spLocks noRot="1" noChangeAspect="1" noMove="1" noResize="1" noEditPoints="1" noAdjustHandles="1" noChangeArrowheads="1" noChangeShapeType="1" noTextEdit="1"/>
              </p:cNvSpPr>
              <p:nvPr/>
            </p:nvSpPr>
            <p:spPr bwMode="auto">
              <a:xfrm>
                <a:off x="1475656" y="6185730"/>
                <a:ext cx="1690206" cy="276999"/>
              </a:xfrm>
              <a:prstGeom prst="rect">
                <a:avLst/>
              </a:prstGeom>
              <a:blipFill>
                <a:blip r:embed="rId8"/>
                <a:stretch>
                  <a:fillRect l="-1493" r="-2239" b="-18182"/>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CEE2E8A-B9ED-A5AC-10CD-8606A2684D45}"/>
                  </a:ext>
                </a:extLst>
              </p:cNvPr>
              <p:cNvSpPr txBox="1"/>
              <p:nvPr/>
            </p:nvSpPr>
            <p:spPr bwMode="auto">
              <a:xfrm>
                <a:off x="3275856" y="6134688"/>
                <a:ext cx="3456384" cy="369332"/>
              </a:xfrm>
              <a:prstGeom prst="rect">
                <a:avLst/>
              </a:prstGeom>
              <a:solidFill>
                <a:srgbClr val="FFFF99"/>
              </a:solidFill>
              <a:ln w="9525">
                <a:noFill/>
                <a:miter lim="800000"/>
                <a:headEnd/>
                <a:tailEnd/>
              </a:ln>
            </p:spPr>
            <p:txBody>
              <a:bodyPr wrap="square" rtlCol="0">
                <a:spAutoFit/>
              </a:bodyPr>
              <a:lstStyle/>
              <a:p>
                <a14:m>
                  <m:oMath xmlns:m="http://schemas.openxmlformats.org/officeDocument/2006/math">
                    <m:r>
                      <a:rPr lang="en-US" b="0" i="1" smtClean="0">
                        <a:latin typeface="Cambria Math" panose="02040503050406030204" pitchFamily="18" charset="0"/>
                        <a:cs typeface="Times New Roman" pitchFamily="18" charset="0"/>
                      </a:rPr>
                      <m:t>𝐻</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𝜌</m:t>
                        </m:r>
                      </m:e>
                    </m:d>
                  </m:oMath>
                </a14:m>
                <a:r>
                  <a:rPr lang="en-TW" dirty="0">
                    <a:latin typeface="Times New Roman" pitchFamily="18" charset="0"/>
                    <a:cs typeface="Times New Roman" pitchFamily="18" charset="0"/>
                  </a:rPr>
                  <a:t>是</a:t>
                </a:r>
                <a14:m>
                  <m:oMath xmlns:m="http://schemas.openxmlformats.org/officeDocument/2006/math">
                    <m:r>
                      <a:rPr lang="en-US" altLang="zh-TW" b="0" i="1" dirty="0" smtClean="0">
                        <a:latin typeface="Cambria Math" panose="02040503050406030204" pitchFamily="18" charset="0"/>
                        <a:cs typeface="Times New Roman" pitchFamily="18" charset="0"/>
                      </a:rPr>
                      <m:t>𝑛</m:t>
                    </m:r>
                    <m:r>
                      <a:rPr lang="en-US" altLang="zh-TW" b="0" i="1" dirty="0" smtClean="0">
                        <a:latin typeface="Cambria Math" panose="02040503050406030204" pitchFamily="18" charset="0"/>
                        <a:cs typeface="Times New Roman" pitchFamily="18" charset="0"/>
                      </a:rPr>
                      <m:t>−</m:t>
                    </m:r>
                    <m:r>
                      <a:rPr lang="en-US" altLang="zh-TW" b="0" i="1" dirty="0" smtClean="0">
                        <a:latin typeface="Cambria Math" panose="02040503050406030204" pitchFamily="18" charset="0"/>
                        <a:cs typeface="Times New Roman" pitchFamily="18" charset="0"/>
                      </a:rPr>
                      <m:t>𝑙</m:t>
                    </m:r>
                    <m:r>
                      <a:rPr lang="en-US" altLang="zh-TW" b="0"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次的多項式。</a:t>
                </a:r>
              </a:p>
            </p:txBody>
          </p:sp>
        </mc:Choice>
        <mc:Fallback xmlns="">
          <p:sp>
            <p:nvSpPr>
              <p:cNvPr id="11" name="TextBox 10">
                <a:extLst>
                  <a:ext uri="{FF2B5EF4-FFF2-40B4-BE49-F238E27FC236}">
                    <a16:creationId xmlns:a16="http://schemas.microsoft.com/office/drawing/2014/main" id="{4CEE2E8A-B9ED-A5AC-10CD-8606A2684D45}"/>
                  </a:ext>
                </a:extLst>
              </p:cNvPr>
              <p:cNvSpPr txBox="1">
                <a:spLocks noRot="1" noChangeAspect="1" noMove="1" noResize="1" noEditPoints="1" noAdjustHandles="1" noChangeArrowheads="1" noChangeShapeType="1" noTextEdit="1"/>
              </p:cNvSpPr>
              <p:nvPr/>
            </p:nvSpPr>
            <p:spPr bwMode="auto">
              <a:xfrm>
                <a:off x="3275856" y="6134688"/>
                <a:ext cx="3456384" cy="369332"/>
              </a:xfrm>
              <a:prstGeom prst="rect">
                <a:avLst/>
              </a:prstGeom>
              <a:blipFill>
                <a:blip r:embed="rId9"/>
                <a:stretch>
                  <a:fillRect t="-6452" b="-19355"/>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9586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A8DC05-182D-B24C-BEFF-BF64B495CC69}"/>
              </a:ext>
            </a:extLst>
          </p:cNvPr>
          <p:cNvPicPr>
            <a:picLocks noChangeAspect="1"/>
          </p:cNvPicPr>
          <p:nvPr/>
        </p:nvPicPr>
        <p:blipFill rotWithShape="1">
          <a:blip r:embed="rId2"/>
          <a:srcRect t="28571" r="24702" b="15724"/>
          <a:stretch/>
        </p:blipFill>
        <p:spPr>
          <a:xfrm>
            <a:off x="1259632" y="2348880"/>
            <a:ext cx="6945652" cy="36004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6A727D8-1F34-3533-EB2A-8588506BA9AF}"/>
                  </a:ext>
                </a:extLst>
              </p:cNvPr>
              <p:cNvSpPr txBox="1"/>
              <p:nvPr/>
            </p:nvSpPr>
            <p:spPr bwMode="auto">
              <a:xfrm>
                <a:off x="4788024" y="5358420"/>
                <a:ext cx="1966499" cy="55579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𝑛</m:t>
                          </m:r>
                        </m:sub>
                      </m:sSub>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
                            <a:rPr lang="en-US" b="0" i="1" smtClean="0">
                              <a:latin typeface="Cambria Math" panose="02040503050406030204" pitchFamily="18" charset="0"/>
                              <a:cs typeface="Times New Roman" pitchFamily="18" charset="0"/>
                            </a:rPr>
                            <m:t>2</m:t>
                          </m:r>
                        </m:den>
                      </m:f>
                      <m:r>
                        <a:rPr lang="en-US" b="0" i="1" smtClean="0">
                          <a:latin typeface="Cambria Math" panose="02040503050406030204" pitchFamily="18" charset="0"/>
                          <a:ea typeface="Cambria Math" panose="02040503050406030204" pitchFamily="18" charset="0"/>
                          <a:cs typeface="Times New Roman" pitchFamily="18" charset="0"/>
                        </a:rPr>
                        <m:t>𝜇</m:t>
                      </m:r>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𝑐</m:t>
                          </m:r>
                        </m:e>
                        <m:sup>
                          <m:r>
                            <a:rPr lang="en-US" b="0" i="1" smtClean="0">
                              <a:latin typeface="Cambria Math" panose="02040503050406030204" pitchFamily="18" charset="0"/>
                              <a:ea typeface="Cambria Math" panose="02040503050406030204" pitchFamily="18" charset="0"/>
                              <a:cs typeface="Times New Roman" pitchFamily="18" charset="0"/>
                            </a:rPr>
                            <m:t>2</m:t>
                          </m:r>
                        </m:sup>
                      </m:sSup>
                      <m:f>
                        <m:fPr>
                          <m:ctrlPr>
                            <a:rPr lang="en-US" b="0" i="1" smtClean="0">
                              <a:latin typeface="Cambria Math" panose="02040503050406030204" pitchFamily="18" charset="0"/>
                              <a:ea typeface="Cambria Math" panose="02040503050406030204" pitchFamily="18" charset="0"/>
                              <a:cs typeface="Times New Roman" pitchFamily="18" charset="0"/>
                            </a:rPr>
                          </m:ctrlPr>
                        </m:fPr>
                        <m:num>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𝑍</m:t>
                                  </m:r>
                                  <m:r>
                                    <a:rPr lang="en-US" b="0" i="1" smtClean="0">
                                      <a:latin typeface="Cambria Math" panose="02040503050406030204" pitchFamily="18" charset="0"/>
                                      <a:ea typeface="Cambria Math" panose="02040503050406030204" pitchFamily="18" charset="0"/>
                                      <a:cs typeface="Times New Roman" pitchFamily="18" charset="0"/>
                                    </a:rPr>
                                    <m:t>𝛼</m:t>
                                  </m:r>
                                </m:e>
                              </m:d>
                            </m:e>
                            <m:sup>
                              <m:r>
                                <a:rPr lang="en-US" b="0" i="1" smtClean="0">
                                  <a:latin typeface="Cambria Math" panose="02040503050406030204" pitchFamily="18" charset="0"/>
                                  <a:ea typeface="Cambria Math" panose="02040503050406030204" pitchFamily="18" charset="0"/>
                                  <a:cs typeface="Times New Roman" pitchFamily="18" charset="0"/>
                                </a:rPr>
                                <m:t>2</m:t>
                              </m:r>
                            </m:sup>
                          </m:sSup>
                        </m:num>
                        <m:den>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𝑛</m:t>
                              </m:r>
                            </m:e>
                            <m:sup>
                              <m:r>
                                <a:rPr lang="en-US" b="0" i="1" smtClean="0">
                                  <a:latin typeface="Cambria Math" panose="02040503050406030204" pitchFamily="18" charset="0"/>
                                  <a:ea typeface="Cambria Math" panose="02040503050406030204" pitchFamily="18" charset="0"/>
                                  <a:cs typeface="Times New Roman" pitchFamily="18" charset="0"/>
                                </a:rPr>
                                <m:t>2</m:t>
                              </m:r>
                            </m:sup>
                          </m:sSup>
                        </m:den>
                      </m:f>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C6A727D8-1F34-3533-EB2A-8588506BA9AF}"/>
                  </a:ext>
                </a:extLst>
              </p:cNvPr>
              <p:cNvSpPr txBox="1">
                <a:spLocks noRot="1" noChangeAspect="1" noMove="1" noResize="1" noEditPoints="1" noAdjustHandles="1" noChangeArrowheads="1" noChangeShapeType="1" noTextEdit="1"/>
              </p:cNvSpPr>
              <p:nvPr/>
            </p:nvSpPr>
            <p:spPr bwMode="auto">
              <a:xfrm>
                <a:off x="4788024" y="5358420"/>
                <a:ext cx="1966499" cy="555793"/>
              </a:xfrm>
              <a:prstGeom prst="rect">
                <a:avLst/>
              </a:prstGeom>
              <a:blipFill>
                <a:blip r:embed="rId3"/>
                <a:stretch>
                  <a:fillRect l="-1923" r="-641" b="-13333"/>
                </a:stretch>
              </a:blipFill>
              <a:ln w="9525">
                <a:noFill/>
                <a:miter lim="800000"/>
                <a:headEnd/>
                <a:tailEnd/>
              </a:ln>
            </p:spPr>
            <p:txBody>
              <a:bodyPr/>
              <a:lstStyle/>
              <a:p>
                <a:r>
                  <a:rPr lang="en-TW">
                    <a:noFill/>
                  </a:rPr>
                  <a:t> </a:t>
                </a:r>
              </a:p>
            </p:txBody>
          </p:sp>
        </mc:Fallback>
      </mc:AlternateContent>
      <p:pic>
        <p:nvPicPr>
          <p:cNvPr id="4" name="Picture 3">
            <a:extLst>
              <a:ext uri="{FF2B5EF4-FFF2-40B4-BE49-F238E27FC236}">
                <a16:creationId xmlns:a16="http://schemas.microsoft.com/office/drawing/2014/main" id="{7053DF1F-09DD-B422-12D7-9489CB9F13B6}"/>
              </a:ext>
            </a:extLst>
          </p:cNvPr>
          <p:cNvPicPr>
            <a:picLocks noChangeAspect="1"/>
          </p:cNvPicPr>
          <p:nvPr/>
        </p:nvPicPr>
        <p:blipFill rotWithShape="1">
          <a:blip r:embed="rId4"/>
          <a:srcRect l="34432" t="2391" r="33800" b="78241"/>
          <a:stretch/>
        </p:blipFill>
        <p:spPr>
          <a:xfrm>
            <a:off x="2844484" y="1340768"/>
            <a:ext cx="3343899" cy="753489"/>
          </a:xfrm>
          <a:prstGeom prst="rect">
            <a:avLst/>
          </a:prstGeom>
        </p:spPr>
      </p:pic>
      <p:pic>
        <p:nvPicPr>
          <p:cNvPr id="5" name="Picture 4">
            <a:extLst>
              <a:ext uri="{FF2B5EF4-FFF2-40B4-BE49-F238E27FC236}">
                <a16:creationId xmlns:a16="http://schemas.microsoft.com/office/drawing/2014/main" id="{D4E8A8F4-3BC3-5CE7-3E21-A33374FAA7FA}"/>
              </a:ext>
            </a:extLst>
          </p:cNvPr>
          <p:cNvPicPr>
            <a:picLocks noChangeAspect="1"/>
          </p:cNvPicPr>
          <p:nvPr/>
        </p:nvPicPr>
        <p:blipFill rotWithShape="1">
          <a:blip r:embed="rId5"/>
          <a:srcRect l="39896" t="69397" r="41106" b="18620"/>
          <a:stretch/>
        </p:blipFill>
        <p:spPr>
          <a:xfrm>
            <a:off x="5220072" y="4365103"/>
            <a:ext cx="1535406" cy="767703"/>
          </a:xfrm>
          <a:prstGeom prst="rect">
            <a:avLst/>
          </a:prstGeom>
        </p:spPr>
      </p:pic>
      <mc:AlternateContent xmlns:mc="http://schemas.openxmlformats.org/markup-compatibility/2006" xmlns:a14="http://schemas.microsoft.com/office/drawing/2010/main">
        <mc:Choice Requires="a14">
          <p:sp>
            <p:nvSpPr>
              <p:cNvPr id="6" name="文字方塊 9">
                <a:extLst>
                  <a:ext uri="{FF2B5EF4-FFF2-40B4-BE49-F238E27FC236}">
                    <a16:creationId xmlns:a16="http://schemas.microsoft.com/office/drawing/2014/main" id="{B1F0B4DF-47E0-9BE8-3CC8-A96C16DE3B6A}"/>
                  </a:ext>
                </a:extLst>
              </p:cNvPr>
              <p:cNvSpPr txBox="1"/>
              <p:nvPr/>
            </p:nvSpPr>
            <p:spPr>
              <a:xfrm>
                <a:off x="4788024" y="5976094"/>
                <a:ext cx="2418606"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6" name="文字方塊 9">
                <a:extLst>
                  <a:ext uri="{FF2B5EF4-FFF2-40B4-BE49-F238E27FC236}">
                    <a16:creationId xmlns:a16="http://schemas.microsoft.com/office/drawing/2014/main" id="{B1F0B4DF-47E0-9BE8-3CC8-A96C16DE3B6A}"/>
                  </a:ext>
                </a:extLst>
              </p:cNvPr>
              <p:cNvSpPr txBox="1">
                <a:spLocks noRot="1" noChangeAspect="1" noMove="1" noResize="1" noEditPoints="1" noAdjustHandles="1" noChangeArrowheads="1" noChangeShapeType="1" noTextEdit="1"/>
              </p:cNvSpPr>
              <p:nvPr/>
            </p:nvSpPr>
            <p:spPr>
              <a:xfrm>
                <a:off x="4788024" y="5976094"/>
                <a:ext cx="2418606" cy="618631"/>
              </a:xfrm>
              <a:prstGeom prst="rect">
                <a:avLst/>
              </a:prstGeom>
              <a:blipFill>
                <a:blip r:embed="rId6"/>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112169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196" name="Text Box 17"/>
              <p:cNvSpPr txBox="1">
                <a:spLocks noChangeArrowheads="1"/>
              </p:cNvSpPr>
              <p:nvPr/>
            </p:nvSpPr>
            <p:spPr bwMode="auto">
              <a:xfrm>
                <a:off x="785813" y="785813"/>
                <a:ext cx="23034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solidFill>
                      <a:srgbClr val="FF0000"/>
                    </a:solidFill>
                  </a:rPr>
                  <a:t>能量只與</a:t>
                </a:r>
                <a14:m>
                  <m:oMath xmlns:m="http://schemas.openxmlformats.org/officeDocument/2006/math">
                    <m:r>
                      <a:rPr lang="en-US" altLang="zh-TW" i="1" dirty="0" smtClean="0">
                        <a:solidFill>
                          <a:srgbClr val="FF0000"/>
                        </a:solidFill>
                        <a:latin typeface="Cambria Math"/>
                        <a:cs typeface="Times New Roman" charset="0"/>
                      </a:rPr>
                      <m:t>𝑛</m:t>
                    </m:r>
                  </m:oMath>
                </a14:m>
                <a:r>
                  <a:rPr lang="zh-TW" altLang="en-US" dirty="0">
                    <a:solidFill>
                      <a:srgbClr val="FF0000"/>
                    </a:solidFill>
                  </a:rPr>
                  <a:t>有關。</a:t>
                </a:r>
              </a:p>
            </p:txBody>
          </p:sp>
        </mc:Choice>
        <mc:Fallback xmlns="">
          <p:sp>
            <p:nvSpPr>
              <p:cNvPr id="8196" name="Text Box 17"/>
              <p:cNvSpPr txBox="1">
                <a:spLocks noRot="1" noChangeAspect="1" noMove="1" noResize="1" noEditPoints="1" noAdjustHandles="1" noChangeArrowheads="1" noChangeShapeType="1" noTextEdit="1"/>
              </p:cNvSpPr>
              <p:nvPr/>
            </p:nvSpPr>
            <p:spPr bwMode="auto">
              <a:xfrm>
                <a:off x="785813" y="785813"/>
                <a:ext cx="2303462" cy="369332"/>
              </a:xfrm>
              <a:prstGeom prst="rect">
                <a:avLst/>
              </a:prstGeom>
              <a:blipFill>
                <a:blip r:embed="rId2"/>
                <a:stretch>
                  <a:fillRect l="-218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8197" name="Picture 18" descr="F39_1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77793" y="1338263"/>
            <a:ext cx="348932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文字方塊 6"/>
          <p:cNvSpPr txBox="1">
            <a:spLocks noChangeArrowheads="1"/>
          </p:cNvSpPr>
          <p:nvPr/>
        </p:nvSpPr>
        <p:spPr bwMode="auto">
          <a:xfrm>
            <a:off x="857251" y="5887243"/>
            <a:ext cx="551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dirty="0"/>
              <a:t>這代表，每一個能階，包含多個能量相等的能態！</a:t>
            </a:r>
          </a:p>
        </p:txBody>
      </p:sp>
      <mc:AlternateContent xmlns:mc="http://schemas.openxmlformats.org/markup-compatibility/2006" xmlns:a14="http://schemas.microsoft.com/office/drawing/2010/main">
        <mc:Choice Requires="a14">
          <p:sp>
            <p:nvSpPr>
              <p:cNvPr id="7" name="文字方塊 6"/>
              <p:cNvSpPr txBox="1"/>
              <p:nvPr/>
            </p:nvSpPr>
            <p:spPr bwMode="auto">
              <a:xfrm>
                <a:off x="3914808" y="785813"/>
                <a:ext cx="3398494"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𝜓</m:t>
                          </m:r>
                        </m:e>
                        <m:sub>
                          <m:r>
                            <a:rPr lang="en-US" altLang="zh-TW" b="0" i="1" smtClean="0">
                              <a:latin typeface="Cambria Math"/>
                            </a:rPr>
                            <m:t>𝑛𝑙𝑚</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𝑅</m:t>
                          </m:r>
                        </m:e>
                        <m:sub>
                          <m:r>
                            <a:rPr lang="en-US" altLang="zh-TW" b="0" i="1" smtClean="0">
                              <a:latin typeface="Cambria Math"/>
                            </a:rPr>
                            <m:t>𝑛𝑙</m:t>
                          </m:r>
                        </m:sub>
                      </m:sSub>
                      <m:d>
                        <m:dPr>
                          <m:ctrlPr>
                            <a:rPr lang="en-US" altLang="zh-TW" b="0" i="1" smtClean="0">
                              <a:latin typeface="Cambria Math" panose="02040503050406030204" pitchFamily="18" charset="0"/>
                            </a:rPr>
                          </m:ctrlPr>
                        </m:dPr>
                        <m:e>
                          <m:r>
                            <a:rPr lang="en-US" altLang="zh-TW" b="0" i="1" smtClean="0">
                              <a:latin typeface="Cambria Math"/>
                            </a:rPr>
                            <m:t>𝑟</m:t>
                          </m:r>
                        </m:e>
                      </m:d>
                      <m:r>
                        <a:rPr lang="en-US" altLang="zh-TW" b="0" i="1" smtClean="0">
                          <a:latin typeface="Cambria Math"/>
                          <a:ea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en-US" altLang="zh-TW" b="0" i="1" smtClean="0">
                              <a:latin typeface="Cambria Math"/>
                            </a:rPr>
                            <m:t>𝑙𝑚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l-GR" altLang="zh-TW" b="0" i="1" smtClean="0">
                          <a:latin typeface="Cambria Math"/>
                          <a:ea typeface="Cambria Math"/>
                        </a:rPr>
                        <m:t>∙</m:t>
                      </m:r>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oMath>
                  </m:oMathPara>
                </a14:m>
                <a:endParaRPr lang="zh-TW" altLang="en-US" sz="1800" dirty="0"/>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3914808" y="785813"/>
                <a:ext cx="3398494" cy="369332"/>
              </a:xfrm>
              <a:prstGeom prst="rect">
                <a:avLst/>
              </a:prstGeom>
              <a:blipFill>
                <a:blip r:embed="rId4"/>
                <a:stretch>
                  <a:fillRect b="-1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9">
                <a:extLst>
                  <a:ext uri="{FF2B5EF4-FFF2-40B4-BE49-F238E27FC236}">
                    <a16:creationId xmlns:a16="http://schemas.microsoft.com/office/drawing/2014/main" id="{A4BBE7E6-2895-7A44-E500-88455ACD9590}"/>
                  </a:ext>
                </a:extLst>
              </p:cNvPr>
              <p:cNvSpPr txBox="1"/>
              <p:nvPr/>
            </p:nvSpPr>
            <p:spPr>
              <a:xfrm>
                <a:off x="857250" y="1268760"/>
                <a:ext cx="2418606"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8" name="文字方塊 9">
                <a:extLst>
                  <a:ext uri="{FF2B5EF4-FFF2-40B4-BE49-F238E27FC236}">
                    <a16:creationId xmlns:a16="http://schemas.microsoft.com/office/drawing/2014/main" id="{A4BBE7E6-2895-7A44-E500-88455ACD9590}"/>
                  </a:ext>
                </a:extLst>
              </p:cNvPr>
              <p:cNvSpPr txBox="1">
                <a:spLocks noRot="1" noChangeAspect="1" noMove="1" noResize="1" noEditPoints="1" noAdjustHandles="1" noChangeArrowheads="1" noChangeShapeType="1" noTextEdit="1"/>
              </p:cNvSpPr>
              <p:nvPr/>
            </p:nvSpPr>
            <p:spPr>
              <a:xfrm>
                <a:off x="857250" y="1268760"/>
                <a:ext cx="2418606" cy="618631"/>
              </a:xfrm>
              <a:prstGeom prst="rect">
                <a:avLst/>
              </a:prstGeom>
              <a:blipFill>
                <a:blip r:embed="rId5"/>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2624122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B25639-7823-164A-B392-692B610E8DE2}"/>
              </a:ext>
            </a:extLst>
          </p:cNvPr>
          <p:cNvPicPr>
            <a:picLocks noChangeAspect="1"/>
          </p:cNvPicPr>
          <p:nvPr/>
        </p:nvPicPr>
        <p:blipFill rotWithShape="1">
          <a:blip r:embed="rId2"/>
          <a:srcRect r="7630"/>
          <a:stretch/>
        </p:blipFill>
        <p:spPr>
          <a:xfrm>
            <a:off x="279410" y="1423889"/>
            <a:ext cx="4228396" cy="474064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F507BA8-181D-D529-685C-476920D83220}"/>
                  </a:ext>
                </a:extLst>
              </p:cNvPr>
              <p:cNvSpPr txBox="1"/>
              <p:nvPr/>
            </p:nvSpPr>
            <p:spPr bwMode="auto">
              <a:xfrm>
                <a:off x="4589418" y="3414171"/>
                <a:ext cx="2406813" cy="380040"/>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𝑅</m:t>
                          </m:r>
                        </m:e>
                        <m:sub>
                          <m:r>
                            <a:rPr lang="en-US" b="0" i="1" smtClean="0">
                              <a:latin typeface="Cambria Math" panose="02040503050406030204" pitchFamily="18" charset="0"/>
                              <a:cs typeface="Times New Roman" pitchFamily="18" charset="0"/>
                            </a:rPr>
                            <m:t>𝑛𝑙</m:t>
                          </m:r>
                        </m:sub>
                      </m:sSub>
                      <m:d>
                        <m:dPr>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𝑟</m:t>
                          </m:r>
                        </m:e>
                      </m:d>
                      <m:r>
                        <a:rPr lang="en-US" b="0" i="1" smtClean="0">
                          <a:latin typeface="Cambria Math" panose="02040503050406030204" pitchFamily="18" charset="0"/>
                          <a:cs typeface="Times New Roman" pitchFamily="18" charset="0"/>
                        </a:rPr>
                        <m:t>=</m:t>
                      </m:r>
                      <m:sSup>
                        <m:sSupPr>
                          <m:ctrlPr>
                            <a:rPr lang="en-TW"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ea typeface="Cambria Math" panose="02040503050406030204" pitchFamily="18" charset="0"/>
                                  <a:cs typeface="Times New Roman" pitchFamily="18" charset="0"/>
                                </a:rPr>
                                <m:t>𝜌</m:t>
                              </m:r>
                            </m:num>
                            <m:den>
                              <m:r>
                                <a:rPr lang="en-US" b="0" i="1" smtClean="0">
                                  <a:latin typeface="Cambria Math" panose="02040503050406030204" pitchFamily="18" charset="0"/>
                                  <a:cs typeface="Times New Roman" pitchFamily="18" charset="0"/>
                                </a:rPr>
                                <m:t>2</m:t>
                              </m:r>
                            </m:den>
                          </m:f>
                        </m:sup>
                      </m:sSup>
                      <m:r>
                        <a:rPr lang="en-TW" i="1" smtClean="0">
                          <a:latin typeface="Cambria Math" panose="02040503050406030204" pitchFamily="18" charset="0"/>
                          <a:ea typeface="Cambria Math" panose="02040503050406030204" pitchFamily="18" charset="0"/>
                          <a:cs typeface="Times New Roman" pitchFamily="18" charset="0"/>
                        </a:rPr>
                        <m:t>∙</m:t>
                      </m:r>
                      <m:sSup>
                        <m:sSupPr>
                          <m:ctrlPr>
                            <a:rPr lang="en-TW" i="1" smtClean="0">
                              <a:latin typeface="Cambria Math" panose="02040503050406030204" pitchFamily="18" charset="0"/>
                              <a:ea typeface="Cambria Math" panose="02040503050406030204" pitchFamily="18" charset="0"/>
                              <a:cs typeface="Times New Roman" pitchFamily="18" charset="0"/>
                            </a:rPr>
                          </m:ctrlPr>
                        </m:sSupPr>
                        <m:e>
                          <m:r>
                            <a:rPr lang="en-TW" i="1" smtClean="0">
                              <a:latin typeface="Cambria Math" panose="02040503050406030204" pitchFamily="18" charset="0"/>
                              <a:ea typeface="Cambria Math" panose="02040503050406030204" pitchFamily="18" charset="0"/>
                              <a:cs typeface="Times New Roman" pitchFamily="18" charset="0"/>
                            </a:rPr>
                            <m:t>𝜌</m:t>
                          </m:r>
                        </m:e>
                        <m:sup>
                          <m:r>
                            <a:rPr lang="en-US" b="0" i="1" smtClean="0">
                              <a:latin typeface="Cambria Math" panose="02040503050406030204" pitchFamily="18" charset="0"/>
                              <a:ea typeface="Cambria Math" panose="02040503050406030204" pitchFamily="18" charset="0"/>
                              <a:cs typeface="Times New Roman" pitchFamily="18" charset="0"/>
                            </a:rPr>
                            <m:t>𝑙</m:t>
                          </m:r>
                        </m:sup>
                      </m:sSup>
                      <m:r>
                        <a:rPr lang="en-TW"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𝐻</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𝜌</m:t>
                          </m:r>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9F507BA8-181D-D529-685C-476920D83220}"/>
                  </a:ext>
                </a:extLst>
              </p:cNvPr>
              <p:cNvSpPr txBox="1">
                <a:spLocks noRot="1" noChangeAspect="1" noMove="1" noResize="1" noEditPoints="1" noAdjustHandles="1" noChangeArrowheads="1" noChangeShapeType="1" noTextEdit="1"/>
              </p:cNvSpPr>
              <p:nvPr/>
            </p:nvSpPr>
            <p:spPr bwMode="auto">
              <a:xfrm>
                <a:off x="4589418" y="3414171"/>
                <a:ext cx="2406813" cy="380040"/>
              </a:xfrm>
              <a:prstGeom prst="rect">
                <a:avLst/>
              </a:prstGeom>
              <a:blipFill>
                <a:blip r:embed="rId3"/>
                <a:stretch>
                  <a:fillRect l="-1571"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AABBC21-DA5F-2885-CB77-2E2798AD3ED1}"/>
                  </a:ext>
                </a:extLst>
              </p:cNvPr>
              <p:cNvSpPr txBox="1"/>
              <p:nvPr/>
            </p:nvSpPr>
            <p:spPr bwMode="auto">
              <a:xfrm>
                <a:off x="4589418" y="672740"/>
                <a:ext cx="1966499" cy="555793"/>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itchFamily="18" charset="0"/>
                            </a:rPr>
                          </m:ctrlPr>
                        </m:sSubPr>
                        <m:e>
                          <m:r>
                            <a:rPr lang="en-US" i="1">
                              <a:latin typeface="Cambria Math" panose="02040503050406030204" pitchFamily="18" charset="0"/>
                              <a:cs typeface="Times New Roman" pitchFamily="18" charset="0"/>
                            </a:rPr>
                            <m:t>𝐸</m:t>
                          </m:r>
                        </m:e>
                        <m:sub>
                          <m:r>
                            <a:rPr lang="en-US" b="0" i="1" smtClean="0">
                              <a:latin typeface="Cambria Math" panose="02040503050406030204" pitchFamily="18" charset="0"/>
                              <a:cs typeface="Times New Roman" pitchFamily="18" charset="0"/>
                            </a:rPr>
                            <m:t>𝑛</m:t>
                          </m:r>
                        </m:sub>
                      </m:sSub>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1</m:t>
                          </m:r>
                        </m:num>
                        <m:den>
                          <m:r>
                            <a:rPr lang="en-US" b="0" i="1" smtClean="0">
                              <a:latin typeface="Cambria Math" panose="02040503050406030204" pitchFamily="18" charset="0"/>
                              <a:cs typeface="Times New Roman" pitchFamily="18" charset="0"/>
                            </a:rPr>
                            <m:t>2</m:t>
                          </m:r>
                        </m:den>
                      </m:f>
                      <m:r>
                        <a:rPr lang="en-US" b="0" i="1" smtClean="0">
                          <a:latin typeface="Cambria Math" panose="02040503050406030204" pitchFamily="18" charset="0"/>
                          <a:ea typeface="Cambria Math" panose="02040503050406030204" pitchFamily="18" charset="0"/>
                          <a:cs typeface="Times New Roman" pitchFamily="18" charset="0"/>
                        </a:rPr>
                        <m:t>𝜇</m:t>
                      </m:r>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𝑐</m:t>
                          </m:r>
                        </m:e>
                        <m:sup>
                          <m:r>
                            <a:rPr lang="en-US" b="0" i="1" smtClean="0">
                              <a:latin typeface="Cambria Math" panose="02040503050406030204" pitchFamily="18" charset="0"/>
                              <a:ea typeface="Cambria Math" panose="02040503050406030204" pitchFamily="18" charset="0"/>
                              <a:cs typeface="Times New Roman" pitchFamily="18" charset="0"/>
                            </a:rPr>
                            <m:t>2</m:t>
                          </m:r>
                        </m:sup>
                      </m:sSup>
                      <m:f>
                        <m:fPr>
                          <m:ctrlPr>
                            <a:rPr lang="en-US" b="0" i="1" smtClean="0">
                              <a:latin typeface="Cambria Math" panose="02040503050406030204" pitchFamily="18" charset="0"/>
                              <a:ea typeface="Cambria Math" panose="02040503050406030204" pitchFamily="18" charset="0"/>
                              <a:cs typeface="Times New Roman" pitchFamily="18" charset="0"/>
                            </a:rPr>
                          </m:ctrlPr>
                        </m:fPr>
                        <m:num>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𝑍</m:t>
                                  </m:r>
                                  <m:r>
                                    <a:rPr lang="en-US" b="0" i="1" smtClean="0">
                                      <a:latin typeface="Cambria Math" panose="02040503050406030204" pitchFamily="18" charset="0"/>
                                      <a:ea typeface="Cambria Math" panose="02040503050406030204" pitchFamily="18" charset="0"/>
                                      <a:cs typeface="Times New Roman" pitchFamily="18" charset="0"/>
                                    </a:rPr>
                                    <m:t>𝛼</m:t>
                                  </m:r>
                                </m:e>
                              </m:d>
                            </m:e>
                            <m:sup>
                              <m:r>
                                <a:rPr lang="en-US" b="0" i="1" smtClean="0">
                                  <a:latin typeface="Cambria Math" panose="02040503050406030204" pitchFamily="18" charset="0"/>
                                  <a:ea typeface="Cambria Math" panose="02040503050406030204" pitchFamily="18" charset="0"/>
                                  <a:cs typeface="Times New Roman" pitchFamily="18" charset="0"/>
                                </a:rPr>
                                <m:t>2</m:t>
                              </m:r>
                            </m:sup>
                          </m:sSup>
                        </m:num>
                        <m:den>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𝑛</m:t>
                              </m:r>
                            </m:e>
                            <m:sup>
                              <m:r>
                                <a:rPr lang="en-US" b="0" i="1" smtClean="0">
                                  <a:latin typeface="Cambria Math" panose="02040503050406030204" pitchFamily="18" charset="0"/>
                                  <a:ea typeface="Cambria Math" panose="02040503050406030204" pitchFamily="18" charset="0"/>
                                  <a:cs typeface="Times New Roman" pitchFamily="18" charset="0"/>
                                </a:rPr>
                                <m:t>2</m:t>
                              </m:r>
                            </m:sup>
                          </m:sSup>
                        </m:den>
                      </m:f>
                    </m:oMath>
                  </m:oMathPara>
                </a14:m>
                <a:endParaRPr lang="en-TW" dirty="0">
                  <a:latin typeface="Times New Roman" pitchFamily="18" charset="0"/>
                  <a:cs typeface="Times New Roman" pitchFamily="18" charset="0"/>
                </a:endParaRPr>
              </a:p>
            </p:txBody>
          </p:sp>
        </mc:Choice>
        <mc:Fallback xmlns="">
          <p:sp>
            <p:nvSpPr>
              <p:cNvPr id="8" name="TextBox 7">
                <a:extLst>
                  <a:ext uri="{FF2B5EF4-FFF2-40B4-BE49-F238E27FC236}">
                    <a16:creationId xmlns:a16="http://schemas.microsoft.com/office/drawing/2014/main" id="{6AABBC21-DA5F-2885-CB77-2E2798AD3ED1}"/>
                  </a:ext>
                </a:extLst>
              </p:cNvPr>
              <p:cNvSpPr txBox="1">
                <a:spLocks noRot="1" noChangeAspect="1" noMove="1" noResize="1" noEditPoints="1" noAdjustHandles="1" noChangeArrowheads="1" noChangeShapeType="1" noTextEdit="1"/>
              </p:cNvSpPr>
              <p:nvPr/>
            </p:nvSpPr>
            <p:spPr bwMode="auto">
              <a:xfrm>
                <a:off x="4589418" y="672740"/>
                <a:ext cx="1966499" cy="555793"/>
              </a:xfrm>
              <a:prstGeom prst="rect">
                <a:avLst/>
              </a:prstGeom>
              <a:blipFill>
                <a:blip r:embed="rId4"/>
                <a:stretch>
                  <a:fillRect l="-1935" r="-645" b="-1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E9C4BA3-F620-A7AE-3FB2-DB9A31BA58C4}"/>
                  </a:ext>
                </a:extLst>
              </p:cNvPr>
              <p:cNvSpPr txBox="1"/>
              <p:nvPr/>
            </p:nvSpPr>
            <p:spPr bwMode="auto">
              <a:xfrm>
                <a:off x="4589418" y="1318510"/>
                <a:ext cx="3303468" cy="818366"/>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𝜌</m:t>
                      </m:r>
                      <m:r>
                        <a:rPr lang="en-US" b="0"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b="0" i="1" smtClean="0">
                              <a:latin typeface="Cambria Math" panose="02040503050406030204" pitchFamily="18" charset="0"/>
                              <a:ea typeface="Cambria Math" panose="02040503050406030204" pitchFamily="18" charset="0"/>
                              <a:cs typeface="Times New Roman" pitchFamily="18" charset="0"/>
                            </a:rPr>
                          </m:ctrlPr>
                        </m:radPr>
                        <m:deg/>
                        <m:e>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b="0" i="1" smtClean="0">
                                  <a:latin typeface="Cambria Math" panose="02040503050406030204" pitchFamily="18" charset="0"/>
                                  <a:ea typeface="Cambria Math" panose="02040503050406030204" pitchFamily="18" charset="0"/>
                                  <a:cs typeface="Times New Roman" pitchFamily="18" charset="0"/>
                                </a:rPr>
                                <m:t>8</m:t>
                              </m:r>
                              <m:r>
                                <a:rPr lang="en-US" b="0" i="1" smtClean="0">
                                  <a:latin typeface="Cambria Math" panose="02040503050406030204" pitchFamily="18" charset="0"/>
                                  <a:ea typeface="Cambria Math" panose="02040503050406030204" pitchFamily="18" charset="0"/>
                                  <a:cs typeface="Times New Roman" pitchFamily="18" charset="0"/>
                                </a:rPr>
                                <m:t>𝜇</m:t>
                              </m:r>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𝐸</m:t>
                                  </m:r>
                                </m:e>
                              </m:d>
                            </m:num>
                            <m:den>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r>
                                    <a:rPr lang="en-US" b="0" i="1" smtClean="0">
                                      <a:latin typeface="Cambria Math" panose="02040503050406030204" pitchFamily="18" charset="0"/>
                                      <a:ea typeface="Cambria Math" panose="02040503050406030204" pitchFamily="18" charset="0"/>
                                      <a:cs typeface="Times New Roman" pitchFamily="18" charset="0"/>
                                    </a:rPr>
                                    <m:t>ℏ</m:t>
                                  </m:r>
                                </m:e>
                                <m:sup>
                                  <m:r>
                                    <a:rPr lang="en-US" b="0" i="1" smtClean="0">
                                      <a:latin typeface="Cambria Math" panose="02040503050406030204" pitchFamily="18" charset="0"/>
                                      <a:ea typeface="Cambria Math" panose="02040503050406030204" pitchFamily="18" charset="0"/>
                                      <a:cs typeface="Times New Roman" pitchFamily="18" charset="0"/>
                                    </a:rPr>
                                    <m:t>2</m:t>
                                  </m:r>
                                </m:sup>
                              </m:sSup>
                            </m:den>
                          </m:f>
                        </m:e>
                      </m:rad>
                      <m:r>
                        <a:rPr lang="en-US" b="0" i="1" smtClean="0">
                          <a:latin typeface="Cambria Math" panose="02040503050406030204" pitchFamily="18" charset="0"/>
                          <a:ea typeface="Cambria Math" panose="02040503050406030204" pitchFamily="18" charset="0"/>
                          <a:cs typeface="Times New Roman" pitchFamily="18" charset="0"/>
                        </a:rPr>
                        <m:t>𝑟</m:t>
                      </m:r>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b="0" i="1" smtClean="0">
                              <a:latin typeface="Cambria Math" panose="02040503050406030204" pitchFamily="18" charset="0"/>
                              <a:ea typeface="Cambria Math" panose="02040503050406030204" pitchFamily="18" charset="0"/>
                              <a:cs typeface="Times New Roman" pitchFamily="18" charset="0"/>
                            </a:rPr>
                            <m:t>2</m:t>
                          </m:r>
                          <m:r>
                            <a:rPr lang="en-US" b="0" i="1" smtClean="0">
                              <a:latin typeface="Cambria Math" panose="02040503050406030204" pitchFamily="18" charset="0"/>
                              <a:ea typeface="Cambria Math" panose="02040503050406030204" pitchFamily="18" charset="0"/>
                              <a:cs typeface="Times New Roman" pitchFamily="18" charset="0"/>
                            </a:rPr>
                            <m:t>𝜇</m:t>
                          </m:r>
                          <m:r>
                            <a:rPr lang="en-US" b="0" i="1" smtClean="0">
                              <a:latin typeface="Cambria Math" panose="02040503050406030204" pitchFamily="18" charset="0"/>
                              <a:ea typeface="Cambria Math" panose="02040503050406030204" pitchFamily="18" charset="0"/>
                              <a:cs typeface="Times New Roman" pitchFamily="18" charset="0"/>
                            </a:rPr>
                            <m:t>𝑐𝑍</m:t>
                          </m:r>
                          <m:r>
                            <a:rPr lang="en-US" b="0" i="1" smtClean="0">
                              <a:latin typeface="Cambria Math" panose="02040503050406030204" pitchFamily="18" charset="0"/>
                              <a:ea typeface="Cambria Math" panose="02040503050406030204" pitchFamily="18" charset="0"/>
                              <a:cs typeface="Times New Roman" pitchFamily="18" charset="0"/>
                            </a:rPr>
                            <m:t>𝛼</m:t>
                          </m:r>
                        </m:num>
                        <m:den>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ℏ</m:t>
                          </m:r>
                        </m:den>
                      </m:f>
                      <m:r>
                        <a:rPr lang="en-US" b="0" i="1" smtClean="0">
                          <a:latin typeface="Cambria Math" panose="02040503050406030204" pitchFamily="18" charset="0"/>
                          <a:ea typeface="Cambria Math" panose="02040503050406030204" pitchFamily="18" charset="0"/>
                          <a:cs typeface="Times New Roman" pitchFamily="18" charset="0"/>
                        </a:rPr>
                        <m:t>𝑟</m:t>
                      </m:r>
                      <m:r>
                        <a:rPr lang="en-US" b="0" i="1" smtClean="0">
                          <a:latin typeface="Cambria Math" panose="02040503050406030204" pitchFamily="18" charset="0"/>
                          <a:ea typeface="Cambria Math" panose="02040503050406030204" pitchFamily="18" charset="0"/>
                          <a:cs typeface="Times New Roman" pitchFamily="18" charset="0"/>
                        </a:rPr>
                        <m:t>≡</m:t>
                      </m:r>
                      <m:f>
                        <m:fPr>
                          <m:ctrlPr>
                            <a:rPr lang="en-US" i="1">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2</m:t>
                          </m:r>
                          <m:r>
                            <a:rPr lang="en-US" i="1">
                              <a:latin typeface="Cambria Math" panose="02040503050406030204" pitchFamily="18" charset="0"/>
                              <a:ea typeface="Cambria Math" panose="02040503050406030204" pitchFamily="18" charset="0"/>
                              <a:cs typeface="Times New Roman" pitchFamily="18" charset="0"/>
                            </a:rPr>
                            <m:t>𝑍</m:t>
                          </m:r>
                        </m:num>
                        <m:den>
                          <m:r>
                            <a:rPr lang="en-US" i="1">
                              <a:latin typeface="Cambria Math" panose="02040503050406030204" pitchFamily="18" charset="0"/>
                              <a:ea typeface="Cambria Math" panose="02040503050406030204" pitchFamily="18" charset="0"/>
                              <a:cs typeface="Times New Roman" pitchFamily="18" charset="0"/>
                            </a:rPr>
                            <m:t>𝑛</m:t>
                          </m:r>
                          <m:sSub>
                            <m:sSubPr>
                              <m:ctrlPr>
                                <a:rPr lang="en-US"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𝑎</m:t>
                              </m:r>
                            </m:e>
                            <m:sub>
                              <m:r>
                                <a:rPr lang="en-US" b="0" i="1" smtClean="0">
                                  <a:latin typeface="Cambria Math" panose="02040503050406030204" pitchFamily="18" charset="0"/>
                                  <a:ea typeface="Cambria Math" panose="02040503050406030204" pitchFamily="18" charset="0"/>
                                  <a:cs typeface="Times New Roman" pitchFamily="18" charset="0"/>
                                </a:rPr>
                                <m:t>0</m:t>
                              </m:r>
                            </m:sub>
                          </m:sSub>
                        </m:den>
                      </m:f>
                      <m:r>
                        <a:rPr lang="en-US" b="0" i="1" smtClean="0">
                          <a:latin typeface="Cambria Math" panose="02040503050406030204" pitchFamily="18" charset="0"/>
                          <a:ea typeface="Cambria Math" panose="02040503050406030204" pitchFamily="18" charset="0"/>
                          <a:cs typeface="Times New Roman" pitchFamily="18" charset="0"/>
                        </a:rPr>
                        <m:t>𝑟</m:t>
                      </m:r>
                    </m:oMath>
                  </m:oMathPara>
                </a14:m>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CE9C4BA3-F620-A7AE-3FB2-DB9A31BA58C4}"/>
                  </a:ext>
                </a:extLst>
              </p:cNvPr>
              <p:cNvSpPr txBox="1">
                <a:spLocks noRot="1" noChangeAspect="1" noMove="1" noResize="1" noEditPoints="1" noAdjustHandles="1" noChangeArrowheads="1" noChangeShapeType="1" noTextEdit="1"/>
              </p:cNvSpPr>
              <p:nvPr/>
            </p:nvSpPr>
            <p:spPr bwMode="auto">
              <a:xfrm>
                <a:off x="4589418" y="1318510"/>
                <a:ext cx="3303468" cy="818366"/>
              </a:xfrm>
              <a:prstGeom prst="rect">
                <a:avLst/>
              </a:prstGeom>
              <a:blipFill>
                <a:blip r:embed="rId5"/>
                <a:stretch>
                  <a:fillRect l="-1149" r="-3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7C0F9B2-DCE2-342D-F04A-280CE8D8E931}"/>
                  </a:ext>
                </a:extLst>
              </p:cNvPr>
              <p:cNvSpPr txBox="1"/>
              <p:nvPr/>
            </p:nvSpPr>
            <p:spPr bwMode="auto">
              <a:xfrm>
                <a:off x="4589418" y="2203680"/>
                <a:ext cx="971933" cy="56932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𝑎</m:t>
                          </m:r>
                        </m:e>
                        <m:sub>
                          <m:r>
                            <a:rPr lang="en-US" i="1">
                              <a:latin typeface="Cambria Math" panose="02040503050406030204" pitchFamily="18" charset="0"/>
                              <a:ea typeface="Cambria Math" panose="02040503050406030204" pitchFamily="18" charset="0"/>
                              <a:cs typeface="Times New Roman" pitchFamily="18" charset="0"/>
                            </a:rPr>
                            <m:t>0</m:t>
                          </m:r>
                        </m:sub>
                      </m:sSub>
                      <m:r>
                        <a:rPr lang="en-US" i="1">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ℏ</m:t>
                          </m:r>
                        </m:num>
                        <m:den>
                          <m:r>
                            <a:rPr lang="en-US" i="1">
                              <a:latin typeface="Cambria Math" panose="02040503050406030204" pitchFamily="18" charset="0"/>
                              <a:ea typeface="Cambria Math" panose="02040503050406030204" pitchFamily="18" charset="0"/>
                              <a:cs typeface="Times New Roman" pitchFamily="18" charset="0"/>
                            </a:rPr>
                            <m:t>𝜇</m:t>
                          </m:r>
                          <m:r>
                            <a:rPr lang="en-US" i="1">
                              <a:latin typeface="Cambria Math" panose="02040503050406030204" pitchFamily="18" charset="0"/>
                              <a:ea typeface="Cambria Math" panose="02040503050406030204" pitchFamily="18" charset="0"/>
                              <a:cs typeface="Times New Roman" pitchFamily="18" charset="0"/>
                            </a:rPr>
                            <m:t>𝑐</m:t>
                          </m:r>
                          <m:r>
                            <a:rPr lang="en-US" i="1">
                              <a:latin typeface="Cambria Math" panose="02040503050406030204" pitchFamily="18" charset="0"/>
                              <a:ea typeface="Cambria Math" panose="02040503050406030204" pitchFamily="18" charset="0"/>
                              <a:cs typeface="Times New Roman" pitchFamily="18" charset="0"/>
                            </a:rPr>
                            <m:t>𝛼</m:t>
                          </m:r>
                        </m:den>
                      </m:f>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A7C0F9B2-DCE2-342D-F04A-280CE8D8E931}"/>
                  </a:ext>
                </a:extLst>
              </p:cNvPr>
              <p:cNvSpPr txBox="1">
                <a:spLocks noRot="1" noChangeAspect="1" noMove="1" noResize="1" noEditPoints="1" noAdjustHandles="1" noChangeArrowheads="1" noChangeShapeType="1" noTextEdit="1"/>
              </p:cNvSpPr>
              <p:nvPr/>
            </p:nvSpPr>
            <p:spPr bwMode="auto">
              <a:xfrm>
                <a:off x="4589418" y="2203680"/>
                <a:ext cx="971933" cy="569323"/>
              </a:xfrm>
              <a:prstGeom prst="rect">
                <a:avLst/>
              </a:prstGeom>
              <a:blipFill>
                <a:blip r:embed="rId6"/>
                <a:stretch>
                  <a:fillRect l="-2597" t="-2174" r="-5195" b="-10870"/>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439AF59D-CF36-CB1E-B9A7-0050FF67E89D}"/>
              </a:ext>
            </a:extLst>
          </p:cNvPr>
          <p:cNvSpPr txBox="1"/>
          <p:nvPr/>
        </p:nvSpPr>
        <p:spPr bwMode="auto">
          <a:xfrm>
            <a:off x="5928698" y="2569258"/>
            <a:ext cx="2016224"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called</a:t>
            </a:r>
            <a:r>
              <a:rPr lang="en-TW" dirty="0">
                <a:latin typeface="Times New Roman" pitchFamily="18" charset="0"/>
                <a:cs typeface="Times New Roman" pitchFamily="18" charset="0"/>
              </a:rPr>
              <a:t> Bohr radius.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28CEA40-EA46-D181-B497-09EFFF8AA5DD}"/>
                  </a:ext>
                </a:extLst>
              </p:cNvPr>
              <p:cNvSpPr txBox="1"/>
              <p:nvPr/>
            </p:nvSpPr>
            <p:spPr bwMode="auto">
              <a:xfrm>
                <a:off x="4589418" y="3969753"/>
                <a:ext cx="2957669" cy="78476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𝐻</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𝜌</m:t>
                          </m:r>
                        </m:e>
                      </m:d>
                      <m:r>
                        <a:rPr lang="en-US" b="0" i="1" smtClean="0">
                          <a:latin typeface="Cambria Math" panose="02040503050406030204" pitchFamily="18" charset="0"/>
                          <a:ea typeface="Cambria Math" panose="02040503050406030204" pitchFamily="18" charset="0"/>
                          <a:cs typeface="Times New Roman" pitchFamily="18" charset="0"/>
                        </a:rPr>
                        <m:t>=</m:t>
                      </m:r>
                      <m:nary>
                        <m:naryPr>
                          <m:chr m:val="∑"/>
                          <m:ctrlPr>
                            <a:rPr lang="en-US" b="0" i="1" smtClean="0">
                              <a:latin typeface="Cambria Math" panose="02040503050406030204" pitchFamily="18" charset="0"/>
                              <a:ea typeface="Cambria Math" panose="02040503050406030204" pitchFamily="18" charset="0"/>
                              <a:cs typeface="Times New Roman" pitchFamily="18" charset="0"/>
                            </a:rPr>
                          </m:ctrlPr>
                        </m:naryPr>
                        <m:sub>
                          <m:r>
                            <m:rPr>
                              <m:brk m:alnAt="23"/>
                            </m:rPr>
                            <a:rPr lang="en-US" b="0" i="1" smtClean="0">
                              <a:latin typeface="Cambria Math" panose="02040503050406030204" pitchFamily="18" charset="0"/>
                              <a:ea typeface="Cambria Math" panose="02040503050406030204" pitchFamily="18" charset="0"/>
                              <a:cs typeface="Times New Roman" pitchFamily="18" charset="0"/>
                            </a:rPr>
                            <m:t>𝑚</m:t>
                          </m:r>
                          <m:r>
                            <a:rPr lang="en-US" b="0" i="1" smtClean="0">
                              <a:latin typeface="Cambria Math" panose="02040503050406030204" pitchFamily="18" charset="0"/>
                              <a:ea typeface="Cambria Math" panose="02040503050406030204" pitchFamily="18" charset="0"/>
                              <a:cs typeface="Times New Roman" pitchFamily="18" charset="0"/>
                            </a:rPr>
                            <m:t>=0</m:t>
                          </m:r>
                        </m:sub>
                        <m:sup>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𝑙</m:t>
                          </m:r>
                          <m:r>
                            <a:rPr lang="en-US" b="0" i="1" smtClean="0">
                              <a:latin typeface="Cambria Math" panose="02040503050406030204" pitchFamily="18" charset="0"/>
                              <a:ea typeface="Cambria Math" panose="02040503050406030204" pitchFamily="18" charset="0"/>
                              <a:cs typeface="Times New Roman" pitchFamily="18" charset="0"/>
                            </a:rPr>
                            <m:t>−1</m:t>
                          </m:r>
                        </m:sup>
                        <m:e>
                          <m:d>
                            <m:dPr>
                              <m:ctrlPr>
                                <a:rPr lang="en-US" b="0" i="1" smtClean="0">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b="0" i="1" smtClean="0">
                                      <a:latin typeface="Cambria Math" panose="02040503050406030204" pitchFamily="18" charset="0"/>
                                      <a:ea typeface="Cambria Math" panose="02040503050406030204" pitchFamily="18" charset="0"/>
                                      <a:cs typeface="Times New Roman" pitchFamily="18" charset="0"/>
                                    </a:rPr>
                                  </m:ctrlPr>
                                </m:mPr>
                                <m:mr>
                                  <m:e>
                                    <m:r>
                                      <m:rPr>
                                        <m:brk m:alnAt="7"/>
                                      </m:rP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𝑙</m:t>
                                    </m:r>
                                  </m:e>
                                </m:mr>
                                <m:m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𝑚</m:t>
                                    </m:r>
                                  </m:e>
                                </m:mr>
                              </m:m>
                            </m:e>
                          </m:d>
                          <m:f>
                            <m:fPr>
                              <m:ctrlPr>
                                <a:rPr lang="en-US" b="0" i="1" smtClean="0">
                                  <a:latin typeface="Cambria Math" panose="02040503050406030204" pitchFamily="18" charset="0"/>
                                  <a:ea typeface="Cambria Math" panose="02040503050406030204" pitchFamily="18" charset="0"/>
                                  <a:cs typeface="Times New Roman" pitchFamily="18" charset="0"/>
                                </a:rPr>
                              </m:ctrlPr>
                            </m:fPr>
                            <m:num>
                              <m:sSup>
                                <m:sSupPr>
                                  <m:ctrlPr>
                                    <a:rPr lang="en-US" b="0" i="1" smtClean="0">
                                      <a:latin typeface="Cambria Math" panose="02040503050406030204" pitchFamily="18" charset="0"/>
                                      <a:ea typeface="Cambria Math" panose="02040503050406030204" pitchFamily="18" charset="0"/>
                                      <a:cs typeface="Times New Roman" pitchFamily="18" charset="0"/>
                                    </a:rPr>
                                  </m:ctrlPr>
                                </m:sSupPr>
                                <m:e>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𝜌</m:t>
                                      </m:r>
                                    </m:e>
                                  </m:d>
                                </m:e>
                                <m:sup>
                                  <m:r>
                                    <a:rPr lang="en-US" b="0" i="1" smtClean="0">
                                      <a:latin typeface="Cambria Math" panose="02040503050406030204" pitchFamily="18" charset="0"/>
                                      <a:ea typeface="Cambria Math" panose="02040503050406030204" pitchFamily="18" charset="0"/>
                                      <a:cs typeface="Times New Roman" pitchFamily="18" charset="0"/>
                                    </a:rPr>
                                    <m:t>𝑚</m:t>
                                  </m:r>
                                </m:sup>
                              </m:sSup>
                            </m:num>
                            <m:den>
                              <m:r>
                                <a:rPr lang="en-US" b="0" i="1" smtClean="0">
                                  <a:latin typeface="Cambria Math" panose="02040503050406030204" pitchFamily="18" charset="0"/>
                                  <a:ea typeface="Cambria Math" panose="02040503050406030204" pitchFamily="18" charset="0"/>
                                  <a:cs typeface="Times New Roman" pitchFamily="18" charset="0"/>
                                </a:rPr>
                                <m:t>𝑚</m:t>
                              </m:r>
                              <m:r>
                                <a:rPr lang="en-US" b="0" i="1" smtClean="0">
                                  <a:latin typeface="Cambria Math" panose="02040503050406030204" pitchFamily="18" charset="0"/>
                                  <a:ea typeface="Cambria Math" panose="02040503050406030204" pitchFamily="18" charset="0"/>
                                  <a:cs typeface="Times New Roman" pitchFamily="18" charset="0"/>
                                </a:rPr>
                                <m:t>!</m:t>
                              </m:r>
                            </m:den>
                          </m:f>
                        </m:e>
                      </m:nary>
                    </m:oMath>
                  </m:oMathPara>
                </a14:m>
                <a:endParaRPr lang="en-TW"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A28CEA40-EA46-D181-B497-09EFFF8AA5DD}"/>
                  </a:ext>
                </a:extLst>
              </p:cNvPr>
              <p:cNvSpPr txBox="1">
                <a:spLocks noRot="1" noChangeAspect="1" noMove="1" noResize="1" noEditPoints="1" noAdjustHandles="1" noChangeArrowheads="1" noChangeShapeType="1" noTextEdit="1"/>
              </p:cNvSpPr>
              <p:nvPr/>
            </p:nvSpPr>
            <p:spPr bwMode="auto">
              <a:xfrm>
                <a:off x="4589418" y="3969753"/>
                <a:ext cx="2957669" cy="784767"/>
              </a:xfrm>
              <a:prstGeom prst="rect">
                <a:avLst/>
              </a:prstGeom>
              <a:blipFill>
                <a:blip r:embed="rId7"/>
                <a:stretch>
                  <a:fillRect l="-1282" t="-109524" b="-16984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3F18834-9536-B6E5-003F-EEB2D6F877E0}"/>
                  </a:ext>
                </a:extLst>
              </p:cNvPr>
              <p:cNvSpPr txBox="1"/>
              <p:nvPr/>
            </p:nvSpPr>
            <p:spPr bwMode="auto">
              <a:xfrm>
                <a:off x="4572000" y="5375264"/>
                <a:ext cx="4405886" cy="784767"/>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𝑅</m:t>
                          </m:r>
                        </m:e>
                        <m:sub>
                          <m:r>
                            <a:rPr lang="en-US" b="0" i="1" smtClean="0">
                              <a:latin typeface="Cambria Math" panose="02040503050406030204" pitchFamily="18" charset="0"/>
                              <a:cs typeface="Times New Roman" pitchFamily="18" charset="0"/>
                            </a:rPr>
                            <m:t>𝑛𝑙</m:t>
                          </m:r>
                        </m:sub>
                      </m:sSub>
                      <m:r>
                        <a:rPr lang="en-US" b="0" i="1" smtClean="0">
                          <a:latin typeface="Cambria Math" panose="02040503050406030204" pitchFamily="18" charset="0"/>
                          <a:cs typeface="Times New Roman" pitchFamily="18" charset="0"/>
                        </a:rPr>
                        <m:t>=</m:t>
                      </m:r>
                      <m:sSup>
                        <m:sSupPr>
                          <m:ctrlPr>
                            <a:rPr lang="en-TW"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
                                <a:rPr lang="en-US" b="0" i="1" smtClean="0">
                                  <a:latin typeface="Cambria Math" panose="02040503050406030204" pitchFamily="18" charset="0"/>
                                  <a:cs typeface="Times New Roman" pitchFamily="18" charset="0"/>
                                </a:rPr>
                                <m:t>𝑍</m:t>
                              </m:r>
                            </m:num>
                            <m:den>
                              <m:r>
                                <a:rPr lang="en-US" i="1">
                                  <a:latin typeface="Cambria Math" panose="02040503050406030204" pitchFamily="18" charset="0"/>
                                  <a:ea typeface="Cambria Math" panose="02040503050406030204" pitchFamily="18" charset="0"/>
                                  <a:cs typeface="Times New Roman" pitchFamily="18" charset="0"/>
                                </a:rPr>
                                <m:t>𝑛</m:t>
                              </m:r>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𝑎</m:t>
                                  </m:r>
                                </m:e>
                                <m:sub>
                                  <m:r>
                                    <a:rPr lang="en-US" i="1">
                                      <a:latin typeface="Cambria Math" panose="02040503050406030204" pitchFamily="18" charset="0"/>
                                      <a:ea typeface="Cambria Math" panose="02040503050406030204" pitchFamily="18" charset="0"/>
                                      <a:cs typeface="Times New Roman" pitchFamily="18" charset="0"/>
                                    </a:rPr>
                                    <m:t>0</m:t>
                                  </m:r>
                                </m:sub>
                              </m:sSub>
                            </m:den>
                          </m:f>
                          <m:r>
                            <a:rPr lang="en-US" b="0" i="1" smtClean="0">
                              <a:latin typeface="Cambria Math" panose="02040503050406030204" pitchFamily="18" charset="0"/>
                              <a:cs typeface="Times New Roman" pitchFamily="18" charset="0"/>
                            </a:rPr>
                            <m:t>𝑟</m:t>
                          </m:r>
                        </m:sup>
                      </m:sSup>
                      <m:r>
                        <a:rPr lang="en-TW" i="1" smtClean="0">
                          <a:latin typeface="Cambria Math" panose="02040503050406030204" pitchFamily="18" charset="0"/>
                          <a:ea typeface="Cambria Math" panose="02040503050406030204" pitchFamily="18" charset="0"/>
                          <a:cs typeface="Times New Roman" pitchFamily="18" charset="0"/>
                        </a:rPr>
                        <m:t>∙</m:t>
                      </m:r>
                      <m:sSup>
                        <m:sSupPr>
                          <m:ctrlPr>
                            <a:rPr lang="en-TW" i="1" smtClean="0">
                              <a:latin typeface="Cambria Math" panose="02040503050406030204" pitchFamily="18" charset="0"/>
                              <a:ea typeface="Cambria Math" panose="02040503050406030204" pitchFamily="18" charset="0"/>
                              <a:cs typeface="Times New Roman" pitchFamily="18" charset="0"/>
                            </a:rPr>
                          </m:ctrlPr>
                        </m:sSupPr>
                        <m:e>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−1</m:t>
                              </m:r>
                            </m:e>
                          </m:d>
                        </m:e>
                        <m:sup>
                          <m:r>
                            <a:rPr lang="en-US" b="0" i="1" smtClean="0">
                              <a:latin typeface="Cambria Math" panose="02040503050406030204" pitchFamily="18" charset="0"/>
                              <a:ea typeface="Cambria Math" panose="02040503050406030204" pitchFamily="18" charset="0"/>
                              <a:cs typeface="Times New Roman" pitchFamily="18" charset="0"/>
                            </a:rPr>
                            <m:t>𝑙</m:t>
                          </m:r>
                        </m:sup>
                      </m:sSup>
                      <m:nary>
                        <m:naryPr>
                          <m:chr m:val="∑"/>
                          <m:ctrlPr>
                            <a:rPr lang="en-US" i="1">
                              <a:latin typeface="Cambria Math" panose="02040503050406030204" pitchFamily="18" charset="0"/>
                              <a:ea typeface="Cambria Math" panose="02040503050406030204" pitchFamily="18" charset="0"/>
                              <a:cs typeface="Times New Roman" pitchFamily="18" charset="0"/>
                            </a:rPr>
                          </m:ctrlPr>
                        </m:naryPr>
                        <m:sub>
                          <m:r>
                            <m:rPr>
                              <m:brk m:alnAt="23"/>
                            </m:rPr>
                            <a:rPr lang="en-US" i="1">
                              <a:latin typeface="Cambria Math" panose="02040503050406030204" pitchFamily="18" charset="0"/>
                              <a:ea typeface="Cambria Math" panose="02040503050406030204" pitchFamily="18" charset="0"/>
                              <a:cs typeface="Times New Roman" pitchFamily="18" charset="0"/>
                            </a:rPr>
                            <m:t>𝑚</m:t>
                          </m:r>
                          <m:r>
                            <a:rPr lang="en-US" i="1">
                              <a:latin typeface="Cambria Math" panose="02040503050406030204" pitchFamily="18" charset="0"/>
                              <a:ea typeface="Cambria Math" panose="02040503050406030204" pitchFamily="18" charset="0"/>
                              <a:cs typeface="Times New Roman" pitchFamily="18" charset="0"/>
                            </a:rPr>
                            <m:t>=0</m:t>
                          </m:r>
                        </m:sub>
                        <m:sup>
                          <m:r>
                            <a:rPr lang="en-US" i="1">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𝑙</m:t>
                          </m:r>
                          <m:r>
                            <a:rPr lang="en-US" b="0" i="1" smtClean="0">
                              <a:latin typeface="Cambria Math" panose="02040503050406030204" pitchFamily="18" charset="0"/>
                              <a:ea typeface="Cambria Math" panose="02040503050406030204" pitchFamily="18" charset="0"/>
                              <a:cs typeface="Times New Roman" pitchFamily="18" charset="0"/>
                            </a:rPr>
                            <m:t>−1</m:t>
                          </m:r>
                        </m:sup>
                        <m:e>
                          <m:d>
                            <m:dPr>
                              <m:ctrlPr>
                                <a:rPr lang="en-US" i="1">
                                  <a:latin typeface="Cambria Math" panose="02040503050406030204" pitchFamily="18" charset="0"/>
                                  <a:ea typeface="Cambria Math" panose="02040503050406030204" pitchFamily="18" charset="0"/>
                                  <a:cs typeface="Times New Roman" pitchFamily="18" charset="0"/>
                                </a:rPr>
                              </m:ctrlPr>
                            </m:dPr>
                            <m:e>
                              <m:m>
                                <m:mPr>
                                  <m:mcs>
                                    <m:mc>
                                      <m:mcPr>
                                        <m:count m:val="1"/>
                                        <m:mcJc m:val="center"/>
                                      </m:mcPr>
                                    </m:mc>
                                  </m:mcs>
                                  <m:ctrlPr>
                                    <a:rPr lang="en-US" i="1">
                                      <a:latin typeface="Cambria Math" panose="02040503050406030204" pitchFamily="18" charset="0"/>
                                      <a:ea typeface="Cambria Math" panose="02040503050406030204" pitchFamily="18" charset="0"/>
                                      <a:cs typeface="Times New Roman" pitchFamily="18" charset="0"/>
                                    </a:rPr>
                                  </m:ctrlPr>
                                </m:mPr>
                                <m:mr>
                                  <m:e>
                                    <m:r>
                                      <m:rPr>
                                        <m:brk m:alnAt="7"/>
                                      </m:rPr>
                                      <a:rPr lang="en-US" i="1">
                                        <a:latin typeface="Cambria Math" panose="02040503050406030204" pitchFamily="18" charset="0"/>
                                        <a:ea typeface="Cambria Math" panose="02040503050406030204" pitchFamily="18" charset="0"/>
                                        <a:cs typeface="Times New Roman" pitchFamily="18" charset="0"/>
                                      </a:rPr>
                                      <m:t>𝑛</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𝑙</m:t>
                                    </m:r>
                                  </m:e>
                                </m:mr>
                                <m:mr>
                                  <m:e>
                                    <m:r>
                                      <a:rPr lang="en-US" i="1">
                                        <a:latin typeface="Cambria Math" panose="02040503050406030204" pitchFamily="18" charset="0"/>
                                        <a:ea typeface="Cambria Math" panose="02040503050406030204" pitchFamily="18" charset="0"/>
                                        <a:cs typeface="Times New Roman" pitchFamily="18" charset="0"/>
                                      </a:rPr>
                                      <m:t>𝑛</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𝑚</m:t>
                                    </m:r>
                                  </m:e>
                                </m:mr>
                              </m:m>
                            </m:e>
                          </m:d>
                          <m:f>
                            <m:fPr>
                              <m:ctrlPr>
                                <a:rPr lang="en-US" i="1">
                                  <a:latin typeface="Cambria Math" panose="02040503050406030204" pitchFamily="18" charset="0"/>
                                  <a:ea typeface="Cambria Math" panose="02040503050406030204" pitchFamily="18" charset="0"/>
                                  <a:cs typeface="Times New Roman" pitchFamily="18" charset="0"/>
                                </a:rPr>
                              </m:ctrlPr>
                            </m:fPr>
                            <m:num>
                              <m:sSup>
                                <m:sSupPr>
                                  <m:ctrlPr>
                                    <a:rPr lang="en-US" i="1">
                                      <a:latin typeface="Cambria Math" panose="02040503050406030204" pitchFamily="18" charset="0"/>
                                      <a:ea typeface="Cambria Math" panose="02040503050406030204" pitchFamily="18" charset="0"/>
                                      <a:cs typeface="Times New Roman" pitchFamily="18" charset="0"/>
                                    </a:rPr>
                                  </m:ctrlPr>
                                </m:sSupPr>
                                <m:e>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𝜌</m:t>
                                      </m:r>
                                    </m:e>
                                  </m:d>
                                </m:e>
                                <m:sup>
                                  <m:r>
                                    <a:rPr lang="en-US" b="0" i="1" smtClean="0">
                                      <a:latin typeface="Cambria Math" panose="02040503050406030204" pitchFamily="18" charset="0"/>
                                      <a:ea typeface="Cambria Math" panose="02040503050406030204" pitchFamily="18" charset="0"/>
                                      <a:cs typeface="Times New Roman" pitchFamily="18" charset="0"/>
                                    </a:rPr>
                                    <m:t>𝑙</m:t>
                                  </m:r>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𝑚</m:t>
                                  </m:r>
                                </m:sup>
                              </m:sSup>
                            </m:num>
                            <m:den>
                              <m:r>
                                <a:rPr lang="en-US" i="1">
                                  <a:latin typeface="Cambria Math" panose="02040503050406030204" pitchFamily="18" charset="0"/>
                                  <a:ea typeface="Cambria Math" panose="02040503050406030204" pitchFamily="18" charset="0"/>
                                  <a:cs typeface="Times New Roman" pitchFamily="18" charset="0"/>
                                </a:rPr>
                                <m:t>𝑚</m:t>
                              </m:r>
                              <m:r>
                                <a:rPr lang="en-US" i="1">
                                  <a:latin typeface="Cambria Math" panose="02040503050406030204" pitchFamily="18" charset="0"/>
                                  <a:ea typeface="Cambria Math" panose="02040503050406030204" pitchFamily="18" charset="0"/>
                                  <a:cs typeface="Times New Roman" pitchFamily="18" charset="0"/>
                                </a:rPr>
                                <m:t>!</m:t>
                              </m:r>
                            </m:den>
                          </m:f>
                        </m:e>
                      </m:nary>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53F18834-9536-B6E5-003F-EEB2D6F877E0}"/>
                  </a:ext>
                </a:extLst>
              </p:cNvPr>
              <p:cNvSpPr txBox="1">
                <a:spLocks noRot="1" noChangeAspect="1" noMove="1" noResize="1" noEditPoints="1" noAdjustHandles="1" noChangeArrowheads="1" noChangeShapeType="1" noTextEdit="1"/>
              </p:cNvSpPr>
              <p:nvPr/>
            </p:nvSpPr>
            <p:spPr bwMode="auto">
              <a:xfrm>
                <a:off x="4572000" y="5375264"/>
                <a:ext cx="4405886" cy="784767"/>
              </a:xfrm>
              <a:prstGeom prst="rect">
                <a:avLst/>
              </a:prstGeom>
              <a:blipFill>
                <a:blip r:embed="rId8"/>
                <a:stretch>
                  <a:fillRect l="-862" t="-109524" b="-169841"/>
                </a:stretch>
              </a:blipFill>
              <a:ln w="9525">
                <a:noFill/>
                <a:miter lim="800000"/>
                <a:headEnd/>
                <a:tailEnd/>
              </a:ln>
            </p:spPr>
            <p:txBody>
              <a:bodyPr/>
              <a:lstStyle/>
              <a:p>
                <a:r>
                  <a:rPr lang="en-TW">
                    <a:noFill/>
                  </a:rPr>
                  <a:t> </a:t>
                </a:r>
              </a:p>
            </p:txBody>
          </p:sp>
        </mc:Fallback>
      </mc:AlternateContent>
      <p:sp>
        <p:nvSpPr>
          <p:cNvPr id="14" name="TextBox 13">
            <a:extLst>
              <a:ext uri="{FF2B5EF4-FFF2-40B4-BE49-F238E27FC236}">
                <a16:creationId xmlns:a16="http://schemas.microsoft.com/office/drawing/2014/main" id="{B635AAF7-E94C-ADB7-03FA-AF8208EFE5ED}"/>
              </a:ext>
            </a:extLst>
          </p:cNvPr>
          <p:cNvSpPr txBox="1"/>
          <p:nvPr/>
        </p:nvSpPr>
        <p:spPr bwMode="auto">
          <a:xfrm>
            <a:off x="4528081" y="3001640"/>
            <a:ext cx="145501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解等於：</a:t>
            </a:r>
          </a:p>
        </p:txBody>
      </p:sp>
      <p:sp>
        <p:nvSpPr>
          <p:cNvPr id="15" name="TextBox 14">
            <a:extLst>
              <a:ext uri="{FF2B5EF4-FFF2-40B4-BE49-F238E27FC236}">
                <a16:creationId xmlns:a16="http://schemas.microsoft.com/office/drawing/2014/main" id="{58E127B0-76C5-F316-D9D8-EA85751527ED}"/>
              </a:ext>
            </a:extLst>
          </p:cNvPr>
          <p:cNvSpPr txBox="1"/>
          <p:nvPr/>
        </p:nvSpPr>
        <p:spPr bwMode="auto">
          <a:xfrm>
            <a:off x="4589417" y="4959413"/>
            <a:ext cx="196649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解可以寫成：</a:t>
            </a:r>
          </a:p>
        </p:txBody>
      </p:sp>
      <p:sp>
        <p:nvSpPr>
          <p:cNvPr id="16" name="Rectangle 15">
            <a:extLst>
              <a:ext uri="{FF2B5EF4-FFF2-40B4-BE49-F238E27FC236}">
                <a16:creationId xmlns:a16="http://schemas.microsoft.com/office/drawing/2014/main" id="{3B30D353-DD6A-FC22-C099-CAE47E0308AD}"/>
              </a:ext>
            </a:extLst>
          </p:cNvPr>
          <p:cNvSpPr/>
          <p:nvPr/>
        </p:nvSpPr>
        <p:spPr>
          <a:xfrm>
            <a:off x="279410" y="1949166"/>
            <a:ext cx="3803066" cy="2025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447673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 name="Text Box 14"/>
          <p:cNvSpPr txBox="1">
            <a:spLocks noChangeArrowheads="1"/>
          </p:cNvSpPr>
          <p:nvPr/>
        </p:nvSpPr>
        <p:spPr bwMode="auto">
          <a:xfrm>
            <a:off x="7162262" y="2079890"/>
            <a:ext cx="1366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才有解</a:t>
            </a:r>
          </a:p>
        </p:txBody>
      </p:sp>
      <p:sp>
        <p:nvSpPr>
          <p:cNvPr id="4107" name="Text Box 16"/>
          <p:cNvSpPr txBox="1">
            <a:spLocks noChangeArrowheads="1"/>
          </p:cNvSpPr>
          <p:nvPr/>
        </p:nvSpPr>
        <p:spPr bwMode="auto">
          <a:xfrm>
            <a:off x="6804248" y="4885031"/>
            <a:ext cx="1366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sz="2000"/>
              <a:t>才有解</a:t>
            </a:r>
          </a:p>
        </p:txBody>
      </p:sp>
      <p:pic>
        <p:nvPicPr>
          <p:cNvPr id="7180" name="Picture 10" descr="D:\Dropbox\Documents\課程\YoungTextBook\Images\Chapter41\A_Images\A_Figures_and_Photos\41_05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34608" y="754532"/>
            <a:ext cx="2231479" cy="267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3"/>
              <p:cNvSpPr txBox="1"/>
              <p:nvPr/>
            </p:nvSpPr>
            <p:spPr bwMode="auto">
              <a:xfrm>
                <a:off x="4067944" y="3573016"/>
                <a:ext cx="4724498" cy="529825"/>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a:rPr>
                            <m:t>𝑅</m:t>
                          </m:r>
                        </m:e>
                        <m:sub>
                          <m:r>
                            <a:rPr lang="en-US" altLang="zh-TW" b="0" i="1" smtClean="0">
                              <a:latin typeface="Cambria Math"/>
                            </a:rPr>
                            <m:t>𝑛𝑙</m:t>
                          </m:r>
                        </m:sub>
                      </m:sSub>
                      <m:d>
                        <m:dPr>
                          <m:ctrlPr>
                            <a:rPr lang="en-US" altLang="zh-TW" b="0" i="1" smtClean="0">
                              <a:latin typeface="Cambria Math" panose="02040503050406030204" pitchFamily="18" charset="0"/>
                            </a:rPr>
                          </m:ctrlPr>
                        </m:dPr>
                        <m:e>
                          <m:r>
                            <a:rPr lang="en-US" altLang="zh-TW" b="0" i="1" smtClean="0">
                              <a:latin typeface="Cambria Math"/>
                            </a:rPr>
                            <m:t>𝑟</m:t>
                          </m:r>
                        </m:e>
                      </m:d>
                      <m:r>
                        <a:rPr lang="en-US" altLang="zh-TW" b="0" i="1" smtClean="0">
                          <a:latin typeface="Cambria Math"/>
                          <a:ea typeface="Cambria Math"/>
                        </a:rPr>
                        <m:t>=</m:t>
                      </m:r>
                      <m:sSup>
                        <m:sSupPr>
                          <m:ctrlPr>
                            <a:rPr lang="en-TW"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𝑍</m:t>
                              </m:r>
                            </m:num>
                            <m:den>
                              <m:r>
                                <a:rPr lang="en-US" i="1">
                                  <a:latin typeface="Cambria Math" panose="02040503050406030204" pitchFamily="18" charset="0"/>
                                  <a:ea typeface="Cambria Math" panose="02040503050406030204" pitchFamily="18" charset="0"/>
                                  <a:cs typeface="Times New Roman" pitchFamily="18" charset="0"/>
                                </a:rPr>
                                <m:t>𝑛</m:t>
                              </m:r>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𝑎</m:t>
                                  </m:r>
                                </m:e>
                                <m:sub>
                                  <m:r>
                                    <a:rPr lang="en-US" i="1">
                                      <a:latin typeface="Cambria Math" panose="02040503050406030204" pitchFamily="18" charset="0"/>
                                      <a:ea typeface="Cambria Math" panose="02040503050406030204" pitchFamily="18" charset="0"/>
                                      <a:cs typeface="Times New Roman" pitchFamily="18" charset="0"/>
                                    </a:rPr>
                                    <m:t>0</m:t>
                                  </m:r>
                                </m:sub>
                              </m:sSub>
                            </m:den>
                          </m:f>
                          <m:r>
                            <a:rPr lang="en-US" i="1">
                              <a:latin typeface="Cambria Math" panose="02040503050406030204" pitchFamily="18" charset="0"/>
                              <a:cs typeface="Times New Roman" pitchFamily="18" charset="0"/>
                            </a:rPr>
                            <m:t>𝑟</m:t>
                          </m:r>
                        </m:sup>
                      </m:sSup>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𝑙</m:t>
                          </m:r>
                        </m:sup>
                      </m:sSup>
                      <m:r>
                        <a:rPr lang="en-US" altLang="zh-TW" b="0" i="1" smtClean="0">
                          <a:latin typeface="Cambria Math"/>
                          <a:ea typeface="Cambria Math"/>
                        </a:rPr>
                        <m:t>∙</m:t>
                      </m:r>
                      <m:d>
                        <m:dPr>
                          <m:ctrlPr>
                            <a:rPr lang="en-US" altLang="zh-TW" i="1">
                              <a:latin typeface="Cambria Math" panose="02040503050406030204" pitchFamily="18" charset="0"/>
                              <a:ea typeface="Cambria Math"/>
                            </a:rPr>
                          </m:ctrlPr>
                        </m:dPr>
                        <m:e>
                          <m:r>
                            <a:rPr lang="en-US" altLang="zh-TW" b="0" i="1" smtClean="0">
                              <a:latin typeface="Cambria Math"/>
                              <a:ea typeface="Cambria Math"/>
                            </a:rPr>
                            <m:t>𝑟</m:t>
                          </m:r>
                          <m:r>
                            <a:rPr lang="zh-TW" altLang="en-US" i="1">
                              <a:latin typeface="Cambria Math"/>
                              <a:ea typeface="Cambria Math"/>
                            </a:rPr>
                            <m:t>的</m:t>
                          </m:r>
                          <m:r>
                            <a:rPr lang="en-US" altLang="zh-TW" b="0" i="1" smtClean="0">
                              <a:latin typeface="Cambria Math" panose="02040503050406030204" pitchFamily="18" charset="0"/>
                              <a:ea typeface="Cambria Math"/>
                            </a:rPr>
                            <m:t>𝑛</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𝑙</m:t>
                          </m:r>
                          <m:r>
                            <a:rPr lang="en-US" altLang="zh-TW" b="0" i="1" smtClean="0">
                              <a:latin typeface="Cambria Math" panose="02040503050406030204" pitchFamily="18" charset="0"/>
                              <a:ea typeface="Cambria Math"/>
                            </a:rPr>
                            <m:t>−1</m:t>
                          </m:r>
                          <m:r>
                            <a:rPr lang="zh-TW" altLang="en-US" i="1">
                              <a:latin typeface="Cambria Math" panose="02040503050406030204" pitchFamily="18" charset="0"/>
                              <a:ea typeface="Cambria Math"/>
                            </a:rPr>
                            <m:t>次</m:t>
                          </m:r>
                          <m:r>
                            <a:rPr lang="zh-TW" altLang="en-US" i="1">
                              <a:latin typeface="Cambria Math"/>
                              <a:ea typeface="Cambria Math"/>
                            </a:rPr>
                            <m:t>多項式</m:t>
                          </m:r>
                        </m:e>
                      </m:d>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4067944" y="3573016"/>
                <a:ext cx="4724498" cy="529825"/>
              </a:xfrm>
              <a:prstGeom prst="rect">
                <a:avLst/>
              </a:prstGeom>
              <a:blipFill>
                <a:blip r:embed="rId3"/>
                <a:stretch>
                  <a:fillRect b="-465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329515" y="3595274"/>
                <a:ext cx="3492238"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𝜓</m:t>
                          </m:r>
                        </m:e>
                        <m:sub>
                          <m:r>
                            <a:rPr lang="en-US" altLang="zh-TW" b="0" i="1" smtClean="0">
                              <a:latin typeface="Cambria Math"/>
                            </a:rPr>
                            <m:t>𝑛𝑙𝑚</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𝑅</m:t>
                          </m:r>
                        </m:e>
                        <m:sub>
                          <m:r>
                            <a:rPr lang="en-US" altLang="zh-TW" b="0" i="1" smtClean="0">
                              <a:latin typeface="Cambria Math"/>
                            </a:rPr>
                            <m:t>𝑛𝑙</m:t>
                          </m:r>
                        </m:sub>
                      </m:sSub>
                      <m:d>
                        <m:dPr>
                          <m:ctrlPr>
                            <a:rPr lang="en-US" altLang="zh-TW" b="0" i="1" smtClean="0">
                              <a:latin typeface="Cambria Math" panose="02040503050406030204" pitchFamily="18" charset="0"/>
                            </a:rPr>
                          </m:ctrlPr>
                        </m:dPr>
                        <m:e>
                          <m:r>
                            <a:rPr lang="en-US" altLang="zh-TW" b="0" i="1" smtClean="0">
                              <a:latin typeface="Cambria Math"/>
                            </a:rPr>
                            <m:t>𝑟</m:t>
                          </m:r>
                        </m:e>
                      </m:d>
                      <m:r>
                        <a:rPr lang="en-US" altLang="zh-TW" b="0" i="1" smtClean="0">
                          <a:latin typeface="Cambria Math"/>
                          <a:ea typeface="Cambria Math"/>
                        </a:rPr>
                        <m:t>∙</m:t>
                      </m:r>
                      <m:sSubSup>
                        <m:sSubSupPr>
                          <m:ctrlPr>
                            <a:rPr lang="en-TW"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𝑃</m:t>
                          </m:r>
                        </m:e>
                        <m:sub>
                          <m:r>
                            <a:rPr lang="en-US" i="1">
                              <a:latin typeface="Cambria Math" panose="02040503050406030204" pitchFamily="18" charset="0"/>
                              <a:cs typeface="Times New Roman" pitchFamily="18" charset="0"/>
                            </a:rPr>
                            <m:t>𝑙</m:t>
                          </m:r>
                        </m:sub>
                        <m:sup>
                          <m:r>
                            <a:rPr lang="en-US" i="1">
                              <a:latin typeface="Cambria Math" panose="02040503050406030204" pitchFamily="18" charset="0"/>
                              <a:cs typeface="Times New Roman" pitchFamily="18" charset="0"/>
                            </a:rPr>
                            <m:t>𝑚</m:t>
                          </m:r>
                        </m:sup>
                      </m:sSubSup>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l-GR" altLang="zh-TW" b="0" i="1" smtClean="0">
                          <a:latin typeface="Cambria Math"/>
                          <a:ea typeface="Cambria Math"/>
                        </a:rPr>
                        <m:t>∙</m:t>
                      </m:r>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329515" y="3595274"/>
                <a:ext cx="3492238" cy="369332"/>
              </a:xfrm>
              <a:prstGeom prst="rect">
                <a:avLst/>
              </a:prstGeom>
              <a:blipFill>
                <a:blip r:embed="rId4"/>
                <a:stretch>
                  <a:fillRect b="-13793"/>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bwMode="auto">
              <a:xfrm>
                <a:off x="4079004" y="2072421"/>
                <a:ext cx="2919967"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𝑙</m:t>
                      </m:r>
                      <m:r>
                        <a:rPr lang="en-US" altLang="zh-TW" b="0" i="1" smtClean="0">
                          <a:latin typeface="Cambria Math"/>
                          <a:cs typeface="Times New Roman" pitchFamily="18" charset="0"/>
                        </a:rPr>
                        <m:t>=</m:t>
                      </m:r>
                      <m:d>
                        <m:dPr>
                          <m:begChr m:val="|"/>
                          <m:endChr m:val="|"/>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𝑚</m:t>
                          </m:r>
                        </m:e>
                      </m:d>
                      <m:r>
                        <a:rPr lang="en-US" altLang="zh-TW" b="0" i="1" smtClean="0">
                          <a:latin typeface="Cambria Math"/>
                          <a:cs typeface="Times New Roman" pitchFamily="18" charset="0"/>
                        </a:rPr>
                        <m:t>,</m:t>
                      </m:r>
                      <m:d>
                        <m:dPr>
                          <m:begChr m:val="|"/>
                          <m:endChr m:val="|"/>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𝑚</m:t>
                          </m:r>
                        </m:e>
                      </m:d>
                      <m:r>
                        <a:rPr lang="en-US" altLang="zh-TW" b="0" i="1" smtClean="0">
                          <a:latin typeface="Cambria Math"/>
                          <a:cs typeface="Times New Roman" pitchFamily="18" charset="0"/>
                        </a:rPr>
                        <m:t>+1</m:t>
                      </m:r>
                      <m:r>
                        <a:rPr lang="en-US" altLang="zh-TW" i="1">
                          <a:latin typeface="Cambria Math"/>
                          <a:cs typeface="Times New Roman" pitchFamily="18" charset="0"/>
                        </a:rPr>
                        <m:t>,</m:t>
                      </m:r>
                      <m:d>
                        <m:dPr>
                          <m:begChr m:val="|"/>
                          <m:endChr m:val="|"/>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𝑚</m:t>
                          </m:r>
                        </m:e>
                      </m:d>
                      <m:r>
                        <a:rPr lang="en-US" altLang="zh-TW" b="0" i="1" smtClean="0">
                          <a:latin typeface="Cambria Math"/>
                          <a:cs typeface="Times New Roman" pitchFamily="18" charset="0"/>
                        </a:rPr>
                        <m:t>+2,</m:t>
                      </m:r>
                      <m:r>
                        <a:rPr lang="en-US" altLang="zh-TW" b="0" i="1" smtClean="0">
                          <a:latin typeface="Cambria Math"/>
                          <a:ea typeface="Cambria Math"/>
                          <a:cs typeface="Times New Roman" pitchFamily="18" charset="0"/>
                        </a:rPr>
                        <m:t>⋯</m:t>
                      </m:r>
                    </m:oMath>
                  </m:oMathPara>
                </a14:m>
                <a:endParaRPr lang="zh-TW" altLang="en-US" dirty="0">
                  <a:latin typeface="Times New Roman" pitchFamily="18" charset="0"/>
                  <a:cs typeface="Times New Roman"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079004" y="2072421"/>
                <a:ext cx="2919967" cy="369332"/>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4091864" y="2694784"/>
                <a:ext cx="3216201"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𝑙</m:t>
                      </m:r>
                      <m:r>
                        <a:rPr lang="en-US" altLang="zh-TW" b="0" i="1" smtClean="0">
                          <a:latin typeface="Cambria Math"/>
                          <a:cs typeface="Times New Roman" pitchFamily="18" charset="0"/>
                        </a:rPr>
                        <m:t>−</m:t>
                      </m:r>
                      <m:d>
                        <m:dPr>
                          <m:begChr m:val="|"/>
                          <m:endChr m:val="|"/>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𝑚</m:t>
                          </m:r>
                        </m:e>
                      </m:d>
                      <m:r>
                        <a:rPr lang="en-US" altLang="zh-TW" b="0" i="1" smtClean="0">
                          <a:latin typeface="Cambria Math"/>
                          <a:cs typeface="Times New Roman" pitchFamily="18" charset="0"/>
                        </a:rPr>
                        <m:t>=</m:t>
                      </m:r>
                      <m:r>
                        <m:rPr>
                          <m:sty m:val="p"/>
                        </m:rPr>
                        <a:rPr lang="en-US" altLang="zh-TW" b="0" i="0" smtClean="0">
                          <a:latin typeface="Cambria Math"/>
                          <a:cs typeface="Times New Roman" pitchFamily="18" charset="0"/>
                        </a:rPr>
                        <m:t>nonnegative</m:t>
                      </m:r>
                      <m:r>
                        <a:rPr lang="en-US" altLang="zh-TW" b="0" i="0" smtClean="0">
                          <a:latin typeface="Cambria Math"/>
                          <a:cs typeface="Times New Roman" pitchFamily="18" charset="0"/>
                        </a:rPr>
                        <m:t> </m:t>
                      </m:r>
                      <m:r>
                        <m:rPr>
                          <m:sty m:val="p"/>
                        </m:rPr>
                        <a:rPr lang="en-US" altLang="zh-TW" b="0" i="0" smtClean="0">
                          <a:latin typeface="Cambria Math"/>
                          <a:cs typeface="Times New Roman" pitchFamily="18" charset="0"/>
                        </a:rPr>
                        <m:t>integer</m:t>
                      </m:r>
                    </m:oMath>
                  </m:oMathPara>
                </a14:m>
                <a:endParaRPr lang="zh-TW" altLang="en-US" dirty="0">
                  <a:latin typeface="Times New Roman" pitchFamily="18" charset="0"/>
                  <a:cs typeface="Times New Roman" pitchFamily="18" charset="0"/>
                </a:endParaRPr>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4091864" y="2694784"/>
                <a:ext cx="3216201" cy="369332"/>
              </a:xfrm>
              <a:prstGeom prst="rect">
                <a:avLst/>
              </a:prstGeom>
              <a:blipFill>
                <a:blip r:embed="rId6"/>
                <a:stretch>
                  <a:fillRect b="-1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4091864" y="4912574"/>
                <a:ext cx="2539734"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𝑛</m:t>
                      </m:r>
                      <m:r>
                        <a:rPr lang="en-US" altLang="zh-TW" b="0" i="1" smtClean="0">
                          <a:latin typeface="Cambria Math"/>
                          <a:cs typeface="Times New Roman" pitchFamily="18" charset="0"/>
                        </a:rPr>
                        <m:t>=</m:t>
                      </m:r>
                      <m:r>
                        <a:rPr lang="en-US" altLang="zh-TW" b="0" i="1" smtClean="0">
                          <a:latin typeface="Cambria Math"/>
                          <a:cs typeface="Times New Roman" pitchFamily="18" charset="0"/>
                        </a:rPr>
                        <m:t>𝑙</m:t>
                      </m:r>
                      <m:r>
                        <a:rPr lang="en-US" altLang="zh-TW" b="0" i="1" smtClean="0">
                          <a:latin typeface="Cambria Math"/>
                          <a:cs typeface="Times New Roman" pitchFamily="18" charset="0"/>
                        </a:rPr>
                        <m:t>+1,</m:t>
                      </m:r>
                      <m:r>
                        <a:rPr lang="en-US" altLang="zh-TW" b="0" i="1" smtClean="0">
                          <a:latin typeface="Cambria Math"/>
                          <a:cs typeface="Times New Roman" pitchFamily="18" charset="0"/>
                        </a:rPr>
                        <m:t>𝑙</m:t>
                      </m:r>
                      <m:r>
                        <a:rPr lang="en-US" altLang="zh-TW" b="0" i="1" smtClean="0">
                          <a:latin typeface="Cambria Math"/>
                          <a:cs typeface="Times New Roman" pitchFamily="18" charset="0"/>
                        </a:rPr>
                        <m:t>+2,</m:t>
                      </m:r>
                      <m:r>
                        <a:rPr lang="en-US" altLang="zh-TW" b="0" i="1" smtClean="0">
                          <a:latin typeface="Cambria Math"/>
                          <a:cs typeface="Times New Roman" pitchFamily="18" charset="0"/>
                        </a:rPr>
                        <m:t>𝑙</m:t>
                      </m:r>
                      <m:r>
                        <a:rPr lang="en-US" altLang="zh-TW" b="0" i="1" smtClean="0">
                          <a:latin typeface="Cambria Math"/>
                          <a:cs typeface="Times New Roman" pitchFamily="18" charset="0"/>
                        </a:rPr>
                        <m:t>+3⋯</m:t>
                      </m:r>
                    </m:oMath>
                  </m:oMathPara>
                </a14:m>
                <a:endParaRPr lang="zh-TW" altLang="en-US" dirty="0">
                  <a:latin typeface="Times New Roman" pitchFamily="18" charset="0"/>
                  <a:cs typeface="Times New Roman" pitchFamily="18" charset="0"/>
                </a:endParaRPr>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4091864" y="4912574"/>
                <a:ext cx="2539734" cy="369332"/>
              </a:xfrm>
              <a:prstGeom prst="rect">
                <a:avLst/>
              </a:prstGeom>
              <a:blipFill>
                <a:blip r:embed="rId7"/>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4076000" y="5486847"/>
                <a:ext cx="2578013"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𝑛</m:t>
                      </m:r>
                      <m:r>
                        <a:rPr lang="en-US" altLang="zh-TW" b="0" i="1" smtClean="0">
                          <a:latin typeface="Cambria Math"/>
                          <a:cs typeface="Times New Roman" pitchFamily="18" charset="0"/>
                        </a:rPr>
                        <m:t>−</m:t>
                      </m:r>
                      <m:r>
                        <a:rPr lang="en-US" altLang="zh-TW" b="0" i="1" smtClean="0">
                          <a:latin typeface="Cambria Math"/>
                          <a:cs typeface="Times New Roman" pitchFamily="18" charset="0"/>
                        </a:rPr>
                        <m:t>𝑙</m:t>
                      </m:r>
                      <m:r>
                        <a:rPr lang="en-US" altLang="zh-TW" b="0" i="1" smtClean="0">
                          <a:latin typeface="Cambria Math"/>
                          <a:cs typeface="Times New Roman" pitchFamily="18" charset="0"/>
                        </a:rPr>
                        <m:t>=</m:t>
                      </m:r>
                      <m:r>
                        <m:rPr>
                          <m:sty m:val="p"/>
                        </m:rPr>
                        <a:rPr lang="en-US" altLang="zh-TW" b="0" i="0" smtClean="0">
                          <a:latin typeface="Cambria Math"/>
                          <a:cs typeface="Times New Roman" pitchFamily="18" charset="0"/>
                        </a:rPr>
                        <m:t>positive</m:t>
                      </m:r>
                      <m:r>
                        <a:rPr lang="en-US" altLang="zh-TW" b="0" i="0" smtClean="0">
                          <a:latin typeface="Cambria Math"/>
                          <a:cs typeface="Times New Roman" pitchFamily="18" charset="0"/>
                        </a:rPr>
                        <m:t> </m:t>
                      </m:r>
                      <m:r>
                        <m:rPr>
                          <m:sty m:val="p"/>
                        </m:rPr>
                        <a:rPr lang="en-US" altLang="zh-TW" b="0" i="0" smtClean="0">
                          <a:latin typeface="Cambria Math"/>
                          <a:cs typeface="Times New Roman" pitchFamily="18" charset="0"/>
                        </a:rPr>
                        <m:t>integer</m:t>
                      </m:r>
                    </m:oMath>
                  </m:oMathPara>
                </a14:m>
                <a:endParaRPr lang="zh-TW" altLang="en-US" dirty="0">
                  <a:latin typeface="Times New Roman" pitchFamily="18" charset="0"/>
                  <a:cs typeface="Times New Roman" pitchFamily="18" charset="0"/>
                </a:endParaRPr>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4076000" y="5486847"/>
                <a:ext cx="2578013" cy="369332"/>
              </a:xfrm>
              <a:prstGeom prst="rect">
                <a:avLst/>
              </a:prstGeom>
              <a:blipFill>
                <a:blip r:embed="rId8"/>
                <a:stretch>
                  <a:fillRect b="-166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3D8D46B-F053-CE43-7B09-A25CA2B72632}"/>
                  </a:ext>
                </a:extLst>
              </p:cNvPr>
              <p:cNvSpPr txBox="1"/>
              <p:nvPr/>
            </p:nvSpPr>
            <p:spPr bwMode="auto">
              <a:xfrm>
                <a:off x="4091864" y="1595468"/>
                <a:ext cx="782522"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𝑚</m:t>
                          </m:r>
                        </m:e>
                      </m:d>
                      <m:r>
                        <a:rPr lang="en-US" i="1">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𝑙</m:t>
                      </m:r>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43D8D46B-F053-CE43-7B09-A25CA2B72632}"/>
                  </a:ext>
                </a:extLst>
              </p:cNvPr>
              <p:cNvSpPr txBox="1">
                <a:spLocks noRot="1" noChangeAspect="1" noMove="1" noResize="1" noEditPoints="1" noAdjustHandles="1" noChangeArrowheads="1" noChangeShapeType="1" noTextEdit="1"/>
              </p:cNvSpPr>
              <p:nvPr/>
            </p:nvSpPr>
            <p:spPr bwMode="auto">
              <a:xfrm>
                <a:off x="4091864" y="1595468"/>
                <a:ext cx="782522" cy="276999"/>
              </a:xfrm>
              <a:prstGeom prst="rect">
                <a:avLst/>
              </a:prstGeom>
              <a:blipFill>
                <a:blip r:embed="rId9"/>
                <a:stretch>
                  <a:fillRect r="-6452" b="-869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19">
                <a:extLst>
                  <a:ext uri="{FF2B5EF4-FFF2-40B4-BE49-F238E27FC236}">
                    <a16:creationId xmlns:a16="http://schemas.microsoft.com/office/drawing/2014/main" id="{A57566D8-FBE9-1612-3BE9-A9EB6146B4E9}"/>
                  </a:ext>
                </a:extLst>
              </p:cNvPr>
              <p:cNvSpPr txBox="1"/>
              <p:nvPr/>
            </p:nvSpPr>
            <p:spPr bwMode="auto">
              <a:xfrm>
                <a:off x="4091864" y="4348403"/>
                <a:ext cx="1164165"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𝑛</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a:cs typeface="Times New Roman" pitchFamily="18" charset="0"/>
                        </a:rPr>
                        <m:t>𝑙</m:t>
                      </m:r>
                      <m:r>
                        <a:rPr lang="en-US" altLang="zh-TW" b="0" i="1" smtClean="0">
                          <a:latin typeface="Cambria Math" panose="02040503050406030204" pitchFamily="18" charset="0"/>
                          <a:cs typeface="Times New Roman" pitchFamily="18" charset="0"/>
                        </a:rPr>
                        <m:t>+1</m:t>
                      </m:r>
                    </m:oMath>
                  </m:oMathPara>
                </a14:m>
                <a:endParaRPr lang="zh-TW" altLang="en-US" dirty="0">
                  <a:latin typeface="Times New Roman" pitchFamily="18" charset="0"/>
                  <a:cs typeface="Times New Roman" pitchFamily="18" charset="0"/>
                </a:endParaRPr>
              </a:p>
            </p:txBody>
          </p:sp>
        </mc:Choice>
        <mc:Fallback xmlns="">
          <p:sp>
            <p:nvSpPr>
              <p:cNvPr id="4" name="文字方塊 19">
                <a:extLst>
                  <a:ext uri="{FF2B5EF4-FFF2-40B4-BE49-F238E27FC236}">
                    <a16:creationId xmlns:a16="http://schemas.microsoft.com/office/drawing/2014/main" id="{A57566D8-FBE9-1612-3BE9-A9EB6146B4E9}"/>
                  </a:ext>
                </a:extLst>
              </p:cNvPr>
              <p:cNvSpPr txBox="1">
                <a:spLocks noRot="1" noChangeAspect="1" noMove="1" noResize="1" noEditPoints="1" noAdjustHandles="1" noChangeArrowheads="1" noChangeShapeType="1" noTextEdit="1"/>
              </p:cNvSpPr>
              <p:nvPr/>
            </p:nvSpPr>
            <p:spPr bwMode="auto">
              <a:xfrm>
                <a:off x="4091864" y="4348403"/>
                <a:ext cx="1164165" cy="369332"/>
              </a:xfrm>
              <a:prstGeom prst="rect">
                <a:avLst/>
              </a:prstGeom>
              <a:blipFill>
                <a:blip r:embed="rId10"/>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B07EDC-D6F3-910C-4574-E2D9D29435C9}"/>
                  </a:ext>
                </a:extLst>
              </p:cNvPr>
              <p:cNvSpPr txBox="1"/>
              <p:nvPr/>
            </p:nvSpPr>
            <p:spPr bwMode="auto">
              <a:xfrm>
                <a:off x="707481" y="4102841"/>
                <a:ext cx="136815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與</a:t>
                </a:r>
                <a14:m>
                  <m:oMath xmlns:m="http://schemas.openxmlformats.org/officeDocument/2006/math">
                    <m:r>
                      <a:rPr lang="en-US" b="0" i="1" smtClean="0">
                        <a:latin typeface="Cambria Math" panose="02040503050406030204" pitchFamily="18" charset="0"/>
                        <a:cs typeface="Times New Roman" pitchFamily="18" charset="0"/>
                      </a:rPr>
                      <m:t>𝑚</m:t>
                    </m:r>
                  </m:oMath>
                </a14:m>
                <a:r>
                  <a:rPr lang="en-TW" dirty="0">
                    <a:latin typeface="Times New Roman" pitchFamily="18" charset="0"/>
                    <a:cs typeface="Times New Roman" pitchFamily="18" charset="0"/>
                  </a:rPr>
                  <a:t>無關。</a:t>
                </a:r>
              </a:p>
            </p:txBody>
          </p:sp>
        </mc:Choice>
        <mc:Fallback xmlns="">
          <p:sp>
            <p:nvSpPr>
              <p:cNvPr id="6" name="TextBox 5">
                <a:extLst>
                  <a:ext uri="{FF2B5EF4-FFF2-40B4-BE49-F238E27FC236}">
                    <a16:creationId xmlns:a16="http://schemas.microsoft.com/office/drawing/2014/main" id="{C8B07EDC-D6F3-910C-4574-E2D9D29435C9}"/>
                  </a:ext>
                </a:extLst>
              </p:cNvPr>
              <p:cNvSpPr txBox="1">
                <a:spLocks noRot="1" noChangeAspect="1" noMove="1" noResize="1" noEditPoints="1" noAdjustHandles="1" noChangeArrowheads="1" noChangeShapeType="1" noTextEdit="1"/>
              </p:cNvSpPr>
              <p:nvPr/>
            </p:nvSpPr>
            <p:spPr bwMode="auto">
              <a:xfrm>
                <a:off x="707481" y="4102841"/>
                <a:ext cx="1368153" cy="369332"/>
              </a:xfrm>
              <a:prstGeom prst="rect">
                <a:avLst/>
              </a:prstGeom>
              <a:blipFill>
                <a:blip r:embed="rId11"/>
                <a:stretch>
                  <a:fillRect l="-3670"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ECB878A-9CCE-15FE-F797-64D8B5C1BAF5}"/>
                  </a:ext>
                </a:extLst>
              </p:cNvPr>
              <p:cNvSpPr txBox="1"/>
              <p:nvPr/>
            </p:nvSpPr>
            <p:spPr bwMode="auto">
              <a:xfrm>
                <a:off x="2231254" y="4102841"/>
                <a:ext cx="136815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與</a:t>
                </a:r>
                <a14:m>
                  <m:oMath xmlns:m="http://schemas.openxmlformats.org/officeDocument/2006/math">
                    <m:r>
                      <a:rPr lang="en-US" b="0" i="1" smtClean="0">
                        <a:latin typeface="Cambria Math" panose="02040503050406030204" pitchFamily="18" charset="0"/>
                        <a:cs typeface="Times New Roman" pitchFamily="18" charset="0"/>
                      </a:rPr>
                      <m:t>𝑛</m:t>
                    </m:r>
                  </m:oMath>
                </a14:m>
                <a:r>
                  <a:rPr lang="en-TW" dirty="0">
                    <a:latin typeface="Times New Roman" pitchFamily="18" charset="0"/>
                    <a:cs typeface="Times New Roman" pitchFamily="18" charset="0"/>
                  </a:rPr>
                  <a:t>無關。</a:t>
                </a:r>
              </a:p>
            </p:txBody>
          </p:sp>
        </mc:Choice>
        <mc:Fallback xmlns="">
          <p:sp>
            <p:nvSpPr>
              <p:cNvPr id="7" name="TextBox 6">
                <a:extLst>
                  <a:ext uri="{FF2B5EF4-FFF2-40B4-BE49-F238E27FC236}">
                    <a16:creationId xmlns:a16="http://schemas.microsoft.com/office/drawing/2014/main" id="{2ECB878A-9CCE-15FE-F797-64D8B5C1BAF5}"/>
                  </a:ext>
                </a:extLst>
              </p:cNvPr>
              <p:cNvSpPr txBox="1">
                <a:spLocks noRot="1" noChangeAspect="1" noMove="1" noResize="1" noEditPoints="1" noAdjustHandles="1" noChangeArrowheads="1" noChangeShapeType="1" noTextEdit="1"/>
              </p:cNvSpPr>
              <p:nvPr/>
            </p:nvSpPr>
            <p:spPr bwMode="auto">
              <a:xfrm>
                <a:off x="2231254" y="4102841"/>
                <a:ext cx="1368153" cy="369332"/>
              </a:xfrm>
              <a:prstGeom prst="rect">
                <a:avLst/>
              </a:prstGeom>
              <a:blipFill>
                <a:blip r:embed="rId12"/>
                <a:stretch>
                  <a:fillRect l="-3670" t="-6667" b="-23333"/>
                </a:stretch>
              </a:blipFill>
              <a:ln w="9525">
                <a:noFill/>
                <a:miter lim="800000"/>
                <a:headEnd/>
                <a:tailEnd/>
              </a:ln>
            </p:spPr>
            <p:txBody>
              <a:bodyPr/>
              <a:lstStyle/>
              <a:p>
                <a:r>
                  <a:rPr lang="en-TW">
                    <a:noFill/>
                  </a:rPr>
                  <a:t> </a:t>
                </a:r>
              </a:p>
            </p:txBody>
          </p:sp>
        </mc:Fallback>
      </mc:AlternateContent>
      <p:cxnSp>
        <p:nvCxnSpPr>
          <p:cNvPr id="9" name="Straight Arrow Connector 8">
            <a:extLst>
              <a:ext uri="{FF2B5EF4-FFF2-40B4-BE49-F238E27FC236}">
                <a16:creationId xmlns:a16="http://schemas.microsoft.com/office/drawing/2014/main" id="{30BEDDDE-9D02-6601-267F-C4E1A69BA723}"/>
              </a:ext>
            </a:extLst>
          </p:cNvPr>
          <p:cNvCxnSpPr>
            <a:cxnSpLocks/>
          </p:cNvCxnSpPr>
          <p:nvPr/>
        </p:nvCxnSpPr>
        <p:spPr>
          <a:xfrm flipV="1">
            <a:off x="1175533" y="3905285"/>
            <a:ext cx="216024" cy="2795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4C6B20C-0618-FC0C-EEBE-64ADD6A7B6BD}"/>
              </a:ext>
            </a:extLst>
          </p:cNvPr>
          <p:cNvCxnSpPr>
            <a:cxnSpLocks/>
          </p:cNvCxnSpPr>
          <p:nvPr/>
        </p:nvCxnSpPr>
        <p:spPr>
          <a:xfrm flipH="1" flipV="1">
            <a:off x="2291658" y="3948956"/>
            <a:ext cx="252028" cy="2358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C72D6E1-36CC-F78B-19C9-2FC8D24EB2D0}"/>
              </a:ext>
            </a:extLst>
          </p:cNvPr>
          <p:cNvCxnSpPr>
            <a:cxnSpLocks/>
          </p:cNvCxnSpPr>
          <p:nvPr/>
        </p:nvCxnSpPr>
        <p:spPr>
          <a:xfrm flipV="1">
            <a:off x="2873463" y="3905285"/>
            <a:ext cx="216024" cy="2795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字方塊 12">
                <a:extLst>
                  <a:ext uri="{FF2B5EF4-FFF2-40B4-BE49-F238E27FC236}">
                    <a16:creationId xmlns:a16="http://schemas.microsoft.com/office/drawing/2014/main" id="{623FE8C7-00D6-CCEF-290E-E2991EB39124}"/>
                  </a:ext>
                </a:extLst>
              </p:cNvPr>
              <p:cNvSpPr txBox="1"/>
              <p:nvPr/>
            </p:nvSpPr>
            <p:spPr bwMode="auto">
              <a:xfrm>
                <a:off x="4076000" y="810822"/>
                <a:ext cx="4521734" cy="391774"/>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sSubSup>
                        <m:sSubSupPr>
                          <m:ctrlPr>
                            <a:rPr lang="en-TW" i="1" smtClean="0">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𝑃</m:t>
                          </m:r>
                        </m:e>
                        <m:sub>
                          <m:r>
                            <a:rPr lang="en-US" i="1">
                              <a:latin typeface="Cambria Math" panose="02040503050406030204" pitchFamily="18" charset="0"/>
                              <a:cs typeface="Times New Roman" pitchFamily="18" charset="0"/>
                            </a:rPr>
                            <m:t>𝑙</m:t>
                          </m:r>
                        </m:sub>
                        <m:sup>
                          <m:r>
                            <a:rPr lang="en-US" i="1">
                              <a:latin typeface="Cambria Math" panose="02040503050406030204" pitchFamily="18" charset="0"/>
                              <a:cs typeface="Times New Roman" pitchFamily="18" charset="0"/>
                            </a:rPr>
                            <m:t>𝑚</m:t>
                          </m:r>
                        </m:sup>
                      </m:sSubSup>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m:rPr>
                              <m:nor/>
                            </m:rPr>
                            <a:rPr lang="en-US" altLang="zh-TW" b="0" i="0" smtClean="0">
                              <a:latin typeface="Cambria Math"/>
                              <a:ea typeface="Cambria Math"/>
                            </a:rPr>
                            <m:t>sin</m:t>
                          </m:r>
                        </m:e>
                        <m:sup>
                          <m:d>
                            <m:dPr>
                              <m:begChr m:val="|"/>
                              <m:endChr m:val="|"/>
                              <m:ctrlPr>
                                <a:rPr lang="en-US" altLang="zh-TW" b="0" i="1" smtClean="0">
                                  <a:latin typeface="Cambria Math" panose="02040503050406030204" pitchFamily="18" charset="0"/>
                                  <a:ea typeface="Cambria Math"/>
                                </a:rPr>
                              </m:ctrlPr>
                            </m:dPr>
                            <m:e>
                              <m:r>
                                <a:rPr lang="en-US" altLang="zh-TW" b="0" i="1" smtClean="0">
                                  <a:latin typeface="Cambria Math"/>
                                  <a:ea typeface="Cambria Math"/>
                                </a:rPr>
                                <m:t>𝑚</m:t>
                              </m:r>
                            </m:e>
                          </m:d>
                        </m:sup>
                      </m:sSup>
                      <m:r>
                        <a:rPr lang="zh-TW" altLang="en-US" b="0" i="1" smtClean="0">
                          <a:latin typeface="Cambria Math"/>
                          <a:ea typeface="Cambria Math"/>
                        </a:rPr>
                        <m:t>𝜃</m:t>
                      </m:r>
                      <m:r>
                        <a:rPr lang="zh-TW" altLang="en-US" b="0" i="1" smtClean="0">
                          <a:latin typeface="Cambria Math"/>
                          <a:ea typeface="Cambria Math"/>
                        </a:rPr>
                        <m:t>∙</m:t>
                      </m:r>
                      <m:d>
                        <m:dPr>
                          <m:ctrlPr>
                            <a:rPr lang="en-US" altLang="zh-TW" b="0" i="1" smtClean="0">
                              <a:latin typeface="Cambria Math" panose="02040503050406030204" pitchFamily="18" charset="0"/>
                              <a:ea typeface="Cambria Math"/>
                            </a:rPr>
                          </m:ctrlPr>
                        </m:dPr>
                        <m:e>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r>
                            <a:rPr lang="en-US" altLang="zh-TW" b="0" i="1" smtClean="0">
                              <a:latin typeface="Cambria Math" panose="02040503050406030204" pitchFamily="18" charset="0"/>
                              <a:ea typeface="Cambria Math"/>
                            </a:rPr>
                            <m:t>,</m:t>
                          </m:r>
                          <m:r>
                            <a:rPr lang="en-US" i="1">
                              <a:latin typeface="Cambria Math" panose="02040503050406030204" pitchFamily="18" charset="0"/>
                              <a:cs typeface="Times New Roman" pitchFamily="18" charset="0"/>
                            </a:rPr>
                            <m:t>𝑙</m:t>
                          </m:r>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𝑚</m:t>
                          </m:r>
                          <m:r>
                            <m:rPr>
                              <m:nor/>
                            </m:rPr>
                            <a:rPr lang="en-TW" dirty="0">
                              <a:latin typeface="Times New Roman" pitchFamily="18" charset="0"/>
                              <a:cs typeface="Times New Roman" pitchFamily="18" charset="0"/>
                            </a:rPr>
                            <m:t>次的多項式</m:t>
                          </m:r>
                        </m:e>
                      </m:d>
                    </m:oMath>
                  </m:oMathPara>
                </a14:m>
                <a:endParaRPr lang="zh-TW" altLang="en-US" sz="1800" dirty="0"/>
              </a:p>
            </p:txBody>
          </p:sp>
        </mc:Choice>
        <mc:Fallback xmlns="">
          <p:sp>
            <p:nvSpPr>
              <p:cNvPr id="19" name="文字方塊 12">
                <a:extLst>
                  <a:ext uri="{FF2B5EF4-FFF2-40B4-BE49-F238E27FC236}">
                    <a16:creationId xmlns:a16="http://schemas.microsoft.com/office/drawing/2014/main" id="{623FE8C7-00D6-CCEF-290E-E2991EB39124}"/>
                  </a:ext>
                </a:extLst>
              </p:cNvPr>
              <p:cNvSpPr txBox="1">
                <a:spLocks noRot="1" noChangeAspect="1" noMove="1" noResize="1" noEditPoints="1" noAdjustHandles="1" noChangeArrowheads="1" noChangeShapeType="1" noTextEdit="1"/>
              </p:cNvSpPr>
              <p:nvPr/>
            </p:nvSpPr>
            <p:spPr bwMode="auto">
              <a:xfrm>
                <a:off x="4076000" y="810822"/>
                <a:ext cx="4521734" cy="391774"/>
              </a:xfrm>
              <a:prstGeom prst="rect">
                <a:avLst/>
              </a:prstGeom>
              <a:blipFill>
                <a:blip r:embed="rId13"/>
                <a:stretch>
                  <a:fillRect b="-12500"/>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1996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196" name="Text Box 17"/>
              <p:cNvSpPr txBox="1">
                <a:spLocks noChangeArrowheads="1"/>
              </p:cNvSpPr>
              <p:nvPr/>
            </p:nvSpPr>
            <p:spPr bwMode="auto">
              <a:xfrm>
                <a:off x="785813" y="785813"/>
                <a:ext cx="23034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solidFill>
                      <a:srgbClr val="FF0000"/>
                    </a:solidFill>
                  </a:rPr>
                  <a:t>能量只與 </a:t>
                </a:r>
                <a14:m>
                  <m:oMath xmlns:m="http://schemas.openxmlformats.org/officeDocument/2006/math">
                    <m:r>
                      <a:rPr lang="en-US" altLang="zh-TW" i="1" dirty="0" smtClean="0">
                        <a:solidFill>
                          <a:srgbClr val="FF0000"/>
                        </a:solidFill>
                        <a:latin typeface="Cambria Math"/>
                        <a:cs typeface="Times New Roman" charset="0"/>
                      </a:rPr>
                      <m:t>𝑛</m:t>
                    </m:r>
                  </m:oMath>
                </a14:m>
                <a:r>
                  <a:rPr lang="en-US" altLang="zh-TW" dirty="0">
                    <a:solidFill>
                      <a:srgbClr val="FF0000"/>
                    </a:solidFill>
                  </a:rPr>
                  <a:t> </a:t>
                </a:r>
                <a:r>
                  <a:rPr lang="zh-TW" altLang="en-US" dirty="0">
                    <a:solidFill>
                      <a:srgbClr val="FF0000"/>
                    </a:solidFill>
                  </a:rPr>
                  <a:t>有關</a:t>
                </a:r>
              </a:p>
            </p:txBody>
          </p:sp>
        </mc:Choice>
        <mc:Fallback xmlns="">
          <p:sp>
            <p:nvSpPr>
              <p:cNvPr id="8196" name="Text Box 17"/>
              <p:cNvSpPr txBox="1">
                <a:spLocks noRot="1" noChangeAspect="1" noMove="1" noResize="1" noEditPoints="1" noAdjustHandles="1" noChangeArrowheads="1" noChangeShapeType="1" noTextEdit="1"/>
              </p:cNvSpPr>
              <p:nvPr/>
            </p:nvSpPr>
            <p:spPr bwMode="auto">
              <a:xfrm>
                <a:off x="785813" y="785813"/>
                <a:ext cx="2303462" cy="369332"/>
              </a:xfrm>
              <a:prstGeom prst="rect">
                <a:avLst/>
              </a:prstGeom>
              <a:blipFill>
                <a:blip r:embed="rId2"/>
                <a:stretch>
                  <a:fillRect l="-218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8197" name="Picture 18" descr="F39_1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77793" y="1338263"/>
            <a:ext cx="348932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文字方塊 6"/>
          <p:cNvSpPr txBox="1">
            <a:spLocks noChangeArrowheads="1"/>
          </p:cNvSpPr>
          <p:nvPr/>
        </p:nvSpPr>
        <p:spPr bwMode="auto">
          <a:xfrm>
            <a:off x="857251" y="5887243"/>
            <a:ext cx="551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dirty="0"/>
              <a:t>這代表，每一個能階，包含多個能量相等的能態！</a:t>
            </a:r>
          </a:p>
        </p:txBody>
      </p:sp>
      <mc:AlternateContent xmlns:mc="http://schemas.openxmlformats.org/markup-compatibility/2006" xmlns:a14="http://schemas.microsoft.com/office/drawing/2010/main">
        <mc:Choice Requires="a14">
          <p:sp>
            <p:nvSpPr>
              <p:cNvPr id="7" name="文字方塊 6"/>
              <p:cNvSpPr txBox="1"/>
              <p:nvPr/>
            </p:nvSpPr>
            <p:spPr bwMode="auto">
              <a:xfrm>
                <a:off x="3914808" y="785813"/>
                <a:ext cx="3398494"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𝜓</m:t>
                          </m:r>
                        </m:e>
                        <m:sub>
                          <m:r>
                            <a:rPr lang="en-US" altLang="zh-TW" b="0" i="1" smtClean="0">
                              <a:latin typeface="Cambria Math"/>
                            </a:rPr>
                            <m:t>𝑛𝑙𝑚</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𝑅</m:t>
                          </m:r>
                        </m:e>
                        <m:sub>
                          <m:r>
                            <a:rPr lang="en-US" altLang="zh-TW" b="0" i="1" smtClean="0">
                              <a:latin typeface="Cambria Math"/>
                            </a:rPr>
                            <m:t>𝑛𝑙</m:t>
                          </m:r>
                        </m:sub>
                      </m:sSub>
                      <m:d>
                        <m:dPr>
                          <m:ctrlPr>
                            <a:rPr lang="en-US" altLang="zh-TW" b="0" i="1" smtClean="0">
                              <a:latin typeface="Cambria Math" panose="02040503050406030204" pitchFamily="18" charset="0"/>
                            </a:rPr>
                          </m:ctrlPr>
                        </m:dPr>
                        <m:e>
                          <m:r>
                            <a:rPr lang="en-US" altLang="zh-TW" b="0" i="1" smtClean="0">
                              <a:latin typeface="Cambria Math"/>
                            </a:rPr>
                            <m:t>𝑟</m:t>
                          </m:r>
                        </m:e>
                      </m:d>
                      <m:r>
                        <a:rPr lang="en-US" altLang="zh-TW" b="0" i="1" smtClean="0">
                          <a:latin typeface="Cambria Math"/>
                          <a:ea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en-US" altLang="zh-TW" b="0" i="1" smtClean="0">
                              <a:latin typeface="Cambria Math"/>
                            </a:rPr>
                            <m:t>𝑙𝑚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l-GR" altLang="zh-TW" b="0" i="1" smtClean="0">
                          <a:latin typeface="Cambria Math"/>
                          <a:ea typeface="Cambria Math"/>
                        </a:rPr>
                        <m:t>∙</m:t>
                      </m:r>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oMath>
                  </m:oMathPara>
                </a14:m>
                <a:endParaRPr lang="zh-TW" altLang="en-US" sz="1800" dirty="0"/>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3914808" y="785813"/>
                <a:ext cx="3398494" cy="369332"/>
              </a:xfrm>
              <a:prstGeom prst="rect">
                <a:avLst/>
              </a:prstGeom>
              <a:blipFill>
                <a:blip r:embed="rId4"/>
                <a:stretch>
                  <a:fillRect b="-1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9">
                <a:extLst>
                  <a:ext uri="{FF2B5EF4-FFF2-40B4-BE49-F238E27FC236}">
                    <a16:creationId xmlns:a16="http://schemas.microsoft.com/office/drawing/2014/main" id="{A4BBE7E6-2895-7A44-E500-88455ACD9590}"/>
                  </a:ext>
                </a:extLst>
              </p:cNvPr>
              <p:cNvSpPr txBox="1"/>
              <p:nvPr/>
            </p:nvSpPr>
            <p:spPr>
              <a:xfrm>
                <a:off x="857250" y="1268760"/>
                <a:ext cx="2664296"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8" name="文字方塊 9">
                <a:extLst>
                  <a:ext uri="{FF2B5EF4-FFF2-40B4-BE49-F238E27FC236}">
                    <a16:creationId xmlns:a16="http://schemas.microsoft.com/office/drawing/2014/main" id="{A4BBE7E6-2895-7A44-E500-88455ACD9590}"/>
                  </a:ext>
                </a:extLst>
              </p:cNvPr>
              <p:cNvSpPr txBox="1">
                <a:spLocks noRot="1" noChangeAspect="1" noMove="1" noResize="1" noEditPoints="1" noAdjustHandles="1" noChangeArrowheads="1" noChangeShapeType="1" noTextEdit="1"/>
              </p:cNvSpPr>
              <p:nvPr/>
            </p:nvSpPr>
            <p:spPr>
              <a:xfrm>
                <a:off x="857250" y="1268760"/>
                <a:ext cx="2664296" cy="618631"/>
              </a:xfrm>
              <a:prstGeom prst="rect">
                <a:avLst/>
              </a:prstGeom>
              <a:blipFill>
                <a:blip r:embed="rId5"/>
                <a:stretch>
                  <a:fillRect/>
                </a:stretch>
              </a:blipFill>
            </p:spPr>
            <p:txBody>
              <a:bodyPr/>
              <a:lstStyle/>
              <a:p>
                <a:r>
                  <a:rPr lang="en-TW">
                    <a:noFill/>
                  </a:rPr>
                  <a:t> </a:t>
                </a:r>
              </a:p>
            </p:txBody>
          </p:sp>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Text Box 13"/>
          <p:cNvSpPr txBox="1">
            <a:spLocks noChangeArrowheads="1"/>
          </p:cNvSpPr>
          <p:nvPr/>
        </p:nvSpPr>
        <p:spPr bwMode="auto">
          <a:xfrm>
            <a:off x="1428750" y="4357688"/>
            <a:ext cx="1357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主量子數</a:t>
            </a:r>
            <a:endParaRPr lang="en-US" altLang="zh-TW" dirty="0"/>
          </a:p>
        </p:txBody>
      </p:sp>
      <p:sp>
        <p:nvSpPr>
          <p:cNvPr id="6157" name="Text Box 14"/>
          <p:cNvSpPr txBox="1">
            <a:spLocks noChangeArrowheads="1"/>
          </p:cNvSpPr>
          <p:nvPr/>
        </p:nvSpPr>
        <p:spPr bwMode="auto">
          <a:xfrm>
            <a:off x="1428750" y="5072063"/>
            <a:ext cx="1604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軌道量子數</a:t>
            </a:r>
            <a:endParaRPr lang="en-US" altLang="zh-TW" dirty="0"/>
          </a:p>
        </p:txBody>
      </p:sp>
      <p:sp>
        <p:nvSpPr>
          <p:cNvPr id="6158" name="Text Box 15"/>
          <p:cNvSpPr txBox="1">
            <a:spLocks noChangeArrowheads="1"/>
          </p:cNvSpPr>
          <p:nvPr/>
        </p:nvSpPr>
        <p:spPr bwMode="auto">
          <a:xfrm>
            <a:off x="1428750" y="5715000"/>
            <a:ext cx="1928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軌道磁量子數</a:t>
            </a:r>
            <a:endParaRPr lang="en-US" altLang="zh-TW" dirty="0"/>
          </a:p>
        </p:txBody>
      </p:sp>
      <p:sp>
        <p:nvSpPr>
          <p:cNvPr id="6159" name="Line 16"/>
          <p:cNvSpPr>
            <a:spLocks noChangeShapeType="1"/>
          </p:cNvSpPr>
          <p:nvPr/>
        </p:nvSpPr>
        <p:spPr bwMode="auto">
          <a:xfrm>
            <a:off x="6228184" y="4565650"/>
            <a:ext cx="10795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6160" name="Text Box 17"/>
          <p:cNvSpPr txBox="1">
            <a:spLocks noChangeArrowheads="1"/>
          </p:cNvSpPr>
          <p:nvPr/>
        </p:nvSpPr>
        <p:spPr bwMode="auto">
          <a:xfrm>
            <a:off x="7538458" y="4365625"/>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決定能量</a:t>
            </a:r>
          </a:p>
        </p:txBody>
      </p:sp>
      <p:sp>
        <p:nvSpPr>
          <p:cNvPr id="9233" name="文字方塊 15"/>
          <p:cNvSpPr txBox="1">
            <a:spLocks noChangeArrowheads="1"/>
          </p:cNvSpPr>
          <p:nvPr/>
        </p:nvSpPr>
        <p:spPr bwMode="auto">
          <a:xfrm>
            <a:off x="785813" y="857250"/>
            <a:ext cx="4643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t>由量子數 </a:t>
            </a:r>
            <a:r>
              <a:rPr lang="en-US" altLang="zh-TW" i="1">
                <a:latin typeface="Times New Roman" charset="0"/>
                <a:cs typeface="Times New Roman" charset="0"/>
              </a:rPr>
              <a:t>n</a:t>
            </a:r>
            <a:r>
              <a:rPr lang="zh-TW" altLang="en-US"/>
              <a:t> 出發來分類較容易；</a:t>
            </a:r>
          </a:p>
        </p:txBody>
      </p:sp>
      <p:sp>
        <p:nvSpPr>
          <p:cNvPr id="9234" name="Text Box 17"/>
          <p:cNvSpPr txBox="1">
            <a:spLocks noChangeArrowheads="1"/>
          </p:cNvSpPr>
          <p:nvPr/>
        </p:nvSpPr>
        <p:spPr bwMode="auto">
          <a:xfrm>
            <a:off x="785813" y="428625"/>
            <a:ext cx="2303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a:solidFill>
                  <a:srgbClr val="FF0000"/>
                </a:solidFill>
              </a:rPr>
              <a:t>能量只與 </a:t>
            </a:r>
            <a:r>
              <a:rPr lang="en-US" altLang="zh-TW" i="1">
                <a:solidFill>
                  <a:srgbClr val="FF0000"/>
                </a:solidFill>
                <a:latin typeface="Times New Roman" charset="0"/>
                <a:cs typeface="Times New Roman" charset="0"/>
              </a:rPr>
              <a:t>n</a:t>
            </a:r>
            <a:r>
              <a:rPr lang="en-US" altLang="zh-TW">
                <a:solidFill>
                  <a:srgbClr val="FF0000"/>
                </a:solidFill>
              </a:rPr>
              <a:t> </a:t>
            </a:r>
            <a:r>
              <a:rPr lang="zh-TW" altLang="en-US">
                <a:solidFill>
                  <a:srgbClr val="FF0000"/>
                </a:solidFill>
              </a:rPr>
              <a:t>有關</a:t>
            </a:r>
          </a:p>
        </p:txBody>
      </p:sp>
      <mc:AlternateContent xmlns:mc="http://schemas.openxmlformats.org/markup-compatibility/2006" xmlns:a14="http://schemas.microsoft.com/office/drawing/2010/main">
        <mc:Choice Requires="a14">
          <p:sp>
            <p:nvSpPr>
              <p:cNvPr id="19" name="文字方塊 18"/>
              <p:cNvSpPr txBox="1"/>
              <p:nvPr/>
            </p:nvSpPr>
            <p:spPr bwMode="auto">
              <a:xfrm>
                <a:off x="545047" y="2212438"/>
                <a:ext cx="3216201"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𝑙</m:t>
                      </m:r>
                      <m:r>
                        <a:rPr lang="en-US" altLang="zh-TW" b="0" i="1" smtClean="0">
                          <a:latin typeface="Cambria Math"/>
                          <a:cs typeface="Times New Roman" pitchFamily="18" charset="0"/>
                        </a:rPr>
                        <m:t>−</m:t>
                      </m:r>
                      <m:d>
                        <m:dPr>
                          <m:begChr m:val="|"/>
                          <m:endChr m:val="|"/>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𝑚</m:t>
                          </m:r>
                        </m:e>
                      </m:d>
                      <m:r>
                        <a:rPr lang="en-US" altLang="zh-TW" b="0" i="1" smtClean="0">
                          <a:latin typeface="Cambria Math"/>
                          <a:cs typeface="Times New Roman" pitchFamily="18" charset="0"/>
                        </a:rPr>
                        <m:t>=</m:t>
                      </m:r>
                      <m:r>
                        <m:rPr>
                          <m:sty m:val="p"/>
                        </m:rPr>
                        <a:rPr lang="en-US" altLang="zh-TW">
                          <a:latin typeface="Cambria Math"/>
                          <a:cs typeface="Times New Roman" pitchFamily="18" charset="0"/>
                        </a:rPr>
                        <m:t>nonnegative</m:t>
                      </m:r>
                      <m:r>
                        <a:rPr lang="en-US" altLang="zh-TW">
                          <a:latin typeface="Cambria Math"/>
                          <a:cs typeface="Times New Roman" pitchFamily="18" charset="0"/>
                        </a:rPr>
                        <m:t> </m:t>
                      </m:r>
                      <m:r>
                        <m:rPr>
                          <m:sty m:val="p"/>
                        </m:rPr>
                        <a:rPr lang="en-US" altLang="zh-TW">
                          <a:latin typeface="Cambria Math"/>
                          <a:cs typeface="Times New Roman" pitchFamily="18" charset="0"/>
                        </a:rPr>
                        <m:t>integer</m:t>
                      </m:r>
                    </m:oMath>
                  </m:oMathPara>
                </a14:m>
                <a:endParaRPr lang="zh-TW" altLang="en-US" dirty="0">
                  <a:latin typeface="Times New Roman" pitchFamily="18" charset="0"/>
                  <a:cs typeface="Times New Roman" pitchFamily="18" charset="0"/>
                </a:endParaRPr>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545047" y="2212438"/>
                <a:ext cx="3216201" cy="369332"/>
              </a:xfrm>
              <a:prstGeom prst="rect">
                <a:avLst/>
              </a:prstGeom>
              <a:blipFill rotWithShape="1">
                <a:blip r:embed="rId2"/>
                <a:stretch>
                  <a:fillRect b="-1311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4023929" y="1628800"/>
                <a:ext cx="1453411"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𝑚</m:t>
                      </m:r>
                      <m:r>
                        <a:rPr lang="en-US" altLang="zh-TW" b="0" i="1" smtClean="0">
                          <a:latin typeface="Cambria Math"/>
                          <a:ea typeface="Cambria Math"/>
                        </a:rPr>
                        <m:t>=</m:t>
                      </m:r>
                      <m:r>
                        <m:rPr>
                          <m:sty m:val="p"/>
                        </m:rPr>
                        <a:rPr lang="en-US" altLang="zh-TW" b="0" i="0" smtClean="0">
                          <a:latin typeface="Cambria Math"/>
                          <a:ea typeface="Cambria Math"/>
                        </a:rPr>
                        <m:t>integer</m:t>
                      </m:r>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4023929" y="1628800"/>
                <a:ext cx="1453411" cy="369332"/>
              </a:xfrm>
              <a:prstGeom prst="rect">
                <a:avLst/>
              </a:prstGeom>
              <a:blipFill rotWithShape="1">
                <a:blip r:embed="rId3"/>
                <a:stretch>
                  <a:fillRect b="-13115"/>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bwMode="auto">
              <a:xfrm>
                <a:off x="529518" y="2780928"/>
                <a:ext cx="2578013"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𝑛</m:t>
                      </m:r>
                      <m:r>
                        <a:rPr lang="en-US" altLang="zh-TW" b="0" i="1" smtClean="0">
                          <a:latin typeface="Cambria Math"/>
                          <a:cs typeface="Times New Roman" pitchFamily="18" charset="0"/>
                        </a:rPr>
                        <m:t>−</m:t>
                      </m:r>
                      <m:r>
                        <a:rPr lang="en-US" altLang="zh-TW" b="0" i="1" smtClean="0">
                          <a:latin typeface="Cambria Math"/>
                          <a:cs typeface="Times New Roman" pitchFamily="18" charset="0"/>
                        </a:rPr>
                        <m:t>𝑙</m:t>
                      </m:r>
                      <m:r>
                        <a:rPr lang="en-US" altLang="zh-TW" b="0" i="1" smtClean="0">
                          <a:latin typeface="Cambria Math"/>
                          <a:cs typeface="Times New Roman" pitchFamily="18" charset="0"/>
                        </a:rPr>
                        <m:t>=</m:t>
                      </m:r>
                      <m:r>
                        <m:rPr>
                          <m:sty m:val="p"/>
                        </m:rPr>
                        <a:rPr lang="en-US" altLang="zh-TW" b="0" i="0" smtClean="0">
                          <a:latin typeface="Cambria Math"/>
                          <a:cs typeface="Times New Roman" pitchFamily="18" charset="0"/>
                        </a:rPr>
                        <m:t>positive</m:t>
                      </m:r>
                      <m:r>
                        <a:rPr lang="en-US" altLang="zh-TW" b="0" i="0" smtClean="0">
                          <a:latin typeface="Cambria Math"/>
                          <a:cs typeface="Times New Roman" pitchFamily="18" charset="0"/>
                        </a:rPr>
                        <m:t> </m:t>
                      </m:r>
                      <m:r>
                        <m:rPr>
                          <m:sty m:val="p"/>
                        </m:rPr>
                        <a:rPr lang="en-US" altLang="zh-TW" b="0" i="0" smtClean="0">
                          <a:latin typeface="Cambria Math"/>
                          <a:cs typeface="Times New Roman" pitchFamily="18" charset="0"/>
                        </a:rPr>
                        <m:t>integer</m:t>
                      </m:r>
                    </m:oMath>
                  </m:oMathPara>
                </a14:m>
                <a:endParaRPr lang="zh-TW" altLang="en-US" dirty="0">
                  <a:latin typeface="Times New Roman" pitchFamily="18" charset="0"/>
                  <a:cs typeface="Times New Roman" pitchFamily="18" charset="0"/>
                </a:endParaRPr>
              </a:p>
            </p:txBody>
          </p:sp>
        </mc:Choice>
        <mc:Fallback xmlns="">
          <p:sp>
            <p:nvSpPr>
              <p:cNvPr id="21" name="文字方塊 20"/>
              <p:cNvSpPr txBox="1">
                <a:spLocks noRot="1" noChangeAspect="1" noMove="1" noResize="1" noEditPoints="1" noAdjustHandles="1" noChangeArrowheads="1" noChangeShapeType="1" noTextEdit="1"/>
              </p:cNvSpPr>
              <p:nvPr/>
            </p:nvSpPr>
            <p:spPr bwMode="auto">
              <a:xfrm>
                <a:off x="529518" y="2780928"/>
                <a:ext cx="2578013" cy="369332"/>
              </a:xfrm>
              <a:prstGeom prst="rect">
                <a:avLst/>
              </a:prstGeom>
              <a:blipFill rotWithShape="1">
                <a:blip r:embed="rId4"/>
                <a:stretch>
                  <a:fillRect b="-1311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bwMode="auto">
              <a:xfrm>
                <a:off x="4355976" y="426340"/>
                <a:ext cx="3415294"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𝜓</m:t>
                          </m:r>
                        </m:e>
                        <m:sub>
                          <m:r>
                            <a:rPr lang="en-US" altLang="zh-TW" b="0" i="1" smtClean="0">
                              <a:latin typeface="Cambria Math"/>
                            </a:rPr>
                            <m:t>𝑛𝑙𝑚</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𝑅</m:t>
                          </m:r>
                        </m:e>
                        <m:sub>
                          <m:r>
                            <a:rPr lang="en-US" altLang="zh-TW" b="0" i="1" smtClean="0">
                              <a:latin typeface="Cambria Math"/>
                            </a:rPr>
                            <m:t>𝑛𝑙</m:t>
                          </m:r>
                        </m:sub>
                      </m:sSub>
                      <m:d>
                        <m:dPr>
                          <m:ctrlPr>
                            <a:rPr lang="en-US" altLang="zh-TW" b="0" i="1" smtClean="0">
                              <a:latin typeface="Cambria Math" panose="02040503050406030204" pitchFamily="18" charset="0"/>
                            </a:rPr>
                          </m:ctrlPr>
                        </m:dPr>
                        <m:e>
                          <m:r>
                            <a:rPr lang="en-US" altLang="zh-TW" b="0" i="1" smtClean="0">
                              <a:latin typeface="Cambria Math"/>
                            </a:rPr>
                            <m:t>𝑟</m:t>
                          </m:r>
                        </m:e>
                      </m:d>
                      <m:r>
                        <a:rPr lang="en-US" altLang="zh-TW" b="0" i="1" smtClean="0">
                          <a:latin typeface="Cambria Math"/>
                          <a:ea typeface="Cambria Math"/>
                        </a:rPr>
                        <m:t>∙</m:t>
                      </m:r>
                      <m:sSub>
                        <m:sSubPr>
                          <m:ctrlPr>
                            <a:rPr lang="en-US" altLang="zh-TW" b="0" i="1" smtClean="0">
                              <a:latin typeface="Cambria Math" panose="02040503050406030204" pitchFamily="18" charset="0"/>
                            </a:rPr>
                          </m:ctrlPr>
                        </m:sSubPr>
                        <m:e>
                          <m:r>
                            <m:rPr>
                              <m:sty m:val="p"/>
                            </m:rPr>
                            <a:rPr lang="el-GR" altLang="zh-TW" i="1">
                              <a:latin typeface="Cambria Math"/>
                              <a:ea typeface="Cambria Math"/>
                            </a:rPr>
                            <m:t>Θ</m:t>
                          </m:r>
                        </m:e>
                        <m:sub>
                          <m:r>
                            <a:rPr lang="en-US" altLang="zh-TW" b="0" i="1" smtClean="0">
                              <a:latin typeface="Cambria Math"/>
                            </a:rPr>
                            <m:t>𝑙𝑚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l-GR" altLang="zh-TW" b="0" i="1" smtClean="0">
                          <a:latin typeface="Cambria Math"/>
                          <a:ea typeface="Cambria Math"/>
                        </a:rPr>
                        <m:t>∙</m:t>
                      </m:r>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4355976" y="426340"/>
                <a:ext cx="3415294" cy="369332"/>
              </a:xfrm>
              <a:prstGeom prst="rect">
                <a:avLst/>
              </a:prstGeom>
              <a:blipFill rotWithShape="1">
                <a:blip r:embed="rId5"/>
                <a:stretch>
                  <a:fillRect b="-13115"/>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bwMode="auto">
              <a:xfrm>
                <a:off x="4023929" y="2212438"/>
                <a:ext cx="967188"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𝑙</m:t>
                      </m:r>
                      <m:r>
                        <a:rPr lang="en-US" altLang="zh-TW" b="0" i="1" smtClean="0">
                          <a:latin typeface="Cambria Math"/>
                          <a:ea typeface="Cambria Math"/>
                          <a:cs typeface="Times New Roman" pitchFamily="18" charset="0"/>
                        </a:rPr>
                        <m:t>≥</m:t>
                      </m:r>
                      <m:d>
                        <m:dPr>
                          <m:begChr m:val="|"/>
                          <m:endChr m:val="|"/>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𝑚</m:t>
                          </m:r>
                        </m:e>
                      </m:d>
                    </m:oMath>
                  </m:oMathPara>
                </a14:m>
                <a:endParaRPr lang="zh-TW" altLang="en-US" dirty="0">
                  <a:latin typeface="Times New Roman" pitchFamily="18" charset="0"/>
                  <a:cs typeface="Times New Roman" pitchFamily="18" charset="0"/>
                </a:endParaRPr>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4023929" y="2212438"/>
                <a:ext cx="967188" cy="369332"/>
              </a:xfrm>
              <a:prstGeom prst="rect">
                <a:avLst/>
              </a:prstGeom>
              <a:blipFill rotWithShape="1">
                <a:blip r:embed="rId6"/>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bwMode="auto">
              <a:xfrm>
                <a:off x="5289589" y="2195575"/>
                <a:ext cx="2165272"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𝑙</m:t>
                      </m:r>
                      <m:r>
                        <a:rPr lang="en-US" altLang="zh-TW" b="0" i="1" smtClean="0">
                          <a:latin typeface="Cambria Math"/>
                          <a:ea typeface="Cambria Math"/>
                          <a:cs typeface="Times New Roman" pitchFamily="18" charset="0"/>
                        </a:rPr>
                        <m:t>=</m:t>
                      </m:r>
                      <m:r>
                        <m:rPr>
                          <m:sty m:val="p"/>
                        </m:rPr>
                        <a:rPr lang="en-US" altLang="zh-TW" b="0" i="0" smtClean="0">
                          <a:latin typeface="Cambria Math"/>
                          <a:cs typeface="Times New Roman" pitchFamily="18" charset="0"/>
                        </a:rPr>
                        <m:t>positive</m:t>
                      </m:r>
                      <m:r>
                        <a:rPr lang="en-US" altLang="zh-TW" b="0" i="0" smtClean="0">
                          <a:latin typeface="Cambria Math"/>
                          <a:cs typeface="Times New Roman" pitchFamily="18" charset="0"/>
                        </a:rPr>
                        <m:t> </m:t>
                      </m:r>
                      <m:r>
                        <m:rPr>
                          <m:sty m:val="p"/>
                        </m:rPr>
                        <a:rPr lang="en-US" altLang="zh-TW" b="0" i="0" smtClean="0">
                          <a:latin typeface="Cambria Math"/>
                          <a:cs typeface="Times New Roman" pitchFamily="18" charset="0"/>
                        </a:rPr>
                        <m:t>integer</m:t>
                      </m:r>
                    </m:oMath>
                  </m:oMathPara>
                </a14:m>
                <a:endParaRPr lang="zh-TW" altLang="en-US" dirty="0">
                  <a:latin typeface="Times New Roman" pitchFamily="18" charset="0"/>
                  <a:cs typeface="Times New Roman" pitchFamily="18" charset="0"/>
                </a:endParaRPr>
              </a:p>
            </p:txBody>
          </p:sp>
        </mc:Choice>
        <mc:Fallback xmlns="">
          <p:sp>
            <p:nvSpPr>
              <p:cNvPr id="24" name="文字方塊 23"/>
              <p:cNvSpPr txBox="1">
                <a:spLocks noRot="1" noChangeAspect="1" noMove="1" noResize="1" noEditPoints="1" noAdjustHandles="1" noChangeArrowheads="1" noChangeShapeType="1" noTextEdit="1"/>
              </p:cNvSpPr>
              <p:nvPr/>
            </p:nvSpPr>
            <p:spPr bwMode="auto">
              <a:xfrm>
                <a:off x="5289589" y="2195575"/>
                <a:ext cx="2165272" cy="369332"/>
              </a:xfrm>
              <a:prstGeom prst="rect">
                <a:avLst/>
              </a:prstGeom>
              <a:blipFill rotWithShape="1">
                <a:blip r:embed="rId7"/>
                <a:stretch>
                  <a:fillRect b="-1311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bwMode="auto">
              <a:xfrm>
                <a:off x="5315605" y="2780928"/>
                <a:ext cx="2222853"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𝑛</m:t>
                      </m:r>
                      <m:r>
                        <a:rPr lang="en-US" altLang="zh-TW" b="0" i="1" smtClean="0">
                          <a:latin typeface="Cambria Math"/>
                          <a:ea typeface="Cambria Math"/>
                          <a:cs typeface="Times New Roman" pitchFamily="18" charset="0"/>
                        </a:rPr>
                        <m:t>=</m:t>
                      </m:r>
                      <m:r>
                        <m:rPr>
                          <m:sty m:val="p"/>
                        </m:rPr>
                        <a:rPr lang="en-US" altLang="zh-TW" b="0" i="0" smtClean="0">
                          <a:latin typeface="Cambria Math"/>
                          <a:cs typeface="Times New Roman" pitchFamily="18" charset="0"/>
                        </a:rPr>
                        <m:t>positive</m:t>
                      </m:r>
                      <m:r>
                        <a:rPr lang="en-US" altLang="zh-TW" b="0" i="0" smtClean="0">
                          <a:latin typeface="Cambria Math"/>
                          <a:cs typeface="Times New Roman" pitchFamily="18" charset="0"/>
                        </a:rPr>
                        <m:t> </m:t>
                      </m:r>
                      <m:r>
                        <m:rPr>
                          <m:sty m:val="p"/>
                        </m:rPr>
                        <a:rPr lang="en-US" altLang="zh-TW" b="0" i="0" smtClean="0">
                          <a:latin typeface="Cambria Math"/>
                          <a:cs typeface="Times New Roman" pitchFamily="18" charset="0"/>
                        </a:rPr>
                        <m:t>integer</m:t>
                      </m:r>
                    </m:oMath>
                  </m:oMathPara>
                </a14:m>
                <a:endParaRPr lang="zh-TW" altLang="en-US" dirty="0">
                  <a:latin typeface="Times New Roman" pitchFamily="18" charset="0"/>
                  <a:cs typeface="Times New Roman" pitchFamily="18" charset="0"/>
                </a:endParaRPr>
              </a:p>
            </p:txBody>
          </p:sp>
        </mc:Choice>
        <mc:Fallback xmlns="">
          <p:sp>
            <p:nvSpPr>
              <p:cNvPr id="25" name="文字方塊 24"/>
              <p:cNvSpPr txBox="1">
                <a:spLocks noRot="1" noChangeAspect="1" noMove="1" noResize="1" noEditPoints="1" noAdjustHandles="1" noChangeArrowheads="1" noChangeShapeType="1" noTextEdit="1"/>
              </p:cNvSpPr>
              <p:nvPr/>
            </p:nvSpPr>
            <p:spPr bwMode="auto">
              <a:xfrm>
                <a:off x="5315605" y="2780928"/>
                <a:ext cx="2222853" cy="369332"/>
              </a:xfrm>
              <a:prstGeom prst="rect">
                <a:avLst/>
              </a:prstGeom>
              <a:blipFill rotWithShape="1">
                <a:blip r:embed="rId8"/>
                <a:stretch>
                  <a:fillRect b="-1311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bwMode="auto">
              <a:xfrm>
                <a:off x="4023929" y="2780928"/>
                <a:ext cx="1164165"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𝑛</m:t>
                      </m:r>
                      <m:r>
                        <a:rPr lang="en-US" altLang="zh-TW" b="0" i="1" smtClean="0">
                          <a:latin typeface="Cambria Math" panose="02040503050406030204" pitchFamily="18" charset="0"/>
                          <a:ea typeface="Cambria Math" panose="02040503050406030204" pitchFamily="18" charset="0"/>
                          <a:cs typeface="Times New Roman" pitchFamily="18" charset="0"/>
                        </a:rPr>
                        <m:t>≥</m:t>
                      </m:r>
                      <m:r>
                        <a:rPr lang="en-US" altLang="zh-TW" b="0" i="1" smtClean="0">
                          <a:latin typeface="Cambria Math"/>
                          <a:cs typeface="Times New Roman" pitchFamily="18" charset="0"/>
                        </a:rPr>
                        <m:t>𝑙</m:t>
                      </m:r>
                      <m:r>
                        <a:rPr lang="en-US" altLang="zh-TW" b="0" i="0" smtClean="0">
                          <a:latin typeface="Cambria Math" panose="02040503050406030204" pitchFamily="18" charset="0"/>
                          <a:cs typeface="Times New Roman" pitchFamily="18" charset="0"/>
                        </a:rPr>
                        <m:t>+1</m:t>
                      </m:r>
                    </m:oMath>
                  </m:oMathPara>
                </a14:m>
                <a:endParaRPr lang="zh-TW" altLang="en-US" dirty="0">
                  <a:latin typeface="Times New Roman" pitchFamily="18" charset="0"/>
                  <a:cs typeface="Times New Roman" pitchFamily="18" charset="0"/>
                </a:endParaRPr>
              </a:p>
            </p:txBody>
          </p:sp>
        </mc:Choice>
        <mc:Fallback xmlns="">
          <p:sp>
            <p:nvSpPr>
              <p:cNvPr id="26" name="文字方塊 25"/>
              <p:cNvSpPr txBox="1">
                <a:spLocks noRot="1" noChangeAspect="1" noMove="1" noResize="1" noEditPoints="1" noAdjustHandles="1" noChangeArrowheads="1" noChangeShapeType="1" noTextEdit="1"/>
              </p:cNvSpPr>
              <p:nvPr/>
            </p:nvSpPr>
            <p:spPr bwMode="auto">
              <a:xfrm>
                <a:off x="4023929" y="2780928"/>
                <a:ext cx="1164165" cy="369332"/>
              </a:xfrm>
              <a:prstGeom prst="rect">
                <a:avLst/>
              </a:prstGeom>
              <a:blipFill>
                <a:blip r:embed="rId9"/>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bwMode="auto">
              <a:xfrm>
                <a:off x="3672710" y="4385231"/>
                <a:ext cx="2222853"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𝑛</m:t>
                      </m:r>
                      <m:r>
                        <a:rPr lang="en-US" altLang="zh-TW" b="0" i="1" smtClean="0">
                          <a:latin typeface="Cambria Math"/>
                          <a:ea typeface="Cambria Math"/>
                          <a:cs typeface="Times New Roman" pitchFamily="18" charset="0"/>
                        </a:rPr>
                        <m:t>=</m:t>
                      </m:r>
                      <m:r>
                        <m:rPr>
                          <m:sty m:val="p"/>
                        </m:rPr>
                        <a:rPr lang="en-US" altLang="zh-TW" b="0" i="0" smtClean="0">
                          <a:latin typeface="Cambria Math"/>
                          <a:cs typeface="Times New Roman" pitchFamily="18" charset="0"/>
                        </a:rPr>
                        <m:t>positive</m:t>
                      </m:r>
                      <m:r>
                        <a:rPr lang="en-US" altLang="zh-TW" b="0" i="0" smtClean="0">
                          <a:latin typeface="Cambria Math"/>
                          <a:cs typeface="Times New Roman" pitchFamily="18" charset="0"/>
                        </a:rPr>
                        <m:t> </m:t>
                      </m:r>
                      <m:r>
                        <m:rPr>
                          <m:sty m:val="p"/>
                        </m:rPr>
                        <a:rPr lang="en-US" altLang="zh-TW" b="0" i="0" smtClean="0">
                          <a:latin typeface="Cambria Math"/>
                          <a:cs typeface="Times New Roman" pitchFamily="18" charset="0"/>
                        </a:rPr>
                        <m:t>integer</m:t>
                      </m:r>
                    </m:oMath>
                  </m:oMathPara>
                </a14:m>
                <a:endParaRPr lang="zh-TW" altLang="en-US" dirty="0">
                  <a:latin typeface="Times New Roman" pitchFamily="18" charset="0"/>
                  <a:cs typeface="Times New Roman" pitchFamily="18" charset="0"/>
                </a:endParaRPr>
              </a:p>
            </p:txBody>
          </p:sp>
        </mc:Choice>
        <mc:Fallback xmlns="">
          <p:sp>
            <p:nvSpPr>
              <p:cNvPr id="27" name="文字方塊 26"/>
              <p:cNvSpPr txBox="1">
                <a:spLocks noRot="1" noChangeAspect="1" noMove="1" noResize="1" noEditPoints="1" noAdjustHandles="1" noChangeArrowheads="1" noChangeShapeType="1" noTextEdit="1"/>
              </p:cNvSpPr>
              <p:nvPr/>
            </p:nvSpPr>
            <p:spPr bwMode="auto">
              <a:xfrm>
                <a:off x="3672710" y="4385231"/>
                <a:ext cx="2222853" cy="369332"/>
              </a:xfrm>
              <a:prstGeom prst="rect">
                <a:avLst/>
              </a:prstGeom>
              <a:blipFill rotWithShape="1">
                <a:blip r:embed="rId10"/>
                <a:stretch>
                  <a:fillRect b="-1311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bwMode="auto">
              <a:xfrm>
                <a:off x="3685002" y="5067282"/>
                <a:ext cx="1919180"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𝑙</m:t>
                      </m:r>
                      <m:r>
                        <a:rPr lang="en-US" altLang="zh-TW" b="0" i="1" smtClean="0">
                          <a:latin typeface="Cambria Math"/>
                          <a:ea typeface="Cambria Math"/>
                          <a:cs typeface="Times New Roman" pitchFamily="18" charset="0"/>
                        </a:rPr>
                        <m:t>=</m:t>
                      </m:r>
                      <m:r>
                        <a:rPr lang="en-US" altLang="zh-TW" b="0" i="0" smtClean="0">
                          <a:latin typeface="Cambria Math"/>
                          <a:cs typeface="Times New Roman" pitchFamily="18" charset="0"/>
                        </a:rPr>
                        <m:t>0,1,2</m:t>
                      </m:r>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𝑛</m:t>
                      </m:r>
                      <m:r>
                        <a:rPr lang="en-US" altLang="zh-TW" b="0" i="1" smtClean="0">
                          <a:latin typeface="Cambria Math"/>
                          <a:ea typeface="Cambria Math"/>
                          <a:cs typeface="Times New Roman" pitchFamily="18" charset="0"/>
                        </a:rPr>
                        <m:t>−1</m:t>
                      </m:r>
                    </m:oMath>
                  </m:oMathPara>
                </a14:m>
                <a:endParaRPr lang="zh-TW" altLang="en-US" dirty="0">
                  <a:latin typeface="Times New Roman" pitchFamily="18" charset="0"/>
                  <a:cs typeface="Times New Roman" pitchFamily="18" charset="0"/>
                </a:endParaRPr>
              </a:p>
            </p:txBody>
          </p:sp>
        </mc:Choice>
        <mc:Fallback xmlns="">
          <p:sp>
            <p:nvSpPr>
              <p:cNvPr id="28" name="文字方塊 27"/>
              <p:cNvSpPr txBox="1">
                <a:spLocks noRot="1" noChangeAspect="1" noMove="1" noResize="1" noEditPoints="1" noAdjustHandles="1" noChangeArrowheads="1" noChangeShapeType="1" noTextEdit="1"/>
              </p:cNvSpPr>
              <p:nvPr/>
            </p:nvSpPr>
            <p:spPr bwMode="auto">
              <a:xfrm>
                <a:off x="3685002" y="5067282"/>
                <a:ext cx="1919180" cy="369332"/>
              </a:xfrm>
              <a:prstGeom prst="rect">
                <a:avLst/>
              </a:prstGeom>
              <a:blipFill rotWithShape="1">
                <a:blip r:embed="rId11"/>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p:cNvSpPr txBox="1"/>
              <p:nvPr/>
            </p:nvSpPr>
            <p:spPr bwMode="auto">
              <a:xfrm>
                <a:off x="3671789" y="5715000"/>
                <a:ext cx="3287631"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𝑚</m:t>
                      </m:r>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𝑙</m:t>
                      </m:r>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𝑙</m:t>
                      </m:r>
                      <m:r>
                        <a:rPr lang="en-US" altLang="zh-TW" b="0" i="1" smtClean="0">
                          <a:latin typeface="Cambria Math"/>
                          <a:ea typeface="Cambria Math"/>
                          <a:cs typeface="Times New Roman" pitchFamily="18" charset="0"/>
                        </a:rPr>
                        <m:t>+1⋯</m:t>
                      </m:r>
                      <m:r>
                        <a:rPr lang="en-US" altLang="zh-TW" b="0" i="0" smtClean="0">
                          <a:latin typeface="Cambria Math"/>
                          <a:cs typeface="Times New Roman" pitchFamily="18" charset="0"/>
                        </a:rPr>
                        <m:t>0,1,</m:t>
                      </m:r>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𝑙</m:t>
                      </m:r>
                      <m:r>
                        <a:rPr lang="en-US" altLang="zh-TW" b="0" i="1" smtClean="0">
                          <a:latin typeface="Cambria Math"/>
                          <a:ea typeface="Cambria Math"/>
                          <a:cs typeface="Times New Roman" pitchFamily="18" charset="0"/>
                        </a:rPr>
                        <m:t>−1,</m:t>
                      </m:r>
                      <m:r>
                        <a:rPr lang="en-US" altLang="zh-TW" b="0" i="1" smtClean="0">
                          <a:latin typeface="Cambria Math"/>
                          <a:ea typeface="Cambria Math"/>
                          <a:cs typeface="Times New Roman" pitchFamily="18" charset="0"/>
                        </a:rPr>
                        <m:t>𝑙</m:t>
                      </m:r>
                    </m:oMath>
                  </m:oMathPara>
                </a14:m>
                <a:endParaRPr lang="zh-TW" altLang="en-US" dirty="0">
                  <a:latin typeface="Times New Roman" pitchFamily="18" charset="0"/>
                  <a:cs typeface="Times New Roman" pitchFamily="18" charset="0"/>
                </a:endParaRPr>
              </a:p>
            </p:txBody>
          </p:sp>
        </mc:Choice>
        <mc:Fallback xmlns="">
          <p:sp>
            <p:nvSpPr>
              <p:cNvPr id="29" name="文字方塊 28"/>
              <p:cNvSpPr txBox="1">
                <a:spLocks noRot="1" noChangeAspect="1" noMove="1" noResize="1" noEditPoints="1" noAdjustHandles="1" noChangeArrowheads="1" noChangeShapeType="1" noTextEdit="1"/>
              </p:cNvSpPr>
              <p:nvPr/>
            </p:nvSpPr>
            <p:spPr bwMode="auto">
              <a:xfrm>
                <a:off x="3671789" y="5715000"/>
                <a:ext cx="3287631" cy="369332"/>
              </a:xfrm>
              <a:prstGeom prst="rect">
                <a:avLst/>
              </a:prstGeom>
              <a:blipFill rotWithShape="1">
                <a:blip r:embed="rId12"/>
                <a:stretch>
                  <a:fillRect/>
                </a:stretch>
              </a:blipFill>
              <a:ln w="9525">
                <a:noFill/>
                <a:miter lim="800000"/>
                <a:headEnd/>
                <a:tailEnd/>
              </a:ln>
            </p:spPr>
            <p:txBody>
              <a:bodyPr/>
              <a:lstStyle/>
              <a:p>
                <a:r>
                  <a:rPr lang="zh-TW" altLang="en-US">
                    <a:noFill/>
                  </a:rPr>
                  <a:t> </a:t>
                </a:r>
              </a:p>
            </p:txBody>
          </p:sp>
        </mc:Fallback>
      </mc:AlternateContent>
      <p:sp>
        <p:nvSpPr>
          <p:cNvPr id="2" name="Down Arrow 1">
            <a:extLst>
              <a:ext uri="{FF2B5EF4-FFF2-40B4-BE49-F238E27FC236}">
                <a16:creationId xmlns:a16="http://schemas.microsoft.com/office/drawing/2014/main" id="{825B34AB-921B-99D8-E083-A2B261166E02}"/>
              </a:ext>
            </a:extLst>
          </p:cNvPr>
          <p:cNvSpPr/>
          <p:nvPr/>
        </p:nvSpPr>
        <p:spPr>
          <a:xfrm>
            <a:off x="4122164" y="3514810"/>
            <a:ext cx="438133" cy="43261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56"/>
                                        </p:tgtEl>
                                        <p:attrNameLst>
                                          <p:attrName>style.visibility</p:attrName>
                                        </p:attrNameLst>
                                      </p:cBhvr>
                                      <p:to>
                                        <p:strVal val="visible"/>
                                      </p:to>
                                    </p:set>
                                    <p:anim calcmode="lin" valueType="num">
                                      <p:cBhvr additive="base">
                                        <p:cTn id="11" dur="500" fill="hold"/>
                                        <p:tgtEl>
                                          <p:spTgt spid="6156"/>
                                        </p:tgtEl>
                                        <p:attrNameLst>
                                          <p:attrName>ppt_x</p:attrName>
                                        </p:attrNameLst>
                                      </p:cBhvr>
                                      <p:tavLst>
                                        <p:tav tm="0">
                                          <p:val>
                                            <p:strVal val="#ppt_x"/>
                                          </p:val>
                                        </p:tav>
                                        <p:tav tm="100000">
                                          <p:val>
                                            <p:strVal val="#ppt_x"/>
                                          </p:val>
                                        </p:tav>
                                      </p:tavLst>
                                    </p:anim>
                                    <p:anim calcmode="lin" valueType="num">
                                      <p:cBhvr additive="base">
                                        <p:cTn id="12" dur="500" fill="hold"/>
                                        <p:tgtEl>
                                          <p:spTgt spid="615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157"/>
                                        </p:tgtEl>
                                        <p:attrNameLst>
                                          <p:attrName>style.visibility</p:attrName>
                                        </p:attrNameLst>
                                      </p:cBhvr>
                                      <p:to>
                                        <p:strVal val="visible"/>
                                      </p:to>
                                    </p:set>
                                    <p:anim calcmode="lin" valueType="num">
                                      <p:cBhvr additive="base">
                                        <p:cTn id="15" dur="500" fill="hold"/>
                                        <p:tgtEl>
                                          <p:spTgt spid="6157"/>
                                        </p:tgtEl>
                                        <p:attrNameLst>
                                          <p:attrName>ppt_x</p:attrName>
                                        </p:attrNameLst>
                                      </p:cBhvr>
                                      <p:tavLst>
                                        <p:tav tm="0">
                                          <p:val>
                                            <p:strVal val="#ppt_x"/>
                                          </p:val>
                                        </p:tav>
                                        <p:tav tm="100000">
                                          <p:val>
                                            <p:strVal val="#ppt_x"/>
                                          </p:val>
                                        </p:tav>
                                      </p:tavLst>
                                    </p:anim>
                                    <p:anim calcmode="lin" valueType="num">
                                      <p:cBhvr additive="base">
                                        <p:cTn id="16" dur="500" fill="hold"/>
                                        <p:tgtEl>
                                          <p:spTgt spid="615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158"/>
                                        </p:tgtEl>
                                        <p:attrNameLst>
                                          <p:attrName>style.visibility</p:attrName>
                                        </p:attrNameLst>
                                      </p:cBhvr>
                                      <p:to>
                                        <p:strVal val="visible"/>
                                      </p:to>
                                    </p:set>
                                    <p:anim calcmode="lin" valueType="num">
                                      <p:cBhvr additive="base">
                                        <p:cTn id="19" dur="500" fill="hold"/>
                                        <p:tgtEl>
                                          <p:spTgt spid="6158"/>
                                        </p:tgtEl>
                                        <p:attrNameLst>
                                          <p:attrName>ppt_x</p:attrName>
                                        </p:attrNameLst>
                                      </p:cBhvr>
                                      <p:tavLst>
                                        <p:tav tm="0">
                                          <p:val>
                                            <p:strVal val="#ppt_x"/>
                                          </p:val>
                                        </p:tav>
                                        <p:tav tm="100000">
                                          <p:val>
                                            <p:strVal val="#ppt_x"/>
                                          </p:val>
                                        </p:tav>
                                      </p:tavLst>
                                    </p:anim>
                                    <p:anim calcmode="lin" valueType="num">
                                      <p:cBhvr additive="base">
                                        <p:cTn id="20" dur="500" fill="hold"/>
                                        <p:tgtEl>
                                          <p:spTgt spid="615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159"/>
                                        </p:tgtEl>
                                        <p:attrNameLst>
                                          <p:attrName>style.visibility</p:attrName>
                                        </p:attrNameLst>
                                      </p:cBhvr>
                                      <p:to>
                                        <p:strVal val="visible"/>
                                      </p:to>
                                    </p:set>
                                    <p:anim calcmode="lin" valueType="num">
                                      <p:cBhvr additive="base">
                                        <p:cTn id="23" dur="500" fill="hold"/>
                                        <p:tgtEl>
                                          <p:spTgt spid="6159"/>
                                        </p:tgtEl>
                                        <p:attrNameLst>
                                          <p:attrName>ppt_x</p:attrName>
                                        </p:attrNameLst>
                                      </p:cBhvr>
                                      <p:tavLst>
                                        <p:tav tm="0">
                                          <p:val>
                                            <p:strVal val="#ppt_x"/>
                                          </p:val>
                                        </p:tav>
                                        <p:tav tm="100000">
                                          <p:val>
                                            <p:strVal val="#ppt_x"/>
                                          </p:val>
                                        </p:tav>
                                      </p:tavLst>
                                    </p:anim>
                                    <p:anim calcmode="lin" valueType="num">
                                      <p:cBhvr additive="base">
                                        <p:cTn id="24" dur="500" fill="hold"/>
                                        <p:tgtEl>
                                          <p:spTgt spid="61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160"/>
                                        </p:tgtEl>
                                        <p:attrNameLst>
                                          <p:attrName>style.visibility</p:attrName>
                                        </p:attrNameLst>
                                      </p:cBhvr>
                                      <p:to>
                                        <p:strVal val="visible"/>
                                      </p:to>
                                    </p:set>
                                    <p:anim calcmode="lin" valueType="num">
                                      <p:cBhvr additive="base">
                                        <p:cTn id="27" dur="500" fill="hold"/>
                                        <p:tgtEl>
                                          <p:spTgt spid="6160"/>
                                        </p:tgtEl>
                                        <p:attrNameLst>
                                          <p:attrName>ppt_x</p:attrName>
                                        </p:attrNameLst>
                                      </p:cBhvr>
                                      <p:tavLst>
                                        <p:tav tm="0">
                                          <p:val>
                                            <p:strVal val="#ppt_x"/>
                                          </p:val>
                                        </p:tav>
                                        <p:tav tm="100000">
                                          <p:val>
                                            <p:strVal val="#ppt_x"/>
                                          </p:val>
                                        </p:tav>
                                      </p:tavLst>
                                    </p:anim>
                                    <p:anim calcmode="lin" valueType="num">
                                      <p:cBhvr additive="base">
                                        <p:cTn id="28" dur="500" fill="hold"/>
                                        <p:tgtEl>
                                          <p:spTgt spid="616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p:bldP spid="6157" grpId="0"/>
      <p:bldP spid="6158" grpId="0"/>
      <p:bldP spid="6159" grpId="0" animBg="1"/>
      <p:bldP spid="6160" grpId="0"/>
      <p:bldP spid="27" grpId="0" animBg="1"/>
      <p:bldP spid="28" grpId="0" animBg="1"/>
      <p:bldP spid="29"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Dropbox\Documents\課程\YoungTextBook\Images\Chapter41\A_Images\A_Figures_and_Photos\41_04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58888" y="2276475"/>
            <a:ext cx="379412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D:\Dropbox\Documents\課程\YoungTextBook\Images\Chapter41\A_Images\A_Figures_and_Photos\41_02_Figur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08625" y="260350"/>
            <a:ext cx="2090738"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descr="C:\Users\Chia-Hung Chang\Downloads\Data\Knight\Media\Chapter42\Images\42_Table01-T.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39877" y="509761"/>
            <a:ext cx="189865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descr="42T03"/>
          <p:cNvPicPr>
            <a:picLocks noChangeAspect="1" noChangeArrowheads="1"/>
          </p:cNvPicPr>
          <p:nvPr/>
        </p:nvPicPr>
        <p:blipFill>
          <a:blip r:embed="rId3" cstate="email">
            <a:extLst>
              <a:ext uri="{28A0092B-C50C-407E-A947-70E740481C1C}">
                <a14:useLocalDpi xmlns:a14="http://schemas.microsoft.com/office/drawing/2010/main" val="0"/>
              </a:ext>
            </a:extLst>
          </a:blip>
          <a:srcRect l="40977" t="40140" r="2425" b="30215"/>
          <a:stretch>
            <a:fillRect/>
          </a:stretch>
        </p:blipFill>
        <p:spPr bwMode="auto">
          <a:xfrm>
            <a:off x="2339752" y="4653136"/>
            <a:ext cx="4929188"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 descr="42T03"/>
          <p:cNvPicPr>
            <a:picLocks noChangeAspect="1" noChangeArrowheads="1"/>
          </p:cNvPicPr>
          <p:nvPr/>
        </p:nvPicPr>
        <p:blipFill>
          <a:blip r:embed="rId4" cstate="email">
            <a:extLst>
              <a:ext uri="{28A0092B-C50C-407E-A947-70E740481C1C}">
                <a14:useLocalDpi xmlns:a14="http://schemas.microsoft.com/office/drawing/2010/main" val="0"/>
              </a:ext>
            </a:extLst>
          </a:blip>
          <a:srcRect l="2425" t="40140" r="90195" b="30215"/>
          <a:stretch>
            <a:fillRect/>
          </a:stretch>
        </p:blipFill>
        <p:spPr bwMode="auto">
          <a:xfrm>
            <a:off x="1696815" y="4653136"/>
            <a:ext cx="642937"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bwMode="auto">
              <a:xfrm>
                <a:off x="3335404" y="3372749"/>
                <a:ext cx="1919180"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𝑙</m:t>
                      </m:r>
                      <m:r>
                        <a:rPr lang="en-US" altLang="zh-TW" b="0" i="1" smtClean="0">
                          <a:latin typeface="Cambria Math"/>
                          <a:ea typeface="Cambria Math"/>
                          <a:cs typeface="Times New Roman" pitchFamily="18" charset="0"/>
                        </a:rPr>
                        <m:t>=</m:t>
                      </m:r>
                      <m:r>
                        <a:rPr lang="en-US" altLang="zh-TW" b="0" i="0" smtClean="0">
                          <a:latin typeface="Cambria Math"/>
                          <a:cs typeface="Times New Roman" pitchFamily="18" charset="0"/>
                        </a:rPr>
                        <m:t>0,1,2</m:t>
                      </m:r>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𝑛</m:t>
                      </m:r>
                      <m:r>
                        <a:rPr lang="en-US" altLang="zh-TW" b="0" i="1" smtClean="0">
                          <a:latin typeface="Cambria Math"/>
                          <a:ea typeface="Cambria Math"/>
                          <a:cs typeface="Times New Roman" pitchFamily="18" charset="0"/>
                        </a:rPr>
                        <m:t>−1</m:t>
                      </m:r>
                    </m:oMath>
                  </m:oMathPara>
                </a14:m>
                <a:endParaRPr lang="zh-TW" altLang="en-US" dirty="0">
                  <a:latin typeface="Times New Roman" pitchFamily="18" charset="0"/>
                  <a:cs typeface="Times New Roman" pitchFamily="18" charset="0"/>
                </a:endParaRP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3335404" y="3372749"/>
                <a:ext cx="1919180" cy="369332"/>
              </a:xfrm>
              <a:prstGeom prst="rect">
                <a:avLst/>
              </a:prstGeom>
              <a:blipFill>
                <a:blip r:embed="rId5"/>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bwMode="auto">
              <a:xfrm>
                <a:off x="3322191" y="4020467"/>
                <a:ext cx="3287631"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cs typeface="Times New Roman" pitchFamily="18" charset="0"/>
                        </a:rPr>
                        <m:t>𝑚</m:t>
                      </m:r>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𝑙</m:t>
                      </m:r>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𝑙</m:t>
                      </m:r>
                      <m:r>
                        <a:rPr lang="en-US" altLang="zh-TW" b="0" i="1" smtClean="0">
                          <a:latin typeface="Cambria Math"/>
                          <a:ea typeface="Cambria Math"/>
                          <a:cs typeface="Times New Roman" pitchFamily="18" charset="0"/>
                        </a:rPr>
                        <m:t>+1⋯</m:t>
                      </m:r>
                      <m:r>
                        <a:rPr lang="en-US" altLang="zh-TW" b="0" i="0" smtClean="0">
                          <a:latin typeface="Cambria Math"/>
                          <a:cs typeface="Times New Roman" pitchFamily="18" charset="0"/>
                        </a:rPr>
                        <m:t>0,1,</m:t>
                      </m:r>
                      <m:r>
                        <a:rPr lang="en-US" altLang="zh-TW" b="0" i="1" smtClean="0">
                          <a:latin typeface="Cambria Math"/>
                          <a:ea typeface="Cambria Math"/>
                          <a:cs typeface="Times New Roman" pitchFamily="18" charset="0"/>
                        </a:rPr>
                        <m:t>⋯</m:t>
                      </m:r>
                      <m:r>
                        <a:rPr lang="en-US" altLang="zh-TW" b="0" i="1" smtClean="0">
                          <a:latin typeface="Cambria Math"/>
                          <a:ea typeface="Cambria Math"/>
                          <a:cs typeface="Times New Roman" pitchFamily="18" charset="0"/>
                        </a:rPr>
                        <m:t>𝑙</m:t>
                      </m:r>
                      <m:r>
                        <a:rPr lang="en-US" altLang="zh-TW" b="0" i="1" smtClean="0">
                          <a:latin typeface="Cambria Math"/>
                          <a:ea typeface="Cambria Math"/>
                          <a:cs typeface="Times New Roman" pitchFamily="18" charset="0"/>
                        </a:rPr>
                        <m:t>−1,</m:t>
                      </m:r>
                      <m:r>
                        <a:rPr lang="en-US" altLang="zh-TW" b="0" i="1" smtClean="0">
                          <a:latin typeface="Cambria Math"/>
                          <a:ea typeface="Cambria Math"/>
                          <a:cs typeface="Times New Roman" pitchFamily="18" charset="0"/>
                        </a:rPr>
                        <m:t>𝑙</m:t>
                      </m:r>
                    </m:oMath>
                  </m:oMathPara>
                </a14:m>
                <a:endParaRPr lang="zh-TW" altLang="en-US" dirty="0">
                  <a:latin typeface="Times New Roman" pitchFamily="18" charset="0"/>
                  <a:cs typeface="Times New Roman" pitchFamily="18" charset="0"/>
                </a:endParaRPr>
              </a:p>
            </p:txBody>
          </p:sp>
        </mc:Choice>
        <mc:Fallback xmlns="">
          <p:sp>
            <p:nvSpPr>
              <p:cNvPr id="8" name="文字方塊 7"/>
              <p:cNvSpPr txBox="1">
                <a:spLocks noRot="1" noChangeAspect="1" noMove="1" noResize="1" noEditPoints="1" noAdjustHandles="1" noChangeArrowheads="1" noChangeShapeType="1" noTextEdit="1"/>
              </p:cNvSpPr>
              <p:nvPr/>
            </p:nvSpPr>
            <p:spPr bwMode="auto">
              <a:xfrm>
                <a:off x="3322191" y="4020467"/>
                <a:ext cx="3287631" cy="369332"/>
              </a:xfrm>
              <a:prstGeom prst="rect">
                <a:avLst/>
              </a:prstGeom>
              <a:blipFill>
                <a:blip r:embed="rId6"/>
                <a:stretch>
                  <a:fillRect/>
                </a:stretch>
              </a:blipFill>
              <a:ln w="9525">
                <a:noFill/>
                <a:miter lim="800000"/>
                <a:headEnd/>
                <a:tailEnd/>
              </a:ln>
            </p:spPr>
            <p:txBody>
              <a:bodyPr/>
              <a:lstStyle/>
              <a:p>
                <a:r>
                  <a:rPr lang="en-TW">
                    <a:noFill/>
                  </a:rPr>
                  <a:t> </a:t>
                </a:r>
              </a:p>
            </p:txBody>
          </p:sp>
        </mc:Fallback>
      </mc:AlternateContent>
      <p:sp>
        <p:nvSpPr>
          <p:cNvPr id="2" name="TextBox 1">
            <a:extLst>
              <a:ext uri="{FF2B5EF4-FFF2-40B4-BE49-F238E27FC236}">
                <a16:creationId xmlns:a16="http://schemas.microsoft.com/office/drawing/2014/main" id="{C7E0C631-107B-A46F-873B-AA35D0450DBA}"/>
              </a:ext>
            </a:extLst>
          </p:cNvPr>
          <p:cNvSpPr txBox="1"/>
          <p:nvPr/>
        </p:nvSpPr>
        <p:spPr bwMode="auto">
          <a:xfrm>
            <a:off x="2483768" y="5877272"/>
            <a:ext cx="461443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電子波函數可以計算發現電子的機率密度。</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A248A-FD39-FDD5-1E20-EADB83D1A5E1}"/>
              </a:ext>
            </a:extLst>
          </p:cNvPr>
          <p:cNvPicPr>
            <a:picLocks noChangeAspect="1"/>
          </p:cNvPicPr>
          <p:nvPr/>
        </p:nvPicPr>
        <p:blipFill>
          <a:blip r:embed="rId2"/>
          <a:stretch>
            <a:fillRect/>
          </a:stretch>
        </p:blipFill>
        <p:spPr>
          <a:xfrm>
            <a:off x="728811" y="1648505"/>
            <a:ext cx="7331231" cy="4683472"/>
          </a:xfrm>
          <a:prstGeom prst="rect">
            <a:avLst/>
          </a:prstGeom>
        </p:spPr>
      </p:pic>
      <p:pic>
        <p:nvPicPr>
          <p:cNvPr id="3" name="Picture 2">
            <a:extLst>
              <a:ext uri="{FF2B5EF4-FFF2-40B4-BE49-F238E27FC236}">
                <a16:creationId xmlns:a16="http://schemas.microsoft.com/office/drawing/2014/main" id="{6067DDF9-0EFE-6C0C-443A-13A5D4B13ACF}"/>
              </a:ext>
            </a:extLst>
          </p:cNvPr>
          <p:cNvPicPr>
            <a:picLocks noChangeAspect="1"/>
          </p:cNvPicPr>
          <p:nvPr/>
        </p:nvPicPr>
        <p:blipFill rotWithShape="1">
          <a:blip r:embed="rId3"/>
          <a:srcRect r="4767"/>
          <a:stretch/>
        </p:blipFill>
        <p:spPr>
          <a:xfrm>
            <a:off x="4572000" y="1635521"/>
            <a:ext cx="3443351" cy="3744416"/>
          </a:xfrm>
          <a:prstGeom prst="rect">
            <a:avLst/>
          </a:prstGeom>
        </p:spPr>
      </p:pic>
      <p:sp>
        <p:nvSpPr>
          <p:cNvPr id="4" name="TextBox 3">
            <a:extLst>
              <a:ext uri="{FF2B5EF4-FFF2-40B4-BE49-F238E27FC236}">
                <a16:creationId xmlns:a16="http://schemas.microsoft.com/office/drawing/2014/main" id="{A2002F48-ADD6-40D5-6B31-9D1598510C63}"/>
              </a:ext>
            </a:extLst>
          </p:cNvPr>
          <p:cNvSpPr txBox="1"/>
          <p:nvPr/>
        </p:nvSpPr>
        <p:spPr bwMode="auto">
          <a:xfrm>
            <a:off x="755576" y="329704"/>
            <a:ext cx="180020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定義機率密度：</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E5197F1-A2FC-44F2-2672-425A6BAEC9C5}"/>
                  </a:ext>
                </a:extLst>
              </p:cNvPr>
              <p:cNvSpPr txBox="1"/>
              <p:nvPr/>
            </p:nvSpPr>
            <p:spPr bwMode="auto">
              <a:xfrm>
                <a:off x="2483768" y="311356"/>
                <a:ext cx="5993757" cy="367345"/>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𝑃</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𝑟</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𝜃</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𝜙</m:t>
                          </m:r>
                        </m:e>
                      </m:d>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𝑑𝑟𝑑</m:t>
                      </m:r>
                      <m:r>
                        <a:rPr lang="en-US" b="0" i="1" smtClean="0">
                          <a:latin typeface="Cambria Math" panose="02040503050406030204" pitchFamily="18" charset="0"/>
                          <a:ea typeface="Cambria Math" panose="02040503050406030204" pitchFamily="18" charset="0"/>
                          <a:cs typeface="Times New Roman" pitchFamily="18" charset="0"/>
                        </a:rPr>
                        <m:t>𝜃</m:t>
                      </m:r>
                      <m:r>
                        <a:rPr lang="en-US" b="0" i="1" smtClean="0">
                          <a:latin typeface="Cambria Math" panose="02040503050406030204" pitchFamily="18" charset="0"/>
                          <a:ea typeface="Cambria Math" panose="02040503050406030204" pitchFamily="18" charset="0"/>
                          <a:cs typeface="Times New Roman" pitchFamily="18" charset="0"/>
                        </a:rPr>
                        <m:t>𝑑</m:t>
                      </m:r>
                      <m:r>
                        <a:rPr lang="en-US" b="0" i="1" smtClean="0">
                          <a:latin typeface="Cambria Math" panose="02040503050406030204" pitchFamily="18" charset="0"/>
                          <a:ea typeface="Cambria Math" panose="02040503050406030204" pitchFamily="18" charset="0"/>
                          <a:cs typeface="Times New Roman" pitchFamily="18" charset="0"/>
                        </a:rPr>
                        <m:t>𝜙</m:t>
                      </m:r>
                      <m:r>
                        <a:rPr lang="en-US" i="1">
                          <a:latin typeface="Cambria Math" panose="02040503050406030204" pitchFamily="18" charset="0"/>
                          <a:ea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d>
                            <m:dPr>
                              <m:begChr m:val="|"/>
                              <m:endChr m:val="|"/>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𝑅</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𝑟</m:t>
                              </m:r>
                              <m:r>
                                <a:rPr lang="en-US" b="0" i="1" smtClean="0">
                                  <a:latin typeface="Cambria Math" panose="02040503050406030204" pitchFamily="18" charset="0"/>
                                  <a:cs typeface="Times New Roman" pitchFamily="18" charset="0"/>
                                </a:rPr>
                                <m:t>)</m:t>
                              </m:r>
                              <m:sSubSup>
                                <m:sSubSupPr>
                                  <m:ctrlPr>
                                    <a:rPr lang="en-US" b="0" i="1" smtClean="0">
                                      <a:latin typeface="Cambria Math" panose="02040503050406030204" pitchFamily="18" charset="0"/>
                                      <a:cs typeface="Times New Roman" pitchFamily="18" charset="0"/>
                                    </a:rPr>
                                  </m:ctrlPr>
                                </m:sSubSupPr>
                                <m:e>
                                  <m:r>
                                    <a:rPr lang="en-US" b="0" i="1" smtClean="0">
                                      <a:latin typeface="Cambria Math" panose="02040503050406030204" pitchFamily="18" charset="0"/>
                                      <a:cs typeface="Times New Roman" pitchFamily="18" charset="0"/>
                                    </a:rPr>
                                    <m:t>𝑃</m:t>
                                  </m:r>
                                </m:e>
                                <m:sub>
                                  <m:r>
                                    <a:rPr lang="en-US" b="0" i="1" smtClean="0">
                                      <a:latin typeface="Cambria Math" panose="02040503050406030204" pitchFamily="18" charset="0"/>
                                      <a:cs typeface="Times New Roman" pitchFamily="18" charset="0"/>
                                    </a:rPr>
                                    <m:t>𝑚</m:t>
                                  </m:r>
                                </m:sub>
                                <m:sup>
                                  <m:r>
                                    <a:rPr lang="en-US" b="0" i="1" smtClean="0">
                                      <a:latin typeface="Cambria Math" panose="02040503050406030204" pitchFamily="18" charset="0"/>
                                      <a:cs typeface="Times New Roman" pitchFamily="18" charset="0"/>
                                    </a:rPr>
                                    <m:t>𝑙</m:t>
                                  </m:r>
                                </m:sup>
                              </m:sSubSup>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𝜃</m:t>
                                  </m:r>
                                </m:e>
                              </m:d>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𝑖𝑚</m:t>
                                  </m:r>
                                  <m:r>
                                    <a:rPr lang="zh-TW" altLang="en-US" i="1">
                                      <a:latin typeface="Cambria Math"/>
                                      <a:ea typeface="Cambria Math"/>
                                    </a:rPr>
                                    <m:t>𝜙</m:t>
                                  </m:r>
                                </m:sup>
                              </m:sSup>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𝑑𝑟</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𝑟𝑑</m:t>
                      </m:r>
                      <m:r>
                        <a:rPr lang="en-US" b="0" i="1" smtClean="0">
                          <a:latin typeface="Cambria Math" panose="02040503050406030204" pitchFamily="18" charset="0"/>
                          <a:ea typeface="Cambria Math" panose="02040503050406030204" pitchFamily="18" charset="0"/>
                          <a:cs typeface="Times New Roman" pitchFamily="18" charset="0"/>
                        </a:rPr>
                        <m:t>𝜃</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𝑟</m:t>
                      </m:r>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r>
                            <a:rPr lang="en-US" b="0" i="1" smtClean="0">
                              <a:latin typeface="Cambria Math" panose="02040503050406030204" pitchFamily="18" charset="0"/>
                              <a:ea typeface="Cambria Math" panose="02040503050406030204" pitchFamily="18" charset="0"/>
                              <a:cs typeface="Times New Roman" pitchFamily="18" charset="0"/>
                            </a:rPr>
                            <m:t>𝜃</m:t>
                          </m:r>
                        </m:e>
                      </m:func>
                      <m:r>
                        <a:rPr lang="en-US" b="0" i="1" smtClean="0">
                          <a:latin typeface="Cambria Math" panose="02040503050406030204" pitchFamily="18" charset="0"/>
                          <a:ea typeface="Cambria Math" panose="02040503050406030204" pitchFamily="18" charset="0"/>
                          <a:cs typeface="Times New Roman" pitchFamily="18" charset="0"/>
                        </a:rPr>
                        <m:t>𝑑</m:t>
                      </m:r>
                      <m:r>
                        <a:rPr lang="en-US" b="0" i="1" smtClean="0">
                          <a:latin typeface="Cambria Math" panose="02040503050406030204" pitchFamily="18" charset="0"/>
                          <a:ea typeface="Cambria Math" panose="02040503050406030204" pitchFamily="18" charset="0"/>
                          <a:cs typeface="Times New Roman" pitchFamily="18" charset="0"/>
                        </a:rPr>
                        <m:t>𝜙</m:t>
                      </m:r>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2E5197F1-A2FC-44F2-2672-425A6BAEC9C5}"/>
                  </a:ext>
                </a:extLst>
              </p:cNvPr>
              <p:cNvSpPr txBox="1">
                <a:spLocks noRot="1" noChangeAspect="1" noMove="1" noResize="1" noEditPoints="1" noAdjustHandles="1" noChangeArrowheads="1" noChangeShapeType="1" noTextEdit="1"/>
              </p:cNvSpPr>
              <p:nvPr/>
            </p:nvSpPr>
            <p:spPr bwMode="auto">
              <a:xfrm>
                <a:off x="2483768" y="311356"/>
                <a:ext cx="5993757" cy="367345"/>
              </a:xfrm>
              <a:prstGeom prst="rect">
                <a:avLst/>
              </a:prstGeom>
              <a:blipFill>
                <a:blip r:embed="rId4"/>
                <a:stretch>
                  <a:fillRect l="-423" r="-846"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B33B43B-A858-7CF5-54A3-CB08BE01F729}"/>
                  </a:ext>
                </a:extLst>
              </p:cNvPr>
              <p:cNvSpPr txBox="1"/>
              <p:nvPr/>
            </p:nvSpPr>
            <p:spPr bwMode="auto">
              <a:xfrm>
                <a:off x="2483768" y="782363"/>
                <a:ext cx="3831177" cy="469231"/>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d>
                            <m:dPr>
                              <m:ctrlPr>
                                <a:rPr lang="en-US" b="0" i="1" smtClean="0">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𝑅</m:t>
                              </m:r>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𝑟</m:t>
                              </m:r>
                              <m:r>
                                <a:rPr lang="en-US" i="1">
                                  <a:latin typeface="Cambria Math" panose="02040503050406030204" pitchFamily="18" charset="0"/>
                                  <a:cs typeface="Times New Roman" pitchFamily="18" charset="0"/>
                                </a:rPr>
                                <m:t>)</m:t>
                              </m:r>
                            </m:e>
                          </m:d>
                        </m:e>
                        <m:sup>
                          <m:r>
                            <a:rPr lang="en-US" b="0" i="1" smtClean="0">
                              <a:latin typeface="Cambria Math" panose="02040503050406030204" pitchFamily="18" charset="0"/>
                              <a:cs typeface="Times New Roman" pitchFamily="18" charset="0"/>
                            </a:rPr>
                            <m:t>2</m:t>
                          </m:r>
                        </m:sup>
                      </m:sSup>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𝑟</m:t>
                          </m:r>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𝑑𝑟</m:t>
                      </m:r>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d>
                            <m:dPr>
                              <m:ctrlPr>
                                <a:rPr lang="en-US" i="1" smtClean="0">
                                  <a:latin typeface="Cambria Math" panose="02040503050406030204" pitchFamily="18" charset="0"/>
                                  <a:cs typeface="Times New Roman" pitchFamily="18" charset="0"/>
                                </a:rPr>
                              </m:ctrlPr>
                            </m:dPr>
                            <m:e>
                              <m:sSubSup>
                                <m:sSubSupPr>
                                  <m:ctrlPr>
                                    <a:rPr lang="en-US"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𝑃</m:t>
                                  </m:r>
                                </m:e>
                                <m:sub>
                                  <m:r>
                                    <a:rPr lang="en-US" i="1">
                                      <a:latin typeface="Cambria Math" panose="02040503050406030204" pitchFamily="18" charset="0"/>
                                      <a:cs typeface="Times New Roman" pitchFamily="18" charset="0"/>
                                    </a:rPr>
                                    <m:t>𝑚</m:t>
                                  </m:r>
                                </m:sub>
                                <m:sup>
                                  <m:r>
                                    <a:rPr lang="en-US" i="1">
                                      <a:latin typeface="Cambria Math" panose="02040503050406030204" pitchFamily="18" charset="0"/>
                                      <a:cs typeface="Times New Roman" pitchFamily="18" charset="0"/>
                                    </a:rPr>
                                    <m:t>𝑙</m:t>
                                  </m:r>
                                </m:sup>
                              </m:sSubSup>
                              <m:d>
                                <m:dPr>
                                  <m:ctrlPr>
                                    <a:rPr lang="en-US" i="1">
                                      <a:latin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𝜃</m:t>
                                  </m:r>
                                </m:e>
                              </m:d>
                            </m:e>
                          </m:d>
                        </m:e>
                        <m:sup>
                          <m:r>
                            <a:rPr lang="en-US" i="1">
                              <a:latin typeface="Cambria Math" panose="02040503050406030204" pitchFamily="18" charset="0"/>
                              <a:cs typeface="Times New Roman" pitchFamily="18" charset="0"/>
                            </a:rPr>
                            <m:t>2</m:t>
                          </m:r>
                        </m:sup>
                      </m:sSup>
                      <m:func>
                        <m:funcPr>
                          <m:ctrlPr>
                            <a:rPr lang="en-US" i="1">
                              <a:latin typeface="Cambria Math" panose="02040503050406030204" pitchFamily="18" charset="0"/>
                              <a:ea typeface="Cambria Math" panose="02040503050406030204" pitchFamily="18" charset="0"/>
                              <a:cs typeface="Times New Roman" pitchFamily="18" charset="0"/>
                            </a:rPr>
                          </m:ctrlPr>
                        </m:funcPr>
                        <m:fName>
                          <m:r>
                            <m:rPr>
                              <m:sty m:val="p"/>
                            </m:rPr>
                            <a:rPr lang="en-US">
                              <a:latin typeface="Cambria Math" panose="02040503050406030204" pitchFamily="18" charset="0"/>
                              <a:ea typeface="Cambria Math" panose="02040503050406030204" pitchFamily="18" charset="0"/>
                              <a:cs typeface="Times New Roman" pitchFamily="18" charset="0"/>
                            </a:rPr>
                            <m:t>sin</m:t>
                          </m:r>
                        </m:fName>
                        <m:e>
                          <m:r>
                            <a:rPr lang="en-US" i="1">
                              <a:latin typeface="Cambria Math" panose="02040503050406030204" pitchFamily="18" charset="0"/>
                              <a:ea typeface="Cambria Math" panose="02040503050406030204" pitchFamily="18" charset="0"/>
                              <a:cs typeface="Times New Roman" pitchFamily="18" charset="0"/>
                            </a:rPr>
                            <m:t>𝜃</m:t>
                          </m:r>
                        </m:e>
                      </m:func>
                      <m:r>
                        <a:rPr lang="en-US" b="0" i="1" smtClean="0">
                          <a:latin typeface="Cambria Math" panose="02040503050406030204" pitchFamily="18" charset="0"/>
                          <a:ea typeface="Cambria Math" panose="02040503050406030204" pitchFamily="18" charset="0"/>
                          <a:cs typeface="Times New Roman" pitchFamily="18" charset="0"/>
                        </a:rPr>
                        <m:t>𝑑</m:t>
                      </m:r>
                      <m:r>
                        <a:rPr lang="en-US" b="0" i="1" smtClean="0">
                          <a:latin typeface="Cambria Math" panose="02040503050406030204" pitchFamily="18" charset="0"/>
                          <a:ea typeface="Cambria Math" panose="02040503050406030204" pitchFamily="18" charset="0"/>
                          <a:cs typeface="Times New Roman" pitchFamily="18" charset="0"/>
                        </a:rPr>
                        <m:t>𝜃</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𝑑</m:t>
                      </m:r>
                      <m:r>
                        <a:rPr lang="en-US" b="0" i="1" smtClean="0">
                          <a:latin typeface="Cambria Math" panose="02040503050406030204" pitchFamily="18" charset="0"/>
                          <a:ea typeface="Cambria Math" panose="02040503050406030204" pitchFamily="18" charset="0"/>
                          <a:cs typeface="Times New Roman" pitchFamily="18" charset="0"/>
                        </a:rPr>
                        <m:t>𝜙</m:t>
                      </m:r>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7B33B43B-A858-7CF5-54A3-CB08BE01F729}"/>
                  </a:ext>
                </a:extLst>
              </p:cNvPr>
              <p:cNvSpPr txBox="1">
                <a:spLocks noRot="1" noChangeAspect="1" noMove="1" noResize="1" noEditPoints="1" noAdjustHandles="1" noChangeArrowheads="1" noChangeShapeType="1" noTextEdit="1"/>
              </p:cNvSpPr>
              <p:nvPr/>
            </p:nvSpPr>
            <p:spPr bwMode="auto">
              <a:xfrm>
                <a:off x="2483768" y="782363"/>
                <a:ext cx="3831177" cy="469231"/>
              </a:xfrm>
              <a:prstGeom prst="rect">
                <a:avLst/>
              </a:prstGeom>
              <a:blipFill>
                <a:blip r:embed="rId5"/>
                <a:stretch>
                  <a:fillRect r="-1650" b="-789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E3416A2-DB15-2631-ABF2-5C9CBE5E31A2}"/>
                  </a:ext>
                </a:extLst>
              </p:cNvPr>
              <p:cNvSpPr txBox="1"/>
              <p:nvPr/>
            </p:nvSpPr>
            <p:spPr bwMode="auto">
              <a:xfrm>
                <a:off x="5136057" y="1266189"/>
                <a:ext cx="166167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與</a:t>
                </a:r>
                <a14:m>
                  <m:oMath xmlns:m="http://schemas.openxmlformats.org/officeDocument/2006/math">
                    <m:r>
                      <a:rPr lang="en-GB" i="1">
                        <a:latin typeface="Cambria Math" panose="02040503050406030204" pitchFamily="18" charset="0"/>
                        <a:ea typeface="Cambria Math" panose="02040503050406030204" pitchFamily="18" charset="0"/>
                        <a:cs typeface="Times New Roman" pitchFamily="18" charset="0"/>
                      </a:rPr>
                      <m:t>𝜙</m:t>
                    </m:r>
                  </m:oMath>
                </a14:m>
                <a:r>
                  <a:rPr lang="en-GB" dirty="0" err="1">
                    <a:latin typeface="Times New Roman" pitchFamily="18" charset="0"/>
                    <a:cs typeface="Times New Roman" pitchFamily="18" charset="0"/>
                  </a:rPr>
                  <a:t>無關</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CE3416A2-DB15-2631-ABF2-5C9CBE5E31A2}"/>
                  </a:ext>
                </a:extLst>
              </p:cNvPr>
              <p:cNvSpPr txBox="1">
                <a:spLocks noRot="1" noChangeAspect="1" noMove="1" noResize="1" noEditPoints="1" noAdjustHandles="1" noChangeArrowheads="1" noChangeShapeType="1" noTextEdit="1"/>
              </p:cNvSpPr>
              <p:nvPr/>
            </p:nvSpPr>
            <p:spPr bwMode="auto">
              <a:xfrm>
                <a:off x="5136057" y="1266189"/>
                <a:ext cx="1661674" cy="369332"/>
              </a:xfrm>
              <a:prstGeom prst="rect">
                <a:avLst/>
              </a:prstGeom>
              <a:blipFill>
                <a:blip r:embed="rId6"/>
                <a:stretch>
                  <a:fillRect l="-3030"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3CDB82C-9472-CA18-E09E-0D6996C66FCD}"/>
                  </a:ext>
                </a:extLst>
              </p:cNvPr>
              <p:cNvSpPr txBox="1"/>
              <p:nvPr/>
            </p:nvSpPr>
            <p:spPr bwMode="auto">
              <a:xfrm>
                <a:off x="735176" y="1280247"/>
                <a:ext cx="41764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以下是</a:t>
                </a:r>
                <a14:m>
                  <m:oMath xmlns:m="http://schemas.openxmlformats.org/officeDocument/2006/math">
                    <m:sSup>
                      <m:sSupPr>
                        <m:ctrlPr>
                          <a:rPr lang="en-US" b="0" i="1" smtClean="0">
                            <a:latin typeface="Cambria Math" panose="02040503050406030204" pitchFamily="18" charset="0"/>
                            <a:cs typeface="Times New Roman" pitchFamily="18" charset="0"/>
                          </a:rPr>
                        </m:ctrlPr>
                      </m:sSupPr>
                      <m:e>
                        <m:d>
                          <m:dPr>
                            <m:ctrlPr>
                              <a:rPr lang="en-US" b="0" i="1" smtClean="0">
                                <a:latin typeface="Cambria Math" panose="02040503050406030204" pitchFamily="18" charset="0"/>
                                <a:cs typeface="Times New Roman" pitchFamily="18" charset="0"/>
                              </a:rPr>
                            </m:ctrlPr>
                          </m:dPr>
                          <m:e>
                            <m:r>
                              <a:rPr lang="en-US" i="1">
                                <a:latin typeface="Cambria Math" panose="02040503050406030204" pitchFamily="18" charset="0"/>
                                <a:cs typeface="Times New Roman" pitchFamily="18" charset="0"/>
                              </a:rPr>
                              <m:t>𝑅</m:t>
                            </m:r>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𝑟</m:t>
                            </m:r>
                            <m:r>
                              <a:rPr lang="en-US" i="1">
                                <a:latin typeface="Cambria Math" panose="02040503050406030204" pitchFamily="18" charset="0"/>
                                <a:cs typeface="Times New Roman" pitchFamily="18" charset="0"/>
                              </a:rPr>
                              <m:t>)</m:t>
                            </m:r>
                          </m:e>
                        </m:d>
                      </m:e>
                      <m:sup>
                        <m:r>
                          <a:rPr lang="en-US" b="0" i="1" smtClean="0">
                            <a:latin typeface="Cambria Math" panose="02040503050406030204" pitchFamily="18" charset="0"/>
                            <a:cs typeface="Times New Roman" pitchFamily="18" charset="0"/>
                          </a:rPr>
                          <m:t>2</m:t>
                        </m:r>
                      </m:sup>
                    </m:sSup>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𝑟</m:t>
                        </m:r>
                      </m:e>
                      <m:sup>
                        <m:r>
                          <a:rPr lang="en-US" b="0" i="1" smtClean="0">
                            <a:latin typeface="Cambria Math" panose="02040503050406030204" pitchFamily="18" charset="0"/>
                            <a:cs typeface="Times New Roman" pitchFamily="18" charset="0"/>
                          </a:rPr>
                          <m:t>2</m:t>
                        </m:r>
                      </m:sup>
                    </m:sSup>
                  </m:oMath>
                </a14:m>
                <a:r>
                  <a:rPr lang="en-TW" dirty="0">
                    <a:latin typeface="Times New Roman" pitchFamily="18" charset="0"/>
                    <a:cs typeface="Times New Roman" pitchFamily="18" charset="0"/>
                  </a:rPr>
                  <a:t>，單位</a:t>
                </a:r>
                <a14:m>
                  <m:oMath xmlns:m="http://schemas.openxmlformats.org/officeDocument/2006/math">
                    <m:r>
                      <a:rPr lang="en-US" i="1">
                        <a:latin typeface="Cambria Math" panose="02040503050406030204" pitchFamily="18" charset="0"/>
                        <a:cs typeface="Times New Roman" pitchFamily="18" charset="0"/>
                      </a:rPr>
                      <m:t>𝑟</m:t>
                    </m:r>
                  </m:oMath>
                </a14:m>
                <a:r>
                  <a:rPr lang="en-TW" dirty="0">
                    <a:latin typeface="Times New Roman" pitchFamily="18" charset="0"/>
                    <a:cs typeface="Times New Roman" pitchFamily="18" charset="0"/>
                  </a:rPr>
                  <a:t>的機率密度：</a:t>
                </a:r>
              </a:p>
            </p:txBody>
          </p:sp>
        </mc:Choice>
        <mc:Fallback xmlns="">
          <p:sp>
            <p:nvSpPr>
              <p:cNvPr id="8" name="TextBox 7">
                <a:extLst>
                  <a:ext uri="{FF2B5EF4-FFF2-40B4-BE49-F238E27FC236}">
                    <a16:creationId xmlns:a16="http://schemas.microsoft.com/office/drawing/2014/main" id="{F3CDB82C-9472-CA18-E09E-0D6996C66FCD}"/>
                  </a:ext>
                </a:extLst>
              </p:cNvPr>
              <p:cNvSpPr txBox="1">
                <a:spLocks noRot="1" noChangeAspect="1" noMove="1" noResize="1" noEditPoints="1" noAdjustHandles="1" noChangeArrowheads="1" noChangeShapeType="1" noTextEdit="1"/>
              </p:cNvSpPr>
              <p:nvPr/>
            </p:nvSpPr>
            <p:spPr bwMode="auto">
              <a:xfrm>
                <a:off x="735176" y="1280247"/>
                <a:ext cx="4176464" cy="369332"/>
              </a:xfrm>
              <a:prstGeom prst="rect">
                <a:avLst/>
              </a:prstGeom>
              <a:blipFill>
                <a:blip r:embed="rId7"/>
                <a:stretch>
                  <a:fillRect l="-1520" t="-6452" b="-19355"/>
                </a:stretch>
              </a:blipFill>
              <a:ln w="9525">
                <a:noFill/>
                <a:miter lim="800000"/>
                <a:headEnd/>
                <a:tailEnd/>
              </a:ln>
            </p:spPr>
            <p:txBody>
              <a:bodyPr/>
              <a:lstStyle/>
              <a:p>
                <a:r>
                  <a:rPr lang="en-TW">
                    <a:noFill/>
                  </a:rPr>
                  <a:t> </a:t>
                </a:r>
              </a:p>
            </p:txBody>
          </p:sp>
        </mc:Fallback>
      </mc:AlternateContent>
      <p:sp>
        <p:nvSpPr>
          <p:cNvPr id="9" name="Rectangle 8">
            <a:extLst>
              <a:ext uri="{FF2B5EF4-FFF2-40B4-BE49-F238E27FC236}">
                <a16:creationId xmlns:a16="http://schemas.microsoft.com/office/drawing/2014/main" id="{7D5FE17A-E03A-FE81-A0A8-66D3CDA17EAF}"/>
              </a:ext>
            </a:extLst>
          </p:cNvPr>
          <p:cNvSpPr/>
          <p:nvPr/>
        </p:nvSpPr>
        <p:spPr>
          <a:xfrm>
            <a:off x="6464664" y="217508"/>
            <a:ext cx="1994264" cy="593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TextBox 9">
            <a:extLst>
              <a:ext uri="{FF2B5EF4-FFF2-40B4-BE49-F238E27FC236}">
                <a16:creationId xmlns:a16="http://schemas.microsoft.com/office/drawing/2014/main" id="{14FBB848-B9A7-9B8D-A59C-2BA4C3B9412D}"/>
              </a:ext>
            </a:extLst>
          </p:cNvPr>
          <p:cNvSpPr txBox="1"/>
          <p:nvPr/>
        </p:nvSpPr>
        <p:spPr bwMode="auto">
          <a:xfrm>
            <a:off x="6857733" y="840734"/>
            <a:ext cx="166167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極座標體積！</a:t>
            </a:r>
          </a:p>
        </p:txBody>
      </p:sp>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FCEDDDC8-BCB4-8010-8B23-209782553A5D}"/>
                  </a:ext>
                </a:extLst>
              </p:cNvPr>
              <p:cNvSpPr txBox="1"/>
              <p:nvPr/>
            </p:nvSpPr>
            <p:spPr bwMode="auto">
              <a:xfrm>
                <a:off x="699144" y="6344961"/>
                <a:ext cx="4724498" cy="529825"/>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a:rPr>
                            <m:t>𝑅</m:t>
                          </m:r>
                        </m:e>
                        <m:sub>
                          <m:r>
                            <a:rPr lang="en-US" altLang="zh-TW" b="0" i="1" smtClean="0">
                              <a:latin typeface="Cambria Math"/>
                            </a:rPr>
                            <m:t>𝑛𝑙</m:t>
                          </m:r>
                        </m:sub>
                      </m:sSub>
                      <m:d>
                        <m:dPr>
                          <m:ctrlPr>
                            <a:rPr lang="en-US" altLang="zh-TW" b="0" i="1" smtClean="0">
                              <a:latin typeface="Cambria Math" panose="02040503050406030204" pitchFamily="18" charset="0"/>
                            </a:rPr>
                          </m:ctrlPr>
                        </m:dPr>
                        <m:e>
                          <m:r>
                            <a:rPr lang="en-US" altLang="zh-TW" b="0" i="1" smtClean="0">
                              <a:latin typeface="Cambria Math"/>
                            </a:rPr>
                            <m:t>𝑟</m:t>
                          </m:r>
                        </m:e>
                      </m:d>
                      <m:r>
                        <a:rPr lang="en-US" altLang="zh-TW" b="0" i="1" smtClean="0">
                          <a:latin typeface="Cambria Math"/>
                          <a:ea typeface="Cambria Math"/>
                        </a:rPr>
                        <m:t>=</m:t>
                      </m:r>
                      <m:sSup>
                        <m:sSupPr>
                          <m:ctrlPr>
                            <a:rPr lang="en-TW"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f>
                            <m:fPr>
                              <m:ctrlPr>
                                <a:rPr lang="en-US" i="1">
                                  <a:latin typeface="Cambria Math" panose="02040503050406030204" pitchFamily="18" charset="0"/>
                                  <a:cs typeface="Times New Roman" pitchFamily="18" charset="0"/>
                                </a:rPr>
                              </m:ctrlPr>
                            </m:fPr>
                            <m:num>
                              <m:r>
                                <a:rPr lang="en-US" i="1">
                                  <a:latin typeface="Cambria Math" panose="02040503050406030204" pitchFamily="18" charset="0"/>
                                  <a:cs typeface="Times New Roman" pitchFamily="18" charset="0"/>
                                </a:rPr>
                                <m:t>𝑍</m:t>
                              </m:r>
                            </m:num>
                            <m:den>
                              <m:r>
                                <a:rPr lang="en-US" i="1">
                                  <a:latin typeface="Cambria Math" panose="02040503050406030204" pitchFamily="18" charset="0"/>
                                  <a:ea typeface="Cambria Math" panose="02040503050406030204" pitchFamily="18" charset="0"/>
                                  <a:cs typeface="Times New Roman" pitchFamily="18" charset="0"/>
                                </a:rPr>
                                <m:t>𝑛</m:t>
                              </m:r>
                              <m:sSub>
                                <m:sSubPr>
                                  <m:ctrlPr>
                                    <a:rPr lang="en-US" i="1">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𝑎</m:t>
                                  </m:r>
                                </m:e>
                                <m:sub>
                                  <m:r>
                                    <a:rPr lang="en-US" i="1">
                                      <a:latin typeface="Cambria Math" panose="02040503050406030204" pitchFamily="18" charset="0"/>
                                      <a:ea typeface="Cambria Math" panose="02040503050406030204" pitchFamily="18" charset="0"/>
                                      <a:cs typeface="Times New Roman" pitchFamily="18" charset="0"/>
                                    </a:rPr>
                                    <m:t>0</m:t>
                                  </m:r>
                                </m:sub>
                              </m:sSub>
                            </m:den>
                          </m:f>
                          <m:r>
                            <a:rPr lang="en-US" i="1">
                              <a:latin typeface="Cambria Math" panose="02040503050406030204" pitchFamily="18" charset="0"/>
                              <a:cs typeface="Times New Roman" pitchFamily="18" charset="0"/>
                            </a:rPr>
                            <m:t>𝑟</m:t>
                          </m:r>
                        </m:sup>
                      </m:sSup>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𝑙</m:t>
                          </m:r>
                        </m:sup>
                      </m:sSup>
                      <m:r>
                        <a:rPr lang="en-US" altLang="zh-TW" b="0" i="1" smtClean="0">
                          <a:latin typeface="Cambria Math"/>
                          <a:ea typeface="Cambria Math"/>
                        </a:rPr>
                        <m:t>∙</m:t>
                      </m:r>
                      <m:d>
                        <m:dPr>
                          <m:ctrlPr>
                            <a:rPr lang="en-US" altLang="zh-TW" i="1">
                              <a:latin typeface="Cambria Math" panose="02040503050406030204" pitchFamily="18" charset="0"/>
                              <a:ea typeface="Cambria Math"/>
                            </a:rPr>
                          </m:ctrlPr>
                        </m:dPr>
                        <m:e>
                          <m:r>
                            <a:rPr lang="en-US" altLang="zh-TW" b="0" i="1" smtClean="0">
                              <a:latin typeface="Cambria Math"/>
                              <a:ea typeface="Cambria Math"/>
                            </a:rPr>
                            <m:t>𝑟</m:t>
                          </m:r>
                          <m:r>
                            <a:rPr lang="zh-TW" altLang="en-US" i="1">
                              <a:latin typeface="Cambria Math"/>
                              <a:ea typeface="Cambria Math"/>
                            </a:rPr>
                            <m:t>的</m:t>
                          </m:r>
                          <m:r>
                            <a:rPr lang="en-US" altLang="zh-TW" b="0" i="1" smtClean="0">
                              <a:latin typeface="Cambria Math" panose="02040503050406030204" pitchFamily="18" charset="0"/>
                              <a:ea typeface="Cambria Math"/>
                            </a:rPr>
                            <m:t>𝑛</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𝑙</m:t>
                          </m:r>
                          <m:r>
                            <a:rPr lang="en-US" altLang="zh-TW" b="0" i="1" smtClean="0">
                              <a:latin typeface="Cambria Math" panose="02040503050406030204" pitchFamily="18" charset="0"/>
                              <a:ea typeface="Cambria Math"/>
                            </a:rPr>
                            <m:t>−1</m:t>
                          </m:r>
                          <m:r>
                            <a:rPr lang="zh-TW" altLang="en-US" i="1">
                              <a:latin typeface="Cambria Math" panose="02040503050406030204" pitchFamily="18" charset="0"/>
                              <a:ea typeface="Cambria Math"/>
                            </a:rPr>
                            <m:t>次</m:t>
                          </m:r>
                          <m:r>
                            <a:rPr lang="zh-TW" altLang="en-US" i="1">
                              <a:latin typeface="Cambria Math"/>
                              <a:ea typeface="Cambria Math"/>
                            </a:rPr>
                            <m:t>多項式</m:t>
                          </m:r>
                        </m:e>
                      </m:d>
                    </m:oMath>
                  </m:oMathPara>
                </a14:m>
                <a:endParaRPr lang="zh-TW" altLang="en-US" sz="1800" dirty="0"/>
              </a:p>
            </p:txBody>
          </p:sp>
        </mc:Choice>
        <mc:Fallback xmlns="">
          <p:sp>
            <p:nvSpPr>
              <p:cNvPr id="11" name="文字方塊 13">
                <a:extLst>
                  <a:ext uri="{FF2B5EF4-FFF2-40B4-BE49-F238E27FC236}">
                    <a16:creationId xmlns:a16="http://schemas.microsoft.com/office/drawing/2014/main" id="{FCEDDDC8-BCB4-8010-8B23-209782553A5D}"/>
                  </a:ext>
                </a:extLst>
              </p:cNvPr>
              <p:cNvSpPr txBox="1">
                <a:spLocks noRot="1" noChangeAspect="1" noMove="1" noResize="1" noEditPoints="1" noAdjustHandles="1" noChangeArrowheads="1" noChangeShapeType="1" noTextEdit="1"/>
              </p:cNvSpPr>
              <p:nvPr/>
            </p:nvSpPr>
            <p:spPr bwMode="auto">
              <a:xfrm>
                <a:off x="699144" y="6344961"/>
                <a:ext cx="4724498" cy="529825"/>
              </a:xfrm>
              <a:prstGeom prst="rect">
                <a:avLst/>
              </a:prstGeom>
              <a:blipFill>
                <a:blip r:embed="rId8"/>
                <a:stretch>
                  <a:fillRect b="-4651"/>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614E795-077D-553A-42A0-273E21A9FCD7}"/>
                  </a:ext>
                </a:extLst>
              </p:cNvPr>
              <p:cNvSpPr txBox="1"/>
              <p:nvPr/>
            </p:nvSpPr>
            <p:spPr bwMode="auto">
              <a:xfrm>
                <a:off x="5423641" y="6402605"/>
                <a:ext cx="3095765" cy="369332"/>
              </a:xfrm>
              <a:prstGeom prst="rect">
                <a:avLst/>
              </a:prstGeom>
              <a:noFill/>
              <a:ln w="9525">
                <a:noFill/>
                <a:miter lim="800000"/>
                <a:headEnd/>
                <a:tailEnd/>
              </a:ln>
            </p:spPr>
            <p:txBody>
              <a:bodyPr wrap="square">
                <a:spAutoFit/>
              </a:bodyPr>
              <a:lstStyle/>
              <a:p>
                <a:r>
                  <a:rPr lang="zh-TW" altLang="en-US" b="0" dirty="0">
                    <a:latin typeface="PMingLiU" panose="02020500000000000000" pitchFamily="18" charset="-120"/>
                    <a:ea typeface="PMingLiU" panose="02020500000000000000" pitchFamily="18" charset="-120"/>
                  </a:rPr>
                  <a:t>注意</a:t>
                </a:r>
                <a14:m>
                  <m:oMath xmlns:m="http://schemas.openxmlformats.org/officeDocument/2006/math">
                    <m:r>
                      <a:rPr lang="en-US" altLang="zh-TW" i="1">
                        <a:latin typeface="Cambria Math"/>
                      </a:rPr>
                      <m:t>𝑅</m:t>
                    </m:r>
                  </m:oMath>
                </a14:m>
                <a:r>
                  <a:rPr lang="zh-TW" altLang="en-US" b="0" dirty="0">
                    <a:latin typeface="PMingLiU" panose="02020500000000000000" pitchFamily="18" charset="-120"/>
                    <a:ea typeface="PMingLiU" panose="02020500000000000000" pitchFamily="18" charset="-120"/>
                  </a:rPr>
                  <a:t>有</a:t>
                </a:r>
                <a14:m>
                  <m:oMath xmlns:m="http://schemas.openxmlformats.org/officeDocument/2006/math">
                    <m:r>
                      <a:rPr lang="en-US" altLang="zh-TW" b="0" i="1" smtClean="0">
                        <a:latin typeface="Cambria Math" panose="02040503050406030204" pitchFamily="18" charset="0"/>
                        <a:ea typeface="Cambria Math"/>
                      </a:rPr>
                      <m:t>𝑛</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𝑙</m:t>
                    </m:r>
                    <m:r>
                      <a:rPr lang="en-US" altLang="zh-TW" b="0" i="1" smtClean="0">
                        <a:latin typeface="Cambria Math" panose="02040503050406030204" pitchFamily="18" charset="0"/>
                        <a:ea typeface="Cambria Math"/>
                      </a:rPr>
                      <m:t>−1</m:t>
                    </m:r>
                  </m:oMath>
                </a14:m>
                <a:r>
                  <a:rPr lang="en-TW" dirty="0"/>
                  <a:t>個節點。</a:t>
                </a:r>
              </a:p>
            </p:txBody>
          </p:sp>
        </mc:Choice>
        <mc:Fallback xmlns="">
          <p:sp>
            <p:nvSpPr>
              <p:cNvPr id="13" name="TextBox 12">
                <a:extLst>
                  <a:ext uri="{FF2B5EF4-FFF2-40B4-BE49-F238E27FC236}">
                    <a16:creationId xmlns:a16="http://schemas.microsoft.com/office/drawing/2014/main" id="{E614E795-077D-553A-42A0-273E21A9FCD7}"/>
                  </a:ext>
                </a:extLst>
              </p:cNvPr>
              <p:cNvSpPr txBox="1">
                <a:spLocks noRot="1" noChangeAspect="1" noMove="1" noResize="1" noEditPoints="1" noAdjustHandles="1" noChangeArrowheads="1" noChangeShapeType="1" noTextEdit="1"/>
              </p:cNvSpPr>
              <p:nvPr/>
            </p:nvSpPr>
            <p:spPr bwMode="auto">
              <a:xfrm>
                <a:off x="5423641" y="6402605"/>
                <a:ext cx="3095765" cy="369332"/>
              </a:xfrm>
              <a:prstGeom prst="rect">
                <a:avLst/>
              </a:prstGeom>
              <a:blipFill>
                <a:blip r:embed="rId9"/>
                <a:stretch>
                  <a:fillRect l="-2041" t="-6667" b="-2000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243413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17439-46B7-10F6-B1E2-897EC9720D33}"/>
              </a:ext>
            </a:extLst>
          </p:cNvPr>
          <p:cNvPicPr>
            <a:picLocks noChangeAspect="1"/>
          </p:cNvPicPr>
          <p:nvPr/>
        </p:nvPicPr>
        <p:blipFill>
          <a:blip r:embed="rId2"/>
          <a:stretch>
            <a:fillRect/>
          </a:stretch>
        </p:blipFill>
        <p:spPr>
          <a:xfrm>
            <a:off x="755576" y="732796"/>
            <a:ext cx="4829126" cy="609329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19D7CDA-7F93-EA65-2D38-4FE0D7852786}"/>
                  </a:ext>
                </a:extLst>
              </p:cNvPr>
              <p:cNvSpPr txBox="1"/>
              <p:nvPr/>
            </p:nvSpPr>
            <p:spPr bwMode="auto">
              <a:xfrm>
                <a:off x="2267744" y="176023"/>
                <a:ext cx="5328592" cy="561564"/>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以下是</a:t>
                </a:r>
                <a14:m>
                  <m:oMath xmlns:m="http://schemas.openxmlformats.org/officeDocument/2006/math">
                    <m:sSup>
                      <m:sSupPr>
                        <m:ctrlPr>
                          <a:rPr lang="en-US" i="1">
                            <a:latin typeface="Cambria Math" panose="02040503050406030204" pitchFamily="18" charset="0"/>
                            <a:cs typeface="Times New Roman" pitchFamily="18" charset="0"/>
                          </a:rPr>
                        </m:ctrlPr>
                      </m:sSupPr>
                      <m:e>
                        <m:d>
                          <m:dPr>
                            <m:ctrlPr>
                              <a:rPr lang="en-US" i="1">
                                <a:latin typeface="Cambria Math" panose="02040503050406030204" pitchFamily="18" charset="0"/>
                                <a:cs typeface="Times New Roman" pitchFamily="18" charset="0"/>
                              </a:rPr>
                            </m:ctrlPr>
                          </m:dPr>
                          <m:e>
                            <m:sSubSup>
                              <m:sSubSupPr>
                                <m:ctrlPr>
                                  <a:rPr lang="en-US" i="1">
                                    <a:latin typeface="Cambria Math" panose="02040503050406030204" pitchFamily="18" charset="0"/>
                                    <a:cs typeface="Times New Roman" pitchFamily="18" charset="0"/>
                                  </a:rPr>
                                </m:ctrlPr>
                              </m:sSubSupPr>
                              <m:e>
                                <m:r>
                                  <a:rPr lang="en-US" i="1">
                                    <a:latin typeface="Cambria Math" panose="02040503050406030204" pitchFamily="18" charset="0"/>
                                    <a:cs typeface="Times New Roman" pitchFamily="18" charset="0"/>
                                  </a:rPr>
                                  <m:t>𝑃</m:t>
                                </m:r>
                              </m:e>
                              <m:sub>
                                <m:r>
                                  <a:rPr lang="en-US" i="1">
                                    <a:latin typeface="Cambria Math" panose="02040503050406030204" pitchFamily="18" charset="0"/>
                                    <a:cs typeface="Times New Roman" pitchFamily="18" charset="0"/>
                                  </a:rPr>
                                  <m:t>𝑚</m:t>
                                </m:r>
                              </m:sub>
                              <m:sup>
                                <m:r>
                                  <a:rPr lang="en-US" i="1">
                                    <a:latin typeface="Cambria Math" panose="02040503050406030204" pitchFamily="18" charset="0"/>
                                    <a:cs typeface="Times New Roman" pitchFamily="18" charset="0"/>
                                  </a:rPr>
                                  <m:t>𝑙</m:t>
                                </m:r>
                              </m:sup>
                            </m:sSubSup>
                            <m:d>
                              <m:dPr>
                                <m:ctrlPr>
                                  <a:rPr lang="en-US" i="1">
                                    <a:latin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𝜃</m:t>
                                </m:r>
                              </m:e>
                            </m:d>
                          </m:e>
                        </m:d>
                      </m:e>
                      <m:sup>
                        <m:r>
                          <a:rPr lang="en-US" i="1">
                            <a:latin typeface="Cambria Math" panose="02040503050406030204" pitchFamily="18" charset="0"/>
                            <a:cs typeface="Times New Roman" pitchFamily="18" charset="0"/>
                          </a:rPr>
                          <m:t>2</m:t>
                        </m:r>
                      </m:sup>
                    </m:sSup>
                    <m:func>
                      <m:funcPr>
                        <m:ctrlPr>
                          <a:rPr lang="en-US" i="1">
                            <a:latin typeface="Cambria Math" panose="02040503050406030204" pitchFamily="18" charset="0"/>
                            <a:ea typeface="Cambria Math" panose="02040503050406030204" pitchFamily="18" charset="0"/>
                            <a:cs typeface="Times New Roman" pitchFamily="18" charset="0"/>
                          </a:rPr>
                        </m:ctrlPr>
                      </m:funcPr>
                      <m:fName>
                        <m:r>
                          <m:rPr>
                            <m:sty m:val="p"/>
                          </m:rPr>
                          <a:rPr lang="en-US">
                            <a:latin typeface="Cambria Math" panose="02040503050406030204" pitchFamily="18" charset="0"/>
                            <a:ea typeface="Cambria Math" panose="02040503050406030204" pitchFamily="18" charset="0"/>
                            <a:cs typeface="Times New Roman" pitchFamily="18" charset="0"/>
                          </a:rPr>
                          <m:t>sin</m:t>
                        </m:r>
                      </m:fName>
                      <m:e>
                        <m:r>
                          <a:rPr lang="en-US" i="1">
                            <a:latin typeface="Cambria Math" panose="02040503050406030204" pitchFamily="18" charset="0"/>
                            <a:ea typeface="Cambria Math" panose="02040503050406030204" pitchFamily="18" charset="0"/>
                            <a:cs typeface="Times New Roman" pitchFamily="18" charset="0"/>
                          </a:rPr>
                          <m:t>𝜃</m:t>
                        </m:r>
                      </m:e>
                    </m:func>
                  </m:oMath>
                </a14:m>
                <a:r>
                  <a:rPr lang="en-TW" dirty="0">
                    <a:latin typeface="Times New Roman" pitchFamily="18" charset="0"/>
                    <a:cs typeface="Times New Roman" pitchFamily="18" charset="0"/>
                  </a:rPr>
                  <a:t>，單位</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𝜃</m:t>
                    </m:r>
                  </m:oMath>
                </a14:m>
                <a:r>
                  <a:rPr lang="en-TW" dirty="0">
                    <a:latin typeface="Times New Roman" pitchFamily="18" charset="0"/>
                    <a:cs typeface="Times New Roman" pitchFamily="18" charset="0"/>
                  </a:rPr>
                  <a:t>的機率密度：</a:t>
                </a:r>
              </a:p>
            </p:txBody>
          </p:sp>
        </mc:Choice>
        <mc:Fallback xmlns="">
          <p:sp>
            <p:nvSpPr>
              <p:cNvPr id="5" name="TextBox 4">
                <a:extLst>
                  <a:ext uri="{FF2B5EF4-FFF2-40B4-BE49-F238E27FC236}">
                    <a16:creationId xmlns:a16="http://schemas.microsoft.com/office/drawing/2014/main" id="{D19D7CDA-7F93-EA65-2D38-4FE0D7852786}"/>
                  </a:ext>
                </a:extLst>
              </p:cNvPr>
              <p:cNvSpPr txBox="1">
                <a:spLocks noRot="1" noChangeAspect="1" noMove="1" noResize="1" noEditPoints="1" noAdjustHandles="1" noChangeArrowheads="1" noChangeShapeType="1" noTextEdit="1"/>
              </p:cNvSpPr>
              <p:nvPr/>
            </p:nvSpPr>
            <p:spPr bwMode="auto">
              <a:xfrm>
                <a:off x="2267744" y="176023"/>
                <a:ext cx="5328592" cy="561564"/>
              </a:xfrm>
              <a:prstGeom prst="rect">
                <a:avLst/>
              </a:prstGeom>
              <a:blipFill>
                <a:blip r:embed="rId3"/>
                <a:stretch>
                  <a:fillRect l="-950" b="-2174"/>
                </a:stretch>
              </a:blipFill>
              <a:ln w="9525">
                <a:noFill/>
                <a:miter lim="800000"/>
                <a:headEnd/>
                <a:tailEnd/>
              </a:ln>
            </p:spPr>
            <p:txBody>
              <a:bodyPr/>
              <a:lstStyle/>
              <a:p>
                <a:r>
                  <a:rPr lang="en-TW">
                    <a:noFill/>
                  </a:rPr>
                  <a:t> </a:t>
                </a:r>
              </a:p>
            </p:txBody>
          </p:sp>
        </mc:Fallback>
      </mc:AlternateContent>
      <p:pic>
        <p:nvPicPr>
          <p:cNvPr id="6" name="Picture 5">
            <a:extLst>
              <a:ext uri="{FF2B5EF4-FFF2-40B4-BE49-F238E27FC236}">
                <a16:creationId xmlns:a16="http://schemas.microsoft.com/office/drawing/2014/main" id="{0B0E2334-DC29-BCBD-E7AF-26F808B41F95}"/>
              </a:ext>
            </a:extLst>
          </p:cNvPr>
          <p:cNvPicPr>
            <a:picLocks noChangeAspect="1"/>
          </p:cNvPicPr>
          <p:nvPr/>
        </p:nvPicPr>
        <p:blipFill rotWithShape="1">
          <a:blip r:embed="rId4"/>
          <a:srcRect r="11840"/>
          <a:stretch/>
        </p:blipFill>
        <p:spPr>
          <a:xfrm>
            <a:off x="5724128" y="729605"/>
            <a:ext cx="3157357" cy="5930900"/>
          </a:xfrm>
          <a:prstGeom prst="rect">
            <a:avLst/>
          </a:prstGeom>
        </p:spPr>
      </p:pic>
    </p:spTree>
    <p:extLst>
      <p:ext uri="{BB962C8B-B14F-4D97-AF65-F5344CB8AC3E}">
        <p14:creationId xmlns:p14="http://schemas.microsoft.com/office/powerpoint/2010/main" val="4006080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764287" y="851972"/>
            <a:ext cx="3367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基態 </a:t>
            </a:r>
            <a:r>
              <a:rPr lang="en-US" altLang="zh-TW" dirty="0">
                <a:latin typeface="Times New Roman" charset="0"/>
                <a:cs typeface="Times New Roman" charset="0"/>
              </a:rPr>
              <a:t>Ground State</a:t>
            </a:r>
            <a:r>
              <a:rPr lang="zh-TW" altLang="en-US" dirty="0">
                <a:latin typeface="Times New Roman" charset="0"/>
                <a:cs typeface="Times New Roman" charset="0"/>
              </a:rPr>
              <a:t> </a:t>
            </a:r>
            <a:r>
              <a:rPr lang="en-US" altLang="zh-TW" dirty="0">
                <a:latin typeface="Times New Roman" charset="0"/>
                <a:cs typeface="Times New Roman" charset="0"/>
              </a:rPr>
              <a:t>1S</a:t>
            </a:r>
            <a:endParaRPr lang="zh-TW" altLang="en-US" dirty="0">
              <a:latin typeface="Times New Roman" charset="0"/>
              <a:cs typeface="Times New Roman" charset="0"/>
            </a:endParaRPr>
          </a:p>
        </p:txBody>
      </p:sp>
      <p:pic>
        <p:nvPicPr>
          <p:cNvPr id="11269" name="Picture 8" descr="F39_20"/>
          <p:cNvPicPr>
            <a:picLocks noChangeAspect="1" noChangeArrowheads="1"/>
          </p:cNvPicPr>
          <p:nvPr/>
        </p:nvPicPr>
        <p:blipFill>
          <a:blip r:embed="rId2">
            <a:extLst>
              <a:ext uri="{28A0092B-C50C-407E-A947-70E740481C1C}">
                <a14:useLocalDpi xmlns:a14="http://schemas.microsoft.com/office/drawing/2010/main" val="0"/>
              </a:ext>
            </a:extLst>
          </a:blip>
          <a:srcRect b="17595"/>
          <a:stretch>
            <a:fillRect/>
          </a:stretch>
        </p:blipFill>
        <p:spPr bwMode="auto">
          <a:xfrm>
            <a:off x="5369478" y="2919202"/>
            <a:ext cx="2653420" cy="274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C:\Users\Chia-Hung Chang\Downloads\Data\Knight\Media\Chapter42\Images\42_06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5813" y="2928938"/>
            <a:ext cx="418465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文字方塊 6"/>
          <p:cNvSpPr txBox="1">
            <a:spLocks noChangeArrowheads="1"/>
          </p:cNvSpPr>
          <p:nvPr/>
        </p:nvSpPr>
        <p:spPr bwMode="auto">
          <a:xfrm>
            <a:off x="785813" y="2500313"/>
            <a:ext cx="3929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與角度無關，球對稱的波函數</a:t>
            </a:r>
          </a:p>
        </p:txBody>
      </p:sp>
      <p:sp>
        <p:nvSpPr>
          <p:cNvPr id="11272" name="文字方塊 7"/>
          <p:cNvSpPr txBox="1">
            <a:spLocks noChangeArrowheads="1"/>
          </p:cNvSpPr>
          <p:nvPr/>
        </p:nvSpPr>
        <p:spPr bwMode="auto">
          <a:xfrm>
            <a:off x="5185805" y="1377531"/>
            <a:ext cx="3024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dirty="0">
                <a:latin typeface="Times New Roman" charset="0"/>
                <a:cs typeface="Times New Roman" charset="0"/>
              </a:rPr>
              <a:t>波耳模型的最低軌道半徑</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C2F5FD5-8D67-704B-EEB1-90739F1DB886}"/>
                  </a:ext>
                </a:extLst>
              </p:cNvPr>
              <p:cNvSpPr txBox="1"/>
              <p:nvPr/>
            </p:nvSpPr>
            <p:spPr>
              <a:xfrm>
                <a:off x="2498961" y="1425414"/>
                <a:ext cx="2289064" cy="982770"/>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W" sz="1800" b="0" i="1" u="none" strike="noStrike" smtClean="0">
                              <a:solidFill>
                                <a:srgbClr val="000000"/>
                              </a:solidFill>
                              <a:effectLst/>
                              <a:latin typeface="Cambria Math" panose="02040503050406030204" pitchFamily="18" charset="0"/>
                            </a:rPr>
                          </m:ctrlPr>
                        </m:sSubPr>
                        <m:e>
                          <m:r>
                            <a:rPr lang="en-TW" sz="1800" b="0" i="1" u="none" strike="noStrike" smtClean="0">
                              <a:solidFill>
                                <a:srgbClr val="000000"/>
                              </a:solidFill>
                              <a:effectLst/>
                              <a:latin typeface="Cambria Math" panose="02040503050406030204" pitchFamily="18" charset="0"/>
                              <a:ea typeface="Cambria Math" panose="02040503050406030204" pitchFamily="18" charset="0"/>
                            </a:rPr>
                            <m:t>𝜓</m:t>
                          </m:r>
                        </m:e>
                        <m:sub>
                          <m:r>
                            <a:rPr lang="en-US" b="0" i="1" smtClean="0">
                              <a:solidFill>
                                <a:srgbClr val="000000"/>
                              </a:solidFill>
                              <a:latin typeface="Cambria Math" panose="02040503050406030204" pitchFamily="18" charset="0"/>
                            </a:rPr>
                            <m:t>1</m:t>
                          </m:r>
                          <m:r>
                            <a:rPr lang="en-US" b="0" i="1" smtClean="0">
                              <a:solidFill>
                                <a:srgbClr val="000000"/>
                              </a:solidFill>
                              <a:latin typeface="Cambria Math" panose="02040503050406030204" pitchFamily="18" charset="0"/>
                            </a:rPr>
                            <m:t>𝑠</m:t>
                          </m:r>
                        </m:sub>
                      </m:sSub>
                      <m:r>
                        <a:rPr lang="en-US" sz="1800" b="0" i="1" u="none" strike="noStrike" smtClean="0">
                          <a:solidFill>
                            <a:srgbClr val="000000"/>
                          </a:solidFill>
                          <a:effectLst/>
                          <a:latin typeface="Cambria Math" panose="02040503050406030204" pitchFamily="18" charset="0"/>
                        </a:rPr>
                        <m:t>=</m:t>
                      </m:r>
                      <m:f>
                        <m:fPr>
                          <m:ctrlPr>
                            <a:rPr lang="en-US" sz="1800" b="0" i="1" u="none" strike="noStrike" smtClean="0">
                              <a:solidFill>
                                <a:srgbClr val="000000"/>
                              </a:solidFill>
                              <a:effectLst/>
                              <a:latin typeface="Cambria Math" panose="02040503050406030204" pitchFamily="18" charset="0"/>
                            </a:rPr>
                          </m:ctrlPr>
                        </m:fPr>
                        <m:num>
                          <m:r>
                            <a:rPr lang="en-US" sz="1800" b="0" i="1" u="none" strike="noStrike" smtClean="0">
                              <a:solidFill>
                                <a:srgbClr val="000000"/>
                              </a:solidFill>
                              <a:effectLst/>
                              <a:latin typeface="Cambria Math" panose="02040503050406030204" pitchFamily="18" charset="0"/>
                            </a:rPr>
                            <m:t>1</m:t>
                          </m:r>
                        </m:num>
                        <m:den>
                          <m:rad>
                            <m:radPr>
                              <m:degHide m:val="on"/>
                              <m:ctrlPr>
                                <a:rPr lang="en-US" sz="1800" b="0" i="1" u="none" strike="noStrike" smtClean="0">
                                  <a:solidFill>
                                    <a:srgbClr val="000000"/>
                                  </a:solidFill>
                                  <a:effectLst/>
                                  <a:latin typeface="Cambria Math" panose="02040503050406030204" pitchFamily="18" charset="0"/>
                                </a:rPr>
                              </m:ctrlPr>
                            </m:radPr>
                            <m:deg/>
                            <m:e>
                              <m:r>
                                <a:rPr lang="en-US" sz="1800" b="0" i="1" u="none" strike="noStrike" smtClean="0">
                                  <a:solidFill>
                                    <a:srgbClr val="000000"/>
                                  </a:solidFill>
                                  <a:effectLst/>
                                  <a:latin typeface="Cambria Math" panose="02040503050406030204" pitchFamily="18" charset="0"/>
                                  <a:ea typeface="Cambria Math" panose="02040503050406030204" pitchFamily="18" charset="0"/>
                                </a:rPr>
                                <m:t>𝜋</m:t>
                              </m:r>
                              <m:sSubSup>
                                <m:sSubSup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sSubSupPr>
                                <m:e>
                                  <m:r>
                                    <a:rPr lang="en-US" sz="1800" b="0" i="1" u="none" strike="noStrike" smtClean="0">
                                      <a:solidFill>
                                        <a:srgbClr val="000000"/>
                                      </a:solidFill>
                                      <a:effectLst/>
                                      <a:latin typeface="Cambria Math" panose="02040503050406030204" pitchFamily="18" charset="0"/>
                                      <a:ea typeface="Cambria Math" panose="02040503050406030204" pitchFamily="18" charset="0"/>
                                    </a:rPr>
                                    <m:t>𝑎</m:t>
                                  </m:r>
                                </m:e>
                                <m:sub>
                                  <m:r>
                                    <a:rPr lang="en-US" sz="1800" b="0" i="0" u="none" strike="noStrike" smtClean="0">
                                      <a:solidFill>
                                        <a:srgbClr val="000000"/>
                                      </a:solidFill>
                                      <a:effectLst/>
                                      <a:latin typeface="Cambria Math" panose="02040503050406030204" pitchFamily="18" charset="0"/>
                                      <a:ea typeface="Cambria Math" panose="02040503050406030204" pitchFamily="18" charset="0"/>
                                    </a:rPr>
                                    <m:t>0</m:t>
                                  </m:r>
                                </m:sub>
                                <m:sup>
                                  <m:r>
                                    <a:rPr lang="en-US" sz="1800" b="0" i="1" u="none" strike="noStrike" smtClean="0">
                                      <a:solidFill>
                                        <a:srgbClr val="000000"/>
                                      </a:solidFill>
                                      <a:effectLst/>
                                      <a:latin typeface="Cambria Math" panose="02040503050406030204" pitchFamily="18" charset="0"/>
                                      <a:ea typeface="Cambria Math" panose="02040503050406030204" pitchFamily="18" charset="0"/>
                                    </a:rPr>
                                    <m:t>3</m:t>
                                  </m:r>
                                </m:sup>
                              </m:sSubSup>
                            </m:e>
                          </m:rad>
                        </m:den>
                      </m:f>
                      <m:sSup>
                        <m:sSupPr>
                          <m:ctrlPr>
                            <a:rPr lang="en-US" sz="1800" b="0" i="1" u="none" strike="noStrike" smtClean="0">
                              <a:solidFill>
                                <a:srgbClr val="000000"/>
                              </a:solidFill>
                              <a:effectLst/>
                              <a:latin typeface="Cambria Math" panose="02040503050406030204" pitchFamily="18" charset="0"/>
                            </a:rPr>
                          </m:ctrlPr>
                        </m:sSupPr>
                        <m:e>
                          <m:r>
                            <a:rPr lang="en-US" sz="1800" b="0" i="1" u="none" strike="noStrike" smtClean="0">
                              <a:solidFill>
                                <a:srgbClr val="000000"/>
                              </a:solidFill>
                              <a:effectLst/>
                              <a:latin typeface="Cambria Math" panose="02040503050406030204" pitchFamily="18" charset="0"/>
                            </a:rPr>
                            <m:t>𝑒</m:t>
                          </m:r>
                        </m:e>
                        <m:sup>
                          <m:r>
                            <a:rPr lang="en-US" sz="1800" b="0" i="1" u="none" strike="noStrike" smtClean="0">
                              <a:solidFill>
                                <a:srgbClr val="000000"/>
                              </a:solidFill>
                              <a:effectLst/>
                              <a:latin typeface="Cambria Math" panose="02040503050406030204" pitchFamily="18" charset="0"/>
                            </a:rPr>
                            <m:t>−</m:t>
                          </m:r>
                          <m:f>
                            <m:fPr>
                              <m:ctrlPr>
                                <a:rPr lang="en-US" sz="1800" b="0" i="1" u="none" strike="noStrike" smtClean="0">
                                  <a:solidFill>
                                    <a:srgbClr val="000000"/>
                                  </a:solidFill>
                                  <a:effectLst/>
                                  <a:latin typeface="Cambria Math" panose="02040503050406030204" pitchFamily="18" charset="0"/>
                                </a:rPr>
                              </m:ctrlPr>
                            </m:fPr>
                            <m:num>
                              <m:r>
                                <a:rPr lang="en-US" sz="1800" b="0" i="1" u="none" strike="noStrike" smtClean="0">
                                  <a:solidFill>
                                    <a:srgbClr val="000000"/>
                                  </a:solidFill>
                                  <a:effectLst/>
                                  <a:latin typeface="Cambria Math" panose="02040503050406030204" pitchFamily="18" charset="0"/>
                                </a:rPr>
                                <m:t>𝑟</m:t>
                              </m:r>
                            </m:num>
                            <m:den>
                              <m:sSub>
                                <m:sSubPr>
                                  <m:ctrlPr>
                                    <a:rPr lang="en-TW"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b="0" i="0" smtClean="0">
                                      <a:solidFill>
                                        <a:srgbClr val="000000"/>
                                      </a:solidFill>
                                      <a:latin typeface="Cambria Math" panose="02040503050406030204" pitchFamily="18" charset="0"/>
                                    </a:rPr>
                                    <m:t>0</m:t>
                                  </m:r>
                                </m:sub>
                              </m:sSub>
                            </m:den>
                          </m:f>
                        </m:sup>
                      </m:sSup>
                    </m:oMath>
                  </m:oMathPara>
                </a14:m>
                <a:endParaRPr lang="en-TW" sz="1800" dirty="0"/>
              </a:p>
            </p:txBody>
          </p:sp>
        </mc:Choice>
        <mc:Fallback xmlns="">
          <p:sp>
            <p:nvSpPr>
              <p:cNvPr id="10" name="TextBox 9">
                <a:extLst>
                  <a:ext uri="{FF2B5EF4-FFF2-40B4-BE49-F238E27FC236}">
                    <a16:creationId xmlns:a16="http://schemas.microsoft.com/office/drawing/2014/main" id="{CC2F5FD5-8D67-704B-EEB1-90739F1DB886}"/>
                  </a:ext>
                </a:extLst>
              </p:cNvPr>
              <p:cNvSpPr txBox="1">
                <a:spLocks noRot="1" noChangeAspect="1" noMove="1" noResize="1" noEditPoints="1" noAdjustHandles="1" noChangeArrowheads="1" noChangeShapeType="1" noTextEdit="1"/>
              </p:cNvSpPr>
              <p:nvPr/>
            </p:nvSpPr>
            <p:spPr>
              <a:xfrm>
                <a:off x="2498961" y="1425414"/>
                <a:ext cx="2289064" cy="982770"/>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2136F17-7C23-7274-E2AB-F46A9AB60B57}"/>
                  </a:ext>
                </a:extLst>
              </p:cNvPr>
              <p:cNvSpPr txBox="1"/>
              <p:nvPr/>
            </p:nvSpPr>
            <p:spPr>
              <a:xfrm>
                <a:off x="3163236" y="807255"/>
                <a:ext cx="2183471"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u="none" strike="noStrike" smtClean="0">
                          <a:solidFill>
                            <a:srgbClr val="000000"/>
                          </a:solidFill>
                          <a:effectLst/>
                          <a:latin typeface="Cambria Math" panose="02040503050406030204" pitchFamily="18" charset="0"/>
                        </a:rPr>
                        <m:t>𝑛</m:t>
                      </m:r>
                      <m:r>
                        <a:rPr lang="en-US" sz="1800" b="0" i="1" u="none" strike="noStrike" smtClean="0">
                          <a:solidFill>
                            <a:srgbClr val="000000"/>
                          </a:solidFill>
                          <a:effectLst/>
                          <a:latin typeface="Cambria Math" panose="02040503050406030204" pitchFamily="18" charset="0"/>
                        </a:rPr>
                        <m:t>=1,</m:t>
                      </m:r>
                      <m:r>
                        <a:rPr lang="en-US" sz="1800" b="0" i="1" u="none" strike="noStrike" smtClean="0">
                          <a:solidFill>
                            <a:srgbClr val="000000"/>
                          </a:solidFill>
                          <a:effectLst/>
                          <a:latin typeface="Cambria Math" panose="02040503050406030204" pitchFamily="18" charset="0"/>
                        </a:rPr>
                        <m:t>𝑙</m:t>
                      </m:r>
                      <m:r>
                        <a:rPr lang="en-US" sz="1800" b="0" i="1" u="none" strike="noStrike" smtClean="0">
                          <a:solidFill>
                            <a:srgbClr val="000000"/>
                          </a:solidFill>
                          <a:effectLst/>
                          <a:latin typeface="Cambria Math" panose="02040503050406030204" pitchFamily="18" charset="0"/>
                        </a:rPr>
                        <m:t>=0,</m:t>
                      </m:r>
                      <m:r>
                        <a:rPr lang="en-US" sz="1800" b="0" i="1" u="none" strike="noStrike" smtClean="0">
                          <a:solidFill>
                            <a:srgbClr val="000000"/>
                          </a:solidFill>
                          <a:effectLst/>
                          <a:latin typeface="Cambria Math" panose="02040503050406030204" pitchFamily="18" charset="0"/>
                        </a:rPr>
                        <m:t>𝑚</m:t>
                      </m:r>
                      <m:r>
                        <a:rPr lang="en-US" sz="1800" b="0" i="1" u="none" strike="noStrike" smtClean="0">
                          <a:solidFill>
                            <a:srgbClr val="000000"/>
                          </a:solidFill>
                          <a:effectLst/>
                          <a:latin typeface="Cambria Math" panose="02040503050406030204" pitchFamily="18" charset="0"/>
                        </a:rPr>
                        <m:t>=0</m:t>
                      </m:r>
                    </m:oMath>
                  </m:oMathPara>
                </a14:m>
                <a:endParaRPr lang="en-TW" sz="1800" dirty="0"/>
              </a:p>
            </p:txBody>
          </p:sp>
        </mc:Choice>
        <mc:Fallback xmlns="">
          <p:sp>
            <p:nvSpPr>
              <p:cNvPr id="11" name="TextBox 10">
                <a:extLst>
                  <a:ext uri="{FF2B5EF4-FFF2-40B4-BE49-F238E27FC236}">
                    <a16:creationId xmlns:a16="http://schemas.microsoft.com/office/drawing/2014/main" id="{22136F17-7C23-7274-E2AB-F46A9AB60B57}"/>
                  </a:ext>
                </a:extLst>
              </p:cNvPr>
              <p:cNvSpPr txBox="1">
                <a:spLocks noRot="1" noChangeAspect="1" noMove="1" noResize="1" noEditPoints="1" noAdjustHandles="1" noChangeArrowheads="1" noChangeShapeType="1" noTextEdit="1"/>
              </p:cNvSpPr>
              <p:nvPr/>
            </p:nvSpPr>
            <p:spPr>
              <a:xfrm>
                <a:off x="3163236" y="807255"/>
                <a:ext cx="2183471" cy="369332"/>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90E4793-0469-593D-0172-5394BD9330F6}"/>
                  </a:ext>
                </a:extLst>
              </p:cNvPr>
              <p:cNvSpPr txBox="1"/>
              <p:nvPr/>
            </p:nvSpPr>
            <p:spPr bwMode="auto">
              <a:xfrm>
                <a:off x="5246325" y="1838861"/>
                <a:ext cx="2653419" cy="569323"/>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𝑎</m:t>
                          </m:r>
                        </m:e>
                        <m:sub>
                          <m:r>
                            <a:rPr lang="en-US" i="1">
                              <a:latin typeface="Cambria Math" panose="02040503050406030204" pitchFamily="18" charset="0"/>
                              <a:ea typeface="Cambria Math" panose="02040503050406030204" pitchFamily="18" charset="0"/>
                              <a:cs typeface="Times New Roman" pitchFamily="18" charset="0"/>
                            </a:rPr>
                            <m:t>0</m:t>
                          </m:r>
                        </m:sub>
                      </m:sSub>
                      <m:r>
                        <a:rPr lang="en-US" i="1">
                          <a:latin typeface="Cambria Math" panose="02040503050406030204" pitchFamily="18" charset="0"/>
                          <a:ea typeface="Cambria Math" panose="02040503050406030204" pitchFamily="18" charset="0"/>
                          <a:cs typeface="Times New Roman" pitchFamily="18" charset="0"/>
                        </a:rPr>
                        <m:t>≡</m:t>
                      </m:r>
                      <m:f>
                        <m:fPr>
                          <m:ctrlPr>
                            <a:rPr lang="en-US" b="0" i="1" smtClean="0">
                              <a:latin typeface="Cambria Math" panose="02040503050406030204" pitchFamily="18" charset="0"/>
                              <a:ea typeface="Cambria Math" panose="02040503050406030204" pitchFamily="18" charset="0"/>
                              <a:cs typeface="Times New Roman" pitchFamily="18" charset="0"/>
                            </a:rPr>
                          </m:ctrlPr>
                        </m:fPr>
                        <m:num>
                          <m:r>
                            <a:rPr lang="en-US" i="1">
                              <a:latin typeface="Cambria Math" panose="02040503050406030204" pitchFamily="18" charset="0"/>
                              <a:ea typeface="Cambria Math" panose="02040503050406030204" pitchFamily="18" charset="0"/>
                              <a:cs typeface="Times New Roman" pitchFamily="18" charset="0"/>
                            </a:rPr>
                            <m:t>ℏ</m:t>
                          </m:r>
                        </m:num>
                        <m:den>
                          <m:r>
                            <a:rPr lang="en-US" i="1">
                              <a:latin typeface="Cambria Math" panose="02040503050406030204" pitchFamily="18" charset="0"/>
                              <a:ea typeface="Cambria Math" panose="02040503050406030204" pitchFamily="18" charset="0"/>
                              <a:cs typeface="Times New Roman" pitchFamily="18" charset="0"/>
                            </a:rPr>
                            <m:t>𝜇</m:t>
                          </m:r>
                          <m:r>
                            <a:rPr lang="en-US" i="1">
                              <a:latin typeface="Cambria Math" panose="02040503050406030204" pitchFamily="18" charset="0"/>
                              <a:ea typeface="Cambria Math" panose="02040503050406030204" pitchFamily="18" charset="0"/>
                              <a:cs typeface="Times New Roman" pitchFamily="18" charset="0"/>
                            </a:rPr>
                            <m:t>𝑐</m:t>
                          </m:r>
                          <m:r>
                            <a:rPr lang="en-US" i="1">
                              <a:latin typeface="Cambria Math" panose="02040503050406030204" pitchFamily="18" charset="0"/>
                              <a:ea typeface="Cambria Math" panose="02040503050406030204" pitchFamily="18" charset="0"/>
                              <a:cs typeface="Times New Roman" pitchFamily="18" charset="0"/>
                            </a:rPr>
                            <m:t>𝛼</m:t>
                          </m:r>
                        </m:den>
                      </m:f>
                      <m:r>
                        <a:rPr lang="en-US" b="0" i="1" smtClean="0">
                          <a:latin typeface="Cambria Math" panose="02040503050406030204" pitchFamily="18" charset="0"/>
                          <a:ea typeface="Cambria Math" panose="02040503050406030204" pitchFamily="18" charset="0"/>
                          <a:cs typeface="Times New Roman" pitchFamily="18" charset="0"/>
                        </a:rPr>
                        <m:t>=</m:t>
                      </m:r>
                      <m:r>
                        <a:rPr lang="en-US" i="1">
                          <a:solidFill>
                            <a:srgbClr val="000000"/>
                          </a:solidFill>
                          <a:latin typeface="Cambria Math" panose="02040503050406030204" pitchFamily="18" charset="0"/>
                        </a:rPr>
                        <m:t>5.29</m:t>
                      </m:r>
                      <m:r>
                        <a:rPr lang="en-US" i="1">
                          <a:solidFill>
                            <a:srgbClr val="000000"/>
                          </a:solidFill>
                          <a:latin typeface="Cambria Math" panose="02040503050406030204" pitchFamily="18" charset="0"/>
                          <a:ea typeface="Cambria Math" panose="02040503050406030204" pitchFamily="18" charset="0"/>
                        </a:rPr>
                        <m:t>×</m:t>
                      </m:r>
                      <m:sSup>
                        <m:sSupPr>
                          <m:ctrlPr>
                            <a:rPr lang="en-US" i="1">
                              <a:solidFill>
                                <a:srgbClr val="000000"/>
                              </a:solidFill>
                              <a:latin typeface="Cambria Math" panose="02040503050406030204" pitchFamily="18" charset="0"/>
                              <a:ea typeface="Cambria Math" panose="02040503050406030204" pitchFamily="18" charset="0"/>
                            </a:rPr>
                          </m:ctrlPr>
                        </m:sSupPr>
                        <m:e>
                          <m:r>
                            <a:rPr lang="en-US" i="1">
                              <a:solidFill>
                                <a:srgbClr val="000000"/>
                              </a:solidFill>
                              <a:latin typeface="Cambria Math" panose="02040503050406030204" pitchFamily="18" charset="0"/>
                              <a:ea typeface="Cambria Math" panose="02040503050406030204" pitchFamily="18" charset="0"/>
                            </a:rPr>
                            <m:t>10</m:t>
                          </m:r>
                        </m:e>
                        <m:sup>
                          <m:r>
                            <a:rPr lang="en-US" i="1">
                              <a:solidFill>
                                <a:srgbClr val="000000"/>
                              </a:solidFill>
                              <a:latin typeface="Cambria Math" panose="02040503050406030204" pitchFamily="18" charset="0"/>
                              <a:ea typeface="Cambria Math" panose="02040503050406030204" pitchFamily="18" charset="0"/>
                            </a:rPr>
                            <m:t>−11</m:t>
                          </m:r>
                        </m:sup>
                      </m:sSup>
                      <m:r>
                        <m:rPr>
                          <m:sty m:val="p"/>
                        </m:rPr>
                        <a:rPr lang="en-US">
                          <a:solidFill>
                            <a:srgbClr val="000000"/>
                          </a:solidFill>
                          <a:latin typeface="Cambria Math" panose="02040503050406030204" pitchFamily="18" charset="0"/>
                          <a:ea typeface="Cambria Math" panose="02040503050406030204" pitchFamily="18" charset="0"/>
                        </a:rPr>
                        <m:t>m</m:t>
                      </m:r>
                    </m:oMath>
                  </m:oMathPara>
                </a14:m>
                <a:endParaRPr lang="en-TW" dirty="0"/>
              </a:p>
            </p:txBody>
          </p:sp>
        </mc:Choice>
        <mc:Fallback xmlns="">
          <p:sp>
            <p:nvSpPr>
              <p:cNvPr id="2" name="TextBox 1">
                <a:extLst>
                  <a:ext uri="{FF2B5EF4-FFF2-40B4-BE49-F238E27FC236}">
                    <a16:creationId xmlns:a16="http://schemas.microsoft.com/office/drawing/2014/main" id="{B90E4793-0469-593D-0172-5394BD9330F6}"/>
                  </a:ext>
                </a:extLst>
              </p:cNvPr>
              <p:cNvSpPr txBox="1">
                <a:spLocks noRot="1" noChangeAspect="1" noMove="1" noResize="1" noEditPoints="1" noAdjustHandles="1" noChangeArrowheads="1" noChangeShapeType="1" noTextEdit="1"/>
              </p:cNvSpPr>
              <p:nvPr/>
            </p:nvSpPr>
            <p:spPr bwMode="auto">
              <a:xfrm>
                <a:off x="5246325" y="1838861"/>
                <a:ext cx="2653419" cy="569323"/>
              </a:xfrm>
              <a:prstGeom prst="rect">
                <a:avLst/>
              </a:prstGeom>
              <a:blipFill>
                <a:blip r:embed="rId7"/>
                <a:stretch>
                  <a:fillRect l="-952" t="-2174" r="-476" b="-10870"/>
                </a:stretch>
              </a:blipFill>
              <a:ln w="9525">
                <a:noFill/>
                <a:miter lim="800000"/>
                <a:headEnd/>
                <a:tailEnd/>
              </a:ln>
            </p:spPr>
            <p:txBody>
              <a:bodyPr/>
              <a:lstStyle/>
              <a:p>
                <a:r>
                  <a:rPr lang="en-TW">
                    <a:noFill/>
                  </a:rPr>
                  <a:t> </a:t>
                </a:r>
              </a:p>
            </p:txBody>
          </p:sp>
        </mc:Fallback>
      </mc:AlternateContent>
      <p:sp>
        <p:nvSpPr>
          <p:cNvPr id="3" name="TextBox 2">
            <a:extLst>
              <a:ext uri="{FF2B5EF4-FFF2-40B4-BE49-F238E27FC236}">
                <a16:creationId xmlns:a16="http://schemas.microsoft.com/office/drawing/2014/main" id="{D8D9A0F9-4362-4037-7B02-3676E2677FAA}"/>
              </a:ext>
            </a:extLst>
          </p:cNvPr>
          <p:cNvSpPr txBox="1"/>
          <p:nvPr/>
        </p:nvSpPr>
        <p:spPr bwMode="auto">
          <a:xfrm>
            <a:off x="899592" y="5780757"/>
            <a:ext cx="2376264"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波函數在原點最大</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4"/>
          <p:cNvSpPr txBox="1">
            <a:spLocks noChangeArrowheads="1"/>
          </p:cNvSpPr>
          <p:nvPr/>
        </p:nvSpPr>
        <p:spPr bwMode="auto">
          <a:xfrm>
            <a:off x="1928813" y="857250"/>
            <a:ext cx="557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en-US" altLang="zh-TW" dirty="0">
                <a:latin typeface="Times New Roman" charset="0"/>
                <a:cs typeface="Times New Roman" charset="0"/>
              </a:rPr>
              <a:t>Radial probability density</a:t>
            </a:r>
            <a:r>
              <a:rPr lang="zh-TW" altLang="en-US" dirty="0">
                <a:latin typeface="Times New Roman" charset="0"/>
                <a:cs typeface="Times New Roman" charset="0"/>
              </a:rPr>
              <a:t> </a:t>
            </a:r>
            <a:r>
              <a:rPr lang="zh-TW" altLang="en-US" dirty="0"/>
              <a:t>特定距離之機率密度。</a:t>
            </a:r>
            <a:endParaRPr lang="en-US" altLang="zh-TW" dirty="0"/>
          </a:p>
        </p:txBody>
      </p:sp>
      <p:pic>
        <p:nvPicPr>
          <p:cNvPr id="12292" name="Picture 6" descr="421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286375" y="2143125"/>
            <a:ext cx="22320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descr="F39_19"/>
          <p:cNvPicPr>
            <a:picLocks noChangeAspect="1" noChangeArrowheads="1"/>
          </p:cNvPicPr>
          <p:nvPr/>
        </p:nvPicPr>
        <p:blipFill>
          <a:blip r:embed="rId3">
            <a:extLst>
              <a:ext uri="{28A0092B-C50C-407E-A947-70E740481C1C}">
                <a14:useLocalDpi xmlns:a14="http://schemas.microsoft.com/office/drawing/2010/main" val="0"/>
              </a:ext>
            </a:extLst>
          </a:blip>
          <a:srcRect b="14267"/>
          <a:stretch>
            <a:fillRect/>
          </a:stretch>
        </p:blipFill>
        <p:spPr bwMode="auto">
          <a:xfrm>
            <a:off x="1966849" y="2130371"/>
            <a:ext cx="2938463"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96102A6-2351-A035-71B0-1D710D2B025B}"/>
                  </a:ext>
                </a:extLst>
              </p:cNvPr>
              <p:cNvSpPr txBox="1"/>
              <p:nvPr/>
            </p:nvSpPr>
            <p:spPr>
              <a:xfrm>
                <a:off x="2000250" y="1382196"/>
                <a:ext cx="3240360"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u="none" strike="noStrike" smtClean="0">
                          <a:solidFill>
                            <a:srgbClr val="000000"/>
                          </a:solidFill>
                          <a:effectLst/>
                          <a:latin typeface="Cambria Math" panose="02040503050406030204" pitchFamily="18" charset="0"/>
                        </a:rPr>
                        <m:t>𝑃</m:t>
                      </m:r>
                      <m:d>
                        <m:dPr>
                          <m:ctrlPr>
                            <a:rPr lang="en-US" sz="1800" b="0" i="1" u="none" strike="noStrike" smtClean="0">
                              <a:solidFill>
                                <a:srgbClr val="000000"/>
                              </a:solidFill>
                              <a:effectLst/>
                              <a:latin typeface="Cambria Math" panose="02040503050406030204" pitchFamily="18" charset="0"/>
                            </a:rPr>
                          </m:ctrlPr>
                        </m:dPr>
                        <m:e>
                          <m:r>
                            <a:rPr lang="en-US" sz="1800" b="0" i="1" u="none" strike="noStrike" smtClean="0">
                              <a:solidFill>
                                <a:srgbClr val="000000"/>
                              </a:solidFill>
                              <a:effectLst/>
                              <a:latin typeface="Cambria Math" panose="02040503050406030204" pitchFamily="18" charset="0"/>
                            </a:rPr>
                            <m:t>𝑟</m:t>
                          </m:r>
                        </m:e>
                      </m:d>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r>
                        <a:rPr lang="en-US" sz="1800" b="0" i="1" u="none" strike="noStrike" smtClean="0">
                          <a:solidFill>
                            <a:srgbClr val="000000"/>
                          </a:solidFill>
                          <a:effectLst/>
                          <a:latin typeface="Cambria Math" panose="02040503050406030204" pitchFamily="18" charset="0"/>
                          <a:ea typeface="Cambria Math" panose="02040503050406030204" pitchFamily="18" charset="0"/>
                        </a:rPr>
                        <m:t>𝑑𝑟</m:t>
                      </m:r>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sSup>
                        <m:sSup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sSupPr>
                        <m:e>
                          <m:d>
                            <m:dPr>
                              <m:begChr m:val="|"/>
                              <m:endChr m:val="|"/>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dPr>
                            <m:e>
                              <m:r>
                                <a:rPr lang="en-US" sz="1800" b="0" i="1" u="none" strike="noStrike" smtClean="0">
                                  <a:solidFill>
                                    <a:srgbClr val="000000"/>
                                  </a:solidFill>
                                  <a:effectLst/>
                                  <a:latin typeface="Cambria Math" panose="02040503050406030204" pitchFamily="18" charset="0"/>
                                  <a:ea typeface="Cambria Math" panose="02040503050406030204" pitchFamily="18" charset="0"/>
                                </a:rPr>
                                <m:t>𝑅</m:t>
                              </m:r>
                              <m:d>
                                <m:d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dPr>
                                <m:e>
                                  <m:r>
                                    <a:rPr lang="en-US" sz="1800" b="0" i="1" u="none" strike="noStrike" smtClean="0">
                                      <a:solidFill>
                                        <a:srgbClr val="000000"/>
                                      </a:solidFill>
                                      <a:effectLst/>
                                      <a:latin typeface="Cambria Math" panose="02040503050406030204" pitchFamily="18" charset="0"/>
                                      <a:ea typeface="Cambria Math" panose="02040503050406030204" pitchFamily="18" charset="0"/>
                                    </a:rPr>
                                    <m:t>𝑟</m:t>
                                  </m:r>
                                </m:e>
                              </m:d>
                            </m:e>
                          </m:d>
                        </m:e>
                        <m:sup>
                          <m:r>
                            <a:rPr lang="en-US" sz="1800" b="0" i="1" u="none" strike="noStrike" smtClean="0">
                              <a:solidFill>
                                <a:srgbClr val="000000"/>
                              </a:solidFill>
                              <a:effectLst/>
                              <a:latin typeface="Cambria Math" panose="02040503050406030204" pitchFamily="18" charset="0"/>
                              <a:ea typeface="Cambria Math" panose="02040503050406030204" pitchFamily="18" charset="0"/>
                            </a:rPr>
                            <m:t>2</m:t>
                          </m:r>
                        </m:sup>
                      </m:sSup>
                      <m:r>
                        <a:rPr lang="en-US" sz="1800" b="0" i="1" u="none" strike="noStrike" smtClean="0">
                          <a:solidFill>
                            <a:srgbClr val="000000"/>
                          </a:solidFill>
                          <a:effectLst/>
                          <a:latin typeface="Cambria Math" panose="02040503050406030204" pitchFamily="18" charset="0"/>
                          <a:ea typeface="Cambria Math" panose="02040503050406030204" pitchFamily="18" charset="0"/>
                        </a:rPr>
                        <m:t>∙4</m:t>
                      </m:r>
                      <m:r>
                        <a:rPr lang="en-US" sz="1800" b="0" i="1" u="none" strike="noStrike" smtClean="0">
                          <a:solidFill>
                            <a:srgbClr val="000000"/>
                          </a:solidFill>
                          <a:effectLst/>
                          <a:latin typeface="Cambria Math" panose="02040503050406030204" pitchFamily="18" charset="0"/>
                          <a:ea typeface="Cambria Math" panose="02040503050406030204" pitchFamily="18" charset="0"/>
                        </a:rPr>
                        <m:t>𝜋</m:t>
                      </m:r>
                      <m:sSup>
                        <m:sSup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sSupPr>
                        <m:e>
                          <m:r>
                            <a:rPr lang="en-US" sz="1800" b="0" i="1" u="none" strike="noStrike" smtClean="0">
                              <a:solidFill>
                                <a:srgbClr val="000000"/>
                              </a:solidFill>
                              <a:effectLst/>
                              <a:latin typeface="Cambria Math" panose="02040503050406030204" pitchFamily="18" charset="0"/>
                              <a:ea typeface="Cambria Math" panose="02040503050406030204" pitchFamily="18" charset="0"/>
                            </a:rPr>
                            <m:t>𝑟</m:t>
                          </m:r>
                        </m:e>
                        <m:sup>
                          <m:r>
                            <a:rPr lang="en-US" sz="1800" b="0" i="1" u="none" strike="noStrike" smtClean="0">
                              <a:solidFill>
                                <a:srgbClr val="000000"/>
                              </a:solidFill>
                              <a:effectLst/>
                              <a:latin typeface="Cambria Math" panose="02040503050406030204" pitchFamily="18" charset="0"/>
                              <a:ea typeface="Cambria Math" panose="02040503050406030204" pitchFamily="18" charset="0"/>
                            </a:rPr>
                            <m:t>2</m:t>
                          </m:r>
                        </m:sup>
                      </m:sSup>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r>
                        <a:rPr lang="en-US" sz="1800" b="0" i="1" u="none" strike="noStrike" smtClean="0">
                          <a:solidFill>
                            <a:srgbClr val="000000"/>
                          </a:solidFill>
                          <a:effectLst/>
                          <a:latin typeface="Cambria Math" panose="02040503050406030204" pitchFamily="18" charset="0"/>
                          <a:ea typeface="Cambria Math" panose="02040503050406030204" pitchFamily="18" charset="0"/>
                        </a:rPr>
                        <m:t>𝑑𝑟</m:t>
                      </m:r>
                    </m:oMath>
                  </m:oMathPara>
                </a14:m>
                <a:endParaRPr lang="en-TW" sz="1800" dirty="0"/>
              </a:p>
            </p:txBody>
          </p:sp>
        </mc:Choice>
        <mc:Fallback xmlns="">
          <p:sp>
            <p:nvSpPr>
              <p:cNvPr id="6" name="TextBox 5">
                <a:extLst>
                  <a:ext uri="{FF2B5EF4-FFF2-40B4-BE49-F238E27FC236}">
                    <a16:creationId xmlns:a16="http://schemas.microsoft.com/office/drawing/2014/main" id="{396102A6-2351-A035-71B0-1D710D2B025B}"/>
                  </a:ext>
                </a:extLst>
              </p:cNvPr>
              <p:cNvSpPr txBox="1">
                <a:spLocks noRot="1" noChangeAspect="1" noMove="1" noResize="1" noEditPoints="1" noAdjustHandles="1" noChangeArrowheads="1" noChangeShapeType="1" noTextEdit="1"/>
              </p:cNvSpPr>
              <p:nvPr/>
            </p:nvSpPr>
            <p:spPr>
              <a:xfrm>
                <a:off x="2000250" y="1382196"/>
                <a:ext cx="3240360"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5CD1EA-61A9-C29C-DB36-0D7F79DF7B0B}"/>
                  </a:ext>
                </a:extLst>
              </p:cNvPr>
              <p:cNvSpPr txBox="1"/>
              <p:nvPr/>
            </p:nvSpPr>
            <p:spPr bwMode="auto">
              <a:xfrm>
                <a:off x="2010435" y="5485532"/>
                <a:ext cx="619268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測得電子在原點的機率幾乎是零，最可能的距離在</a:t>
                </a:r>
                <a14:m>
                  <m:oMath xmlns:m="http://schemas.openxmlformats.org/officeDocument/2006/math">
                    <m:sSub>
                      <m:sSubPr>
                        <m:ctrlPr>
                          <a:rPr lang="en-US" i="1" smtClean="0">
                            <a:latin typeface="Cambria Math" panose="02040503050406030204" pitchFamily="18" charset="0"/>
                            <a:ea typeface="Cambria Math" panose="02040503050406030204" pitchFamily="18" charset="0"/>
                            <a:cs typeface="Times New Roman" pitchFamily="18" charset="0"/>
                          </a:rPr>
                        </m:ctrlPr>
                      </m:sSubPr>
                      <m:e>
                        <m:r>
                          <a:rPr lang="en-US" i="1">
                            <a:latin typeface="Cambria Math" panose="02040503050406030204" pitchFamily="18" charset="0"/>
                            <a:ea typeface="Cambria Math" panose="02040503050406030204" pitchFamily="18" charset="0"/>
                            <a:cs typeface="Times New Roman" pitchFamily="18" charset="0"/>
                          </a:rPr>
                          <m:t>𝑎</m:t>
                        </m:r>
                      </m:e>
                      <m:sub>
                        <m:r>
                          <a:rPr lang="en-US" i="1">
                            <a:latin typeface="Cambria Math" panose="02040503050406030204" pitchFamily="18" charset="0"/>
                            <a:ea typeface="Cambria Math" panose="02040503050406030204" pitchFamily="18" charset="0"/>
                            <a:cs typeface="Times New Roman" pitchFamily="18" charset="0"/>
                          </a:rPr>
                          <m:t>0</m:t>
                        </m:r>
                      </m:sub>
                    </m:sSub>
                  </m:oMath>
                </a14:m>
                <a:r>
                  <a:rPr lang="en-TW" dirty="0">
                    <a:latin typeface="Times New Roman" pitchFamily="18" charset="0"/>
                    <a:cs typeface="Times New Roman" pitchFamily="18" charset="0"/>
                  </a:rPr>
                  <a:t>。</a:t>
                </a:r>
              </a:p>
            </p:txBody>
          </p:sp>
        </mc:Choice>
        <mc:Fallback xmlns="">
          <p:sp>
            <p:nvSpPr>
              <p:cNvPr id="3" name="TextBox 2">
                <a:extLst>
                  <a:ext uri="{FF2B5EF4-FFF2-40B4-BE49-F238E27FC236}">
                    <a16:creationId xmlns:a16="http://schemas.microsoft.com/office/drawing/2014/main" id="{245CD1EA-61A9-C29C-DB36-0D7F79DF7B0B}"/>
                  </a:ext>
                </a:extLst>
              </p:cNvPr>
              <p:cNvSpPr txBox="1">
                <a:spLocks noRot="1" noChangeAspect="1" noMove="1" noResize="1" noEditPoints="1" noAdjustHandles="1" noChangeArrowheads="1" noChangeShapeType="1" noTextEdit="1"/>
              </p:cNvSpPr>
              <p:nvPr/>
            </p:nvSpPr>
            <p:spPr bwMode="auto">
              <a:xfrm>
                <a:off x="2010435" y="5485532"/>
                <a:ext cx="6192688" cy="369332"/>
              </a:xfrm>
              <a:prstGeom prst="rect">
                <a:avLst/>
              </a:prstGeom>
              <a:blipFill>
                <a:blip r:embed="rId5"/>
                <a:stretch>
                  <a:fillRect l="-818" t="-10345" b="-27586"/>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descr="421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40425" y="1916113"/>
            <a:ext cx="32035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F39_21"/>
          <p:cNvPicPr>
            <a:picLocks noChangeAspect="1" noChangeArrowheads="1"/>
          </p:cNvPicPr>
          <p:nvPr/>
        </p:nvPicPr>
        <p:blipFill>
          <a:blip r:embed="rId3" cstate="email">
            <a:extLst>
              <a:ext uri="{28A0092B-C50C-407E-A947-70E740481C1C}">
                <a14:useLocalDpi xmlns:a14="http://schemas.microsoft.com/office/drawing/2010/main" val="0"/>
              </a:ext>
            </a:extLst>
          </a:blip>
          <a:srcRect b="12308"/>
          <a:stretch>
            <a:fillRect/>
          </a:stretch>
        </p:blipFill>
        <p:spPr bwMode="auto">
          <a:xfrm>
            <a:off x="250825" y="1916113"/>
            <a:ext cx="21272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317" name="Text Box 6"/>
              <p:cNvSpPr txBox="1">
                <a:spLocks noChangeArrowheads="1"/>
              </p:cNvSpPr>
              <p:nvPr/>
            </p:nvSpPr>
            <p:spPr bwMode="auto">
              <a:xfrm>
                <a:off x="2553744" y="375039"/>
                <a:ext cx="2735262"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latin typeface="Times New Roman" charset="0"/>
                    <a:cs typeface="Times New Roman" charset="0"/>
                  </a:rPr>
                  <a:t>激發態</a:t>
                </a:r>
                <a14:m>
                  <m:oMath xmlns:m="http://schemas.openxmlformats.org/officeDocument/2006/math">
                    <m:r>
                      <a:rPr lang="en-US" altLang="zh-TW" i="1" dirty="0">
                        <a:latin typeface="Cambria Math"/>
                      </a:rPr>
                      <m:t>2</m:t>
                    </m:r>
                    <m:r>
                      <a:rPr lang="en-US" altLang="zh-TW" i="1" dirty="0">
                        <a:latin typeface="Cambria Math"/>
                      </a:rPr>
                      <m:t>𝑠</m:t>
                    </m:r>
                  </m:oMath>
                </a14:m>
                <a:endParaRPr lang="en-US" altLang="zh-TW" i="1" dirty="0"/>
              </a:p>
            </p:txBody>
          </p:sp>
        </mc:Choice>
        <mc:Fallback xmlns="">
          <p:sp>
            <p:nvSpPr>
              <p:cNvPr id="13317" name="Text Box 6"/>
              <p:cNvSpPr txBox="1">
                <a:spLocks noRot="1" noChangeAspect="1" noMove="1" noResize="1" noEditPoints="1" noAdjustHandles="1" noChangeArrowheads="1" noChangeShapeType="1" noTextEdit="1"/>
              </p:cNvSpPr>
              <p:nvPr/>
            </p:nvSpPr>
            <p:spPr bwMode="auto">
              <a:xfrm>
                <a:off x="2553744" y="375039"/>
                <a:ext cx="2735262" cy="369887"/>
              </a:xfrm>
              <a:prstGeom prst="rect">
                <a:avLst/>
              </a:prstGeom>
              <a:blipFill>
                <a:blip r:embed="rId4"/>
                <a:stretch>
                  <a:fillRect l="-185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318" name="Text Box 7"/>
              <p:cNvSpPr txBox="1">
                <a:spLocks noChangeArrowheads="1"/>
              </p:cNvSpPr>
              <p:nvPr/>
            </p:nvSpPr>
            <p:spPr bwMode="auto">
              <a:xfrm>
                <a:off x="3571875" y="4286250"/>
                <a:ext cx="201612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有 </a:t>
                </a:r>
                <a14:m>
                  <m:oMath xmlns:m="http://schemas.openxmlformats.org/officeDocument/2006/math">
                    <m:r>
                      <a:rPr lang="en-US" altLang="zh-TW" i="1" dirty="0" smtClean="0">
                        <a:latin typeface="Cambria Math"/>
                      </a:rPr>
                      <m:t>1</m:t>
                    </m:r>
                  </m:oMath>
                </a14:m>
                <a:r>
                  <a:rPr lang="en-US" altLang="zh-TW" dirty="0"/>
                  <a:t> </a:t>
                </a:r>
                <a:r>
                  <a:rPr lang="zh-TW" altLang="en-US" dirty="0"/>
                  <a:t>個節點</a:t>
                </a:r>
              </a:p>
            </p:txBody>
          </p:sp>
        </mc:Choice>
        <mc:Fallback xmlns="">
          <p:sp>
            <p:nvSpPr>
              <p:cNvPr id="13318" name="Text Box 7"/>
              <p:cNvSpPr txBox="1">
                <a:spLocks noRot="1" noChangeAspect="1" noMove="1" noResize="1" noEditPoints="1" noAdjustHandles="1" noChangeArrowheads="1" noChangeShapeType="1" noTextEdit="1"/>
              </p:cNvSpPr>
              <p:nvPr/>
            </p:nvSpPr>
            <p:spPr bwMode="auto">
              <a:xfrm>
                <a:off x="3571875" y="4286250"/>
                <a:ext cx="2016125" cy="369332"/>
              </a:xfrm>
              <a:prstGeom prst="rect">
                <a:avLst/>
              </a:prstGeom>
              <a:blipFill>
                <a:blip r:embed="rId5"/>
                <a:stretch>
                  <a:fillRect l="-250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3319" name="Picture 6" descr="C:\Users\Chia-Hung Chang\Downloads\Data\Knight\Media\Chapter42\Images\42_06Figure-F.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36078" y="1925063"/>
            <a:ext cx="3419666"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9D1BC3-0C50-CF15-3CD1-816647962F22}"/>
                  </a:ext>
                </a:extLst>
              </p:cNvPr>
              <p:cNvSpPr txBox="1"/>
              <p:nvPr/>
            </p:nvSpPr>
            <p:spPr>
              <a:xfrm>
                <a:off x="2553744" y="851863"/>
                <a:ext cx="4052386" cy="95731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W" sz="1800" b="0" i="1" u="none" strike="noStrike" smtClean="0">
                              <a:solidFill>
                                <a:srgbClr val="000000"/>
                              </a:solidFill>
                              <a:effectLst/>
                              <a:latin typeface="Cambria Math" panose="02040503050406030204" pitchFamily="18" charset="0"/>
                            </a:rPr>
                          </m:ctrlPr>
                        </m:sSubPr>
                        <m:e>
                          <m:r>
                            <a:rPr lang="en-TW" sz="1800" b="0" i="1" u="none" strike="noStrike" smtClean="0">
                              <a:solidFill>
                                <a:srgbClr val="000000"/>
                              </a:solidFill>
                              <a:effectLst/>
                              <a:latin typeface="Cambria Math" panose="02040503050406030204" pitchFamily="18" charset="0"/>
                              <a:ea typeface="Cambria Math" panose="02040503050406030204" pitchFamily="18" charset="0"/>
                            </a:rPr>
                            <m:t>𝜓</m:t>
                          </m:r>
                        </m:e>
                        <m:sub>
                          <m:r>
                            <a:rPr lang="en-US" sz="1800" b="0" i="1" u="none" strike="noStrike" smtClean="0">
                              <a:solidFill>
                                <a:srgbClr val="000000"/>
                              </a:solidFill>
                              <a:effectLst/>
                              <a:latin typeface="Cambria Math" panose="02040503050406030204" pitchFamily="18" charset="0"/>
                            </a:rPr>
                            <m:t>2</m:t>
                          </m:r>
                          <m:r>
                            <a:rPr lang="en-US" b="0" i="1" smtClean="0">
                              <a:solidFill>
                                <a:srgbClr val="000000"/>
                              </a:solidFill>
                              <a:latin typeface="Cambria Math" panose="02040503050406030204" pitchFamily="18" charset="0"/>
                            </a:rPr>
                            <m:t>𝑠</m:t>
                          </m:r>
                        </m:sub>
                      </m:sSub>
                      <m:r>
                        <a:rPr lang="en-US" sz="1800" b="0" i="1" u="none" strike="noStrike" smtClean="0">
                          <a:solidFill>
                            <a:srgbClr val="000000"/>
                          </a:solidFill>
                          <a:effectLst/>
                          <a:latin typeface="Cambria Math" panose="02040503050406030204" pitchFamily="18" charset="0"/>
                        </a:rPr>
                        <m:t>=</m:t>
                      </m:r>
                      <m:f>
                        <m:fPr>
                          <m:ctrlPr>
                            <a:rPr lang="en-US" sz="1800" b="0" i="1" u="none" strike="noStrike" smtClean="0">
                              <a:solidFill>
                                <a:srgbClr val="000000"/>
                              </a:solidFill>
                              <a:effectLst/>
                              <a:latin typeface="Cambria Math" panose="02040503050406030204" pitchFamily="18" charset="0"/>
                            </a:rPr>
                          </m:ctrlPr>
                        </m:fPr>
                        <m:num>
                          <m:r>
                            <a:rPr lang="en-US" sz="1800" b="0" i="1" u="none" strike="noStrike" smtClean="0">
                              <a:solidFill>
                                <a:srgbClr val="000000"/>
                              </a:solidFill>
                              <a:effectLst/>
                              <a:latin typeface="Cambria Math" panose="02040503050406030204" pitchFamily="18" charset="0"/>
                            </a:rPr>
                            <m:t>1</m:t>
                          </m:r>
                        </m:num>
                        <m:den>
                          <m:rad>
                            <m:radPr>
                              <m:degHide m:val="on"/>
                              <m:ctrlPr>
                                <a:rPr lang="en-US" sz="1800" b="0" i="1" u="none" strike="noStrike" smtClean="0">
                                  <a:solidFill>
                                    <a:srgbClr val="000000"/>
                                  </a:solidFill>
                                  <a:effectLst/>
                                  <a:latin typeface="Cambria Math" panose="02040503050406030204" pitchFamily="18" charset="0"/>
                                </a:rPr>
                              </m:ctrlPr>
                            </m:radPr>
                            <m:deg/>
                            <m:e>
                              <m:r>
                                <a:rPr lang="en-US" sz="1800" b="0" i="1" u="none" strike="noStrike" smtClean="0">
                                  <a:solidFill>
                                    <a:srgbClr val="000000"/>
                                  </a:solidFill>
                                  <a:effectLst/>
                                  <a:latin typeface="Cambria Math" panose="02040503050406030204" pitchFamily="18" charset="0"/>
                                </a:rPr>
                                <m:t>8</m:t>
                              </m:r>
                              <m:r>
                                <a:rPr lang="en-US" sz="1800" b="0" i="1" u="none" strike="noStrike" smtClean="0">
                                  <a:solidFill>
                                    <a:srgbClr val="000000"/>
                                  </a:solidFill>
                                  <a:effectLst/>
                                  <a:latin typeface="Cambria Math" panose="02040503050406030204" pitchFamily="18" charset="0"/>
                                  <a:ea typeface="Cambria Math" panose="02040503050406030204" pitchFamily="18" charset="0"/>
                                </a:rPr>
                                <m:t>𝜋</m:t>
                              </m:r>
                              <m:sSubSup>
                                <m:sSubSup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sSubSupPr>
                                <m:e>
                                  <m:r>
                                    <a:rPr lang="en-US" sz="1800" b="0" i="1" u="none" strike="noStrike" smtClean="0">
                                      <a:solidFill>
                                        <a:srgbClr val="000000"/>
                                      </a:solidFill>
                                      <a:effectLst/>
                                      <a:latin typeface="Cambria Math" panose="02040503050406030204" pitchFamily="18" charset="0"/>
                                      <a:ea typeface="Cambria Math" panose="02040503050406030204" pitchFamily="18" charset="0"/>
                                    </a:rPr>
                                    <m:t>𝑎</m:t>
                                  </m:r>
                                </m:e>
                                <m:sub>
                                  <m:r>
                                    <a:rPr lang="en-US" sz="1800" b="0" i="0" u="none" strike="noStrike" smtClean="0">
                                      <a:solidFill>
                                        <a:srgbClr val="000000"/>
                                      </a:solidFill>
                                      <a:effectLst/>
                                      <a:latin typeface="Cambria Math" panose="02040503050406030204" pitchFamily="18" charset="0"/>
                                      <a:ea typeface="Cambria Math" panose="02040503050406030204" pitchFamily="18" charset="0"/>
                                    </a:rPr>
                                    <m:t>0</m:t>
                                  </m:r>
                                </m:sub>
                                <m:sup>
                                  <m:r>
                                    <a:rPr lang="en-US" sz="1800" b="0" i="1" u="none" strike="noStrike" smtClean="0">
                                      <a:solidFill>
                                        <a:srgbClr val="000000"/>
                                      </a:solidFill>
                                      <a:effectLst/>
                                      <a:latin typeface="Cambria Math" panose="02040503050406030204" pitchFamily="18" charset="0"/>
                                      <a:ea typeface="Cambria Math" panose="02040503050406030204" pitchFamily="18" charset="0"/>
                                    </a:rPr>
                                    <m:t>3</m:t>
                                  </m:r>
                                </m:sup>
                              </m:sSubSup>
                            </m:e>
                          </m:rad>
                        </m:den>
                      </m:f>
                      <m:d>
                        <m:dPr>
                          <m:ctrlPr>
                            <a:rPr lang="en-US" sz="1800" b="0" i="1" u="none" strike="noStrike" smtClean="0">
                              <a:solidFill>
                                <a:srgbClr val="000000"/>
                              </a:solidFill>
                              <a:effectLst/>
                              <a:latin typeface="Cambria Math" panose="02040503050406030204" pitchFamily="18" charset="0"/>
                            </a:rPr>
                          </m:ctrlPr>
                        </m:dPr>
                        <m:e>
                          <m:r>
                            <a:rPr lang="en-US" sz="1800" b="0" i="1" u="none" strike="noStrike" smtClean="0">
                              <a:solidFill>
                                <a:srgbClr val="000000"/>
                              </a:solidFill>
                              <a:effectLst/>
                              <a:latin typeface="Cambria Math" panose="02040503050406030204" pitchFamily="18" charset="0"/>
                            </a:rPr>
                            <m:t>1−</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𝑟</m:t>
                              </m:r>
                            </m:num>
                            <m:den>
                              <m:sSub>
                                <m:sSubPr>
                                  <m:ctrlPr>
                                    <a:rPr lang="en-TW"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𝑎</m:t>
                                  </m:r>
                                </m:e>
                                <m:sub>
                                  <m:r>
                                    <a:rPr lang="en-US" b="0" i="0" smtClean="0">
                                      <a:solidFill>
                                        <a:srgbClr val="000000"/>
                                      </a:solidFill>
                                      <a:latin typeface="Cambria Math" panose="02040503050406030204" pitchFamily="18" charset="0"/>
                                    </a:rPr>
                                    <m:t>0</m:t>
                                  </m:r>
                                </m:sub>
                              </m:sSub>
                            </m:den>
                          </m:f>
                        </m:e>
                      </m:d>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sSup>
                        <m:sSupPr>
                          <m:ctrlPr>
                            <a:rPr lang="en-US" sz="1800" b="0" i="1" u="none" strike="noStrike" smtClean="0">
                              <a:solidFill>
                                <a:srgbClr val="000000"/>
                              </a:solidFill>
                              <a:effectLst/>
                              <a:latin typeface="Cambria Math" panose="02040503050406030204" pitchFamily="18" charset="0"/>
                            </a:rPr>
                          </m:ctrlPr>
                        </m:sSupPr>
                        <m:e>
                          <m:r>
                            <a:rPr lang="en-US" sz="1800" b="0" i="1" u="none" strike="noStrike" smtClean="0">
                              <a:solidFill>
                                <a:srgbClr val="000000"/>
                              </a:solidFill>
                              <a:effectLst/>
                              <a:latin typeface="Cambria Math" panose="02040503050406030204" pitchFamily="18" charset="0"/>
                            </a:rPr>
                            <m:t>𝑒</m:t>
                          </m:r>
                        </m:e>
                        <m:sup>
                          <m:r>
                            <a:rPr lang="en-US" sz="1800" b="0" i="1" u="none" strike="noStrike" smtClean="0">
                              <a:solidFill>
                                <a:srgbClr val="000000"/>
                              </a:solidFill>
                              <a:effectLst/>
                              <a:latin typeface="Cambria Math" panose="02040503050406030204" pitchFamily="18" charset="0"/>
                            </a:rPr>
                            <m:t>−</m:t>
                          </m:r>
                          <m:f>
                            <m:fPr>
                              <m:ctrlPr>
                                <a:rPr lang="en-US" sz="1800" b="0" i="1" u="none" strike="noStrike" smtClean="0">
                                  <a:solidFill>
                                    <a:srgbClr val="000000"/>
                                  </a:solidFill>
                                  <a:effectLst/>
                                  <a:latin typeface="Cambria Math" panose="02040503050406030204" pitchFamily="18" charset="0"/>
                                </a:rPr>
                              </m:ctrlPr>
                            </m:fPr>
                            <m:num>
                              <m:r>
                                <a:rPr lang="en-US" sz="1800" b="0" i="1" u="none" strike="noStrike" smtClean="0">
                                  <a:solidFill>
                                    <a:srgbClr val="000000"/>
                                  </a:solidFill>
                                  <a:effectLst/>
                                  <a:latin typeface="Cambria Math" panose="02040503050406030204" pitchFamily="18" charset="0"/>
                                </a:rPr>
                                <m:t>𝑟</m:t>
                              </m:r>
                            </m:num>
                            <m:den>
                              <m:sSub>
                                <m:sSubPr>
                                  <m:ctrlPr>
                                    <a:rPr lang="en-TW"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𝑎</m:t>
                                  </m:r>
                                </m:e>
                                <m:sub>
                                  <m:r>
                                    <a:rPr lang="en-US" b="0" i="0" smtClean="0">
                                      <a:solidFill>
                                        <a:srgbClr val="000000"/>
                                      </a:solidFill>
                                      <a:latin typeface="Cambria Math" panose="02040503050406030204" pitchFamily="18" charset="0"/>
                                    </a:rPr>
                                    <m:t>0</m:t>
                                  </m:r>
                                </m:sub>
                              </m:sSub>
                            </m:den>
                          </m:f>
                        </m:sup>
                      </m:sSup>
                    </m:oMath>
                  </m:oMathPara>
                </a14:m>
                <a:endParaRPr lang="en-TW" sz="1800" dirty="0"/>
              </a:p>
            </p:txBody>
          </p:sp>
        </mc:Choice>
        <mc:Fallback xmlns="">
          <p:sp>
            <p:nvSpPr>
              <p:cNvPr id="8" name="TextBox 7">
                <a:extLst>
                  <a:ext uri="{FF2B5EF4-FFF2-40B4-BE49-F238E27FC236}">
                    <a16:creationId xmlns:a16="http://schemas.microsoft.com/office/drawing/2014/main" id="{2B9D1BC3-0C50-CF15-3CD1-816647962F22}"/>
                  </a:ext>
                </a:extLst>
              </p:cNvPr>
              <p:cNvSpPr txBox="1">
                <a:spLocks noRot="1" noChangeAspect="1" noMove="1" noResize="1" noEditPoints="1" noAdjustHandles="1" noChangeArrowheads="1" noChangeShapeType="1" noTextEdit="1"/>
              </p:cNvSpPr>
              <p:nvPr/>
            </p:nvSpPr>
            <p:spPr>
              <a:xfrm>
                <a:off x="2553744" y="851863"/>
                <a:ext cx="4052386" cy="957313"/>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22A608-207A-7F6C-475C-3BC1CB2B03C4}"/>
                  </a:ext>
                </a:extLst>
              </p:cNvPr>
              <p:cNvSpPr txBox="1"/>
              <p:nvPr/>
            </p:nvSpPr>
            <p:spPr>
              <a:xfrm>
                <a:off x="3789288" y="366644"/>
                <a:ext cx="2183471"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u="none" strike="noStrike" smtClean="0">
                          <a:solidFill>
                            <a:srgbClr val="000000"/>
                          </a:solidFill>
                          <a:effectLst/>
                          <a:latin typeface="Cambria Math" panose="02040503050406030204" pitchFamily="18" charset="0"/>
                        </a:rPr>
                        <m:t>𝑛</m:t>
                      </m:r>
                      <m:r>
                        <a:rPr lang="en-US" sz="1800" b="0" i="1" u="none" strike="noStrike" smtClean="0">
                          <a:solidFill>
                            <a:srgbClr val="000000"/>
                          </a:solidFill>
                          <a:effectLst/>
                          <a:latin typeface="Cambria Math" panose="02040503050406030204" pitchFamily="18" charset="0"/>
                        </a:rPr>
                        <m:t>=2,</m:t>
                      </m:r>
                      <m:r>
                        <a:rPr lang="en-US" sz="1800" b="0" i="1" u="none" strike="noStrike" smtClean="0">
                          <a:solidFill>
                            <a:srgbClr val="000000"/>
                          </a:solidFill>
                          <a:effectLst/>
                          <a:latin typeface="Cambria Math" panose="02040503050406030204" pitchFamily="18" charset="0"/>
                        </a:rPr>
                        <m:t>𝑙</m:t>
                      </m:r>
                      <m:r>
                        <a:rPr lang="en-US" sz="1800" b="0" i="1" u="none" strike="noStrike" smtClean="0">
                          <a:solidFill>
                            <a:srgbClr val="000000"/>
                          </a:solidFill>
                          <a:effectLst/>
                          <a:latin typeface="Cambria Math" panose="02040503050406030204" pitchFamily="18" charset="0"/>
                        </a:rPr>
                        <m:t>=0,</m:t>
                      </m:r>
                      <m:r>
                        <a:rPr lang="en-US" sz="1800" b="0" i="1" u="none" strike="noStrike" smtClean="0">
                          <a:solidFill>
                            <a:srgbClr val="000000"/>
                          </a:solidFill>
                          <a:effectLst/>
                          <a:latin typeface="Cambria Math" panose="02040503050406030204" pitchFamily="18" charset="0"/>
                        </a:rPr>
                        <m:t>𝑚</m:t>
                      </m:r>
                      <m:r>
                        <a:rPr lang="en-US" sz="1800" b="0" i="1" u="none" strike="noStrike" smtClean="0">
                          <a:solidFill>
                            <a:srgbClr val="000000"/>
                          </a:solidFill>
                          <a:effectLst/>
                          <a:latin typeface="Cambria Math" panose="02040503050406030204" pitchFamily="18" charset="0"/>
                        </a:rPr>
                        <m:t>=0</m:t>
                      </m:r>
                    </m:oMath>
                  </m:oMathPara>
                </a14:m>
                <a:endParaRPr lang="en-TW" sz="1800" dirty="0"/>
              </a:p>
            </p:txBody>
          </p:sp>
        </mc:Choice>
        <mc:Fallback xmlns="">
          <p:sp>
            <p:nvSpPr>
              <p:cNvPr id="9" name="TextBox 8">
                <a:extLst>
                  <a:ext uri="{FF2B5EF4-FFF2-40B4-BE49-F238E27FC236}">
                    <a16:creationId xmlns:a16="http://schemas.microsoft.com/office/drawing/2014/main" id="{D122A608-207A-7F6C-475C-3BC1CB2B03C4}"/>
                  </a:ext>
                </a:extLst>
              </p:cNvPr>
              <p:cNvSpPr txBox="1">
                <a:spLocks noRot="1" noChangeAspect="1" noMove="1" noResize="1" noEditPoints="1" noAdjustHandles="1" noChangeArrowheads="1" noChangeShapeType="1" noTextEdit="1"/>
              </p:cNvSpPr>
              <p:nvPr/>
            </p:nvSpPr>
            <p:spPr>
              <a:xfrm>
                <a:off x="3789288" y="366644"/>
                <a:ext cx="2183471" cy="369332"/>
              </a:xfrm>
              <a:prstGeom prst="rect">
                <a:avLst/>
              </a:prstGeom>
              <a:blipFill>
                <a:blip r:embed="rId8"/>
                <a:stretch>
                  <a:fillRect/>
                </a:stretch>
              </a:blipFill>
            </p:spPr>
            <p:txBody>
              <a:bodyPr/>
              <a:lstStyle/>
              <a:p>
                <a:r>
                  <a:rPr lang="en-TW">
                    <a:noFill/>
                  </a:rPr>
                  <a:t> </a:t>
                </a:r>
              </a:p>
            </p:txBody>
          </p:sp>
        </mc:Fallback>
      </mc:AlternateContent>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Dropbox\Documents\課程\YoungTextBook\Images\Chapter41\A_Images\A_Figures_and_Photos\41_09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0825" y="620713"/>
            <a:ext cx="8510588"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2" descr="C:\Users\Chia-Hung Chang\Downloads\Data\Knight\Media\Chapter42\Images\42_05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l="56531"/>
          <a:stretch>
            <a:fillRect/>
          </a:stretch>
        </p:blipFill>
        <p:spPr bwMode="auto">
          <a:xfrm>
            <a:off x="467544" y="4005064"/>
            <a:ext cx="2636838"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descr="C:\Users\Chia-Hung Chang\Downloads\Data\Knight\Media\Chapter42\Images\42_08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t="31541" b="33736"/>
          <a:stretch>
            <a:fillRect/>
          </a:stretch>
        </p:blipFill>
        <p:spPr bwMode="auto">
          <a:xfrm>
            <a:off x="3330032" y="4063870"/>
            <a:ext cx="4944744" cy="195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346" name="文字方塊 5"/>
              <p:cNvSpPr txBox="1">
                <a:spLocks noChangeArrowheads="1"/>
              </p:cNvSpPr>
              <p:nvPr/>
            </p:nvSpPr>
            <p:spPr bwMode="auto">
              <a:xfrm>
                <a:off x="3603624" y="1162622"/>
                <a:ext cx="494474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dirty="0">
                    <a:latin typeface="Times New Roman" charset="0"/>
                    <a:cs typeface="Times New Roman" charset="0"/>
                  </a:rPr>
                  <a:t>波函數與角度有關！但絕對值平方與</a:t>
                </a:r>
                <a14:m>
                  <m:oMath xmlns:m="http://schemas.openxmlformats.org/officeDocument/2006/math">
                    <m:r>
                      <a:rPr lang="zh-TW" altLang="en-US" i="1" smtClean="0">
                        <a:latin typeface="Cambria Math" panose="02040503050406030204" pitchFamily="18" charset="0"/>
                        <a:cs typeface="Times New Roman" charset="0"/>
                      </a:rPr>
                      <m:t>𝜙</m:t>
                    </m:r>
                  </m:oMath>
                </a14:m>
                <a:r>
                  <a:rPr lang="zh-TW" altLang="en-US" dirty="0">
                    <a:latin typeface="Times New Roman" charset="0"/>
                    <a:cs typeface="Times New Roman" charset="0"/>
                  </a:rPr>
                  <a:t>無關。</a:t>
                </a:r>
              </a:p>
            </p:txBody>
          </p:sp>
        </mc:Choice>
        <mc:Fallback xmlns="">
          <p:sp>
            <p:nvSpPr>
              <p:cNvPr id="14346" name="文字方塊 5"/>
              <p:cNvSpPr txBox="1">
                <a:spLocks noRot="1" noChangeAspect="1" noMove="1" noResize="1" noEditPoints="1" noAdjustHandles="1" noChangeArrowheads="1" noChangeShapeType="1" noTextEdit="1"/>
              </p:cNvSpPr>
              <p:nvPr/>
            </p:nvSpPr>
            <p:spPr bwMode="auto">
              <a:xfrm>
                <a:off x="3603624" y="1162622"/>
                <a:ext cx="4944744" cy="369332"/>
              </a:xfrm>
              <a:prstGeom prst="rect">
                <a:avLst/>
              </a:prstGeom>
              <a:blipFill>
                <a:blip r:embed="rId4"/>
                <a:stretch>
                  <a:fillRect l="-102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03B659D-509F-20CF-3220-7AB04BA8F247}"/>
                  </a:ext>
                </a:extLst>
              </p:cNvPr>
              <p:cNvSpPr txBox="1"/>
              <p:nvPr/>
            </p:nvSpPr>
            <p:spPr>
              <a:xfrm>
                <a:off x="3330032" y="1643011"/>
                <a:ext cx="4052386" cy="95731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W" sz="1800" b="0" i="1" u="none" strike="noStrike" smtClean="0">
                              <a:solidFill>
                                <a:srgbClr val="000000"/>
                              </a:solidFill>
                              <a:effectLst/>
                              <a:latin typeface="Cambria Math" panose="02040503050406030204" pitchFamily="18" charset="0"/>
                            </a:rPr>
                          </m:ctrlPr>
                        </m:sSubPr>
                        <m:e>
                          <m:r>
                            <a:rPr lang="en-TW" sz="1800" b="0" i="1" u="none" strike="noStrike" smtClean="0">
                              <a:solidFill>
                                <a:srgbClr val="000000"/>
                              </a:solidFill>
                              <a:effectLst/>
                              <a:latin typeface="Cambria Math" panose="02040503050406030204" pitchFamily="18" charset="0"/>
                              <a:ea typeface="Cambria Math" panose="02040503050406030204" pitchFamily="18" charset="0"/>
                            </a:rPr>
                            <m:t>𝜓</m:t>
                          </m:r>
                        </m:e>
                        <m:sub>
                          <m:r>
                            <a:rPr lang="en-US" sz="1800" b="0" i="1" u="none" strike="noStrike" smtClean="0">
                              <a:solidFill>
                                <a:srgbClr val="000000"/>
                              </a:solidFill>
                              <a:effectLst/>
                              <a:latin typeface="Cambria Math" panose="02040503050406030204" pitchFamily="18" charset="0"/>
                            </a:rPr>
                            <m:t>2</m:t>
                          </m:r>
                          <m:r>
                            <a:rPr lang="en-US" sz="1800" b="0" i="1" u="none" strike="noStrike" smtClean="0">
                              <a:solidFill>
                                <a:srgbClr val="000000"/>
                              </a:solidFill>
                              <a:effectLst/>
                              <a:latin typeface="Cambria Math" panose="02040503050406030204" pitchFamily="18" charset="0"/>
                            </a:rPr>
                            <m:t>𝑝</m:t>
                          </m:r>
                        </m:sub>
                      </m:sSub>
                      <m:r>
                        <a:rPr lang="en-US" sz="1800" b="0" i="1" u="none" strike="noStrike" smtClean="0">
                          <a:solidFill>
                            <a:srgbClr val="000000"/>
                          </a:solidFill>
                          <a:effectLst/>
                          <a:latin typeface="Cambria Math" panose="02040503050406030204" pitchFamily="18" charset="0"/>
                        </a:rPr>
                        <m:t>=</m:t>
                      </m:r>
                      <m:f>
                        <m:fPr>
                          <m:ctrlPr>
                            <a:rPr lang="en-US" sz="1800" b="0" i="1" u="none" strike="noStrike" smtClean="0">
                              <a:solidFill>
                                <a:srgbClr val="000000"/>
                              </a:solidFill>
                              <a:effectLst/>
                              <a:latin typeface="Cambria Math" panose="02040503050406030204" pitchFamily="18" charset="0"/>
                            </a:rPr>
                          </m:ctrlPr>
                        </m:fPr>
                        <m:num>
                          <m:r>
                            <a:rPr lang="en-US" sz="1800" b="0" i="1" u="none" strike="noStrike" smtClean="0">
                              <a:solidFill>
                                <a:srgbClr val="000000"/>
                              </a:solidFill>
                              <a:effectLst/>
                              <a:latin typeface="Cambria Math" panose="02040503050406030204" pitchFamily="18" charset="0"/>
                            </a:rPr>
                            <m:t>1</m:t>
                          </m:r>
                        </m:num>
                        <m:den>
                          <m:r>
                            <a:rPr lang="en-US" sz="1800" b="0" i="1" u="none" strike="noStrike" smtClean="0">
                              <a:solidFill>
                                <a:srgbClr val="000000"/>
                              </a:solidFill>
                              <a:effectLst/>
                              <a:latin typeface="Cambria Math" panose="02040503050406030204" pitchFamily="18" charset="0"/>
                            </a:rPr>
                            <m:t>8</m:t>
                          </m:r>
                          <m:rad>
                            <m:radPr>
                              <m:degHide m:val="on"/>
                              <m:ctrlPr>
                                <a:rPr lang="en-US" sz="1800" b="0" i="1" u="none" strike="noStrike" smtClean="0">
                                  <a:solidFill>
                                    <a:srgbClr val="000000"/>
                                  </a:solidFill>
                                  <a:effectLst/>
                                  <a:latin typeface="Cambria Math" panose="02040503050406030204" pitchFamily="18" charset="0"/>
                                </a:rPr>
                              </m:ctrlPr>
                            </m:radPr>
                            <m:deg/>
                            <m:e>
                              <m:r>
                                <a:rPr lang="en-US" sz="1800" b="0" i="1" u="none" strike="noStrike" smtClean="0">
                                  <a:solidFill>
                                    <a:srgbClr val="000000"/>
                                  </a:solidFill>
                                  <a:effectLst/>
                                  <a:latin typeface="Cambria Math" panose="02040503050406030204" pitchFamily="18" charset="0"/>
                                  <a:ea typeface="Cambria Math" panose="02040503050406030204" pitchFamily="18" charset="0"/>
                                </a:rPr>
                                <m:t>𝜋</m:t>
                              </m:r>
                              <m:sSubSup>
                                <m:sSubSup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sSubSupPr>
                                <m:e>
                                  <m:r>
                                    <a:rPr lang="en-US" sz="1800" b="0" i="1" u="none" strike="noStrike" smtClean="0">
                                      <a:solidFill>
                                        <a:srgbClr val="000000"/>
                                      </a:solidFill>
                                      <a:effectLst/>
                                      <a:latin typeface="Cambria Math" panose="02040503050406030204" pitchFamily="18" charset="0"/>
                                      <a:ea typeface="Cambria Math" panose="02040503050406030204" pitchFamily="18" charset="0"/>
                                    </a:rPr>
                                    <m:t>𝑎</m:t>
                                  </m:r>
                                </m:e>
                                <m:sub>
                                  <m:r>
                                    <a:rPr lang="en-US" sz="1800" b="0" i="0" u="none" strike="noStrike" smtClean="0">
                                      <a:solidFill>
                                        <a:srgbClr val="000000"/>
                                      </a:solidFill>
                                      <a:effectLst/>
                                      <a:latin typeface="Cambria Math" panose="02040503050406030204" pitchFamily="18" charset="0"/>
                                      <a:ea typeface="Cambria Math" panose="02040503050406030204" pitchFamily="18" charset="0"/>
                                    </a:rPr>
                                    <m:t>0</m:t>
                                  </m:r>
                                </m:sub>
                                <m:sup>
                                  <m:r>
                                    <a:rPr lang="en-US" sz="1800" b="0" i="1" u="none" strike="noStrike" smtClean="0">
                                      <a:solidFill>
                                        <a:srgbClr val="000000"/>
                                      </a:solidFill>
                                      <a:effectLst/>
                                      <a:latin typeface="Cambria Math" panose="02040503050406030204" pitchFamily="18" charset="0"/>
                                      <a:ea typeface="Cambria Math" panose="02040503050406030204" pitchFamily="18" charset="0"/>
                                    </a:rPr>
                                    <m:t>3</m:t>
                                  </m:r>
                                </m:sup>
                              </m:sSubSup>
                            </m:e>
                          </m:rad>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𝑟</m:t>
                          </m:r>
                        </m:num>
                        <m:den>
                          <m:sSub>
                            <m:sSubPr>
                              <m:ctrlPr>
                                <a:rPr lang="en-TW"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b="0" i="0" smtClean="0">
                                  <a:solidFill>
                                    <a:srgbClr val="000000"/>
                                  </a:solidFill>
                                  <a:latin typeface="Cambria Math" panose="02040503050406030204" pitchFamily="18" charset="0"/>
                                </a:rPr>
                                <m:t>0</m:t>
                              </m:r>
                            </m:sub>
                          </m:sSub>
                        </m:den>
                      </m:f>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sSup>
                        <m:sSupPr>
                          <m:ctrlPr>
                            <a:rPr lang="en-US" sz="1800" b="0" i="1" u="none" strike="noStrike" smtClean="0">
                              <a:solidFill>
                                <a:srgbClr val="000000"/>
                              </a:solidFill>
                              <a:effectLst/>
                              <a:latin typeface="Cambria Math" panose="02040503050406030204" pitchFamily="18" charset="0"/>
                            </a:rPr>
                          </m:ctrlPr>
                        </m:sSupPr>
                        <m:e>
                          <m:r>
                            <a:rPr lang="en-US" sz="1800" b="0" i="1" u="none" strike="noStrike" smtClean="0">
                              <a:solidFill>
                                <a:srgbClr val="000000"/>
                              </a:solidFill>
                              <a:effectLst/>
                              <a:latin typeface="Cambria Math" panose="02040503050406030204" pitchFamily="18" charset="0"/>
                            </a:rPr>
                            <m:t>𝑒</m:t>
                          </m:r>
                        </m:e>
                        <m:sup>
                          <m:r>
                            <a:rPr lang="en-US" sz="1800" b="0" i="1" u="none" strike="noStrike" smtClean="0">
                              <a:solidFill>
                                <a:srgbClr val="000000"/>
                              </a:solidFill>
                              <a:effectLst/>
                              <a:latin typeface="Cambria Math" panose="02040503050406030204" pitchFamily="18" charset="0"/>
                            </a:rPr>
                            <m:t>−</m:t>
                          </m:r>
                          <m:f>
                            <m:fPr>
                              <m:ctrlPr>
                                <a:rPr lang="en-US" sz="1800" b="0" i="1" u="none" strike="noStrike" smtClean="0">
                                  <a:solidFill>
                                    <a:srgbClr val="000000"/>
                                  </a:solidFill>
                                  <a:effectLst/>
                                  <a:latin typeface="Cambria Math" panose="02040503050406030204" pitchFamily="18" charset="0"/>
                                </a:rPr>
                              </m:ctrlPr>
                            </m:fPr>
                            <m:num>
                              <m:r>
                                <a:rPr lang="en-US" sz="1800" b="0" i="1" u="none" strike="noStrike" smtClean="0">
                                  <a:solidFill>
                                    <a:srgbClr val="000000"/>
                                  </a:solidFill>
                                  <a:effectLst/>
                                  <a:latin typeface="Cambria Math" panose="02040503050406030204" pitchFamily="18" charset="0"/>
                                </a:rPr>
                                <m:t>𝑟</m:t>
                              </m:r>
                            </m:num>
                            <m:den>
                              <m:sSub>
                                <m:sSubPr>
                                  <m:ctrlPr>
                                    <a:rPr lang="en-TW" i="1">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𝑎</m:t>
                                  </m:r>
                                </m:e>
                                <m:sub>
                                  <m:r>
                                    <a:rPr lang="en-US" b="0" i="0" smtClean="0">
                                      <a:solidFill>
                                        <a:srgbClr val="000000"/>
                                      </a:solidFill>
                                      <a:latin typeface="Cambria Math" panose="02040503050406030204" pitchFamily="18" charset="0"/>
                                    </a:rPr>
                                    <m:t>0</m:t>
                                  </m:r>
                                </m:sub>
                              </m:sSub>
                            </m:den>
                          </m:f>
                        </m:sup>
                      </m:sSup>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func>
                        <m:func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funcPr>
                        <m:fName>
                          <m:r>
                            <m:rPr>
                              <m:sty m:val="p"/>
                            </m:rPr>
                            <a:rPr lang="en-US" sz="1800" b="0" i="0" u="none" strike="noStrike" smtClean="0">
                              <a:solidFill>
                                <a:srgbClr val="000000"/>
                              </a:solidFill>
                              <a:effectLst/>
                              <a:latin typeface="Cambria Math" panose="02040503050406030204" pitchFamily="18" charset="0"/>
                              <a:ea typeface="Cambria Math" panose="02040503050406030204" pitchFamily="18" charset="0"/>
                            </a:rPr>
                            <m:t>sin</m:t>
                          </m:r>
                        </m:fName>
                        <m:e>
                          <m:r>
                            <a:rPr lang="en-US" sz="1800" b="0" i="1" u="none" strike="noStrike" smtClean="0">
                              <a:solidFill>
                                <a:srgbClr val="000000"/>
                              </a:solidFill>
                              <a:effectLst/>
                              <a:latin typeface="Cambria Math" panose="02040503050406030204" pitchFamily="18" charset="0"/>
                              <a:ea typeface="Cambria Math" panose="02040503050406030204" pitchFamily="18" charset="0"/>
                            </a:rPr>
                            <m:t>𝜃</m:t>
                          </m:r>
                        </m:e>
                      </m:func>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sSup>
                        <m:sSup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sSupPr>
                        <m:e>
                          <m:r>
                            <a:rPr lang="en-US" sz="1800" b="0" i="1" u="none" strike="noStrike" smtClean="0">
                              <a:solidFill>
                                <a:srgbClr val="000000"/>
                              </a:solidFill>
                              <a:effectLst/>
                              <a:latin typeface="Cambria Math" panose="02040503050406030204" pitchFamily="18" charset="0"/>
                              <a:ea typeface="Cambria Math" panose="02040503050406030204" pitchFamily="18" charset="0"/>
                            </a:rPr>
                            <m:t>𝑒</m:t>
                          </m:r>
                        </m:e>
                        <m:sup>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r>
                            <a:rPr lang="en-US" sz="1800" b="0" i="1" u="none" strike="noStrike" smtClean="0">
                              <a:solidFill>
                                <a:srgbClr val="000000"/>
                              </a:solidFill>
                              <a:effectLst/>
                              <a:latin typeface="Cambria Math" panose="02040503050406030204" pitchFamily="18" charset="0"/>
                              <a:ea typeface="Cambria Math" panose="02040503050406030204" pitchFamily="18" charset="0"/>
                            </a:rPr>
                            <m:t>𝑖</m:t>
                          </m:r>
                          <m:r>
                            <a:rPr lang="en-US" sz="1800" b="0" i="1" u="none" strike="noStrike" smtClean="0">
                              <a:solidFill>
                                <a:srgbClr val="000000"/>
                              </a:solidFill>
                              <a:effectLst/>
                              <a:latin typeface="Cambria Math" panose="02040503050406030204" pitchFamily="18" charset="0"/>
                              <a:ea typeface="Cambria Math" panose="02040503050406030204" pitchFamily="18" charset="0"/>
                            </a:rPr>
                            <m:t>𝜙</m:t>
                          </m:r>
                        </m:sup>
                      </m:sSup>
                    </m:oMath>
                  </m:oMathPara>
                </a14:m>
                <a:endParaRPr lang="en-TW" sz="1800" dirty="0"/>
              </a:p>
            </p:txBody>
          </p:sp>
        </mc:Choice>
        <mc:Fallback xmlns="">
          <p:sp>
            <p:nvSpPr>
              <p:cNvPr id="11" name="TextBox 10">
                <a:extLst>
                  <a:ext uri="{FF2B5EF4-FFF2-40B4-BE49-F238E27FC236}">
                    <a16:creationId xmlns:a16="http://schemas.microsoft.com/office/drawing/2014/main" id="{903B659D-509F-20CF-3220-7AB04BA8F247}"/>
                  </a:ext>
                </a:extLst>
              </p:cNvPr>
              <p:cNvSpPr txBox="1">
                <a:spLocks noRot="1" noChangeAspect="1" noMove="1" noResize="1" noEditPoints="1" noAdjustHandles="1" noChangeArrowheads="1" noChangeShapeType="1" noTextEdit="1"/>
              </p:cNvSpPr>
              <p:nvPr/>
            </p:nvSpPr>
            <p:spPr>
              <a:xfrm>
                <a:off x="3330032" y="1643011"/>
                <a:ext cx="4052386" cy="957313"/>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F4AABE4-FCAC-9F6B-6085-2DD483636597}"/>
                  </a:ext>
                </a:extLst>
              </p:cNvPr>
              <p:cNvSpPr txBox="1"/>
              <p:nvPr/>
            </p:nvSpPr>
            <p:spPr>
              <a:xfrm>
                <a:off x="3330032" y="2822648"/>
                <a:ext cx="3585118" cy="95731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W" sz="1800" b="0" i="1" u="none" strike="noStrike" smtClean="0">
                              <a:solidFill>
                                <a:srgbClr val="000000"/>
                              </a:solidFill>
                              <a:effectLst/>
                              <a:latin typeface="Cambria Math" panose="02040503050406030204" pitchFamily="18" charset="0"/>
                            </a:rPr>
                          </m:ctrlPr>
                        </m:sSubPr>
                        <m:e>
                          <m:r>
                            <a:rPr lang="en-TW" sz="1800" b="0" i="1" u="none" strike="noStrike" smtClean="0">
                              <a:solidFill>
                                <a:srgbClr val="000000"/>
                              </a:solidFill>
                              <a:effectLst/>
                              <a:latin typeface="Cambria Math" panose="02040503050406030204" pitchFamily="18" charset="0"/>
                              <a:ea typeface="Cambria Math" panose="02040503050406030204" pitchFamily="18" charset="0"/>
                            </a:rPr>
                            <m:t>𝜓</m:t>
                          </m:r>
                        </m:e>
                        <m:sub>
                          <m:r>
                            <a:rPr lang="en-US" sz="1800" b="0" i="1" u="none" strike="noStrike" smtClean="0">
                              <a:solidFill>
                                <a:srgbClr val="000000"/>
                              </a:solidFill>
                              <a:effectLst/>
                              <a:latin typeface="Cambria Math" panose="02040503050406030204" pitchFamily="18" charset="0"/>
                            </a:rPr>
                            <m:t>2</m:t>
                          </m:r>
                          <m:r>
                            <a:rPr lang="en-US" sz="1800" b="0" i="1" u="none" strike="noStrike" smtClean="0">
                              <a:solidFill>
                                <a:srgbClr val="000000"/>
                              </a:solidFill>
                              <a:effectLst/>
                              <a:latin typeface="Cambria Math" panose="02040503050406030204" pitchFamily="18" charset="0"/>
                            </a:rPr>
                            <m:t>𝑝</m:t>
                          </m:r>
                        </m:sub>
                      </m:sSub>
                      <m:r>
                        <a:rPr lang="en-US" sz="1800" b="0" i="1" u="none" strike="noStrike" smtClean="0">
                          <a:solidFill>
                            <a:srgbClr val="000000"/>
                          </a:solidFill>
                          <a:effectLst/>
                          <a:latin typeface="Cambria Math" panose="02040503050406030204" pitchFamily="18" charset="0"/>
                        </a:rPr>
                        <m:t>=</m:t>
                      </m:r>
                      <m:f>
                        <m:fPr>
                          <m:ctrlPr>
                            <a:rPr lang="en-US" sz="1800" b="0" i="1" u="none" strike="noStrike" smtClean="0">
                              <a:solidFill>
                                <a:srgbClr val="000000"/>
                              </a:solidFill>
                              <a:effectLst/>
                              <a:latin typeface="Cambria Math" panose="02040503050406030204" pitchFamily="18" charset="0"/>
                            </a:rPr>
                          </m:ctrlPr>
                        </m:fPr>
                        <m:num>
                          <m:r>
                            <a:rPr lang="en-US" sz="1800" b="0" i="1" u="none" strike="noStrike" smtClean="0">
                              <a:solidFill>
                                <a:srgbClr val="000000"/>
                              </a:solidFill>
                              <a:effectLst/>
                              <a:latin typeface="Cambria Math" panose="02040503050406030204" pitchFamily="18" charset="0"/>
                            </a:rPr>
                            <m:t>1</m:t>
                          </m:r>
                        </m:num>
                        <m:den>
                          <m:r>
                            <a:rPr lang="en-US" sz="1800" b="0" i="1" u="none" strike="noStrike" smtClean="0">
                              <a:solidFill>
                                <a:srgbClr val="000000"/>
                              </a:solidFill>
                              <a:effectLst/>
                              <a:latin typeface="Cambria Math" panose="02040503050406030204" pitchFamily="18" charset="0"/>
                            </a:rPr>
                            <m:t>4</m:t>
                          </m:r>
                          <m:rad>
                            <m:radPr>
                              <m:degHide m:val="on"/>
                              <m:ctrlPr>
                                <a:rPr lang="en-US" sz="1800" b="0" i="1" u="none" strike="noStrike" smtClean="0">
                                  <a:solidFill>
                                    <a:srgbClr val="000000"/>
                                  </a:solidFill>
                                  <a:effectLst/>
                                  <a:latin typeface="Cambria Math" panose="02040503050406030204" pitchFamily="18" charset="0"/>
                                </a:rPr>
                              </m:ctrlPr>
                            </m:radPr>
                            <m:deg/>
                            <m:e>
                              <m:r>
                                <a:rPr lang="en-US" sz="1800" b="0" i="1" u="none" strike="noStrike" smtClean="0">
                                  <a:solidFill>
                                    <a:srgbClr val="000000"/>
                                  </a:solidFill>
                                  <a:effectLst/>
                                  <a:latin typeface="Cambria Math" panose="02040503050406030204" pitchFamily="18" charset="0"/>
                                </a:rPr>
                                <m:t>2</m:t>
                              </m:r>
                              <m:r>
                                <a:rPr lang="en-US" sz="1800" b="0" i="1" u="none" strike="noStrike" smtClean="0">
                                  <a:solidFill>
                                    <a:srgbClr val="000000"/>
                                  </a:solidFill>
                                  <a:effectLst/>
                                  <a:latin typeface="Cambria Math" panose="02040503050406030204" pitchFamily="18" charset="0"/>
                                  <a:ea typeface="Cambria Math" panose="02040503050406030204" pitchFamily="18" charset="0"/>
                                </a:rPr>
                                <m:t>𝜋</m:t>
                              </m:r>
                              <m:sSubSup>
                                <m:sSubSup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sSubSupPr>
                                <m:e>
                                  <m:r>
                                    <a:rPr lang="en-US" sz="1800" b="0" i="1" u="none" strike="noStrike" smtClean="0">
                                      <a:solidFill>
                                        <a:srgbClr val="000000"/>
                                      </a:solidFill>
                                      <a:effectLst/>
                                      <a:latin typeface="Cambria Math" panose="02040503050406030204" pitchFamily="18" charset="0"/>
                                      <a:ea typeface="Cambria Math" panose="02040503050406030204" pitchFamily="18" charset="0"/>
                                    </a:rPr>
                                    <m:t>𝑎</m:t>
                                  </m:r>
                                </m:e>
                                <m:sub>
                                  <m:r>
                                    <a:rPr lang="en-US" sz="1800" b="0" i="0" u="none" strike="noStrike" smtClean="0">
                                      <a:solidFill>
                                        <a:srgbClr val="000000"/>
                                      </a:solidFill>
                                      <a:effectLst/>
                                      <a:latin typeface="Cambria Math" panose="02040503050406030204" pitchFamily="18" charset="0"/>
                                      <a:ea typeface="Cambria Math" panose="02040503050406030204" pitchFamily="18" charset="0"/>
                                    </a:rPr>
                                    <m:t>0</m:t>
                                  </m:r>
                                </m:sub>
                                <m:sup>
                                  <m:r>
                                    <a:rPr lang="en-US" sz="1800" b="0" i="1" u="none" strike="noStrike" smtClean="0">
                                      <a:solidFill>
                                        <a:srgbClr val="000000"/>
                                      </a:solidFill>
                                      <a:effectLst/>
                                      <a:latin typeface="Cambria Math" panose="02040503050406030204" pitchFamily="18" charset="0"/>
                                      <a:ea typeface="Cambria Math" panose="02040503050406030204" pitchFamily="18" charset="0"/>
                                    </a:rPr>
                                    <m:t>3</m:t>
                                  </m:r>
                                </m:sup>
                              </m:sSubSup>
                            </m:e>
                          </m:rad>
                        </m:den>
                      </m:f>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𝑟</m:t>
                          </m:r>
                        </m:num>
                        <m:den>
                          <m:sSub>
                            <m:sSubPr>
                              <m:ctrlPr>
                                <a:rPr lang="en-TW"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b="0" i="0" smtClean="0">
                                  <a:solidFill>
                                    <a:srgbClr val="000000"/>
                                  </a:solidFill>
                                  <a:latin typeface="Cambria Math" panose="02040503050406030204" pitchFamily="18" charset="0"/>
                                </a:rPr>
                                <m:t>0</m:t>
                              </m:r>
                            </m:sub>
                          </m:sSub>
                        </m:den>
                      </m:f>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sSup>
                        <m:sSupPr>
                          <m:ctrlPr>
                            <a:rPr lang="en-US" sz="1800" b="0" i="1" u="none" strike="noStrike" smtClean="0">
                              <a:solidFill>
                                <a:srgbClr val="000000"/>
                              </a:solidFill>
                              <a:effectLst/>
                              <a:latin typeface="Cambria Math" panose="02040503050406030204" pitchFamily="18" charset="0"/>
                            </a:rPr>
                          </m:ctrlPr>
                        </m:sSupPr>
                        <m:e>
                          <m:r>
                            <a:rPr lang="en-US" sz="1800" b="0" i="1" u="none" strike="noStrike" smtClean="0">
                              <a:solidFill>
                                <a:srgbClr val="000000"/>
                              </a:solidFill>
                              <a:effectLst/>
                              <a:latin typeface="Cambria Math" panose="02040503050406030204" pitchFamily="18" charset="0"/>
                            </a:rPr>
                            <m:t>𝑒</m:t>
                          </m:r>
                        </m:e>
                        <m:sup>
                          <m:r>
                            <a:rPr lang="en-US" sz="1800" b="0" i="1" u="none" strike="noStrike" smtClean="0">
                              <a:solidFill>
                                <a:srgbClr val="000000"/>
                              </a:solidFill>
                              <a:effectLst/>
                              <a:latin typeface="Cambria Math" panose="02040503050406030204" pitchFamily="18" charset="0"/>
                            </a:rPr>
                            <m:t>−</m:t>
                          </m:r>
                          <m:f>
                            <m:fPr>
                              <m:ctrlPr>
                                <a:rPr lang="en-US" sz="1800" b="0" i="1" u="none" strike="noStrike" smtClean="0">
                                  <a:solidFill>
                                    <a:srgbClr val="000000"/>
                                  </a:solidFill>
                                  <a:effectLst/>
                                  <a:latin typeface="Cambria Math" panose="02040503050406030204" pitchFamily="18" charset="0"/>
                                </a:rPr>
                              </m:ctrlPr>
                            </m:fPr>
                            <m:num>
                              <m:r>
                                <a:rPr lang="en-US" sz="1800" b="0" i="1" u="none" strike="noStrike" smtClean="0">
                                  <a:solidFill>
                                    <a:srgbClr val="000000"/>
                                  </a:solidFill>
                                  <a:effectLst/>
                                  <a:latin typeface="Cambria Math" panose="02040503050406030204" pitchFamily="18" charset="0"/>
                                </a:rPr>
                                <m:t>𝑟</m:t>
                              </m:r>
                            </m:num>
                            <m:den>
                              <m:sSub>
                                <m:sSubPr>
                                  <m:ctrlPr>
                                    <a:rPr lang="en-TW" i="1">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2</m:t>
                                  </m:r>
                                  <m:r>
                                    <a:rPr lang="en-US" i="1">
                                      <a:solidFill>
                                        <a:srgbClr val="000000"/>
                                      </a:solidFill>
                                      <a:latin typeface="Cambria Math" panose="02040503050406030204" pitchFamily="18" charset="0"/>
                                    </a:rPr>
                                    <m:t>𝑎</m:t>
                                  </m:r>
                                </m:e>
                                <m:sub>
                                  <m:r>
                                    <a:rPr lang="en-US" b="0" i="0" smtClean="0">
                                      <a:solidFill>
                                        <a:srgbClr val="000000"/>
                                      </a:solidFill>
                                      <a:latin typeface="Cambria Math" panose="02040503050406030204" pitchFamily="18" charset="0"/>
                                    </a:rPr>
                                    <m:t>0</m:t>
                                  </m:r>
                                </m:sub>
                              </m:sSub>
                            </m:den>
                          </m:f>
                        </m:sup>
                      </m:sSup>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func>
                        <m:func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funcPr>
                        <m:fName>
                          <m:r>
                            <m:rPr>
                              <m:sty m:val="p"/>
                            </m:rPr>
                            <a:rPr lang="en-US" sz="1800" b="0" i="0" u="none" strike="noStrike" smtClean="0">
                              <a:solidFill>
                                <a:srgbClr val="000000"/>
                              </a:solidFill>
                              <a:effectLst/>
                              <a:latin typeface="Cambria Math" panose="02040503050406030204" pitchFamily="18" charset="0"/>
                              <a:ea typeface="Cambria Math" panose="02040503050406030204" pitchFamily="18" charset="0"/>
                            </a:rPr>
                            <m:t>cos</m:t>
                          </m:r>
                        </m:fName>
                        <m:e>
                          <m:r>
                            <a:rPr lang="en-US" sz="1800" b="0" i="1" u="none" strike="noStrike" smtClean="0">
                              <a:solidFill>
                                <a:srgbClr val="000000"/>
                              </a:solidFill>
                              <a:effectLst/>
                              <a:latin typeface="Cambria Math" panose="02040503050406030204" pitchFamily="18" charset="0"/>
                              <a:ea typeface="Cambria Math" panose="02040503050406030204" pitchFamily="18" charset="0"/>
                            </a:rPr>
                            <m:t>𝜃</m:t>
                          </m:r>
                        </m:e>
                      </m:func>
                    </m:oMath>
                  </m:oMathPara>
                </a14:m>
                <a:endParaRPr lang="en-TW" sz="1800" dirty="0"/>
              </a:p>
            </p:txBody>
          </p:sp>
        </mc:Choice>
        <mc:Fallback xmlns="">
          <p:sp>
            <p:nvSpPr>
              <p:cNvPr id="14" name="TextBox 13">
                <a:extLst>
                  <a:ext uri="{FF2B5EF4-FFF2-40B4-BE49-F238E27FC236}">
                    <a16:creationId xmlns:a16="http://schemas.microsoft.com/office/drawing/2014/main" id="{FF4AABE4-FCAC-9F6B-6085-2DD483636597}"/>
                  </a:ext>
                </a:extLst>
              </p:cNvPr>
              <p:cNvSpPr txBox="1">
                <a:spLocks noRot="1" noChangeAspect="1" noMove="1" noResize="1" noEditPoints="1" noAdjustHandles="1" noChangeArrowheads="1" noChangeShapeType="1" noTextEdit="1"/>
              </p:cNvSpPr>
              <p:nvPr/>
            </p:nvSpPr>
            <p:spPr>
              <a:xfrm>
                <a:off x="3330032" y="2822648"/>
                <a:ext cx="3585118" cy="957313"/>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C246712-3FDF-3E36-E5DD-0273AC565E01}"/>
                  </a:ext>
                </a:extLst>
              </p:cNvPr>
              <p:cNvSpPr txBox="1"/>
              <p:nvPr/>
            </p:nvSpPr>
            <p:spPr>
              <a:xfrm>
                <a:off x="3603625" y="694325"/>
                <a:ext cx="2636838"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u="none" strike="noStrike" smtClean="0">
                          <a:solidFill>
                            <a:srgbClr val="000000"/>
                          </a:solidFill>
                          <a:effectLst/>
                          <a:latin typeface="Cambria Math" panose="02040503050406030204" pitchFamily="18" charset="0"/>
                        </a:rPr>
                        <m:t>𝑛</m:t>
                      </m:r>
                      <m:r>
                        <a:rPr lang="en-US" sz="1800" b="0" i="1" u="none" strike="noStrike" smtClean="0">
                          <a:solidFill>
                            <a:srgbClr val="000000"/>
                          </a:solidFill>
                          <a:effectLst/>
                          <a:latin typeface="Cambria Math" panose="02040503050406030204" pitchFamily="18" charset="0"/>
                        </a:rPr>
                        <m:t>=2,</m:t>
                      </m:r>
                      <m:r>
                        <a:rPr lang="en-US" sz="1800" b="0" i="1" u="none" strike="noStrike" smtClean="0">
                          <a:solidFill>
                            <a:srgbClr val="000000"/>
                          </a:solidFill>
                          <a:effectLst/>
                          <a:latin typeface="Cambria Math" panose="02040503050406030204" pitchFamily="18" charset="0"/>
                        </a:rPr>
                        <m:t>𝑙</m:t>
                      </m:r>
                      <m:r>
                        <a:rPr lang="en-US" sz="1800" b="0" i="1" u="none" strike="noStrike" smtClean="0">
                          <a:solidFill>
                            <a:srgbClr val="000000"/>
                          </a:solidFill>
                          <a:effectLst/>
                          <a:latin typeface="Cambria Math" panose="02040503050406030204" pitchFamily="18" charset="0"/>
                        </a:rPr>
                        <m:t>=1,</m:t>
                      </m:r>
                      <m:r>
                        <a:rPr lang="en-US" sz="1800" b="0" i="1" u="none" strike="noStrike" smtClean="0">
                          <a:solidFill>
                            <a:srgbClr val="000000"/>
                          </a:solidFill>
                          <a:effectLst/>
                          <a:latin typeface="Cambria Math" panose="02040503050406030204" pitchFamily="18" charset="0"/>
                        </a:rPr>
                        <m:t>𝑚</m:t>
                      </m:r>
                      <m:r>
                        <a:rPr lang="en-US" sz="1800" b="0" i="1" u="none" strike="noStrike" smtClean="0">
                          <a:solidFill>
                            <a:srgbClr val="000000"/>
                          </a:solidFill>
                          <a:effectLst/>
                          <a:latin typeface="Cambria Math" panose="02040503050406030204" pitchFamily="18" charset="0"/>
                        </a:rPr>
                        <m:t>=0,±1</m:t>
                      </m:r>
                    </m:oMath>
                  </m:oMathPara>
                </a14:m>
                <a:endParaRPr lang="en-TW" sz="1800" dirty="0"/>
              </a:p>
            </p:txBody>
          </p:sp>
        </mc:Choice>
        <mc:Fallback xmlns="">
          <p:sp>
            <p:nvSpPr>
              <p:cNvPr id="15" name="TextBox 14">
                <a:extLst>
                  <a:ext uri="{FF2B5EF4-FFF2-40B4-BE49-F238E27FC236}">
                    <a16:creationId xmlns:a16="http://schemas.microsoft.com/office/drawing/2014/main" id="{7C246712-3FDF-3E36-E5DD-0273AC565E01}"/>
                  </a:ext>
                </a:extLst>
              </p:cNvPr>
              <p:cNvSpPr txBox="1">
                <a:spLocks noRot="1" noChangeAspect="1" noMove="1" noResize="1" noEditPoints="1" noAdjustHandles="1" noChangeArrowheads="1" noChangeShapeType="1" noTextEdit="1"/>
              </p:cNvSpPr>
              <p:nvPr/>
            </p:nvSpPr>
            <p:spPr>
              <a:xfrm>
                <a:off x="3603625" y="694325"/>
                <a:ext cx="2636838" cy="369332"/>
              </a:xfrm>
              <a:prstGeom prst="rect">
                <a:avLst/>
              </a:prstGeom>
              <a:blipFill>
                <a:blip r:embed="rId7"/>
                <a:stretch>
                  <a:fillRect b="-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 Box 6">
                <a:extLst>
                  <a:ext uri="{FF2B5EF4-FFF2-40B4-BE49-F238E27FC236}">
                    <a16:creationId xmlns:a16="http://schemas.microsoft.com/office/drawing/2014/main" id="{27839A16-9BCA-5A64-AEBF-CC206BCACFB0}"/>
                  </a:ext>
                </a:extLst>
              </p:cNvPr>
              <p:cNvSpPr txBox="1">
                <a:spLocks noChangeArrowheads="1"/>
              </p:cNvSpPr>
              <p:nvPr/>
            </p:nvSpPr>
            <p:spPr bwMode="auto">
              <a:xfrm>
                <a:off x="2179433" y="694325"/>
                <a:ext cx="1499010" cy="3794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latin typeface="Times New Roman" charset="0"/>
                    <a:cs typeface="Times New Roman" charset="0"/>
                  </a:rPr>
                  <a:t>激發態</a:t>
                </a:r>
                <a14:m>
                  <m:oMath xmlns:m="http://schemas.openxmlformats.org/officeDocument/2006/math">
                    <m:r>
                      <a:rPr lang="en-US" altLang="zh-TW" i="1" dirty="0">
                        <a:latin typeface="Cambria Math"/>
                      </a:rPr>
                      <m:t>2</m:t>
                    </m:r>
                    <m:r>
                      <a:rPr lang="en-US" altLang="zh-TW" b="0" i="1" dirty="0" smtClean="0">
                        <a:latin typeface="Cambria Math" panose="02040503050406030204" pitchFamily="18" charset="0"/>
                      </a:rPr>
                      <m:t>𝑝</m:t>
                    </m:r>
                  </m:oMath>
                </a14:m>
                <a:endParaRPr lang="en-US" altLang="zh-TW" i="1" dirty="0"/>
              </a:p>
            </p:txBody>
          </p:sp>
        </mc:Choice>
        <mc:Fallback xmlns="">
          <p:sp>
            <p:nvSpPr>
              <p:cNvPr id="16" name="Text Box 6">
                <a:extLst>
                  <a:ext uri="{FF2B5EF4-FFF2-40B4-BE49-F238E27FC236}">
                    <a16:creationId xmlns:a16="http://schemas.microsoft.com/office/drawing/2014/main" id="{27839A16-9BCA-5A64-AEBF-CC206BCACFB0}"/>
                  </a:ext>
                </a:extLst>
              </p:cNvPr>
              <p:cNvSpPr txBox="1">
                <a:spLocks noRot="1" noChangeAspect="1" noMove="1" noResize="1" noEditPoints="1" noAdjustHandles="1" noChangeArrowheads="1" noChangeShapeType="1" noTextEdit="1"/>
              </p:cNvSpPr>
              <p:nvPr/>
            </p:nvSpPr>
            <p:spPr bwMode="auto">
              <a:xfrm>
                <a:off x="2179433" y="694325"/>
                <a:ext cx="1499010" cy="379446"/>
              </a:xfrm>
              <a:prstGeom prst="rect">
                <a:avLst/>
              </a:prstGeom>
              <a:blipFill>
                <a:blip r:embed="rId8"/>
                <a:stretch>
                  <a:fillRect l="-3361"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5C4CF58-444B-8DEF-888D-EA867CC6BA52}"/>
                  </a:ext>
                </a:extLst>
              </p:cNvPr>
              <p:cNvSpPr txBox="1"/>
              <p:nvPr/>
            </p:nvSpPr>
            <p:spPr>
              <a:xfrm>
                <a:off x="7524516" y="3116638"/>
                <a:ext cx="1104007"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u="none" strike="noStrike" smtClean="0">
                          <a:solidFill>
                            <a:srgbClr val="000000"/>
                          </a:solidFill>
                          <a:effectLst/>
                          <a:latin typeface="Cambria Math" panose="02040503050406030204" pitchFamily="18" charset="0"/>
                        </a:rPr>
                        <m:t>𝑚</m:t>
                      </m:r>
                      <m:r>
                        <a:rPr lang="en-US" sz="1800" b="0" i="1" u="none" strike="noStrike" smtClean="0">
                          <a:solidFill>
                            <a:srgbClr val="000000"/>
                          </a:solidFill>
                          <a:effectLst/>
                          <a:latin typeface="Cambria Math" panose="02040503050406030204" pitchFamily="18" charset="0"/>
                        </a:rPr>
                        <m:t>=0</m:t>
                      </m:r>
                    </m:oMath>
                  </m:oMathPara>
                </a14:m>
                <a:endParaRPr lang="en-TW" sz="1800" dirty="0"/>
              </a:p>
            </p:txBody>
          </p:sp>
        </mc:Choice>
        <mc:Fallback xmlns="">
          <p:sp>
            <p:nvSpPr>
              <p:cNvPr id="17" name="TextBox 16">
                <a:extLst>
                  <a:ext uri="{FF2B5EF4-FFF2-40B4-BE49-F238E27FC236}">
                    <a16:creationId xmlns:a16="http://schemas.microsoft.com/office/drawing/2014/main" id="{F5C4CF58-444B-8DEF-888D-EA867CC6BA52}"/>
                  </a:ext>
                </a:extLst>
              </p:cNvPr>
              <p:cNvSpPr txBox="1">
                <a:spLocks noRot="1" noChangeAspect="1" noMove="1" noResize="1" noEditPoints="1" noAdjustHandles="1" noChangeArrowheads="1" noChangeShapeType="1" noTextEdit="1"/>
              </p:cNvSpPr>
              <p:nvPr/>
            </p:nvSpPr>
            <p:spPr>
              <a:xfrm>
                <a:off x="7524516" y="3116638"/>
                <a:ext cx="1104007" cy="369332"/>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79BBF7A-28FF-5683-BCE5-CE101C0A0A48}"/>
                  </a:ext>
                </a:extLst>
              </p:cNvPr>
              <p:cNvSpPr txBox="1"/>
              <p:nvPr/>
            </p:nvSpPr>
            <p:spPr>
              <a:xfrm>
                <a:off x="7524516" y="1988840"/>
                <a:ext cx="1346610"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u="none" strike="noStrike" smtClean="0">
                          <a:solidFill>
                            <a:srgbClr val="000000"/>
                          </a:solidFill>
                          <a:effectLst/>
                          <a:latin typeface="Cambria Math" panose="02040503050406030204" pitchFamily="18" charset="0"/>
                        </a:rPr>
                        <m:t>𝑚</m:t>
                      </m:r>
                      <m:r>
                        <a:rPr lang="en-US" sz="1800" b="0" i="1" u="none" strike="noStrike" smtClean="0">
                          <a:solidFill>
                            <a:srgbClr val="000000"/>
                          </a:solidFill>
                          <a:effectLst/>
                          <a:latin typeface="Cambria Math" panose="02040503050406030204" pitchFamily="18" charset="0"/>
                        </a:rPr>
                        <m:t>=±1</m:t>
                      </m:r>
                    </m:oMath>
                  </m:oMathPara>
                </a14:m>
                <a:endParaRPr lang="en-TW" sz="1800" dirty="0"/>
              </a:p>
            </p:txBody>
          </p:sp>
        </mc:Choice>
        <mc:Fallback xmlns="">
          <p:sp>
            <p:nvSpPr>
              <p:cNvPr id="18" name="TextBox 17">
                <a:extLst>
                  <a:ext uri="{FF2B5EF4-FFF2-40B4-BE49-F238E27FC236}">
                    <a16:creationId xmlns:a16="http://schemas.microsoft.com/office/drawing/2014/main" id="{479BBF7A-28FF-5683-BCE5-CE101C0A0A48}"/>
                  </a:ext>
                </a:extLst>
              </p:cNvPr>
              <p:cNvSpPr txBox="1">
                <a:spLocks noRot="1" noChangeAspect="1" noMove="1" noResize="1" noEditPoints="1" noAdjustHandles="1" noChangeArrowheads="1" noChangeShapeType="1" noTextEdit="1"/>
              </p:cNvSpPr>
              <p:nvPr/>
            </p:nvSpPr>
            <p:spPr>
              <a:xfrm>
                <a:off x="7524516" y="1988840"/>
                <a:ext cx="1346610" cy="369332"/>
              </a:xfrm>
              <a:prstGeom prst="rect">
                <a:avLst/>
              </a:prstGeom>
              <a:blipFill>
                <a:blip r:embed="rId10"/>
                <a:stretch>
                  <a:fillRect b="-6667"/>
                </a:stretch>
              </a:blipFill>
            </p:spPr>
            <p:txBody>
              <a:bodyPr/>
              <a:lstStyle/>
              <a:p>
                <a:r>
                  <a:rPr lang="en-TW">
                    <a:noFill/>
                  </a:rPr>
                  <a:t> </a:t>
                </a:r>
              </a:p>
            </p:txBody>
          </p:sp>
        </mc:Fallback>
      </mc:AlternateContent>
      <p:pic>
        <p:nvPicPr>
          <p:cNvPr id="2" name="Picture 5" descr="F39_23">
            <a:extLst>
              <a:ext uri="{FF2B5EF4-FFF2-40B4-BE49-F238E27FC236}">
                <a16:creationId xmlns:a16="http://schemas.microsoft.com/office/drawing/2014/main" id="{CAC3A3AC-B90C-69E9-B756-FFB5398B6125}"/>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b="18086"/>
          <a:stretch>
            <a:fillRect/>
          </a:stretch>
        </p:blipFill>
        <p:spPr bwMode="auto">
          <a:xfrm>
            <a:off x="422856" y="1681661"/>
            <a:ext cx="2745152" cy="209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Chia-Hung Chang\Downloads\Data\Knight\Media\Chapter42\Images\42_08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00250" y="571500"/>
            <a:ext cx="49911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Dropbox\Documents\課程\YoungTextBook\Images\Chapter41\A_Images\A_Figures_and_Photos\41_10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0825" y="1052513"/>
            <a:ext cx="8478838"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F39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060575"/>
            <a:ext cx="22748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descr="F39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2000250"/>
            <a:ext cx="4681538"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3131840" y="908720"/>
            <a:ext cx="3313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solidFill>
                  <a:srgbClr val="FF0000"/>
                </a:solidFill>
              </a:rPr>
              <a:t>氫原子中的電子定態</a:t>
            </a:r>
          </a:p>
        </p:txBody>
      </p:sp>
      <mc:AlternateContent xmlns:mc="http://schemas.openxmlformats.org/markup-compatibility/2006" xmlns:a14="http://schemas.microsoft.com/office/drawing/2010/main">
        <mc:Choice Requires="a14">
          <p:sp>
            <p:nvSpPr>
              <p:cNvPr id="6" name="文字方塊 10">
                <a:extLst>
                  <a:ext uri="{FF2B5EF4-FFF2-40B4-BE49-F238E27FC236}">
                    <a16:creationId xmlns:a16="http://schemas.microsoft.com/office/drawing/2014/main" id="{9C085F95-3ABE-9643-B191-7B28409E15B7}"/>
                  </a:ext>
                </a:extLst>
              </p:cNvPr>
              <p:cNvSpPr txBox="1"/>
              <p:nvPr/>
            </p:nvSpPr>
            <p:spPr bwMode="auto">
              <a:xfrm>
                <a:off x="5292080" y="5014694"/>
                <a:ext cx="1414810" cy="646331"/>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𝑉</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𝑟</m:t>
                      </m:r>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a:rPr>
                            <m:t>𝑟</m:t>
                          </m:r>
                        </m:den>
                      </m:f>
                    </m:oMath>
                  </m:oMathPara>
                </a14:m>
                <a:endParaRPr lang="zh-TW" altLang="en-US" sz="1800" dirty="0"/>
              </a:p>
            </p:txBody>
          </p:sp>
        </mc:Choice>
        <mc:Fallback xmlns="">
          <p:sp>
            <p:nvSpPr>
              <p:cNvPr id="6" name="文字方塊 10">
                <a:extLst>
                  <a:ext uri="{FF2B5EF4-FFF2-40B4-BE49-F238E27FC236}">
                    <a16:creationId xmlns:a16="http://schemas.microsoft.com/office/drawing/2014/main" id="{9C085F95-3ABE-9643-B191-7B28409E15B7}"/>
                  </a:ext>
                </a:extLst>
              </p:cNvPr>
              <p:cNvSpPr txBox="1">
                <a:spLocks noRot="1" noChangeAspect="1" noMove="1" noResize="1" noEditPoints="1" noAdjustHandles="1" noChangeArrowheads="1" noChangeShapeType="1" noTextEdit="1"/>
              </p:cNvSpPr>
              <p:nvPr/>
            </p:nvSpPr>
            <p:spPr bwMode="auto">
              <a:xfrm>
                <a:off x="5292080" y="5014694"/>
                <a:ext cx="1414810" cy="646331"/>
              </a:xfrm>
              <a:prstGeom prst="rect">
                <a:avLst/>
              </a:prstGeom>
              <a:blipFill>
                <a:blip r:embed="rId4"/>
                <a:stretch>
                  <a:fillRect b="-1961"/>
                </a:stretch>
              </a:blipFill>
              <a:ln>
                <a:noFill/>
              </a:ln>
            </p:spPr>
            <p:txBody>
              <a:bodyPr/>
              <a:lstStyle/>
              <a:p>
                <a:r>
                  <a:rPr lang="en-TW">
                    <a:noFill/>
                  </a:rPr>
                  <a:t> </a:t>
                </a:r>
              </a:p>
            </p:txBody>
          </p:sp>
        </mc:Fallback>
      </mc:AlternateContent>
      <p:sp>
        <p:nvSpPr>
          <p:cNvPr id="2" name="TextBox 1">
            <a:extLst>
              <a:ext uri="{FF2B5EF4-FFF2-40B4-BE49-F238E27FC236}">
                <a16:creationId xmlns:a16="http://schemas.microsoft.com/office/drawing/2014/main" id="{340D95D4-74F0-3487-50FE-941B10BD6157}"/>
              </a:ext>
            </a:extLst>
          </p:cNvPr>
          <p:cNvSpPr txBox="1"/>
          <p:nvPr/>
        </p:nvSpPr>
        <p:spPr bwMode="auto">
          <a:xfrm>
            <a:off x="2584289" y="1354266"/>
            <a:ext cx="397542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電子受到來自原子核的庫倫位能。</a:t>
            </a:r>
          </a:p>
        </p:txBody>
      </p:sp>
      <p:sp>
        <p:nvSpPr>
          <p:cNvPr id="3" name="TextBox 2">
            <a:extLst>
              <a:ext uri="{FF2B5EF4-FFF2-40B4-BE49-F238E27FC236}">
                <a16:creationId xmlns:a16="http://schemas.microsoft.com/office/drawing/2014/main" id="{C945B56B-81B8-A28F-91D6-9B42042A1B07}"/>
              </a:ext>
            </a:extLst>
          </p:cNvPr>
          <p:cNvSpPr txBox="1"/>
          <p:nvPr/>
        </p:nvSpPr>
        <p:spPr bwMode="auto">
          <a:xfrm>
            <a:off x="2533454" y="5939460"/>
            <a:ext cx="486803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以下推導有許多也適用於其他中心力位能。</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Dropbox\Documents\課程\YoungTextBook\Images\Chapter41\A_Images\A_Figures_and_Photos\41_08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00338" y="0"/>
            <a:ext cx="3402012"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5" descr="F39_24"/>
          <p:cNvPicPr>
            <a:picLocks noChangeAspect="1" noChangeArrowheads="1"/>
          </p:cNvPicPr>
          <p:nvPr/>
        </p:nvPicPr>
        <p:blipFill>
          <a:blip r:embed="rId2">
            <a:extLst>
              <a:ext uri="{28A0092B-C50C-407E-A947-70E740481C1C}">
                <a14:useLocalDpi xmlns:a14="http://schemas.microsoft.com/office/drawing/2010/main" val="0"/>
              </a:ext>
            </a:extLst>
          </a:blip>
          <a:srcRect b="13998"/>
          <a:stretch>
            <a:fillRect/>
          </a:stretch>
        </p:blipFill>
        <p:spPr bwMode="auto">
          <a:xfrm>
            <a:off x="1604480" y="1556792"/>
            <a:ext cx="2957513"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03C4E8F-8C43-17E9-CB76-05FAA7F909F7}"/>
                  </a:ext>
                </a:extLst>
              </p:cNvPr>
              <p:cNvSpPr txBox="1"/>
              <p:nvPr/>
            </p:nvSpPr>
            <p:spPr>
              <a:xfrm>
                <a:off x="3121818" y="908720"/>
                <a:ext cx="242887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u="none" strike="noStrike" smtClean="0">
                          <a:solidFill>
                            <a:srgbClr val="000000"/>
                          </a:solidFill>
                          <a:effectLst/>
                          <a:latin typeface="Cambria Math" panose="02040503050406030204" pitchFamily="18" charset="0"/>
                        </a:rPr>
                        <m:t>𝑛</m:t>
                      </m:r>
                      <m:r>
                        <a:rPr lang="en-US" sz="1800" b="0" i="1" u="none" strike="noStrike" smtClean="0">
                          <a:solidFill>
                            <a:srgbClr val="000000"/>
                          </a:solidFill>
                          <a:effectLst/>
                          <a:latin typeface="Cambria Math" panose="02040503050406030204" pitchFamily="18" charset="0"/>
                        </a:rPr>
                        <m:t>=45,</m:t>
                      </m:r>
                      <m:r>
                        <a:rPr lang="en-US" sz="1800" b="0" i="1" u="none" strike="noStrike" smtClean="0">
                          <a:solidFill>
                            <a:srgbClr val="000000"/>
                          </a:solidFill>
                          <a:effectLst/>
                          <a:latin typeface="Cambria Math" panose="02040503050406030204" pitchFamily="18" charset="0"/>
                        </a:rPr>
                        <m:t>𝑙</m:t>
                      </m:r>
                      <m:r>
                        <a:rPr lang="en-US" sz="1800" b="0" i="1" u="none" strike="noStrike" smtClean="0">
                          <a:solidFill>
                            <a:srgbClr val="000000"/>
                          </a:solidFill>
                          <a:effectLst/>
                          <a:latin typeface="Cambria Math" panose="02040503050406030204" pitchFamily="18" charset="0"/>
                        </a:rPr>
                        <m:t>=44, </m:t>
                      </m:r>
                      <m:r>
                        <a:rPr lang="en-US" sz="1800" b="0" i="1" u="none" strike="noStrike" smtClean="0">
                          <a:solidFill>
                            <a:srgbClr val="000000"/>
                          </a:solidFill>
                          <a:effectLst/>
                          <a:latin typeface="Cambria Math" panose="02040503050406030204" pitchFamily="18" charset="0"/>
                        </a:rPr>
                        <m:t>𝑚</m:t>
                      </m:r>
                      <m:r>
                        <a:rPr lang="en-US" sz="1800" b="0" i="1" u="none" strike="noStrike" smtClean="0">
                          <a:solidFill>
                            <a:srgbClr val="000000"/>
                          </a:solidFill>
                          <a:effectLst/>
                          <a:latin typeface="Cambria Math" panose="02040503050406030204" pitchFamily="18" charset="0"/>
                        </a:rPr>
                        <m:t>=44</m:t>
                      </m:r>
                    </m:oMath>
                  </m:oMathPara>
                </a14:m>
                <a:endParaRPr lang="en-TW" sz="1800" dirty="0"/>
              </a:p>
            </p:txBody>
          </p:sp>
        </mc:Choice>
        <mc:Fallback xmlns="">
          <p:sp>
            <p:nvSpPr>
              <p:cNvPr id="4" name="TextBox 3">
                <a:extLst>
                  <a:ext uri="{FF2B5EF4-FFF2-40B4-BE49-F238E27FC236}">
                    <a16:creationId xmlns:a16="http://schemas.microsoft.com/office/drawing/2014/main" id="{303C4E8F-8C43-17E9-CB76-05FAA7F909F7}"/>
                  </a:ext>
                </a:extLst>
              </p:cNvPr>
              <p:cNvSpPr txBox="1">
                <a:spLocks noRot="1" noChangeAspect="1" noMove="1" noResize="1" noEditPoints="1" noAdjustHandles="1" noChangeArrowheads="1" noChangeShapeType="1" noTextEdit="1"/>
              </p:cNvSpPr>
              <p:nvPr/>
            </p:nvSpPr>
            <p:spPr>
              <a:xfrm>
                <a:off x="3121818" y="908720"/>
                <a:ext cx="2428875" cy="369332"/>
              </a:xfrm>
              <a:prstGeom prst="rect">
                <a:avLst/>
              </a:prstGeom>
              <a:blipFill>
                <a:blip r:embed="rId3"/>
                <a:stretch>
                  <a:fillRect/>
                </a:stretch>
              </a:blipFill>
            </p:spPr>
            <p:txBody>
              <a:bodyPr/>
              <a:lstStyle/>
              <a:p>
                <a:r>
                  <a:rPr lang="en-TW">
                    <a:noFill/>
                  </a:rPr>
                  <a:t> </a:t>
                </a:r>
              </a:p>
            </p:txBody>
          </p:sp>
        </mc:Fallback>
      </mc:AlternateContent>
      <p:pic>
        <p:nvPicPr>
          <p:cNvPr id="2" name="Picture 1">
            <a:extLst>
              <a:ext uri="{FF2B5EF4-FFF2-40B4-BE49-F238E27FC236}">
                <a16:creationId xmlns:a16="http://schemas.microsoft.com/office/drawing/2014/main" id="{4A9EB447-622C-CD3F-5CB6-53DEA257551F}"/>
              </a:ext>
            </a:extLst>
          </p:cNvPr>
          <p:cNvPicPr>
            <a:picLocks noChangeAspect="1"/>
          </p:cNvPicPr>
          <p:nvPr/>
        </p:nvPicPr>
        <p:blipFill rotWithShape="1">
          <a:blip r:embed="rId4"/>
          <a:srcRect l="-1001" t="66894" r="29918" b="-192"/>
          <a:stretch/>
        </p:blipFill>
        <p:spPr>
          <a:xfrm>
            <a:off x="4716016" y="2572066"/>
            <a:ext cx="4128219" cy="2440037"/>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75CE8ED-0CB7-1172-103D-DB567A3B0DB2}"/>
                  </a:ext>
                </a:extLst>
              </p:cNvPr>
              <p:cNvSpPr txBox="1"/>
              <p:nvPr/>
            </p:nvSpPr>
            <p:spPr bwMode="auto">
              <a:xfrm>
                <a:off x="2123728" y="5301208"/>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當量子數很大時，機率密度會集中於</a:t>
                </a:r>
                <a14:m>
                  <m:oMath xmlns:m="http://schemas.openxmlformats.org/officeDocument/2006/math">
                    <m:r>
                      <a:rPr lang="en-TW" i="1" dirty="0" smtClean="0">
                        <a:latin typeface="Cambria Math" panose="02040503050406030204" pitchFamily="18" charset="0"/>
                        <a:cs typeface="Times New Roman" pitchFamily="18" charset="0"/>
                      </a:rPr>
                      <m:t>𝑥</m:t>
                    </m:r>
                    <m:r>
                      <a:rPr lang="en-TW" i="1" dirty="0" smtClean="0">
                        <a:latin typeface="Cambria Math" panose="02040503050406030204" pitchFamily="18" charset="0"/>
                        <a:cs typeface="Times New Roman" pitchFamily="18" charset="0"/>
                      </a:rPr>
                      <m:t>−</m:t>
                    </m:r>
                    <m:r>
                      <a:rPr lang="en-TW" i="1" dirty="0" smtClean="0">
                        <a:latin typeface="Cambria Math" panose="02040503050406030204" pitchFamily="18" charset="0"/>
                        <a:cs typeface="Times New Roman" pitchFamily="18" charset="0"/>
                      </a:rPr>
                      <m:t>𝑦</m:t>
                    </m:r>
                  </m:oMath>
                </a14:m>
                <a:r>
                  <a:rPr lang="en-TW" dirty="0">
                    <a:latin typeface="Times New Roman" pitchFamily="18" charset="0"/>
                    <a:cs typeface="Times New Roman" pitchFamily="18" charset="0"/>
                  </a:rPr>
                  <a:t>平面上。</a:t>
                </a:r>
              </a:p>
            </p:txBody>
          </p:sp>
        </mc:Choice>
        <mc:Fallback xmlns="">
          <p:sp>
            <p:nvSpPr>
              <p:cNvPr id="3" name="TextBox 2">
                <a:extLst>
                  <a:ext uri="{FF2B5EF4-FFF2-40B4-BE49-F238E27FC236}">
                    <a16:creationId xmlns:a16="http://schemas.microsoft.com/office/drawing/2014/main" id="{475CE8ED-0CB7-1172-103D-DB567A3B0DB2}"/>
                  </a:ext>
                </a:extLst>
              </p:cNvPr>
              <p:cNvSpPr txBox="1">
                <a:spLocks noRot="1" noChangeAspect="1" noMove="1" noResize="1" noEditPoints="1" noAdjustHandles="1" noChangeArrowheads="1" noChangeShapeType="1" noTextEdit="1"/>
              </p:cNvSpPr>
              <p:nvPr/>
            </p:nvSpPr>
            <p:spPr bwMode="auto">
              <a:xfrm>
                <a:off x="2123728" y="5301208"/>
                <a:ext cx="5544616" cy="369332"/>
              </a:xfrm>
              <a:prstGeom prst="rect">
                <a:avLst/>
              </a:prstGeom>
              <a:blipFill>
                <a:blip r:embed="rId5"/>
                <a:stretch>
                  <a:fillRect l="-915" t="-6667" b="-23333"/>
                </a:stretch>
              </a:blipFill>
              <a:ln w="9525">
                <a:noFill/>
                <a:miter lim="800000"/>
                <a:headEnd/>
                <a:tailEnd/>
              </a:ln>
            </p:spPr>
            <p:txBody>
              <a:bodyPr/>
              <a:lstStyle/>
              <a:p>
                <a:r>
                  <a:rPr lang="en-TW">
                    <a:noFill/>
                  </a:rPr>
                  <a:t> </a:t>
                </a:r>
              </a:p>
            </p:txBody>
          </p:sp>
        </mc:Fallback>
      </mc:AlternateContent>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42T0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20477" y="1646120"/>
            <a:ext cx="6912768" cy="286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184573" y="5168985"/>
            <a:ext cx="5184576" cy="369332"/>
          </a:xfrm>
          <a:prstGeom prst="rect">
            <a:avLst/>
          </a:prstGeom>
          <a:noFill/>
          <a:ln w="9525">
            <a:noFill/>
            <a:miter lim="800000"/>
            <a:headEnd/>
            <a:tailEnd/>
          </a:ln>
        </p:spPr>
        <p:txBody>
          <a:bodyPr wrap="square" rtlCol="0">
            <a:spAutoFit/>
          </a:bodyPr>
          <a:lstStyle/>
          <a:p>
            <a:r>
              <a:rPr lang="zh-TW" altLang="en-US" dirty="0">
                <a:latin typeface="Times New Roman" pitchFamily="18" charset="0"/>
                <a:cs typeface="Times New Roman" pitchFamily="18" charset="0"/>
              </a:rPr>
              <a:t>因此，這樣的能態態分類也適用於多電子原子！</a:t>
            </a:r>
            <a:endParaRPr lang="zh-CN"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文字方塊 7">
                <a:extLst>
                  <a:ext uri="{FF2B5EF4-FFF2-40B4-BE49-F238E27FC236}">
                    <a16:creationId xmlns:a16="http://schemas.microsoft.com/office/drawing/2014/main" id="{86A8F282-1F15-B3B4-735C-65B07E266A6E}"/>
                  </a:ext>
                </a:extLst>
              </p:cNvPr>
              <p:cNvSpPr txBox="1"/>
              <p:nvPr/>
            </p:nvSpPr>
            <p:spPr bwMode="auto">
              <a:xfrm>
                <a:off x="2627784" y="630457"/>
                <a:ext cx="3415294"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𝜓</m:t>
                          </m:r>
                        </m:e>
                        <m:sub>
                          <m:r>
                            <a:rPr lang="en-US" altLang="zh-TW" b="0" i="1" smtClean="0">
                              <a:latin typeface="Cambria Math"/>
                            </a:rPr>
                            <m:t>𝑛𝑙𝑚</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𝑅</m:t>
                          </m:r>
                        </m:e>
                        <m:sub>
                          <m:r>
                            <a:rPr lang="en-US" altLang="zh-TW" b="0" i="1" smtClean="0">
                              <a:latin typeface="Cambria Math"/>
                            </a:rPr>
                            <m:t>𝑛𝑙</m:t>
                          </m:r>
                        </m:sub>
                      </m:sSub>
                      <m:d>
                        <m:dPr>
                          <m:ctrlPr>
                            <a:rPr lang="en-US" altLang="zh-TW" b="0" i="1" smtClean="0">
                              <a:latin typeface="Cambria Math" panose="02040503050406030204" pitchFamily="18" charset="0"/>
                            </a:rPr>
                          </m:ctrlPr>
                        </m:dPr>
                        <m:e>
                          <m:r>
                            <a:rPr lang="en-US" altLang="zh-TW" b="0" i="1" smtClean="0">
                              <a:latin typeface="Cambria Math"/>
                            </a:rPr>
                            <m:t>𝑟</m:t>
                          </m:r>
                        </m:e>
                      </m:d>
                      <m:r>
                        <a:rPr lang="en-US" altLang="zh-TW" b="0" i="1" smtClean="0">
                          <a:latin typeface="Cambria Math"/>
                          <a:ea typeface="Cambria Math"/>
                        </a:rPr>
                        <m:t>∙</m:t>
                      </m:r>
                      <m:sSub>
                        <m:sSubPr>
                          <m:ctrlPr>
                            <a:rPr lang="en-US" altLang="zh-TW" b="0" i="1" smtClean="0">
                              <a:latin typeface="Cambria Math" panose="02040503050406030204" pitchFamily="18" charset="0"/>
                            </a:rPr>
                          </m:ctrlPr>
                        </m:sSubPr>
                        <m:e>
                          <m:r>
                            <m:rPr>
                              <m:sty m:val="p"/>
                            </m:rPr>
                            <a:rPr lang="el-GR" altLang="zh-TW" i="1">
                              <a:latin typeface="Cambria Math"/>
                              <a:ea typeface="Cambria Math"/>
                            </a:rPr>
                            <m:t>Θ</m:t>
                          </m:r>
                        </m:e>
                        <m:sub>
                          <m:r>
                            <a:rPr lang="en-US" altLang="zh-TW" b="0" i="1" smtClean="0">
                              <a:latin typeface="Cambria Math"/>
                            </a:rPr>
                            <m:t>𝑙𝑚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𝜃</m:t>
                          </m:r>
                        </m:e>
                      </m:d>
                      <m:r>
                        <a:rPr lang="el-GR" altLang="zh-TW" b="0" i="1" smtClean="0">
                          <a:latin typeface="Cambria Math"/>
                          <a:ea typeface="Cambria Math"/>
                        </a:rPr>
                        <m:t>∙</m:t>
                      </m:r>
                      <m:sSub>
                        <m:sSubPr>
                          <m:ctrlPr>
                            <a:rPr lang="el-GR"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𝑚</m:t>
                          </m:r>
                        </m:sub>
                      </m:sSub>
                      <m:d>
                        <m:dPr>
                          <m:ctrlPr>
                            <a:rPr lang="el-GR" altLang="zh-TW" b="0" i="1" smtClean="0">
                              <a:latin typeface="Cambria Math" panose="02040503050406030204" pitchFamily="18" charset="0"/>
                              <a:ea typeface="Cambria Math"/>
                            </a:rPr>
                          </m:ctrlPr>
                        </m:dPr>
                        <m:e>
                          <m:r>
                            <a:rPr lang="zh-TW" altLang="el-GR" b="0" i="1" smtClean="0">
                              <a:latin typeface="Cambria Math"/>
                              <a:ea typeface="Cambria Math"/>
                            </a:rPr>
                            <m:t>𝜙</m:t>
                          </m:r>
                        </m:e>
                      </m:d>
                    </m:oMath>
                  </m:oMathPara>
                </a14:m>
                <a:endParaRPr lang="zh-TW" altLang="en-US" sz="1800" dirty="0"/>
              </a:p>
            </p:txBody>
          </p:sp>
        </mc:Choice>
        <mc:Fallback xmlns="">
          <p:sp>
            <p:nvSpPr>
              <p:cNvPr id="4" name="文字方塊 7">
                <a:extLst>
                  <a:ext uri="{FF2B5EF4-FFF2-40B4-BE49-F238E27FC236}">
                    <a16:creationId xmlns:a16="http://schemas.microsoft.com/office/drawing/2014/main" id="{86A8F282-1F15-B3B4-735C-65B07E266A6E}"/>
                  </a:ext>
                </a:extLst>
              </p:cNvPr>
              <p:cNvSpPr txBox="1">
                <a:spLocks noRot="1" noChangeAspect="1" noMove="1" noResize="1" noEditPoints="1" noAdjustHandles="1" noChangeArrowheads="1" noChangeShapeType="1" noTextEdit="1"/>
              </p:cNvSpPr>
              <p:nvPr/>
            </p:nvSpPr>
            <p:spPr bwMode="auto">
              <a:xfrm>
                <a:off x="2627784" y="630457"/>
                <a:ext cx="3415294" cy="369332"/>
              </a:xfrm>
              <a:prstGeom prst="rect">
                <a:avLst/>
              </a:prstGeom>
              <a:blipFill>
                <a:blip r:embed="rId3"/>
                <a:stretch>
                  <a:fillRect b="-16667"/>
                </a:stretch>
              </a:blipFill>
              <a:ln>
                <a:noFill/>
              </a:ln>
            </p:spPr>
            <p:txBody>
              <a:bodyPr/>
              <a:lstStyle/>
              <a:p>
                <a:r>
                  <a:rPr lang="en-TW">
                    <a:noFill/>
                  </a:rPr>
                  <a:t> </a:t>
                </a:r>
              </a:p>
            </p:txBody>
          </p:sp>
        </mc:Fallback>
      </mc:AlternateContent>
      <p:sp>
        <p:nvSpPr>
          <p:cNvPr id="3" name="TextBox 2">
            <a:extLst>
              <a:ext uri="{FF2B5EF4-FFF2-40B4-BE49-F238E27FC236}">
                <a16:creationId xmlns:a16="http://schemas.microsoft.com/office/drawing/2014/main" id="{72A42E09-D16C-6A2A-DAD3-595AB1944001}"/>
              </a:ext>
            </a:extLst>
          </p:cNvPr>
          <p:cNvSpPr txBox="1"/>
          <p:nvPr/>
        </p:nvSpPr>
        <p:spPr bwMode="auto">
          <a:xfrm>
            <a:off x="2184573" y="4714665"/>
            <a:ext cx="640871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請注意這個解的形式，也一樣適用於其他的原子核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40A2866-DAFC-27BE-45BF-8EE357B41FF7}"/>
              </a:ext>
            </a:extLst>
          </p:cNvPr>
          <p:cNvSpPr txBox="1"/>
          <p:nvPr/>
        </p:nvSpPr>
        <p:spPr bwMode="auto">
          <a:xfrm>
            <a:off x="2184573" y="5623305"/>
            <a:ext cx="554461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只是原子核質量與電荷不同，參數必須改變。</a:t>
            </a:r>
          </a:p>
        </p:txBody>
      </p:sp>
      <p:sp>
        <p:nvSpPr>
          <p:cNvPr id="6" name="TextBox 5">
            <a:extLst>
              <a:ext uri="{FF2B5EF4-FFF2-40B4-BE49-F238E27FC236}">
                <a16:creationId xmlns:a16="http://schemas.microsoft.com/office/drawing/2014/main" id="{4244B331-594C-A672-E85E-30BF714D8852}"/>
              </a:ext>
            </a:extLst>
          </p:cNvPr>
          <p:cNvSpPr txBox="1"/>
          <p:nvPr/>
        </p:nvSpPr>
        <p:spPr bwMode="auto">
          <a:xfrm>
            <a:off x="2184573" y="1092122"/>
            <a:ext cx="5915819"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每一個能態又包含自旋向上與自旋向下兩種可能。</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Chia-Hung Chang\Downloads\Data\Knight\Media\Chapter42\Images\42_15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00188" y="857250"/>
            <a:ext cx="360362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7107" name="文字方塊 2"/>
              <p:cNvSpPr txBox="1">
                <a:spLocks noChangeArrowheads="1"/>
              </p:cNvSpPr>
              <p:nvPr/>
            </p:nvSpPr>
            <p:spPr bwMode="auto">
              <a:xfrm>
                <a:off x="1464411" y="425371"/>
                <a:ext cx="43317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r>
                  <a:rPr lang="zh-TW" altLang="en-US" dirty="0">
                    <a:latin typeface="Times New Roman" charset="0"/>
                    <a:cs typeface="Times New Roman" charset="0"/>
                  </a:rPr>
                  <a:t>但多電子原子電子定態能量會與</a:t>
                </a:r>
                <a14:m>
                  <m:oMath xmlns:m="http://schemas.openxmlformats.org/officeDocument/2006/math">
                    <m:r>
                      <a:rPr lang="en-US" altLang="zh-TW" b="0" i="1" smtClean="0">
                        <a:latin typeface="Cambria Math"/>
                        <a:cs typeface="Times New Roman" charset="0"/>
                      </a:rPr>
                      <m:t>𝑙</m:t>
                    </m:r>
                  </m:oMath>
                </a14:m>
                <a:r>
                  <a:rPr lang="zh-TW" altLang="en-US" dirty="0">
                    <a:latin typeface="Times New Roman" charset="0"/>
                    <a:cs typeface="Times New Roman" charset="0"/>
                  </a:rPr>
                  <a:t>有關：</a:t>
                </a:r>
              </a:p>
            </p:txBody>
          </p:sp>
        </mc:Choice>
        <mc:Fallback xmlns="">
          <p:sp>
            <p:nvSpPr>
              <p:cNvPr id="47107" name="文字方塊 2"/>
              <p:cNvSpPr txBox="1">
                <a:spLocks noRot="1" noChangeAspect="1" noMove="1" noResize="1" noEditPoints="1" noAdjustHandles="1" noChangeArrowheads="1" noChangeShapeType="1" noTextEdit="1"/>
              </p:cNvSpPr>
              <p:nvPr/>
            </p:nvSpPr>
            <p:spPr bwMode="auto">
              <a:xfrm>
                <a:off x="1464411" y="425371"/>
                <a:ext cx="4331726" cy="369332"/>
              </a:xfrm>
              <a:prstGeom prst="rect">
                <a:avLst/>
              </a:prstGeom>
              <a:blipFill>
                <a:blip r:embed="rId3"/>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47108" name="Picture 2" descr="C:\Users\Chia-Hung Chang\Downloads\Data\Knight\Media\Chapter42\Images\42_05Figure-F.jpg"/>
          <p:cNvPicPr>
            <a:picLocks noChangeAspect="1" noChangeArrowheads="1"/>
          </p:cNvPicPr>
          <p:nvPr/>
        </p:nvPicPr>
        <p:blipFill>
          <a:blip r:embed="rId4" cstate="email">
            <a:extLst>
              <a:ext uri="{28A0092B-C50C-407E-A947-70E740481C1C}">
                <a14:useLocalDpi xmlns:a14="http://schemas.microsoft.com/office/drawing/2010/main" val="0"/>
              </a:ext>
            </a:extLst>
          </a:blip>
          <a:srcRect t="19780" b="3571"/>
          <a:stretch>
            <a:fillRect/>
          </a:stretch>
        </p:blipFill>
        <p:spPr bwMode="auto">
          <a:xfrm>
            <a:off x="1536245" y="4476169"/>
            <a:ext cx="4403907" cy="155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文字方塊 4"/>
          <p:cNvSpPr txBox="1">
            <a:spLocks noChangeArrowheads="1"/>
          </p:cNvSpPr>
          <p:nvPr/>
        </p:nvSpPr>
        <p:spPr bwMode="auto">
          <a:xfrm>
            <a:off x="5103813" y="2997273"/>
            <a:ext cx="4214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i="1" dirty="0">
                <a:latin typeface="Times New Roman" charset="0"/>
                <a:cs typeface="Times New Roman" charset="0"/>
              </a:rPr>
              <a:t>l</a:t>
            </a:r>
            <a:r>
              <a:rPr lang="zh-TW" altLang="en-US" dirty="0">
                <a:latin typeface="Times New Roman" charset="0"/>
                <a:cs typeface="Times New Roman" charset="0"/>
              </a:rPr>
              <a:t> 較大的態，有較多的分布遠離原子核。</a:t>
            </a:r>
          </a:p>
        </p:txBody>
      </p:sp>
      <p:sp>
        <p:nvSpPr>
          <p:cNvPr id="47110" name="文字方塊 5"/>
          <p:cNvSpPr txBox="1">
            <a:spLocks noChangeArrowheads="1"/>
          </p:cNvSpPr>
          <p:nvPr/>
        </p:nvSpPr>
        <p:spPr bwMode="auto">
          <a:xfrm>
            <a:off x="5084865" y="3367161"/>
            <a:ext cx="3143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dirty="0">
                <a:latin typeface="Times New Roman" charset="0"/>
                <a:cs typeface="Times New Roman" charset="0"/>
              </a:rPr>
              <a:t>因此靜電位能通常也就較高</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Chia-Hung Chang\Downloads\Data\Knight\Media\Chapter42\Images\42_17Figurea-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4650" y="1861729"/>
            <a:ext cx="3482975" cy="199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Users\Chia-Hung Chang\Downloads\Data\Knight\Media\Chapter42\Images\42_18Figurea-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52785" y="1876337"/>
            <a:ext cx="3019946" cy="19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文字方塊 4"/>
          <p:cNvSpPr txBox="1">
            <a:spLocks noChangeArrowheads="1"/>
          </p:cNvSpPr>
          <p:nvPr/>
        </p:nvSpPr>
        <p:spPr bwMode="auto">
          <a:xfrm>
            <a:off x="614717" y="814407"/>
            <a:ext cx="6605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dirty="0">
                <a:latin typeface="Times New Roman" charset="0"/>
                <a:cs typeface="Times New Roman" charset="0"/>
              </a:rPr>
              <a:t>Pauli</a:t>
            </a:r>
            <a:r>
              <a:rPr lang="zh-TW" altLang="en-US" dirty="0">
                <a:latin typeface="Times New Roman" charset="0"/>
                <a:cs typeface="Times New Roman" charset="0"/>
              </a:rPr>
              <a:t> 不相容原理：兩個電子不能占據同一個量子態。</a:t>
            </a:r>
          </a:p>
        </p:txBody>
      </p:sp>
      <p:sp>
        <p:nvSpPr>
          <p:cNvPr id="48134" name="文字方塊 5"/>
          <p:cNvSpPr txBox="1">
            <a:spLocks noChangeArrowheads="1"/>
          </p:cNvSpPr>
          <p:nvPr/>
        </p:nvSpPr>
        <p:spPr bwMode="auto">
          <a:xfrm>
            <a:off x="602331" y="1217820"/>
            <a:ext cx="6816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dirty="0">
                <a:latin typeface="Times New Roman" charset="0"/>
                <a:cs typeface="Times New Roman" charset="0"/>
              </a:rPr>
              <a:t>同一個軌道量子態，最多只能放置兩個電子，自旋向上及向下。</a:t>
            </a:r>
          </a:p>
        </p:txBody>
      </p:sp>
      <p:pic>
        <p:nvPicPr>
          <p:cNvPr id="48135" name="Picture 4" descr="C:\Users\Chia-Hung Chang\Downloads\Data\Knight\Media\Chapter42\Images\42_21Figure-F.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490" y="4132989"/>
            <a:ext cx="2672589" cy="198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B26AC5-2DAF-4CD9-CA57-F9126B48B0D3}"/>
              </a:ext>
            </a:extLst>
          </p:cNvPr>
          <p:cNvSpPr txBox="1"/>
          <p:nvPr/>
        </p:nvSpPr>
        <p:spPr bwMode="auto">
          <a:xfrm>
            <a:off x="602331" y="380963"/>
            <a:ext cx="813032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r>
              <a:rPr lang="zh-TW" altLang="en-US" dirty="0">
                <a:latin typeface="Times New Roman" pitchFamily="18" charset="0"/>
                <a:cs typeface="Times New Roman" pitchFamily="18" charset="0"/>
              </a:rPr>
              <a:t>電子就由最低的能階向上一一配置！</a:t>
            </a:r>
            <a:endParaRPr lang="zh-CN" altLang="en-US" dirty="0">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628913"/>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
        <p:nvSpPr>
          <p:cNvPr id="3" name="Right Arrow 2">
            <a:extLst>
              <a:ext uri="{FF2B5EF4-FFF2-40B4-BE49-F238E27FC236}">
                <a16:creationId xmlns:a16="http://schemas.microsoft.com/office/drawing/2014/main" id="{F2BC4810-6466-C004-523D-DC27870F3CB7}"/>
              </a:ext>
            </a:extLst>
          </p:cNvPr>
          <p:cNvSpPr/>
          <p:nvPr/>
        </p:nvSpPr>
        <p:spPr>
          <a:xfrm>
            <a:off x="5868144" y="3573016"/>
            <a:ext cx="1512168" cy="7200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728035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DB44D-6E71-5940-B86A-48CDDCAAF683}"/>
              </a:ext>
            </a:extLst>
          </p:cNvPr>
          <p:cNvPicPr>
            <a:picLocks noChangeAspect="1"/>
          </p:cNvPicPr>
          <p:nvPr/>
        </p:nvPicPr>
        <p:blipFill rotWithShape="1">
          <a:blip r:embed="rId2"/>
          <a:srcRect l="18165" t="13514" r="16980" b="22190"/>
          <a:stretch/>
        </p:blipFill>
        <p:spPr>
          <a:xfrm>
            <a:off x="6255108" y="633907"/>
            <a:ext cx="1773276" cy="2045257"/>
          </a:xfrm>
          <a:prstGeom prst="rect">
            <a:avLst/>
          </a:prstGeom>
        </p:spPr>
      </p:pic>
      <p:pic>
        <p:nvPicPr>
          <p:cNvPr id="3" name="Picture 3" descr="C:\Users\Chia-Hung Chang\Downloads\Data\Knight\Media\Chapter42\Images\42_20Figure-F.jpg">
            <a:extLst>
              <a:ext uri="{FF2B5EF4-FFF2-40B4-BE49-F238E27FC236}">
                <a16:creationId xmlns:a16="http://schemas.microsoft.com/office/drawing/2014/main" id="{939BD7E3-9324-C842-BE18-08B9E9FAE7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23322" y="3505392"/>
            <a:ext cx="4697355" cy="2843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569615-2522-CA6A-60AD-CACCAC2D2906}"/>
              </a:ext>
            </a:extLst>
          </p:cNvPr>
          <p:cNvSpPr txBox="1"/>
          <p:nvPr/>
        </p:nvSpPr>
        <p:spPr bwMode="auto">
          <a:xfrm>
            <a:off x="6592812" y="2699728"/>
            <a:ext cx="1097867" cy="369332"/>
          </a:xfrm>
          <a:prstGeom prst="rect">
            <a:avLst/>
          </a:prstGeom>
          <a:noFill/>
          <a:ln w="9525">
            <a:noFill/>
            <a:miter lim="800000"/>
            <a:headEnd/>
            <a:tailEnd/>
          </a:ln>
        </p:spPr>
        <p:txBody>
          <a:bodyPr wrap="square">
            <a:spAutoFit/>
          </a:bodyPr>
          <a:lstStyle/>
          <a:p>
            <a:r>
              <a:rPr lang="zh-TW" sz="1800" dirty="0"/>
              <a:t>鉀</a:t>
            </a:r>
            <a:r>
              <a:rPr lang="zh-TW" altLang="en-US" sz="1800" dirty="0"/>
              <a:t>原子</a:t>
            </a:r>
            <a:endParaRPr lang="en-TW" sz="1800" dirty="0"/>
          </a:p>
        </p:txBody>
      </p:sp>
      <p:sp>
        <p:nvSpPr>
          <p:cNvPr id="6" name="Oval 5">
            <a:extLst>
              <a:ext uri="{FF2B5EF4-FFF2-40B4-BE49-F238E27FC236}">
                <a16:creationId xmlns:a16="http://schemas.microsoft.com/office/drawing/2014/main" id="{F8C0A6BC-E69C-8FDC-B538-D8A570E908CE}"/>
              </a:ext>
            </a:extLst>
          </p:cNvPr>
          <p:cNvSpPr/>
          <p:nvPr/>
        </p:nvSpPr>
        <p:spPr>
          <a:xfrm>
            <a:off x="2491764" y="3726739"/>
            <a:ext cx="432048"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7" name="Picture 3" descr="C:\Users\Chia-Hung Chang\Downloads\Data\Knight\Media\Chapter42\Images\42_18Figurea-F.jpg">
            <a:extLst>
              <a:ext uri="{FF2B5EF4-FFF2-40B4-BE49-F238E27FC236}">
                <a16:creationId xmlns:a16="http://schemas.microsoft.com/office/drawing/2014/main" id="{E80C557E-A500-F3F5-311E-D00C28B0922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6503" y="666395"/>
            <a:ext cx="2243583" cy="147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8E0A225-1B05-1AFE-DFD4-361DB4500966}"/>
              </a:ext>
            </a:extLst>
          </p:cNvPr>
          <p:cNvPicPr>
            <a:picLocks noChangeAspect="1"/>
          </p:cNvPicPr>
          <p:nvPr/>
        </p:nvPicPr>
        <p:blipFill rotWithShape="1">
          <a:blip r:embed="rId5"/>
          <a:srcRect l="8971" t="20402" r="63477" b="22539"/>
          <a:stretch/>
        </p:blipFill>
        <p:spPr>
          <a:xfrm>
            <a:off x="3707904" y="633907"/>
            <a:ext cx="1874105" cy="2001698"/>
          </a:xfrm>
          <a:prstGeom prst="rect">
            <a:avLst/>
          </a:prstGeom>
        </p:spPr>
      </p:pic>
      <p:sp>
        <p:nvSpPr>
          <p:cNvPr id="9" name="TextBox 8">
            <a:extLst>
              <a:ext uri="{FF2B5EF4-FFF2-40B4-BE49-F238E27FC236}">
                <a16:creationId xmlns:a16="http://schemas.microsoft.com/office/drawing/2014/main" id="{A80399C7-186E-D057-1762-716D6969BA25}"/>
              </a:ext>
            </a:extLst>
          </p:cNvPr>
          <p:cNvSpPr txBox="1"/>
          <p:nvPr/>
        </p:nvSpPr>
        <p:spPr bwMode="auto">
          <a:xfrm>
            <a:off x="4211960" y="2679164"/>
            <a:ext cx="1097867" cy="369332"/>
          </a:xfrm>
          <a:prstGeom prst="rect">
            <a:avLst/>
          </a:prstGeom>
          <a:noFill/>
          <a:ln w="9525">
            <a:noFill/>
            <a:miter lim="800000"/>
            <a:headEnd/>
            <a:tailEnd/>
          </a:ln>
        </p:spPr>
        <p:txBody>
          <a:bodyPr wrap="square">
            <a:spAutoFit/>
          </a:bodyPr>
          <a:lstStyle/>
          <a:p>
            <a:r>
              <a:rPr lang="zh-TW" altLang="en-US" dirty="0"/>
              <a:t>鈉</a:t>
            </a:r>
            <a:r>
              <a:rPr lang="zh-TW" altLang="en-US" sz="1800" dirty="0"/>
              <a:t>原子</a:t>
            </a:r>
            <a:endParaRPr lang="en-TW" sz="1800" dirty="0"/>
          </a:p>
        </p:txBody>
      </p:sp>
      <p:sp>
        <p:nvSpPr>
          <p:cNvPr id="10" name="TextBox 9">
            <a:extLst>
              <a:ext uri="{FF2B5EF4-FFF2-40B4-BE49-F238E27FC236}">
                <a16:creationId xmlns:a16="http://schemas.microsoft.com/office/drawing/2014/main" id="{9B85E69A-8D16-4A07-9800-F7E3C3B98491}"/>
              </a:ext>
            </a:extLst>
          </p:cNvPr>
          <p:cNvSpPr txBox="1"/>
          <p:nvPr/>
        </p:nvSpPr>
        <p:spPr bwMode="auto">
          <a:xfrm>
            <a:off x="1241885" y="2180426"/>
            <a:ext cx="1097867" cy="369332"/>
          </a:xfrm>
          <a:prstGeom prst="rect">
            <a:avLst/>
          </a:prstGeom>
          <a:noFill/>
          <a:ln w="9525">
            <a:noFill/>
            <a:miter lim="800000"/>
            <a:headEnd/>
            <a:tailEnd/>
          </a:ln>
        </p:spPr>
        <p:txBody>
          <a:bodyPr wrap="square">
            <a:spAutoFit/>
          </a:bodyPr>
          <a:lstStyle/>
          <a:p>
            <a:r>
              <a:rPr lang="zh-TW" altLang="en-US" sz="1800" dirty="0"/>
              <a:t>鋰原子</a:t>
            </a:r>
            <a:endParaRPr lang="en-TW" sz="1800" dirty="0"/>
          </a:p>
        </p:txBody>
      </p:sp>
      <p:sp>
        <p:nvSpPr>
          <p:cNvPr id="4" name="TextBox 3">
            <a:extLst>
              <a:ext uri="{FF2B5EF4-FFF2-40B4-BE49-F238E27FC236}">
                <a16:creationId xmlns:a16="http://schemas.microsoft.com/office/drawing/2014/main" id="{FBE19D09-41D6-2FC4-0442-2EB759C1EE4D}"/>
              </a:ext>
            </a:extLst>
          </p:cNvPr>
          <p:cNvSpPr txBox="1"/>
          <p:nvPr/>
        </p:nvSpPr>
        <p:spPr bwMode="auto">
          <a:xfrm>
            <a:off x="1235878" y="3017185"/>
            <a:ext cx="686437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化學性質由最外層電子決定。因此直排上的元素化學性質類似。</a:t>
            </a:r>
          </a:p>
        </p:txBody>
      </p:sp>
    </p:spTree>
    <p:extLst>
      <p:ext uri="{BB962C8B-B14F-4D97-AF65-F5344CB8AC3E}">
        <p14:creationId xmlns:p14="http://schemas.microsoft.com/office/powerpoint/2010/main" val="5483434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Dropbox\Documents\課程\YoungTextBook\Images\Chapter41\A_Images\A_Figures_and_Photos\41_21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27313" y="1196975"/>
            <a:ext cx="3683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I-periodic-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714500"/>
            <a:ext cx="6505575"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Chia-Hung Chang\Downloads\Data\Knight\Media\Chapter42\Images\42_23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28750" y="1143000"/>
            <a:ext cx="69754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Text Box 10"/>
          <p:cNvSpPr txBox="1">
            <a:spLocks noChangeArrowheads="1"/>
          </p:cNvSpPr>
          <p:nvPr/>
        </p:nvSpPr>
        <p:spPr bwMode="auto">
          <a:xfrm>
            <a:off x="1956941" y="4750348"/>
            <a:ext cx="61644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zh-TW" altLang="en-US" dirty="0"/>
              <a:t>位能只與距離有關，有球對稱性質，以極座標表示最方便：</a:t>
            </a:r>
          </a:p>
        </p:txBody>
      </p:sp>
      <p:sp>
        <p:nvSpPr>
          <p:cNvPr id="13" name="向下箭號 12"/>
          <p:cNvSpPr/>
          <p:nvPr/>
        </p:nvSpPr>
        <p:spPr>
          <a:xfrm>
            <a:off x="5103032" y="2029335"/>
            <a:ext cx="214312" cy="357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向下箭號 13"/>
          <p:cNvSpPr/>
          <p:nvPr/>
        </p:nvSpPr>
        <p:spPr>
          <a:xfrm>
            <a:off x="5112745" y="4264346"/>
            <a:ext cx="214312" cy="357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5129" name="Picture 10" descr="D:\Dropbox\Documents\課程\YoungTextBook\Images\Chapter41\A_Images\A_Figures_and_Photos\41_05_Figure.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0776" y="1574519"/>
            <a:ext cx="2580456" cy="309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3799415" y="1320145"/>
                <a:ext cx="2797496"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num>
                        <m:den>
                          <m:r>
                            <a:rPr lang="en-US" altLang="zh-TW" sz="1800" b="0" i="1" smtClean="0">
                              <a:latin typeface="Cambria Math"/>
                              <a:ea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smtClean="0">
                              <a:latin typeface="Cambria Math" panose="02040503050406030204" pitchFamily="18" charset="0"/>
                            </a:rPr>
                          </m:ctrlPr>
                        </m:dPr>
                        <m:e>
                          <m:r>
                            <a:rPr lang="en-US" altLang="zh-TW" i="1">
                              <a:latin typeface="Cambria Math"/>
                            </a:rPr>
                            <m:t>𝑉</m:t>
                          </m:r>
                          <m:d>
                            <m:dPr>
                              <m:ctrlPr>
                                <a:rPr lang="en-US" altLang="zh-TW" i="1">
                                  <a:latin typeface="Cambria Math" panose="02040503050406030204" pitchFamily="18" charset="0"/>
                                </a:rPr>
                              </m:ctrlPr>
                            </m:dPr>
                            <m:e>
                              <m:r>
                                <a:rPr lang="en-US" altLang="zh-TW" i="1">
                                  <a:latin typeface="Cambria Math"/>
                                </a:rPr>
                                <m:t>𝑥</m:t>
                              </m:r>
                            </m:e>
                          </m:d>
                          <m:r>
                            <a:rPr lang="en-US" altLang="zh-TW" b="0" i="1" smtClean="0">
                              <a:latin typeface="Cambria Math"/>
                            </a:rPr>
                            <m:t>−</m:t>
                          </m:r>
                          <m:r>
                            <a:rPr lang="en-US" altLang="zh-TW" b="0" i="1" smtClean="0">
                              <a:latin typeface="Cambria Math"/>
                            </a:rPr>
                            <m:t>𝐸</m:t>
                          </m:r>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oMath>
                  </m:oMathPara>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3799415" y="1320145"/>
                <a:ext cx="2797496" cy="648126"/>
              </a:xfrm>
              <a:prstGeom prst="rect">
                <a:avLst/>
              </a:prstGeom>
              <a:blipFill>
                <a:blip r:embed="rId3"/>
                <a:stretch>
                  <a:fillRect b="-384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bwMode="auto">
              <a:xfrm>
                <a:off x="3497354" y="2919567"/>
                <a:ext cx="5646646" cy="717312"/>
              </a:xfrm>
              <a:prstGeom prst="rect">
                <a:avLst/>
              </a:prstGeom>
              <a:solidFill>
                <a:srgbClr val="FFFF99"/>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num>
                        <m:den>
                          <m:r>
                            <a:rPr lang="zh-TW" altLang="en-US" sz="1800" b="0" i="1" smtClean="0">
                              <a:latin typeface="Cambria Math"/>
                              <a:ea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sSup>
                            <m:sSupPr>
                              <m:ctrlPr>
                                <a:rPr lang="en-US" altLang="zh-TW" i="1">
                                  <a:latin typeface="Cambria Math" panose="02040503050406030204" pitchFamily="18" charset="0"/>
                                </a:rPr>
                              </m:ctrlPr>
                            </m:sSupPr>
                            <m:e>
                              <m:r>
                                <a:rPr lang="en-US" altLang="zh-TW" b="0" i="1" smtClean="0">
                                  <a:latin typeface="Cambria Math"/>
                                </a:rPr>
                                <m:t>𝑦</m:t>
                              </m:r>
                            </m:e>
                            <m:sup>
                              <m:r>
                                <a:rPr lang="en-US" altLang="zh-TW" i="1">
                                  <a:latin typeface="Cambria Math"/>
                                </a:rPr>
                                <m:t>2</m:t>
                              </m:r>
                            </m:sup>
                          </m:sSup>
                        </m:den>
                      </m:f>
                      <m:r>
                        <a:rPr lang="en-US" altLang="zh-TW"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zh-TW" altLang="en-US" i="1">
                                  <a:latin typeface="Cambria Math"/>
                                </a:rPr>
                                <m:t>𝜕</m:t>
                              </m:r>
                            </m:e>
                            <m:sup>
                              <m:r>
                                <a:rPr lang="en-US" altLang="zh-TW" i="1">
                                  <a:latin typeface="Cambria Math"/>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num>
                        <m:den>
                          <m:r>
                            <a:rPr lang="zh-TW" altLang="en-US" i="1">
                              <a:latin typeface="Cambria Math"/>
                              <a:ea typeface="Cambria Math"/>
                            </a:rPr>
                            <m:t>𝜕</m:t>
                          </m:r>
                          <m:sSup>
                            <m:sSupPr>
                              <m:ctrlPr>
                                <a:rPr lang="en-US" altLang="zh-TW" i="1">
                                  <a:latin typeface="Cambria Math" panose="02040503050406030204" pitchFamily="18" charset="0"/>
                                </a:rPr>
                              </m:ctrlPr>
                            </m:sSupPr>
                            <m:e>
                              <m:r>
                                <a:rPr lang="en-US" altLang="zh-TW" b="0" i="1" smtClean="0">
                                  <a:latin typeface="Cambria Math"/>
                                </a:rPr>
                                <m:t>𝑧</m:t>
                              </m:r>
                            </m:e>
                            <m:sup>
                              <m:r>
                                <a:rPr lang="en-US" altLang="zh-TW" i="1">
                                  <a:latin typeface="Cambria Math"/>
                                </a:rPr>
                                <m:t>2</m:t>
                              </m:r>
                            </m:sup>
                          </m:sSup>
                        </m:den>
                      </m:f>
                      <m:r>
                        <a:rPr lang="en-US" altLang="zh-TW" sz="1800" b="0" i="1" smtClean="0">
                          <a:latin typeface="Cambria Math"/>
                        </a:rPr>
                        <m:t>=</m:t>
                      </m:r>
                      <m:sSup>
                        <m:sSupPr>
                          <m:ctrlPr>
                            <a:rPr lang="en-US" altLang="zh-TW" sz="1800" b="0" i="1" smtClean="0">
                              <a:latin typeface="Cambria Math" panose="02040503050406030204" pitchFamily="18" charset="0"/>
                            </a:rPr>
                          </m:ctrlPr>
                        </m:sSupPr>
                        <m:e>
                          <m:r>
                            <m:rPr>
                              <m:sty m:val="p"/>
                            </m:rPr>
                            <a:rPr lang="en-US" altLang="zh-TW" sz="1800" b="0" i="1" smtClean="0">
                              <a:latin typeface="Cambria Math" panose="02040503050406030204" pitchFamily="18" charset="0"/>
                              <a:ea typeface="Cambria Math" panose="02040503050406030204" pitchFamily="18" charset="0"/>
                            </a:rPr>
                            <m:t>∇</m:t>
                          </m:r>
                        </m:e>
                        <m:sup>
                          <m:r>
                            <a:rPr lang="en-US" altLang="zh-TW" sz="1800" b="0" i="1" smtClean="0">
                              <a:latin typeface="Cambria Math" panose="02040503050406030204" pitchFamily="18" charset="0"/>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2</m:t>
                          </m:r>
                          <m:r>
                            <a:rPr lang="en-US" altLang="zh-TW" i="1">
                              <a:latin typeface="Cambria Math"/>
                            </a:rPr>
                            <m:t>𝑚</m:t>
                          </m:r>
                        </m:num>
                        <m:den>
                          <m:sSup>
                            <m:sSupPr>
                              <m:ctrlPr>
                                <a:rPr lang="en-US" altLang="zh-TW" i="1">
                                  <a:latin typeface="Cambria Math" panose="02040503050406030204" pitchFamily="18" charset="0"/>
                                </a:rPr>
                              </m:ctrlPr>
                            </m:sSupPr>
                            <m:e>
                              <m:r>
                                <a:rPr lang="en-US" altLang="zh-TW" i="1">
                                  <a:latin typeface="Cambria Math"/>
                                  <a:ea typeface="Cambria Math"/>
                                </a:rPr>
                                <m:t>ℏ</m:t>
                              </m:r>
                            </m:e>
                            <m:sup>
                              <m:r>
                                <a:rPr lang="en-US" altLang="zh-TW" i="1">
                                  <a:latin typeface="Cambria Math"/>
                                </a:rPr>
                                <m:t>2</m:t>
                              </m:r>
                            </m:sup>
                          </m:sSup>
                        </m:den>
                      </m:f>
                      <m:d>
                        <m:dPr>
                          <m:begChr m:val="["/>
                          <m:endChr m:val="]"/>
                          <m:ctrlPr>
                            <a:rPr lang="en-US" altLang="zh-TW" i="1" smtClean="0">
                              <a:latin typeface="Cambria Math" panose="02040503050406030204" pitchFamily="18" charset="0"/>
                            </a:rPr>
                          </m:ctrlPr>
                        </m:dPr>
                        <m:e>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2</m:t>
                                  </m:r>
                                </m:sup>
                              </m:sSup>
                            </m:num>
                            <m:den>
                              <m:r>
                                <a:rPr lang="en-US" altLang="zh-TW" i="1">
                                  <a:latin typeface="Cambria Math" panose="02040503050406030204" pitchFamily="18" charset="0"/>
                                </a:rPr>
                                <m:t>4</m:t>
                              </m:r>
                              <m:r>
                                <a:rPr lang="en-US" altLang="zh-TW" i="1">
                                  <a:latin typeface="Cambria Math" panose="02040503050406030204" pitchFamily="18" charset="0"/>
                                  <a:ea typeface="Cambria Math" panose="02040503050406030204" pitchFamily="18" charset="0"/>
                                </a:rPr>
                                <m:t>𝜋</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𝜀</m:t>
                                  </m:r>
                                </m:e>
                                <m:sub>
                                  <m:r>
                                    <a:rPr lang="en-US" altLang="zh-TW" i="1">
                                      <a:latin typeface="Cambria Math" panose="02040503050406030204" pitchFamily="18" charset="0"/>
                                      <a:ea typeface="Cambria Math" panose="02040503050406030204" pitchFamily="18" charset="0"/>
                                    </a:rPr>
                                    <m:t>0</m:t>
                                  </m:r>
                                </m:sub>
                              </m:sSub>
                              <m:r>
                                <a:rPr lang="en-US" altLang="zh-TW" i="1">
                                  <a:latin typeface="Cambria Math"/>
                                </a:rPr>
                                <m:t>𝑟</m:t>
                              </m:r>
                            </m:den>
                          </m:f>
                          <m:r>
                            <a:rPr lang="en-US" altLang="zh-TW" b="0" i="1" smtClean="0">
                              <a:latin typeface="Cambria Math"/>
                            </a:rPr>
                            <m:t>−</m:t>
                          </m:r>
                          <m:r>
                            <a:rPr lang="en-US" altLang="zh-TW" b="0" i="1" smtClean="0">
                              <a:latin typeface="Cambria Math"/>
                            </a:rPr>
                            <m:t>𝐸</m:t>
                          </m:r>
                        </m:e>
                      </m:d>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3497354" y="2919567"/>
                <a:ext cx="5646646" cy="717312"/>
              </a:xfrm>
              <a:prstGeom prst="rect">
                <a:avLst/>
              </a:prstGeom>
              <a:blipFill>
                <a:blip r:embed="rId4"/>
                <a:stretch>
                  <a:fillRect b="-172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bwMode="auto">
              <a:xfrm>
                <a:off x="1979712" y="5896931"/>
                <a:ext cx="1135247" cy="369332"/>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m:rPr>
                              <m:sty m:val="p"/>
                            </m:rPr>
                            <a:rPr lang="en-US" altLang="zh-TW" i="1">
                              <a:latin typeface="Cambria Math" panose="02040503050406030204" pitchFamily="18" charset="0"/>
                              <a:ea typeface="Cambria Math" panose="02040503050406030204" pitchFamily="18" charset="0"/>
                            </a:rPr>
                            <m:t>∇</m:t>
                          </m:r>
                        </m:e>
                        <m:sup>
                          <m:r>
                            <a:rPr lang="en-US" altLang="zh-TW" i="1">
                              <a:latin typeface="Cambria Math" panose="02040503050406030204" pitchFamily="18" charset="0"/>
                            </a:rPr>
                            <m:t>2</m:t>
                          </m:r>
                        </m:sup>
                      </m:sSup>
                      <m:sSub>
                        <m:sSubPr>
                          <m:ctrlPr>
                            <a:rPr lang="en-US" altLang="zh-TW" i="1">
                              <a:latin typeface="Cambria Math" panose="02040503050406030204" pitchFamily="18" charset="0"/>
                            </a:rPr>
                          </m:ctrlPr>
                        </m:sSubPr>
                        <m:e>
                          <m:r>
                            <a:rPr lang="zh-TW" altLang="en-US" i="1">
                              <a:latin typeface="Cambria Math"/>
                            </a:rPr>
                            <m:t>𝜓</m:t>
                          </m:r>
                        </m:e>
                        <m:sub>
                          <m:r>
                            <a:rPr lang="en-US" altLang="zh-TW" i="1">
                              <a:latin typeface="Cambria Math"/>
                            </a:rPr>
                            <m:t>𝐸</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1979712" y="5896931"/>
                <a:ext cx="1135247" cy="369332"/>
              </a:xfrm>
              <a:prstGeom prst="rect">
                <a:avLst/>
              </a:prstGeom>
              <a:blipFill>
                <a:blip r:embed="rId5"/>
                <a:stretch>
                  <a:fillRect b="-16667"/>
                </a:stretch>
              </a:blipFill>
              <a:ln>
                <a:noFill/>
              </a:ln>
            </p:spPr>
            <p:txBody>
              <a:bodyPr/>
              <a:lstStyle/>
              <a:p>
                <a:r>
                  <a:rPr lang="en-TW">
                    <a:noFill/>
                  </a:rPr>
                  <a:t> </a:t>
                </a:r>
              </a:p>
            </p:txBody>
          </p:sp>
        </mc:Fallback>
      </mc:AlternateContent>
      <p:sp>
        <p:nvSpPr>
          <p:cNvPr id="2" name="TextBox 1">
            <a:extLst>
              <a:ext uri="{FF2B5EF4-FFF2-40B4-BE49-F238E27FC236}">
                <a16:creationId xmlns:a16="http://schemas.microsoft.com/office/drawing/2014/main" id="{A08C9983-C107-AAEF-FA9A-D8EEE3735AE9}"/>
              </a:ext>
            </a:extLst>
          </p:cNvPr>
          <p:cNvSpPr txBox="1"/>
          <p:nvPr/>
        </p:nvSpPr>
        <p:spPr bwMode="auto">
          <a:xfrm>
            <a:off x="3497354" y="2464498"/>
            <a:ext cx="471621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三度空間中、與時間無關的薛定格方程式：</a:t>
            </a:r>
          </a:p>
        </p:txBody>
      </p:sp>
      <p:sp>
        <p:nvSpPr>
          <p:cNvPr id="3" name="TextBox 2">
            <a:extLst>
              <a:ext uri="{FF2B5EF4-FFF2-40B4-BE49-F238E27FC236}">
                <a16:creationId xmlns:a16="http://schemas.microsoft.com/office/drawing/2014/main" id="{6DAF767D-E83A-43ED-6252-37F4DFF404C6}"/>
              </a:ext>
            </a:extLst>
          </p:cNvPr>
          <p:cNvSpPr txBox="1"/>
          <p:nvPr/>
        </p:nvSpPr>
        <p:spPr bwMode="auto">
          <a:xfrm>
            <a:off x="3497354" y="3746399"/>
            <a:ext cx="471621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三度空間中、能量本徵態的定態方程式。</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475B40C-61F9-0183-C4E6-A3DB856BF0F3}"/>
                  </a:ext>
                </a:extLst>
              </p:cNvPr>
              <p:cNvSpPr txBox="1"/>
              <p:nvPr/>
            </p:nvSpPr>
            <p:spPr bwMode="auto">
              <a:xfrm>
                <a:off x="1979712" y="5229200"/>
                <a:ext cx="4824536" cy="36933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𝑟</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sin</m:t>
                          </m:r>
                        </m:fName>
                        <m:e>
                          <m:r>
                            <a:rPr lang="en-US" b="0" i="1" smtClean="0">
                              <a:latin typeface="Cambria Math" panose="02040503050406030204" pitchFamily="18" charset="0"/>
                              <a:ea typeface="Cambria Math" panose="02040503050406030204" pitchFamily="18" charset="0"/>
                              <a:cs typeface="Times New Roman" pitchFamily="18" charset="0"/>
                            </a:rPr>
                            <m:t>𝜃</m:t>
                          </m:r>
                        </m:e>
                      </m:func>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ea typeface="Cambria Math" panose="02040503050406030204" pitchFamily="18" charset="0"/>
                              <a:cs typeface="Times New Roman" pitchFamily="18" charset="0"/>
                            </a:rPr>
                            <m:t>𝜙</m:t>
                          </m:r>
                        </m:e>
                      </m:func>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𝑦</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𝑟</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sin</m:t>
                          </m:r>
                        </m:fName>
                        <m:e>
                          <m:r>
                            <a:rPr lang="en-US" b="0" i="1" smtClean="0">
                              <a:latin typeface="Cambria Math" panose="02040503050406030204" pitchFamily="18" charset="0"/>
                              <a:ea typeface="Cambria Math" panose="02040503050406030204" pitchFamily="18" charset="0"/>
                              <a:cs typeface="Times New Roman" pitchFamily="18" charset="0"/>
                            </a:rPr>
                            <m:t>𝜃</m:t>
                          </m:r>
                        </m:e>
                      </m:func>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sin</m:t>
                          </m:r>
                        </m:fName>
                        <m:e>
                          <m:r>
                            <a:rPr lang="en-US" b="0" i="1" smtClean="0">
                              <a:latin typeface="Cambria Math" panose="02040503050406030204" pitchFamily="18" charset="0"/>
                              <a:ea typeface="Cambria Math" panose="02040503050406030204" pitchFamily="18" charset="0"/>
                              <a:cs typeface="Times New Roman" pitchFamily="18" charset="0"/>
                            </a:rPr>
                            <m:t>𝜙</m:t>
                          </m:r>
                        </m:e>
                      </m:func>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𝑧</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𝑟</m:t>
                      </m:r>
                      <m:func>
                        <m:funcPr>
                          <m:ctrlPr>
                            <a:rPr lang="en-US" b="0" i="1" smtClean="0">
                              <a:latin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ea typeface="Cambria Math" panose="02040503050406030204" pitchFamily="18" charset="0"/>
                              <a:cs typeface="Times New Roman" pitchFamily="18" charset="0"/>
                            </a:rPr>
                            <m:t>𝜃</m:t>
                          </m:r>
                        </m:e>
                      </m:func>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C475B40C-61F9-0183-C4E6-A3DB856BF0F3}"/>
                  </a:ext>
                </a:extLst>
              </p:cNvPr>
              <p:cNvSpPr txBox="1">
                <a:spLocks noRot="1" noChangeAspect="1" noMove="1" noResize="1" noEditPoints="1" noAdjustHandles="1" noChangeArrowheads="1" noChangeShapeType="1" noTextEdit="1"/>
              </p:cNvSpPr>
              <p:nvPr/>
            </p:nvSpPr>
            <p:spPr bwMode="auto">
              <a:xfrm>
                <a:off x="1979712" y="5229200"/>
                <a:ext cx="4824536" cy="369332"/>
              </a:xfrm>
              <a:prstGeom prst="rect">
                <a:avLst/>
              </a:prstGeom>
              <a:blipFill>
                <a:blip r:embed="rId6"/>
                <a:stretch>
                  <a:fillRect b="-1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A5A14C0-8F41-5E24-3A2F-DCCBDDBA04FE}"/>
                  </a:ext>
                </a:extLst>
              </p:cNvPr>
              <p:cNvSpPr txBox="1"/>
              <p:nvPr/>
            </p:nvSpPr>
            <p:spPr bwMode="auto">
              <a:xfrm>
                <a:off x="416529" y="820951"/>
                <a:ext cx="838842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假設原子核質量遠大於電子，否則以下質量</a:t>
                </a:r>
                <a14:m>
                  <m:oMath xmlns:m="http://schemas.openxmlformats.org/officeDocument/2006/math">
                    <m:r>
                      <a:rPr lang="en-US" altLang="zh-TW" i="1">
                        <a:latin typeface="Cambria Math"/>
                      </a:rPr>
                      <m:t>𝑚</m:t>
                    </m:r>
                  </m:oMath>
                </a14:m>
                <a:r>
                  <a:rPr lang="en-TW" dirty="0">
                    <a:latin typeface="Times New Roman" pitchFamily="18" charset="0"/>
                    <a:cs typeface="Times New Roman" pitchFamily="18" charset="0"/>
                  </a:rPr>
                  <a:t>必須以reduced mass, </a:t>
                </a:r>
                <a14:m>
                  <m:oMath xmlns:m="http://schemas.openxmlformats.org/officeDocument/2006/math">
                    <m:r>
                      <a:rPr lang="en-TW" i="1" dirty="0" smtClean="0">
                        <a:latin typeface="Cambria Math" panose="02040503050406030204" pitchFamily="18" charset="0"/>
                        <a:ea typeface="Cambria Math" panose="02040503050406030204" pitchFamily="18" charset="0"/>
                        <a:cs typeface="Times New Roman" pitchFamily="18" charset="0"/>
                      </a:rPr>
                      <m:t>𝜇</m:t>
                    </m:r>
                  </m:oMath>
                </a14:m>
                <a:r>
                  <a:rPr lang="en-TW" dirty="0">
                    <a:latin typeface="Times New Roman" pitchFamily="18" charset="0"/>
                    <a:cs typeface="Times New Roman" pitchFamily="18" charset="0"/>
                  </a:rPr>
                  <a:t>取代：</a:t>
                </a:r>
              </a:p>
            </p:txBody>
          </p:sp>
        </mc:Choice>
        <mc:Fallback xmlns="">
          <p:sp>
            <p:nvSpPr>
              <p:cNvPr id="5" name="TextBox 4">
                <a:extLst>
                  <a:ext uri="{FF2B5EF4-FFF2-40B4-BE49-F238E27FC236}">
                    <a16:creationId xmlns:a16="http://schemas.microsoft.com/office/drawing/2014/main" id="{5A5A14C0-8F41-5E24-3A2F-DCCBDDBA04FE}"/>
                  </a:ext>
                </a:extLst>
              </p:cNvPr>
              <p:cNvSpPr txBox="1">
                <a:spLocks noRot="1" noChangeAspect="1" noMove="1" noResize="1" noEditPoints="1" noAdjustHandles="1" noChangeArrowheads="1" noChangeShapeType="1" noTextEdit="1"/>
              </p:cNvSpPr>
              <p:nvPr/>
            </p:nvSpPr>
            <p:spPr bwMode="auto">
              <a:xfrm>
                <a:off x="416529" y="820951"/>
                <a:ext cx="8388424" cy="369332"/>
              </a:xfrm>
              <a:prstGeom prst="rect">
                <a:avLst/>
              </a:prstGeom>
              <a:blipFill>
                <a:blip r:embed="rId7"/>
                <a:stretch>
                  <a:fillRect l="-60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D9D886-B31C-C37E-2EEA-21B00AD03CC0}"/>
                  </a:ext>
                </a:extLst>
              </p:cNvPr>
              <p:cNvSpPr txBox="1"/>
              <p:nvPr/>
            </p:nvSpPr>
            <p:spPr bwMode="auto">
              <a:xfrm>
                <a:off x="6969257" y="1373890"/>
                <a:ext cx="1430737" cy="58887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TW" sz="1600" i="1" dirty="0" smtClean="0">
                          <a:latin typeface="Cambria Math" panose="02040503050406030204" pitchFamily="18" charset="0"/>
                          <a:ea typeface="Cambria Math" panose="02040503050406030204" pitchFamily="18" charset="0"/>
                          <a:cs typeface="Times New Roman" pitchFamily="18" charset="0"/>
                        </a:rPr>
                        <m:t>𝜇</m:t>
                      </m:r>
                      <m:r>
                        <a:rPr lang="en-US" sz="1600" b="0" i="1" dirty="0" smtClean="0">
                          <a:latin typeface="Cambria Math" panose="02040503050406030204" pitchFamily="18" charset="0"/>
                          <a:ea typeface="Cambria Math" panose="02040503050406030204" pitchFamily="18" charset="0"/>
                          <a:cs typeface="Times New Roman" pitchFamily="18" charset="0"/>
                        </a:rPr>
                        <m:t>=</m:t>
                      </m:r>
                      <m:f>
                        <m:fPr>
                          <m:ctrlPr>
                            <a:rPr lang="en-US" sz="1600" b="0" i="1" dirty="0" smtClean="0">
                              <a:latin typeface="Cambria Math" panose="02040503050406030204" pitchFamily="18" charset="0"/>
                              <a:ea typeface="Cambria Math" panose="02040503050406030204" pitchFamily="18" charset="0"/>
                              <a:cs typeface="Times New Roman" pitchFamily="18" charset="0"/>
                            </a:rPr>
                          </m:ctrlPr>
                        </m:fPr>
                        <m:num>
                          <m:sSub>
                            <m:sSubPr>
                              <m:ctrlPr>
                                <a:rPr lang="en-US" sz="1600" b="0" i="1" dirty="0" smtClean="0">
                                  <a:latin typeface="Cambria Math" panose="02040503050406030204" pitchFamily="18" charset="0"/>
                                  <a:ea typeface="Cambria Math" panose="02040503050406030204" pitchFamily="18" charset="0"/>
                                  <a:cs typeface="Times New Roman" pitchFamily="18" charset="0"/>
                                </a:rPr>
                              </m:ctrlPr>
                            </m:sSubPr>
                            <m:e>
                              <m:r>
                                <a:rPr lang="en-US" sz="1600" b="0" i="1" dirty="0" smtClean="0">
                                  <a:latin typeface="Cambria Math" panose="02040503050406030204" pitchFamily="18" charset="0"/>
                                  <a:ea typeface="Cambria Math" panose="02040503050406030204" pitchFamily="18" charset="0"/>
                                  <a:cs typeface="Times New Roman" pitchFamily="18" charset="0"/>
                                </a:rPr>
                                <m:t>𝑚</m:t>
                              </m:r>
                            </m:e>
                            <m:sub>
                              <m:r>
                                <a:rPr lang="en-US" sz="1600" b="0" i="1" dirty="0" smtClean="0">
                                  <a:latin typeface="Cambria Math" panose="02040503050406030204" pitchFamily="18" charset="0"/>
                                  <a:ea typeface="Cambria Math" panose="02040503050406030204" pitchFamily="18" charset="0"/>
                                  <a:cs typeface="Times New Roman" pitchFamily="18" charset="0"/>
                                </a:rPr>
                                <m:t>𝑒</m:t>
                              </m:r>
                            </m:sub>
                          </m:sSub>
                          <m:sSub>
                            <m:sSubPr>
                              <m:ctrlPr>
                                <a:rPr lang="en-US" sz="1600" b="0" i="1" dirty="0" smtClean="0">
                                  <a:latin typeface="Cambria Math" panose="02040503050406030204" pitchFamily="18" charset="0"/>
                                  <a:ea typeface="Cambria Math" panose="02040503050406030204" pitchFamily="18" charset="0"/>
                                  <a:cs typeface="Times New Roman" pitchFamily="18" charset="0"/>
                                </a:rPr>
                              </m:ctrlPr>
                            </m:sSubPr>
                            <m:e>
                              <m:r>
                                <a:rPr lang="en-US" sz="1600" b="0" i="1" dirty="0" smtClean="0">
                                  <a:latin typeface="Cambria Math" panose="02040503050406030204" pitchFamily="18" charset="0"/>
                                  <a:ea typeface="Cambria Math" panose="02040503050406030204" pitchFamily="18" charset="0"/>
                                  <a:cs typeface="Times New Roman" pitchFamily="18" charset="0"/>
                                </a:rPr>
                                <m:t>𝑚</m:t>
                              </m:r>
                            </m:e>
                            <m:sub>
                              <m:r>
                                <a:rPr lang="en-US" sz="1600" b="0" i="1" dirty="0" smtClean="0">
                                  <a:latin typeface="Cambria Math" panose="02040503050406030204" pitchFamily="18" charset="0"/>
                                  <a:ea typeface="Cambria Math" panose="02040503050406030204" pitchFamily="18" charset="0"/>
                                  <a:cs typeface="Times New Roman" pitchFamily="18" charset="0"/>
                                </a:rPr>
                                <m:t>𝑝</m:t>
                              </m:r>
                            </m:sub>
                          </m:sSub>
                        </m:num>
                        <m:den>
                          <m:sSub>
                            <m:sSubPr>
                              <m:ctrlPr>
                                <a:rPr lang="en-US" sz="1600" b="0" i="1" dirty="0" smtClean="0">
                                  <a:latin typeface="Cambria Math" panose="02040503050406030204" pitchFamily="18" charset="0"/>
                                  <a:ea typeface="Cambria Math" panose="02040503050406030204" pitchFamily="18" charset="0"/>
                                  <a:cs typeface="Times New Roman" pitchFamily="18" charset="0"/>
                                </a:rPr>
                              </m:ctrlPr>
                            </m:sSubPr>
                            <m:e>
                              <m:r>
                                <a:rPr lang="en-US" sz="1600" b="0" i="1" dirty="0" smtClean="0">
                                  <a:latin typeface="Cambria Math" panose="02040503050406030204" pitchFamily="18" charset="0"/>
                                  <a:ea typeface="Cambria Math" panose="02040503050406030204" pitchFamily="18" charset="0"/>
                                  <a:cs typeface="Times New Roman" pitchFamily="18" charset="0"/>
                                </a:rPr>
                                <m:t>𝑚</m:t>
                              </m:r>
                            </m:e>
                            <m:sub>
                              <m:r>
                                <a:rPr lang="en-US" sz="1600" b="0" i="1" dirty="0" smtClean="0">
                                  <a:latin typeface="Cambria Math" panose="02040503050406030204" pitchFamily="18" charset="0"/>
                                  <a:ea typeface="Cambria Math" panose="02040503050406030204" pitchFamily="18" charset="0"/>
                                  <a:cs typeface="Times New Roman" pitchFamily="18" charset="0"/>
                                </a:rPr>
                                <m:t>𝑒</m:t>
                              </m:r>
                            </m:sub>
                          </m:sSub>
                          <m:r>
                            <a:rPr lang="en-US" sz="1600" b="0" i="1" dirty="0" smtClean="0">
                              <a:latin typeface="Cambria Math" panose="02040503050406030204" pitchFamily="18" charset="0"/>
                              <a:ea typeface="Cambria Math" panose="02040503050406030204" pitchFamily="18" charset="0"/>
                              <a:cs typeface="Times New Roman" pitchFamily="18" charset="0"/>
                            </a:rPr>
                            <m:t>+</m:t>
                          </m:r>
                          <m:sSub>
                            <m:sSubPr>
                              <m:ctrlPr>
                                <a:rPr lang="en-US" sz="1600" b="0" i="1" dirty="0" smtClean="0">
                                  <a:latin typeface="Cambria Math" panose="02040503050406030204" pitchFamily="18" charset="0"/>
                                  <a:ea typeface="Cambria Math" panose="02040503050406030204" pitchFamily="18" charset="0"/>
                                  <a:cs typeface="Times New Roman" pitchFamily="18" charset="0"/>
                                </a:rPr>
                              </m:ctrlPr>
                            </m:sSubPr>
                            <m:e>
                              <m:r>
                                <a:rPr lang="en-US" sz="1600" b="0" i="1" dirty="0" smtClean="0">
                                  <a:latin typeface="Cambria Math" panose="02040503050406030204" pitchFamily="18" charset="0"/>
                                  <a:ea typeface="Cambria Math" panose="02040503050406030204" pitchFamily="18" charset="0"/>
                                  <a:cs typeface="Times New Roman" pitchFamily="18" charset="0"/>
                                </a:rPr>
                                <m:t>𝑚</m:t>
                              </m:r>
                            </m:e>
                            <m:sub>
                              <m:r>
                                <a:rPr lang="en-US" sz="1600" b="0" i="1" dirty="0" smtClean="0">
                                  <a:latin typeface="Cambria Math" panose="02040503050406030204" pitchFamily="18" charset="0"/>
                                  <a:ea typeface="Cambria Math" panose="02040503050406030204" pitchFamily="18" charset="0"/>
                                  <a:cs typeface="Times New Roman" pitchFamily="18" charset="0"/>
                                </a:rPr>
                                <m:t>𝑝</m:t>
                              </m:r>
                            </m:sub>
                          </m:sSub>
                        </m:den>
                      </m:f>
                    </m:oMath>
                  </m:oMathPara>
                </a14:m>
                <a:endParaRPr lang="en-TW" sz="1600" dirty="0"/>
              </a:p>
            </p:txBody>
          </p:sp>
        </mc:Choice>
        <mc:Fallback xmlns="">
          <p:sp>
            <p:nvSpPr>
              <p:cNvPr id="7" name="TextBox 6">
                <a:extLst>
                  <a:ext uri="{FF2B5EF4-FFF2-40B4-BE49-F238E27FC236}">
                    <a16:creationId xmlns:a16="http://schemas.microsoft.com/office/drawing/2014/main" id="{54D9D886-B31C-C37E-2EEA-21B00AD03CC0}"/>
                  </a:ext>
                </a:extLst>
              </p:cNvPr>
              <p:cNvSpPr txBox="1">
                <a:spLocks noRot="1" noChangeAspect="1" noMove="1" noResize="1" noEditPoints="1" noAdjustHandles="1" noChangeArrowheads="1" noChangeShapeType="1" noTextEdit="1"/>
              </p:cNvSpPr>
              <p:nvPr/>
            </p:nvSpPr>
            <p:spPr bwMode="auto">
              <a:xfrm>
                <a:off x="6969257" y="1373890"/>
                <a:ext cx="1430737" cy="588879"/>
              </a:xfrm>
              <a:prstGeom prst="rect">
                <a:avLst/>
              </a:prstGeom>
              <a:blipFill>
                <a:blip r:embed="rId8"/>
                <a:stretch>
                  <a:fillRect b="-2128"/>
                </a:stretch>
              </a:blipFill>
              <a:ln w="9525">
                <a:noFill/>
                <a:miter lim="800000"/>
                <a:headEnd/>
                <a:tailEnd/>
              </a:ln>
            </p:spPr>
            <p:txBody>
              <a:bodyPr/>
              <a:lstStyle/>
              <a:p>
                <a:r>
                  <a:rPr lang="en-TW">
                    <a:noFill/>
                  </a:rPr>
                  <a:t> </a:t>
                </a:r>
              </a:p>
            </p:txBody>
          </p:sp>
        </mc:Fallback>
      </mc:AlternateContent>
      <p:sp>
        <p:nvSpPr>
          <p:cNvPr id="8" name="Text Box 10">
            <a:extLst>
              <a:ext uri="{FF2B5EF4-FFF2-40B4-BE49-F238E27FC236}">
                <a16:creationId xmlns:a16="http://schemas.microsoft.com/office/drawing/2014/main" id="{8A8A8997-623E-7FC6-E7EC-FDD6748F78C7}"/>
              </a:ext>
            </a:extLst>
          </p:cNvPr>
          <p:cNvSpPr txBox="1">
            <a:spLocks noChangeArrowheads="1"/>
          </p:cNvSpPr>
          <p:nvPr/>
        </p:nvSpPr>
        <p:spPr bwMode="auto">
          <a:xfrm>
            <a:off x="3203848" y="5900226"/>
            <a:ext cx="61644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Laplacian</a:t>
            </a:r>
            <a:r>
              <a:rPr lang="zh-TW" altLang="en-US" dirty="0"/>
              <a:t>在極座標如何寫：</a:t>
            </a:r>
          </a:p>
        </p:txBody>
      </p:sp>
    </p:spTree>
    <p:extLst>
      <p:ext uri="{BB962C8B-B14F-4D97-AF65-F5344CB8AC3E}">
        <p14:creationId xmlns:p14="http://schemas.microsoft.com/office/powerpoint/2010/main" val="64238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additive="base">
                                        <p:cTn id="31" dur="500" fill="hold"/>
                                        <p:tgtEl>
                                          <p:spTgt spid="2056"/>
                                        </p:tgtEl>
                                        <p:attrNameLst>
                                          <p:attrName>ppt_x</p:attrName>
                                        </p:attrNameLst>
                                      </p:cBhvr>
                                      <p:tavLst>
                                        <p:tav tm="0">
                                          <p:val>
                                            <p:strVal val="#ppt_x"/>
                                          </p:val>
                                        </p:tav>
                                        <p:tav tm="100000">
                                          <p:val>
                                            <p:strVal val="#ppt_x"/>
                                          </p:val>
                                        </p:tav>
                                      </p:tavLst>
                                    </p:anim>
                                    <p:anim calcmode="lin" valueType="num">
                                      <p:cBhvr additive="base">
                                        <p:cTn id="32" dur="500" fill="hold"/>
                                        <p:tgtEl>
                                          <p:spTgt spid="20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P spid="13" grpId="0" animBg="1"/>
      <p:bldP spid="14" grpId="0" animBg="1"/>
      <p:bldP spid="11" grpId="0" animBg="1"/>
      <p:bldP spid="12" grpId="0" animBg="1"/>
      <p:bldP spid="2" grpId="0"/>
      <p:bldP spid="3" grpId="0"/>
      <p:bldP spid="4"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stowe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052513"/>
            <a:ext cx="5111750"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spi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96975"/>
            <a:ext cx="5586412"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2D57-B40A-3A0C-0A33-642405B2A9D0}"/>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95424561-20A4-F900-542C-7FE5810E8EF8}"/>
              </a:ext>
            </a:extLst>
          </p:cNvPr>
          <p:cNvSpPr>
            <a:spLocks noGrp="1"/>
          </p:cNvSpPr>
          <p:nvPr>
            <p:ph type="subTitle" idx="1"/>
          </p:nvPr>
        </p:nvSpPr>
        <p:spPr/>
        <p:txBody>
          <a:bodyPr/>
          <a:lstStyle/>
          <a:p>
            <a:endParaRPr lang="en-TW"/>
          </a:p>
        </p:txBody>
      </p:sp>
      <p:pic>
        <p:nvPicPr>
          <p:cNvPr id="5" name="Picture 4" descr="Graphical user interface, text, application, chat or text message&#10;&#10;Description automatically generated">
            <a:hlinkClick r:id="rId2"/>
            <a:extLst>
              <a:ext uri="{FF2B5EF4-FFF2-40B4-BE49-F238E27FC236}">
                <a16:creationId xmlns:a16="http://schemas.microsoft.com/office/drawing/2014/main" id="{49E76896-CB64-24D6-79FB-200259A2C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4595"/>
            <a:ext cx="9144000" cy="4043210"/>
          </a:xfrm>
          <a:prstGeom prst="rect">
            <a:avLst/>
          </a:prstGeom>
        </p:spPr>
      </p:pic>
      <p:sp>
        <p:nvSpPr>
          <p:cNvPr id="4" name="TextBox 3">
            <a:extLst>
              <a:ext uri="{FF2B5EF4-FFF2-40B4-BE49-F238E27FC236}">
                <a16:creationId xmlns:a16="http://schemas.microsoft.com/office/drawing/2014/main" id="{A71121F7-E911-7E48-B778-A7094C158FED}"/>
              </a:ext>
            </a:extLst>
          </p:cNvPr>
          <p:cNvSpPr txBox="1"/>
          <p:nvPr/>
        </p:nvSpPr>
        <p:spPr bwMode="auto">
          <a:xfrm>
            <a:off x="2843808" y="1167722"/>
            <a:ext cx="41764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1D Stationary State in Periodic Potential </a:t>
            </a:r>
          </a:p>
        </p:txBody>
      </p:sp>
    </p:spTree>
    <p:extLst>
      <p:ext uri="{BB962C8B-B14F-4D97-AF65-F5344CB8AC3E}">
        <p14:creationId xmlns:p14="http://schemas.microsoft.com/office/powerpoint/2010/main" val="39076648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41_01"/>
          <p:cNvPicPr>
            <a:picLocks noChangeAspect="1" noChangeArrowheads="1"/>
          </p:cNvPicPr>
          <p:nvPr/>
        </p:nvPicPr>
        <p:blipFill rotWithShape="1">
          <a:blip r:embed="rId2">
            <a:extLst>
              <a:ext uri="{28A0092B-C50C-407E-A947-70E740481C1C}">
                <a14:useLocalDpi xmlns:a14="http://schemas.microsoft.com/office/drawing/2010/main" val="0"/>
              </a:ext>
            </a:extLst>
          </a:blip>
          <a:srcRect b="12589"/>
          <a:stretch/>
        </p:blipFill>
        <p:spPr bwMode="auto">
          <a:xfrm>
            <a:off x="2771800" y="1916832"/>
            <a:ext cx="2078037" cy="444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917154" y="2514320"/>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Copper   </a:t>
            </a:r>
            <a:r>
              <a:rPr lang="en-US" altLang="zh-TW" sz="1600" dirty="0" err="1"/>
              <a:t>fcc</a:t>
            </a:r>
            <a:endParaRPr lang="zh-TW" altLang="en-US" sz="1600" dirty="0"/>
          </a:p>
        </p:txBody>
      </p:sp>
      <p:sp>
        <p:nvSpPr>
          <p:cNvPr id="10244" name="Text Box 4"/>
          <p:cNvSpPr txBox="1">
            <a:spLocks noChangeArrowheads="1"/>
          </p:cNvSpPr>
          <p:nvPr/>
        </p:nvSpPr>
        <p:spPr bwMode="auto">
          <a:xfrm>
            <a:off x="4979723" y="5310606"/>
            <a:ext cx="217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600" dirty="0"/>
              <a:t>Silicon and Carbon</a:t>
            </a:r>
          </a:p>
        </p:txBody>
      </p:sp>
      <p:sp>
        <p:nvSpPr>
          <p:cNvPr id="2" name="文字方塊 1"/>
          <p:cNvSpPr txBox="1"/>
          <p:nvPr/>
        </p:nvSpPr>
        <p:spPr bwMode="auto">
          <a:xfrm>
            <a:off x="1978694" y="969795"/>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導體內為何會有電荷可以流動？</a:t>
            </a:r>
          </a:p>
        </p:txBody>
      </p:sp>
      <p:sp>
        <p:nvSpPr>
          <p:cNvPr id="3" name="文字方塊 2"/>
          <p:cNvSpPr txBox="1"/>
          <p:nvPr/>
        </p:nvSpPr>
        <p:spPr bwMode="auto">
          <a:xfrm>
            <a:off x="1978694" y="546106"/>
            <a:ext cx="4453601" cy="369332"/>
          </a:xfrm>
          <a:prstGeom prst="rect">
            <a:avLst/>
          </a:prstGeom>
          <a:noFill/>
          <a:ln w="9525">
            <a:noFill/>
            <a:miter lim="800000"/>
            <a:headEnd/>
            <a:tailEnd/>
          </a:ln>
        </p:spPr>
        <p:txBody>
          <a:bodyPr wrap="square" rtlCol="0">
            <a:spAutoFit/>
          </a:bodyPr>
          <a:lstStyle/>
          <a:p>
            <a:pPr>
              <a:spcBef>
                <a:spcPct val="50000"/>
              </a:spcBef>
            </a:pPr>
            <a:r>
              <a:rPr lang="zh-TW" altLang="en-US" sz="1800" dirty="0"/>
              <a:t>電子束縛在原子核旁邊。</a:t>
            </a:r>
            <a:endParaRPr lang="en-US" altLang="zh-TW" sz="1800" dirty="0"/>
          </a:p>
        </p:txBody>
      </p:sp>
      <p:sp>
        <p:nvSpPr>
          <p:cNvPr id="11" name="文字方塊 1">
            <a:extLst>
              <a:ext uri="{FF2B5EF4-FFF2-40B4-BE49-F238E27FC236}">
                <a16:creationId xmlns:a16="http://schemas.microsoft.com/office/drawing/2014/main" id="{7CE532B1-B282-62AA-5BE4-6876FE9C1C13}"/>
              </a:ext>
            </a:extLst>
          </p:cNvPr>
          <p:cNvSpPr txBox="1"/>
          <p:nvPr/>
        </p:nvSpPr>
        <p:spPr bwMode="auto">
          <a:xfrm>
            <a:off x="1978694" y="1393484"/>
            <a:ext cx="4680520" cy="369332"/>
          </a:xfrm>
          <a:prstGeom prst="rect">
            <a:avLst/>
          </a:prstGeom>
          <a:noFill/>
          <a:ln w="9525">
            <a:noFill/>
            <a:miter lim="800000"/>
            <a:headEnd/>
            <a:tailEnd/>
          </a:ln>
        </p:spPr>
        <p:txBody>
          <a:bodyPr wrap="square" rtlCol="0">
            <a:spAutoFit/>
          </a:bodyPr>
          <a:lstStyle/>
          <a:p>
            <a:pPr>
              <a:spcBef>
                <a:spcPct val="50000"/>
              </a:spcBef>
            </a:pPr>
            <a:r>
              <a:rPr lang="zh-TW" altLang="en-US" sz="1800" dirty="0"/>
              <a:t>絕緣體內為何就沒有電荷可以流動呢？</a:t>
            </a:r>
          </a:p>
        </p:txBody>
      </p:sp>
    </p:spTree>
    <p:extLst>
      <p:ext uri="{BB962C8B-B14F-4D97-AF65-F5344CB8AC3E}">
        <p14:creationId xmlns:p14="http://schemas.microsoft.com/office/powerpoint/2010/main" val="18352461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Dropbox\Documents\課程\YoungTextBook\Images\Chapter41\A_Images\A_Figures_and_Photos\41_21_Figure.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4219"/>
          <a:stretch/>
        </p:blipFill>
        <p:spPr bwMode="auto">
          <a:xfrm>
            <a:off x="5648597" y="1925528"/>
            <a:ext cx="3022654" cy="293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F39_21">
            <a:extLst>
              <a:ext uri="{FF2B5EF4-FFF2-40B4-BE49-F238E27FC236}">
                <a16:creationId xmlns:a16="http://schemas.microsoft.com/office/drawing/2014/main" id="{529EB19F-C3A9-D68D-5255-8A79F5744A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133"/>
          <a:stretch/>
        </p:blipFill>
        <p:spPr bwMode="auto">
          <a:xfrm>
            <a:off x="2782373" y="3652057"/>
            <a:ext cx="1789627" cy="186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F39_18">
            <a:extLst>
              <a:ext uri="{FF2B5EF4-FFF2-40B4-BE49-F238E27FC236}">
                <a16:creationId xmlns:a16="http://schemas.microsoft.com/office/drawing/2014/main" id="{BCC3DB83-B526-2050-2C42-3FA67FB2E6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5324" y="255334"/>
            <a:ext cx="2620155" cy="33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5E93951-4A86-2A35-F5EB-C476DAE18A5E}"/>
              </a:ext>
            </a:extLst>
          </p:cNvPr>
          <p:cNvPicPr>
            <a:picLocks noChangeAspect="1"/>
          </p:cNvPicPr>
          <p:nvPr/>
        </p:nvPicPr>
        <p:blipFill>
          <a:blip r:embed="rId5"/>
          <a:stretch>
            <a:fillRect/>
          </a:stretch>
        </p:blipFill>
        <p:spPr>
          <a:xfrm>
            <a:off x="248466" y="2619024"/>
            <a:ext cx="1834644" cy="1619951"/>
          </a:xfrm>
          <a:prstGeom prst="rect">
            <a:avLst/>
          </a:prstGeom>
        </p:spPr>
      </p:pic>
      <mc:AlternateContent xmlns:mc="http://schemas.openxmlformats.org/markup-compatibility/2006" xmlns:a14="http://schemas.microsoft.com/office/drawing/2010/main">
        <mc:Choice Requires="a14">
          <p:sp>
            <p:nvSpPr>
              <p:cNvPr id="6" name="文字方塊 10">
                <a:extLst>
                  <a:ext uri="{FF2B5EF4-FFF2-40B4-BE49-F238E27FC236}">
                    <a16:creationId xmlns:a16="http://schemas.microsoft.com/office/drawing/2014/main" id="{DAF7C144-EA0C-99A6-EE13-92B5B41E2B4C}"/>
                  </a:ext>
                </a:extLst>
              </p:cNvPr>
              <p:cNvSpPr txBox="1"/>
              <p:nvPr/>
            </p:nvSpPr>
            <p:spPr bwMode="auto">
              <a:xfrm>
                <a:off x="2781420" y="5661248"/>
                <a:ext cx="4530279" cy="71731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num>
                        <m:den>
                          <m:r>
                            <a:rPr lang="zh-TW" altLang="en-US" sz="1800" b="0" i="1" smtClean="0">
                              <a:latin typeface="Cambria Math"/>
                              <a:ea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zh-TW" altLang="en-US" sz="1800" i="1">
                              <a:latin typeface="Cambria Math"/>
                              <a:ea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𝑦</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zh-TW" altLang="en-US" sz="1800" i="1">
                                  <a:latin typeface="Cambria Math"/>
                                </a:rPr>
                                <m:t>𝜕</m:t>
                              </m:r>
                            </m:e>
                            <m:sup>
                              <m:r>
                                <a:rPr lang="en-US" altLang="zh-TW" sz="1800" i="1">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zh-TW" altLang="en-US" sz="1800" i="1">
                              <a:latin typeface="Cambria Math"/>
                              <a:ea typeface="Cambria Math"/>
                            </a:rPr>
                            <m:t>𝜕</m:t>
                          </m:r>
                          <m:sSup>
                            <m:sSupPr>
                              <m:ctrlPr>
                                <a:rPr lang="en-US" altLang="zh-TW" sz="1800" i="1">
                                  <a:latin typeface="Cambria Math" panose="02040503050406030204" pitchFamily="18" charset="0"/>
                                </a:rPr>
                              </m:ctrlPr>
                            </m:sSupPr>
                            <m:e>
                              <m:r>
                                <a:rPr lang="en-US" altLang="zh-TW" sz="1800" b="0" i="1" smtClean="0">
                                  <a:latin typeface="Cambria Math"/>
                                </a:rPr>
                                <m:t>𝑧</m:t>
                              </m:r>
                            </m:e>
                            <m:sup>
                              <m:r>
                                <a:rPr lang="en-US" altLang="zh-TW" sz="1800" i="1">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i="1">
                              <a:latin typeface="Cambria Math"/>
                            </a:rPr>
                            <m:t>2</m:t>
                          </m:r>
                          <m:r>
                            <a:rPr lang="en-US" altLang="zh-TW" sz="1800" i="1">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i="1" smtClean="0">
                              <a:latin typeface="Cambria Math" panose="02040503050406030204" pitchFamily="18" charset="0"/>
                            </a:rPr>
                          </m:ctrlPr>
                        </m:dPr>
                        <m:e>
                          <m:f>
                            <m:fPr>
                              <m:ctrlPr>
                                <a:rPr lang="en-US" altLang="zh-TW" sz="1800" i="1" smtClean="0">
                                  <a:latin typeface="Cambria Math" panose="02040503050406030204" pitchFamily="18" charset="0"/>
                                </a:rPr>
                              </m:ctrlPr>
                            </m:fPr>
                            <m:num>
                              <m:r>
                                <a:rPr lang="en-US" altLang="zh-TW" sz="1800" b="0" i="1" smtClean="0">
                                  <a:latin typeface="Cambria Math"/>
                                </a:rPr>
                                <m:t>−</m:t>
                              </m:r>
                              <m:r>
                                <a:rPr lang="en-US" altLang="zh-TW" sz="1800" b="0" i="1" smtClean="0">
                                  <a:latin typeface="Cambria Math"/>
                                </a:rPr>
                                <m:t>𝑘</m:t>
                              </m:r>
                              <m:sSup>
                                <m:sSupPr>
                                  <m:ctrlPr>
                                    <a:rPr lang="en-US" altLang="zh-TW" sz="1800" b="0" i="1" smtClean="0">
                                      <a:latin typeface="Cambria Math" panose="02040503050406030204" pitchFamily="18" charset="0"/>
                                    </a:rPr>
                                  </m:ctrlPr>
                                </m:sSupPr>
                                <m:e>
                                  <m:r>
                                    <a:rPr lang="en-US" altLang="zh-TW" sz="1800" i="1">
                                      <a:latin typeface="Cambria Math"/>
                                    </a:rPr>
                                    <m:t>𝑒</m:t>
                                  </m:r>
                                </m:e>
                                <m:sup>
                                  <m:r>
                                    <a:rPr lang="en-US" altLang="zh-TW" sz="1800" b="0" i="1" smtClean="0">
                                      <a:latin typeface="Cambria Math"/>
                                    </a:rPr>
                                    <m:t>2</m:t>
                                  </m:r>
                                </m:sup>
                              </m:sSup>
                            </m:num>
                            <m:den>
                              <m:r>
                                <a:rPr lang="en-US" altLang="zh-TW" sz="1800" b="0" i="1" smtClean="0">
                                  <a:latin typeface="Cambria Math"/>
                                </a:rPr>
                                <m:t>𝑟</m:t>
                              </m:r>
                            </m:den>
                          </m:f>
                          <m:r>
                            <a:rPr lang="en-US" altLang="zh-TW" sz="1800" b="0" i="1" smtClean="0">
                              <a:latin typeface="Cambria Math"/>
                            </a:rPr>
                            <m:t>−</m:t>
                          </m:r>
                          <m:r>
                            <a:rPr lang="en-US" altLang="zh-TW" sz="1800" b="0" i="1" smtClean="0">
                              <a:latin typeface="Cambria Math"/>
                            </a:rPr>
                            <m:t>𝐸</m:t>
                          </m:r>
                        </m:e>
                      </m:d>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6" name="文字方塊 10">
                <a:extLst>
                  <a:ext uri="{FF2B5EF4-FFF2-40B4-BE49-F238E27FC236}">
                    <a16:creationId xmlns:a16="http://schemas.microsoft.com/office/drawing/2014/main" id="{DAF7C144-EA0C-99A6-EE13-92B5B41E2B4C}"/>
                  </a:ext>
                </a:extLst>
              </p:cNvPr>
              <p:cNvSpPr txBox="1">
                <a:spLocks noRot="1" noChangeAspect="1" noMove="1" noResize="1" noEditPoints="1" noAdjustHandles="1" noChangeArrowheads="1" noChangeShapeType="1" noTextEdit="1"/>
              </p:cNvSpPr>
              <p:nvPr/>
            </p:nvSpPr>
            <p:spPr bwMode="auto">
              <a:xfrm>
                <a:off x="2781420" y="5661248"/>
                <a:ext cx="4530279" cy="717312"/>
              </a:xfrm>
              <a:prstGeom prst="rect">
                <a:avLst/>
              </a:prstGeom>
              <a:blipFill>
                <a:blip r:embed="rId6"/>
                <a:stretch>
                  <a:fillRect b="-1724"/>
                </a:stretch>
              </a:blipFill>
              <a:ln>
                <a:noFill/>
              </a:ln>
            </p:spPr>
            <p:txBody>
              <a:bodyPr/>
              <a:lstStyle/>
              <a:p>
                <a:r>
                  <a:rPr lang="en-TW">
                    <a:noFill/>
                  </a:rPr>
                  <a:t> </a:t>
                </a:r>
              </a:p>
            </p:txBody>
          </p:sp>
        </mc:Fallback>
      </mc:AlternateContent>
      <p:sp>
        <p:nvSpPr>
          <p:cNvPr id="2" name="Right Arrow 1">
            <a:extLst>
              <a:ext uri="{FF2B5EF4-FFF2-40B4-BE49-F238E27FC236}">
                <a16:creationId xmlns:a16="http://schemas.microsoft.com/office/drawing/2014/main" id="{30A1A9A7-69ED-E9ED-AD0A-75BC2AC4DA1F}"/>
              </a:ext>
            </a:extLst>
          </p:cNvPr>
          <p:cNvSpPr/>
          <p:nvPr/>
        </p:nvSpPr>
        <p:spPr>
          <a:xfrm>
            <a:off x="2195736" y="3356992"/>
            <a:ext cx="360040" cy="29506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271648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78698" y="5287288"/>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！其餘電子還是束縛在單一原子內。</a:t>
            </a:r>
          </a:p>
        </p:txBody>
      </p:sp>
      <p:sp>
        <p:nvSpPr>
          <p:cNvPr id="11270" name="Text Box 6"/>
          <p:cNvSpPr txBox="1">
            <a:spLocks noChangeArrowheads="1"/>
          </p:cNvSpPr>
          <p:nvPr/>
        </p:nvSpPr>
        <p:spPr bwMode="auto">
          <a:xfrm>
            <a:off x="885444" y="5683767"/>
            <a:ext cx="7674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這樣的電子會受到所有的原子的影響！他們的波函數會分布於所有原子間。</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878698" y="6287356"/>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這樣的電子波滿足：在週期性晶格位能下的薛丁格方程式。</a:t>
            </a:r>
            <a:r>
              <a:rPr lang="en-US" altLang="zh-TW" sz="1800" dirty="0"/>
              <a:t> </a:t>
            </a:r>
            <a:endParaRPr lang="zh-TW" altLang="en-US" sz="1800" dirty="0"/>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0911" y="363518"/>
            <a:ext cx="4843696" cy="3988341"/>
          </a:xfrm>
          <a:prstGeom prst="rect">
            <a:avLst/>
          </a:prstGeom>
        </p:spPr>
      </p:pic>
      <p:sp>
        <p:nvSpPr>
          <p:cNvPr id="8" name="Rectangle 7">
            <a:extLst>
              <a:ext uri="{FF2B5EF4-FFF2-40B4-BE49-F238E27FC236}">
                <a16:creationId xmlns:a16="http://schemas.microsoft.com/office/drawing/2014/main" id="{A6B9DBB2-EB84-AF42-8604-2FC271ED83A0}"/>
              </a:ext>
            </a:extLst>
          </p:cNvPr>
          <p:cNvSpPr/>
          <p:nvPr/>
        </p:nvSpPr>
        <p:spPr>
          <a:xfrm>
            <a:off x="896665" y="4401321"/>
            <a:ext cx="7908189" cy="369332"/>
          </a:xfrm>
          <a:prstGeom prst="rect">
            <a:avLst/>
          </a:prstGeom>
        </p:spPr>
        <p:txBody>
          <a:bodyPr wrap="square">
            <a:spAutoFit/>
          </a:bodyPr>
          <a:lstStyle/>
          <a:p>
            <a:r>
              <a:rPr lang="en-TW" sz="1800" dirty="0"/>
              <a:t>如果有多個原子，就會有多個能量相同的能態，跨越原子間的位能。</a:t>
            </a:r>
          </a:p>
        </p:txBody>
      </p:sp>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1880" y="3429000"/>
            <a:ext cx="0" cy="19442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468F0-5633-BB4B-8506-8FB6DBE49CB3}"/>
              </a:ext>
            </a:extLst>
          </p:cNvPr>
          <p:cNvCxnSpPr>
            <a:cxnSpLocks/>
          </p:cNvCxnSpPr>
          <p:nvPr/>
        </p:nvCxnSpPr>
        <p:spPr>
          <a:xfrm flipH="1" flipV="1">
            <a:off x="4716016" y="3573016"/>
            <a:ext cx="1512168" cy="18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D305C7-C83B-1C22-8D84-BD64F6DD4716}"/>
              </a:ext>
            </a:extLst>
          </p:cNvPr>
          <p:cNvCxnSpPr>
            <a:cxnSpLocks/>
          </p:cNvCxnSpPr>
          <p:nvPr/>
        </p:nvCxnSpPr>
        <p:spPr>
          <a:xfrm flipH="1" flipV="1">
            <a:off x="4850759" y="3429000"/>
            <a:ext cx="1909676" cy="10205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63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269"/>
                                        </p:tgtEl>
                                        <p:attrNameLst>
                                          <p:attrName>style.visibility</p:attrName>
                                        </p:attrNameLst>
                                      </p:cBhvr>
                                      <p:to>
                                        <p:strVal val="visible"/>
                                      </p:to>
                                    </p:set>
                                    <p:anim calcmode="lin" valueType="num">
                                      <p:cBhvr additive="base">
                                        <p:cTn id="15" dur="500" fill="hold"/>
                                        <p:tgtEl>
                                          <p:spTgt spid="11269"/>
                                        </p:tgtEl>
                                        <p:attrNameLst>
                                          <p:attrName>ppt_x</p:attrName>
                                        </p:attrNameLst>
                                      </p:cBhvr>
                                      <p:tavLst>
                                        <p:tav tm="0">
                                          <p:val>
                                            <p:strVal val="#ppt_x"/>
                                          </p:val>
                                        </p:tav>
                                        <p:tav tm="100000">
                                          <p:val>
                                            <p:strVal val="#ppt_x"/>
                                          </p:val>
                                        </p:tav>
                                      </p:tavLst>
                                    </p:anim>
                                    <p:anim calcmode="lin" valueType="num">
                                      <p:cBhvr additive="base">
                                        <p:cTn id="16"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70"/>
                                        </p:tgtEl>
                                        <p:attrNameLst>
                                          <p:attrName>style.visibility</p:attrName>
                                        </p:attrNameLst>
                                      </p:cBhvr>
                                      <p:to>
                                        <p:strVal val="visible"/>
                                      </p:to>
                                    </p:set>
                                    <p:anim calcmode="lin" valueType="num">
                                      <p:cBhvr additive="base">
                                        <p:cTn id="21" dur="500" fill="hold"/>
                                        <p:tgtEl>
                                          <p:spTgt spid="11270"/>
                                        </p:tgtEl>
                                        <p:attrNameLst>
                                          <p:attrName>ppt_x</p:attrName>
                                        </p:attrNameLst>
                                      </p:cBhvr>
                                      <p:tavLst>
                                        <p:tav tm="0">
                                          <p:val>
                                            <p:strVal val="#ppt_x"/>
                                          </p:val>
                                        </p:tav>
                                        <p:tav tm="100000">
                                          <p:val>
                                            <p:strVal val="#ppt_x"/>
                                          </p:val>
                                        </p:tav>
                                      </p:tavLst>
                                    </p:anim>
                                    <p:anim calcmode="lin" valueType="num">
                                      <p:cBhvr additive="base">
                                        <p:cTn id="22" dur="500" fill="hold"/>
                                        <p:tgtEl>
                                          <p:spTgt spid="1127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44E2C-8DE2-7365-CA4F-CFCB5CEDFD31}"/>
              </a:ext>
            </a:extLst>
          </p:cNvPr>
          <p:cNvPicPr>
            <a:picLocks noChangeAspect="1"/>
          </p:cNvPicPr>
          <p:nvPr/>
        </p:nvPicPr>
        <p:blipFill>
          <a:blip r:embed="rId2"/>
          <a:stretch>
            <a:fillRect/>
          </a:stretch>
        </p:blipFill>
        <p:spPr>
          <a:xfrm>
            <a:off x="850900" y="836712"/>
            <a:ext cx="7442200" cy="5854700"/>
          </a:xfrm>
          <a:prstGeom prst="rect">
            <a:avLst/>
          </a:prstGeom>
        </p:spPr>
      </p:pic>
      <p:pic>
        <p:nvPicPr>
          <p:cNvPr id="3" name="Picture 2">
            <a:extLst>
              <a:ext uri="{FF2B5EF4-FFF2-40B4-BE49-F238E27FC236}">
                <a16:creationId xmlns:a16="http://schemas.microsoft.com/office/drawing/2014/main" id="{4D9AF756-FE87-B405-B7AA-3EC122790AEA}"/>
              </a:ext>
            </a:extLst>
          </p:cNvPr>
          <p:cNvPicPr>
            <a:picLocks noChangeAspect="1"/>
          </p:cNvPicPr>
          <p:nvPr/>
        </p:nvPicPr>
        <p:blipFill rotWithShape="1">
          <a:blip r:embed="rId3"/>
          <a:srcRect b="67536"/>
          <a:stretch/>
        </p:blipFill>
        <p:spPr>
          <a:xfrm>
            <a:off x="859041" y="207512"/>
            <a:ext cx="3523106" cy="604596"/>
          </a:xfrm>
          <a:prstGeom prst="rect">
            <a:avLst/>
          </a:prstGeom>
        </p:spPr>
      </p:pic>
      <p:pic>
        <p:nvPicPr>
          <p:cNvPr id="4" name="Picture 3">
            <a:extLst>
              <a:ext uri="{FF2B5EF4-FFF2-40B4-BE49-F238E27FC236}">
                <a16:creationId xmlns:a16="http://schemas.microsoft.com/office/drawing/2014/main" id="{56CD5114-A7BD-F52C-6B14-8703FBC17ECE}"/>
              </a:ext>
            </a:extLst>
          </p:cNvPr>
          <p:cNvPicPr>
            <a:picLocks noChangeAspect="1"/>
          </p:cNvPicPr>
          <p:nvPr/>
        </p:nvPicPr>
        <p:blipFill rotWithShape="1">
          <a:blip r:embed="rId3"/>
          <a:srcRect l="12359" t="73229"/>
          <a:stretch/>
        </p:blipFill>
        <p:spPr>
          <a:xfrm>
            <a:off x="4468359" y="201996"/>
            <a:ext cx="3812616" cy="615629"/>
          </a:xfrm>
          <a:prstGeom prst="rect">
            <a:avLst/>
          </a:prstGeom>
        </p:spPr>
      </p:pic>
      <p:sp>
        <p:nvSpPr>
          <p:cNvPr id="5" name="Rectangle 4">
            <a:extLst>
              <a:ext uri="{FF2B5EF4-FFF2-40B4-BE49-F238E27FC236}">
                <a16:creationId xmlns:a16="http://schemas.microsoft.com/office/drawing/2014/main" id="{5705989E-2011-C4FA-5766-688BE04273C9}"/>
              </a:ext>
            </a:extLst>
          </p:cNvPr>
          <p:cNvSpPr/>
          <p:nvPr/>
        </p:nvSpPr>
        <p:spPr>
          <a:xfrm>
            <a:off x="755576" y="1556792"/>
            <a:ext cx="7704856"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4651008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399423" y="1959532"/>
            <a:ext cx="5184576" cy="2323005"/>
          </a:xfrm>
          <a:prstGeom prst="rect">
            <a:avLst/>
          </a:prstGeom>
        </p:spPr>
      </p:pic>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399422" y="4437112"/>
            <a:ext cx="5328592" cy="1820412"/>
          </a:xfrm>
          <a:prstGeom prst="rect">
            <a:avLst/>
          </a:prstGeom>
        </p:spPr>
      </p:pic>
      <p:pic>
        <p:nvPicPr>
          <p:cNvPr id="10" name="Picture 9">
            <a:extLst>
              <a:ext uri="{FF2B5EF4-FFF2-40B4-BE49-F238E27FC236}">
                <a16:creationId xmlns:a16="http://schemas.microsoft.com/office/drawing/2014/main" id="{73739C66-5755-13CB-559D-C01859C80D41}"/>
              </a:ext>
            </a:extLst>
          </p:cNvPr>
          <p:cNvPicPr>
            <a:picLocks noChangeAspect="1"/>
          </p:cNvPicPr>
          <p:nvPr/>
        </p:nvPicPr>
        <p:blipFill rotWithShape="1">
          <a:blip r:embed="rId2"/>
          <a:srcRect t="9398" b="38161"/>
          <a:stretch/>
        </p:blipFill>
        <p:spPr>
          <a:xfrm>
            <a:off x="2401822" y="1958830"/>
            <a:ext cx="5184576" cy="1410268"/>
          </a:xfrm>
          <a:prstGeom prst="rect">
            <a:avLst/>
          </a:prstGeom>
        </p:spPr>
      </p:pic>
      <p:sp>
        <p:nvSpPr>
          <p:cNvPr id="12" name="Rectangle 11">
            <a:extLst>
              <a:ext uri="{FF2B5EF4-FFF2-40B4-BE49-F238E27FC236}">
                <a16:creationId xmlns:a16="http://schemas.microsoft.com/office/drawing/2014/main" id="{7ED96604-4130-26D3-801F-F08725A988D5}"/>
              </a:ext>
            </a:extLst>
          </p:cNvPr>
          <p:cNvSpPr/>
          <p:nvPr/>
        </p:nvSpPr>
        <p:spPr>
          <a:xfrm>
            <a:off x="1535326" y="5795385"/>
            <a:ext cx="1008113" cy="46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347864" y="386760"/>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347864" y="386760"/>
                <a:ext cx="1715854" cy="276999"/>
              </a:xfrm>
              <a:prstGeom prst="rect">
                <a:avLst/>
              </a:prstGeom>
              <a:blipFill>
                <a:blip r:embed="rId3"/>
                <a:stretch>
                  <a:fillRect l="-2206"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695507" y="361121"/>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sp>
        <p:nvSpPr>
          <p:cNvPr id="20" name="Down Arrow 19">
            <a:extLst>
              <a:ext uri="{FF2B5EF4-FFF2-40B4-BE49-F238E27FC236}">
                <a16:creationId xmlns:a16="http://schemas.microsoft.com/office/drawing/2014/main" id="{B6C66CAD-572C-2330-0367-DF16E42E9678}"/>
              </a:ext>
            </a:extLst>
          </p:cNvPr>
          <p:cNvSpPr/>
          <p:nvPr/>
        </p:nvSpPr>
        <p:spPr>
          <a:xfrm>
            <a:off x="6287854" y="4139201"/>
            <a:ext cx="432049" cy="4320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cxnSp>
        <p:nvCxnSpPr>
          <p:cNvPr id="22" name="Straight Arrow Connector 21">
            <a:extLst>
              <a:ext uri="{FF2B5EF4-FFF2-40B4-BE49-F238E27FC236}">
                <a16:creationId xmlns:a16="http://schemas.microsoft.com/office/drawing/2014/main" id="{6B4A99FF-35E5-3314-FEC3-595C24BA92FE}"/>
              </a:ext>
            </a:extLst>
          </p:cNvPr>
          <p:cNvCxnSpPr/>
          <p:nvPr/>
        </p:nvCxnSpPr>
        <p:spPr>
          <a:xfrm flipH="1">
            <a:off x="5055178" y="2257161"/>
            <a:ext cx="737160" cy="2439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3D3D19B-31E8-0D12-D966-A8A84037790B}"/>
                  </a:ext>
                </a:extLst>
              </p:cNvPr>
              <p:cNvSpPr txBox="1"/>
              <p:nvPr/>
            </p:nvSpPr>
            <p:spPr bwMode="auto">
              <a:xfrm>
                <a:off x="7276045" y="5208818"/>
                <a:ext cx="9408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D3D3D19B-31E8-0D12-D966-A8A84037790B}"/>
                  </a:ext>
                </a:extLst>
              </p:cNvPr>
              <p:cNvSpPr txBox="1">
                <a:spLocks noRot="1" noChangeAspect="1" noMove="1" noResize="1" noEditPoints="1" noAdjustHandles="1" noChangeArrowheads="1" noChangeShapeType="1" noTextEdit="1"/>
              </p:cNvSpPr>
              <p:nvPr/>
            </p:nvSpPr>
            <p:spPr bwMode="auto">
              <a:xfrm>
                <a:off x="7276045" y="5208818"/>
                <a:ext cx="940899" cy="276999"/>
              </a:xfrm>
              <a:prstGeom prst="rect">
                <a:avLst/>
              </a:prstGeom>
              <a:blipFill>
                <a:blip r:embed="rId4"/>
                <a:stretch>
                  <a:fillRect l="-5333" b="-4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6AF8824-DE62-F951-3E4B-06810AD470D1}"/>
                  </a:ext>
                </a:extLst>
              </p:cNvPr>
              <p:cNvSpPr txBox="1"/>
              <p:nvPr/>
            </p:nvSpPr>
            <p:spPr bwMode="auto">
              <a:xfrm>
                <a:off x="7272732" y="2680039"/>
                <a:ext cx="53129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B6AF8824-DE62-F951-3E4B-06810AD470D1}"/>
                  </a:ext>
                </a:extLst>
              </p:cNvPr>
              <p:cNvSpPr txBox="1">
                <a:spLocks noRot="1" noChangeAspect="1" noMove="1" noResize="1" noEditPoints="1" noAdjustHandles="1" noChangeArrowheads="1" noChangeShapeType="1" noTextEdit="1"/>
              </p:cNvSpPr>
              <p:nvPr/>
            </p:nvSpPr>
            <p:spPr bwMode="auto">
              <a:xfrm>
                <a:off x="7272732" y="2680039"/>
                <a:ext cx="531299" cy="276999"/>
              </a:xfrm>
              <a:prstGeom prst="rect">
                <a:avLst/>
              </a:prstGeom>
              <a:blipFill>
                <a:blip r:embed="rId5"/>
                <a:stretch>
                  <a:fillRect l="-9302" b="-909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9159B43-D3B1-DD02-39C3-FE3E76A3CB0B}"/>
                  </a:ext>
                </a:extLst>
              </p:cNvPr>
              <p:cNvSpPr txBox="1"/>
              <p:nvPr/>
            </p:nvSpPr>
            <p:spPr bwMode="auto">
              <a:xfrm>
                <a:off x="1722806" y="737810"/>
                <a:ext cx="649413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將</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GB" dirty="0">
                    <a:latin typeface="Times New Roman" pitchFamily="18" charset="0"/>
                    <a:cs typeface="Times New Roman" pitchFamily="18" charset="0"/>
                  </a:rPr>
                  <a:t>代入函數的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oMath>
                </a14:m>
                <a:r>
                  <a:rPr lang="en-GB" dirty="0">
                    <a:latin typeface="Times New Roman" pitchFamily="18" charset="0"/>
                    <a:cs typeface="Times New Roman" pitchFamily="18" charset="0"/>
                  </a:rPr>
                  <a:t>，</a:t>
                </a:r>
                <a:r>
                  <a:rPr lang="en-GB" dirty="0" err="1">
                    <a:latin typeface="Times New Roman" pitchFamily="18" charset="0"/>
                    <a:cs typeface="Times New Roman" pitchFamily="18" charset="0"/>
                  </a:rPr>
                  <a:t>等於把函數圖形向左移</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，這稱為平移。</a:t>
                </a:r>
              </a:p>
            </p:txBody>
          </p:sp>
        </mc:Choice>
        <mc:Fallback xmlns="">
          <p:sp>
            <p:nvSpPr>
              <p:cNvPr id="3" name="TextBox 2">
                <a:extLst>
                  <a:ext uri="{FF2B5EF4-FFF2-40B4-BE49-F238E27FC236}">
                    <a16:creationId xmlns:a16="http://schemas.microsoft.com/office/drawing/2014/main" id="{59159B43-D3B1-DD02-39C3-FE3E76A3CB0B}"/>
                  </a:ext>
                </a:extLst>
              </p:cNvPr>
              <p:cNvSpPr txBox="1">
                <a:spLocks noRot="1" noChangeAspect="1" noMove="1" noResize="1" noEditPoints="1" noAdjustHandles="1" noChangeArrowheads="1" noChangeShapeType="1" noTextEdit="1"/>
              </p:cNvSpPr>
              <p:nvPr/>
            </p:nvSpPr>
            <p:spPr bwMode="auto">
              <a:xfrm>
                <a:off x="1722806" y="737810"/>
                <a:ext cx="6494138" cy="369332"/>
              </a:xfrm>
              <a:prstGeom prst="rect">
                <a:avLst/>
              </a:prstGeom>
              <a:blipFill>
                <a:blip r:embed="rId6"/>
                <a:stretch>
                  <a:fillRect l="-780" t="-6667" r="-195"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99A97F-5B5D-BB60-AFEF-CBC244F890FF}"/>
                  </a:ext>
                </a:extLst>
              </p:cNvPr>
              <p:cNvSpPr txBox="1"/>
              <p:nvPr/>
            </p:nvSpPr>
            <p:spPr bwMode="auto">
              <a:xfrm>
                <a:off x="1722806" y="1131224"/>
                <a:ext cx="5441482"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看移動後的原點，函數值來自之前的</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a:t>
                </a:r>
                <a:endParaRPr lang="en-TW" dirty="0"/>
              </a:p>
            </p:txBody>
          </p:sp>
        </mc:Choice>
        <mc:Fallback xmlns="">
          <p:sp>
            <p:nvSpPr>
              <p:cNvPr id="5" name="TextBox 4">
                <a:extLst>
                  <a:ext uri="{FF2B5EF4-FFF2-40B4-BE49-F238E27FC236}">
                    <a16:creationId xmlns:a16="http://schemas.microsoft.com/office/drawing/2014/main" id="{B299A97F-5B5D-BB60-AFEF-CBC244F890FF}"/>
                  </a:ext>
                </a:extLst>
              </p:cNvPr>
              <p:cNvSpPr txBox="1">
                <a:spLocks noRot="1" noChangeAspect="1" noMove="1" noResize="1" noEditPoints="1" noAdjustHandles="1" noChangeArrowheads="1" noChangeShapeType="1" noTextEdit="1"/>
              </p:cNvSpPr>
              <p:nvPr/>
            </p:nvSpPr>
            <p:spPr bwMode="auto">
              <a:xfrm>
                <a:off x="1722806" y="1131224"/>
                <a:ext cx="5441482" cy="369332"/>
              </a:xfrm>
              <a:prstGeom prst="rect">
                <a:avLst/>
              </a:prstGeom>
              <a:blipFill>
                <a:blip r:embed="rId7"/>
                <a:stretch>
                  <a:fillRect l="-932" t="-10000" b="-20000"/>
                </a:stretch>
              </a:blipFill>
              <a:ln w="9525">
                <a:noFill/>
                <a:miter lim="800000"/>
                <a:headEnd/>
                <a:tailEnd/>
              </a:ln>
            </p:spPr>
            <p:txBody>
              <a:bodyPr/>
              <a:lstStyle/>
              <a:p>
                <a:r>
                  <a:rPr lang="en-TW">
                    <a:noFill/>
                  </a:rPr>
                  <a:t> </a:t>
                </a:r>
              </a:p>
            </p:txBody>
          </p:sp>
        </mc:Fallback>
      </mc:AlternateContent>
      <p:sp>
        <p:nvSpPr>
          <p:cNvPr id="6" name="TextBox 5">
            <a:extLst>
              <a:ext uri="{FF2B5EF4-FFF2-40B4-BE49-F238E27FC236}">
                <a16:creationId xmlns:a16="http://schemas.microsoft.com/office/drawing/2014/main" id="{9F601428-8CD5-6E9A-B401-197852C08904}"/>
              </a:ext>
            </a:extLst>
          </p:cNvPr>
          <p:cNvSpPr txBox="1"/>
          <p:nvPr/>
        </p:nvSpPr>
        <p:spPr bwMode="auto">
          <a:xfrm>
            <a:off x="1722806" y="1524638"/>
            <a:ext cx="5861193"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週期位能平移前與平移後完全沒有差別：</a:t>
            </a:r>
          </a:p>
        </p:txBody>
      </p:sp>
    </p:spTree>
    <p:extLst>
      <p:ext uri="{BB962C8B-B14F-4D97-AF65-F5344CB8AC3E}">
        <p14:creationId xmlns:p14="http://schemas.microsoft.com/office/powerpoint/2010/main" val="277848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0.01274 L -0.09462 0.36135 " pathEditMode="relative" rAng="0" ptsTypes="AA">
                                      <p:cBhvr>
                                        <p:cTn id="6" dur="2000" fill="hold"/>
                                        <p:tgtEl>
                                          <p:spTgt spid="10"/>
                                        </p:tgtEl>
                                        <p:attrNameLst>
                                          <p:attrName>ppt_x</p:attrName>
                                          <p:attrName>ppt_y</p:attrName>
                                        </p:attrNameLst>
                                      </p:cBhvr>
                                      <p:rCtr x="-4722" y="17431"/>
                                    </p:animMotion>
                                  </p:childTnLst>
                                </p:cTn>
                              </p:par>
                              <p:par>
                                <p:cTn id="7" presetID="2" presetClass="entr" presetSubtype="4"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 calcmode="lin" valueType="num">
                                      <p:cBhvr additive="base">
                                        <p:cTn id="9" dur="500" fill="hold"/>
                                        <p:tgtEl>
                                          <p:spTgt spid="20"/>
                                        </p:tgtEl>
                                        <p:attrNameLst>
                                          <p:attrName>ppt_x</p:attrName>
                                        </p:attrNameLst>
                                      </p:cBhvr>
                                      <p:tavLst>
                                        <p:tav tm="0">
                                          <p:val>
                                            <p:strVal val="#ppt_x"/>
                                          </p:val>
                                        </p:tav>
                                        <p:tav tm="100000">
                                          <p:val>
                                            <p:strVal val="#ppt_x"/>
                                          </p:val>
                                        </p:tav>
                                      </p:tavLst>
                                    </p:anim>
                                    <p:anim calcmode="lin" valueType="num">
                                      <p:cBhvr additive="base">
                                        <p:cTn id="10" dur="500" fill="hold"/>
                                        <p:tgtEl>
                                          <p:spTgt spid="20"/>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12"/>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771801" y="1969411"/>
            <a:ext cx="5184576" cy="2323005"/>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485653" y="992798"/>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240921" y="1475687"/>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240921" y="1475687"/>
                <a:ext cx="2250103" cy="276999"/>
              </a:xfrm>
              <a:prstGeom prst="rect">
                <a:avLst/>
              </a:prstGeom>
              <a:blipFill>
                <a:blip r:embed="rId3"/>
                <a:stretch>
                  <a:fillRect t="-4348" r="-562" b="-30435"/>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5B171FB3-F75E-5240-8357-7E04577DC3E1}"/>
              </a:ext>
            </a:extLst>
          </p:cNvPr>
          <p:cNvPicPr>
            <a:picLocks noChangeAspect="1"/>
          </p:cNvPicPr>
          <p:nvPr/>
        </p:nvPicPr>
        <p:blipFill rotWithShape="1">
          <a:blip r:embed="rId2"/>
          <a:srcRect l="1" t="7847" r="48" b="24273"/>
          <a:stretch/>
        </p:blipFill>
        <p:spPr>
          <a:xfrm>
            <a:off x="2771800" y="4446991"/>
            <a:ext cx="5328592" cy="1820412"/>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19B7D9C-9A3E-0084-C7DC-96AA52BB1A0C}"/>
                  </a:ext>
                </a:extLst>
              </p:cNvPr>
              <p:cNvSpPr txBox="1"/>
              <p:nvPr/>
            </p:nvSpPr>
            <p:spPr bwMode="auto">
              <a:xfrm>
                <a:off x="8034676" y="2612250"/>
                <a:ext cx="79842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5" name="TextBox 14">
                <a:extLst>
                  <a:ext uri="{FF2B5EF4-FFF2-40B4-BE49-F238E27FC236}">
                    <a16:creationId xmlns:a16="http://schemas.microsoft.com/office/drawing/2014/main" id="{919B7D9C-9A3E-0084-C7DC-96AA52BB1A0C}"/>
                  </a:ext>
                </a:extLst>
              </p:cNvPr>
              <p:cNvSpPr txBox="1">
                <a:spLocks noRot="1" noChangeAspect="1" noMove="1" noResize="1" noEditPoints="1" noAdjustHandles="1" noChangeArrowheads="1" noChangeShapeType="1" noTextEdit="1"/>
              </p:cNvSpPr>
              <p:nvPr/>
            </p:nvSpPr>
            <p:spPr bwMode="auto">
              <a:xfrm>
                <a:off x="8034676" y="2612250"/>
                <a:ext cx="798424" cy="276999"/>
              </a:xfrm>
              <a:prstGeom prst="rect">
                <a:avLst/>
              </a:prstGeom>
              <a:blipFill>
                <a:blip r:embed="rId4"/>
                <a:stretch>
                  <a:fillRect t="-4348" r="-1563" b="-30435"/>
                </a:stretch>
              </a:blipFill>
              <a:ln w="9525">
                <a:noFill/>
                <a:miter lim="800000"/>
                <a:headEnd/>
                <a:tailEnd/>
              </a:ln>
            </p:spPr>
            <p:txBody>
              <a:bodyPr/>
              <a:lstStyle/>
              <a:p>
                <a:r>
                  <a:rPr lang="en-TW">
                    <a:noFill/>
                  </a:rPr>
                  <a:t> </a:t>
                </a:r>
              </a:p>
            </p:txBody>
          </p:sp>
        </mc:Fallback>
      </mc:AlternateContent>
      <p:sp>
        <p:nvSpPr>
          <p:cNvPr id="17" name="Freeform 16">
            <a:extLst>
              <a:ext uri="{FF2B5EF4-FFF2-40B4-BE49-F238E27FC236}">
                <a16:creationId xmlns:a16="http://schemas.microsoft.com/office/drawing/2014/main" id="{05C0E3FA-155C-E0D4-8A7D-712CB8094E4D}"/>
              </a:ext>
            </a:extLst>
          </p:cNvPr>
          <p:cNvSpPr/>
          <p:nvPr/>
        </p:nvSpPr>
        <p:spPr>
          <a:xfrm>
            <a:off x="4139952" y="2626998"/>
            <a:ext cx="2880321" cy="524502"/>
          </a:xfrm>
          <a:custGeom>
            <a:avLst/>
            <a:gdLst>
              <a:gd name="connsiteX0" fmla="*/ 0 w 4813817"/>
              <a:gd name="connsiteY0" fmla="*/ 493168 h 524502"/>
              <a:gd name="connsiteX1" fmla="*/ 226032 w 4813817"/>
              <a:gd name="connsiteY1" fmla="*/ 8 h 524502"/>
              <a:gd name="connsiteX2" fmla="*/ 1191803 w 4813817"/>
              <a:gd name="connsiteY2" fmla="*/ 503442 h 524502"/>
              <a:gd name="connsiteX3" fmla="*/ 1582221 w 4813817"/>
              <a:gd name="connsiteY3" fmla="*/ 10282 h 524502"/>
              <a:gd name="connsiteX4" fmla="*/ 2558266 w 4813817"/>
              <a:gd name="connsiteY4" fmla="*/ 493168 h 524502"/>
              <a:gd name="connsiteX5" fmla="*/ 3359650 w 4813817"/>
              <a:gd name="connsiteY5" fmla="*/ 20556 h 524502"/>
              <a:gd name="connsiteX6" fmla="*/ 4366517 w 4813817"/>
              <a:gd name="connsiteY6" fmla="*/ 523990 h 524502"/>
              <a:gd name="connsiteX7" fmla="*/ 4777484 w 4813817"/>
              <a:gd name="connsiteY7" fmla="*/ 123298 h 524502"/>
              <a:gd name="connsiteX8" fmla="*/ 4767209 w 4813817"/>
              <a:gd name="connsiteY8" fmla="*/ 123298 h 5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817" h="524502">
                <a:moveTo>
                  <a:pt x="0" y="493168"/>
                </a:moveTo>
                <a:cubicBezTo>
                  <a:pt x="13699" y="245732"/>
                  <a:pt x="27398" y="-1704"/>
                  <a:pt x="226032" y="8"/>
                </a:cubicBezTo>
                <a:cubicBezTo>
                  <a:pt x="424666" y="1720"/>
                  <a:pt x="965772" y="501730"/>
                  <a:pt x="1191803" y="503442"/>
                </a:cubicBezTo>
                <a:cubicBezTo>
                  <a:pt x="1417834" y="505154"/>
                  <a:pt x="1354477" y="11994"/>
                  <a:pt x="1582221" y="10282"/>
                </a:cubicBezTo>
                <a:cubicBezTo>
                  <a:pt x="1809965" y="8570"/>
                  <a:pt x="2262028" y="491456"/>
                  <a:pt x="2558266" y="493168"/>
                </a:cubicBezTo>
                <a:cubicBezTo>
                  <a:pt x="2854504" y="494880"/>
                  <a:pt x="3058275" y="15419"/>
                  <a:pt x="3359650" y="20556"/>
                </a:cubicBezTo>
                <a:cubicBezTo>
                  <a:pt x="3661025" y="25693"/>
                  <a:pt x="4130211" y="506866"/>
                  <a:pt x="4366517" y="523990"/>
                </a:cubicBezTo>
                <a:cubicBezTo>
                  <a:pt x="4602823" y="541114"/>
                  <a:pt x="4777484" y="123298"/>
                  <a:pt x="4777484" y="123298"/>
                </a:cubicBezTo>
                <a:cubicBezTo>
                  <a:pt x="4844266" y="56516"/>
                  <a:pt x="4805737" y="89907"/>
                  <a:pt x="4767209" y="1232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E1A5D8-0294-9342-4E8A-72ED0A04C7B7}"/>
                  </a:ext>
                </a:extLst>
              </p:cNvPr>
              <p:cNvSpPr txBox="1"/>
              <p:nvPr/>
            </p:nvSpPr>
            <p:spPr bwMode="auto">
              <a:xfrm>
                <a:off x="3508045" y="644807"/>
                <a:ext cx="1715854"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𝑉</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18" name="TextBox 17">
                <a:extLst>
                  <a:ext uri="{FF2B5EF4-FFF2-40B4-BE49-F238E27FC236}">
                    <a16:creationId xmlns:a16="http://schemas.microsoft.com/office/drawing/2014/main" id="{15E1A5D8-0294-9342-4E8A-72ED0A04C7B7}"/>
                  </a:ext>
                </a:extLst>
              </p:cNvPr>
              <p:cNvSpPr txBox="1">
                <a:spLocks noRot="1" noChangeAspect="1" noMove="1" noResize="1" noEditPoints="1" noAdjustHandles="1" noChangeArrowheads="1" noChangeShapeType="1" noTextEdit="1"/>
              </p:cNvSpPr>
              <p:nvPr/>
            </p:nvSpPr>
            <p:spPr bwMode="auto">
              <a:xfrm>
                <a:off x="3508045" y="644807"/>
                <a:ext cx="1715854" cy="276999"/>
              </a:xfrm>
              <a:prstGeom prst="rect">
                <a:avLst/>
              </a:prstGeom>
              <a:blipFill>
                <a:blip r:embed="rId5"/>
                <a:stretch>
                  <a:fillRect l="-2941" b="-4348"/>
                </a:stretch>
              </a:blipFill>
              <a:ln w="9525">
                <a:noFill/>
                <a:miter lim="800000"/>
                <a:headEnd/>
                <a:tailEnd/>
              </a:ln>
            </p:spPr>
            <p:txBody>
              <a:bodyPr/>
              <a:lstStyle/>
              <a:p>
                <a:r>
                  <a:rPr lang="en-TW">
                    <a:noFill/>
                  </a:rPr>
                  <a:t> </a:t>
                </a:r>
              </a:p>
            </p:txBody>
          </p:sp>
        </mc:Fallback>
      </mc:AlternateContent>
      <p:sp>
        <p:nvSpPr>
          <p:cNvPr id="19" name="TextBox 18">
            <a:extLst>
              <a:ext uri="{FF2B5EF4-FFF2-40B4-BE49-F238E27FC236}">
                <a16:creationId xmlns:a16="http://schemas.microsoft.com/office/drawing/2014/main" id="{AD363C12-2123-EC1F-8E1D-67EC926EE27A}"/>
              </a:ext>
            </a:extLst>
          </p:cNvPr>
          <p:cNvSpPr txBox="1"/>
          <p:nvPr/>
        </p:nvSpPr>
        <p:spPr bwMode="auto">
          <a:xfrm>
            <a:off x="1485653" y="590597"/>
            <a:ext cx="1862211"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週期位能：</a:t>
            </a:r>
          </a:p>
        </p:txBody>
      </p:sp>
      <p:cxnSp>
        <p:nvCxnSpPr>
          <p:cNvPr id="22" name="Straight Arrow Connector 21">
            <a:extLst>
              <a:ext uri="{FF2B5EF4-FFF2-40B4-BE49-F238E27FC236}">
                <a16:creationId xmlns:a16="http://schemas.microsoft.com/office/drawing/2014/main" id="{6B4A99FF-35E5-3314-FEC3-595C24BA92FE}"/>
              </a:ext>
            </a:extLst>
          </p:cNvPr>
          <p:cNvCxnSpPr>
            <a:cxnSpLocks/>
          </p:cNvCxnSpPr>
          <p:nvPr/>
        </p:nvCxnSpPr>
        <p:spPr>
          <a:xfrm flipH="1">
            <a:off x="5223899" y="2800456"/>
            <a:ext cx="860269" cy="25007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7C0109E-4034-081B-BECA-491338BA5B26}"/>
                  </a:ext>
                </a:extLst>
              </p:cNvPr>
              <p:cNvSpPr txBox="1"/>
              <p:nvPr/>
            </p:nvSpPr>
            <p:spPr bwMode="auto">
              <a:xfrm>
                <a:off x="7794409" y="5218697"/>
                <a:ext cx="120802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67C0109E-4034-081B-BECA-491338BA5B26}"/>
                  </a:ext>
                </a:extLst>
              </p:cNvPr>
              <p:cNvSpPr txBox="1">
                <a:spLocks noRot="1" noChangeAspect="1" noMove="1" noResize="1" noEditPoints="1" noAdjustHandles="1" noChangeArrowheads="1" noChangeShapeType="1" noTextEdit="1"/>
              </p:cNvSpPr>
              <p:nvPr/>
            </p:nvSpPr>
            <p:spPr bwMode="auto">
              <a:xfrm>
                <a:off x="7794409" y="5218697"/>
                <a:ext cx="1208023" cy="276999"/>
              </a:xfrm>
              <a:prstGeom prst="rect">
                <a:avLst/>
              </a:prstGeom>
              <a:blipFill>
                <a:blip r:embed="rId6"/>
                <a:stretch>
                  <a:fillRect t="-4348" r="-1042" b="-34783"/>
                </a:stretch>
              </a:blipFill>
              <a:ln w="9525">
                <a:noFill/>
                <a:miter lim="800000"/>
                <a:headEnd/>
                <a:tailEnd/>
              </a:ln>
            </p:spPr>
            <p:txBody>
              <a:bodyPr/>
              <a:lstStyle/>
              <a:p>
                <a:r>
                  <a:rPr lang="en-TW">
                    <a:noFill/>
                  </a:rPr>
                  <a:t> </a:t>
                </a:r>
              </a:p>
            </p:txBody>
          </p:sp>
        </mc:Fallback>
      </mc:AlternateContent>
      <p:sp>
        <p:nvSpPr>
          <p:cNvPr id="7" name="Freeform 6">
            <a:extLst>
              <a:ext uri="{FF2B5EF4-FFF2-40B4-BE49-F238E27FC236}">
                <a16:creationId xmlns:a16="http://schemas.microsoft.com/office/drawing/2014/main" id="{8F0ABB34-CD4F-E8E7-B9A9-6D7918DE4A3C}"/>
              </a:ext>
            </a:extLst>
          </p:cNvPr>
          <p:cNvSpPr/>
          <p:nvPr/>
        </p:nvSpPr>
        <p:spPr>
          <a:xfrm>
            <a:off x="4139953" y="2626998"/>
            <a:ext cx="2880320" cy="524502"/>
          </a:xfrm>
          <a:custGeom>
            <a:avLst/>
            <a:gdLst>
              <a:gd name="connsiteX0" fmla="*/ 0 w 4813817"/>
              <a:gd name="connsiteY0" fmla="*/ 493168 h 524502"/>
              <a:gd name="connsiteX1" fmla="*/ 226032 w 4813817"/>
              <a:gd name="connsiteY1" fmla="*/ 8 h 524502"/>
              <a:gd name="connsiteX2" fmla="*/ 1191803 w 4813817"/>
              <a:gd name="connsiteY2" fmla="*/ 503442 h 524502"/>
              <a:gd name="connsiteX3" fmla="*/ 1582221 w 4813817"/>
              <a:gd name="connsiteY3" fmla="*/ 10282 h 524502"/>
              <a:gd name="connsiteX4" fmla="*/ 2558266 w 4813817"/>
              <a:gd name="connsiteY4" fmla="*/ 493168 h 524502"/>
              <a:gd name="connsiteX5" fmla="*/ 3359650 w 4813817"/>
              <a:gd name="connsiteY5" fmla="*/ 20556 h 524502"/>
              <a:gd name="connsiteX6" fmla="*/ 4366517 w 4813817"/>
              <a:gd name="connsiteY6" fmla="*/ 523990 h 524502"/>
              <a:gd name="connsiteX7" fmla="*/ 4777484 w 4813817"/>
              <a:gd name="connsiteY7" fmla="*/ 123298 h 524502"/>
              <a:gd name="connsiteX8" fmla="*/ 4767209 w 4813817"/>
              <a:gd name="connsiteY8" fmla="*/ 123298 h 52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817" h="524502">
                <a:moveTo>
                  <a:pt x="0" y="493168"/>
                </a:moveTo>
                <a:cubicBezTo>
                  <a:pt x="13699" y="245732"/>
                  <a:pt x="27398" y="-1704"/>
                  <a:pt x="226032" y="8"/>
                </a:cubicBezTo>
                <a:cubicBezTo>
                  <a:pt x="424666" y="1720"/>
                  <a:pt x="965772" y="501730"/>
                  <a:pt x="1191803" y="503442"/>
                </a:cubicBezTo>
                <a:cubicBezTo>
                  <a:pt x="1417834" y="505154"/>
                  <a:pt x="1354477" y="11994"/>
                  <a:pt x="1582221" y="10282"/>
                </a:cubicBezTo>
                <a:cubicBezTo>
                  <a:pt x="1809965" y="8570"/>
                  <a:pt x="2262028" y="491456"/>
                  <a:pt x="2558266" y="493168"/>
                </a:cubicBezTo>
                <a:cubicBezTo>
                  <a:pt x="2854504" y="494880"/>
                  <a:pt x="3058275" y="15419"/>
                  <a:pt x="3359650" y="20556"/>
                </a:cubicBezTo>
                <a:cubicBezTo>
                  <a:pt x="3661025" y="25693"/>
                  <a:pt x="4130211" y="506866"/>
                  <a:pt x="4366517" y="523990"/>
                </a:cubicBezTo>
                <a:cubicBezTo>
                  <a:pt x="4602823" y="541114"/>
                  <a:pt x="4777484" y="123298"/>
                  <a:pt x="4777484" y="123298"/>
                </a:cubicBezTo>
                <a:cubicBezTo>
                  <a:pt x="4844266" y="56516"/>
                  <a:pt x="4805737" y="89907"/>
                  <a:pt x="4767209" y="1232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1136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0.00417 0.00139 L -0.08993 0.36342 " pathEditMode="relative" rAng="0" ptsTypes="AA">
                                      <p:cBhvr>
                                        <p:cTn id="6" dur="2000" fill="hold"/>
                                        <p:tgtEl>
                                          <p:spTgt spid="7"/>
                                        </p:tgtEl>
                                        <p:attrNameLst>
                                          <p:attrName>ppt_x</p:attrName>
                                          <p:attrName>ppt_y</p:attrName>
                                        </p:attrNameLst>
                                      </p:cBhvr>
                                      <p:rCtr x="-4705" y="18102"/>
                                    </p:animMotion>
                                  </p:childTnLst>
                                </p:cTn>
                              </p:par>
                              <p:par>
                                <p:cTn id="7" presetID="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627784" y="620058"/>
            <a:ext cx="3641673" cy="1631691"/>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609666" y="2241662"/>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364934" y="2755908"/>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364934" y="2755908"/>
                <a:ext cx="2250103" cy="276999"/>
              </a:xfrm>
              <a:prstGeom prst="rect">
                <a:avLst/>
              </a:prstGeom>
              <a:blipFill>
                <a:blip r:embed="rId3"/>
                <a:stretch>
                  <a:fillRect r="-559" b="-29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9D89A-240F-2511-9CDA-A0B7A40832CF}"/>
                  </a:ext>
                </a:extLst>
              </p:cNvPr>
              <p:cNvSpPr txBox="1"/>
              <p:nvPr/>
            </p:nvSpPr>
            <p:spPr bwMode="auto">
              <a:xfrm>
                <a:off x="1619809" y="5157192"/>
                <a:ext cx="45363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只能相差一個相角：</a:t>
                </a:r>
              </a:p>
            </p:txBody>
          </p:sp>
        </mc:Choice>
        <mc:Fallback xmlns="">
          <p:sp>
            <p:nvSpPr>
              <p:cNvPr id="5" name="TextBox 4">
                <a:extLst>
                  <a:ext uri="{FF2B5EF4-FFF2-40B4-BE49-F238E27FC236}">
                    <a16:creationId xmlns:a16="http://schemas.microsoft.com/office/drawing/2014/main" id="{A139D89A-240F-2511-9CDA-A0B7A40832CF}"/>
                  </a:ext>
                </a:extLst>
              </p:cNvPr>
              <p:cNvSpPr txBox="1">
                <a:spLocks noRot="1" noChangeAspect="1" noMove="1" noResize="1" noEditPoints="1" noAdjustHandles="1" noChangeArrowheads="1" noChangeShapeType="1" noTextEdit="1"/>
              </p:cNvSpPr>
              <p:nvPr/>
            </p:nvSpPr>
            <p:spPr bwMode="auto">
              <a:xfrm>
                <a:off x="1619809" y="5157192"/>
                <a:ext cx="4536368" cy="369332"/>
              </a:xfrm>
              <a:prstGeom prst="rect">
                <a:avLst/>
              </a:prstGeom>
              <a:blipFill>
                <a:blip r:embed="rId4"/>
                <a:stretch>
                  <a:fillRect l="-111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3365070" y="5666047"/>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3365070" y="5666047"/>
                <a:ext cx="2271070" cy="285912"/>
              </a:xfrm>
              <a:prstGeom prst="rect">
                <a:avLst/>
              </a:prstGeom>
              <a:blipFill>
                <a:blip r:embed="rId5"/>
                <a:stretch>
                  <a:fillRect l="-2762"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55ACCCC-4223-AED4-EE6E-DE4D28FA71F9}"/>
                  </a:ext>
                </a:extLst>
              </p:cNvPr>
              <p:cNvSpPr txBox="1"/>
              <p:nvPr/>
            </p:nvSpPr>
            <p:spPr bwMode="auto">
              <a:xfrm>
                <a:off x="1619808" y="3172430"/>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波函數本身</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不定要一樣，</a:t>
                </a:r>
              </a:p>
            </p:txBody>
          </p:sp>
        </mc:Choice>
        <mc:Fallback xmlns="">
          <p:sp>
            <p:nvSpPr>
              <p:cNvPr id="9" name="TextBox 8">
                <a:extLst>
                  <a:ext uri="{FF2B5EF4-FFF2-40B4-BE49-F238E27FC236}">
                    <a16:creationId xmlns:a16="http://schemas.microsoft.com/office/drawing/2014/main" id="{F55ACCCC-4223-AED4-EE6E-DE4D28FA71F9}"/>
                  </a:ext>
                </a:extLst>
              </p:cNvPr>
              <p:cNvSpPr txBox="1">
                <a:spLocks noRot="1" noChangeAspect="1" noMove="1" noResize="1" noEditPoints="1" noAdjustHandles="1" noChangeArrowheads="1" noChangeShapeType="1" noTextEdit="1"/>
              </p:cNvSpPr>
              <p:nvPr/>
            </p:nvSpPr>
            <p:spPr bwMode="auto">
              <a:xfrm>
                <a:off x="1619808" y="3172430"/>
                <a:ext cx="7118785" cy="369332"/>
              </a:xfrm>
              <a:prstGeom prst="rect">
                <a:avLst/>
              </a:prstGeom>
              <a:blipFill>
                <a:blip r:embed="rId6"/>
                <a:stretch>
                  <a:fillRect l="-7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3452A41-2390-A243-590F-A75774CE7F8D}"/>
                  </a:ext>
                </a:extLst>
              </p:cNvPr>
              <p:cNvSpPr txBox="1"/>
              <p:nvPr/>
            </p:nvSpPr>
            <p:spPr bwMode="auto">
              <a:xfrm>
                <a:off x="1609664" y="3580596"/>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但</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是能量本徵態，平移後</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物理測量不變，</a:t>
                </a:r>
              </a:p>
            </p:txBody>
          </p:sp>
        </mc:Choice>
        <mc:Fallback xmlns="">
          <p:sp>
            <p:nvSpPr>
              <p:cNvPr id="10" name="TextBox 9">
                <a:extLst>
                  <a:ext uri="{FF2B5EF4-FFF2-40B4-BE49-F238E27FC236}">
                    <a16:creationId xmlns:a16="http://schemas.microsoft.com/office/drawing/2014/main" id="{33452A41-2390-A243-590F-A75774CE7F8D}"/>
                  </a:ext>
                </a:extLst>
              </p:cNvPr>
              <p:cNvSpPr txBox="1">
                <a:spLocks noRot="1" noChangeAspect="1" noMove="1" noResize="1" noEditPoints="1" noAdjustHandles="1" noChangeArrowheads="1" noChangeShapeType="1" noTextEdit="1"/>
              </p:cNvSpPr>
              <p:nvPr/>
            </p:nvSpPr>
            <p:spPr bwMode="auto">
              <a:xfrm>
                <a:off x="1609664" y="3580596"/>
                <a:ext cx="7118785" cy="369332"/>
              </a:xfrm>
              <a:prstGeom prst="rect">
                <a:avLst/>
              </a:prstGeom>
              <a:blipFill>
                <a:blip r:embed="rId7"/>
                <a:stretch>
                  <a:fillRect l="-712"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6A8725E-441C-5C00-2695-7227116A2BD2}"/>
                  </a:ext>
                </a:extLst>
              </p:cNvPr>
              <p:cNvSpPr txBox="1"/>
              <p:nvPr/>
            </p:nvSpPr>
            <p:spPr bwMode="auto">
              <a:xfrm>
                <a:off x="1609665" y="4037217"/>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平移後波函數</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應該也是同樣本徵值的能量本徵態。</a:t>
                </a:r>
              </a:p>
            </p:txBody>
          </p:sp>
        </mc:Choice>
        <mc:Fallback xmlns="">
          <p:sp>
            <p:nvSpPr>
              <p:cNvPr id="11" name="TextBox 10">
                <a:extLst>
                  <a:ext uri="{FF2B5EF4-FFF2-40B4-BE49-F238E27FC236}">
                    <a16:creationId xmlns:a16="http://schemas.microsoft.com/office/drawing/2014/main" id="{A6A8725E-441C-5C00-2695-7227116A2BD2}"/>
                  </a:ext>
                </a:extLst>
              </p:cNvPr>
              <p:cNvSpPr txBox="1">
                <a:spLocks noRot="1" noChangeAspect="1" noMove="1" noResize="1" noEditPoints="1" noAdjustHandles="1" noChangeArrowheads="1" noChangeShapeType="1" noTextEdit="1"/>
              </p:cNvSpPr>
              <p:nvPr/>
            </p:nvSpPr>
            <p:spPr bwMode="auto">
              <a:xfrm>
                <a:off x="1609665" y="4037217"/>
                <a:ext cx="7118785" cy="369332"/>
              </a:xfrm>
              <a:prstGeom prst="rect">
                <a:avLst/>
              </a:prstGeom>
              <a:blipFill>
                <a:blip r:embed="rId8"/>
                <a:stretch>
                  <a:fillRect l="-712" t="-6452" b="-19355"/>
                </a:stretch>
              </a:blipFill>
              <a:ln w="9525">
                <a:noFill/>
                <a:miter lim="800000"/>
                <a:headEnd/>
                <a:tailEnd/>
              </a:ln>
            </p:spPr>
            <p:txBody>
              <a:bodyPr/>
              <a:lstStyle/>
              <a:p>
                <a:r>
                  <a:rPr lang="en-TW">
                    <a:noFill/>
                  </a:rPr>
                  <a:t> </a:t>
                </a:r>
              </a:p>
            </p:txBody>
          </p:sp>
        </mc:Fallback>
      </mc:AlternateContent>
      <p:sp>
        <p:nvSpPr>
          <p:cNvPr id="12" name="TextBox 11">
            <a:extLst>
              <a:ext uri="{FF2B5EF4-FFF2-40B4-BE49-F238E27FC236}">
                <a16:creationId xmlns:a16="http://schemas.microsoft.com/office/drawing/2014/main" id="{FE9C528E-B4D7-8645-F267-82F0DC7A0AD4}"/>
              </a:ext>
            </a:extLst>
          </p:cNvPr>
          <p:cNvSpPr txBox="1"/>
          <p:nvPr/>
        </p:nvSpPr>
        <p:spPr bwMode="auto">
          <a:xfrm>
            <a:off x="1642828" y="4493838"/>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如果能量本徵態沒有簡併，一個本徵值只有一個本徵態。</a:t>
            </a:r>
          </a:p>
        </p:txBody>
      </p:sp>
    </p:spTree>
    <p:extLst>
      <p:ext uri="{BB962C8B-B14F-4D97-AF65-F5344CB8AC3E}">
        <p14:creationId xmlns:p14="http://schemas.microsoft.com/office/powerpoint/2010/main" val="1501453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CBE026-8CF9-9AC8-564B-82D78C69AA7E}"/>
              </a:ext>
            </a:extLst>
          </p:cNvPr>
          <p:cNvPicPr>
            <a:picLocks noChangeAspect="1"/>
          </p:cNvPicPr>
          <p:nvPr/>
        </p:nvPicPr>
        <p:blipFill>
          <a:blip r:embed="rId2"/>
          <a:stretch>
            <a:fillRect/>
          </a:stretch>
        </p:blipFill>
        <p:spPr>
          <a:xfrm>
            <a:off x="1187624" y="908720"/>
            <a:ext cx="7128792" cy="5625644"/>
          </a:xfrm>
          <a:prstGeom prst="rect">
            <a:avLst/>
          </a:prstGeom>
        </p:spPr>
      </p:pic>
      <p:sp>
        <p:nvSpPr>
          <p:cNvPr id="3" name="TextBox 2">
            <a:extLst>
              <a:ext uri="{FF2B5EF4-FFF2-40B4-BE49-F238E27FC236}">
                <a16:creationId xmlns:a16="http://schemas.microsoft.com/office/drawing/2014/main" id="{6FC860E6-A3F4-A211-8178-8296DC63D08F}"/>
              </a:ext>
            </a:extLst>
          </p:cNvPr>
          <p:cNvSpPr txBox="1"/>
          <p:nvPr/>
        </p:nvSpPr>
        <p:spPr bwMode="auto">
          <a:xfrm>
            <a:off x="1178594" y="404664"/>
            <a:ext cx="692179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極座標的基底在一點上彼此垂直，只是在不同點不是互相平行！</a:t>
            </a:r>
          </a:p>
        </p:txBody>
      </p:sp>
    </p:spTree>
    <p:extLst>
      <p:ext uri="{BB962C8B-B14F-4D97-AF65-F5344CB8AC3E}">
        <p14:creationId xmlns:p14="http://schemas.microsoft.com/office/powerpoint/2010/main" val="3315249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t="9397"/>
          <a:stretch/>
        </p:blipFill>
        <p:spPr>
          <a:xfrm>
            <a:off x="2627784" y="188640"/>
            <a:ext cx="3641673" cy="1631691"/>
          </a:xfrm>
          <a:prstGeom prst="rect">
            <a:avLst/>
          </a:prstGeom>
        </p:spPr>
      </p:pic>
      <p:sp>
        <p:nvSpPr>
          <p:cNvPr id="3" name="TextBox 2">
            <a:extLst>
              <a:ext uri="{FF2B5EF4-FFF2-40B4-BE49-F238E27FC236}">
                <a16:creationId xmlns:a16="http://schemas.microsoft.com/office/drawing/2014/main" id="{9B87802C-F09E-9FC4-0F5E-4169601CFF6D}"/>
              </a:ext>
            </a:extLst>
          </p:cNvPr>
          <p:cNvSpPr txBox="1"/>
          <p:nvPr/>
        </p:nvSpPr>
        <p:spPr bwMode="auto">
          <a:xfrm>
            <a:off x="1609666" y="1810244"/>
            <a:ext cx="6912768"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在週期位能下，我們也期待它的定態滿足各處絕對值平移不變：</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756559-E7E3-158A-0B8E-194458531D19}"/>
                  </a:ext>
                </a:extLst>
              </p:cNvPr>
              <p:cNvSpPr txBox="1"/>
              <p:nvPr/>
            </p:nvSpPr>
            <p:spPr bwMode="auto">
              <a:xfrm>
                <a:off x="3364934" y="2324490"/>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A2756559-E7E3-158A-0B8E-194458531D19}"/>
                  </a:ext>
                </a:extLst>
              </p:cNvPr>
              <p:cNvSpPr txBox="1">
                <a:spLocks noRot="1" noChangeAspect="1" noMove="1" noResize="1" noEditPoints="1" noAdjustHandles="1" noChangeArrowheads="1" noChangeShapeType="1" noTextEdit="1"/>
              </p:cNvSpPr>
              <p:nvPr/>
            </p:nvSpPr>
            <p:spPr bwMode="auto">
              <a:xfrm>
                <a:off x="3364934" y="2324490"/>
                <a:ext cx="2250103" cy="276999"/>
              </a:xfrm>
              <a:prstGeom prst="rect">
                <a:avLst/>
              </a:prstGeom>
              <a:blipFill>
                <a:blip r:embed="rId3"/>
                <a:stretch>
                  <a:fillRect t="-4348" r="-559" b="-3478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139D89A-240F-2511-9CDA-A0B7A40832CF}"/>
                  </a:ext>
                </a:extLst>
              </p:cNvPr>
              <p:cNvSpPr txBox="1"/>
              <p:nvPr/>
            </p:nvSpPr>
            <p:spPr bwMode="auto">
              <a:xfrm>
                <a:off x="1619672" y="2746403"/>
                <a:ext cx="711878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絕對值在各處相等，那就只能相差一個相角：</a:t>
                </a:r>
              </a:p>
            </p:txBody>
          </p:sp>
        </mc:Choice>
        <mc:Fallback xmlns="">
          <p:sp>
            <p:nvSpPr>
              <p:cNvPr id="5" name="TextBox 4">
                <a:extLst>
                  <a:ext uri="{FF2B5EF4-FFF2-40B4-BE49-F238E27FC236}">
                    <a16:creationId xmlns:a16="http://schemas.microsoft.com/office/drawing/2014/main" id="{A139D89A-240F-2511-9CDA-A0B7A40832CF}"/>
                  </a:ext>
                </a:extLst>
              </p:cNvPr>
              <p:cNvSpPr txBox="1">
                <a:spLocks noRot="1" noChangeAspect="1" noMove="1" noResize="1" noEditPoints="1" noAdjustHandles="1" noChangeArrowheads="1" noChangeShapeType="1" noTextEdit="1"/>
              </p:cNvSpPr>
              <p:nvPr/>
            </p:nvSpPr>
            <p:spPr bwMode="auto">
              <a:xfrm>
                <a:off x="1619672" y="2746403"/>
                <a:ext cx="7118785" cy="369332"/>
              </a:xfrm>
              <a:prstGeom prst="rect">
                <a:avLst/>
              </a:prstGeom>
              <a:blipFill>
                <a:blip r:embed="rId4"/>
                <a:stretch>
                  <a:fillRect l="-713"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3364934" y="3255258"/>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3364934" y="3255258"/>
                <a:ext cx="2271070" cy="285912"/>
              </a:xfrm>
              <a:prstGeom prst="rect">
                <a:avLst/>
              </a:prstGeom>
              <a:blipFill>
                <a:blip r:embed="rId5"/>
                <a:stretch>
                  <a:fillRect l="-2762" b="-34783"/>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CA838536-E910-9FB4-34FA-B065F7372CF6}"/>
              </a:ext>
            </a:extLst>
          </p:cNvPr>
          <p:cNvPicPr>
            <a:picLocks noChangeAspect="1"/>
          </p:cNvPicPr>
          <p:nvPr/>
        </p:nvPicPr>
        <p:blipFill rotWithShape="1">
          <a:blip r:embed="rId6"/>
          <a:srcRect t="7948"/>
          <a:stretch/>
        </p:blipFill>
        <p:spPr>
          <a:xfrm>
            <a:off x="1619671" y="3639899"/>
            <a:ext cx="7084142" cy="2877334"/>
          </a:xfrm>
          <a:prstGeom prst="rect">
            <a:avLst/>
          </a:prstGeom>
        </p:spPr>
      </p:pic>
      <p:pic>
        <p:nvPicPr>
          <p:cNvPr id="8" name="Picture 7">
            <a:extLst>
              <a:ext uri="{FF2B5EF4-FFF2-40B4-BE49-F238E27FC236}">
                <a16:creationId xmlns:a16="http://schemas.microsoft.com/office/drawing/2014/main" id="{C4A9DB35-B36C-EA7A-03F6-7F5FAF1E3B8E}"/>
              </a:ext>
            </a:extLst>
          </p:cNvPr>
          <p:cNvPicPr>
            <a:picLocks noChangeAspect="1"/>
          </p:cNvPicPr>
          <p:nvPr/>
        </p:nvPicPr>
        <p:blipFill>
          <a:blip r:embed="rId7"/>
          <a:stretch>
            <a:fillRect/>
          </a:stretch>
        </p:blipFill>
        <p:spPr>
          <a:xfrm>
            <a:off x="1609666" y="6496377"/>
            <a:ext cx="7094147" cy="269398"/>
          </a:xfrm>
          <a:prstGeom prst="rect">
            <a:avLst/>
          </a:prstGeom>
        </p:spPr>
      </p:pic>
    </p:spTree>
    <p:extLst>
      <p:ext uri="{BB962C8B-B14F-4D97-AF65-F5344CB8AC3E}">
        <p14:creationId xmlns:p14="http://schemas.microsoft.com/office/powerpoint/2010/main" val="19150658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0F36FF6-2D35-A92F-39B1-52BBAF27FD48}"/>
                  </a:ext>
                </a:extLst>
              </p:cNvPr>
              <p:cNvSpPr txBox="1"/>
              <p:nvPr/>
            </p:nvSpPr>
            <p:spPr bwMode="auto">
              <a:xfrm>
                <a:off x="2330634" y="820174"/>
                <a:ext cx="2149243"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2" name="TextBox 1">
                <a:extLst>
                  <a:ext uri="{FF2B5EF4-FFF2-40B4-BE49-F238E27FC236}">
                    <a16:creationId xmlns:a16="http://schemas.microsoft.com/office/drawing/2014/main" id="{E0F36FF6-2D35-A92F-39B1-52BBAF27FD48}"/>
                  </a:ext>
                </a:extLst>
              </p:cNvPr>
              <p:cNvSpPr txBox="1">
                <a:spLocks noRot="1" noChangeAspect="1" noMove="1" noResize="1" noEditPoints="1" noAdjustHandles="1" noChangeArrowheads="1" noChangeShapeType="1" noTextEdit="1"/>
              </p:cNvSpPr>
              <p:nvPr/>
            </p:nvSpPr>
            <p:spPr bwMode="auto">
              <a:xfrm>
                <a:off x="2330634" y="820174"/>
                <a:ext cx="2149243" cy="285912"/>
              </a:xfrm>
              <a:prstGeom prst="rect">
                <a:avLst/>
              </a:prstGeom>
              <a:blipFill>
                <a:blip r:embed="rId2"/>
                <a:stretch>
                  <a:fillRect l="-2941" b="-3913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8A6B9E-C153-5C30-37B4-BC16A0B786D9}"/>
                  </a:ext>
                </a:extLst>
              </p:cNvPr>
              <p:cNvSpPr txBox="1"/>
              <p:nvPr/>
            </p:nvSpPr>
            <p:spPr bwMode="auto">
              <a:xfrm>
                <a:off x="1371137" y="1188859"/>
                <a:ext cx="4176464"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如此：我們可以引進一個函數</a:t>
                </a:r>
                <a14:m>
                  <m:oMath xmlns:m="http://schemas.openxmlformats.org/officeDocument/2006/math">
                    <m:r>
                      <a:rPr lang="en-US" b="0" i="1" dirty="0" smtClean="0">
                        <a:latin typeface="Cambria Math" panose="02040503050406030204" pitchFamily="18" charset="0"/>
                        <a:cs typeface="Times New Roman" pitchFamily="18" charset="0"/>
                      </a:rPr>
                      <m:t>𝑢</m:t>
                    </m:r>
                    <m:d>
                      <m:dPr>
                        <m:ctrlPr>
                          <a:rPr lang="en-US" b="0" i="1" dirty="0" smtClean="0">
                            <a:latin typeface="Cambria Math" panose="02040503050406030204" pitchFamily="18" charset="0"/>
                            <a:cs typeface="Times New Roman" pitchFamily="18" charset="0"/>
                          </a:rPr>
                        </m:ctrlPr>
                      </m:dPr>
                      <m:e>
                        <m:r>
                          <a:rPr lang="en-US" b="0" i="1" dirty="0" smtClean="0">
                            <a:latin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a:t>
                </a:r>
              </a:p>
            </p:txBody>
          </p:sp>
        </mc:Choice>
        <mc:Fallback xmlns="">
          <p:sp>
            <p:nvSpPr>
              <p:cNvPr id="3" name="TextBox 2">
                <a:extLst>
                  <a:ext uri="{FF2B5EF4-FFF2-40B4-BE49-F238E27FC236}">
                    <a16:creationId xmlns:a16="http://schemas.microsoft.com/office/drawing/2014/main" id="{A08A6B9E-C153-5C30-37B4-BC16A0B786D9}"/>
                  </a:ext>
                </a:extLst>
              </p:cNvPr>
              <p:cNvSpPr txBox="1">
                <a:spLocks noRot="1" noChangeAspect="1" noMove="1" noResize="1" noEditPoints="1" noAdjustHandles="1" noChangeArrowheads="1" noChangeShapeType="1" noTextEdit="1"/>
              </p:cNvSpPr>
              <p:nvPr/>
            </p:nvSpPr>
            <p:spPr bwMode="auto">
              <a:xfrm>
                <a:off x="1371137" y="1188859"/>
                <a:ext cx="4176464" cy="369332"/>
              </a:xfrm>
              <a:prstGeom prst="rect">
                <a:avLst/>
              </a:prstGeom>
              <a:blipFill>
                <a:blip r:embed="rId3"/>
                <a:stretch>
                  <a:fillRect l="-1216"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AD9A011-3251-6668-C8A8-6841749AAFD9}"/>
                  </a:ext>
                </a:extLst>
              </p:cNvPr>
              <p:cNvSpPr txBox="1"/>
              <p:nvPr/>
            </p:nvSpPr>
            <p:spPr bwMode="auto">
              <a:xfrm>
                <a:off x="2330634" y="1632587"/>
                <a:ext cx="1829027"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𝑖𝑞𝑥</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AD9A011-3251-6668-C8A8-6841749AAFD9}"/>
                  </a:ext>
                </a:extLst>
              </p:cNvPr>
              <p:cNvSpPr txBox="1">
                <a:spLocks noRot="1" noChangeAspect="1" noMove="1" noResize="1" noEditPoints="1" noAdjustHandles="1" noChangeArrowheads="1" noChangeShapeType="1" noTextEdit="1"/>
              </p:cNvSpPr>
              <p:nvPr/>
            </p:nvSpPr>
            <p:spPr bwMode="auto">
              <a:xfrm>
                <a:off x="2330634" y="1632587"/>
                <a:ext cx="1829027" cy="285912"/>
              </a:xfrm>
              <a:prstGeom prst="rect">
                <a:avLst/>
              </a:prstGeom>
              <a:blipFill>
                <a:blip r:embed="rId4"/>
                <a:stretch>
                  <a:fillRect l="-1379" b="-29167"/>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1F0866-5280-C8AF-E429-9C9DDF86B34A}"/>
                  </a:ext>
                </a:extLst>
              </p:cNvPr>
              <p:cNvSpPr txBox="1"/>
              <p:nvPr/>
            </p:nvSpPr>
            <p:spPr bwMode="auto">
              <a:xfrm>
                <a:off x="1364241" y="2044310"/>
                <a:ext cx="5656030"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則</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在平移下是不變的，或稱空間的週期函數：</a:t>
                </a:r>
              </a:p>
            </p:txBody>
          </p:sp>
        </mc:Choice>
        <mc:Fallback xmlns="">
          <p:sp>
            <p:nvSpPr>
              <p:cNvPr id="5" name="TextBox 4">
                <a:extLst>
                  <a:ext uri="{FF2B5EF4-FFF2-40B4-BE49-F238E27FC236}">
                    <a16:creationId xmlns:a16="http://schemas.microsoft.com/office/drawing/2014/main" id="{941F0866-5280-C8AF-E429-9C9DDF86B34A}"/>
                  </a:ext>
                </a:extLst>
              </p:cNvPr>
              <p:cNvSpPr txBox="1">
                <a:spLocks noRot="1" noChangeAspect="1" noMove="1" noResize="1" noEditPoints="1" noAdjustHandles="1" noChangeArrowheads="1" noChangeShapeType="1" noTextEdit="1"/>
              </p:cNvSpPr>
              <p:nvPr/>
            </p:nvSpPr>
            <p:spPr bwMode="auto">
              <a:xfrm>
                <a:off x="1364241" y="2044310"/>
                <a:ext cx="5656030" cy="369332"/>
              </a:xfrm>
              <a:prstGeom prst="rect">
                <a:avLst/>
              </a:prstGeom>
              <a:blipFill>
                <a:blip r:embed="rId5"/>
                <a:stretch>
                  <a:fillRect l="-897"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C9E35F7-37B2-3ADE-7B5A-412AF4FFBCEE}"/>
                  </a:ext>
                </a:extLst>
              </p:cNvPr>
              <p:cNvSpPr txBox="1"/>
              <p:nvPr/>
            </p:nvSpPr>
            <p:spPr bwMode="auto">
              <a:xfrm>
                <a:off x="1414100" y="2546384"/>
                <a:ext cx="7367850" cy="296748"/>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m:t>
                          </m:r>
                          <m:d>
                            <m:dPr>
                              <m:ctrlPr>
                                <a:rPr lang="en-US" b="0" i="1" smtClean="0">
                                  <a:latin typeface="Cambria Math" panose="02040503050406030204" pitchFamily="18" charset="0"/>
                                  <a:cs typeface="Times New Roman" pitchFamily="18" charset="0"/>
                                </a:rPr>
                              </m:ctrlPr>
                            </m:dPr>
                            <m:e>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e>
                          </m:d>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𝑞𝑥</m:t>
                          </m:r>
                        </m:sup>
                      </m:sSup>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𝑞𝑎</m:t>
                          </m:r>
                        </m:sup>
                      </m:sSup>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i="1">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m:t>
                          </m:r>
                          <m:r>
                            <a:rPr lang="en-US" i="1">
                              <a:latin typeface="Cambria Math" panose="02040503050406030204" pitchFamily="18" charset="0"/>
                              <a:cs typeface="Times New Roman" pitchFamily="18" charset="0"/>
                            </a:rPr>
                            <m:t>𝑞𝑥</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6C9E35F7-37B2-3ADE-7B5A-412AF4FFBCEE}"/>
                  </a:ext>
                </a:extLst>
              </p:cNvPr>
              <p:cNvSpPr txBox="1">
                <a:spLocks noRot="1" noChangeAspect="1" noMove="1" noResize="1" noEditPoints="1" noAdjustHandles="1" noChangeArrowheads="1" noChangeShapeType="1" noTextEdit="1"/>
              </p:cNvSpPr>
              <p:nvPr/>
            </p:nvSpPr>
            <p:spPr bwMode="auto">
              <a:xfrm>
                <a:off x="1414100" y="2546384"/>
                <a:ext cx="7367850" cy="296748"/>
              </a:xfrm>
              <a:prstGeom prst="rect">
                <a:avLst/>
              </a:prstGeom>
              <a:blipFill>
                <a:blip r:embed="rId6"/>
                <a:stretch>
                  <a:fillRect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2001F6-4A16-C9FD-9F72-221C7A36BC52}"/>
                  </a:ext>
                </a:extLst>
              </p:cNvPr>
              <p:cNvSpPr txBox="1"/>
              <p:nvPr/>
            </p:nvSpPr>
            <p:spPr bwMode="auto">
              <a:xfrm>
                <a:off x="2330634" y="3489986"/>
                <a:ext cx="1707199" cy="285912"/>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𝑖𝑞𝑥</m:t>
                          </m:r>
                        </m:sup>
                      </m:sSup>
                      <m:r>
                        <a:rPr lang="en-US" i="1">
                          <a:latin typeface="Cambria Math" panose="02040503050406030204" pitchFamily="18" charset="0"/>
                          <a:ea typeface="Cambria Math" panose="02040503050406030204" pitchFamily="18" charset="0"/>
                          <a:cs typeface="Times New Roman" pitchFamily="18" charset="0"/>
                        </a:rPr>
                        <m:t>𝑢</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072001F6-4A16-C9FD-9F72-221C7A36BC52}"/>
                  </a:ext>
                </a:extLst>
              </p:cNvPr>
              <p:cNvSpPr txBox="1">
                <a:spLocks noRot="1" noChangeAspect="1" noMove="1" noResize="1" noEditPoints="1" noAdjustHandles="1" noChangeArrowheads="1" noChangeShapeType="1" noTextEdit="1"/>
              </p:cNvSpPr>
              <p:nvPr/>
            </p:nvSpPr>
            <p:spPr bwMode="auto">
              <a:xfrm>
                <a:off x="2330634" y="3489986"/>
                <a:ext cx="1707199" cy="285912"/>
              </a:xfrm>
              <a:prstGeom prst="rect">
                <a:avLst/>
              </a:prstGeom>
              <a:blipFill>
                <a:blip r:embed="rId7"/>
                <a:stretch>
                  <a:fillRect l="-3704" t="-4348" b="-34783"/>
                </a:stretch>
              </a:blipFill>
              <a:ln w="9525">
                <a:noFill/>
                <a:miter lim="800000"/>
                <a:headEnd/>
                <a:tailEnd/>
              </a:ln>
            </p:spPr>
            <p:txBody>
              <a:bodyPr/>
              <a:lstStyle/>
              <a:p>
                <a:r>
                  <a:rPr lang="en-TW">
                    <a:noFill/>
                  </a:rPr>
                  <a:t> </a:t>
                </a:r>
              </a:p>
            </p:txBody>
          </p:sp>
        </mc:Fallback>
      </mc:AlternateContent>
      <p:sp>
        <p:nvSpPr>
          <p:cNvPr id="8" name="TextBox 7">
            <a:extLst>
              <a:ext uri="{FF2B5EF4-FFF2-40B4-BE49-F238E27FC236}">
                <a16:creationId xmlns:a16="http://schemas.microsoft.com/office/drawing/2014/main" id="{71C154AD-ED27-9E4C-3376-D3C99278ABCF}"/>
              </a:ext>
            </a:extLst>
          </p:cNvPr>
          <p:cNvSpPr txBox="1"/>
          <p:nvPr/>
        </p:nvSpPr>
        <p:spPr bwMode="auto">
          <a:xfrm>
            <a:off x="1403648" y="3059668"/>
            <a:ext cx="7344816"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因此定態波函數一定可以寫成一個虛數指數函數乘一個平移不變函數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CEFC47-3C1F-DA97-95C0-4345DB366C85}"/>
                  </a:ext>
                </a:extLst>
              </p:cNvPr>
              <p:cNvSpPr txBox="1"/>
              <p:nvPr/>
            </p:nvSpPr>
            <p:spPr bwMode="auto">
              <a:xfrm>
                <a:off x="1364241" y="3890360"/>
                <a:ext cx="7417709"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此虛數指數函數有一角波數</a:t>
                </a:r>
                <a14:m>
                  <m:oMath xmlns:m="http://schemas.openxmlformats.org/officeDocument/2006/math">
                    <m:r>
                      <a:rPr lang="en-US" b="0" i="1" smtClean="0">
                        <a:latin typeface="Cambria Math" panose="02040503050406030204" pitchFamily="18" charset="0"/>
                        <a:cs typeface="Times New Roman" pitchFamily="18" charset="0"/>
                      </a:rPr>
                      <m:t>𝑞</m:t>
                    </m:r>
                  </m:oMath>
                </a14:m>
                <a:r>
                  <a:rPr lang="en-GB" dirty="0">
                    <a:latin typeface="Times New Roman" pitchFamily="18" charset="0"/>
                    <a:cs typeface="Times New Roman" pitchFamily="18" charset="0"/>
                  </a:rPr>
                  <a:t>待解</a:t>
                </a:r>
                <a:r>
                  <a:rPr lang="en-GB" dirty="0" err="1">
                    <a:latin typeface="Times New Roman" pitchFamily="18" charset="0"/>
                    <a:cs typeface="Times New Roman" pitchFamily="18" charset="0"/>
                  </a:rPr>
                  <a:t>！但並不是整個波函數的角波數</a:t>
                </a:r>
                <a:r>
                  <a:rPr lang="en-GB" dirty="0">
                    <a:latin typeface="Times New Roman" pitchFamily="18" charset="0"/>
                    <a:cs typeface="Times New Roman" pitchFamily="18" charset="0"/>
                  </a:rPr>
                  <a:t>！</a:t>
                </a:r>
                <a:endParaRPr lang="en-TW" dirty="0">
                  <a:latin typeface="Times New Roman" pitchFamily="18" charset="0"/>
                  <a:cs typeface="Times New Roman" pitchFamily="18" charset="0"/>
                </a:endParaRPr>
              </a:p>
            </p:txBody>
          </p:sp>
        </mc:Choice>
        <mc:Fallback xmlns="">
          <p:sp>
            <p:nvSpPr>
              <p:cNvPr id="9" name="TextBox 8">
                <a:extLst>
                  <a:ext uri="{FF2B5EF4-FFF2-40B4-BE49-F238E27FC236}">
                    <a16:creationId xmlns:a16="http://schemas.microsoft.com/office/drawing/2014/main" id="{40CEFC47-3C1F-DA97-95C0-4345DB366C85}"/>
                  </a:ext>
                </a:extLst>
              </p:cNvPr>
              <p:cNvSpPr txBox="1">
                <a:spLocks noRot="1" noChangeAspect="1" noMove="1" noResize="1" noEditPoints="1" noAdjustHandles="1" noChangeArrowheads="1" noChangeShapeType="1" noTextEdit="1"/>
              </p:cNvSpPr>
              <p:nvPr/>
            </p:nvSpPr>
            <p:spPr bwMode="auto">
              <a:xfrm>
                <a:off x="1364241" y="3890360"/>
                <a:ext cx="7417709" cy="369332"/>
              </a:xfrm>
              <a:prstGeom prst="rect">
                <a:avLst/>
              </a:prstGeom>
              <a:blipFill>
                <a:blip r:embed="rId8"/>
                <a:stretch>
                  <a:fillRect l="-6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E97636C-FCA2-12E8-BCB9-A6E1F939A7A1}"/>
                  </a:ext>
                </a:extLst>
              </p:cNvPr>
              <p:cNvSpPr txBox="1"/>
              <p:nvPr/>
            </p:nvSpPr>
            <p:spPr bwMode="auto">
              <a:xfrm>
                <a:off x="2330634" y="4890115"/>
                <a:ext cx="2250103"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cs typeface="Times New Roman" pitchFamily="18" charset="0"/>
                            </a:rPr>
                          </m:ctrlPr>
                        </m:sSupPr>
                        <m:e>
                          <m:d>
                            <m:dPr>
                              <m:begChr m:val="|"/>
                              <m:endChr m:val="|"/>
                              <m:ctrlPr>
                                <a:rPr lang="en-TW" i="1" smtClean="0">
                                  <a:latin typeface="Cambria Math" panose="02040503050406030204" pitchFamily="18" charset="0"/>
                                  <a:cs typeface="Times New Roman" pitchFamily="18" charset="0"/>
                                </a:rPr>
                              </m:ctrlPr>
                            </m:dPr>
                            <m:e>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e>
                          </m:d>
                        </m:e>
                        <m:sup>
                          <m:r>
                            <a:rPr lang="en-US" b="0" i="1" smtClean="0">
                              <a:latin typeface="Cambria Math" panose="02040503050406030204" pitchFamily="18" charset="0"/>
                              <a:cs typeface="Times New Roman" pitchFamily="18" charset="0"/>
                            </a:rPr>
                            <m:t>2</m:t>
                          </m:r>
                        </m:sup>
                      </m:sSup>
                      <m:r>
                        <a:rPr lang="en-US" b="0" i="1" smtClean="0">
                          <a:latin typeface="Cambria Math" panose="02040503050406030204" pitchFamily="18" charset="0"/>
                          <a:cs typeface="Times New Roman" pitchFamily="18" charset="0"/>
                        </a:rPr>
                        <m:t>=</m:t>
                      </m:r>
                      <m:sSup>
                        <m:sSupPr>
                          <m:ctrlPr>
                            <a:rPr lang="en-TW" i="1">
                              <a:latin typeface="Cambria Math" panose="02040503050406030204" pitchFamily="18" charset="0"/>
                              <a:cs typeface="Times New Roman" pitchFamily="18" charset="0"/>
                            </a:rPr>
                          </m:ctrlPr>
                        </m:sSupPr>
                        <m:e>
                          <m:d>
                            <m:dPr>
                              <m:begChr m:val="|"/>
                              <m:endChr m:val="|"/>
                              <m:ctrlPr>
                                <a:rPr lang="en-TW" i="1">
                                  <a:latin typeface="Cambria Math" panose="02040503050406030204" pitchFamily="18" charset="0"/>
                                  <a:cs typeface="Times New Roman" pitchFamily="18" charset="0"/>
                                </a:rPr>
                              </m:ctrlPr>
                            </m:dPr>
                            <m:e>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e>
                          </m:d>
                        </m:e>
                        <m:sup>
                          <m:r>
                            <a:rPr lang="en-US" i="1">
                              <a:latin typeface="Cambria Math" panose="02040503050406030204" pitchFamily="18" charset="0"/>
                              <a:cs typeface="Times New Roman" pitchFamily="18" charset="0"/>
                            </a:rPr>
                            <m:t>2</m:t>
                          </m:r>
                        </m:sup>
                      </m:sSup>
                    </m:oMath>
                  </m:oMathPara>
                </a14:m>
                <a:endParaRPr lang="en-TW" dirty="0">
                  <a:latin typeface="Times New Roman" pitchFamily="18" charset="0"/>
                  <a:cs typeface="Times New Roman" pitchFamily="18" charset="0"/>
                </a:endParaRPr>
              </a:p>
            </p:txBody>
          </p:sp>
        </mc:Choice>
        <mc:Fallback xmlns="">
          <p:sp>
            <p:nvSpPr>
              <p:cNvPr id="10" name="TextBox 9">
                <a:extLst>
                  <a:ext uri="{FF2B5EF4-FFF2-40B4-BE49-F238E27FC236}">
                    <a16:creationId xmlns:a16="http://schemas.microsoft.com/office/drawing/2014/main" id="{8E97636C-FCA2-12E8-BCB9-A6E1F939A7A1}"/>
                  </a:ext>
                </a:extLst>
              </p:cNvPr>
              <p:cNvSpPr txBox="1">
                <a:spLocks noRot="1" noChangeAspect="1" noMove="1" noResize="1" noEditPoints="1" noAdjustHandles="1" noChangeArrowheads="1" noChangeShapeType="1" noTextEdit="1"/>
              </p:cNvSpPr>
              <p:nvPr/>
            </p:nvSpPr>
            <p:spPr bwMode="auto">
              <a:xfrm>
                <a:off x="2330634" y="4890115"/>
                <a:ext cx="2250103" cy="276999"/>
              </a:xfrm>
              <a:prstGeom prst="rect">
                <a:avLst/>
              </a:prstGeom>
              <a:blipFill>
                <a:blip r:embed="rId9"/>
                <a:stretch>
                  <a:fillRect r="-562" b="-29167"/>
                </a:stretch>
              </a:blipFill>
              <a:ln w="9525">
                <a:noFill/>
                <a:miter lim="800000"/>
                <a:headEnd/>
                <a:tailEnd/>
              </a:ln>
            </p:spPr>
            <p:txBody>
              <a:bodyPr/>
              <a:lstStyle/>
              <a:p>
                <a:r>
                  <a:rPr lang="en-TW">
                    <a:noFill/>
                  </a:rPr>
                  <a:t> </a:t>
                </a:r>
              </a:p>
            </p:txBody>
          </p:sp>
        </mc:Fallback>
      </mc:AlternateContent>
      <p:sp>
        <p:nvSpPr>
          <p:cNvPr id="11" name="TextBox 10">
            <a:extLst>
              <a:ext uri="{FF2B5EF4-FFF2-40B4-BE49-F238E27FC236}">
                <a16:creationId xmlns:a16="http://schemas.microsoft.com/office/drawing/2014/main" id="{7E0A36EE-FEC1-DCA6-4E73-D92AF328479E}"/>
              </a:ext>
            </a:extLst>
          </p:cNvPr>
          <p:cNvSpPr txBox="1"/>
          <p:nvPr/>
        </p:nvSpPr>
        <p:spPr bwMode="auto">
          <a:xfrm>
            <a:off x="1355576" y="4327845"/>
            <a:ext cx="5664695"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這樣的函數稱為Block Function。自然滿足：</a:t>
            </a:r>
          </a:p>
        </p:txBody>
      </p:sp>
      <p:pic>
        <p:nvPicPr>
          <p:cNvPr id="12" name="Picture 2" descr="Z:\Dropbox\Documents\課程\Young\Chapter42\A_Images\A_Figures_and_Photos\42_17_Figure.jpg">
            <a:extLst>
              <a:ext uri="{FF2B5EF4-FFF2-40B4-BE49-F238E27FC236}">
                <a16:creationId xmlns:a16="http://schemas.microsoft.com/office/drawing/2014/main" id="{F4F48632-C8EA-54EB-9589-EA677880B1D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4788636"/>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3">
            <a:extLst>
              <a:ext uri="{FF2B5EF4-FFF2-40B4-BE49-F238E27FC236}">
                <a16:creationId xmlns:a16="http://schemas.microsoft.com/office/drawing/2014/main" id="{34B8C3E1-7E6F-6F19-FC35-8E7FFB790079}"/>
              </a:ext>
            </a:extLst>
          </p:cNvPr>
          <p:cNvSpPr txBox="1"/>
          <p:nvPr/>
        </p:nvSpPr>
        <p:spPr bwMode="auto">
          <a:xfrm>
            <a:off x="2165027" y="5484475"/>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BB04847-FEB3-DE80-A6ED-84E89F9D05A4}"/>
                  </a:ext>
                </a:extLst>
              </p:cNvPr>
              <p:cNvSpPr txBox="1"/>
              <p:nvPr/>
            </p:nvSpPr>
            <p:spPr bwMode="auto">
              <a:xfrm>
                <a:off x="1355576" y="382926"/>
                <a:ext cx="4536368" cy="369332"/>
              </a:xfrm>
              <a:prstGeom prst="rect">
                <a:avLst/>
              </a:prstGeom>
              <a:noFill/>
              <a:ln w="9525">
                <a:noFill/>
                <a:miter lim="800000"/>
                <a:headEnd/>
                <a:tailEnd/>
              </a:ln>
            </p:spPr>
            <p:txBody>
              <a:bodyPr wrap="square" rtlCol="0">
                <a:spAutoFit/>
              </a:bodyPr>
              <a:lstStyle/>
              <a:p>
                <a:r>
                  <a:rPr lang="en-GB" dirty="0">
                    <a:latin typeface="Times New Roman" pitchFamily="18" charset="0"/>
                    <a:cs typeface="Times New Roman" pitchFamily="18" charset="0"/>
                  </a:rPr>
                  <a:t>已知</a:t>
                </a:r>
                <a:r>
                  <a:rPr lang="zh-TW" altLang="en-US" dirty="0">
                    <a:latin typeface="Times New Roman" pitchFamily="18" charset="0"/>
                    <a:cs typeface="Times New Roman" pitchFamily="18" charset="0"/>
                  </a:rPr>
                  <a:t> </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與</a:t>
                </a:r>
                <a14:m>
                  <m:oMath xmlns:m="http://schemas.openxmlformats.org/officeDocument/2006/math">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TW" dirty="0">
                    <a:latin typeface="Times New Roman" pitchFamily="18" charset="0"/>
                    <a:cs typeface="Times New Roman" pitchFamily="18" charset="0"/>
                  </a:rPr>
                  <a:t>只能相差一個相角：</a:t>
                </a:r>
              </a:p>
            </p:txBody>
          </p:sp>
        </mc:Choice>
        <mc:Fallback xmlns="">
          <p:sp>
            <p:nvSpPr>
              <p:cNvPr id="14" name="TextBox 13">
                <a:extLst>
                  <a:ext uri="{FF2B5EF4-FFF2-40B4-BE49-F238E27FC236}">
                    <a16:creationId xmlns:a16="http://schemas.microsoft.com/office/drawing/2014/main" id="{FBB04847-FEB3-DE80-A6ED-84E89F9D05A4}"/>
                  </a:ext>
                </a:extLst>
              </p:cNvPr>
              <p:cNvSpPr txBox="1">
                <a:spLocks noRot="1" noChangeAspect="1" noMove="1" noResize="1" noEditPoints="1" noAdjustHandles="1" noChangeArrowheads="1" noChangeShapeType="1" noTextEdit="1"/>
              </p:cNvSpPr>
              <p:nvPr/>
            </p:nvSpPr>
            <p:spPr bwMode="auto">
              <a:xfrm>
                <a:off x="1355576" y="382926"/>
                <a:ext cx="4536368" cy="369332"/>
              </a:xfrm>
              <a:prstGeom prst="rect">
                <a:avLst/>
              </a:prstGeom>
              <a:blipFill>
                <a:blip r:embed="rId11"/>
                <a:stretch>
                  <a:fillRect l="-1114" t="-10000" b="-20000"/>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81026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D9313-8A67-CA4D-5B5D-41A5075D885B}"/>
              </a:ext>
            </a:extLst>
          </p:cNvPr>
          <p:cNvPicPr>
            <a:picLocks noChangeAspect="1"/>
          </p:cNvPicPr>
          <p:nvPr/>
        </p:nvPicPr>
        <p:blipFill rotWithShape="1">
          <a:blip r:embed="rId2"/>
          <a:srcRect l="24004" t="9397" r="24751" b="18497"/>
          <a:stretch/>
        </p:blipFill>
        <p:spPr>
          <a:xfrm>
            <a:off x="2819670" y="154736"/>
            <a:ext cx="2029608" cy="141223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427FC5B-2E44-1F3B-A95F-9D157240975E}"/>
                  </a:ext>
                </a:extLst>
              </p:cNvPr>
              <p:cNvSpPr txBox="1"/>
              <p:nvPr/>
            </p:nvSpPr>
            <p:spPr bwMode="auto">
              <a:xfrm>
                <a:off x="2221038" y="4342846"/>
                <a:ext cx="2271070" cy="285912"/>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cs typeface="Times New Roman" pitchFamily="18" charset="0"/>
                        </a:rPr>
                        <m:t>=</m:t>
                      </m:r>
                      <m:sSup>
                        <m:sSupPr>
                          <m:ctrlPr>
                            <a:rPr lang="en-US" b="0" i="1" smtClean="0">
                              <a:latin typeface="Cambria Math" panose="02040503050406030204" pitchFamily="18" charset="0"/>
                              <a:cs typeface="Times New Roman" pitchFamily="18" charset="0"/>
                            </a:rPr>
                          </m:ctrlPr>
                        </m:sSupPr>
                        <m:e>
                          <m:r>
                            <a:rPr lang="en-US" b="0" i="1" smtClean="0">
                              <a:latin typeface="Cambria Math" panose="02040503050406030204" pitchFamily="18" charset="0"/>
                              <a:cs typeface="Times New Roman" pitchFamily="18" charset="0"/>
                            </a:rPr>
                            <m:t>𝑒</m:t>
                          </m:r>
                        </m:e>
                        <m:sup>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m:oMathPara>
                </a14:m>
                <a:endParaRPr lang="en-TW" dirty="0">
                  <a:latin typeface="Times New Roman" pitchFamily="18" charset="0"/>
                  <a:cs typeface="Times New Roman" pitchFamily="18" charset="0"/>
                </a:endParaRPr>
              </a:p>
            </p:txBody>
          </p:sp>
        </mc:Choice>
        <mc:Fallback xmlns="">
          <p:sp>
            <p:nvSpPr>
              <p:cNvPr id="6" name="TextBox 5">
                <a:extLst>
                  <a:ext uri="{FF2B5EF4-FFF2-40B4-BE49-F238E27FC236}">
                    <a16:creationId xmlns:a16="http://schemas.microsoft.com/office/drawing/2014/main" id="{B427FC5B-2E44-1F3B-A95F-9D157240975E}"/>
                  </a:ext>
                </a:extLst>
              </p:cNvPr>
              <p:cNvSpPr txBox="1">
                <a:spLocks noRot="1" noChangeAspect="1" noMove="1" noResize="1" noEditPoints="1" noAdjustHandles="1" noChangeArrowheads="1" noChangeShapeType="1" noTextEdit="1"/>
              </p:cNvSpPr>
              <p:nvPr/>
            </p:nvSpPr>
            <p:spPr bwMode="auto">
              <a:xfrm>
                <a:off x="2221038" y="4342846"/>
                <a:ext cx="2271070" cy="285912"/>
              </a:xfrm>
              <a:prstGeom prst="rect">
                <a:avLst/>
              </a:prstGeom>
              <a:blipFill>
                <a:blip r:embed="rId3"/>
                <a:stretch>
                  <a:fillRect l="-2778" b="-29167"/>
                </a:stretch>
              </a:blipFill>
              <a:ln w="9525">
                <a:noFill/>
                <a:miter lim="800000"/>
                <a:headEnd/>
                <a:tailEnd/>
              </a:ln>
            </p:spPr>
            <p:txBody>
              <a:bodyPr/>
              <a:lstStyle/>
              <a:p>
                <a:r>
                  <a:rPr lang="en-TW">
                    <a:noFill/>
                  </a:rPr>
                  <a:t> </a:t>
                </a:r>
              </a:p>
            </p:txBody>
          </p:sp>
        </mc:Fallback>
      </mc:AlternateContent>
      <p:pic>
        <p:nvPicPr>
          <p:cNvPr id="9" name="Picture 8">
            <a:extLst>
              <a:ext uri="{FF2B5EF4-FFF2-40B4-BE49-F238E27FC236}">
                <a16:creationId xmlns:a16="http://schemas.microsoft.com/office/drawing/2014/main" id="{F8DB2720-4D15-F046-914E-40BF04DEF5CC}"/>
              </a:ext>
            </a:extLst>
          </p:cNvPr>
          <p:cNvPicPr>
            <a:picLocks noChangeAspect="1"/>
          </p:cNvPicPr>
          <p:nvPr/>
        </p:nvPicPr>
        <p:blipFill rotWithShape="1">
          <a:blip r:embed="rId4"/>
          <a:srcRect t="24117" b="33865"/>
          <a:stretch/>
        </p:blipFill>
        <p:spPr>
          <a:xfrm>
            <a:off x="354905" y="1564145"/>
            <a:ext cx="7973171" cy="119696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792793-EBC7-3F83-39D3-E01FC52E1BC7}"/>
                  </a:ext>
                </a:extLst>
              </p:cNvPr>
              <p:cNvSpPr txBox="1"/>
              <p:nvPr/>
            </p:nvSpPr>
            <p:spPr bwMode="auto">
              <a:xfrm>
                <a:off x="3708862" y="1314872"/>
                <a:ext cx="251223"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𝑛𝑎</m:t>
                      </m:r>
                    </m:oMath>
                  </m:oMathPara>
                </a14:m>
                <a:endParaRPr lang="en-TW" sz="1400"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40792793-EBC7-3F83-39D3-E01FC52E1BC7}"/>
                  </a:ext>
                </a:extLst>
              </p:cNvPr>
              <p:cNvSpPr txBox="1">
                <a:spLocks noRot="1" noChangeAspect="1" noMove="1" noResize="1" noEditPoints="1" noAdjustHandles="1" noChangeArrowheads="1" noChangeShapeType="1" noTextEdit="1"/>
              </p:cNvSpPr>
              <p:nvPr/>
            </p:nvSpPr>
            <p:spPr bwMode="auto">
              <a:xfrm>
                <a:off x="3708862" y="1314872"/>
                <a:ext cx="251223" cy="215444"/>
              </a:xfrm>
              <a:prstGeom prst="rect">
                <a:avLst/>
              </a:prstGeom>
              <a:blipFill>
                <a:blip r:embed="rId5"/>
                <a:stretch>
                  <a:fillRect l="-9524" r="-9524" b="-5556"/>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DD88174-273A-2B09-8303-43D11003A67D}"/>
                  </a:ext>
                </a:extLst>
              </p:cNvPr>
              <p:cNvSpPr txBox="1"/>
              <p:nvPr/>
            </p:nvSpPr>
            <p:spPr bwMode="auto">
              <a:xfrm>
                <a:off x="4133696" y="1314872"/>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DDD88174-273A-2B09-8303-43D11003A67D}"/>
                  </a:ext>
                </a:extLst>
              </p:cNvPr>
              <p:cNvSpPr txBox="1">
                <a:spLocks noRot="1" noChangeAspect="1" noMove="1" noResize="1" noEditPoints="1" noAdjustHandles="1" noChangeArrowheads="1" noChangeShapeType="1" noTextEdit="1"/>
              </p:cNvSpPr>
              <p:nvPr/>
            </p:nvSpPr>
            <p:spPr bwMode="auto">
              <a:xfrm>
                <a:off x="4133696" y="1314872"/>
                <a:ext cx="715581" cy="215444"/>
              </a:xfrm>
              <a:prstGeom prst="rect">
                <a:avLst/>
              </a:prstGeom>
              <a:blipFill>
                <a:blip r:embed="rId6"/>
                <a:stretch>
                  <a:fillRect l="-8772" r="-3509" b="-388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FC02E-6872-B1A6-7C3D-CCCC7B90DFFE}"/>
                  </a:ext>
                </a:extLst>
              </p:cNvPr>
              <p:cNvSpPr txBox="1"/>
              <p:nvPr/>
            </p:nvSpPr>
            <p:spPr bwMode="auto">
              <a:xfrm>
                <a:off x="2845542" y="1314872"/>
                <a:ext cx="715581" cy="215444"/>
              </a:xfrm>
              <a:prstGeom prst="rect">
                <a:avLst/>
              </a:prstGeom>
              <a:solidFill>
                <a:schemeClr val="bg1"/>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ea typeface="Cambria Math" panose="02040503050406030204" pitchFamily="18" charset="0"/>
                          <a:cs typeface="Times New Roman" pitchFamily="18" charset="0"/>
                        </a:rPr>
                        <m:t>(</m:t>
                      </m:r>
                      <m:r>
                        <a:rPr lang="en-US" sz="1400" b="0" i="1" smtClean="0">
                          <a:latin typeface="Cambria Math" panose="02040503050406030204" pitchFamily="18" charset="0"/>
                          <a:ea typeface="Cambria Math" panose="02040503050406030204" pitchFamily="18" charset="0"/>
                          <a:cs typeface="Times New Roman" pitchFamily="18" charset="0"/>
                        </a:rPr>
                        <m:t>𝑛</m:t>
                      </m:r>
                      <m:r>
                        <a:rPr lang="en-US" sz="1400" b="0" i="1" smtClean="0">
                          <a:latin typeface="Cambria Math" panose="02040503050406030204" pitchFamily="18" charset="0"/>
                          <a:ea typeface="Cambria Math" panose="02040503050406030204" pitchFamily="18" charset="0"/>
                          <a:cs typeface="Times New Roman" pitchFamily="18" charset="0"/>
                        </a:rPr>
                        <m:t>−1)</m:t>
                      </m:r>
                      <m:r>
                        <a:rPr lang="en-US" sz="1400" b="0" i="1" smtClean="0">
                          <a:latin typeface="Cambria Math" panose="02040503050406030204" pitchFamily="18" charset="0"/>
                          <a:ea typeface="Cambria Math" panose="02040503050406030204" pitchFamily="18" charset="0"/>
                          <a:cs typeface="Times New Roman" pitchFamily="18" charset="0"/>
                        </a:rPr>
                        <m:t>𝑎</m:t>
                      </m:r>
                    </m:oMath>
                  </m:oMathPara>
                </a14:m>
                <a:endParaRPr lang="en-TW" sz="1400" dirty="0">
                  <a:latin typeface="Times New Roman" pitchFamily="18" charset="0"/>
                  <a:cs typeface="Times New Roman" pitchFamily="18" charset="0"/>
                </a:endParaRPr>
              </a:p>
            </p:txBody>
          </p:sp>
        </mc:Choice>
        <mc:Fallback xmlns="">
          <p:sp>
            <p:nvSpPr>
              <p:cNvPr id="7" name="TextBox 6">
                <a:extLst>
                  <a:ext uri="{FF2B5EF4-FFF2-40B4-BE49-F238E27FC236}">
                    <a16:creationId xmlns:a16="http://schemas.microsoft.com/office/drawing/2014/main" id="{D43FC02E-6872-B1A6-7C3D-CCCC7B90DFFE}"/>
                  </a:ext>
                </a:extLst>
              </p:cNvPr>
              <p:cNvSpPr txBox="1">
                <a:spLocks noRot="1" noChangeAspect="1" noMove="1" noResize="1" noEditPoints="1" noAdjustHandles="1" noChangeArrowheads="1" noChangeShapeType="1" noTextEdit="1"/>
              </p:cNvSpPr>
              <p:nvPr/>
            </p:nvSpPr>
            <p:spPr bwMode="auto">
              <a:xfrm>
                <a:off x="2845542" y="1314872"/>
                <a:ext cx="715581" cy="215444"/>
              </a:xfrm>
              <a:prstGeom prst="rect">
                <a:avLst/>
              </a:prstGeom>
              <a:blipFill>
                <a:blip r:embed="rId7"/>
                <a:stretch>
                  <a:fillRect l="-8772" r="-1754" b="-38889"/>
                </a:stretch>
              </a:blipFill>
              <a:ln w="9525">
                <a:noFill/>
                <a:miter lim="800000"/>
                <a:headEnd/>
                <a:tailEnd/>
              </a:ln>
            </p:spPr>
            <p:txBody>
              <a:bodyPr/>
              <a:lstStyle/>
              <a:p>
                <a:r>
                  <a:rPr lang="en-TW">
                    <a:noFill/>
                  </a:rPr>
                  <a:t> </a:t>
                </a:r>
              </a:p>
            </p:txBody>
          </p:sp>
        </mc:Fallback>
      </mc:AlternateContent>
      <p:pic>
        <p:nvPicPr>
          <p:cNvPr id="8" name="Picture 7">
            <a:extLst>
              <a:ext uri="{FF2B5EF4-FFF2-40B4-BE49-F238E27FC236}">
                <a16:creationId xmlns:a16="http://schemas.microsoft.com/office/drawing/2014/main" id="{9ABAC402-606D-D133-2EEF-92260F622C59}"/>
              </a:ext>
            </a:extLst>
          </p:cNvPr>
          <p:cNvPicPr>
            <a:picLocks noChangeAspect="1"/>
          </p:cNvPicPr>
          <p:nvPr/>
        </p:nvPicPr>
        <p:blipFill rotWithShape="1">
          <a:blip r:embed="rId8"/>
          <a:srcRect t="68511" b="5437"/>
          <a:stretch/>
        </p:blipFill>
        <p:spPr>
          <a:xfrm>
            <a:off x="354905" y="2795790"/>
            <a:ext cx="7949208" cy="739911"/>
          </a:xfrm>
          <a:prstGeom prst="rect">
            <a:avLst/>
          </a:prstGeom>
        </p:spPr>
      </p:pic>
      <p:pic>
        <p:nvPicPr>
          <p:cNvPr id="10" name="Picture 9">
            <a:extLst>
              <a:ext uri="{FF2B5EF4-FFF2-40B4-BE49-F238E27FC236}">
                <a16:creationId xmlns:a16="http://schemas.microsoft.com/office/drawing/2014/main" id="{4295E7A5-8E60-CFF2-2494-C7E5A6C72081}"/>
              </a:ext>
            </a:extLst>
          </p:cNvPr>
          <p:cNvPicPr>
            <a:picLocks noChangeAspect="1"/>
          </p:cNvPicPr>
          <p:nvPr/>
        </p:nvPicPr>
        <p:blipFill rotWithShape="1">
          <a:blip r:embed="rId9"/>
          <a:srcRect l="38801" t="67803" r="42063" b="-1528"/>
          <a:stretch/>
        </p:blipFill>
        <p:spPr>
          <a:xfrm>
            <a:off x="2908198" y="5938834"/>
            <a:ext cx="1601327" cy="797443"/>
          </a:xfrm>
          <a:prstGeom prst="rect">
            <a:avLst/>
          </a:prstGeom>
        </p:spPr>
      </p:pic>
      <p:sp>
        <p:nvSpPr>
          <p:cNvPr id="11" name="TextBox 10">
            <a:extLst>
              <a:ext uri="{FF2B5EF4-FFF2-40B4-BE49-F238E27FC236}">
                <a16:creationId xmlns:a16="http://schemas.microsoft.com/office/drawing/2014/main" id="{9BCAEF46-4C49-C884-AD21-41554F1C706D}"/>
              </a:ext>
            </a:extLst>
          </p:cNvPr>
          <p:cNvSpPr txBox="1"/>
          <p:nvPr/>
        </p:nvSpPr>
        <p:spPr bwMode="auto">
          <a:xfrm>
            <a:off x="734277" y="669086"/>
            <a:ext cx="136815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Dirac Comb</a:t>
            </a:r>
          </a:p>
        </p:txBody>
      </p:sp>
      <p:pic>
        <p:nvPicPr>
          <p:cNvPr id="12" name="Picture 11">
            <a:extLst>
              <a:ext uri="{FF2B5EF4-FFF2-40B4-BE49-F238E27FC236}">
                <a16:creationId xmlns:a16="http://schemas.microsoft.com/office/drawing/2014/main" id="{17D9E1BF-0152-292E-33F8-40DAC8809109}"/>
              </a:ext>
            </a:extLst>
          </p:cNvPr>
          <p:cNvPicPr>
            <a:picLocks noChangeAspect="1"/>
          </p:cNvPicPr>
          <p:nvPr/>
        </p:nvPicPr>
        <p:blipFill rotWithShape="1">
          <a:blip r:embed="rId8"/>
          <a:srcRect l="30779" r="35901" b="76798"/>
          <a:stretch/>
        </p:blipFill>
        <p:spPr>
          <a:xfrm>
            <a:off x="5270781" y="538861"/>
            <a:ext cx="2497247" cy="621267"/>
          </a:xfrm>
          <a:prstGeom prst="rect">
            <a:avLst/>
          </a:prstGeom>
        </p:spPr>
      </p:pic>
      <p:cxnSp>
        <p:nvCxnSpPr>
          <p:cNvPr id="14" name="Straight Arrow Connector 13">
            <a:extLst>
              <a:ext uri="{FF2B5EF4-FFF2-40B4-BE49-F238E27FC236}">
                <a16:creationId xmlns:a16="http://schemas.microsoft.com/office/drawing/2014/main" id="{2BE6CF56-6368-69EE-C3D0-8208965F2437}"/>
              </a:ext>
            </a:extLst>
          </p:cNvPr>
          <p:cNvCxnSpPr/>
          <p:nvPr/>
        </p:nvCxnSpPr>
        <p:spPr>
          <a:xfrm>
            <a:off x="4148739" y="374842"/>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128C89C-87B5-623F-B349-814CA2100149}"/>
              </a:ext>
            </a:extLst>
          </p:cNvPr>
          <p:cNvCxnSpPr/>
          <p:nvPr/>
        </p:nvCxnSpPr>
        <p:spPr>
          <a:xfrm>
            <a:off x="3398573" y="374842"/>
            <a:ext cx="0" cy="3397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Left Arrow 17">
            <a:extLst>
              <a:ext uri="{FF2B5EF4-FFF2-40B4-BE49-F238E27FC236}">
                <a16:creationId xmlns:a16="http://schemas.microsoft.com/office/drawing/2014/main" id="{210FC489-6EC8-177B-41F5-9A7FCC1B75A3}"/>
              </a:ext>
            </a:extLst>
          </p:cNvPr>
          <p:cNvSpPr/>
          <p:nvPr/>
        </p:nvSpPr>
        <p:spPr>
          <a:xfrm>
            <a:off x="3398573" y="886275"/>
            <a:ext cx="720080" cy="152143"/>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9" name="TextBox 18">
            <a:extLst>
              <a:ext uri="{FF2B5EF4-FFF2-40B4-BE49-F238E27FC236}">
                <a16:creationId xmlns:a16="http://schemas.microsoft.com/office/drawing/2014/main" id="{CC385F75-48C9-D53F-515A-DB44E7915E95}"/>
              </a:ext>
            </a:extLst>
          </p:cNvPr>
          <p:cNvSpPr txBox="1"/>
          <p:nvPr/>
        </p:nvSpPr>
        <p:spPr bwMode="auto">
          <a:xfrm>
            <a:off x="350552" y="4325317"/>
            <a:ext cx="4075162" cy="369332"/>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根據Bloch定理</a:t>
            </a:r>
            <a:r>
              <a:rPr lang="en-TW"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1A1A22-2225-372D-236F-5E6B5F30C33A}"/>
                  </a:ext>
                </a:extLst>
              </p:cNvPr>
              <p:cNvSpPr txBox="1"/>
              <p:nvPr/>
            </p:nvSpPr>
            <p:spPr bwMode="auto">
              <a:xfrm>
                <a:off x="7164112" y="3907990"/>
                <a:ext cx="1257095" cy="369332"/>
              </a:xfrm>
              <a:prstGeom prst="rect">
                <a:avLst/>
              </a:prstGeom>
              <a:noFill/>
              <a:ln w="9525">
                <a:noFill/>
                <a:miter lim="800000"/>
                <a:headEnd/>
                <a:tailEnd/>
              </a:ln>
            </p:spPr>
            <p:txBody>
              <a:bodyPr wrap="square" rtlCol="0">
                <a:spAutoFit/>
              </a:bodyPr>
              <a:lstStyle/>
              <a:p>
                <a14:m>
                  <m:oMath xmlns:m="http://schemas.openxmlformats.org/officeDocument/2006/math">
                    <m:r>
                      <a:rPr lang="en-US" b="0" i="1" smtClean="0">
                        <a:latin typeface="Cambria Math" panose="02040503050406030204" pitchFamily="18" charset="0"/>
                        <a:cs typeface="Times New Roman" pitchFamily="18" charset="0"/>
                      </a:rPr>
                      <m:t>𝑥</m:t>
                    </m:r>
                  </m:oMath>
                </a14:m>
                <a:r>
                  <a:rPr lang="en-TW" dirty="0">
                    <a:latin typeface="Times New Roman" pitchFamily="18" charset="0"/>
                    <a:cs typeface="Times New Roman" pitchFamily="18" charset="0"/>
                  </a:rPr>
                  <a:t>在第一區</a:t>
                </a:r>
              </a:p>
            </p:txBody>
          </p:sp>
        </mc:Choice>
        <mc:Fallback xmlns="">
          <p:sp>
            <p:nvSpPr>
              <p:cNvPr id="20" name="TextBox 19">
                <a:extLst>
                  <a:ext uri="{FF2B5EF4-FFF2-40B4-BE49-F238E27FC236}">
                    <a16:creationId xmlns:a16="http://schemas.microsoft.com/office/drawing/2014/main" id="{DB1A1A22-2225-372D-236F-5E6B5F30C33A}"/>
                  </a:ext>
                </a:extLst>
              </p:cNvPr>
              <p:cNvSpPr txBox="1">
                <a:spLocks noRot="1" noChangeAspect="1" noMove="1" noResize="1" noEditPoints="1" noAdjustHandles="1" noChangeArrowheads="1" noChangeShapeType="1" noTextEdit="1"/>
              </p:cNvSpPr>
              <p:nvPr/>
            </p:nvSpPr>
            <p:spPr bwMode="auto">
              <a:xfrm>
                <a:off x="7164112" y="3907990"/>
                <a:ext cx="1257095" cy="369332"/>
              </a:xfrm>
              <a:prstGeom prst="rect">
                <a:avLst/>
              </a:prstGeom>
              <a:blipFill>
                <a:blip r:embed="rId10"/>
                <a:stretch>
                  <a:fillRect t="-6667" r="-2020"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79D547A-4E65-474C-781F-F2563F2255BC}"/>
                  </a:ext>
                </a:extLst>
              </p:cNvPr>
              <p:cNvSpPr txBox="1"/>
              <p:nvPr/>
            </p:nvSpPr>
            <p:spPr bwMode="auto">
              <a:xfrm flipH="1">
                <a:off x="3358482" y="202499"/>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1" name="TextBox 20">
                <a:extLst>
                  <a:ext uri="{FF2B5EF4-FFF2-40B4-BE49-F238E27FC236}">
                    <a16:creationId xmlns:a16="http://schemas.microsoft.com/office/drawing/2014/main" id="{079D547A-4E65-474C-781F-F2563F2255BC}"/>
                  </a:ext>
                </a:extLst>
              </p:cNvPr>
              <p:cNvSpPr txBox="1">
                <a:spLocks noRot="1" noChangeAspect="1" noMove="1" noResize="1" noEditPoints="1" noAdjustHandles="1" noChangeArrowheads="1" noChangeShapeType="1" noTextEdit="1"/>
              </p:cNvSpPr>
              <p:nvPr/>
            </p:nvSpPr>
            <p:spPr bwMode="auto">
              <a:xfrm flipH="1">
                <a:off x="3358482" y="202499"/>
                <a:ext cx="260659" cy="383626"/>
              </a:xfrm>
              <a:prstGeom prst="rect">
                <a:avLst/>
              </a:prstGeom>
              <a:blipFill>
                <a:blip r:embed="rId11"/>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B5A630E-4F9D-1F31-3071-0D97EB836AB3}"/>
                  </a:ext>
                </a:extLst>
              </p:cNvPr>
              <p:cNvSpPr txBox="1"/>
              <p:nvPr/>
            </p:nvSpPr>
            <p:spPr bwMode="auto">
              <a:xfrm flipH="1">
                <a:off x="4124553" y="205537"/>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AB5A630E-4F9D-1F31-3071-0D97EB836AB3}"/>
                  </a:ext>
                </a:extLst>
              </p:cNvPr>
              <p:cNvSpPr txBox="1">
                <a:spLocks noRot="1" noChangeAspect="1" noMove="1" noResize="1" noEditPoints="1" noAdjustHandles="1" noChangeArrowheads="1" noChangeShapeType="1" noTextEdit="1"/>
              </p:cNvSpPr>
              <p:nvPr/>
            </p:nvSpPr>
            <p:spPr bwMode="auto">
              <a:xfrm flipH="1">
                <a:off x="4124553" y="205537"/>
                <a:ext cx="301161" cy="383626"/>
              </a:xfrm>
              <a:prstGeom prst="rect">
                <a:avLst/>
              </a:prstGeom>
              <a:blipFill>
                <a:blip r:embed="rId12"/>
                <a:stretch>
                  <a:fillRect r="-12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FC19AEF-8A36-E7A5-1B2D-B011866AA2FE}"/>
                  </a:ext>
                </a:extLst>
              </p:cNvPr>
              <p:cNvSpPr txBox="1"/>
              <p:nvPr/>
            </p:nvSpPr>
            <p:spPr bwMode="auto">
              <a:xfrm flipH="1">
                <a:off x="6258745" y="2411308"/>
                <a:ext cx="260659"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m:t>
                      </m:r>
                    </m:oMath>
                  </m:oMathPara>
                </a14:m>
                <a:endParaRPr lang="en-TW"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1FC19AEF-8A36-E7A5-1B2D-B011866AA2FE}"/>
                  </a:ext>
                </a:extLst>
              </p:cNvPr>
              <p:cNvSpPr txBox="1">
                <a:spLocks noRot="1" noChangeAspect="1" noMove="1" noResize="1" noEditPoints="1" noAdjustHandles="1" noChangeArrowheads="1" noChangeShapeType="1" noTextEdit="1"/>
              </p:cNvSpPr>
              <p:nvPr/>
            </p:nvSpPr>
            <p:spPr bwMode="auto">
              <a:xfrm flipH="1">
                <a:off x="6258745" y="2411308"/>
                <a:ext cx="260659" cy="383626"/>
              </a:xfrm>
              <a:prstGeom prst="rect">
                <a:avLst/>
              </a:prstGeom>
              <a:blipFill>
                <a:blip r:embed="rId13"/>
                <a:stretch>
                  <a:fillRect/>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90A82E7-CC60-0434-A815-5BF0CA237234}"/>
                  </a:ext>
                </a:extLst>
              </p:cNvPr>
              <p:cNvSpPr txBox="1"/>
              <p:nvPr/>
            </p:nvSpPr>
            <p:spPr bwMode="auto">
              <a:xfrm flipH="1">
                <a:off x="6920400" y="3155196"/>
                <a:ext cx="301161" cy="383626"/>
              </a:xfrm>
              <a:prstGeom prst="rect">
                <a:avLst/>
              </a:prstGeom>
              <a:no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𝐼𝐼</m:t>
                      </m:r>
                    </m:oMath>
                  </m:oMathPara>
                </a14:m>
                <a:endParaRPr lang="en-TW" dirty="0">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590A82E7-CC60-0434-A815-5BF0CA237234}"/>
                  </a:ext>
                </a:extLst>
              </p:cNvPr>
              <p:cNvSpPr txBox="1">
                <a:spLocks noRot="1" noChangeAspect="1" noMove="1" noResize="1" noEditPoints="1" noAdjustHandles="1" noChangeArrowheads="1" noChangeShapeType="1" noTextEdit="1"/>
              </p:cNvSpPr>
              <p:nvPr/>
            </p:nvSpPr>
            <p:spPr bwMode="auto">
              <a:xfrm flipH="1">
                <a:off x="6920400" y="3155196"/>
                <a:ext cx="301161" cy="383626"/>
              </a:xfrm>
              <a:prstGeom prst="rect">
                <a:avLst/>
              </a:prstGeom>
              <a:blipFill>
                <a:blip r:embed="rId14"/>
                <a:stretch>
                  <a:fillRect r="-16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227BF4E-D2F4-92DB-2273-1F6AEF347369}"/>
                  </a:ext>
                </a:extLst>
              </p:cNvPr>
              <p:cNvSpPr txBox="1"/>
              <p:nvPr/>
            </p:nvSpPr>
            <p:spPr bwMode="auto">
              <a:xfrm>
                <a:off x="354905" y="5137825"/>
                <a:ext cx="8244408" cy="378245"/>
              </a:xfrm>
              <a:prstGeom prst="rect">
                <a:avLst/>
              </a:prstGeom>
              <a:noFill/>
              <a:ln w="9525">
                <a:noFill/>
                <a:miter lim="800000"/>
                <a:headEnd/>
                <a:tailEnd/>
              </a:ln>
            </p:spPr>
            <p:txBody>
              <a:bodyPr wrap="square" rtlCol="0">
                <a:spAutoFit/>
              </a:bodyPr>
              <a:lstStyle/>
              <a:p>
                <a:r>
                  <a:rPr lang="en-GB" dirty="0" err="1">
                    <a:latin typeface="Times New Roman" pitchFamily="18" charset="0"/>
                    <a:cs typeface="Times New Roman" pitchFamily="18" charset="0"/>
                  </a:rPr>
                  <a:t>此式，必須等於</a:t>
                </a:r>
                <a14:m>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oMath>
                </a14:m>
                <a:r>
                  <a:rPr lang="en-TW" dirty="0">
                    <a:latin typeface="Times New Roman" pitchFamily="18" charset="0"/>
                    <a:cs typeface="Times New Roman" pitchFamily="18" charset="0"/>
                  </a:rPr>
                  <a:t>，即4C-23以</a:t>
                </a:r>
                <a14:m>
                  <m:oMath xmlns:m="http://schemas.openxmlformats.org/officeDocument/2006/math">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代入：</a:t>
                </a:r>
              </a:p>
            </p:txBody>
          </p:sp>
        </mc:Choice>
        <mc:Fallback xmlns="">
          <p:sp>
            <p:nvSpPr>
              <p:cNvPr id="25" name="TextBox 24">
                <a:extLst>
                  <a:ext uri="{FF2B5EF4-FFF2-40B4-BE49-F238E27FC236}">
                    <a16:creationId xmlns:a16="http://schemas.microsoft.com/office/drawing/2014/main" id="{A227BF4E-D2F4-92DB-2273-1F6AEF347369}"/>
                  </a:ext>
                </a:extLst>
              </p:cNvPr>
              <p:cNvSpPr txBox="1">
                <a:spLocks noRot="1" noChangeAspect="1" noMove="1" noResize="1" noEditPoints="1" noAdjustHandles="1" noChangeArrowheads="1" noChangeShapeType="1" noTextEdit="1"/>
              </p:cNvSpPr>
              <p:nvPr/>
            </p:nvSpPr>
            <p:spPr bwMode="auto">
              <a:xfrm>
                <a:off x="354905" y="5137825"/>
                <a:ext cx="8244408" cy="378245"/>
              </a:xfrm>
              <a:prstGeom prst="rect">
                <a:avLst/>
              </a:prstGeom>
              <a:blipFill>
                <a:blip r:embed="rId15"/>
                <a:stretch>
                  <a:fillRect l="-461"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7235E62-0E27-E86C-5D9B-9C069C32D275}"/>
                  </a:ext>
                </a:extLst>
              </p:cNvPr>
              <p:cNvSpPr txBox="1"/>
              <p:nvPr/>
            </p:nvSpPr>
            <p:spPr bwMode="auto">
              <a:xfrm>
                <a:off x="441510" y="4797152"/>
                <a:ext cx="8260979" cy="285912"/>
              </a:xfrm>
              <a:prstGeom prst="rect">
                <a:avLst/>
              </a:prstGeom>
              <a:solidFill>
                <a:srgbClr val="FFFF99"/>
              </a:solidFill>
              <a:ln w="9525">
                <a:noFill/>
                <a:miter lim="800000"/>
                <a:headEnd/>
                <a:tailEnd/>
              </a:ln>
            </p:spPr>
            <p:txBody>
              <a:bodyPr wrap="none" lIns="0" tIns="0" rIns="0" bIns="0" rtlCol="0">
                <a:spAutoFit/>
              </a:bodyPr>
              <a:lstStyle/>
              <a:p>
                <a:r>
                  <a:rPr lang="en-US" b="0" dirty="0">
                    <a:ea typeface="Cambria Math" panose="02040503050406030204" pitchFamily="18" charset="0"/>
                    <a:cs typeface="Times New Roman" pitchFamily="18" charset="0"/>
                  </a:rPr>
                  <a:t> </a:t>
                </a:r>
                <a14:m>
                  <m:oMath xmlns:m="http://schemas.openxmlformats.org/officeDocument/2006/math">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r>
                      <a:rPr lang="en-TW" i="1">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oMath>
                </a14:m>
                <a:r>
                  <a:rPr lang="en-US" b="0" dirty="0">
                    <a:ea typeface="Cambria Math" panose="02040503050406030204" pitchFamily="18" charset="0"/>
                    <a:cs typeface="Times New Roman" pitchFamily="18" charset="0"/>
                  </a:rPr>
                  <a:t> </a:t>
                </a:r>
                <a14:m>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𝑘</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p>
                          <m:sSupPr>
                            <m:ctrlPr>
                              <a:rPr lang="en-US" i="1">
                                <a:latin typeface="Cambria Math" panose="02040503050406030204" pitchFamily="18" charset="0"/>
                                <a:cs typeface="Times New Roman" pitchFamily="18" charset="0"/>
                              </a:rPr>
                            </m:ctrlPr>
                          </m:sSupPr>
                          <m:e>
                            <m:r>
                              <a:rPr lang="en-US" i="1">
                                <a:latin typeface="Cambria Math" panose="02040503050406030204" pitchFamily="18" charset="0"/>
                                <a:cs typeface="Times New Roman" pitchFamily="18" charset="0"/>
                              </a:rPr>
                              <m:t>𝑒</m:t>
                            </m:r>
                          </m:e>
                          <m:sup>
                            <m:r>
                              <a:rPr lang="en-US" i="1">
                                <a:latin typeface="Cambria Math" panose="02040503050406030204" pitchFamily="18" charset="0"/>
                                <a:cs typeface="Times New Roman" pitchFamily="18" charset="0"/>
                              </a:rPr>
                              <m:t>−</m:t>
                            </m:r>
                            <m:r>
                              <a:rPr lang="en-US" i="1">
                                <a:latin typeface="Cambria Math" panose="02040503050406030204" pitchFamily="18" charset="0"/>
                                <a:cs typeface="Times New Roman" pitchFamily="18" charset="0"/>
                              </a:rPr>
                              <m:t>𝑖𝑞𝑎</m:t>
                            </m:r>
                          </m:sup>
                        </m:sSup>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𝑘</m:t>
                                </m:r>
                                <m:d>
                                  <m:dPr>
                                    <m:ctrlPr>
                                      <a:rPr lang="en-US"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i="1">
                                        <a:latin typeface="Cambria Math" panose="02040503050406030204" pitchFamily="18" charset="0"/>
                                        <a:ea typeface="Cambria Math" panose="02040503050406030204" pitchFamily="18" charset="0"/>
                                        <a:cs typeface="Times New Roman" pitchFamily="18" charset="0"/>
                                      </a:rPr>
                                      <m:t>+</m:t>
                                    </m:r>
                                    <m:r>
                                      <a:rPr lang="en-US" i="1">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a14:m>
                <a:endParaRPr lang="en-TW" dirty="0">
                  <a:latin typeface="Times New Roman" pitchFamily="18" charset="0"/>
                  <a:cs typeface="Times New Roman" pitchFamily="18" charset="0"/>
                </a:endParaRPr>
              </a:p>
            </p:txBody>
          </p:sp>
        </mc:Choice>
        <mc:Fallback xmlns="">
          <p:sp>
            <p:nvSpPr>
              <p:cNvPr id="26" name="TextBox 25">
                <a:extLst>
                  <a:ext uri="{FF2B5EF4-FFF2-40B4-BE49-F238E27FC236}">
                    <a16:creationId xmlns:a16="http://schemas.microsoft.com/office/drawing/2014/main" id="{07235E62-0E27-E86C-5D9B-9C069C32D275}"/>
                  </a:ext>
                </a:extLst>
              </p:cNvPr>
              <p:cNvSpPr txBox="1">
                <a:spLocks noRot="1" noChangeAspect="1" noMove="1" noResize="1" noEditPoints="1" noAdjustHandles="1" noChangeArrowheads="1" noChangeShapeType="1" noTextEdit="1"/>
              </p:cNvSpPr>
              <p:nvPr/>
            </p:nvSpPr>
            <p:spPr bwMode="auto">
              <a:xfrm>
                <a:off x="441510" y="4797152"/>
                <a:ext cx="8260979" cy="285912"/>
              </a:xfrm>
              <a:prstGeom prst="rect">
                <a:avLst/>
              </a:prstGeom>
              <a:blipFill>
                <a:blip r:embed="rId16"/>
                <a:stretch>
                  <a:fillRect b="-3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C5D043C-3FD6-236A-7A8C-DFC2D6CAAD7F}"/>
                  </a:ext>
                </a:extLst>
              </p:cNvPr>
              <p:cNvSpPr txBox="1"/>
              <p:nvPr/>
            </p:nvSpPr>
            <p:spPr bwMode="auto">
              <a:xfrm>
                <a:off x="424780" y="3541879"/>
                <a:ext cx="4572000" cy="369332"/>
              </a:xfrm>
              <a:prstGeom prst="rect">
                <a:avLst/>
              </a:prstGeom>
              <a:noFill/>
              <a:ln w="9525">
                <a:noFill/>
                <a:miter lim="800000"/>
                <a:headEnd/>
                <a:tailEnd/>
              </a:ln>
            </p:spPr>
            <p:txBody>
              <a:bodyPr wrap="square">
                <a:spAutoFit/>
              </a:bodyPr>
              <a:lstStyle/>
              <a:p>
                <a:r>
                  <a:rPr lang="en-TW" dirty="0">
                    <a:latin typeface="Times New Roman" pitchFamily="18" charset="0"/>
                    <a:cs typeface="Times New Roman" pitchFamily="18" charset="0"/>
                  </a:rPr>
                  <a:t>4C-22式可以寫成，注意</a:t>
                </a:r>
                <a14:m>
                  <m:oMath xmlns:m="http://schemas.openxmlformats.org/officeDocument/2006/math">
                    <m:r>
                      <a:rPr lang="en-US" b="0" i="1" smtClean="0">
                        <a:latin typeface="Cambria Math" panose="02040503050406030204" pitchFamily="18" charset="0"/>
                        <a:cs typeface="Times New Roman" pitchFamily="18" charset="0"/>
                      </a:rPr>
                      <m:t>𝑎</m:t>
                    </m:r>
                  </m:oMath>
                </a14:m>
                <a:r>
                  <a:rPr lang="en-TW" dirty="0">
                    <a:latin typeface="Times New Roman" pitchFamily="18" charset="0"/>
                    <a:cs typeface="Times New Roman" pitchFamily="18" charset="0"/>
                  </a:rPr>
                  <a:t>可以消掉。</a:t>
                </a:r>
                <a:endParaRPr lang="en-TW" dirty="0"/>
              </a:p>
            </p:txBody>
          </p:sp>
        </mc:Choice>
        <mc:Fallback xmlns="">
          <p:sp>
            <p:nvSpPr>
              <p:cNvPr id="28" name="TextBox 27">
                <a:extLst>
                  <a:ext uri="{FF2B5EF4-FFF2-40B4-BE49-F238E27FC236}">
                    <a16:creationId xmlns:a16="http://schemas.microsoft.com/office/drawing/2014/main" id="{7C5D043C-3FD6-236A-7A8C-DFC2D6CAAD7F}"/>
                  </a:ext>
                </a:extLst>
              </p:cNvPr>
              <p:cNvSpPr txBox="1">
                <a:spLocks noRot="1" noChangeAspect="1" noMove="1" noResize="1" noEditPoints="1" noAdjustHandles="1" noChangeArrowheads="1" noChangeShapeType="1" noTextEdit="1"/>
              </p:cNvSpPr>
              <p:nvPr/>
            </p:nvSpPr>
            <p:spPr bwMode="auto">
              <a:xfrm>
                <a:off x="424780" y="3541879"/>
                <a:ext cx="4572000" cy="369332"/>
              </a:xfrm>
              <a:prstGeom prst="rect">
                <a:avLst/>
              </a:prstGeom>
              <a:blipFill>
                <a:blip r:embed="rId17"/>
                <a:stretch>
                  <a:fillRect l="-1108" t="-6452" b="-1935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E33E62C-C2CF-76B9-5A75-5B9A350F197E}"/>
                  </a:ext>
                </a:extLst>
              </p:cNvPr>
              <p:cNvSpPr txBox="1"/>
              <p:nvPr/>
            </p:nvSpPr>
            <p:spPr bwMode="auto">
              <a:xfrm>
                <a:off x="422988" y="3945562"/>
                <a:ext cx="6671249"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m:oMathPara>
                </a14:m>
                <a:endParaRPr lang="en-TW" dirty="0">
                  <a:latin typeface="Times New Roman" pitchFamily="18" charset="0"/>
                  <a:cs typeface="Times New Roman" pitchFamily="18" charset="0"/>
                </a:endParaRPr>
              </a:p>
            </p:txBody>
          </p:sp>
        </mc:Choice>
        <mc:Fallback xmlns="">
          <p:sp>
            <p:nvSpPr>
              <p:cNvPr id="5" name="TextBox 4">
                <a:extLst>
                  <a:ext uri="{FF2B5EF4-FFF2-40B4-BE49-F238E27FC236}">
                    <a16:creationId xmlns:a16="http://schemas.microsoft.com/office/drawing/2014/main" id="{1E33E62C-C2CF-76B9-5A75-5B9A350F197E}"/>
                  </a:ext>
                </a:extLst>
              </p:cNvPr>
              <p:cNvSpPr txBox="1">
                <a:spLocks noRot="1" noChangeAspect="1" noMove="1" noResize="1" noEditPoints="1" noAdjustHandles="1" noChangeArrowheads="1" noChangeShapeType="1" noTextEdit="1"/>
              </p:cNvSpPr>
              <p:nvPr/>
            </p:nvSpPr>
            <p:spPr bwMode="auto">
              <a:xfrm>
                <a:off x="422988" y="3945562"/>
                <a:ext cx="6671249" cy="276999"/>
              </a:xfrm>
              <a:prstGeom prst="rect">
                <a:avLst/>
              </a:prstGeom>
              <a:blipFill>
                <a:blip r:embed="rId18"/>
                <a:stretch>
                  <a:fillRect l="-760" b="-30435"/>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AAD2D7-16ED-CBDF-65CF-4174380F47E0}"/>
                  </a:ext>
                </a:extLst>
              </p:cNvPr>
              <p:cNvSpPr txBox="1"/>
              <p:nvPr/>
            </p:nvSpPr>
            <p:spPr bwMode="auto">
              <a:xfrm>
                <a:off x="422988" y="5555152"/>
                <a:ext cx="7530202" cy="276999"/>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cs typeface="Times New Roman" pitchFamily="18" charset="0"/>
                        </a:rPr>
                        <m:t>𝜓</m:t>
                      </m:r>
                      <m:d>
                        <m:dPr>
                          <m:ctrlPr>
                            <a:rPr lang="en-TW" i="1">
                              <a:latin typeface="Cambria Math" panose="02040503050406030204" pitchFamily="18" charset="0"/>
                              <a:ea typeface="Cambria Math" panose="02040503050406030204" pitchFamily="18" charset="0"/>
                              <a:cs typeface="Times New Roman" pitchFamily="18" charset="0"/>
                            </a:rPr>
                          </m:ctrlPr>
                        </m:dPr>
                        <m:e>
                          <m:r>
                            <a:rPr lang="en-US" i="1">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𝐴</m:t>
                          </m:r>
                        </m:e>
                        <m:sub>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sin</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sSub>
                            <m:sSubPr>
                              <m:ctrlPr>
                                <a:rPr lang="en-US" b="0" i="1" smtClean="0">
                                  <a:latin typeface="Cambria Math" panose="02040503050406030204" pitchFamily="18" charset="0"/>
                                  <a:ea typeface="Cambria Math" panose="02040503050406030204" pitchFamily="18" charset="0"/>
                                  <a:cs typeface="Times New Roman" pitchFamily="18" charset="0"/>
                                </a:rPr>
                              </m:ctrlPr>
                            </m:sSubPr>
                            <m:e>
                              <m:r>
                                <a:rPr lang="en-US" b="0" i="1" smtClean="0">
                                  <a:latin typeface="Cambria Math" panose="02040503050406030204" pitchFamily="18" charset="0"/>
                                  <a:ea typeface="Cambria Math" panose="02040503050406030204" pitchFamily="18" charset="0"/>
                                  <a:cs typeface="Times New Roman" pitchFamily="18" charset="0"/>
                                </a:rPr>
                                <m:t>𝐵</m:t>
                              </m:r>
                            </m:e>
                            <m:sub>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sub>
                          </m:sSub>
                          <m:func>
                            <m:funcPr>
                              <m:ctrlPr>
                                <a:rPr lang="en-US" b="0" i="1" smtClean="0">
                                  <a:latin typeface="Cambria Math" panose="02040503050406030204" pitchFamily="18" charset="0"/>
                                  <a:ea typeface="Cambria Math" panose="02040503050406030204" pitchFamily="18" charset="0"/>
                                  <a:cs typeface="Times New Roman" pitchFamily="18" charset="0"/>
                                </a:rPr>
                              </m:ctrlPr>
                            </m:funcPr>
                            <m:fName>
                              <m:r>
                                <m:rPr>
                                  <m:sty m:val="p"/>
                                </m:rPr>
                                <a:rPr lang="en-US" b="0" i="0" smtClean="0">
                                  <a:latin typeface="Cambria Math" panose="02040503050406030204" pitchFamily="18" charset="0"/>
                                  <a:ea typeface="Cambria Math" panose="02040503050406030204" pitchFamily="18" charset="0"/>
                                  <a:cs typeface="Times New Roman" pitchFamily="18" charset="0"/>
                                </a:rPr>
                                <m:t>cos</m:t>
                              </m:r>
                            </m:fName>
                            <m:e>
                              <m:d>
                                <m:dPr>
                                  <m:begChr m:val="["/>
                                  <m:endChr m:val="]"/>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𝑘</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𝑥</m:t>
                                      </m:r>
                                      <m:r>
                                        <a:rPr lang="en-US" b="0" i="1" smtClean="0">
                                          <a:latin typeface="Cambria Math" panose="02040503050406030204" pitchFamily="18" charset="0"/>
                                          <a:ea typeface="Cambria Math" panose="02040503050406030204" pitchFamily="18" charset="0"/>
                                          <a:cs typeface="Times New Roman" pitchFamily="18" charset="0"/>
                                        </a:rPr>
                                        <m:t>+</m:t>
                                      </m:r>
                                      <m:r>
                                        <a:rPr lang="en-US" b="0" i="1" smtClean="0">
                                          <a:latin typeface="Cambria Math" panose="02040503050406030204" pitchFamily="18" charset="0"/>
                                          <a:ea typeface="Cambria Math" panose="02040503050406030204" pitchFamily="18" charset="0"/>
                                          <a:cs typeface="Times New Roman" pitchFamily="18" charset="0"/>
                                        </a:rPr>
                                        <m:t>𝑎</m:t>
                                      </m:r>
                                    </m:e>
                                  </m:d>
                                  <m:r>
                                    <a:rPr lang="en-US" b="0" i="1" smtClean="0">
                                      <a:latin typeface="Cambria Math" panose="02040503050406030204" pitchFamily="18" charset="0"/>
                                      <a:ea typeface="Cambria Math" panose="02040503050406030204" pitchFamily="18" charset="0"/>
                                      <a:cs typeface="Times New Roman" pitchFamily="18" charset="0"/>
                                    </a:rPr>
                                    <m:t>−</m:t>
                                  </m:r>
                                  <m:d>
                                    <m:dPr>
                                      <m:ctrlPr>
                                        <a:rPr lang="en-US" b="0" i="1" smtClean="0">
                                          <a:latin typeface="Cambria Math" panose="02040503050406030204" pitchFamily="18" charset="0"/>
                                          <a:ea typeface="Cambria Math" panose="02040503050406030204" pitchFamily="18" charset="0"/>
                                          <a:cs typeface="Times New Roman" pitchFamily="18" charset="0"/>
                                        </a:rPr>
                                      </m:ctrlPr>
                                    </m:dPr>
                                    <m:e>
                                      <m:r>
                                        <a:rPr lang="en-US" b="0" i="1" smtClean="0">
                                          <a:latin typeface="Cambria Math" panose="02040503050406030204" pitchFamily="18" charset="0"/>
                                          <a:ea typeface="Cambria Math" panose="02040503050406030204" pitchFamily="18" charset="0"/>
                                          <a:cs typeface="Times New Roman" pitchFamily="18" charset="0"/>
                                        </a:rPr>
                                        <m:t>𝑛</m:t>
                                      </m:r>
                                      <m:r>
                                        <a:rPr lang="en-US" b="0" i="1" smtClean="0">
                                          <a:latin typeface="Cambria Math" panose="02040503050406030204" pitchFamily="18" charset="0"/>
                                          <a:ea typeface="Cambria Math" panose="02040503050406030204" pitchFamily="18" charset="0"/>
                                          <a:cs typeface="Times New Roman" pitchFamily="18" charset="0"/>
                                        </a:rPr>
                                        <m:t>+1</m:t>
                                      </m:r>
                                    </m:e>
                                  </m:d>
                                  <m:r>
                                    <a:rPr lang="en-US" b="0" i="1" smtClean="0">
                                      <a:latin typeface="Cambria Math" panose="02040503050406030204" pitchFamily="18" charset="0"/>
                                      <a:ea typeface="Cambria Math" panose="02040503050406030204" pitchFamily="18" charset="0"/>
                                      <a:cs typeface="Times New Roman" pitchFamily="18" charset="0"/>
                                    </a:rPr>
                                    <m:t>𝑎</m:t>
                                  </m:r>
                                </m:e>
                              </m:d>
                            </m:e>
                          </m:func>
                        </m:e>
                      </m:func>
                    </m:oMath>
                  </m:oMathPara>
                </a14:m>
                <a:endParaRPr lang="en-TW"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26AAD2D7-16ED-CBDF-65CF-4174380F47E0}"/>
                  </a:ext>
                </a:extLst>
              </p:cNvPr>
              <p:cNvSpPr txBox="1">
                <a:spLocks noRot="1" noChangeAspect="1" noMove="1" noResize="1" noEditPoints="1" noAdjustHandles="1" noChangeArrowheads="1" noChangeShapeType="1" noTextEdit="1"/>
              </p:cNvSpPr>
              <p:nvPr/>
            </p:nvSpPr>
            <p:spPr bwMode="auto">
              <a:xfrm>
                <a:off x="422988" y="5555152"/>
                <a:ext cx="7530202" cy="276999"/>
              </a:xfrm>
              <a:prstGeom prst="rect">
                <a:avLst/>
              </a:prstGeom>
              <a:blipFill>
                <a:blip r:embed="rId19"/>
                <a:stretch>
                  <a:fillRect l="-505" b="-30435"/>
                </a:stretch>
              </a:blipFill>
              <a:ln w="9525">
                <a:noFill/>
                <a:miter lim="800000"/>
                <a:headEnd/>
                <a:tailEnd/>
              </a:ln>
            </p:spPr>
            <p:txBody>
              <a:bodyPr/>
              <a:lstStyle/>
              <a:p>
                <a:r>
                  <a:rPr lang="en-TW">
                    <a:noFill/>
                  </a:rPr>
                  <a:t> </a:t>
                </a:r>
              </a:p>
            </p:txBody>
          </p:sp>
        </mc:Fallback>
      </mc:AlternateContent>
      <p:sp>
        <p:nvSpPr>
          <p:cNvPr id="27" name="TextBox 26">
            <a:extLst>
              <a:ext uri="{FF2B5EF4-FFF2-40B4-BE49-F238E27FC236}">
                <a16:creationId xmlns:a16="http://schemas.microsoft.com/office/drawing/2014/main" id="{FF4BFA57-082B-E8A6-D356-EC8C62C0CAD0}"/>
              </a:ext>
            </a:extLst>
          </p:cNvPr>
          <p:cNvSpPr txBox="1"/>
          <p:nvPr/>
        </p:nvSpPr>
        <p:spPr bwMode="auto">
          <a:xfrm>
            <a:off x="350552" y="6004248"/>
            <a:ext cx="2396682"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比較兩式得到：</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7AA439-7612-4E8D-981D-158B222B13F0}"/>
                  </a:ext>
                </a:extLst>
              </p:cNvPr>
              <p:cNvSpPr txBox="1"/>
              <p:nvPr/>
            </p:nvSpPr>
            <p:spPr bwMode="auto">
              <a:xfrm>
                <a:off x="7956730" y="2179942"/>
                <a:ext cx="111953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𝑘</m:t>
                      </m:r>
                      <m:r>
                        <a:rPr lang="en-US" b="0" i="1" smtClean="0">
                          <a:latin typeface="Cambria Math" panose="02040503050406030204" pitchFamily="18" charset="0"/>
                          <a:cs typeface="Times New Roman" pitchFamily="18" charset="0"/>
                        </a:rPr>
                        <m:t>=</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9E7AA439-7612-4E8D-981D-158B222B13F0}"/>
                  </a:ext>
                </a:extLst>
              </p:cNvPr>
              <p:cNvSpPr txBox="1">
                <a:spLocks noRot="1" noChangeAspect="1" noMove="1" noResize="1" noEditPoints="1" noAdjustHandles="1" noChangeArrowheads="1" noChangeShapeType="1" noTextEdit="1"/>
              </p:cNvSpPr>
              <p:nvPr/>
            </p:nvSpPr>
            <p:spPr bwMode="auto">
              <a:xfrm>
                <a:off x="7956730" y="2179942"/>
                <a:ext cx="1119537" cy="582724"/>
              </a:xfrm>
              <a:prstGeom prst="rect">
                <a:avLst/>
              </a:prstGeom>
              <a:blipFill>
                <a:blip r:embed="rId20"/>
                <a:stretch>
                  <a:fillRect l="-4494" r="-4494" b="-12766"/>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255701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ppt_x"/>
                                          </p:val>
                                        </p:tav>
                                        <p:tav tm="100000">
                                          <p:val>
                                            <p:strVal val="#ppt_x"/>
                                          </p:val>
                                        </p:tav>
                                      </p:tavLst>
                                    </p:anim>
                                    <p:anim calcmode="lin" valueType="num">
                                      <p:cBhvr additive="base">
                                        <p:cTn id="7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p:bldP spid="20" grpId="0"/>
      <p:bldP spid="25" grpId="0"/>
      <p:bldP spid="26" grpId="0" animBg="1"/>
      <p:bldP spid="28" grpId="0"/>
      <p:bldP spid="5" grpId="0" animBg="1"/>
      <p:bldP spid="13" grpId="0" animBg="1"/>
      <p:bldP spid="2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8BE036-C689-D211-8D48-0E3F186A0705}"/>
              </a:ext>
            </a:extLst>
          </p:cNvPr>
          <p:cNvPicPr>
            <a:picLocks noChangeAspect="1"/>
          </p:cNvPicPr>
          <p:nvPr/>
        </p:nvPicPr>
        <p:blipFill rotWithShape="1">
          <a:blip r:embed="rId2"/>
          <a:srcRect t="56473"/>
          <a:stretch/>
        </p:blipFill>
        <p:spPr>
          <a:xfrm>
            <a:off x="855775" y="116632"/>
            <a:ext cx="7494512" cy="1165512"/>
          </a:xfrm>
          <a:prstGeom prst="rect">
            <a:avLst/>
          </a:prstGeom>
        </p:spPr>
      </p:pic>
      <p:pic>
        <p:nvPicPr>
          <p:cNvPr id="3" name="Picture 2">
            <a:extLst>
              <a:ext uri="{FF2B5EF4-FFF2-40B4-BE49-F238E27FC236}">
                <a16:creationId xmlns:a16="http://schemas.microsoft.com/office/drawing/2014/main" id="{24A2C84F-49B7-3858-CD10-A4C864DE3E9D}"/>
              </a:ext>
            </a:extLst>
          </p:cNvPr>
          <p:cNvPicPr>
            <a:picLocks noChangeAspect="1"/>
          </p:cNvPicPr>
          <p:nvPr/>
        </p:nvPicPr>
        <p:blipFill rotWithShape="1">
          <a:blip r:embed="rId3"/>
          <a:srcRect t="5707" b="79074"/>
          <a:stretch/>
        </p:blipFill>
        <p:spPr>
          <a:xfrm>
            <a:off x="855775" y="1124744"/>
            <a:ext cx="7541310" cy="576064"/>
          </a:xfrm>
          <a:prstGeom prst="rect">
            <a:avLst/>
          </a:prstGeom>
        </p:spPr>
      </p:pic>
      <p:pic>
        <p:nvPicPr>
          <p:cNvPr id="5" name="Picture 4">
            <a:extLst>
              <a:ext uri="{FF2B5EF4-FFF2-40B4-BE49-F238E27FC236}">
                <a16:creationId xmlns:a16="http://schemas.microsoft.com/office/drawing/2014/main" id="{347A3F49-FA7E-F163-D662-CBEF048E49C6}"/>
              </a:ext>
            </a:extLst>
          </p:cNvPr>
          <p:cNvPicPr>
            <a:picLocks noChangeAspect="1"/>
          </p:cNvPicPr>
          <p:nvPr/>
        </p:nvPicPr>
        <p:blipFill rotWithShape="1">
          <a:blip r:embed="rId3"/>
          <a:srcRect t="21852" b="22007"/>
          <a:stretch/>
        </p:blipFill>
        <p:spPr>
          <a:xfrm>
            <a:off x="819676" y="4670715"/>
            <a:ext cx="7541310" cy="2125081"/>
          </a:xfrm>
          <a:prstGeom prst="rect">
            <a:avLst/>
          </a:prstGeom>
        </p:spPr>
      </p:pic>
      <p:pic>
        <p:nvPicPr>
          <p:cNvPr id="6" name="Picture 5">
            <a:extLst>
              <a:ext uri="{FF2B5EF4-FFF2-40B4-BE49-F238E27FC236}">
                <a16:creationId xmlns:a16="http://schemas.microsoft.com/office/drawing/2014/main" id="{3D6F48FE-C32F-4866-BFE5-424A9CBD1E1A}"/>
              </a:ext>
            </a:extLst>
          </p:cNvPr>
          <p:cNvPicPr>
            <a:picLocks noChangeAspect="1"/>
          </p:cNvPicPr>
          <p:nvPr/>
        </p:nvPicPr>
        <p:blipFill>
          <a:blip r:embed="rId4"/>
          <a:stretch>
            <a:fillRect/>
          </a:stretch>
        </p:blipFill>
        <p:spPr>
          <a:xfrm>
            <a:off x="819676" y="1758203"/>
            <a:ext cx="6268938" cy="2912512"/>
          </a:xfrm>
          <a:prstGeom prst="rect">
            <a:avLst/>
          </a:prstGeom>
        </p:spPr>
      </p:pic>
      <p:sp>
        <p:nvSpPr>
          <p:cNvPr id="4" name="Rectangle 3">
            <a:extLst>
              <a:ext uri="{FF2B5EF4-FFF2-40B4-BE49-F238E27FC236}">
                <a16:creationId xmlns:a16="http://schemas.microsoft.com/office/drawing/2014/main" id="{6CE981C0-63A5-86EF-5EC9-A5445788CACA}"/>
              </a:ext>
            </a:extLst>
          </p:cNvPr>
          <p:cNvSpPr/>
          <p:nvPr/>
        </p:nvSpPr>
        <p:spPr>
          <a:xfrm>
            <a:off x="1043608" y="1124744"/>
            <a:ext cx="25922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7" name="Rectangle 6">
            <a:extLst>
              <a:ext uri="{FF2B5EF4-FFF2-40B4-BE49-F238E27FC236}">
                <a16:creationId xmlns:a16="http://schemas.microsoft.com/office/drawing/2014/main" id="{6A411978-21A9-F180-66FA-896384E7B451}"/>
              </a:ext>
            </a:extLst>
          </p:cNvPr>
          <p:cNvSpPr/>
          <p:nvPr/>
        </p:nvSpPr>
        <p:spPr>
          <a:xfrm>
            <a:off x="1412651" y="4728110"/>
            <a:ext cx="25922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31061055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B773DF-83A1-5511-2B48-ED494C32B173}"/>
              </a:ext>
            </a:extLst>
          </p:cNvPr>
          <p:cNvPicPr>
            <a:picLocks noChangeAspect="1"/>
          </p:cNvPicPr>
          <p:nvPr/>
        </p:nvPicPr>
        <p:blipFill>
          <a:blip r:embed="rId2"/>
          <a:stretch>
            <a:fillRect/>
          </a:stretch>
        </p:blipFill>
        <p:spPr>
          <a:xfrm>
            <a:off x="1365250" y="3131170"/>
            <a:ext cx="6413500" cy="3606800"/>
          </a:xfrm>
          <a:prstGeom prst="rect">
            <a:avLst/>
          </a:prstGeom>
        </p:spPr>
      </p:pic>
      <p:pic>
        <p:nvPicPr>
          <p:cNvPr id="3" name="Picture 2">
            <a:extLst>
              <a:ext uri="{FF2B5EF4-FFF2-40B4-BE49-F238E27FC236}">
                <a16:creationId xmlns:a16="http://schemas.microsoft.com/office/drawing/2014/main" id="{BAEF71AD-249E-0719-6B25-D9F17B41B524}"/>
              </a:ext>
            </a:extLst>
          </p:cNvPr>
          <p:cNvPicPr>
            <a:picLocks noChangeAspect="1"/>
          </p:cNvPicPr>
          <p:nvPr/>
        </p:nvPicPr>
        <p:blipFill rotWithShape="1">
          <a:blip r:embed="rId3"/>
          <a:srcRect b="22006"/>
          <a:stretch/>
        </p:blipFill>
        <p:spPr>
          <a:xfrm>
            <a:off x="1374311" y="86486"/>
            <a:ext cx="6404439" cy="2507257"/>
          </a:xfrm>
          <a:prstGeom prst="rect">
            <a:avLst/>
          </a:prstGeom>
        </p:spPr>
      </p:pic>
      <p:pic>
        <p:nvPicPr>
          <p:cNvPr id="4" name="Picture 3">
            <a:extLst>
              <a:ext uri="{FF2B5EF4-FFF2-40B4-BE49-F238E27FC236}">
                <a16:creationId xmlns:a16="http://schemas.microsoft.com/office/drawing/2014/main" id="{D65F745B-5038-8F2F-8341-D252153D9F13}"/>
              </a:ext>
            </a:extLst>
          </p:cNvPr>
          <p:cNvPicPr>
            <a:picLocks noChangeAspect="1"/>
          </p:cNvPicPr>
          <p:nvPr/>
        </p:nvPicPr>
        <p:blipFill rotWithShape="1">
          <a:blip r:embed="rId4"/>
          <a:srcRect t="69972"/>
          <a:stretch/>
        </p:blipFill>
        <p:spPr>
          <a:xfrm>
            <a:off x="1352607" y="2587765"/>
            <a:ext cx="6404438" cy="543405"/>
          </a:xfrm>
          <a:prstGeom prst="rect">
            <a:avLst/>
          </a:prstGeom>
        </p:spPr>
      </p:pic>
    </p:spTree>
    <p:extLst>
      <p:ext uri="{BB962C8B-B14F-4D97-AF65-F5344CB8AC3E}">
        <p14:creationId xmlns:p14="http://schemas.microsoft.com/office/powerpoint/2010/main" val="2074481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6CBB3-14FA-B426-D942-4047EBFF2F65}"/>
              </a:ext>
            </a:extLst>
          </p:cNvPr>
          <p:cNvPicPr>
            <a:picLocks noChangeAspect="1"/>
          </p:cNvPicPr>
          <p:nvPr/>
        </p:nvPicPr>
        <p:blipFill rotWithShape="1">
          <a:blip r:embed="rId2"/>
          <a:srcRect l="32963" r="33183" b="88529"/>
          <a:stretch/>
        </p:blipFill>
        <p:spPr>
          <a:xfrm>
            <a:off x="1691680" y="260769"/>
            <a:ext cx="2736304" cy="648072"/>
          </a:xfrm>
          <a:prstGeom prst="rect">
            <a:avLst/>
          </a:prstGeom>
        </p:spPr>
      </p:pic>
      <p:pic>
        <p:nvPicPr>
          <p:cNvPr id="3" name="Picture 2">
            <a:extLst>
              <a:ext uri="{FF2B5EF4-FFF2-40B4-BE49-F238E27FC236}">
                <a16:creationId xmlns:a16="http://schemas.microsoft.com/office/drawing/2014/main" id="{013D5200-176E-9E8F-7884-080B89272719}"/>
              </a:ext>
            </a:extLst>
          </p:cNvPr>
          <p:cNvPicPr>
            <a:picLocks noChangeAspect="1"/>
          </p:cNvPicPr>
          <p:nvPr/>
        </p:nvPicPr>
        <p:blipFill>
          <a:blip r:embed="rId3"/>
          <a:stretch>
            <a:fillRect/>
          </a:stretch>
        </p:blipFill>
        <p:spPr>
          <a:xfrm>
            <a:off x="1763688" y="980727"/>
            <a:ext cx="5760640" cy="556941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2FB9A09-8093-74AE-8DF6-DCEE9798E356}"/>
                  </a:ext>
                </a:extLst>
              </p:cNvPr>
              <p:cNvSpPr txBox="1"/>
              <p:nvPr/>
            </p:nvSpPr>
            <p:spPr bwMode="auto">
              <a:xfrm>
                <a:off x="7236296" y="4365104"/>
                <a:ext cx="1656287" cy="582724"/>
              </a:xfrm>
              <a:prstGeom prst="rect">
                <a:avLst/>
              </a:prstGeom>
              <a:solidFill>
                <a:srgbClr val="FFFF99"/>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𝑘𝑎</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m:oMathPara>
                </a14:m>
                <a:endParaRPr lang="en-TW" dirty="0">
                  <a:latin typeface="Times New Roman" pitchFamily="18" charset="0"/>
                  <a:cs typeface="Times New Roman" pitchFamily="18" charset="0"/>
                </a:endParaRPr>
              </a:p>
            </p:txBody>
          </p:sp>
        </mc:Choice>
        <mc:Fallback xmlns="">
          <p:sp>
            <p:nvSpPr>
              <p:cNvPr id="4" name="TextBox 3">
                <a:extLst>
                  <a:ext uri="{FF2B5EF4-FFF2-40B4-BE49-F238E27FC236}">
                    <a16:creationId xmlns:a16="http://schemas.microsoft.com/office/drawing/2014/main" id="{B2FB9A09-8093-74AE-8DF6-DCEE9798E356}"/>
                  </a:ext>
                </a:extLst>
              </p:cNvPr>
              <p:cNvSpPr txBox="1">
                <a:spLocks noRot="1" noChangeAspect="1" noMove="1" noResize="1" noEditPoints="1" noAdjustHandles="1" noChangeArrowheads="1" noChangeShapeType="1" noTextEdit="1"/>
              </p:cNvSpPr>
              <p:nvPr/>
            </p:nvSpPr>
            <p:spPr bwMode="auto">
              <a:xfrm>
                <a:off x="7236296" y="4365104"/>
                <a:ext cx="1656287" cy="582724"/>
              </a:xfrm>
              <a:prstGeom prst="rect">
                <a:avLst/>
              </a:prstGeom>
              <a:blipFill>
                <a:blip r:embed="rId4"/>
                <a:stretch>
                  <a:fillRect l="-758" r="-2273" b="-12766"/>
                </a:stretch>
              </a:blipFill>
              <a:ln w="9525">
                <a:noFill/>
                <a:miter lim="800000"/>
                <a:headEnd/>
                <a:tailEnd/>
              </a:ln>
            </p:spPr>
            <p:txBody>
              <a:bodyPr/>
              <a:lstStyle/>
              <a:p>
                <a:r>
                  <a:rPr lang="en-TW">
                    <a:noFill/>
                  </a:rPr>
                  <a:t> </a:t>
                </a:r>
              </a:p>
            </p:txBody>
          </p:sp>
        </mc:Fallback>
      </mc:AlternateContent>
      <p:cxnSp>
        <p:nvCxnSpPr>
          <p:cNvPr id="6" name="Straight Arrow Connector 5">
            <a:extLst>
              <a:ext uri="{FF2B5EF4-FFF2-40B4-BE49-F238E27FC236}">
                <a16:creationId xmlns:a16="http://schemas.microsoft.com/office/drawing/2014/main" id="{7BD032D8-5C64-84A9-FD11-797683B3F234}"/>
              </a:ext>
            </a:extLst>
          </p:cNvPr>
          <p:cNvCxnSpPr>
            <a:cxnSpLocks/>
          </p:cNvCxnSpPr>
          <p:nvPr/>
        </p:nvCxnSpPr>
        <p:spPr>
          <a:xfrm>
            <a:off x="4572000" y="2500691"/>
            <a:ext cx="1224136" cy="2160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34CCACA-5504-7E7C-1129-3C5857A46591}"/>
              </a:ext>
            </a:extLst>
          </p:cNvPr>
          <p:cNvCxnSpPr>
            <a:cxnSpLocks/>
          </p:cNvCxnSpPr>
          <p:nvPr/>
        </p:nvCxnSpPr>
        <p:spPr>
          <a:xfrm>
            <a:off x="4508865" y="2500691"/>
            <a:ext cx="351167" cy="2155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03C4C60-F5A1-80C8-0020-62D765891974}"/>
              </a:ext>
            </a:extLst>
          </p:cNvPr>
          <p:cNvCxnSpPr>
            <a:cxnSpLocks/>
          </p:cNvCxnSpPr>
          <p:nvPr/>
        </p:nvCxnSpPr>
        <p:spPr>
          <a:xfrm flipH="1">
            <a:off x="3275856" y="2500691"/>
            <a:ext cx="1152128" cy="2155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F9B8649-2C92-1749-69ED-C627DBD8C5B0}"/>
                  </a:ext>
                </a:extLst>
              </p:cNvPr>
              <p:cNvSpPr txBox="1"/>
              <p:nvPr/>
            </p:nvSpPr>
            <p:spPr bwMode="auto">
              <a:xfrm>
                <a:off x="3131840" y="1963919"/>
                <a:ext cx="3953839" cy="441980"/>
              </a:xfrm>
              <a:prstGeom prst="rect">
                <a:avLst/>
              </a:prstGeom>
              <a:solidFill>
                <a:schemeClr val="bg1"/>
              </a:solidFill>
              <a:ln w="9525">
                <a:noFill/>
                <a:miter lim="800000"/>
                <a:headEnd/>
                <a:tailEnd/>
              </a:ln>
            </p:spPr>
            <p:txBody>
              <a:bodyPr wrap="none" lIns="0" tIns="0" rIns="0" bIns="0" rtlCol="0">
                <a:spAutoFit/>
              </a:bodyPr>
              <a:lstStyle/>
              <a:p>
                <a:r>
                  <a:rPr lang="en-US" dirty="0" err="1">
                    <a:cs typeface="Times New Roman" pitchFamily="18" charset="0"/>
                  </a:rPr>
                  <a:t>這些段落的</a:t>
                </a:r>
                <a14:m>
                  <m:oMath xmlns:m="http://schemas.openxmlformats.org/officeDocument/2006/math">
                    <m:r>
                      <a:rPr lang="en-US" b="0" i="1" smtClean="0">
                        <a:latin typeface="Cambria Math" panose="02040503050406030204" pitchFamily="18" charset="0"/>
                        <a:cs typeface="Times New Roman" pitchFamily="18" charset="0"/>
                      </a:rPr>
                      <m:t>𝑥</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𝑘𝑎</m:t>
                    </m:r>
                    <m:r>
                      <a:rPr lang="en-US" b="0" i="1" smtClean="0">
                        <a:latin typeface="Cambria Math" panose="02040503050406030204" pitchFamily="18" charset="0"/>
                        <a:cs typeface="Times New Roman" pitchFamily="18" charset="0"/>
                      </a:rPr>
                      <m:t>=</m:t>
                    </m:r>
                    <m:r>
                      <a:rPr lang="en-US" b="0" i="1" smtClean="0">
                        <a:latin typeface="Cambria Math" panose="02040503050406030204" pitchFamily="18" charset="0"/>
                        <a:cs typeface="Times New Roman" pitchFamily="18" charset="0"/>
                      </a:rPr>
                      <m:t>𝑎</m:t>
                    </m:r>
                    <m:f>
                      <m:fPr>
                        <m:ctrlPr>
                          <a:rPr lang="en-US" b="0" i="1" smtClean="0">
                            <a:latin typeface="Cambria Math" panose="02040503050406030204" pitchFamily="18" charset="0"/>
                            <a:cs typeface="Times New Roman" pitchFamily="18" charset="0"/>
                          </a:rPr>
                        </m:ctrlPr>
                      </m:fPr>
                      <m:num>
                        <m:rad>
                          <m:radPr>
                            <m:degHide m:val="on"/>
                            <m:ctrlPr>
                              <a:rPr lang="en-US" b="0" i="1" smtClean="0">
                                <a:latin typeface="Cambria Math" panose="02040503050406030204" pitchFamily="18" charset="0"/>
                                <a:cs typeface="Times New Roman" pitchFamily="18" charset="0"/>
                              </a:rPr>
                            </m:ctrlPr>
                          </m:radPr>
                          <m:deg/>
                          <m:e>
                            <m:r>
                              <a:rPr lang="en-US" b="0" i="1" smtClean="0">
                                <a:latin typeface="Cambria Math" panose="02040503050406030204" pitchFamily="18" charset="0"/>
                                <a:cs typeface="Times New Roman" pitchFamily="18" charset="0"/>
                              </a:rPr>
                              <m:t>2</m:t>
                            </m:r>
                            <m:r>
                              <a:rPr lang="en-US" b="0" i="1" smtClean="0">
                                <a:latin typeface="Cambria Math" panose="02040503050406030204" pitchFamily="18" charset="0"/>
                                <a:cs typeface="Times New Roman" pitchFamily="18" charset="0"/>
                              </a:rPr>
                              <m:t>𝑚𝐸</m:t>
                            </m:r>
                          </m:e>
                        </m:rad>
                      </m:num>
                      <m:den>
                        <m:r>
                          <a:rPr lang="en-US" b="0" i="1" smtClean="0">
                            <a:latin typeface="Cambria Math" panose="02040503050406030204" pitchFamily="18" charset="0"/>
                            <a:ea typeface="Cambria Math" panose="02040503050406030204" pitchFamily="18" charset="0"/>
                            <a:cs typeface="Times New Roman" pitchFamily="18" charset="0"/>
                          </a:rPr>
                          <m:t>ℏ</m:t>
                        </m:r>
                      </m:den>
                    </m:f>
                  </m:oMath>
                </a14:m>
                <a:r>
                  <a:rPr lang="en-TW" dirty="0">
                    <a:latin typeface="Times New Roman" pitchFamily="18" charset="0"/>
                    <a:cs typeface="Times New Roman" pitchFamily="18" charset="0"/>
                  </a:rPr>
                  <a:t>就沒有解！</a:t>
                </a:r>
              </a:p>
            </p:txBody>
          </p:sp>
        </mc:Choice>
        <mc:Fallback xmlns="">
          <p:sp>
            <p:nvSpPr>
              <p:cNvPr id="15" name="TextBox 14">
                <a:extLst>
                  <a:ext uri="{FF2B5EF4-FFF2-40B4-BE49-F238E27FC236}">
                    <a16:creationId xmlns:a16="http://schemas.microsoft.com/office/drawing/2014/main" id="{5F9B8649-2C92-1749-69ED-C627DBD8C5B0}"/>
                  </a:ext>
                </a:extLst>
              </p:cNvPr>
              <p:cNvSpPr txBox="1">
                <a:spLocks noRot="1" noChangeAspect="1" noMove="1" noResize="1" noEditPoints="1" noAdjustHandles="1" noChangeArrowheads="1" noChangeShapeType="1" noTextEdit="1"/>
              </p:cNvSpPr>
              <p:nvPr/>
            </p:nvSpPr>
            <p:spPr bwMode="auto">
              <a:xfrm>
                <a:off x="3131840" y="1963919"/>
                <a:ext cx="3953839" cy="441980"/>
              </a:xfrm>
              <a:prstGeom prst="rect">
                <a:avLst/>
              </a:prstGeom>
              <a:blipFill>
                <a:blip r:embed="rId5"/>
                <a:stretch>
                  <a:fillRect l="-3526" r="-2564" b="-13889"/>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11C927B-7324-6D15-573E-1CC57060695D}"/>
                  </a:ext>
                </a:extLst>
              </p:cNvPr>
              <p:cNvSpPr txBox="1"/>
              <p:nvPr/>
            </p:nvSpPr>
            <p:spPr bwMode="auto">
              <a:xfrm>
                <a:off x="2610352" y="1497830"/>
                <a:ext cx="4769960" cy="276999"/>
              </a:xfrm>
              <a:prstGeom prst="rect">
                <a:avLst/>
              </a:prstGeom>
              <a:solidFill>
                <a:schemeClr val="bg1"/>
              </a:solidFill>
              <a:ln w="9525">
                <a:noFill/>
                <a:miter lim="800000"/>
                <a:headEnd/>
                <a:tailEnd/>
              </a:ln>
            </p:spPr>
            <p:txBody>
              <a:bodyPr wrap="none" lIns="0" tIns="0" rIns="0" bIns="0" rtlCol="0">
                <a:spAutoFit/>
              </a:bodyPr>
              <a:lstStyle/>
              <a:p>
                <a:r>
                  <a:rPr lang="en-US" dirty="0" err="1">
                    <a:cs typeface="Times New Roman" pitchFamily="18" charset="0"/>
                  </a:rPr>
                  <a:t>在連續</a:t>
                </a:r>
                <a:r>
                  <a:rPr lang="en-US" dirty="0">
                    <a:cs typeface="Times New Roman" pitchFamily="18" charset="0"/>
                  </a:rPr>
                  <a:t>有定態</a:t>
                </a:r>
                <a:r>
                  <a:rPr lang="en-US" dirty="0" err="1">
                    <a:cs typeface="Times New Roman" pitchFamily="18" charset="0"/>
                  </a:rPr>
                  <a:t>的</a:t>
                </a:r>
                <a14:m>
                  <m:oMath xmlns:m="http://schemas.openxmlformats.org/officeDocument/2006/math">
                    <m:r>
                      <a:rPr lang="en-US" i="1">
                        <a:latin typeface="Cambria Math" panose="02040503050406030204" pitchFamily="18" charset="0"/>
                        <a:cs typeface="Times New Roman" pitchFamily="18" charset="0"/>
                      </a:rPr>
                      <m:t>𝐸</m:t>
                    </m:r>
                  </m:oMath>
                </a14:m>
                <a:r>
                  <a:rPr lang="en-US" dirty="0" err="1">
                    <a:cs typeface="Times New Roman" pitchFamily="18" charset="0"/>
                  </a:rPr>
                  <a:t>的段落</a:t>
                </a:r>
                <a:r>
                  <a:rPr lang="en-US" dirty="0">
                    <a:cs typeface="Times New Roman" pitchFamily="18" charset="0"/>
                  </a:rPr>
                  <a:t>之間</a:t>
                </a:r>
                <a:r>
                  <a:rPr lang="en-US" dirty="0" err="1">
                    <a:cs typeface="Times New Roman" pitchFamily="18" charset="0"/>
                  </a:rPr>
                  <a:t>，存在無解的</a:t>
                </a:r>
                <a:r>
                  <a:rPr lang="en-US" dirty="0" err="1">
                    <a:latin typeface="Times New Roman" panose="02020603050405020304" pitchFamily="18" charset="0"/>
                    <a:cs typeface="Times New Roman" panose="02020603050405020304" pitchFamily="18" charset="0"/>
                  </a:rPr>
                  <a:t>Gap</a:t>
                </a:r>
                <a:r>
                  <a:rPr lang="en-US" dirty="0">
                    <a:latin typeface="Times New Roman" panose="02020603050405020304" pitchFamily="18" charset="0"/>
                    <a:cs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911C927B-7324-6D15-573E-1CC57060695D}"/>
                  </a:ext>
                </a:extLst>
              </p:cNvPr>
              <p:cNvSpPr txBox="1">
                <a:spLocks noRot="1" noChangeAspect="1" noMove="1" noResize="1" noEditPoints="1" noAdjustHandles="1" noChangeArrowheads="1" noChangeShapeType="1" noTextEdit="1"/>
              </p:cNvSpPr>
              <p:nvPr/>
            </p:nvSpPr>
            <p:spPr bwMode="auto">
              <a:xfrm>
                <a:off x="2610352" y="1497830"/>
                <a:ext cx="4769960" cy="276999"/>
              </a:xfrm>
              <a:prstGeom prst="rect">
                <a:avLst/>
              </a:prstGeom>
              <a:blipFill>
                <a:blip r:embed="rId6"/>
                <a:stretch>
                  <a:fillRect l="-2918" t="-27273" r="-1857" b="-5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5BEFB0-B2A0-9D44-280C-61F48576029C}"/>
                  </a:ext>
                </a:extLst>
              </p:cNvPr>
              <p:cNvSpPr txBox="1"/>
              <p:nvPr/>
            </p:nvSpPr>
            <p:spPr bwMode="auto">
              <a:xfrm>
                <a:off x="4577121" y="445176"/>
                <a:ext cx="3500510" cy="303096"/>
              </a:xfrm>
              <a:prstGeom prst="rect">
                <a:avLst/>
              </a:prstGeom>
              <a:noFill/>
              <a:ln w="9525">
                <a:noFill/>
                <a:miter lim="800000"/>
                <a:headEnd/>
                <a:tailEnd/>
              </a:ln>
            </p:spPr>
            <p:txBody>
              <a:bodyPr wrap="none" lIns="0" tIns="0" rIns="0" bIns="0" rtlCol="0">
                <a:spAutoFit/>
              </a:bodyPr>
              <a:lstStyle/>
              <a:p>
                <a:r>
                  <a:rPr lang="en-US" dirty="0">
                    <a:cs typeface="Times New Roman" pitchFamily="18" charset="0"/>
                  </a:rPr>
                  <a:t>此式有解的</a:t>
                </a:r>
                <a14:m>
                  <m:oMath xmlns:m="http://schemas.openxmlformats.org/officeDocument/2006/math">
                    <m:r>
                      <a:rPr lang="en-US" i="1">
                        <a:latin typeface="Cambria Math" panose="02040503050406030204" pitchFamily="18" charset="0"/>
                        <a:cs typeface="Times New Roman" pitchFamily="18" charset="0"/>
                      </a:rPr>
                      <m:t>𝑘𝑎</m:t>
                    </m:r>
                    <m:r>
                      <a:rPr lang="en-US" i="1" smtClean="0">
                        <a:latin typeface="Cambria Math" panose="02040503050406030204" pitchFamily="18" charset="0"/>
                        <a:ea typeface="Cambria Math" panose="02040503050406030204" pitchFamily="18" charset="0"/>
                        <a:cs typeface="Times New Roman" pitchFamily="18" charset="0"/>
                      </a:rPr>
                      <m:t>~</m:t>
                    </m:r>
                    <m:rad>
                      <m:radPr>
                        <m:degHide m:val="on"/>
                        <m:ctrlPr>
                          <a:rPr lang="en-US" i="1" smtClean="0">
                            <a:latin typeface="Cambria Math" panose="02040503050406030204" pitchFamily="18" charset="0"/>
                            <a:ea typeface="Cambria Math" panose="02040503050406030204" pitchFamily="18" charset="0"/>
                            <a:cs typeface="Times New Roman" pitchFamily="18" charset="0"/>
                          </a:rPr>
                        </m:ctrlPr>
                      </m:radPr>
                      <m:deg/>
                      <m:e>
                        <m:r>
                          <a:rPr lang="en-US" b="0" i="1" smtClean="0">
                            <a:latin typeface="Cambria Math" panose="02040503050406030204" pitchFamily="18" charset="0"/>
                            <a:ea typeface="Cambria Math" panose="02040503050406030204" pitchFamily="18" charset="0"/>
                            <a:cs typeface="Times New Roman" pitchFamily="18" charset="0"/>
                          </a:rPr>
                          <m:t>𝐸</m:t>
                        </m:r>
                      </m:e>
                    </m:rad>
                  </m:oMath>
                </a14:m>
                <a:r>
                  <a:rPr lang="en-US" dirty="0">
                    <a:cs typeface="Times New Roman" pitchFamily="18" charset="0"/>
                  </a:rPr>
                  <a:t>才對應有定態</a:t>
                </a:r>
                <a:r>
                  <a:rPr lang="en-US" dirty="0">
                    <a:latin typeface="Times New Roman" panose="02020603050405020304" pitchFamily="18" charset="0"/>
                    <a:cs typeface="Times New Roman" panose="02020603050405020304" pitchFamily="18" charset="0"/>
                  </a:rPr>
                  <a:t>！</a:t>
                </a:r>
              </a:p>
            </p:txBody>
          </p:sp>
        </mc:Choice>
        <mc:Fallback xmlns="">
          <p:sp>
            <p:nvSpPr>
              <p:cNvPr id="17" name="TextBox 16">
                <a:extLst>
                  <a:ext uri="{FF2B5EF4-FFF2-40B4-BE49-F238E27FC236}">
                    <a16:creationId xmlns:a16="http://schemas.microsoft.com/office/drawing/2014/main" id="{E05BEFB0-B2A0-9D44-280C-61F48576029C}"/>
                  </a:ext>
                </a:extLst>
              </p:cNvPr>
              <p:cNvSpPr txBox="1">
                <a:spLocks noRot="1" noChangeAspect="1" noMove="1" noResize="1" noEditPoints="1" noAdjustHandles="1" noChangeArrowheads="1" noChangeShapeType="1" noTextEdit="1"/>
              </p:cNvSpPr>
              <p:nvPr/>
            </p:nvSpPr>
            <p:spPr bwMode="auto">
              <a:xfrm>
                <a:off x="4577121" y="445176"/>
                <a:ext cx="3500510" cy="303096"/>
              </a:xfrm>
              <a:prstGeom prst="rect">
                <a:avLst/>
              </a:prstGeom>
              <a:blipFill>
                <a:blip r:embed="rId7"/>
                <a:stretch>
                  <a:fillRect l="-4348" t="-16000" r="-3261" b="-4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A4A8F88-D2EE-7097-7671-CE26BDABF3EF}"/>
                  </a:ext>
                </a:extLst>
              </p:cNvPr>
              <p:cNvSpPr txBox="1"/>
              <p:nvPr/>
            </p:nvSpPr>
            <p:spPr bwMode="auto">
              <a:xfrm>
                <a:off x="3275856" y="980727"/>
                <a:ext cx="3672408" cy="369332"/>
              </a:xfrm>
              <a:prstGeom prst="rect">
                <a:avLst/>
              </a:prstGeom>
              <a:noFill/>
              <a:ln w="9525">
                <a:noFill/>
                <a:miter lim="800000"/>
                <a:headEnd/>
                <a:tailEnd/>
              </a:ln>
            </p:spPr>
            <p:txBody>
              <a:bodyPr wrap="square" rtlCol="0">
                <a:spAutoFit/>
              </a:bodyPr>
              <a:lstStyle/>
              <a:p>
                <a14:m>
                  <m:oMath xmlns:m="http://schemas.openxmlformats.org/officeDocument/2006/math">
                    <m:r>
                      <a:rPr lang="en-GB" i="1">
                        <a:latin typeface="Cambria Math" panose="02040503050406030204" pitchFamily="18" charset="0"/>
                        <a:cs typeface="Times New Roman" pitchFamily="18" charset="0"/>
                      </a:rPr>
                      <m:t>左邊</m:t>
                    </m:r>
                    <m:func>
                      <m:funcPr>
                        <m:ctrlPr>
                          <a:rPr lang="en-GB" i="1" smtClean="0">
                            <a:latin typeface="Cambria Math" panose="02040503050406030204" pitchFamily="18" charset="0"/>
                            <a:cs typeface="Times New Roman" pitchFamily="18" charset="0"/>
                          </a:rPr>
                        </m:ctrlPr>
                      </m:funcPr>
                      <m:fName>
                        <m:r>
                          <m:rPr>
                            <m:sty m:val="p"/>
                          </m:rPr>
                          <a:rPr lang="en-GB" i="0" smtClean="0">
                            <a:latin typeface="Cambria Math" panose="02040503050406030204" pitchFamily="18" charset="0"/>
                            <a:cs typeface="Times New Roman" pitchFamily="18" charset="0"/>
                          </a:rPr>
                          <m:t>cos</m:t>
                        </m:r>
                      </m:fName>
                      <m:e>
                        <m:r>
                          <a:rPr lang="en-US" b="0" i="1" smtClean="0">
                            <a:latin typeface="Cambria Math" panose="02040503050406030204" pitchFamily="18" charset="0"/>
                            <a:cs typeface="Times New Roman" pitchFamily="18" charset="0"/>
                          </a:rPr>
                          <m:t>𝑞𝑎</m:t>
                        </m:r>
                      </m:e>
                    </m:func>
                  </m:oMath>
                </a14:m>
                <a:r>
                  <a:rPr lang="en-TW" dirty="0">
                    <a:latin typeface="Times New Roman" pitchFamily="18" charset="0"/>
                    <a:cs typeface="Times New Roman" pitchFamily="18" charset="0"/>
                  </a:rPr>
                  <a:t>只能在</a:t>
                </a:r>
                <a14:m>
                  <m:oMath xmlns:m="http://schemas.openxmlformats.org/officeDocument/2006/math">
                    <m:r>
                      <a:rPr lang="en-TW"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與</a:t>
                </a:r>
                <a14:m>
                  <m:oMath xmlns:m="http://schemas.openxmlformats.org/officeDocument/2006/math">
                    <m:r>
                      <a:rPr lang="en-TW" i="1" dirty="0" smtClean="0">
                        <a:latin typeface="Cambria Math" panose="02040503050406030204" pitchFamily="18" charset="0"/>
                        <a:cs typeface="Times New Roman" pitchFamily="18" charset="0"/>
                      </a:rPr>
                      <m:t>1</m:t>
                    </m:r>
                  </m:oMath>
                </a14:m>
                <a:r>
                  <a:rPr lang="en-TW" dirty="0">
                    <a:latin typeface="Times New Roman" pitchFamily="18" charset="0"/>
                    <a:cs typeface="Times New Roman" pitchFamily="18" charset="0"/>
                  </a:rPr>
                  <a:t>之間！</a:t>
                </a:r>
              </a:p>
            </p:txBody>
          </p:sp>
        </mc:Choice>
        <mc:Fallback xmlns="">
          <p:sp>
            <p:nvSpPr>
              <p:cNvPr id="18" name="TextBox 17">
                <a:extLst>
                  <a:ext uri="{FF2B5EF4-FFF2-40B4-BE49-F238E27FC236}">
                    <a16:creationId xmlns:a16="http://schemas.microsoft.com/office/drawing/2014/main" id="{4A4A8F88-D2EE-7097-7671-CE26BDABF3EF}"/>
                  </a:ext>
                </a:extLst>
              </p:cNvPr>
              <p:cNvSpPr txBox="1">
                <a:spLocks noRot="1" noChangeAspect="1" noMove="1" noResize="1" noEditPoints="1" noAdjustHandles="1" noChangeArrowheads="1" noChangeShapeType="1" noTextEdit="1"/>
              </p:cNvSpPr>
              <p:nvPr/>
            </p:nvSpPr>
            <p:spPr bwMode="auto">
              <a:xfrm>
                <a:off x="3275856" y="980727"/>
                <a:ext cx="3672408" cy="369332"/>
              </a:xfrm>
              <a:prstGeom prst="rect">
                <a:avLst/>
              </a:prstGeom>
              <a:blipFill>
                <a:blip r:embed="rId8"/>
                <a:stretch>
                  <a:fillRect l="-344" t="-10000" b="-23333"/>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3774630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D6DC2-0632-A914-4DBD-51192F9EA61F}"/>
              </a:ext>
            </a:extLst>
          </p:cNvPr>
          <p:cNvPicPr>
            <a:picLocks noChangeAspect="1"/>
          </p:cNvPicPr>
          <p:nvPr/>
        </p:nvPicPr>
        <p:blipFill>
          <a:blip r:embed="rId2"/>
          <a:stretch>
            <a:fillRect/>
          </a:stretch>
        </p:blipFill>
        <p:spPr>
          <a:xfrm>
            <a:off x="5889784" y="1556792"/>
            <a:ext cx="2273300" cy="4038600"/>
          </a:xfrm>
          <a:prstGeom prst="rect">
            <a:avLst/>
          </a:prstGeom>
        </p:spPr>
      </p:pic>
      <p:pic>
        <p:nvPicPr>
          <p:cNvPr id="3" name="Picture 2">
            <a:extLst>
              <a:ext uri="{FF2B5EF4-FFF2-40B4-BE49-F238E27FC236}">
                <a16:creationId xmlns:a16="http://schemas.microsoft.com/office/drawing/2014/main" id="{FF9A3186-B110-2D2D-99F5-6F28C2BC26E4}"/>
              </a:ext>
            </a:extLst>
          </p:cNvPr>
          <p:cNvPicPr>
            <a:picLocks noChangeAspect="1"/>
          </p:cNvPicPr>
          <p:nvPr/>
        </p:nvPicPr>
        <p:blipFill>
          <a:blip r:embed="rId3"/>
          <a:stretch>
            <a:fillRect/>
          </a:stretch>
        </p:blipFill>
        <p:spPr>
          <a:xfrm>
            <a:off x="1209264" y="1554223"/>
            <a:ext cx="4177265" cy="40386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024917-30E7-FAFD-E4FE-C24E84526858}"/>
                  </a:ext>
                </a:extLst>
              </p:cNvPr>
              <p:cNvSpPr txBox="1"/>
              <p:nvPr/>
            </p:nvSpPr>
            <p:spPr bwMode="auto">
              <a:xfrm>
                <a:off x="1343870" y="1113356"/>
                <a:ext cx="6825843" cy="276999"/>
              </a:xfrm>
              <a:prstGeom prst="rect">
                <a:avLst/>
              </a:prstGeom>
              <a:noFill/>
              <a:ln w="9525">
                <a:noFill/>
                <a:miter lim="800000"/>
                <a:headEnd/>
                <a:tailEnd/>
              </a:ln>
            </p:spPr>
            <p:txBody>
              <a:bodyPr wrap="none" lIns="0" tIns="0" rIns="0" bIns="0" rtlCol="0">
                <a:spAutoFit/>
              </a:bodyPr>
              <a:lstStyle/>
              <a:p>
                <a:r>
                  <a:rPr lang="en-US" dirty="0">
                    <a:solidFill>
                      <a:srgbClr val="FF0000"/>
                    </a:solidFill>
                    <a:cs typeface="Times New Roman" pitchFamily="18" charset="0"/>
                  </a:rPr>
                  <a:t>把有解的</a:t>
                </a:r>
                <a14:m>
                  <m:oMath xmlns:m="http://schemas.openxmlformats.org/officeDocument/2006/math">
                    <m:r>
                      <a:rPr lang="en-US" i="1">
                        <a:solidFill>
                          <a:srgbClr val="FF0000"/>
                        </a:solidFill>
                        <a:latin typeface="Cambria Math" panose="02040503050406030204" pitchFamily="18" charset="0"/>
                        <a:cs typeface="Times New Roman" pitchFamily="18" charset="0"/>
                      </a:rPr>
                      <m:t>𝑘</m:t>
                    </m:r>
                    <m:r>
                      <a:rPr lang="en-US" b="0" i="1" smtClean="0">
                        <a:solidFill>
                          <a:srgbClr val="FF0000"/>
                        </a:solidFill>
                        <a:latin typeface="Cambria Math" panose="02040503050406030204" pitchFamily="18" charset="0"/>
                        <a:cs typeface="Times New Roman" pitchFamily="18" charset="0"/>
                      </a:rPr>
                      <m:t>𝑎</m:t>
                    </m:r>
                  </m:oMath>
                </a14:m>
                <a:r>
                  <a:rPr lang="en-US" dirty="0">
                    <a:solidFill>
                      <a:srgbClr val="FF0000"/>
                    </a:solidFill>
                    <a:cs typeface="Times New Roman" pitchFamily="18" charset="0"/>
                  </a:rPr>
                  <a:t>對應的</a:t>
                </a:r>
                <a14:m>
                  <m:oMath xmlns:m="http://schemas.openxmlformats.org/officeDocument/2006/math">
                    <m:r>
                      <a:rPr lang="en-US" b="0" i="1" dirty="0" smtClean="0">
                        <a:solidFill>
                          <a:srgbClr val="FF0000"/>
                        </a:solidFill>
                        <a:latin typeface="Cambria Math" panose="02040503050406030204" pitchFamily="18" charset="0"/>
                        <a:cs typeface="Times New Roman" pitchFamily="18" charset="0"/>
                      </a:rPr>
                      <m:t>𝐸</m:t>
                    </m:r>
                  </m:oMath>
                </a14:m>
                <a:r>
                  <a:rPr lang="en-US" dirty="0" err="1">
                    <a:solidFill>
                      <a:srgbClr val="FF0000"/>
                    </a:solidFill>
                    <a:latin typeface="Times New Roman" panose="02020603050405020304" pitchFamily="18" charset="0"/>
                    <a:cs typeface="Times New Roman" panose="02020603050405020304" pitchFamily="18" charset="0"/>
                  </a:rPr>
                  <a:t>收集起來，就得一系列有間隙Gap的能帶Band</a:t>
                </a:r>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A8024917-30E7-FAFD-E4FE-C24E84526858}"/>
                  </a:ext>
                </a:extLst>
              </p:cNvPr>
              <p:cNvSpPr txBox="1">
                <a:spLocks noRot="1" noChangeAspect="1" noMove="1" noResize="1" noEditPoints="1" noAdjustHandles="1" noChangeArrowheads="1" noChangeShapeType="1" noTextEdit="1"/>
              </p:cNvSpPr>
              <p:nvPr/>
            </p:nvSpPr>
            <p:spPr bwMode="auto">
              <a:xfrm>
                <a:off x="1343870" y="1113356"/>
                <a:ext cx="6825843" cy="276999"/>
              </a:xfrm>
              <a:prstGeom prst="rect">
                <a:avLst/>
              </a:prstGeom>
              <a:blipFill>
                <a:blip r:embed="rId4"/>
                <a:stretch>
                  <a:fillRect l="-2041" t="-21739" r="-1113" b="-47826"/>
                </a:stretch>
              </a:blipFill>
              <a:ln w="9525">
                <a:noFill/>
                <a:miter lim="800000"/>
                <a:headEnd/>
                <a:tailEnd/>
              </a:ln>
            </p:spPr>
            <p:txBody>
              <a:bodyPr/>
              <a:lstStyle/>
              <a:p>
                <a:r>
                  <a:rPr lang="en-TW">
                    <a:noFill/>
                  </a:rPr>
                  <a:t> </a:t>
                </a:r>
              </a:p>
            </p:txBody>
          </p:sp>
        </mc:Fallback>
      </mc:AlternateContent>
      <p:sp>
        <p:nvSpPr>
          <p:cNvPr id="5" name="文字方塊 8">
            <a:extLst>
              <a:ext uri="{FF2B5EF4-FFF2-40B4-BE49-F238E27FC236}">
                <a16:creationId xmlns:a16="http://schemas.microsoft.com/office/drawing/2014/main" id="{C34BE7F7-1892-E9AC-1039-9713EDF9359E}"/>
              </a:ext>
            </a:extLst>
          </p:cNvPr>
          <p:cNvSpPr txBox="1"/>
          <p:nvPr/>
        </p:nvSpPr>
        <p:spPr bwMode="auto">
          <a:xfrm>
            <a:off x="1341736" y="5778227"/>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a:t>
            </a:r>
            <a:r>
              <a:rPr lang="zh-TW" altLang="en-US" dirty="0"/>
              <a:t>是典型</a:t>
            </a:r>
            <a:r>
              <a:rPr lang="zh-TW" altLang="en-US" sz="1800" dirty="0"/>
              <a:t>在週期性晶格位能下的電子能態分佈。</a:t>
            </a:r>
            <a:r>
              <a:rPr lang="en-US" altLang="zh-TW" sz="1800" dirty="0"/>
              <a:t> </a:t>
            </a:r>
            <a:endParaRPr lang="zh-TW" altLang="en-US" sz="1800" dirty="0"/>
          </a:p>
        </p:txBody>
      </p:sp>
    </p:spTree>
    <p:extLst>
      <p:ext uri="{BB962C8B-B14F-4D97-AF65-F5344CB8AC3E}">
        <p14:creationId xmlns:p14="http://schemas.microsoft.com/office/powerpoint/2010/main" val="39030275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6CBB3-14FA-B426-D942-4047EBFF2F65}"/>
              </a:ext>
            </a:extLst>
          </p:cNvPr>
          <p:cNvPicPr>
            <a:picLocks noChangeAspect="1"/>
          </p:cNvPicPr>
          <p:nvPr/>
        </p:nvPicPr>
        <p:blipFill>
          <a:blip r:embed="rId2"/>
          <a:stretch>
            <a:fillRect/>
          </a:stretch>
        </p:blipFill>
        <p:spPr>
          <a:xfrm>
            <a:off x="323528" y="260648"/>
            <a:ext cx="6286500" cy="4394200"/>
          </a:xfrm>
          <a:prstGeom prst="rect">
            <a:avLst/>
          </a:prstGeom>
        </p:spPr>
      </p:pic>
      <p:pic>
        <p:nvPicPr>
          <p:cNvPr id="3" name="Picture 2">
            <a:extLst>
              <a:ext uri="{FF2B5EF4-FFF2-40B4-BE49-F238E27FC236}">
                <a16:creationId xmlns:a16="http://schemas.microsoft.com/office/drawing/2014/main" id="{013D5200-176E-9E8F-7884-080B89272719}"/>
              </a:ext>
            </a:extLst>
          </p:cNvPr>
          <p:cNvPicPr>
            <a:picLocks noChangeAspect="1"/>
          </p:cNvPicPr>
          <p:nvPr/>
        </p:nvPicPr>
        <p:blipFill>
          <a:blip r:embed="rId3"/>
          <a:stretch>
            <a:fillRect/>
          </a:stretch>
        </p:blipFill>
        <p:spPr>
          <a:xfrm>
            <a:off x="4021638" y="2004853"/>
            <a:ext cx="4773749" cy="4615284"/>
          </a:xfrm>
          <a:prstGeom prst="rect">
            <a:avLst/>
          </a:prstGeom>
        </p:spPr>
      </p:pic>
    </p:spTree>
    <p:extLst>
      <p:ext uri="{BB962C8B-B14F-4D97-AF65-F5344CB8AC3E}">
        <p14:creationId xmlns:p14="http://schemas.microsoft.com/office/powerpoint/2010/main" val="2668503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9187" y="2946789"/>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884602" y="6138768"/>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能量比較高的能態，就可能跨越原子間的位能。</a:t>
            </a:r>
          </a:p>
        </p:txBody>
      </p:sp>
      <p:sp>
        <p:nvSpPr>
          <p:cNvPr id="4" name="文字方塊 3"/>
          <p:cNvSpPr txBox="1"/>
          <p:nvPr/>
        </p:nvSpPr>
        <p:spPr bwMode="auto">
          <a:xfrm>
            <a:off x="884602" y="573391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原子間的</a:t>
            </a:r>
            <a:r>
              <a:rPr lang="en-TW" sz="1800" dirty="0"/>
              <a:t>庫倫</a:t>
            </a:r>
            <a:r>
              <a:rPr lang="zh-TW" altLang="en-US" sz="1800" dirty="0"/>
              <a:t>電位能疊加後會下降，</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232"/>
          <a:stretch/>
        </p:blipFill>
        <p:spPr>
          <a:xfrm>
            <a:off x="874506" y="2946789"/>
            <a:ext cx="4843696" cy="2623031"/>
          </a:xfrm>
          <a:prstGeom prst="rect">
            <a:avLst/>
          </a:prstGeom>
        </p:spPr>
      </p:pic>
      <p:pic>
        <p:nvPicPr>
          <p:cNvPr id="7" name="Picture 6">
            <a:extLst>
              <a:ext uri="{FF2B5EF4-FFF2-40B4-BE49-F238E27FC236}">
                <a16:creationId xmlns:a16="http://schemas.microsoft.com/office/drawing/2014/main" id="{529CBF0D-D066-534B-A14F-12F1AB5256A0}"/>
              </a:ext>
            </a:extLst>
          </p:cNvPr>
          <p:cNvPicPr>
            <a:picLocks noChangeAspect="1"/>
          </p:cNvPicPr>
          <p:nvPr/>
        </p:nvPicPr>
        <p:blipFill rotWithShape="1">
          <a:blip r:embed="rId3"/>
          <a:srcRect r="45168" b="70090"/>
          <a:stretch/>
        </p:blipFill>
        <p:spPr>
          <a:xfrm>
            <a:off x="2555776" y="195288"/>
            <a:ext cx="2655912" cy="1192890"/>
          </a:xfrm>
          <a:prstGeom prst="rect">
            <a:avLst/>
          </a:prstGeom>
        </p:spPr>
      </p:pic>
      <p:pic>
        <p:nvPicPr>
          <p:cNvPr id="8" name="Picture 2" descr="Z:\Dropbox\Documents\課程\Young\Chapter42\A_Images\A_Figures_and_Photos\42_15_Figure.jpg">
            <a:extLst>
              <a:ext uri="{FF2B5EF4-FFF2-40B4-BE49-F238E27FC236}">
                <a16:creationId xmlns:a16="http://schemas.microsoft.com/office/drawing/2014/main" id="{A4E38FB5-73A0-F846-92E1-F09AAB322EE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86" r="59132" b="53703"/>
          <a:stretch/>
        </p:blipFill>
        <p:spPr bwMode="auto">
          <a:xfrm>
            <a:off x="6824201" y="367470"/>
            <a:ext cx="597899" cy="5760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DA37E9-1388-3341-BCB8-642BA8A3853A}"/>
              </a:ext>
            </a:extLst>
          </p:cNvPr>
          <p:cNvSpPr txBox="1"/>
          <p:nvPr/>
        </p:nvSpPr>
        <p:spPr bwMode="auto">
          <a:xfrm>
            <a:off x="874506" y="1440587"/>
            <a:ext cx="7087779" cy="369332"/>
          </a:xfrm>
          <a:prstGeom prst="rect">
            <a:avLst/>
          </a:prstGeom>
          <a:noFill/>
          <a:ln w="9525">
            <a:noFill/>
            <a:miter lim="800000"/>
            <a:headEnd/>
            <a:tailEnd/>
          </a:ln>
        </p:spPr>
        <p:txBody>
          <a:bodyPr wrap="square" rtlCol="0">
            <a:spAutoFit/>
          </a:bodyPr>
          <a:lstStyle/>
          <a:p>
            <a:pPr>
              <a:spcBef>
                <a:spcPct val="50000"/>
              </a:spcBef>
            </a:pPr>
            <a:r>
              <a:rPr lang="en-TW" sz="1800" dirty="0"/>
              <a:t>在獨立的原子中，位能為庫倫位能，電子的能態形成分離的能階。</a:t>
            </a:r>
          </a:p>
        </p:txBody>
      </p:sp>
      <p:sp>
        <p:nvSpPr>
          <p:cNvPr id="10" name="文字方塊 3">
            <a:extLst>
              <a:ext uri="{FF2B5EF4-FFF2-40B4-BE49-F238E27FC236}">
                <a16:creationId xmlns:a16="http://schemas.microsoft.com/office/drawing/2014/main" id="{4F5EC41E-D637-FF40-B34F-56539BE86757}"/>
              </a:ext>
            </a:extLst>
          </p:cNvPr>
          <p:cNvSpPr txBox="1"/>
          <p:nvPr/>
        </p:nvSpPr>
        <p:spPr bwMode="auto">
          <a:xfrm>
            <a:off x="874506" y="1840326"/>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當原子彼此靠近時，多個原子核的</a:t>
            </a:r>
            <a:r>
              <a:rPr lang="en-TW" sz="1800" dirty="0"/>
              <a:t>庫倫</a:t>
            </a:r>
            <a:r>
              <a:rPr lang="zh-TW" altLang="en-US" sz="1800" dirty="0"/>
              <a:t>位能都必須考慮，</a:t>
            </a:r>
          </a:p>
        </p:txBody>
      </p:sp>
      <p:sp>
        <p:nvSpPr>
          <p:cNvPr id="11" name="文字方塊 3">
            <a:extLst>
              <a:ext uri="{FF2B5EF4-FFF2-40B4-BE49-F238E27FC236}">
                <a16:creationId xmlns:a16="http://schemas.microsoft.com/office/drawing/2014/main" id="{18ED5D0A-D65D-A34D-9270-319F8088A96B}"/>
              </a:ext>
            </a:extLst>
          </p:cNvPr>
          <p:cNvSpPr txBox="1"/>
          <p:nvPr/>
        </p:nvSpPr>
        <p:spPr bwMode="auto">
          <a:xfrm>
            <a:off x="874506" y="2230364"/>
            <a:ext cx="6018452" cy="369332"/>
          </a:xfrm>
          <a:prstGeom prst="rect">
            <a:avLst/>
          </a:prstGeom>
          <a:noFill/>
          <a:ln w="9525">
            <a:noFill/>
            <a:miter lim="800000"/>
            <a:headEnd/>
            <a:tailEnd/>
          </a:ln>
        </p:spPr>
        <p:txBody>
          <a:bodyPr wrap="square" rtlCol="0">
            <a:spAutoFit/>
          </a:bodyPr>
          <a:lstStyle/>
          <a:p>
            <a:pPr>
              <a:spcBef>
                <a:spcPct val="50000"/>
              </a:spcBef>
            </a:pPr>
            <a:r>
              <a:rPr lang="zh-TW" altLang="en-US" sz="1800" dirty="0"/>
              <a:t>也就是，電子會同時感覺多個原子核的電力。</a:t>
            </a:r>
          </a:p>
        </p:txBody>
      </p:sp>
      <p:cxnSp>
        <p:nvCxnSpPr>
          <p:cNvPr id="14" name="Straight Arrow Connector 13">
            <a:extLst>
              <a:ext uri="{FF2B5EF4-FFF2-40B4-BE49-F238E27FC236}">
                <a16:creationId xmlns:a16="http://schemas.microsoft.com/office/drawing/2014/main" id="{0F5F2B06-6787-DE4F-B7C9-676FC6C68590}"/>
              </a:ext>
            </a:extLst>
          </p:cNvPr>
          <p:cNvCxnSpPr>
            <a:cxnSpLocks/>
          </p:cNvCxnSpPr>
          <p:nvPr/>
        </p:nvCxnSpPr>
        <p:spPr>
          <a:xfrm flipV="1">
            <a:off x="1989808" y="4605296"/>
            <a:ext cx="864096" cy="16620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6724CB-F6C0-F84A-A189-326599D172FE}"/>
              </a:ext>
            </a:extLst>
          </p:cNvPr>
          <p:cNvCxnSpPr>
            <a:cxnSpLocks/>
          </p:cNvCxnSpPr>
          <p:nvPr/>
        </p:nvCxnSpPr>
        <p:spPr>
          <a:xfrm flipV="1">
            <a:off x="1845792" y="3234960"/>
            <a:ext cx="144016" cy="3032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EA88F46-1AC0-5C5F-CF0A-6A0A67607701}"/>
              </a:ext>
            </a:extLst>
          </p:cNvPr>
          <p:cNvCxnSpPr>
            <a:cxnSpLocks/>
          </p:cNvCxnSpPr>
          <p:nvPr/>
        </p:nvCxnSpPr>
        <p:spPr>
          <a:xfrm flipV="1">
            <a:off x="3421957" y="4660658"/>
            <a:ext cx="0" cy="11446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22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ppt_x"/>
                                          </p:val>
                                        </p:tav>
                                        <p:tav tm="100000">
                                          <p:val>
                                            <p:strVal val="#ppt_x"/>
                                          </p:val>
                                        </p:tav>
                                      </p:tavLst>
                                    </p:anim>
                                    <p:anim calcmode="lin" valueType="num">
                                      <p:cBhvr additive="base">
                                        <p:cTn id="8" dur="500" fill="hold"/>
                                        <p:tgtEl>
                                          <p:spTgt spid="317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Dropbox\Documents\課程\Young\Chapter42\A_Images\A_Figures_and_Photos\42_15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9183" y="271927"/>
            <a:ext cx="1463009" cy="171386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1032341" y="5059992"/>
            <a:ext cx="6757979" cy="369332"/>
          </a:xfrm>
          <a:prstGeom prst="rect">
            <a:avLst/>
          </a:prstGeom>
          <a:noFill/>
          <a:ln w="9525">
            <a:noFill/>
            <a:miter lim="800000"/>
            <a:headEnd/>
            <a:tailEnd/>
          </a:ln>
        </p:spPr>
        <p:txBody>
          <a:bodyPr wrap="square" rtlCol="0">
            <a:spAutoFit/>
          </a:bodyPr>
          <a:lstStyle/>
          <a:p>
            <a:pPr>
              <a:spcBef>
                <a:spcPct val="50000"/>
              </a:spcBef>
            </a:pPr>
            <a:r>
              <a:rPr lang="zh-TW" altLang="en-US" sz="1800" dirty="0"/>
              <a:t>跨越原子間的位能後，</a:t>
            </a:r>
          </a:p>
        </p:txBody>
      </p:sp>
      <p:pic>
        <p:nvPicPr>
          <p:cNvPr id="5" name="Picture 4">
            <a:extLst>
              <a:ext uri="{FF2B5EF4-FFF2-40B4-BE49-F238E27FC236}">
                <a16:creationId xmlns:a16="http://schemas.microsoft.com/office/drawing/2014/main" id="{3AFB2C90-26CE-5148-BD9E-BDDC85F43560}"/>
              </a:ext>
            </a:extLst>
          </p:cNvPr>
          <p:cNvPicPr>
            <a:picLocks noChangeAspect="1"/>
          </p:cNvPicPr>
          <p:nvPr/>
        </p:nvPicPr>
        <p:blipFill rotWithShape="1">
          <a:blip r:embed="rId3"/>
          <a:srcRect b="34304"/>
          <a:stretch/>
        </p:blipFill>
        <p:spPr>
          <a:xfrm>
            <a:off x="1032341" y="271927"/>
            <a:ext cx="4843696" cy="2620190"/>
          </a:xfrm>
          <a:prstGeom prst="rect">
            <a:avLst/>
          </a:prstGeom>
        </p:spPr>
      </p:pic>
      <p:pic>
        <p:nvPicPr>
          <p:cNvPr id="6" name="Picture 5">
            <a:extLst>
              <a:ext uri="{FF2B5EF4-FFF2-40B4-BE49-F238E27FC236}">
                <a16:creationId xmlns:a16="http://schemas.microsoft.com/office/drawing/2014/main" id="{6B0603E2-FDD1-F844-ACB5-42C33C5B3DEC}"/>
              </a:ext>
            </a:extLst>
          </p:cNvPr>
          <p:cNvPicPr>
            <a:picLocks noChangeAspect="1"/>
          </p:cNvPicPr>
          <p:nvPr/>
        </p:nvPicPr>
        <p:blipFill>
          <a:blip r:embed="rId4"/>
          <a:stretch>
            <a:fillRect/>
          </a:stretch>
        </p:blipFill>
        <p:spPr>
          <a:xfrm>
            <a:off x="1032341" y="2938990"/>
            <a:ext cx="3872397" cy="1994092"/>
          </a:xfrm>
          <a:prstGeom prst="rect">
            <a:avLst/>
          </a:prstGeom>
        </p:spPr>
      </p:pic>
      <p:pic>
        <p:nvPicPr>
          <p:cNvPr id="2" name="Picture 1">
            <a:extLst>
              <a:ext uri="{FF2B5EF4-FFF2-40B4-BE49-F238E27FC236}">
                <a16:creationId xmlns:a16="http://schemas.microsoft.com/office/drawing/2014/main" id="{A65A7417-29CA-004C-A9B1-7FC7FB2DCAFE}"/>
              </a:ext>
            </a:extLst>
          </p:cNvPr>
          <p:cNvPicPr>
            <a:picLocks noChangeAspect="1"/>
          </p:cNvPicPr>
          <p:nvPr/>
        </p:nvPicPr>
        <p:blipFill>
          <a:blip r:embed="rId5"/>
          <a:stretch>
            <a:fillRect/>
          </a:stretch>
        </p:blipFill>
        <p:spPr>
          <a:xfrm>
            <a:off x="5255226" y="2947866"/>
            <a:ext cx="3080818" cy="1994091"/>
          </a:xfrm>
          <a:prstGeom prst="rect">
            <a:avLst/>
          </a:prstGeom>
        </p:spPr>
      </p:pic>
      <p:sp>
        <p:nvSpPr>
          <p:cNvPr id="8" name="TextBox 7">
            <a:extLst>
              <a:ext uri="{FF2B5EF4-FFF2-40B4-BE49-F238E27FC236}">
                <a16:creationId xmlns:a16="http://schemas.microsoft.com/office/drawing/2014/main" id="{35C4C21A-09C3-054D-BA24-4AF6048F153A}"/>
              </a:ext>
            </a:extLst>
          </p:cNvPr>
          <p:cNvSpPr txBox="1"/>
          <p:nvPr/>
        </p:nvSpPr>
        <p:spPr bwMode="auto">
          <a:xfrm>
            <a:off x="1032341" y="5445224"/>
            <a:ext cx="7079317" cy="369332"/>
          </a:xfrm>
          <a:prstGeom prst="rect">
            <a:avLst/>
          </a:prstGeom>
          <a:noFill/>
          <a:ln w="9525">
            <a:noFill/>
            <a:miter lim="800000"/>
            <a:headEnd/>
            <a:tailEnd/>
          </a:ln>
        </p:spPr>
        <p:txBody>
          <a:bodyPr wrap="square" rtlCol="0">
            <a:spAutoFit/>
          </a:bodyPr>
          <a:lstStyle/>
          <a:p>
            <a:pPr>
              <a:spcBef>
                <a:spcPct val="50000"/>
              </a:spcBef>
            </a:pPr>
            <a:r>
              <a:rPr lang="en-TW" sz="1800" dirty="0"/>
              <a:t>這兩個來自兩個原子，但原本能量相同的能態會彼此混合，</a:t>
            </a:r>
          </a:p>
        </p:txBody>
      </p:sp>
      <p:sp>
        <p:nvSpPr>
          <p:cNvPr id="9" name="Rectangle 8">
            <a:extLst>
              <a:ext uri="{FF2B5EF4-FFF2-40B4-BE49-F238E27FC236}">
                <a16:creationId xmlns:a16="http://schemas.microsoft.com/office/drawing/2014/main" id="{5514B880-24DB-5A4D-AFBF-15C739A007D8}"/>
              </a:ext>
            </a:extLst>
          </p:cNvPr>
          <p:cNvSpPr/>
          <p:nvPr/>
        </p:nvSpPr>
        <p:spPr>
          <a:xfrm>
            <a:off x="1032341" y="5851349"/>
            <a:ext cx="6991783" cy="369332"/>
          </a:xfrm>
          <a:prstGeom prst="rect">
            <a:avLst/>
          </a:prstGeom>
        </p:spPr>
        <p:txBody>
          <a:bodyPr wrap="square">
            <a:spAutoFit/>
          </a:bodyPr>
          <a:lstStyle/>
          <a:p>
            <a:r>
              <a:rPr lang="en-TW" sz="1800" dirty="0"/>
              <a:t>然後分裂為兩個能量相近的能態。</a:t>
            </a:r>
          </a:p>
        </p:txBody>
      </p:sp>
      <p:cxnSp>
        <p:nvCxnSpPr>
          <p:cNvPr id="10" name="Straight Arrow Connector 9">
            <a:extLst>
              <a:ext uri="{FF2B5EF4-FFF2-40B4-BE49-F238E27FC236}">
                <a16:creationId xmlns:a16="http://schemas.microsoft.com/office/drawing/2014/main" id="{292F3194-4C86-2D42-BAB9-42B6562200C8}"/>
              </a:ext>
            </a:extLst>
          </p:cNvPr>
          <p:cNvCxnSpPr>
            <a:cxnSpLocks/>
          </p:cNvCxnSpPr>
          <p:nvPr/>
        </p:nvCxnSpPr>
        <p:spPr>
          <a:xfrm flipH="1">
            <a:off x="2062986" y="568904"/>
            <a:ext cx="1" cy="2952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90E5DD-9085-8D4B-BC1A-41AB98CD431B}"/>
              </a:ext>
            </a:extLst>
          </p:cNvPr>
          <p:cNvCxnSpPr>
            <a:cxnSpLocks/>
          </p:cNvCxnSpPr>
          <p:nvPr/>
        </p:nvCxnSpPr>
        <p:spPr>
          <a:xfrm flipH="1">
            <a:off x="3969511" y="560687"/>
            <a:ext cx="812477" cy="29596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9D26342-A742-ED4D-B080-2BFDAD17C0A4}"/>
              </a:ext>
            </a:extLst>
          </p:cNvPr>
          <p:cNvCxnSpPr>
            <a:cxnSpLocks/>
          </p:cNvCxnSpPr>
          <p:nvPr/>
        </p:nvCxnSpPr>
        <p:spPr>
          <a:xfrm flipH="1">
            <a:off x="2780328" y="2003169"/>
            <a:ext cx="285540" cy="18146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7CFD55-B1B8-B043-BB1D-729DDCF36B3D}"/>
              </a:ext>
            </a:extLst>
          </p:cNvPr>
          <p:cNvCxnSpPr>
            <a:cxnSpLocks/>
          </p:cNvCxnSpPr>
          <p:nvPr/>
        </p:nvCxnSpPr>
        <p:spPr>
          <a:xfrm flipH="1">
            <a:off x="3146244" y="1946948"/>
            <a:ext cx="712221" cy="12804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917948E-AE3C-1477-B67E-C047F257FDAC}"/>
              </a:ext>
            </a:extLst>
          </p:cNvPr>
          <p:cNvSpPr txBox="1"/>
          <p:nvPr/>
        </p:nvSpPr>
        <p:spPr bwMode="auto">
          <a:xfrm>
            <a:off x="5148448" y="5853324"/>
            <a:ext cx="3364477" cy="367357"/>
          </a:xfrm>
          <a:prstGeom prst="rect">
            <a:avLst/>
          </a:prstGeom>
          <a:noFill/>
          <a:ln w="9525">
            <a:noFill/>
            <a:miter lim="800000"/>
            <a:headEnd/>
            <a:tailEnd/>
          </a:ln>
        </p:spPr>
        <p:txBody>
          <a:bodyPr wrap="square">
            <a:spAutoFit/>
          </a:bodyPr>
          <a:lstStyle/>
          <a:p>
            <a:endParaRPr lang="en-TW" sz="1800" dirty="0"/>
          </a:p>
        </p:txBody>
      </p:sp>
      <p:sp>
        <p:nvSpPr>
          <p:cNvPr id="16" name="TextBox 15">
            <a:extLst>
              <a:ext uri="{FF2B5EF4-FFF2-40B4-BE49-F238E27FC236}">
                <a16:creationId xmlns:a16="http://schemas.microsoft.com/office/drawing/2014/main" id="{17D8FED5-AC07-5AA8-1171-1C5C41C04259}"/>
              </a:ext>
            </a:extLst>
          </p:cNvPr>
          <p:cNvSpPr txBox="1"/>
          <p:nvPr/>
        </p:nvSpPr>
        <p:spPr bwMode="auto">
          <a:xfrm>
            <a:off x="1032340" y="6250252"/>
            <a:ext cx="7788132" cy="369332"/>
          </a:xfrm>
          <a:prstGeom prst="rect">
            <a:avLst/>
          </a:prstGeom>
          <a:noFill/>
          <a:ln w="9525">
            <a:noFill/>
            <a:miter lim="800000"/>
            <a:headEnd/>
            <a:tailEnd/>
          </a:ln>
        </p:spPr>
        <p:txBody>
          <a:bodyPr wrap="square">
            <a:spAutoFit/>
          </a:bodyPr>
          <a:lstStyle/>
          <a:p>
            <a:r>
              <a:rPr lang="en-TW" sz="1800" dirty="0"/>
              <a:t>能量差會隨距離靠近而增加、但相對小於原來能階能量差。</a:t>
            </a:r>
          </a:p>
        </p:txBody>
      </p:sp>
    </p:spTree>
    <p:extLst>
      <p:ext uri="{BB962C8B-B14F-4D97-AF65-F5344CB8AC3E}">
        <p14:creationId xmlns:p14="http://schemas.microsoft.com/office/powerpoint/2010/main" val="187602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EA9DBF-E5C1-F7AF-4365-B6564436EBDF}"/>
              </a:ext>
            </a:extLst>
          </p:cNvPr>
          <p:cNvPicPr>
            <a:picLocks noChangeAspect="1"/>
          </p:cNvPicPr>
          <p:nvPr/>
        </p:nvPicPr>
        <p:blipFill>
          <a:blip r:embed="rId2"/>
          <a:stretch>
            <a:fillRect/>
          </a:stretch>
        </p:blipFill>
        <p:spPr>
          <a:xfrm>
            <a:off x="1403648" y="836712"/>
            <a:ext cx="6780827" cy="4824536"/>
          </a:xfrm>
          <a:prstGeom prst="rect">
            <a:avLst/>
          </a:prstGeom>
        </p:spPr>
      </p:pic>
    </p:spTree>
    <p:extLst>
      <p:ext uri="{BB962C8B-B14F-4D97-AF65-F5344CB8AC3E}">
        <p14:creationId xmlns:p14="http://schemas.microsoft.com/office/powerpoint/2010/main" val="4077127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878698" y="5287288"/>
            <a:ext cx="7926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這些原來屬於私人的電子現在是</a:t>
            </a:r>
            <a:r>
              <a:rPr lang="zh-TW" altLang="en-US" sz="1800" dirty="0">
                <a:solidFill>
                  <a:srgbClr val="FF0000"/>
                </a:solidFill>
              </a:rPr>
              <a:t>公共財產</a:t>
            </a:r>
            <a:r>
              <a:rPr lang="zh-TW" altLang="en-US" sz="1800" dirty="0"/>
              <a:t>！其餘電子還是束縛在單一原子內。</a:t>
            </a:r>
          </a:p>
        </p:txBody>
      </p:sp>
      <p:sp>
        <p:nvSpPr>
          <p:cNvPr id="11270" name="Text Box 6"/>
          <p:cNvSpPr txBox="1">
            <a:spLocks noChangeArrowheads="1"/>
          </p:cNvSpPr>
          <p:nvPr/>
        </p:nvSpPr>
        <p:spPr bwMode="auto">
          <a:xfrm>
            <a:off x="885444" y="5683767"/>
            <a:ext cx="7674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這樣的電子會受到所有的原子的影響！他們的波函數會分布於所有原子間。</a:t>
            </a:r>
          </a:p>
        </p:txBody>
      </p:sp>
      <p:sp>
        <p:nvSpPr>
          <p:cNvPr id="9" name="文字方塊 8">
            <a:extLst>
              <a:ext uri="{FF2B5EF4-FFF2-40B4-BE49-F238E27FC236}">
                <a16:creationId xmlns:a16="http://schemas.microsoft.com/office/drawing/2014/main" id="{6ACEC75F-0ED6-1248-804D-02D5712B01CC}"/>
              </a:ext>
            </a:extLst>
          </p:cNvPr>
          <p:cNvSpPr txBox="1"/>
          <p:nvPr/>
        </p:nvSpPr>
        <p:spPr bwMode="auto">
          <a:xfrm>
            <a:off x="878698" y="6287356"/>
            <a:ext cx="7621937"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這樣的電子波滿足：在週期性晶格位能下的薛丁格方程式。</a:t>
            </a:r>
            <a:r>
              <a:rPr lang="en-US" altLang="zh-TW" sz="1800" dirty="0"/>
              <a:t> </a:t>
            </a:r>
            <a:endParaRPr lang="zh-TW" altLang="en-US" sz="1800" dirty="0"/>
          </a:p>
        </p:txBody>
      </p:sp>
      <p:pic>
        <p:nvPicPr>
          <p:cNvPr id="10" name="Picture 9">
            <a:extLst>
              <a:ext uri="{FF2B5EF4-FFF2-40B4-BE49-F238E27FC236}">
                <a16:creationId xmlns:a16="http://schemas.microsoft.com/office/drawing/2014/main" id="{BEDCA84F-4D70-6B48-8718-C1CC6EE3C2D0}"/>
              </a:ext>
            </a:extLst>
          </p:cNvPr>
          <p:cNvPicPr>
            <a:picLocks noChangeAspect="1"/>
          </p:cNvPicPr>
          <p:nvPr/>
        </p:nvPicPr>
        <p:blipFill>
          <a:blip r:embed="rId2"/>
          <a:stretch>
            <a:fillRect/>
          </a:stretch>
        </p:blipFill>
        <p:spPr>
          <a:xfrm>
            <a:off x="1000911" y="363518"/>
            <a:ext cx="4843696" cy="3988341"/>
          </a:xfrm>
          <a:prstGeom prst="rect">
            <a:avLst/>
          </a:prstGeom>
        </p:spPr>
      </p:pic>
      <p:sp>
        <p:nvSpPr>
          <p:cNvPr id="8" name="Rectangle 7">
            <a:extLst>
              <a:ext uri="{FF2B5EF4-FFF2-40B4-BE49-F238E27FC236}">
                <a16:creationId xmlns:a16="http://schemas.microsoft.com/office/drawing/2014/main" id="{A6B9DBB2-EB84-AF42-8604-2FC271ED83A0}"/>
              </a:ext>
            </a:extLst>
          </p:cNvPr>
          <p:cNvSpPr/>
          <p:nvPr/>
        </p:nvSpPr>
        <p:spPr>
          <a:xfrm>
            <a:off x="896665" y="4401321"/>
            <a:ext cx="7908189" cy="369332"/>
          </a:xfrm>
          <a:prstGeom prst="rect">
            <a:avLst/>
          </a:prstGeom>
        </p:spPr>
        <p:txBody>
          <a:bodyPr wrap="square">
            <a:spAutoFit/>
          </a:bodyPr>
          <a:lstStyle/>
          <a:p>
            <a:r>
              <a:rPr lang="en-TW" sz="1800" dirty="0"/>
              <a:t>如果有多個原子，就會有多個能量相同的能態，跨越原子間的位能。</a:t>
            </a:r>
          </a:p>
        </p:txBody>
      </p:sp>
      <p:cxnSp>
        <p:nvCxnSpPr>
          <p:cNvPr id="11" name="Straight Arrow Connector 10">
            <a:extLst>
              <a:ext uri="{FF2B5EF4-FFF2-40B4-BE49-F238E27FC236}">
                <a16:creationId xmlns:a16="http://schemas.microsoft.com/office/drawing/2014/main" id="{E49DE29F-9083-A747-814B-2FBC1E9649EC}"/>
              </a:ext>
            </a:extLst>
          </p:cNvPr>
          <p:cNvCxnSpPr>
            <a:cxnSpLocks/>
          </p:cNvCxnSpPr>
          <p:nvPr/>
        </p:nvCxnSpPr>
        <p:spPr>
          <a:xfrm flipV="1">
            <a:off x="3491880" y="3429000"/>
            <a:ext cx="0" cy="19442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2468F0-5633-BB4B-8506-8FB6DBE49CB3}"/>
              </a:ext>
            </a:extLst>
          </p:cNvPr>
          <p:cNvCxnSpPr>
            <a:cxnSpLocks/>
          </p:cNvCxnSpPr>
          <p:nvPr/>
        </p:nvCxnSpPr>
        <p:spPr>
          <a:xfrm flipH="1" flipV="1">
            <a:off x="4716016" y="3573016"/>
            <a:ext cx="1512168" cy="1800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07F6BE3-3B73-D8DE-71AD-04665872BE56}"/>
              </a:ext>
            </a:extLst>
          </p:cNvPr>
          <p:cNvSpPr/>
          <p:nvPr/>
        </p:nvSpPr>
        <p:spPr>
          <a:xfrm>
            <a:off x="885444" y="4820244"/>
            <a:ext cx="7919410" cy="369332"/>
          </a:xfrm>
          <a:prstGeom prst="rect">
            <a:avLst/>
          </a:prstGeom>
        </p:spPr>
        <p:txBody>
          <a:bodyPr wrap="square">
            <a:spAutoFit/>
          </a:bodyPr>
          <a:lstStyle/>
          <a:p>
            <a:r>
              <a:rPr lang="en-TW" sz="1800" dirty="0"/>
              <a:t>同樣的推導也適用，因此就會有多個能量相近、但稍有能量差的的能態。</a:t>
            </a:r>
          </a:p>
        </p:txBody>
      </p:sp>
      <p:cxnSp>
        <p:nvCxnSpPr>
          <p:cNvPr id="14" name="Straight Arrow Connector 13">
            <a:extLst>
              <a:ext uri="{FF2B5EF4-FFF2-40B4-BE49-F238E27FC236}">
                <a16:creationId xmlns:a16="http://schemas.microsoft.com/office/drawing/2014/main" id="{29D305C7-C83B-1C22-8D84-BD64F6DD4716}"/>
              </a:ext>
            </a:extLst>
          </p:cNvPr>
          <p:cNvCxnSpPr>
            <a:cxnSpLocks/>
          </p:cNvCxnSpPr>
          <p:nvPr/>
        </p:nvCxnSpPr>
        <p:spPr>
          <a:xfrm flipH="1" flipV="1">
            <a:off x="4850759" y="3429000"/>
            <a:ext cx="1909676" cy="10205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63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269"/>
                                        </p:tgtEl>
                                        <p:attrNameLst>
                                          <p:attrName>style.visibility</p:attrName>
                                        </p:attrNameLst>
                                      </p:cBhvr>
                                      <p:to>
                                        <p:strVal val="visible"/>
                                      </p:to>
                                    </p:set>
                                    <p:anim calcmode="lin" valueType="num">
                                      <p:cBhvr additive="base">
                                        <p:cTn id="15" dur="500" fill="hold"/>
                                        <p:tgtEl>
                                          <p:spTgt spid="11269"/>
                                        </p:tgtEl>
                                        <p:attrNameLst>
                                          <p:attrName>ppt_x</p:attrName>
                                        </p:attrNameLst>
                                      </p:cBhvr>
                                      <p:tavLst>
                                        <p:tav tm="0">
                                          <p:val>
                                            <p:strVal val="#ppt_x"/>
                                          </p:val>
                                        </p:tav>
                                        <p:tav tm="100000">
                                          <p:val>
                                            <p:strVal val="#ppt_x"/>
                                          </p:val>
                                        </p:tav>
                                      </p:tavLst>
                                    </p:anim>
                                    <p:anim calcmode="lin" valueType="num">
                                      <p:cBhvr additive="base">
                                        <p:cTn id="16"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270"/>
                                        </p:tgtEl>
                                        <p:attrNameLst>
                                          <p:attrName>style.visibility</p:attrName>
                                        </p:attrNameLst>
                                      </p:cBhvr>
                                      <p:to>
                                        <p:strVal val="visible"/>
                                      </p:to>
                                    </p:set>
                                    <p:anim calcmode="lin" valueType="num">
                                      <p:cBhvr additive="base">
                                        <p:cTn id="21" dur="500" fill="hold"/>
                                        <p:tgtEl>
                                          <p:spTgt spid="11270"/>
                                        </p:tgtEl>
                                        <p:attrNameLst>
                                          <p:attrName>ppt_x</p:attrName>
                                        </p:attrNameLst>
                                      </p:cBhvr>
                                      <p:tavLst>
                                        <p:tav tm="0">
                                          <p:val>
                                            <p:strVal val="#ppt_x"/>
                                          </p:val>
                                        </p:tav>
                                        <p:tav tm="100000">
                                          <p:val>
                                            <p:strVal val="#ppt_x"/>
                                          </p:val>
                                        </p:tav>
                                      </p:tavLst>
                                    </p:anim>
                                    <p:anim calcmode="lin" valueType="num">
                                      <p:cBhvr additive="base">
                                        <p:cTn id="22" dur="500" fill="hold"/>
                                        <p:tgtEl>
                                          <p:spTgt spid="1127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bwMode="auto">
          <a:xfrm>
            <a:off x="677960" y="1517538"/>
            <a:ext cx="8070504"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這些跨越原子間的能態，原來是來自能量相等的、束縛於單一原子中的能態，</a:t>
            </a:r>
          </a:p>
        </p:txBody>
      </p:sp>
      <p:sp>
        <p:nvSpPr>
          <p:cNvPr id="14" name="矩形 13"/>
          <p:cNvSpPr/>
          <p:nvPr/>
        </p:nvSpPr>
        <p:spPr>
          <a:xfrm>
            <a:off x="677960" y="2840395"/>
            <a:ext cx="8375050" cy="369332"/>
          </a:xfrm>
          <a:prstGeom prst="rect">
            <a:avLst/>
          </a:prstGeom>
        </p:spPr>
        <p:txBody>
          <a:bodyPr wrap="none">
            <a:spAutoFit/>
          </a:bodyPr>
          <a:lstStyle/>
          <a:p>
            <a:pPr eaLnBrk="1" hangingPunct="1">
              <a:spcBef>
                <a:spcPct val="50000"/>
              </a:spcBef>
            </a:pPr>
            <a:r>
              <a:rPr lang="zh-TW" altLang="en-US" sz="1800" dirty="0">
                <a:solidFill>
                  <a:srgbClr val="FF0000"/>
                </a:solidFill>
              </a:rPr>
              <a:t>大量能階擠入微小的能量差距，這些能階就形成了幾乎連續的能帶 </a:t>
            </a:r>
            <a:r>
              <a:rPr lang="en-US" altLang="zh-TW" sz="1800" dirty="0">
                <a:solidFill>
                  <a:srgbClr val="FF0000"/>
                </a:solidFill>
              </a:rPr>
              <a:t>Energy Band</a:t>
            </a:r>
            <a:r>
              <a:rPr lang="zh-TW" altLang="en-US" sz="1800" dirty="0">
                <a:solidFill>
                  <a:srgbClr val="FF0000"/>
                </a:solidFill>
              </a:rPr>
              <a:t>！</a:t>
            </a:r>
            <a:endParaRPr lang="en-US" altLang="zh-TW" sz="1800" dirty="0">
              <a:solidFill>
                <a:srgbClr val="FF0000"/>
              </a:solidFill>
            </a:endParaRPr>
          </a:p>
        </p:txBody>
      </p:sp>
      <p:sp>
        <p:nvSpPr>
          <p:cNvPr id="2" name="矩形 1"/>
          <p:cNvSpPr/>
          <p:nvPr/>
        </p:nvSpPr>
        <p:spPr>
          <a:xfrm>
            <a:off x="677960" y="1954475"/>
            <a:ext cx="5956072" cy="369332"/>
          </a:xfrm>
          <a:prstGeom prst="rect">
            <a:avLst/>
          </a:prstGeom>
        </p:spPr>
        <p:txBody>
          <a:bodyPr wrap="square">
            <a:spAutoFit/>
          </a:bodyPr>
          <a:lstStyle/>
          <a:p>
            <a:r>
              <a:rPr lang="zh-TW" altLang="en-US" sz="1800" dirty="0"/>
              <a:t>因此能態總數等於原子數目，數量龐大！</a:t>
            </a:r>
          </a:p>
        </p:txBody>
      </p:sp>
      <p:pic>
        <p:nvPicPr>
          <p:cNvPr id="22530" name="Picture 2" descr="\\Mac\Dropbox\Documents\課程\Young\Chapter42\A_Images\A_Figures_and_Photos\42_18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748576"/>
            <a:ext cx="2781860" cy="284497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DD013062-8979-884B-A83C-6E5FF2D2E887}"/>
              </a:ext>
            </a:extLst>
          </p:cNvPr>
          <p:cNvSpPr/>
          <p:nvPr/>
        </p:nvSpPr>
        <p:spPr>
          <a:xfrm>
            <a:off x="677960" y="2397435"/>
            <a:ext cx="8070504" cy="369332"/>
          </a:xfrm>
          <a:prstGeom prst="rect">
            <a:avLst/>
          </a:prstGeom>
        </p:spPr>
        <p:txBody>
          <a:bodyPr wrap="square">
            <a:spAutoFit/>
          </a:bodyPr>
          <a:lstStyle/>
          <a:p>
            <a:r>
              <a:rPr lang="zh-TW" altLang="en-US" sz="1800" dirty="0"/>
              <a:t>當原子距離縮小後，它們的能量會彼此出現些微差距，差距隨距離縮小而變大。</a:t>
            </a:r>
          </a:p>
        </p:txBody>
      </p:sp>
      <p:pic>
        <p:nvPicPr>
          <p:cNvPr id="3" name="Picture 2">
            <a:extLst>
              <a:ext uri="{FF2B5EF4-FFF2-40B4-BE49-F238E27FC236}">
                <a16:creationId xmlns:a16="http://schemas.microsoft.com/office/drawing/2014/main" id="{2FCE67DC-C7D8-8748-B5A8-A7C9FFDCCD13}"/>
              </a:ext>
            </a:extLst>
          </p:cNvPr>
          <p:cNvPicPr>
            <a:picLocks noChangeAspect="1"/>
          </p:cNvPicPr>
          <p:nvPr/>
        </p:nvPicPr>
        <p:blipFill rotWithShape="1">
          <a:blip r:embed="rId3"/>
          <a:srcRect l="4720" t="49888" r="4720" b="3800"/>
          <a:stretch/>
        </p:blipFill>
        <p:spPr>
          <a:xfrm>
            <a:off x="701532" y="3748576"/>
            <a:ext cx="4679016" cy="2243209"/>
          </a:xfrm>
          <a:prstGeom prst="rect">
            <a:avLst/>
          </a:prstGeom>
        </p:spPr>
      </p:pic>
      <p:pic>
        <p:nvPicPr>
          <p:cNvPr id="11" name="Picture 10">
            <a:extLst>
              <a:ext uri="{FF2B5EF4-FFF2-40B4-BE49-F238E27FC236}">
                <a16:creationId xmlns:a16="http://schemas.microsoft.com/office/drawing/2014/main" id="{53C44AC3-0394-7F4F-944A-3275D83B7A41}"/>
              </a:ext>
            </a:extLst>
          </p:cNvPr>
          <p:cNvPicPr>
            <a:picLocks noChangeAspect="1"/>
          </p:cNvPicPr>
          <p:nvPr/>
        </p:nvPicPr>
        <p:blipFill rotWithShape="1">
          <a:blip r:embed="rId4"/>
          <a:srcRect l="11410" t="72931" r="5338"/>
          <a:stretch/>
        </p:blipFill>
        <p:spPr>
          <a:xfrm>
            <a:off x="4716015" y="346512"/>
            <a:ext cx="4032449" cy="1079616"/>
          </a:xfrm>
          <a:prstGeom prst="rect">
            <a:avLst/>
          </a:prstGeom>
        </p:spPr>
      </p:pic>
      <p:pic>
        <p:nvPicPr>
          <p:cNvPr id="12" name="Picture 11">
            <a:extLst>
              <a:ext uri="{FF2B5EF4-FFF2-40B4-BE49-F238E27FC236}">
                <a16:creationId xmlns:a16="http://schemas.microsoft.com/office/drawing/2014/main" id="{59301EF1-7D25-DD40-9C79-55AD9E5AFC6F}"/>
              </a:ext>
            </a:extLst>
          </p:cNvPr>
          <p:cNvPicPr>
            <a:picLocks noChangeAspect="1"/>
          </p:cNvPicPr>
          <p:nvPr/>
        </p:nvPicPr>
        <p:blipFill rotWithShape="1">
          <a:blip r:embed="rId4"/>
          <a:srcRect b="69163"/>
          <a:stretch/>
        </p:blipFill>
        <p:spPr>
          <a:xfrm>
            <a:off x="136983" y="339218"/>
            <a:ext cx="4174949" cy="1060077"/>
          </a:xfrm>
          <a:prstGeom prst="rect">
            <a:avLst/>
          </a:prstGeom>
        </p:spPr>
      </p:pic>
      <p:sp>
        <p:nvSpPr>
          <p:cNvPr id="6" name="TextBox 5">
            <a:extLst>
              <a:ext uri="{FF2B5EF4-FFF2-40B4-BE49-F238E27FC236}">
                <a16:creationId xmlns:a16="http://schemas.microsoft.com/office/drawing/2014/main" id="{E33EF1A3-1CB7-204B-B596-F386E4126E70}"/>
              </a:ext>
            </a:extLst>
          </p:cNvPr>
          <p:cNvSpPr txBox="1"/>
          <p:nvPr/>
        </p:nvSpPr>
        <p:spPr bwMode="auto">
          <a:xfrm>
            <a:off x="677960" y="3271743"/>
            <a:ext cx="8466040" cy="369332"/>
          </a:xfrm>
          <a:prstGeom prst="rect">
            <a:avLst/>
          </a:prstGeom>
          <a:noFill/>
          <a:ln w="9525">
            <a:noFill/>
            <a:miter lim="800000"/>
            <a:headEnd/>
            <a:tailEnd/>
          </a:ln>
        </p:spPr>
        <p:txBody>
          <a:bodyPr wrap="square" rtlCol="0">
            <a:spAutoFit/>
          </a:bodyPr>
          <a:lstStyle/>
          <a:p>
            <a:pPr>
              <a:spcBef>
                <a:spcPct val="50000"/>
              </a:spcBef>
            </a:pPr>
            <a:r>
              <a:rPr lang="en-TW" sz="1800" dirty="0"/>
              <a:t>在計算時，將距離取為真實的原子間距，就得到真實的電子能態所形成的能帶。</a:t>
            </a:r>
          </a:p>
        </p:txBody>
      </p:sp>
    </p:spTree>
    <p:extLst>
      <p:ext uri="{BB962C8B-B14F-4D97-AF65-F5344CB8AC3E}">
        <p14:creationId xmlns:p14="http://schemas.microsoft.com/office/powerpoint/2010/main" val="40295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30"/>
                                        </p:tgtEl>
                                        <p:attrNameLst>
                                          <p:attrName>style.visibility</p:attrName>
                                        </p:attrNameLst>
                                      </p:cBhvr>
                                      <p:to>
                                        <p:strVal val="visible"/>
                                      </p:to>
                                    </p:set>
                                    <p:anim calcmode="lin" valueType="num">
                                      <p:cBhvr additive="base">
                                        <p:cTn id="25" dur="500" fill="hold"/>
                                        <p:tgtEl>
                                          <p:spTgt spid="22530"/>
                                        </p:tgtEl>
                                        <p:attrNameLst>
                                          <p:attrName>ppt_x</p:attrName>
                                        </p:attrNameLst>
                                      </p:cBhvr>
                                      <p:tavLst>
                                        <p:tav tm="0">
                                          <p:val>
                                            <p:strVal val="#ppt_x"/>
                                          </p:val>
                                        </p:tav>
                                        <p:tav tm="100000">
                                          <p:val>
                                            <p:strVal val="#ppt_x"/>
                                          </p:val>
                                        </p:tav>
                                      </p:tavLst>
                                    </p:anim>
                                    <p:anim calcmode="lin" valueType="num">
                                      <p:cBhvr additive="base">
                                        <p:cTn id="26"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41_03"/>
          <p:cNvPicPr>
            <a:picLocks noChangeAspect="1" noChangeArrowheads="1"/>
          </p:cNvPicPr>
          <p:nvPr/>
        </p:nvPicPr>
        <p:blipFill rotWithShape="1">
          <a:blip r:embed="rId2">
            <a:extLst>
              <a:ext uri="{28A0092B-C50C-407E-A947-70E740481C1C}">
                <a14:useLocalDpi xmlns:a14="http://schemas.microsoft.com/office/drawing/2010/main" val="0"/>
              </a:ext>
            </a:extLst>
          </a:blip>
          <a:srcRect b="18175"/>
          <a:stretch/>
        </p:blipFill>
        <p:spPr bwMode="auto">
          <a:xfrm>
            <a:off x="4815555" y="509583"/>
            <a:ext cx="3111500" cy="335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740013" y="4038598"/>
            <a:ext cx="8151084" cy="369332"/>
          </a:xfrm>
          <a:prstGeom prst="rect">
            <a:avLst/>
          </a:prstGeom>
          <a:noFill/>
          <a:ln w="9525">
            <a:noFill/>
            <a:miter lim="800000"/>
            <a:headEnd/>
            <a:tailEnd/>
          </a:ln>
        </p:spPr>
        <p:txBody>
          <a:bodyPr wrap="square" rtlCol="0">
            <a:spAutoFit/>
          </a:bodyPr>
          <a:lstStyle/>
          <a:p>
            <a:pPr>
              <a:spcBef>
                <a:spcPct val="50000"/>
              </a:spcBef>
            </a:pPr>
            <a:r>
              <a:rPr lang="zh-TW" altLang="en-US" sz="1800" dirty="0">
                <a:solidFill>
                  <a:srgbClr val="FF0000"/>
                </a:solidFill>
              </a:rPr>
              <a:t>所以固體中的電子能態</a:t>
            </a:r>
            <a:r>
              <a:rPr lang="en-US" altLang="zh-TW" sz="1800" dirty="0">
                <a:solidFill>
                  <a:srgbClr val="FF0000"/>
                </a:solidFill>
              </a:rPr>
              <a:t>(</a:t>
            </a:r>
            <a:r>
              <a:rPr lang="zh-TW" altLang="en-US" sz="1800" dirty="0">
                <a:solidFill>
                  <a:srgbClr val="FF0000"/>
                </a:solidFill>
              </a:rPr>
              <a:t>能量本徵值</a:t>
            </a:r>
            <a:r>
              <a:rPr lang="en-US" altLang="zh-TW" sz="1800" dirty="0">
                <a:solidFill>
                  <a:srgbClr val="FF0000"/>
                </a:solidFill>
              </a:rPr>
              <a:t>)</a:t>
            </a:r>
            <a:r>
              <a:rPr lang="zh-TW" altLang="en-US" sz="1800" dirty="0">
                <a:solidFill>
                  <a:srgbClr val="FF0000"/>
                </a:solidFill>
              </a:rPr>
              <a:t>，形成一個個能帶，能帶之間可能有間隙！</a:t>
            </a:r>
          </a:p>
        </p:txBody>
      </p:sp>
      <p:pic>
        <p:nvPicPr>
          <p:cNvPr id="8" name="Picture 2" descr="Z:\Dropbox\Documents\課程\Young\Chapter42\A_Images\A_Figures_and_Photos\42_17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8098" y="4581128"/>
            <a:ext cx="2488404" cy="1895547"/>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3203848" y="5242164"/>
            <a:ext cx="21602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固態物理之父</a:t>
            </a:r>
            <a:r>
              <a:rPr lang="en-US" altLang="zh-TW" sz="1800" dirty="0">
                <a:latin typeface="Times New Roman" panose="02020603050405020304" pitchFamily="18" charset="0"/>
                <a:cs typeface="Times New Roman" panose="02020603050405020304" pitchFamily="18" charset="0"/>
              </a:rPr>
              <a:t>Bloch</a:t>
            </a:r>
            <a:endParaRPr lang="zh-TW" altLang="en-US" sz="1800" dirty="0">
              <a:latin typeface="Times New Roman" panose="02020603050405020304" pitchFamily="18" charset="0"/>
              <a:cs typeface="Times New Roman" panose="02020603050405020304" pitchFamily="18" charset="0"/>
            </a:endParaRPr>
          </a:p>
        </p:txBody>
      </p:sp>
      <p:pic>
        <p:nvPicPr>
          <p:cNvPr id="7" name="Picture 2" descr="\\Mac\Dropbox\Documents\課程\Young\Chapter42\A_Images\A_Figures_and_Photos\42_18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858" y="509583"/>
            <a:ext cx="3283360" cy="335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461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B9C66-FB78-8A4E-B696-925D58AED9A1}"/>
              </a:ext>
            </a:extLst>
          </p:cNvPr>
          <p:cNvPicPr>
            <a:picLocks noChangeAspect="1"/>
          </p:cNvPicPr>
          <p:nvPr/>
        </p:nvPicPr>
        <p:blipFill>
          <a:blip r:embed="rId2"/>
          <a:stretch>
            <a:fillRect/>
          </a:stretch>
        </p:blipFill>
        <p:spPr>
          <a:xfrm>
            <a:off x="251520" y="1268760"/>
            <a:ext cx="5638800" cy="4508500"/>
          </a:xfrm>
          <a:prstGeom prst="rect">
            <a:avLst/>
          </a:prstGeom>
        </p:spPr>
      </p:pic>
      <p:pic>
        <p:nvPicPr>
          <p:cNvPr id="2" name="Picture 1">
            <a:extLst>
              <a:ext uri="{FF2B5EF4-FFF2-40B4-BE49-F238E27FC236}">
                <a16:creationId xmlns:a16="http://schemas.microsoft.com/office/drawing/2014/main" id="{2E0B6CEA-C8DF-8740-B9D6-6AB9C9DFB6F9}"/>
              </a:ext>
            </a:extLst>
          </p:cNvPr>
          <p:cNvPicPr>
            <a:picLocks noChangeAspect="1"/>
          </p:cNvPicPr>
          <p:nvPr/>
        </p:nvPicPr>
        <p:blipFill>
          <a:blip r:embed="rId3"/>
          <a:stretch>
            <a:fillRect/>
          </a:stretch>
        </p:blipFill>
        <p:spPr>
          <a:xfrm>
            <a:off x="4211960" y="1268760"/>
            <a:ext cx="4431148" cy="3276364"/>
          </a:xfrm>
          <a:prstGeom prst="rect">
            <a:avLst/>
          </a:prstGeom>
        </p:spPr>
      </p:pic>
      <p:sp>
        <p:nvSpPr>
          <p:cNvPr id="4" name="TextBox 3">
            <a:extLst>
              <a:ext uri="{FF2B5EF4-FFF2-40B4-BE49-F238E27FC236}">
                <a16:creationId xmlns:a16="http://schemas.microsoft.com/office/drawing/2014/main" id="{6891313C-209D-F849-BD6B-2A39FFB7A282}"/>
              </a:ext>
            </a:extLst>
          </p:cNvPr>
          <p:cNvSpPr txBox="1"/>
          <p:nvPr/>
        </p:nvSpPr>
        <p:spPr bwMode="auto">
          <a:xfrm>
            <a:off x="6228184" y="4725144"/>
            <a:ext cx="2304256" cy="369332"/>
          </a:xfrm>
          <a:prstGeom prst="rect">
            <a:avLst/>
          </a:prstGeom>
          <a:noFill/>
          <a:ln w="9525">
            <a:noFill/>
            <a:miter lim="800000"/>
            <a:headEnd/>
            <a:tailEnd/>
          </a:ln>
        </p:spPr>
        <p:txBody>
          <a:bodyPr wrap="square" rtlCol="0">
            <a:spAutoFit/>
          </a:bodyPr>
          <a:lstStyle/>
          <a:p>
            <a:pPr>
              <a:spcBef>
                <a:spcPct val="50000"/>
              </a:spcBef>
            </a:pPr>
            <a:r>
              <a:rPr lang="en-TW" sz="1800" dirty="0"/>
              <a:t>這是鈉的能帶。</a:t>
            </a:r>
          </a:p>
        </p:txBody>
      </p:sp>
    </p:spTree>
    <p:extLst>
      <p:ext uri="{BB962C8B-B14F-4D97-AF65-F5344CB8AC3E}">
        <p14:creationId xmlns:p14="http://schemas.microsoft.com/office/powerpoint/2010/main" val="24092634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DBD2FE-C396-3745-A5E2-DAC4D0FFC4F3}"/>
              </a:ext>
            </a:extLst>
          </p:cNvPr>
          <p:cNvPicPr>
            <a:picLocks noChangeAspect="1"/>
          </p:cNvPicPr>
          <p:nvPr/>
        </p:nvPicPr>
        <p:blipFill>
          <a:blip r:embed="rId2"/>
          <a:stretch>
            <a:fillRect/>
          </a:stretch>
        </p:blipFill>
        <p:spPr>
          <a:xfrm>
            <a:off x="1522436" y="910419"/>
            <a:ext cx="6099128" cy="5037162"/>
          </a:xfrm>
          <a:prstGeom prst="rect">
            <a:avLst/>
          </a:prstGeom>
        </p:spPr>
      </p:pic>
    </p:spTree>
    <p:extLst>
      <p:ext uri="{BB962C8B-B14F-4D97-AF65-F5344CB8AC3E}">
        <p14:creationId xmlns:p14="http://schemas.microsoft.com/office/powerpoint/2010/main" val="39387916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558800"/>
            <a:ext cx="7915275"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223E690-2E0C-AF9C-5EB2-0ED3D760D4CB}"/>
              </a:ext>
            </a:extLst>
          </p:cNvPr>
          <p:cNvSpPr txBox="1"/>
          <p:nvPr/>
        </p:nvSpPr>
        <p:spPr bwMode="auto">
          <a:xfrm>
            <a:off x="2411760" y="6299200"/>
            <a:ext cx="5469806" cy="369332"/>
          </a:xfrm>
          <a:prstGeom prst="rect">
            <a:avLst/>
          </a:prstGeom>
          <a:noFill/>
          <a:ln w="9525">
            <a:noFill/>
            <a:miter lim="800000"/>
            <a:headEnd/>
            <a:tailEnd/>
          </a:ln>
        </p:spPr>
        <p:txBody>
          <a:bodyPr wrap="square" rtlCol="0">
            <a:spAutoFit/>
          </a:bodyPr>
          <a:lstStyle/>
          <a:p>
            <a:pPr>
              <a:spcBef>
                <a:spcPct val="50000"/>
              </a:spcBef>
            </a:pPr>
            <a:r>
              <a:rPr lang="en-TW" sz="1800" dirty="0"/>
              <a:t>橫軸是能態波函數的空間變化率，與動量有關。</a:t>
            </a:r>
          </a:p>
        </p:txBody>
      </p:sp>
    </p:spTree>
    <p:extLst>
      <p:ext uri="{BB962C8B-B14F-4D97-AF65-F5344CB8AC3E}">
        <p14:creationId xmlns:p14="http://schemas.microsoft.com/office/powerpoint/2010/main" val="31633452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Chia-Hung Chang\Downloads\Data\Knight\Media\Chapter42\Images\42_17Figurea-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4650" y="1861729"/>
            <a:ext cx="3482975" cy="199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Users\Chia-Hung Chang\Downloads\Data\Knight\Media\Chapter42\Images\42_18Figurea-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52785" y="1876337"/>
            <a:ext cx="3019946" cy="198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文字方塊 4"/>
          <p:cNvSpPr txBox="1">
            <a:spLocks noChangeArrowheads="1"/>
          </p:cNvSpPr>
          <p:nvPr/>
        </p:nvSpPr>
        <p:spPr bwMode="auto">
          <a:xfrm>
            <a:off x="614717" y="814407"/>
            <a:ext cx="6605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en-US" altLang="zh-TW" sz="1800" dirty="0">
                <a:latin typeface="Times New Roman" charset="0"/>
                <a:cs typeface="Times New Roman" charset="0"/>
              </a:rPr>
              <a:t>Pauli</a:t>
            </a:r>
            <a:r>
              <a:rPr lang="zh-TW" altLang="en-US" sz="1800" dirty="0">
                <a:latin typeface="Times New Roman" charset="0"/>
                <a:cs typeface="Times New Roman" charset="0"/>
              </a:rPr>
              <a:t> 不相容原理：兩個電子不能占據同一個量子態。</a:t>
            </a:r>
          </a:p>
        </p:txBody>
      </p:sp>
      <p:sp>
        <p:nvSpPr>
          <p:cNvPr id="48134" name="文字方塊 5"/>
          <p:cNvSpPr txBox="1">
            <a:spLocks noChangeArrowheads="1"/>
          </p:cNvSpPr>
          <p:nvPr/>
        </p:nvSpPr>
        <p:spPr bwMode="auto">
          <a:xfrm>
            <a:off x="602331" y="1217820"/>
            <a:ext cx="6816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sz="1800" dirty="0">
                <a:latin typeface="Times New Roman" charset="0"/>
                <a:cs typeface="Times New Roman" charset="0"/>
              </a:rPr>
              <a:t>同一個軌道量子態，最多只能放置兩個電子，自旋向上及向下。</a:t>
            </a:r>
          </a:p>
        </p:txBody>
      </p:sp>
      <p:pic>
        <p:nvPicPr>
          <p:cNvPr id="48135" name="Picture 4" descr="C:\Users\Chia-Hung Chang\Downloads\Data\Knight\Media\Chapter42\Images\42_21Figure-F.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490" y="4132989"/>
            <a:ext cx="2672589" cy="198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8B26AC5-2DAF-4CD9-CA57-F9126B48B0D3}"/>
              </a:ext>
            </a:extLst>
          </p:cNvPr>
          <p:cNvSpPr txBox="1"/>
          <p:nvPr/>
        </p:nvSpPr>
        <p:spPr bwMode="auto">
          <a:xfrm>
            <a:off x="602331" y="380963"/>
            <a:ext cx="813032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r>
              <a:rPr lang="zh-TW" altLang="en-US" sz="1800" dirty="0">
                <a:latin typeface="Times New Roman" pitchFamily="18" charset="0"/>
                <a:cs typeface="Times New Roman" pitchFamily="18" charset="0"/>
              </a:rPr>
              <a:t>電子就由最低的能階向上一一配置！</a:t>
            </a:r>
            <a:endParaRPr lang="zh-CN" alt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16501187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Tree>
    <p:extLst>
      <p:ext uri="{BB962C8B-B14F-4D97-AF65-F5344CB8AC3E}">
        <p14:creationId xmlns:p14="http://schemas.microsoft.com/office/powerpoint/2010/main" val="27015347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Chia-Hung Chang\Downloads\Data\Knight\Media\Chapter42\Images\42_22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8449" y="801394"/>
            <a:ext cx="85471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Users\Chia-Hung Chang\Downloads\Data\Knight\Media\Chapter42\Images\42_20Figure-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38287" y="2924944"/>
            <a:ext cx="60674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F391CD-5713-39A2-63AE-21B855B807B4}"/>
              </a:ext>
            </a:extLst>
          </p:cNvPr>
          <p:cNvSpPr txBox="1"/>
          <p:nvPr/>
        </p:nvSpPr>
        <p:spPr bwMode="auto">
          <a:xfrm>
            <a:off x="2267744" y="259581"/>
            <a:ext cx="5976664" cy="369332"/>
          </a:xfrm>
          <a:prstGeom prst="rect">
            <a:avLst/>
          </a:prstGeom>
          <a:noFill/>
          <a:ln w="9525">
            <a:noFill/>
            <a:miter lim="800000"/>
            <a:headEnd/>
            <a:tailEnd/>
          </a:ln>
        </p:spPr>
        <p:txBody>
          <a:bodyPr wrap="square" rtlCol="0">
            <a:spAutoFit/>
          </a:bodyPr>
          <a:lstStyle/>
          <a:p>
            <a:pPr>
              <a:spcBef>
                <a:spcPct val="50000"/>
              </a:spcBef>
            </a:pPr>
            <a:r>
              <a:rPr lang="en-TW" sz="1800" dirty="0"/>
              <a:t>原子中的電子，會一個一個由下往上填。</a:t>
            </a:r>
          </a:p>
        </p:txBody>
      </p:sp>
    </p:spTree>
    <p:extLst>
      <p:ext uri="{BB962C8B-B14F-4D97-AF65-F5344CB8AC3E}">
        <p14:creationId xmlns:p14="http://schemas.microsoft.com/office/powerpoint/2010/main" val="17139884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DB44D-6E71-5940-B86A-48CDDCAAF683}"/>
              </a:ext>
            </a:extLst>
          </p:cNvPr>
          <p:cNvPicPr>
            <a:picLocks noChangeAspect="1"/>
          </p:cNvPicPr>
          <p:nvPr/>
        </p:nvPicPr>
        <p:blipFill>
          <a:blip r:embed="rId2"/>
          <a:stretch>
            <a:fillRect/>
          </a:stretch>
        </p:blipFill>
        <p:spPr>
          <a:xfrm>
            <a:off x="2249052" y="476672"/>
            <a:ext cx="2290097" cy="2664296"/>
          </a:xfrm>
          <a:prstGeom prst="rect">
            <a:avLst/>
          </a:prstGeom>
        </p:spPr>
      </p:pic>
      <p:pic>
        <p:nvPicPr>
          <p:cNvPr id="3" name="Picture 3" descr="C:\Users\Chia-Hung Chang\Downloads\Data\Knight\Media\Chapter42\Images\42_20Figure-F.jpg">
            <a:extLst>
              <a:ext uri="{FF2B5EF4-FFF2-40B4-BE49-F238E27FC236}">
                <a16:creationId xmlns:a16="http://schemas.microsoft.com/office/drawing/2014/main" id="{939BD7E3-9324-C842-BE18-08B9E9FAE7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11661" y="3399609"/>
            <a:ext cx="5400600" cy="326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569615-2522-CA6A-60AD-CACCAC2D2906}"/>
              </a:ext>
            </a:extLst>
          </p:cNvPr>
          <p:cNvSpPr txBox="1"/>
          <p:nvPr/>
        </p:nvSpPr>
        <p:spPr bwMode="auto">
          <a:xfrm>
            <a:off x="5292080" y="1624154"/>
            <a:ext cx="1097867" cy="369332"/>
          </a:xfrm>
          <a:prstGeom prst="rect">
            <a:avLst/>
          </a:prstGeom>
          <a:noFill/>
          <a:ln w="9525">
            <a:noFill/>
            <a:miter lim="800000"/>
            <a:headEnd/>
            <a:tailEnd/>
          </a:ln>
        </p:spPr>
        <p:txBody>
          <a:bodyPr wrap="square">
            <a:spAutoFit/>
          </a:bodyPr>
          <a:lstStyle/>
          <a:p>
            <a:r>
              <a:rPr lang="zh-TW" sz="1800" dirty="0"/>
              <a:t>鉀</a:t>
            </a:r>
            <a:r>
              <a:rPr lang="zh-TW" altLang="en-US" sz="1800" dirty="0"/>
              <a:t>原子</a:t>
            </a:r>
            <a:endParaRPr lang="en-TW" sz="1800" dirty="0"/>
          </a:p>
        </p:txBody>
      </p:sp>
      <p:sp>
        <p:nvSpPr>
          <p:cNvPr id="6" name="Oval 5">
            <a:extLst>
              <a:ext uri="{FF2B5EF4-FFF2-40B4-BE49-F238E27FC236}">
                <a16:creationId xmlns:a16="http://schemas.microsoft.com/office/drawing/2014/main" id="{F8C0A6BC-E69C-8FDC-B538-D8A570E908CE}"/>
              </a:ext>
            </a:extLst>
          </p:cNvPr>
          <p:cNvSpPr/>
          <p:nvPr/>
        </p:nvSpPr>
        <p:spPr>
          <a:xfrm>
            <a:off x="1907704" y="422108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67579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85236-F08E-94B7-F7B6-DD5AB59DA09A}"/>
              </a:ext>
            </a:extLst>
          </p:cNvPr>
          <p:cNvPicPr>
            <a:picLocks noChangeAspect="1"/>
          </p:cNvPicPr>
          <p:nvPr/>
        </p:nvPicPr>
        <p:blipFill rotWithShape="1">
          <a:blip r:embed="rId2"/>
          <a:srcRect t="56748"/>
          <a:stretch/>
        </p:blipFill>
        <p:spPr>
          <a:xfrm>
            <a:off x="1130350" y="704611"/>
            <a:ext cx="6856262" cy="1536700"/>
          </a:xfrm>
          <a:prstGeom prst="rect">
            <a:avLst/>
          </a:prstGeom>
        </p:spPr>
      </p:pic>
      <p:pic>
        <p:nvPicPr>
          <p:cNvPr id="3" name="Picture 2">
            <a:extLst>
              <a:ext uri="{FF2B5EF4-FFF2-40B4-BE49-F238E27FC236}">
                <a16:creationId xmlns:a16="http://schemas.microsoft.com/office/drawing/2014/main" id="{0B002A9D-93B0-5C30-33F0-1450C279E80B}"/>
              </a:ext>
            </a:extLst>
          </p:cNvPr>
          <p:cNvPicPr>
            <a:picLocks noChangeAspect="1"/>
          </p:cNvPicPr>
          <p:nvPr/>
        </p:nvPicPr>
        <p:blipFill>
          <a:blip r:embed="rId3"/>
          <a:stretch>
            <a:fillRect/>
          </a:stretch>
        </p:blipFill>
        <p:spPr>
          <a:xfrm>
            <a:off x="1137016" y="1734258"/>
            <a:ext cx="6868455" cy="223224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C7F2987-20DB-81B1-AF7F-87EF69197D89}"/>
                  </a:ext>
                </a:extLst>
              </p:cNvPr>
              <p:cNvSpPr txBox="1"/>
              <p:nvPr/>
            </p:nvSpPr>
            <p:spPr bwMode="auto">
              <a:xfrm>
                <a:off x="732153" y="292588"/>
                <a:ext cx="6887796" cy="369332"/>
              </a:xfrm>
              <a:prstGeom prst="rect">
                <a:avLst/>
              </a:prstGeom>
              <a:noFill/>
              <a:ln w="9525">
                <a:noFill/>
                <a:miter lim="800000"/>
                <a:headEnd/>
                <a:tailEnd/>
              </a:ln>
            </p:spPr>
            <p:txBody>
              <a:bodyPr wrap="square" rtlCol="0">
                <a:spAutoFit/>
              </a:bodyPr>
              <a:lstStyle/>
              <a:p>
                <a:r>
                  <a:rPr lang="en-TW" dirty="0">
                    <a:latin typeface="Times New Roman" pitchFamily="18" charset="0"/>
                    <a:cs typeface="Times New Roman" pitchFamily="18" charset="0"/>
                  </a:rPr>
                  <a:t>一個座標的小變化</a:t>
                </a:r>
                <a14:m>
                  <m:oMath xmlns:m="http://schemas.openxmlformats.org/officeDocument/2006/math">
                    <m:r>
                      <a:rPr lang="en-US" b="0" i="1" dirty="0" smtClean="0">
                        <a:latin typeface="Cambria Math" panose="02040503050406030204" pitchFamily="18" charset="0"/>
                        <a:cs typeface="Times New Roman" pitchFamily="18" charset="0"/>
                      </a:rPr>
                      <m:t>𝑑</m:t>
                    </m:r>
                    <m:sSub>
                      <m:sSubPr>
                        <m:ctrlPr>
                          <a:rPr lang="en-US" b="0" i="1" dirty="0" smtClean="0">
                            <a:latin typeface="Cambria Math" panose="02040503050406030204" pitchFamily="18" charset="0"/>
                            <a:cs typeface="Times New Roman" pitchFamily="18" charset="0"/>
                          </a:rPr>
                        </m:ctrlPr>
                      </m:sSubPr>
                      <m:e>
                        <m:r>
                          <a:rPr lang="en-US" i="1" dirty="0">
                            <a:latin typeface="Cambria Math" panose="02040503050406030204" pitchFamily="18" charset="0"/>
                            <a:cs typeface="Times New Roman" pitchFamily="18" charset="0"/>
                          </a:rPr>
                          <m:t>𝑞</m:t>
                        </m:r>
                      </m:e>
                      <m:sub>
                        <m:r>
                          <a:rPr lang="en-US" b="0" i="1" dirty="0" smtClean="0">
                            <a:latin typeface="Cambria Math" panose="02040503050406030204" pitchFamily="18" charset="0"/>
                            <a:cs typeface="Times New Roman" pitchFamily="18" charset="0"/>
                          </a:rPr>
                          <m:t>𝑖</m:t>
                        </m:r>
                      </m:sub>
                    </m:sSub>
                  </m:oMath>
                </a14:m>
                <a:r>
                  <a:rPr lang="en-TW" dirty="0">
                    <a:latin typeface="Times New Roman" pitchFamily="18" charset="0"/>
                    <a:cs typeface="Times New Roman" pitchFamily="18" charset="0"/>
                  </a:rPr>
                  <a:t>，對應的位移大小</a:t>
                </a:r>
                <a14:m>
                  <m:oMath xmlns:m="http://schemas.openxmlformats.org/officeDocument/2006/math">
                    <m:r>
                      <a:rPr lang="en-US" i="1" dirty="0">
                        <a:latin typeface="Cambria Math" panose="02040503050406030204" pitchFamily="18" charset="0"/>
                        <a:cs typeface="Times New Roman" pitchFamily="18" charset="0"/>
                      </a:rPr>
                      <m:t>𝑑</m:t>
                    </m:r>
                    <m:sSub>
                      <m:sSubPr>
                        <m:ctrlPr>
                          <a:rPr lang="en-US" i="1" dirty="0">
                            <a:latin typeface="Cambria Math" panose="02040503050406030204" pitchFamily="18" charset="0"/>
                            <a:cs typeface="Times New Roman" pitchFamily="18" charset="0"/>
                          </a:rPr>
                        </m:ctrlPr>
                      </m:sSubPr>
                      <m:e>
                        <m:r>
                          <a:rPr lang="en-US" b="0" i="1" dirty="0" smtClean="0">
                            <a:latin typeface="Cambria Math" panose="02040503050406030204" pitchFamily="18" charset="0"/>
                            <a:cs typeface="Times New Roman" pitchFamily="18" charset="0"/>
                          </a:rPr>
                          <m:t>𝑟</m:t>
                        </m:r>
                      </m:e>
                      <m:sub>
                        <m:r>
                          <a:rPr lang="en-US" i="1" dirty="0">
                            <a:latin typeface="Cambria Math" panose="02040503050406030204" pitchFamily="18" charset="0"/>
                            <a:cs typeface="Times New Roman" pitchFamily="18" charset="0"/>
                          </a:rPr>
                          <m:t>𝑖</m:t>
                        </m:r>
                      </m:sub>
                    </m:sSub>
                    <m:r>
                      <a:rPr lang="en-US" i="1" dirty="0">
                        <a:latin typeface="Cambria Math" panose="02040503050406030204" pitchFamily="18" charset="0"/>
                        <a:cs typeface="Times New Roman" pitchFamily="18" charset="0"/>
                      </a:rPr>
                      <m:t> </m:t>
                    </m:r>
                  </m:oMath>
                </a14:m>
                <a:r>
                  <a:rPr lang="en-TW" dirty="0">
                    <a:latin typeface="Times New Roman" pitchFamily="18" charset="0"/>
                    <a:cs typeface="Times New Roman" pitchFamily="18" charset="0"/>
                  </a:rPr>
                  <a:t>，彼此有一比例</a:t>
                </a:r>
                <a14:m>
                  <m:oMath xmlns:m="http://schemas.openxmlformats.org/officeDocument/2006/math">
                    <m:sSub>
                      <m:sSubPr>
                        <m:ctrlPr>
                          <a:rPr lang="en-US" i="1" dirty="0">
                            <a:latin typeface="Cambria Math" panose="02040503050406030204" pitchFamily="18" charset="0"/>
                            <a:cs typeface="Times New Roman" pitchFamily="18" charset="0"/>
                          </a:rPr>
                        </m:ctrlPr>
                      </m:sSubPr>
                      <m:e>
                        <m:r>
                          <a:rPr lang="en-US" b="0" i="1" dirty="0" smtClean="0">
                            <a:latin typeface="Cambria Math" panose="02040503050406030204" pitchFamily="18" charset="0"/>
                            <a:cs typeface="Times New Roman" pitchFamily="18" charset="0"/>
                          </a:rPr>
                          <m:t>h</m:t>
                        </m:r>
                      </m:e>
                      <m:sub>
                        <m:r>
                          <a:rPr lang="en-US" i="1" dirty="0">
                            <a:latin typeface="Cambria Math" panose="02040503050406030204" pitchFamily="18" charset="0"/>
                            <a:cs typeface="Times New Roman" pitchFamily="18" charset="0"/>
                          </a:rPr>
                          <m:t>𝑖</m:t>
                        </m:r>
                      </m:sub>
                    </m:sSub>
                  </m:oMath>
                </a14:m>
                <a:r>
                  <a:rPr lang="en-TW" dirty="0">
                    <a:latin typeface="Times New Roman" pitchFamily="18" charset="0"/>
                    <a:cs typeface="Times New Roman" pitchFamily="18" charset="0"/>
                  </a:rPr>
                  <a:t>：</a:t>
                </a:r>
              </a:p>
            </p:txBody>
          </p:sp>
        </mc:Choice>
        <mc:Fallback xmlns="">
          <p:sp>
            <p:nvSpPr>
              <p:cNvPr id="4" name="TextBox 3">
                <a:extLst>
                  <a:ext uri="{FF2B5EF4-FFF2-40B4-BE49-F238E27FC236}">
                    <a16:creationId xmlns:a16="http://schemas.microsoft.com/office/drawing/2014/main" id="{FC7F2987-20DB-81B1-AF7F-87EF69197D89}"/>
                  </a:ext>
                </a:extLst>
              </p:cNvPr>
              <p:cNvSpPr txBox="1">
                <a:spLocks noRot="1" noChangeAspect="1" noMove="1" noResize="1" noEditPoints="1" noAdjustHandles="1" noChangeArrowheads="1" noChangeShapeType="1" noTextEdit="1"/>
              </p:cNvSpPr>
              <p:nvPr/>
            </p:nvSpPr>
            <p:spPr bwMode="auto">
              <a:xfrm>
                <a:off x="732153" y="292588"/>
                <a:ext cx="6887796" cy="369332"/>
              </a:xfrm>
              <a:prstGeom prst="rect">
                <a:avLst/>
              </a:prstGeom>
              <a:blipFill>
                <a:blip r:embed="rId4"/>
                <a:stretch>
                  <a:fillRect l="-737"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388C42-E760-7FB0-B13A-B8940073AA86}"/>
                  </a:ext>
                </a:extLst>
              </p:cNvPr>
              <p:cNvSpPr txBox="1"/>
              <p:nvPr/>
            </p:nvSpPr>
            <p:spPr bwMode="auto">
              <a:xfrm>
                <a:off x="7266532" y="292588"/>
                <a:ext cx="1440160" cy="369332"/>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Times New Roman" pitchFamily="18" charset="0"/>
                        </a:rPr>
                        <m:t>𝑑</m:t>
                      </m:r>
                      <m:sSub>
                        <m:sSubPr>
                          <m:ctrlPr>
                            <a:rPr lang="en-US" i="1" dirty="0">
                              <a:latin typeface="Cambria Math" panose="02040503050406030204" pitchFamily="18" charset="0"/>
                              <a:cs typeface="Times New Roman" pitchFamily="18" charset="0"/>
                            </a:rPr>
                          </m:ctrlPr>
                        </m:sSubPr>
                        <m:e>
                          <m:r>
                            <a:rPr lang="en-US" b="0" i="1" dirty="0" smtClean="0">
                              <a:latin typeface="Cambria Math" panose="02040503050406030204" pitchFamily="18" charset="0"/>
                              <a:cs typeface="Times New Roman" pitchFamily="18" charset="0"/>
                            </a:rPr>
                            <m:t>𝑟</m:t>
                          </m:r>
                        </m:e>
                        <m:sub>
                          <m:r>
                            <a:rPr lang="en-US" i="1" dirty="0">
                              <a:latin typeface="Cambria Math" panose="02040503050406030204" pitchFamily="18" charset="0"/>
                              <a:cs typeface="Times New Roman" pitchFamily="18" charset="0"/>
                            </a:rPr>
                            <m:t>𝑖</m:t>
                          </m:r>
                        </m:sub>
                      </m:sSub>
                      <m:r>
                        <a:rPr lang="en-US" b="0" i="1" dirty="0" smtClean="0">
                          <a:latin typeface="Cambria Math" panose="02040503050406030204" pitchFamily="18" charset="0"/>
                          <a:cs typeface="Times New Roman" pitchFamily="18" charset="0"/>
                        </a:rPr>
                        <m:t>=</m:t>
                      </m:r>
                      <m:sSub>
                        <m:sSubPr>
                          <m:ctrlPr>
                            <a:rPr lang="en-US" i="1" dirty="0">
                              <a:latin typeface="Cambria Math" panose="02040503050406030204" pitchFamily="18" charset="0"/>
                              <a:cs typeface="Times New Roman" pitchFamily="18" charset="0"/>
                            </a:rPr>
                          </m:ctrlPr>
                        </m:sSubPr>
                        <m:e>
                          <m:r>
                            <a:rPr lang="en-US" i="1" dirty="0">
                              <a:latin typeface="Cambria Math" panose="02040503050406030204" pitchFamily="18" charset="0"/>
                              <a:cs typeface="Times New Roman" pitchFamily="18" charset="0"/>
                            </a:rPr>
                            <m:t>h</m:t>
                          </m:r>
                        </m:e>
                        <m:sub>
                          <m:r>
                            <a:rPr lang="en-US" i="1" dirty="0">
                              <a:latin typeface="Cambria Math" panose="02040503050406030204" pitchFamily="18" charset="0"/>
                              <a:cs typeface="Times New Roman" pitchFamily="18" charset="0"/>
                            </a:rPr>
                            <m:t>𝑖</m:t>
                          </m:r>
                        </m:sub>
                      </m:sSub>
                      <m:r>
                        <a:rPr lang="en-US" i="1" dirty="0">
                          <a:latin typeface="Cambria Math" panose="02040503050406030204" pitchFamily="18" charset="0"/>
                          <a:cs typeface="Times New Roman" pitchFamily="18" charset="0"/>
                        </a:rPr>
                        <m:t>𝑑</m:t>
                      </m:r>
                      <m:sSub>
                        <m:sSubPr>
                          <m:ctrlPr>
                            <a:rPr lang="en-US" i="1" dirty="0">
                              <a:latin typeface="Cambria Math" panose="02040503050406030204" pitchFamily="18" charset="0"/>
                              <a:cs typeface="Times New Roman" pitchFamily="18" charset="0"/>
                            </a:rPr>
                          </m:ctrlPr>
                        </m:sSubPr>
                        <m:e>
                          <m:r>
                            <a:rPr lang="en-US" i="1" dirty="0">
                              <a:latin typeface="Cambria Math" panose="02040503050406030204" pitchFamily="18" charset="0"/>
                              <a:cs typeface="Times New Roman" pitchFamily="18" charset="0"/>
                            </a:rPr>
                            <m:t>𝑞</m:t>
                          </m:r>
                        </m:e>
                        <m:sub>
                          <m:r>
                            <a:rPr lang="en-US" i="1" dirty="0">
                              <a:latin typeface="Cambria Math" panose="02040503050406030204" pitchFamily="18" charset="0"/>
                              <a:cs typeface="Times New Roman" pitchFamily="18" charset="0"/>
                            </a:rPr>
                            <m:t>𝑖</m:t>
                          </m:r>
                        </m:sub>
                      </m:sSub>
                    </m:oMath>
                  </m:oMathPara>
                </a14:m>
                <a:endParaRPr lang="en-TW" dirty="0"/>
              </a:p>
            </p:txBody>
          </p:sp>
        </mc:Choice>
        <mc:Fallback xmlns="">
          <p:sp>
            <p:nvSpPr>
              <p:cNvPr id="6" name="TextBox 5">
                <a:extLst>
                  <a:ext uri="{FF2B5EF4-FFF2-40B4-BE49-F238E27FC236}">
                    <a16:creationId xmlns:a16="http://schemas.microsoft.com/office/drawing/2014/main" id="{49388C42-E760-7FB0-B13A-B8940073AA86}"/>
                  </a:ext>
                </a:extLst>
              </p:cNvPr>
              <p:cNvSpPr txBox="1">
                <a:spLocks noRot="1" noChangeAspect="1" noMove="1" noResize="1" noEditPoints="1" noAdjustHandles="1" noChangeArrowheads="1" noChangeShapeType="1" noTextEdit="1"/>
              </p:cNvSpPr>
              <p:nvPr/>
            </p:nvSpPr>
            <p:spPr bwMode="auto">
              <a:xfrm>
                <a:off x="7266532" y="292588"/>
                <a:ext cx="1440160" cy="369332"/>
              </a:xfrm>
              <a:prstGeom prst="rect">
                <a:avLst/>
              </a:prstGeom>
              <a:blipFill>
                <a:blip r:embed="rId5"/>
                <a:stretch>
                  <a:fillRect b="-10000"/>
                </a:stretch>
              </a:blipFill>
              <a:ln w="9525">
                <a:noFill/>
                <a:miter lim="800000"/>
                <a:headEnd/>
                <a:tailEnd/>
              </a:ln>
            </p:spPr>
            <p:txBody>
              <a:bodyPr/>
              <a:lstStyle/>
              <a:p>
                <a:r>
                  <a:rPr lang="en-TW">
                    <a:noFill/>
                  </a:rPr>
                  <a:t> </a:t>
                </a:r>
              </a:p>
            </p:txBody>
          </p:sp>
        </mc:Fallback>
      </mc:AlternateContent>
      <p:pic>
        <p:nvPicPr>
          <p:cNvPr id="7" name="Picture 6">
            <a:extLst>
              <a:ext uri="{FF2B5EF4-FFF2-40B4-BE49-F238E27FC236}">
                <a16:creationId xmlns:a16="http://schemas.microsoft.com/office/drawing/2014/main" id="{44E7DD20-7221-84D3-35CA-0874D21CED88}"/>
              </a:ext>
            </a:extLst>
          </p:cNvPr>
          <p:cNvPicPr>
            <a:picLocks noChangeAspect="1"/>
          </p:cNvPicPr>
          <p:nvPr/>
        </p:nvPicPr>
        <p:blipFill rotWithShape="1">
          <a:blip r:embed="rId6"/>
          <a:srcRect t="60320" b="5274"/>
          <a:stretch/>
        </p:blipFill>
        <p:spPr>
          <a:xfrm>
            <a:off x="1124254" y="4797152"/>
            <a:ext cx="6895492" cy="1872208"/>
          </a:xfrm>
          <a:prstGeom prst="rect">
            <a:avLst/>
          </a:prstGeom>
        </p:spPr>
      </p:pic>
      <p:pic>
        <p:nvPicPr>
          <p:cNvPr id="8" name="Picture 7">
            <a:extLst>
              <a:ext uri="{FF2B5EF4-FFF2-40B4-BE49-F238E27FC236}">
                <a16:creationId xmlns:a16="http://schemas.microsoft.com/office/drawing/2014/main" id="{59CEFB1D-B015-4DF7-56AE-F381676EC690}"/>
              </a:ext>
            </a:extLst>
          </p:cNvPr>
          <p:cNvPicPr>
            <a:picLocks noChangeAspect="1"/>
          </p:cNvPicPr>
          <p:nvPr/>
        </p:nvPicPr>
        <p:blipFill>
          <a:blip r:embed="rId7"/>
          <a:stretch>
            <a:fillRect/>
          </a:stretch>
        </p:blipFill>
        <p:spPr>
          <a:xfrm>
            <a:off x="1124254" y="3938637"/>
            <a:ext cx="6895492" cy="691648"/>
          </a:xfrm>
          <a:prstGeom prst="rect">
            <a:avLst/>
          </a:prstGeom>
        </p:spPr>
      </p:pic>
      <p:cxnSp>
        <p:nvCxnSpPr>
          <p:cNvPr id="9" name="Straight Arrow Connector 8">
            <a:extLst>
              <a:ext uri="{FF2B5EF4-FFF2-40B4-BE49-F238E27FC236}">
                <a16:creationId xmlns:a16="http://schemas.microsoft.com/office/drawing/2014/main" id="{60292C1F-ED05-80BF-0771-79F0E79F5E47}"/>
              </a:ext>
            </a:extLst>
          </p:cNvPr>
          <p:cNvCxnSpPr>
            <a:cxnSpLocks/>
          </p:cNvCxnSpPr>
          <p:nvPr/>
        </p:nvCxnSpPr>
        <p:spPr>
          <a:xfrm flipV="1">
            <a:off x="4757490" y="4797152"/>
            <a:ext cx="323857" cy="334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998DAE-BB5B-980A-E32F-EDB6283875E1}"/>
              </a:ext>
            </a:extLst>
          </p:cNvPr>
          <p:cNvCxnSpPr>
            <a:cxnSpLocks/>
          </p:cNvCxnSpPr>
          <p:nvPr/>
        </p:nvCxnSpPr>
        <p:spPr>
          <a:xfrm flipH="1" flipV="1">
            <a:off x="4536175" y="4897592"/>
            <a:ext cx="221315" cy="21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2A07208-2A89-E586-82CE-76A6B00981C6}"/>
              </a:ext>
            </a:extLst>
          </p:cNvPr>
          <p:cNvCxnSpPr>
            <a:cxnSpLocks/>
          </p:cNvCxnSpPr>
          <p:nvPr/>
        </p:nvCxnSpPr>
        <p:spPr>
          <a:xfrm flipH="1" flipV="1">
            <a:off x="4433275" y="5057274"/>
            <a:ext cx="324215" cy="74765"/>
          </a:xfrm>
          <a:prstGeom prst="straightConnector1">
            <a:avLst/>
          </a:prstGeom>
          <a:ln>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7204EBB-A8F0-5191-CF20-47B3258016C4}"/>
                  </a:ext>
                </a:extLst>
              </p:cNvPr>
              <p:cNvSpPr txBox="1"/>
              <p:nvPr/>
            </p:nvSpPr>
            <p:spPr bwMode="auto">
              <a:xfrm>
                <a:off x="5081347" y="4797152"/>
                <a:ext cx="238014" cy="215444"/>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𝑑𝑟</m:t>
                      </m:r>
                    </m:oMath>
                  </m:oMathPara>
                </a14:m>
                <a:endParaRPr lang="en-TW" sz="1400" dirty="0">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id="{37204EBB-A8F0-5191-CF20-47B3258016C4}"/>
                  </a:ext>
                </a:extLst>
              </p:cNvPr>
              <p:cNvSpPr txBox="1">
                <a:spLocks noRot="1" noChangeAspect="1" noMove="1" noResize="1" noEditPoints="1" noAdjustHandles="1" noChangeArrowheads="1" noChangeShapeType="1" noTextEdit="1"/>
              </p:cNvSpPr>
              <p:nvPr/>
            </p:nvSpPr>
            <p:spPr bwMode="auto">
              <a:xfrm>
                <a:off x="5081347" y="4797152"/>
                <a:ext cx="238014" cy="215444"/>
              </a:xfrm>
              <a:prstGeom prst="rect">
                <a:avLst/>
              </a:prstGeom>
              <a:blipFill>
                <a:blip r:embed="rId8"/>
                <a:stretch>
                  <a:fillRect l="-20000" r="-10000"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D4112C-0853-D76E-4968-888FF237CA07}"/>
                  </a:ext>
                </a:extLst>
              </p:cNvPr>
              <p:cNvSpPr txBox="1"/>
              <p:nvPr/>
            </p:nvSpPr>
            <p:spPr bwMode="auto">
              <a:xfrm>
                <a:off x="4227509" y="4767655"/>
                <a:ext cx="340286" cy="215444"/>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𝑟𝑑</m:t>
                      </m:r>
                      <m:r>
                        <a:rPr lang="en-US" sz="1400" b="0" i="1" smtClean="0">
                          <a:latin typeface="Cambria Math" panose="02040503050406030204" pitchFamily="18" charset="0"/>
                          <a:ea typeface="Cambria Math" panose="02040503050406030204" pitchFamily="18" charset="0"/>
                          <a:cs typeface="Times New Roman" pitchFamily="18" charset="0"/>
                        </a:rPr>
                        <m:t>𝜃</m:t>
                      </m:r>
                    </m:oMath>
                  </m:oMathPara>
                </a14:m>
                <a:endParaRPr lang="en-TW" sz="1400" dirty="0">
                  <a:latin typeface="Times New Roman" pitchFamily="18" charset="0"/>
                  <a:cs typeface="Times New Roman" pitchFamily="18" charset="0"/>
                </a:endParaRPr>
              </a:p>
            </p:txBody>
          </p:sp>
        </mc:Choice>
        <mc:Fallback xmlns="">
          <p:sp>
            <p:nvSpPr>
              <p:cNvPr id="13" name="TextBox 12">
                <a:extLst>
                  <a:ext uri="{FF2B5EF4-FFF2-40B4-BE49-F238E27FC236}">
                    <a16:creationId xmlns:a16="http://schemas.microsoft.com/office/drawing/2014/main" id="{F0D4112C-0853-D76E-4968-888FF237CA07}"/>
                  </a:ext>
                </a:extLst>
              </p:cNvPr>
              <p:cNvSpPr txBox="1">
                <a:spLocks noRot="1" noChangeAspect="1" noMove="1" noResize="1" noEditPoints="1" noAdjustHandles="1" noChangeArrowheads="1" noChangeShapeType="1" noTextEdit="1"/>
              </p:cNvSpPr>
              <p:nvPr/>
            </p:nvSpPr>
            <p:spPr bwMode="auto">
              <a:xfrm>
                <a:off x="4227509" y="4767655"/>
                <a:ext cx="340286" cy="215444"/>
              </a:xfrm>
              <a:prstGeom prst="rect">
                <a:avLst/>
              </a:prstGeom>
              <a:blipFill>
                <a:blip r:embed="rId9"/>
                <a:stretch>
                  <a:fillRect l="-10714" r="-10714" b="-11111"/>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BA6F4BF-BC4E-7083-A5EC-45941DE7EF14}"/>
                  </a:ext>
                </a:extLst>
              </p:cNvPr>
              <p:cNvSpPr txBox="1"/>
              <p:nvPr/>
            </p:nvSpPr>
            <p:spPr bwMode="auto">
              <a:xfrm>
                <a:off x="3592826" y="5066532"/>
                <a:ext cx="788999" cy="215444"/>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𝑟</m:t>
                      </m:r>
                      <m:func>
                        <m:funcPr>
                          <m:ctrlPr>
                            <a:rPr lang="en-US" sz="1400" b="0" i="1" smtClean="0">
                              <a:latin typeface="Cambria Math" panose="02040503050406030204" pitchFamily="18" charset="0"/>
                              <a:cs typeface="Times New Roman" pitchFamily="18" charset="0"/>
                            </a:rPr>
                          </m:ctrlPr>
                        </m:funcPr>
                        <m:fName>
                          <m:r>
                            <m:rPr>
                              <m:sty m:val="p"/>
                            </m:rPr>
                            <a:rPr lang="en-US" sz="1400" b="0" i="0" smtClean="0">
                              <a:latin typeface="Cambria Math" panose="02040503050406030204" pitchFamily="18" charset="0"/>
                              <a:cs typeface="Times New Roman" pitchFamily="18" charset="0"/>
                            </a:rPr>
                            <m:t>sin</m:t>
                          </m:r>
                        </m:fName>
                        <m:e>
                          <m:r>
                            <a:rPr lang="en-US" sz="1400" b="0" i="1" smtClean="0">
                              <a:latin typeface="Cambria Math" panose="02040503050406030204" pitchFamily="18" charset="0"/>
                              <a:ea typeface="Cambria Math" panose="02040503050406030204" pitchFamily="18" charset="0"/>
                              <a:cs typeface="Times New Roman" pitchFamily="18" charset="0"/>
                            </a:rPr>
                            <m:t>𝜃</m:t>
                          </m:r>
                        </m:e>
                      </m:func>
                      <m:r>
                        <a:rPr lang="en-US" sz="1400" b="0" i="1" smtClean="0">
                          <a:latin typeface="Cambria Math" panose="02040503050406030204" pitchFamily="18" charset="0"/>
                          <a:cs typeface="Times New Roman" pitchFamily="18" charset="0"/>
                        </a:rPr>
                        <m:t>𝑑</m:t>
                      </m:r>
                      <m:r>
                        <a:rPr lang="en-US" sz="1400" b="0" i="1" smtClean="0">
                          <a:latin typeface="Cambria Math" panose="02040503050406030204" pitchFamily="18" charset="0"/>
                          <a:ea typeface="Cambria Math" panose="02040503050406030204" pitchFamily="18" charset="0"/>
                          <a:cs typeface="Times New Roman" pitchFamily="18" charset="0"/>
                        </a:rPr>
                        <m:t>𝜙</m:t>
                      </m:r>
                    </m:oMath>
                  </m:oMathPara>
                </a14:m>
                <a:endParaRPr lang="en-TW" sz="1400" dirty="0">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DBA6F4BF-BC4E-7083-A5EC-45941DE7EF14}"/>
                  </a:ext>
                </a:extLst>
              </p:cNvPr>
              <p:cNvSpPr txBox="1">
                <a:spLocks noRot="1" noChangeAspect="1" noMove="1" noResize="1" noEditPoints="1" noAdjustHandles="1" noChangeArrowheads="1" noChangeShapeType="1" noTextEdit="1"/>
              </p:cNvSpPr>
              <p:nvPr/>
            </p:nvSpPr>
            <p:spPr bwMode="auto">
              <a:xfrm>
                <a:off x="3592826" y="5066532"/>
                <a:ext cx="788999" cy="215444"/>
              </a:xfrm>
              <a:prstGeom prst="rect">
                <a:avLst/>
              </a:prstGeom>
              <a:blipFill>
                <a:blip r:embed="rId10"/>
                <a:stretch>
                  <a:fillRect l="-1563" r="-6250" b="-38889"/>
                </a:stretch>
              </a:blipFill>
              <a:ln w="9525">
                <a:noFill/>
                <a:miter lim="800000"/>
                <a:headEnd/>
                <a:tailEnd/>
              </a:ln>
            </p:spPr>
            <p:txBody>
              <a:bodyPr/>
              <a:lstStyle/>
              <a:p>
                <a:r>
                  <a:rPr lang="en-TW">
                    <a:noFill/>
                  </a:rPr>
                  <a:t> </a:t>
                </a:r>
              </a:p>
            </p:txBody>
          </p:sp>
        </mc:Fallback>
      </mc:AlternateContent>
      <p:pic>
        <p:nvPicPr>
          <p:cNvPr id="5" name="Picture 4">
            <a:extLst>
              <a:ext uri="{FF2B5EF4-FFF2-40B4-BE49-F238E27FC236}">
                <a16:creationId xmlns:a16="http://schemas.microsoft.com/office/drawing/2014/main" id="{EA81F193-E724-C508-1604-8A9BF656930D}"/>
              </a:ext>
            </a:extLst>
          </p:cNvPr>
          <p:cNvPicPr>
            <a:picLocks noChangeAspect="1"/>
          </p:cNvPicPr>
          <p:nvPr/>
        </p:nvPicPr>
        <p:blipFill rotWithShape="1">
          <a:blip r:embed="rId11"/>
          <a:srcRect r="7282"/>
          <a:stretch/>
        </p:blipFill>
        <p:spPr>
          <a:xfrm>
            <a:off x="5834336" y="3833119"/>
            <a:ext cx="3301488" cy="2836241"/>
          </a:xfrm>
          <a:prstGeom prst="rect">
            <a:avLst/>
          </a:prstGeom>
        </p:spPr>
      </p:pic>
      <p:cxnSp>
        <p:nvCxnSpPr>
          <p:cNvPr id="15" name="Straight Arrow Connector 14">
            <a:extLst>
              <a:ext uri="{FF2B5EF4-FFF2-40B4-BE49-F238E27FC236}">
                <a16:creationId xmlns:a16="http://schemas.microsoft.com/office/drawing/2014/main" id="{4A62FC30-2404-84B1-871B-5836F25BBE87}"/>
              </a:ext>
            </a:extLst>
          </p:cNvPr>
          <p:cNvCxnSpPr>
            <a:cxnSpLocks/>
          </p:cNvCxnSpPr>
          <p:nvPr/>
        </p:nvCxnSpPr>
        <p:spPr>
          <a:xfrm flipV="1">
            <a:off x="7703158" y="4611872"/>
            <a:ext cx="323857" cy="334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FD2A90B-2C1B-5AC5-0470-D73143D76626}"/>
                  </a:ext>
                </a:extLst>
              </p:cNvPr>
              <p:cNvSpPr txBox="1"/>
              <p:nvPr/>
            </p:nvSpPr>
            <p:spPr bwMode="auto">
              <a:xfrm>
                <a:off x="8026552" y="4414841"/>
                <a:ext cx="238014" cy="215444"/>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𝑑𝑟</m:t>
                      </m:r>
                    </m:oMath>
                  </m:oMathPara>
                </a14:m>
                <a:endParaRPr lang="en-TW" sz="1400" dirty="0">
                  <a:latin typeface="Times New Roman" pitchFamily="18" charset="0"/>
                  <a:cs typeface="Times New Roman" pitchFamily="18" charset="0"/>
                </a:endParaRPr>
              </a:p>
            </p:txBody>
          </p:sp>
        </mc:Choice>
        <mc:Fallback xmlns="">
          <p:sp>
            <p:nvSpPr>
              <p:cNvPr id="16" name="TextBox 15">
                <a:extLst>
                  <a:ext uri="{FF2B5EF4-FFF2-40B4-BE49-F238E27FC236}">
                    <a16:creationId xmlns:a16="http://schemas.microsoft.com/office/drawing/2014/main" id="{AFD2A90B-2C1B-5AC5-0470-D73143D76626}"/>
                  </a:ext>
                </a:extLst>
              </p:cNvPr>
              <p:cNvSpPr txBox="1">
                <a:spLocks noRot="1" noChangeAspect="1" noMove="1" noResize="1" noEditPoints="1" noAdjustHandles="1" noChangeArrowheads="1" noChangeShapeType="1" noTextEdit="1"/>
              </p:cNvSpPr>
              <p:nvPr/>
            </p:nvSpPr>
            <p:spPr bwMode="auto">
              <a:xfrm>
                <a:off x="8026552" y="4414841"/>
                <a:ext cx="238014" cy="215444"/>
              </a:xfrm>
              <a:prstGeom prst="rect">
                <a:avLst/>
              </a:prstGeom>
              <a:blipFill>
                <a:blip r:embed="rId12"/>
                <a:stretch>
                  <a:fillRect l="-21053" r="-15789" b="-11111"/>
                </a:stretch>
              </a:blipFill>
              <a:ln w="9525">
                <a:noFill/>
                <a:miter lim="800000"/>
                <a:headEnd/>
                <a:tailEnd/>
              </a:ln>
            </p:spPr>
            <p:txBody>
              <a:bodyPr/>
              <a:lstStyle/>
              <a:p>
                <a:r>
                  <a:rPr lang="en-TW">
                    <a:noFill/>
                  </a:rPr>
                  <a:t> </a:t>
                </a:r>
              </a:p>
            </p:txBody>
          </p:sp>
        </mc:Fallback>
      </mc:AlternateContent>
      <p:cxnSp>
        <p:nvCxnSpPr>
          <p:cNvPr id="17" name="Straight Arrow Connector 16">
            <a:extLst>
              <a:ext uri="{FF2B5EF4-FFF2-40B4-BE49-F238E27FC236}">
                <a16:creationId xmlns:a16="http://schemas.microsoft.com/office/drawing/2014/main" id="{6F8D8DA6-53E8-E686-B72F-130304E54C7C}"/>
              </a:ext>
            </a:extLst>
          </p:cNvPr>
          <p:cNvCxnSpPr>
            <a:cxnSpLocks/>
          </p:cNvCxnSpPr>
          <p:nvPr/>
        </p:nvCxnSpPr>
        <p:spPr>
          <a:xfrm flipH="1" flipV="1">
            <a:off x="7542165" y="4524374"/>
            <a:ext cx="153724" cy="4091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2A890BE-7031-CC70-B959-E900D2C1DC0F}"/>
                  </a:ext>
                </a:extLst>
              </p:cNvPr>
              <p:cNvSpPr txBox="1"/>
              <p:nvPr/>
            </p:nvSpPr>
            <p:spPr bwMode="auto">
              <a:xfrm>
                <a:off x="7586830" y="4483193"/>
                <a:ext cx="340286" cy="215444"/>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𝑟𝑑</m:t>
                      </m:r>
                      <m:r>
                        <a:rPr lang="en-US" sz="1400" b="0" i="1" smtClean="0">
                          <a:latin typeface="Cambria Math" panose="02040503050406030204" pitchFamily="18" charset="0"/>
                          <a:ea typeface="Cambria Math" panose="02040503050406030204" pitchFamily="18" charset="0"/>
                          <a:cs typeface="Times New Roman" pitchFamily="18" charset="0"/>
                        </a:rPr>
                        <m:t>𝜃</m:t>
                      </m:r>
                    </m:oMath>
                  </m:oMathPara>
                </a14:m>
                <a:endParaRPr lang="en-TW" sz="1400" dirty="0">
                  <a:latin typeface="Times New Roman" pitchFamily="18" charset="0"/>
                  <a:cs typeface="Times New Roman" pitchFamily="18" charset="0"/>
                </a:endParaRPr>
              </a:p>
            </p:txBody>
          </p:sp>
        </mc:Choice>
        <mc:Fallback xmlns="">
          <p:sp>
            <p:nvSpPr>
              <p:cNvPr id="19" name="TextBox 18">
                <a:extLst>
                  <a:ext uri="{FF2B5EF4-FFF2-40B4-BE49-F238E27FC236}">
                    <a16:creationId xmlns:a16="http://schemas.microsoft.com/office/drawing/2014/main" id="{92A890BE-7031-CC70-B959-E900D2C1DC0F}"/>
                  </a:ext>
                </a:extLst>
              </p:cNvPr>
              <p:cNvSpPr txBox="1">
                <a:spLocks noRot="1" noChangeAspect="1" noMove="1" noResize="1" noEditPoints="1" noAdjustHandles="1" noChangeArrowheads="1" noChangeShapeType="1" noTextEdit="1"/>
              </p:cNvSpPr>
              <p:nvPr/>
            </p:nvSpPr>
            <p:spPr bwMode="auto">
              <a:xfrm>
                <a:off x="7586830" y="4483193"/>
                <a:ext cx="340286" cy="215444"/>
              </a:xfrm>
              <a:prstGeom prst="rect">
                <a:avLst/>
              </a:prstGeom>
              <a:blipFill>
                <a:blip r:embed="rId13"/>
                <a:stretch>
                  <a:fillRect l="-11111" r="-11111" b="-10526"/>
                </a:stretch>
              </a:blipFill>
              <a:ln w="9525">
                <a:noFill/>
                <a:miter lim="800000"/>
                <a:headEnd/>
                <a:tailEnd/>
              </a:ln>
            </p:spPr>
            <p:txBody>
              <a:bodyPr/>
              <a:lstStyle/>
              <a:p>
                <a:r>
                  <a:rPr lang="en-TW">
                    <a:noFill/>
                  </a:rPr>
                  <a:t> </a:t>
                </a:r>
              </a:p>
            </p:txBody>
          </p:sp>
        </mc:Fallback>
      </mc:AlternateContent>
      <p:cxnSp>
        <p:nvCxnSpPr>
          <p:cNvPr id="20" name="Straight Arrow Connector 19">
            <a:extLst>
              <a:ext uri="{FF2B5EF4-FFF2-40B4-BE49-F238E27FC236}">
                <a16:creationId xmlns:a16="http://schemas.microsoft.com/office/drawing/2014/main" id="{6A64068C-D4CF-E397-6631-2CD8B57B3B64}"/>
              </a:ext>
            </a:extLst>
          </p:cNvPr>
          <p:cNvCxnSpPr>
            <a:cxnSpLocks/>
          </p:cNvCxnSpPr>
          <p:nvPr/>
        </p:nvCxnSpPr>
        <p:spPr>
          <a:xfrm flipH="1">
            <a:off x="7164288" y="4950142"/>
            <a:ext cx="506762" cy="0"/>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A0AB4E1-F28C-E901-4B4D-2AB833151F02}"/>
                  </a:ext>
                </a:extLst>
              </p:cNvPr>
              <p:cNvSpPr txBox="1"/>
              <p:nvPr/>
            </p:nvSpPr>
            <p:spPr bwMode="auto">
              <a:xfrm>
                <a:off x="6251870" y="4819799"/>
                <a:ext cx="788999" cy="215444"/>
              </a:xfrm>
              <a:prstGeom prst="rect">
                <a:avLst/>
              </a:prstGeom>
              <a:no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cs typeface="Times New Roman" pitchFamily="18" charset="0"/>
                        </a:rPr>
                        <m:t>𝑟</m:t>
                      </m:r>
                      <m:func>
                        <m:funcPr>
                          <m:ctrlPr>
                            <a:rPr lang="en-US" sz="1400" b="0" i="1" smtClean="0">
                              <a:latin typeface="Cambria Math" panose="02040503050406030204" pitchFamily="18" charset="0"/>
                              <a:cs typeface="Times New Roman" pitchFamily="18" charset="0"/>
                            </a:rPr>
                          </m:ctrlPr>
                        </m:funcPr>
                        <m:fName>
                          <m:r>
                            <m:rPr>
                              <m:sty m:val="p"/>
                            </m:rPr>
                            <a:rPr lang="en-US" sz="1400" b="0" i="0" smtClean="0">
                              <a:latin typeface="Cambria Math" panose="02040503050406030204" pitchFamily="18" charset="0"/>
                              <a:cs typeface="Times New Roman" pitchFamily="18" charset="0"/>
                            </a:rPr>
                            <m:t>sin</m:t>
                          </m:r>
                        </m:fName>
                        <m:e>
                          <m:r>
                            <a:rPr lang="en-US" sz="1400" b="0" i="1" smtClean="0">
                              <a:latin typeface="Cambria Math" panose="02040503050406030204" pitchFamily="18" charset="0"/>
                              <a:ea typeface="Cambria Math" panose="02040503050406030204" pitchFamily="18" charset="0"/>
                              <a:cs typeface="Times New Roman" pitchFamily="18" charset="0"/>
                            </a:rPr>
                            <m:t>𝜃</m:t>
                          </m:r>
                        </m:e>
                      </m:func>
                      <m:r>
                        <a:rPr lang="en-US" sz="1400" b="0" i="1" smtClean="0">
                          <a:latin typeface="Cambria Math" panose="02040503050406030204" pitchFamily="18" charset="0"/>
                          <a:cs typeface="Times New Roman" pitchFamily="18" charset="0"/>
                        </a:rPr>
                        <m:t>𝑑</m:t>
                      </m:r>
                      <m:r>
                        <a:rPr lang="en-US" sz="1400" b="0" i="1" smtClean="0">
                          <a:latin typeface="Cambria Math" panose="02040503050406030204" pitchFamily="18" charset="0"/>
                          <a:ea typeface="Cambria Math" panose="02040503050406030204" pitchFamily="18" charset="0"/>
                          <a:cs typeface="Times New Roman" pitchFamily="18" charset="0"/>
                        </a:rPr>
                        <m:t>𝜙</m:t>
                      </m:r>
                    </m:oMath>
                  </m:oMathPara>
                </a14:m>
                <a:endParaRPr lang="en-TW" sz="1400" dirty="0">
                  <a:latin typeface="Times New Roman" pitchFamily="18" charset="0"/>
                  <a:cs typeface="Times New Roman" pitchFamily="18" charset="0"/>
                </a:endParaRPr>
              </a:p>
            </p:txBody>
          </p:sp>
        </mc:Choice>
        <mc:Fallback xmlns="">
          <p:sp>
            <p:nvSpPr>
              <p:cNvPr id="23" name="TextBox 22">
                <a:extLst>
                  <a:ext uri="{FF2B5EF4-FFF2-40B4-BE49-F238E27FC236}">
                    <a16:creationId xmlns:a16="http://schemas.microsoft.com/office/drawing/2014/main" id="{0A0AB4E1-F28C-E901-4B4D-2AB833151F02}"/>
                  </a:ext>
                </a:extLst>
              </p:cNvPr>
              <p:cNvSpPr txBox="1">
                <a:spLocks noRot="1" noChangeAspect="1" noMove="1" noResize="1" noEditPoints="1" noAdjustHandles="1" noChangeArrowheads="1" noChangeShapeType="1" noTextEdit="1"/>
              </p:cNvSpPr>
              <p:nvPr/>
            </p:nvSpPr>
            <p:spPr bwMode="auto">
              <a:xfrm>
                <a:off x="6251870" y="4819799"/>
                <a:ext cx="788999" cy="215444"/>
              </a:xfrm>
              <a:prstGeom prst="rect">
                <a:avLst/>
              </a:prstGeom>
              <a:blipFill>
                <a:blip r:embed="rId14"/>
                <a:stretch>
                  <a:fillRect l="-3175" r="-6349" b="-38889"/>
                </a:stretch>
              </a:blipFill>
              <a:ln w="9525">
                <a:noFill/>
                <a:miter lim="800000"/>
                <a:headEnd/>
                <a:tailEnd/>
              </a:ln>
            </p:spPr>
            <p:txBody>
              <a:bodyPr/>
              <a:lstStyle/>
              <a:p>
                <a:r>
                  <a:rPr lang="en-TW">
                    <a:noFill/>
                  </a:rPr>
                  <a:t> </a:t>
                </a:r>
              </a:p>
            </p:txBody>
          </p:sp>
        </mc:Fallback>
      </mc:AlternateContent>
    </p:spTree>
    <p:extLst>
      <p:ext uri="{BB962C8B-B14F-4D97-AF65-F5344CB8AC3E}">
        <p14:creationId xmlns:p14="http://schemas.microsoft.com/office/powerpoint/2010/main" val="10898667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179512" y="3629839"/>
            <a:ext cx="5611382" cy="2894123"/>
          </a:xfrm>
          <a:prstGeom prst="rect">
            <a:avLst/>
          </a:prstGeom>
        </p:spPr>
      </p:pic>
      <p:pic>
        <p:nvPicPr>
          <p:cNvPr id="3" name="Picture 2">
            <a:extLst>
              <a:ext uri="{FF2B5EF4-FFF2-40B4-BE49-F238E27FC236}">
                <a16:creationId xmlns:a16="http://schemas.microsoft.com/office/drawing/2014/main" id="{69FD9919-E873-D54B-B4AF-0F32DE357208}"/>
              </a:ext>
            </a:extLst>
          </p:cNvPr>
          <p:cNvPicPr>
            <a:picLocks noChangeAspect="1"/>
          </p:cNvPicPr>
          <p:nvPr/>
        </p:nvPicPr>
        <p:blipFill>
          <a:blip r:embed="rId3"/>
          <a:stretch>
            <a:fillRect/>
          </a:stretch>
        </p:blipFill>
        <p:spPr>
          <a:xfrm>
            <a:off x="1475656" y="129056"/>
            <a:ext cx="1872207" cy="2178124"/>
          </a:xfrm>
          <a:prstGeom prst="rect">
            <a:avLst/>
          </a:prstGeom>
        </p:spPr>
      </p:pic>
      <p:sp>
        <p:nvSpPr>
          <p:cNvPr id="4" name="TextBox 3">
            <a:extLst>
              <a:ext uri="{FF2B5EF4-FFF2-40B4-BE49-F238E27FC236}">
                <a16:creationId xmlns:a16="http://schemas.microsoft.com/office/drawing/2014/main" id="{5E7914FC-9252-5A4A-AA7D-AFD55D10953B}"/>
              </a:ext>
            </a:extLst>
          </p:cNvPr>
          <p:cNvSpPr txBox="1"/>
          <p:nvPr/>
        </p:nvSpPr>
        <p:spPr bwMode="auto">
          <a:xfrm>
            <a:off x="3419871" y="1218118"/>
            <a:ext cx="4464496" cy="369332"/>
          </a:xfrm>
          <a:prstGeom prst="rect">
            <a:avLst/>
          </a:prstGeom>
          <a:noFill/>
          <a:ln w="9525">
            <a:noFill/>
            <a:miter lim="800000"/>
            <a:headEnd/>
            <a:tailEnd/>
          </a:ln>
        </p:spPr>
        <p:txBody>
          <a:bodyPr wrap="square" rtlCol="0">
            <a:spAutoFit/>
          </a:bodyPr>
          <a:lstStyle/>
          <a:p>
            <a:pPr>
              <a:spcBef>
                <a:spcPct val="50000"/>
              </a:spcBef>
            </a:pPr>
            <a:r>
              <a:rPr lang="en-GB" sz="1800" dirty="0" err="1"/>
              <a:t>如同在原子中將電子一個個由下往上填</a:t>
            </a:r>
            <a:r>
              <a:rPr lang="en-GB" sz="1800" dirty="0"/>
              <a:t>。</a:t>
            </a:r>
            <a:endParaRPr lang="en-TW" sz="1800" dirty="0"/>
          </a:p>
        </p:txBody>
      </p:sp>
      <p:sp>
        <p:nvSpPr>
          <p:cNvPr id="5" name="TextBox 4">
            <a:extLst>
              <a:ext uri="{FF2B5EF4-FFF2-40B4-BE49-F238E27FC236}">
                <a16:creationId xmlns:a16="http://schemas.microsoft.com/office/drawing/2014/main" id="{432AA468-10FB-1F45-939F-92B3BB6C6D3B}"/>
              </a:ext>
            </a:extLst>
          </p:cNvPr>
          <p:cNvSpPr txBox="1"/>
          <p:nvPr/>
        </p:nvSpPr>
        <p:spPr bwMode="auto">
          <a:xfrm>
            <a:off x="1025877" y="2390952"/>
            <a:ext cx="5277924" cy="369332"/>
          </a:xfrm>
          <a:prstGeom prst="rect">
            <a:avLst/>
          </a:prstGeom>
          <a:noFill/>
          <a:ln w="9525">
            <a:noFill/>
            <a:miter lim="800000"/>
            <a:headEnd/>
            <a:tailEnd/>
          </a:ln>
        </p:spPr>
        <p:txBody>
          <a:bodyPr wrap="square" rtlCol="0">
            <a:spAutoFit/>
          </a:bodyPr>
          <a:lstStyle/>
          <a:p>
            <a:pPr>
              <a:spcBef>
                <a:spcPct val="50000"/>
              </a:spcBef>
            </a:pPr>
            <a:r>
              <a:rPr lang="en-GB" sz="1800" dirty="0" err="1"/>
              <a:t>在固體中也是將電子在能帶中一個個由下往上填</a:t>
            </a:r>
            <a:r>
              <a:rPr lang="en-GB" sz="1800" dirty="0"/>
              <a:t>。</a:t>
            </a:r>
            <a:endParaRPr lang="en-TW"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1B0390F-5900-8281-6A6E-1FA698E2EE0C}"/>
                  </a:ext>
                </a:extLst>
              </p:cNvPr>
              <p:cNvSpPr txBox="1"/>
              <p:nvPr/>
            </p:nvSpPr>
            <p:spPr bwMode="auto">
              <a:xfrm>
                <a:off x="1023017" y="2760284"/>
                <a:ext cx="7365407" cy="369332"/>
              </a:xfrm>
              <a:prstGeom prst="rect">
                <a:avLst/>
              </a:prstGeom>
              <a:noFill/>
              <a:ln w="9525">
                <a:noFill/>
                <a:miter lim="800000"/>
                <a:headEnd/>
                <a:tailEnd/>
              </a:ln>
            </p:spPr>
            <p:txBody>
              <a:bodyPr wrap="square" rtlCol="0">
                <a:spAutoFit/>
              </a:bodyPr>
              <a:lstStyle/>
              <a:p>
                <a:pPr>
                  <a:spcBef>
                    <a:spcPct val="50000"/>
                  </a:spcBef>
                </a:pPr>
                <a:r>
                  <a:rPr lang="en-TW" sz="1800" dirty="0"/>
                  <a:t>固體鈉1s的能帶來自原子鈉1s的能階。能帶中的狀態數是</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6" name="TextBox 5">
                <a:extLst>
                  <a:ext uri="{FF2B5EF4-FFF2-40B4-BE49-F238E27FC236}">
                    <a16:creationId xmlns:a16="http://schemas.microsoft.com/office/drawing/2014/main" id="{71B0390F-5900-8281-6A6E-1FA698E2EE0C}"/>
                  </a:ext>
                </a:extLst>
              </p:cNvPr>
              <p:cNvSpPr txBox="1">
                <a:spLocks noRot="1" noChangeAspect="1" noMove="1" noResize="1" noEditPoints="1" noAdjustHandles="1" noChangeArrowheads="1" noChangeShapeType="1" noTextEdit="1"/>
              </p:cNvSpPr>
              <p:nvPr/>
            </p:nvSpPr>
            <p:spPr bwMode="auto">
              <a:xfrm>
                <a:off x="1023017" y="2760284"/>
                <a:ext cx="7365407" cy="369332"/>
              </a:xfrm>
              <a:prstGeom prst="rect">
                <a:avLst/>
              </a:prstGeom>
              <a:blipFill>
                <a:blip r:embed="rId4"/>
                <a:stretch>
                  <a:fillRect l="-688" t="-6667" b="-20000"/>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CEA6C7-E1C0-4B8A-8A89-72E4009F3B15}"/>
                  </a:ext>
                </a:extLst>
              </p:cNvPr>
              <p:cNvSpPr txBox="1"/>
              <p:nvPr/>
            </p:nvSpPr>
            <p:spPr bwMode="auto">
              <a:xfrm>
                <a:off x="1023016" y="3129616"/>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原來原子鈉1s的能階有二個電子，因此有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顆電子可以填。正好填滿！</a:t>
                </a:r>
              </a:p>
            </p:txBody>
          </p:sp>
        </mc:Choice>
        <mc:Fallback xmlns="">
          <p:sp>
            <p:nvSpPr>
              <p:cNvPr id="7" name="TextBox 6">
                <a:extLst>
                  <a:ext uri="{FF2B5EF4-FFF2-40B4-BE49-F238E27FC236}">
                    <a16:creationId xmlns:a16="http://schemas.microsoft.com/office/drawing/2014/main" id="{C6CEA6C7-E1C0-4B8A-8A89-72E4009F3B15}"/>
                  </a:ext>
                </a:extLst>
              </p:cNvPr>
              <p:cNvSpPr txBox="1">
                <a:spLocks noRot="1" noChangeAspect="1" noMove="1" noResize="1" noEditPoints="1" noAdjustHandles="1" noChangeArrowheads="1" noChangeShapeType="1" noTextEdit="1"/>
              </p:cNvSpPr>
              <p:nvPr/>
            </p:nvSpPr>
            <p:spPr bwMode="auto">
              <a:xfrm>
                <a:off x="1023016" y="3129616"/>
                <a:ext cx="7635709" cy="369332"/>
              </a:xfrm>
              <a:prstGeom prst="rect">
                <a:avLst/>
              </a:prstGeom>
              <a:blipFill>
                <a:blip r:embed="rId5"/>
                <a:stretch>
                  <a:fillRect l="-664" t="-6667" b="-23333"/>
                </a:stretch>
              </a:blipFill>
              <a:ln w="9525">
                <a:noFill/>
                <a:miter lim="800000"/>
                <a:headEnd/>
                <a:tailEnd/>
              </a:ln>
            </p:spPr>
            <p:txBody>
              <a:bodyPr/>
              <a:lstStyle/>
              <a:p>
                <a:r>
                  <a:rPr lang="en-TW">
                    <a:noFill/>
                  </a:rPr>
                  <a:t> </a:t>
                </a:r>
              </a:p>
            </p:txBody>
          </p:sp>
        </mc:Fallback>
      </mc:AlternateContent>
      <p:pic>
        <p:nvPicPr>
          <p:cNvPr id="8" name="Picture 7">
            <a:extLst>
              <a:ext uri="{FF2B5EF4-FFF2-40B4-BE49-F238E27FC236}">
                <a16:creationId xmlns:a16="http://schemas.microsoft.com/office/drawing/2014/main" id="{6BA0EA90-ECB0-25EA-A239-991C3A86C194}"/>
              </a:ext>
            </a:extLst>
          </p:cNvPr>
          <p:cNvPicPr>
            <a:picLocks noChangeAspect="1"/>
          </p:cNvPicPr>
          <p:nvPr/>
        </p:nvPicPr>
        <p:blipFill rotWithShape="1">
          <a:blip r:embed="rId6"/>
          <a:srcRect r="32318" b="12156"/>
          <a:stretch/>
        </p:blipFill>
        <p:spPr>
          <a:xfrm>
            <a:off x="5797014" y="3610498"/>
            <a:ext cx="2807520" cy="2913464"/>
          </a:xfrm>
          <a:prstGeom prst="rect">
            <a:avLst/>
          </a:prstGeom>
        </p:spPr>
      </p:pic>
      <p:cxnSp>
        <p:nvCxnSpPr>
          <p:cNvPr id="10" name="Straight Arrow Connector 9">
            <a:extLst>
              <a:ext uri="{FF2B5EF4-FFF2-40B4-BE49-F238E27FC236}">
                <a16:creationId xmlns:a16="http://schemas.microsoft.com/office/drawing/2014/main" id="{26CB92D5-B8CE-B79C-B290-F107F5A73039}"/>
              </a:ext>
            </a:extLst>
          </p:cNvPr>
          <p:cNvCxnSpPr/>
          <p:nvPr/>
        </p:nvCxnSpPr>
        <p:spPr>
          <a:xfrm>
            <a:off x="4283968" y="3068960"/>
            <a:ext cx="3168352" cy="27363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DBA996-D6C2-8F39-BBAC-BE6E0A3BC720}"/>
              </a:ext>
            </a:extLst>
          </p:cNvPr>
          <p:cNvCxnSpPr>
            <a:cxnSpLocks/>
          </p:cNvCxnSpPr>
          <p:nvPr/>
        </p:nvCxnSpPr>
        <p:spPr>
          <a:xfrm flipH="1">
            <a:off x="3563888" y="3498948"/>
            <a:ext cx="1008112" cy="14422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25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A78CB-755B-6B45-82CD-34480DABC297}"/>
              </a:ext>
            </a:extLst>
          </p:cNvPr>
          <p:cNvPicPr>
            <a:picLocks noChangeAspect="1"/>
          </p:cNvPicPr>
          <p:nvPr/>
        </p:nvPicPr>
        <p:blipFill>
          <a:blip r:embed="rId2"/>
          <a:stretch>
            <a:fillRect/>
          </a:stretch>
        </p:blipFill>
        <p:spPr>
          <a:xfrm>
            <a:off x="4024599" y="1159973"/>
            <a:ext cx="4608512" cy="2376883"/>
          </a:xfrm>
          <a:prstGeom prst="rect">
            <a:avLst/>
          </a:prstGeom>
        </p:spPr>
      </p:pic>
      <p:pic>
        <p:nvPicPr>
          <p:cNvPr id="6" name="Picture 5">
            <a:extLst>
              <a:ext uri="{FF2B5EF4-FFF2-40B4-BE49-F238E27FC236}">
                <a16:creationId xmlns:a16="http://schemas.microsoft.com/office/drawing/2014/main" id="{AB0C5D56-26B3-5DBF-70AB-8CCC558E9C24}"/>
              </a:ext>
            </a:extLst>
          </p:cNvPr>
          <p:cNvPicPr>
            <a:picLocks noChangeAspect="1"/>
          </p:cNvPicPr>
          <p:nvPr/>
        </p:nvPicPr>
        <p:blipFill rotWithShape="1">
          <a:blip r:embed="rId3"/>
          <a:srcRect r="32318" b="12156"/>
          <a:stretch/>
        </p:blipFill>
        <p:spPr>
          <a:xfrm>
            <a:off x="640223" y="1152676"/>
            <a:ext cx="3240360" cy="336263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505221-C79E-D80D-35C8-5FC2BF978236}"/>
                  </a:ext>
                </a:extLst>
              </p:cNvPr>
              <p:cNvSpPr txBox="1"/>
              <p:nvPr/>
            </p:nvSpPr>
            <p:spPr bwMode="auto">
              <a:xfrm>
                <a:off x="773943" y="4743920"/>
                <a:ext cx="7859168" cy="369332"/>
              </a:xfrm>
              <a:prstGeom prst="rect">
                <a:avLst/>
              </a:prstGeom>
              <a:noFill/>
              <a:ln w="9525">
                <a:noFill/>
                <a:miter lim="800000"/>
                <a:headEnd/>
                <a:tailEnd/>
              </a:ln>
            </p:spPr>
            <p:txBody>
              <a:bodyPr wrap="square" rtlCol="0">
                <a:spAutoFit/>
              </a:bodyPr>
              <a:lstStyle/>
              <a:p>
                <a:pPr>
                  <a:spcBef>
                    <a:spcPct val="50000"/>
                  </a:spcBef>
                </a:pPr>
                <a:r>
                  <a:rPr lang="en-TW" sz="1800" dirty="0"/>
                  <a:t>固體鈉3s的能帶則是原子鈉3s及</a:t>
                </a:r>
                <a:r>
                  <a:rPr lang="en-US" sz="1800" dirty="0"/>
                  <a:t>3</a:t>
                </a:r>
                <a:r>
                  <a:rPr lang="en-TW" sz="1800" dirty="0"/>
                  <a:t>p的能階的混合。能帶中的狀態數大於</a:t>
                </a:r>
                <a14:m>
                  <m:oMath xmlns:m="http://schemas.openxmlformats.org/officeDocument/2006/math">
                    <m:r>
                      <a:rPr lang="en-US" sz="1800" i="1"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a:t>
                </a:r>
              </a:p>
            </p:txBody>
          </p:sp>
        </mc:Choice>
        <mc:Fallback xmlns="">
          <p:sp>
            <p:nvSpPr>
              <p:cNvPr id="7" name="TextBox 6">
                <a:extLst>
                  <a:ext uri="{FF2B5EF4-FFF2-40B4-BE49-F238E27FC236}">
                    <a16:creationId xmlns:a16="http://schemas.microsoft.com/office/drawing/2014/main" id="{0C505221-C79E-D80D-35C8-5FC2BF978236}"/>
                  </a:ext>
                </a:extLst>
              </p:cNvPr>
              <p:cNvSpPr txBox="1">
                <a:spLocks noRot="1" noChangeAspect="1" noMove="1" noResize="1" noEditPoints="1" noAdjustHandles="1" noChangeArrowheads="1" noChangeShapeType="1" noTextEdit="1"/>
              </p:cNvSpPr>
              <p:nvPr/>
            </p:nvSpPr>
            <p:spPr bwMode="auto">
              <a:xfrm>
                <a:off x="773943" y="4743920"/>
                <a:ext cx="7859168" cy="369332"/>
              </a:xfrm>
              <a:prstGeom prst="rect">
                <a:avLst/>
              </a:prstGeom>
              <a:blipFill>
                <a:blip r:embed="rId4"/>
                <a:stretch>
                  <a:fillRect l="-484" t="-6667" b="-23333"/>
                </a:stretch>
              </a:blipFill>
              <a:ln w="9525">
                <a:noFill/>
                <a:miter lim="800000"/>
                <a:headEnd/>
                <a:tailEnd/>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077D227-BB56-393C-1E0A-BFDF603CACF0}"/>
                  </a:ext>
                </a:extLst>
              </p:cNvPr>
              <p:cNvSpPr txBox="1"/>
              <p:nvPr/>
            </p:nvSpPr>
            <p:spPr bwMode="auto">
              <a:xfrm>
                <a:off x="754145" y="5157192"/>
                <a:ext cx="7635709" cy="369332"/>
              </a:xfrm>
              <a:prstGeom prst="rect">
                <a:avLst/>
              </a:prstGeom>
              <a:noFill/>
              <a:ln w="9525">
                <a:noFill/>
                <a:miter lim="800000"/>
                <a:headEnd/>
                <a:tailEnd/>
              </a:ln>
            </p:spPr>
            <p:txBody>
              <a:bodyPr wrap="square" rtlCol="0">
                <a:spAutoFit/>
              </a:bodyPr>
              <a:lstStyle/>
              <a:p>
                <a:pPr>
                  <a:spcBef>
                    <a:spcPct val="50000"/>
                  </a:spcBef>
                </a:pPr>
                <a:r>
                  <a:rPr lang="en-TW" sz="1800" dirty="0"/>
                  <a:t>原來原子鈉</a:t>
                </a:r>
                <a:r>
                  <a:rPr lang="en-US" sz="1800" dirty="0"/>
                  <a:t>3</a:t>
                </a:r>
                <a:r>
                  <a:rPr lang="en-TW" sz="1800" dirty="0"/>
                  <a:t>s的能階有二個電子，因此只有</a:t>
                </a:r>
                <a14:m>
                  <m:oMath xmlns:m="http://schemas.openxmlformats.org/officeDocument/2006/math">
                    <m:r>
                      <a:rPr lang="en-US" sz="1800" b="0" i="0" dirty="0" smtClean="0">
                        <a:latin typeface="Cambria Math" panose="02040503050406030204" pitchFamily="18" charset="0"/>
                      </a:rPr>
                      <m:t>2</m:t>
                    </m:r>
                    <m:r>
                      <a:rPr lang="en-US" sz="1800" b="0" i="1" dirty="0" smtClean="0">
                        <a:latin typeface="Cambria Math" panose="02040503050406030204" pitchFamily="18" charset="0"/>
                      </a:rPr>
                      <m:t>𝑁</m:t>
                    </m:r>
                  </m:oMath>
                </a14:m>
                <a:r>
                  <a:rPr lang="en-TW" sz="1800" dirty="0"/>
                  <a:t>顆電子可以填。無法填滿！</a:t>
                </a:r>
              </a:p>
            </p:txBody>
          </p:sp>
        </mc:Choice>
        <mc:Fallback xmlns="">
          <p:sp>
            <p:nvSpPr>
              <p:cNvPr id="8" name="TextBox 7">
                <a:extLst>
                  <a:ext uri="{FF2B5EF4-FFF2-40B4-BE49-F238E27FC236}">
                    <a16:creationId xmlns:a16="http://schemas.microsoft.com/office/drawing/2014/main" id="{8077D227-BB56-393C-1E0A-BFDF603CACF0}"/>
                  </a:ext>
                </a:extLst>
              </p:cNvPr>
              <p:cNvSpPr txBox="1">
                <a:spLocks noRot="1" noChangeAspect="1" noMove="1" noResize="1" noEditPoints="1" noAdjustHandles="1" noChangeArrowheads="1" noChangeShapeType="1" noTextEdit="1"/>
              </p:cNvSpPr>
              <p:nvPr/>
            </p:nvSpPr>
            <p:spPr bwMode="auto">
              <a:xfrm>
                <a:off x="754145" y="5157192"/>
                <a:ext cx="7635709" cy="369332"/>
              </a:xfrm>
              <a:prstGeom prst="rect">
                <a:avLst/>
              </a:prstGeom>
              <a:blipFill>
                <a:blip r:embed="rId5"/>
                <a:stretch>
                  <a:fillRect l="-664" t="-6667" b="-23333"/>
                </a:stretch>
              </a:blipFill>
              <a:ln w="9525">
                <a:noFill/>
                <a:miter lim="800000"/>
                <a:headEnd/>
                <a:tailEnd/>
              </a:ln>
            </p:spPr>
            <p:txBody>
              <a:bodyPr/>
              <a:lstStyle/>
              <a:p>
                <a:r>
                  <a:rPr lang="en-TW">
                    <a:noFill/>
                  </a:rPr>
                  <a:t> </a:t>
                </a:r>
              </a:p>
            </p:txBody>
          </p:sp>
        </mc:Fallback>
      </mc:AlternateContent>
      <p:cxnSp>
        <p:nvCxnSpPr>
          <p:cNvPr id="10" name="Straight Arrow Connector 9">
            <a:extLst>
              <a:ext uri="{FF2B5EF4-FFF2-40B4-BE49-F238E27FC236}">
                <a16:creationId xmlns:a16="http://schemas.microsoft.com/office/drawing/2014/main" id="{8ED2D8E6-E55A-A8DF-4DD0-7AE4810C2367}"/>
              </a:ext>
            </a:extLst>
          </p:cNvPr>
          <p:cNvCxnSpPr/>
          <p:nvPr/>
        </p:nvCxnSpPr>
        <p:spPr>
          <a:xfrm flipH="1" flipV="1">
            <a:off x="1835696" y="1988840"/>
            <a:ext cx="2592288" cy="28803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84CF1BF-1091-5D81-31E8-DD5900C80425}"/>
              </a:ext>
            </a:extLst>
          </p:cNvPr>
          <p:cNvCxnSpPr>
            <a:cxnSpLocks/>
          </p:cNvCxnSpPr>
          <p:nvPr/>
        </p:nvCxnSpPr>
        <p:spPr>
          <a:xfrm flipV="1">
            <a:off x="5868144" y="1844824"/>
            <a:ext cx="792088" cy="33843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07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r="67841"/>
          <a:stretch/>
        </p:blipFill>
        <p:spPr bwMode="auto">
          <a:xfrm>
            <a:off x="784341"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bwMode="auto">
          <a:xfrm>
            <a:off x="749584" y="322175"/>
            <a:ext cx="7676091"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如果電子恰好填滿一個能帶（</a:t>
            </a:r>
            <a:r>
              <a:rPr lang="en-US" altLang="zh-TW" sz="1800" dirty="0"/>
              <a:t>Valence</a:t>
            </a:r>
            <a:r>
              <a:rPr lang="zh-TW" altLang="en-US" sz="1800" dirty="0"/>
              <a:t>），這些能帶中的電子無處可去！</a:t>
            </a:r>
          </a:p>
        </p:txBody>
      </p:sp>
      <p:sp>
        <p:nvSpPr>
          <p:cNvPr id="5" name="文字方塊 4"/>
          <p:cNvSpPr txBox="1"/>
          <p:nvPr/>
        </p:nvSpPr>
        <p:spPr bwMode="auto">
          <a:xfrm>
            <a:off x="751928" y="1178318"/>
            <a:ext cx="80466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如此電子即使不再被束縛，但完全不能自由。這樣的固體無法導電，是絕緣體。</a:t>
            </a:r>
          </a:p>
        </p:txBody>
      </p:sp>
      <p:pic>
        <p:nvPicPr>
          <p:cNvPr id="6" name="Picture 2" descr="Z:\Dropbox\Documents\課程\Young\Chapter42\A_Images\A_Figures_and_Photos\42_19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70228" r="-2387"/>
          <a:stretch/>
        </p:blipFill>
        <p:spPr bwMode="auto">
          <a:xfrm>
            <a:off x="4859453" y="1692990"/>
            <a:ext cx="2880320" cy="3337883"/>
          </a:xfrm>
          <a:prstGeom prst="rect">
            <a:avLst/>
          </a:prstGeom>
          <a:noFill/>
          <a:extLst>
            <a:ext uri="{909E8E84-426E-40DD-AFC4-6F175D3DCCD1}">
              <a14:hiddenFill xmlns:a14="http://schemas.microsoft.com/office/drawing/2010/main">
                <a:solidFill>
                  <a:srgbClr val="FFFFFF"/>
                </a:solidFill>
              </a14:hiddenFill>
            </a:ext>
          </a:extLst>
        </p:spPr>
      </p:pic>
      <p:sp>
        <p:nvSpPr>
          <p:cNvPr id="7" name="文字方塊 5"/>
          <p:cNvSpPr txBox="1">
            <a:spLocks noChangeArrowheads="1"/>
          </p:cNvSpPr>
          <p:nvPr/>
        </p:nvSpPr>
        <p:spPr bwMode="auto">
          <a:xfrm>
            <a:off x="784340" y="5094928"/>
            <a:ext cx="8166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如果電子未填滿能帶（稱</a:t>
            </a:r>
            <a:r>
              <a:rPr lang="en-US" altLang="zh-TW" sz="1800" dirty="0"/>
              <a:t>Conduction</a:t>
            </a:r>
            <a:r>
              <a:rPr lang="zh-TW" altLang="en-US" sz="1800" dirty="0"/>
              <a:t>）</a:t>
            </a:r>
            <a:r>
              <a:rPr lang="en-US" altLang="zh-TW" sz="1800" dirty="0"/>
              <a:t> </a:t>
            </a:r>
            <a:r>
              <a:rPr lang="zh-TW" altLang="en-US" sz="1800" dirty="0"/>
              <a:t>，未滿能帶內的電子很容易改變狀態。</a:t>
            </a:r>
          </a:p>
        </p:txBody>
      </p:sp>
      <p:sp>
        <p:nvSpPr>
          <p:cNvPr id="8" name="文字方塊 7"/>
          <p:cNvSpPr txBox="1"/>
          <p:nvPr/>
        </p:nvSpPr>
        <p:spPr bwMode="auto">
          <a:xfrm>
            <a:off x="778398" y="5989186"/>
            <a:ext cx="7821310"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這些電子非常自由，可以移動。這樣的固體就可以導電，就是導體。</a:t>
            </a:r>
          </a:p>
        </p:txBody>
      </p:sp>
      <p:sp>
        <p:nvSpPr>
          <p:cNvPr id="4" name="文字方塊 3"/>
          <p:cNvSpPr txBox="1"/>
          <p:nvPr/>
        </p:nvSpPr>
        <p:spPr bwMode="auto">
          <a:xfrm>
            <a:off x="777006" y="5542057"/>
            <a:ext cx="5760640"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只要些許能量就能讓它激發到其他能態。</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7248BCDA-8619-B94D-AA8F-2CA94390E584}"/>
                  </a:ext>
                </a:extLst>
              </p:cNvPr>
              <p:cNvSpPr txBox="1"/>
              <p:nvPr/>
            </p:nvSpPr>
            <p:spPr bwMode="auto">
              <a:xfrm>
                <a:off x="2890914" y="3880084"/>
                <a:ext cx="708399"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i="1" smtClean="0">
                          <a:latin typeface="Cambria Math" panose="02040503050406030204" pitchFamily="18" charset="0"/>
                          <a:ea typeface="Cambria Math" panose="02040503050406030204" pitchFamily="18" charset="0"/>
                        </a:rPr>
                        <m:t>&gt;</m:t>
                      </m:r>
                      <m:r>
                        <a:rPr kumimoji="1" lang="en-US" altLang="zh-TW" sz="1800" b="0" i="1" smtClean="0">
                          <a:latin typeface="Cambria Math" panose="02040503050406030204" pitchFamily="18" charset="0"/>
                          <a:ea typeface="Cambria Math" panose="02040503050406030204" pitchFamily="18" charset="0"/>
                        </a:rPr>
                        <m:t>5</m:t>
                      </m:r>
                      <m:r>
                        <m:rPr>
                          <m:nor/>
                        </m:rPr>
                        <a:rPr kumimoji="1" lang="en-US" altLang="zh-TW" sz="1800" b="0" i="0" smtClean="0">
                          <a:latin typeface="Cambria Math" panose="02040503050406030204" pitchFamily="18" charset="0"/>
                          <a:ea typeface="Cambria Math" panose="02040503050406030204" pitchFamily="18" charset="0"/>
                        </a:rPr>
                        <m:t>eV</m:t>
                      </m:r>
                    </m:oMath>
                  </m:oMathPara>
                </a14:m>
                <a:endParaRPr kumimoji="1" lang="zh-TW" altLang="en-US" sz="1800" dirty="0"/>
              </a:p>
            </p:txBody>
          </p:sp>
        </mc:Choice>
        <mc:Fallback xmlns="">
          <p:sp>
            <p:nvSpPr>
              <p:cNvPr id="10" name="文字方塊 9">
                <a:extLst>
                  <a:ext uri="{FF2B5EF4-FFF2-40B4-BE49-F238E27FC236}">
                    <a16:creationId xmlns:a16="http://schemas.microsoft.com/office/drawing/2014/main" id="{7248BCDA-8619-B94D-AA8F-2CA94390E584}"/>
                  </a:ext>
                </a:extLst>
              </p:cNvPr>
              <p:cNvSpPr txBox="1">
                <a:spLocks noRot="1" noChangeAspect="1" noMove="1" noResize="1" noEditPoints="1" noAdjustHandles="1" noChangeArrowheads="1" noChangeShapeType="1" noTextEdit="1"/>
              </p:cNvSpPr>
              <p:nvPr/>
            </p:nvSpPr>
            <p:spPr bwMode="auto">
              <a:xfrm>
                <a:off x="2890914" y="3880084"/>
                <a:ext cx="708399" cy="369332"/>
              </a:xfrm>
              <a:prstGeom prst="rect">
                <a:avLst/>
              </a:prstGeom>
              <a:blipFill>
                <a:blip r:embed="rId4"/>
                <a:stretch>
                  <a:fillRect r="-9091"/>
                </a:stretch>
              </a:blipFill>
              <a:ln w="9525">
                <a:noFill/>
                <a:miter lim="800000"/>
                <a:headEnd/>
                <a:tailEnd/>
              </a:ln>
            </p:spPr>
            <p:txBody>
              <a:bodyPr/>
              <a:lstStyle/>
              <a:p>
                <a:r>
                  <a:rPr lang="zh-TW" altLang="en-US">
                    <a:noFill/>
                  </a:rPr>
                  <a:t> </a:t>
                </a:r>
              </a:p>
            </p:txBody>
          </p:sp>
        </mc:Fallback>
      </mc:AlternateContent>
      <p:sp>
        <p:nvSpPr>
          <p:cNvPr id="11" name="Rectangle 10">
            <a:extLst>
              <a:ext uri="{FF2B5EF4-FFF2-40B4-BE49-F238E27FC236}">
                <a16:creationId xmlns:a16="http://schemas.microsoft.com/office/drawing/2014/main" id="{ED863EE9-45A7-2F46-9AEE-20050A988D28}"/>
              </a:ext>
            </a:extLst>
          </p:cNvPr>
          <p:cNvSpPr/>
          <p:nvPr/>
        </p:nvSpPr>
        <p:spPr>
          <a:xfrm>
            <a:off x="751928" y="755562"/>
            <a:ext cx="7127525" cy="369332"/>
          </a:xfrm>
          <a:prstGeom prst="rect">
            <a:avLst/>
          </a:prstGeom>
        </p:spPr>
        <p:txBody>
          <a:bodyPr wrap="square">
            <a:spAutoFit/>
          </a:bodyPr>
          <a:lstStyle/>
          <a:p>
            <a:r>
              <a:rPr lang="zh-TW" altLang="en-US" sz="1800" dirty="0"/>
              <a:t>需要很大能量才能克服間隙，才能改變狀態。</a:t>
            </a:r>
            <a:endParaRPr lang="en-TW" sz="1800" dirty="0"/>
          </a:p>
        </p:txBody>
      </p:sp>
    </p:spTree>
    <p:extLst>
      <p:ext uri="{BB962C8B-B14F-4D97-AF65-F5344CB8AC3E}">
        <p14:creationId xmlns:p14="http://schemas.microsoft.com/office/powerpoint/2010/main" val="9964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B05BF6BB-D032-C74A-8B60-27DB37A11D72}"/>
              </a:ext>
            </a:extLst>
          </p:cNvPr>
          <p:cNvPicPr>
            <a:picLocks noChangeAspect="1"/>
          </p:cNvPicPr>
          <p:nvPr/>
        </p:nvPicPr>
        <p:blipFill rotWithShape="1">
          <a:blip r:embed="rId2">
            <a:extLst>
              <a:ext uri="{28A0092B-C50C-407E-A947-70E740481C1C}">
                <a14:useLocalDpi xmlns:a14="http://schemas.microsoft.com/office/drawing/2010/main" val="0"/>
              </a:ext>
            </a:extLst>
          </a:blip>
          <a:srcRect t="49646"/>
          <a:stretch/>
        </p:blipFill>
        <p:spPr>
          <a:xfrm>
            <a:off x="4562969" y="3933056"/>
            <a:ext cx="4051931" cy="194421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9A20F693-BF84-6943-BB2A-E56B1524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143" y="1080120"/>
            <a:ext cx="3312368" cy="1388040"/>
          </a:xfrm>
          <a:prstGeom prst="rect">
            <a:avLst/>
          </a:prstGeom>
        </p:spPr>
      </p:pic>
      <p:pic>
        <p:nvPicPr>
          <p:cNvPr id="5" name="Picture 4" descr="Diagram&#10;&#10;Description automatically generated">
            <a:extLst>
              <a:ext uri="{FF2B5EF4-FFF2-40B4-BE49-F238E27FC236}">
                <a16:creationId xmlns:a16="http://schemas.microsoft.com/office/drawing/2014/main" id="{225C9945-912D-9141-AD21-E485BE2DCA00}"/>
              </a:ext>
            </a:extLst>
          </p:cNvPr>
          <p:cNvPicPr>
            <a:picLocks noChangeAspect="1"/>
          </p:cNvPicPr>
          <p:nvPr/>
        </p:nvPicPr>
        <p:blipFill rotWithShape="1">
          <a:blip r:embed="rId2">
            <a:extLst>
              <a:ext uri="{28A0092B-C50C-407E-A947-70E740481C1C}">
                <a14:useLocalDpi xmlns:a14="http://schemas.microsoft.com/office/drawing/2010/main" val="0"/>
              </a:ext>
            </a:extLst>
          </a:blip>
          <a:srcRect b="50354"/>
          <a:stretch/>
        </p:blipFill>
        <p:spPr>
          <a:xfrm>
            <a:off x="4562970" y="1080120"/>
            <a:ext cx="4051931" cy="1916832"/>
          </a:xfrm>
          <a:prstGeom prst="rect">
            <a:avLst/>
          </a:prstGeom>
        </p:spPr>
      </p:pic>
      <p:sp>
        <p:nvSpPr>
          <p:cNvPr id="6" name="TextBox 5">
            <a:extLst>
              <a:ext uri="{FF2B5EF4-FFF2-40B4-BE49-F238E27FC236}">
                <a16:creationId xmlns:a16="http://schemas.microsoft.com/office/drawing/2014/main" id="{C3D560E3-604C-1342-9F8F-EF931CE81B1D}"/>
              </a:ext>
            </a:extLst>
          </p:cNvPr>
          <p:cNvSpPr txBox="1"/>
          <p:nvPr/>
        </p:nvSpPr>
        <p:spPr bwMode="auto">
          <a:xfrm>
            <a:off x="1551021" y="5995183"/>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未加電壓</a:t>
            </a:r>
            <a:endParaRPr lang="en-TW" sz="1800" dirty="0"/>
          </a:p>
        </p:txBody>
      </p:sp>
      <p:sp>
        <p:nvSpPr>
          <p:cNvPr id="7" name="TextBox 6">
            <a:extLst>
              <a:ext uri="{FF2B5EF4-FFF2-40B4-BE49-F238E27FC236}">
                <a16:creationId xmlns:a16="http://schemas.microsoft.com/office/drawing/2014/main" id="{759D2A82-D7AE-B647-8A8D-AFBE34A5E3C8}"/>
              </a:ext>
            </a:extLst>
          </p:cNvPr>
          <p:cNvSpPr txBox="1"/>
          <p:nvPr/>
        </p:nvSpPr>
        <p:spPr bwMode="auto">
          <a:xfrm>
            <a:off x="6159533" y="6035665"/>
            <a:ext cx="1224136" cy="369332"/>
          </a:xfrm>
          <a:prstGeom prst="rect">
            <a:avLst/>
          </a:prstGeom>
          <a:noFill/>
          <a:ln w="9525">
            <a:noFill/>
            <a:miter lim="800000"/>
            <a:headEnd/>
            <a:tailEnd/>
          </a:ln>
        </p:spPr>
        <p:txBody>
          <a:bodyPr wrap="square" rtlCol="0">
            <a:spAutoFit/>
          </a:bodyPr>
          <a:lstStyle/>
          <a:p>
            <a:pPr>
              <a:spcBef>
                <a:spcPct val="50000"/>
              </a:spcBef>
            </a:pPr>
            <a:r>
              <a:rPr lang="en-GB" sz="1800" dirty="0" err="1"/>
              <a:t>加電壓</a:t>
            </a:r>
            <a:endParaRPr lang="en-TW" sz="1800" dirty="0"/>
          </a:p>
        </p:txBody>
      </p:sp>
      <p:sp>
        <p:nvSpPr>
          <p:cNvPr id="8" name="TextBox 7">
            <a:extLst>
              <a:ext uri="{FF2B5EF4-FFF2-40B4-BE49-F238E27FC236}">
                <a16:creationId xmlns:a16="http://schemas.microsoft.com/office/drawing/2014/main" id="{7E6B3E22-500A-F448-BAC2-453F9163F410}"/>
              </a:ext>
            </a:extLst>
          </p:cNvPr>
          <p:cNvSpPr txBox="1"/>
          <p:nvPr/>
        </p:nvSpPr>
        <p:spPr bwMode="auto">
          <a:xfrm>
            <a:off x="7884367" y="1700808"/>
            <a:ext cx="730533" cy="369332"/>
          </a:xfrm>
          <a:prstGeom prst="rect">
            <a:avLst/>
          </a:prstGeom>
          <a:noFill/>
          <a:ln w="9525">
            <a:noFill/>
            <a:miter lim="800000"/>
            <a:headEnd/>
            <a:tailEnd/>
          </a:ln>
        </p:spPr>
        <p:txBody>
          <a:bodyPr wrap="square" rtlCol="0">
            <a:spAutoFit/>
          </a:bodyPr>
          <a:lstStyle/>
          <a:p>
            <a:pPr>
              <a:spcBef>
                <a:spcPct val="50000"/>
              </a:spcBef>
            </a:pPr>
            <a:r>
              <a:rPr lang="en-TW" sz="1800" dirty="0"/>
              <a:t>導體</a:t>
            </a:r>
          </a:p>
        </p:txBody>
      </p:sp>
      <p:sp>
        <p:nvSpPr>
          <p:cNvPr id="9" name="TextBox 8">
            <a:extLst>
              <a:ext uri="{FF2B5EF4-FFF2-40B4-BE49-F238E27FC236}">
                <a16:creationId xmlns:a16="http://schemas.microsoft.com/office/drawing/2014/main" id="{A678FC65-F565-9D4B-B2F9-268F9DD9AA8B}"/>
              </a:ext>
            </a:extLst>
          </p:cNvPr>
          <p:cNvSpPr txBox="1"/>
          <p:nvPr/>
        </p:nvSpPr>
        <p:spPr bwMode="auto">
          <a:xfrm>
            <a:off x="7761519" y="4915063"/>
            <a:ext cx="982942" cy="369332"/>
          </a:xfrm>
          <a:prstGeom prst="rect">
            <a:avLst/>
          </a:prstGeom>
          <a:noFill/>
          <a:ln w="9525">
            <a:noFill/>
            <a:miter lim="800000"/>
            <a:headEnd/>
            <a:tailEnd/>
          </a:ln>
        </p:spPr>
        <p:txBody>
          <a:bodyPr wrap="square" rtlCol="0">
            <a:spAutoFit/>
          </a:bodyPr>
          <a:lstStyle/>
          <a:p>
            <a:pPr>
              <a:spcBef>
                <a:spcPct val="50000"/>
              </a:spcBef>
            </a:pPr>
            <a:r>
              <a:rPr lang="en-TW" sz="1800" dirty="0"/>
              <a:t>絕緣體</a:t>
            </a:r>
          </a:p>
        </p:txBody>
      </p:sp>
    </p:spTree>
    <p:extLst>
      <p:ext uri="{BB962C8B-B14F-4D97-AF65-F5344CB8AC3E}">
        <p14:creationId xmlns:p14="http://schemas.microsoft.com/office/powerpoint/2010/main" val="376458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4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974" y="321546"/>
            <a:ext cx="2197330" cy="374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文字方塊 6"/>
          <p:cNvSpPr txBox="1">
            <a:spLocks noChangeArrowheads="1"/>
          </p:cNvSpPr>
          <p:nvPr/>
        </p:nvSpPr>
        <p:spPr bwMode="auto">
          <a:xfrm>
            <a:off x="827584" y="4139053"/>
            <a:ext cx="7857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在未填滿的能帶內的電子能態，感覺就像原子能態中的連續能量自由態！</a:t>
            </a:r>
          </a:p>
        </p:txBody>
      </p:sp>
      <p:pic>
        <p:nvPicPr>
          <p:cNvPr id="13320" name="Picture 5" descr="F39_18"/>
          <p:cNvPicPr>
            <a:picLocks noChangeAspect="1" noChangeArrowheads="1"/>
          </p:cNvPicPr>
          <p:nvPr/>
        </p:nvPicPr>
        <p:blipFill>
          <a:blip r:embed="rId3">
            <a:extLst>
              <a:ext uri="{28A0092B-C50C-407E-A947-70E740481C1C}">
                <a14:useLocalDpi xmlns:a14="http://schemas.microsoft.com/office/drawing/2010/main" val="0"/>
              </a:ext>
            </a:extLst>
          </a:blip>
          <a:srcRect r="17206" b="4970"/>
          <a:stretch>
            <a:fillRect/>
          </a:stretch>
        </p:blipFill>
        <p:spPr bwMode="auto">
          <a:xfrm>
            <a:off x="4026453" y="1484784"/>
            <a:ext cx="1764783" cy="258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flipH="1">
            <a:off x="3123600" y="1700808"/>
            <a:ext cx="1368151"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827584" y="4581128"/>
            <a:ext cx="7857292" cy="369332"/>
          </a:xfrm>
          <a:prstGeom prst="rect">
            <a:avLst/>
          </a:prstGeom>
          <a:noFill/>
          <a:ln w="9525">
            <a:noFill/>
            <a:miter lim="800000"/>
            <a:headEnd/>
            <a:tailEnd/>
          </a:ln>
        </p:spPr>
        <p:txBody>
          <a:bodyPr wrap="square" rtlCol="0">
            <a:spAutoFit/>
          </a:bodyPr>
          <a:lstStyle/>
          <a:p>
            <a:pPr>
              <a:spcBef>
                <a:spcPct val="50000"/>
              </a:spcBef>
            </a:pPr>
            <a:r>
              <a:rPr lang="zh-TW" altLang="en-US" sz="1800" dirty="0"/>
              <a:t>可以證明這些電子在固體內完全自由移動。彷彿沒有其他原子成分存在一般。</a:t>
            </a:r>
          </a:p>
        </p:txBody>
      </p:sp>
      <p:sp>
        <p:nvSpPr>
          <p:cNvPr id="3" name="矩形 2"/>
          <p:cNvSpPr/>
          <p:nvPr/>
        </p:nvSpPr>
        <p:spPr>
          <a:xfrm>
            <a:off x="853021" y="5049804"/>
            <a:ext cx="2954655" cy="369332"/>
          </a:xfrm>
          <a:prstGeom prst="rect">
            <a:avLst/>
          </a:prstGeom>
        </p:spPr>
        <p:txBody>
          <a:bodyPr wrap="none">
            <a:spAutoFit/>
          </a:bodyPr>
          <a:lstStyle/>
          <a:p>
            <a:r>
              <a:rPr lang="zh-TW" altLang="en-US" sz="1800" dirty="0"/>
              <a:t>就如同氣體中的分子一樣！</a:t>
            </a:r>
          </a:p>
        </p:txBody>
      </p:sp>
      <p:pic>
        <p:nvPicPr>
          <p:cNvPr id="9" name="Picture 8" descr="File:Translational motion.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707" y="5049804"/>
            <a:ext cx="1771269" cy="15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440577F-252F-B345-91A6-F76182D3B5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1211294"/>
            <a:ext cx="1799801" cy="28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371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1"/>
          <p:cNvSpPr txBox="1">
            <a:spLocks noChangeArrowheads="1"/>
          </p:cNvSpPr>
          <p:nvPr/>
        </p:nvSpPr>
        <p:spPr bwMode="auto">
          <a:xfrm>
            <a:off x="1368747" y="3434297"/>
            <a:ext cx="63304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Arial" charset="0"/>
              </a:rPr>
              <a:t>在固體中導電電子很像氣體分子！這就稱為</a:t>
            </a:r>
            <a:r>
              <a:rPr lang="zh-TW" altLang="en-US" sz="1800" dirty="0">
                <a:solidFill>
                  <a:srgbClr val="FF0000"/>
                </a:solidFill>
                <a:latin typeface="Arial" charset="0"/>
              </a:rPr>
              <a:t>自由電子模型</a:t>
            </a:r>
            <a:r>
              <a:rPr lang="zh-TW" altLang="en-US" sz="1800" dirty="0">
                <a:latin typeface="Arial" charset="0"/>
              </a:rPr>
              <a:t>。</a:t>
            </a:r>
          </a:p>
        </p:txBody>
      </p:sp>
      <p:pic>
        <p:nvPicPr>
          <p:cNvPr id="14340" name="圖片 3" descr="heat4.jpg"/>
          <p:cNvPicPr>
            <a:picLocks noChangeAspect="1"/>
          </p:cNvPicPr>
          <p:nvPr/>
        </p:nvPicPr>
        <p:blipFill>
          <a:blip r:embed="rId2">
            <a:extLst>
              <a:ext uri="{28A0092B-C50C-407E-A947-70E740481C1C}">
                <a14:useLocalDpi xmlns:a14="http://schemas.microsoft.com/office/drawing/2010/main" val="0"/>
              </a:ext>
            </a:extLst>
          </a:blip>
          <a:srcRect l="68333" t="14130" r="4167" b="9572"/>
          <a:stretch>
            <a:fillRect/>
          </a:stretch>
        </p:blipFill>
        <p:spPr bwMode="auto">
          <a:xfrm>
            <a:off x="1488714" y="639321"/>
            <a:ext cx="32591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文字方塊 5"/>
          <p:cNvSpPr txBox="1">
            <a:spLocks noChangeArrowheads="1"/>
          </p:cNvSpPr>
          <p:nvPr/>
        </p:nvSpPr>
        <p:spPr bwMode="auto">
          <a:xfrm>
            <a:off x="1382734" y="3835474"/>
            <a:ext cx="6925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即使沒有外加電場，電子也是在導體中如氣體分子般混亂地移動！</a:t>
            </a:r>
          </a:p>
        </p:txBody>
      </p:sp>
      <p:sp>
        <p:nvSpPr>
          <p:cNvPr id="2" name="文字方塊 1"/>
          <p:cNvSpPr txBox="1"/>
          <p:nvPr/>
        </p:nvSpPr>
        <p:spPr bwMode="auto">
          <a:xfrm>
            <a:off x="1361908" y="4236651"/>
            <a:ext cx="75305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這個模型有時就稱為</a:t>
            </a:r>
            <a:r>
              <a:rPr lang="zh-TW" altLang="en-US" sz="1800" dirty="0">
                <a:solidFill>
                  <a:srgbClr val="FF0000"/>
                </a:solidFill>
              </a:rPr>
              <a:t>無交互作用的理想電子氣體</a:t>
            </a:r>
            <a:r>
              <a:rPr lang="zh-TW" altLang="en-US" sz="1800" dirty="0"/>
              <a:t>。電子因此作自由運動。</a:t>
            </a:r>
          </a:p>
        </p:txBody>
      </p:sp>
      <p:sp>
        <p:nvSpPr>
          <p:cNvPr id="7" name="文字方塊 6"/>
          <p:cNvSpPr txBox="1"/>
          <p:nvPr/>
        </p:nvSpPr>
        <p:spPr bwMode="auto">
          <a:xfrm>
            <a:off x="1368747" y="5445224"/>
            <a:ext cx="6925473" cy="369332"/>
          </a:xfrm>
          <a:prstGeom prst="rect">
            <a:avLst/>
          </a:prstGeom>
          <a:noFill/>
          <a:ln w="9525">
            <a:noFill/>
            <a:miter lim="800000"/>
            <a:headEnd/>
            <a:tailEnd/>
          </a:ln>
        </p:spPr>
        <p:txBody>
          <a:bodyPr wrap="square" rtlCol="0">
            <a:spAutoFit/>
          </a:bodyPr>
          <a:lstStyle/>
          <a:p>
            <a:pPr>
              <a:spcBef>
                <a:spcPct val="50000"/>
              </a:spcBef>
            </a:pPr>
            <a:r>
              <a:rPr lang="zh-TW" altLang="en-US" sz="1800" dirty="0"/>
              <a:t>理想氣體以氣體分子的</a:t>
            </a:r>
            <a:r>
              <a:rPr lang="en-US" altLang="zh-TW" sz="1800" dirty="0"/>
              <a:t>Maxwell</a:t>
            </a:r>
            <a:r>
              <a:rPr lang="zh-TW" altLang="en-US" sz="1800" dirty="0"/>
              <a:t>速度分布可以推導出所有性質。</a:t>
            </a:r>
          </a:p>
        </p:txBody>
      </p:sp>
      <p:sp>
        <p:nvSpPr>
          <p:cNvPr id="9" name="文字方塊 8"/>
          <p:cNvSpPr txBox="1"/>
          <p:nvPr/>
        </p:nvSpPr>
        <p:spPr bwMode="auto">
          <a:xfrm>
            <a:off x="1361908" y="5869748"/>
            <a:ext cx="6240441" cy="369332"/>
          </a:xfrm>
          <a:prstGeom prst="rect">
            <a:avLst/>
          </a:prstGeom>
          <a:noFill/>
          <a:ln w="9525">
            <a:noFill/>
            <a:miter lim="800000"/>
            <a:headEnd/>
            <a:tailEnd/>
          </a:ln>
        </p:spPr>
        <p:txBody>
          <a:bodyPr wrap="square" rtlCol="0">
            <a:spAutoFit/>
          </a:bodyPr>
          <a:lstStyle/>
          <a:p>
            <a:pPr>
              <a:spcBef>
                <a:spcPct val="50000"/>
              </a:spcBef>
            </a:pPr>
            <a:r>
              <a:rPr lang="zh-TW" altLang="en-US" sz="1800" dirty="0"/>
              <a:t>理想電子氣體也有電子能量分布。</a:t>
            </a:r>
          </a:p>
        </p:txBody>
      </p:sp>
      <p:pic>
        <p:nvPicPr>
          <p:cNvPr id="10" name="Picture 7" descr="C:\Users\Chia-Hung Chang\Downloads\Data\Knight\Media\Chapter31\Images\31_13Figurea-F.jpg">
            <a:extLst>
              <a:ext uri="{FF2B5EF4-FFF2-40B4-BE49-F238E27FC236}">
                <a16:creationId xmlns:a16="http://schemas.microsoft.com/office/drawing/2014/main" id="{92187742-CC69-814C-A8F5-C95EA897B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691" y="241828"/>
            <a:ext cx="2642749" cy="308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CE7DDA64-26A0-824F-8A6F-00731C90A835}"/>
              </a:ext>
            </a:extLst>
          </p:cNvPr>
          <p:cNvSpPr txBox="1"/>
          <p:nvPr/>
        </p:nvSpPr>
        <p:spPr bwMode="auto">
          <a:xfrm>
            <a:off x="1382734" y="4661175"/>
            <a:ext cx="6083573" cy="369332"/>
          </a:xfrm>
          <a:prstGeom prst="rect">
            <a:avLst/>
          </a:prstGeom>
          <a:noFill/>
          <a:ln w="9525">
            <a:noFill/>
            <a:miter lim="800000"/>
            <a:headEnd/>
            <a:tailEnd/>
          </a:ln>
        </p:spPr>
        <p:txBody>
          <a:bodyPr wrap="square" rtlCol="0">
            <a:spAutoFit/>
          </a:bodyPr>
          <a:lstStyle/>
          <a:p>
            <a:pPr>
              <a:spcBef>
                <a:spcPct val="50000"/>
              </a:spcBef>
            </a:pPr>
            <a:r>
              <a:rPr kumimoji="1" lang="zh-TW" altLang="en-US" sz="1800" dirty="0"/>
              <a:t>但電子在自由運動間會撞擊晶格的離子而改變速度。</a:t>
            </a:r>
          </a:p>
        </p:txBody>
      </p:sp>
    </p:spTree>
    <p:extLst>
      <p:ext uri="{BB962C8B-B14F-4D97-AF65-F5344CB8AC3E}">
        <p14:creationId xmlns:p14="http://schemas.microsoft.com/office/powerpoint/2010/main" val="111636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538282" y="2788447"/>
            <a:ext cx="2735626" cy="225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602" name="Picture 2" descr="Z:\Dropbox\Documents\課程\Young\Chapter42\A_Images\A_Figures_and_Photos\42_20_Fig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199" y="2805617"/>
            <a:ext cx="2698055" cy="21827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文字方塊 3"/>
              <p:cNvSpPr txBox="1"/>
              <p:nvPr/>
            </p:nvSpPr>
            <p:spPr bwMode="auto">
              <a:xfrm>
                <a:off x="709341" y="1220607"/>
                <a:ext cx="7056784" cy="369332"/>
              </a:xfrm>
              <a:prstGeom prst="rect">
                <a:avLst/>
              </a:prstGeom>
              <a:noFill/>
              <a:ln w="9525">
                <a:noFill/>
                <a:miter lim="800000"/>
                <a:headEnd/>
                <a:tailEnd/>
              </a:ln>
            </p:spPr>
            <p:txBody>
              <a:bodyPr wrap="square" rtlCol="0">
                <a:spAutoFit/>
              </a:bodyPr>
              <a:lstStyle/>
              <a:p>
                <a:pPr>
                  <a:spcBef>
                    <a:spcPct val="50000"/>
                  </a:spcBef>
                </a:pPr>
                <a:r>
                  <a:rPr lang="zh-TW" altLang="en-US" sz="1800" dirty="0"/>
                  <a:t>有現成的辦法來標定及記數一個空腔內的電子波的能態：</a:t>
                </a:r>
                <a14:m>
                  <m:oMath xmlns:m="http://schemas.openxmlformats.org/officeDocument/2006/math">
                    <m:r>
                      <a:rPr lang="zh-TW" altLang="en-US" sz="1800" i="1" smtClean="0">
                        <a:latin typeface="Cambria Math"/>
                      </a:rPr>
                      <m:t>𝜌</m:t>
                    </m:r>
                    <m:d>
                      <m:dPr>
                        <m:ctrlPr>
                          <a:rPr lang="en-US" altLang="zh-TW" sz="1800" i="1" smtClean="0">
                            <a:latin typeface="Cambria Math" panose="02040503050406030204" pitchFamily="18" charset="0"/>
                          </a:rPr>
                        </m:ctrlPr>
                      </m:dPr>
                      <m:e>
                        <m:r>
                          <a:rPr lang="en-US" altLang="zh-TW" sz="1800" b="0" i="1" smtClean="0">
                            <a:latin typeface="Cambria Math"/>
                          </a:rPr>
                          <m:t>𝐸</m:t>
                        </m:r>
                      </m:e>
                    </m:d>
                  </m:oMath>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709341" y="1220607"/>
                <a:ext cx="7056784" cy="369332"/>
              </a:xfrm>
              <a:prstGeom prst="rect">
                <a:avLst/>
              </a:prstGeom>
              <a:blipFill rotWithShape="1">
                <a:blip r:embed="rId3"/>
                <a:stretch>
                  <a:fillRect l="-691" t="-6557" b="-26230"/>
                </a:stretch>
              </a:blipFill>
              <a:ln w="9525">
                <a:noFill/>
                <a:miter lim="800000"/>
                <a:headEnd/>
                <a:tailEnd/>
              </a:ln>
            </p:spPr>
            <p:txBody>
              <a:bodyPr/>
              <a:lstStyle/>
              <a:p>
                <a:r>
                  <a:rPr lang="zh-CN" altLang="en-US">
                    <a:noFill/>
                  </a:rPr>
                  <a:t> </a:t>
                </a:r>
              </a:p>
            </p:txBody>
          </p:sp>
        </mc:Fallback>
      </mc:AlternateContent>
      <p:sp>
        <p:nvSpPr>
          <p:cNvPr id="7" name="文字方塊 6"/>
          <p:cNvSpPr txBox="1"/>
          <p:nvPr/>
        </p:nvSpPr>
        <p:spPr bwMode="auto">
          <a:xfrm>
            <a:off x="711647" y="329279"/>
            <a:ext cx="6539054" cy="369332"/>
          </a:xfrm>
          <a:prstGeom prst="rect">
            <a:avLst/>
          </a:prstGeom>
          <a:noFill/>
          <a:ln w="9525">
            <a:noFill/>
            <a:miter lim="800000"/>
            <a:headEnd/>
            <a:tailEnd/>
          </a:ln>
        </p:spPr>
        <p:txBody>
          <a:bodyPr wrap="square" rtlCol="0">
            <a:spAutoFit/>
          </a:bodyPr>
          <a:lstStyle/>
          <a:p>
            <a:pPr>
              <a:spcBef>
                <a:spcPct val="50000"/>
              </a:spcBef>
            </a:pPr>
            <a:r>
              <a:rPr lang="zh-TW" altLang="en-US" sz="1800" dirty="0"/>
              <a:t>對於這些電子，</a:t>
            </a:r>
            <a:r>
              <a:rPr lang="zh-TW" altLang="en-US" sz="1800" dirty="0">
                <a:solidFill>
                  <a:srgbClr val="FF0000"/>
                </a:solidFill>
              </a:rPr>
              <a:t>固體如同一個空腔</a:t>
            </a:r>
            <a:r>
              <a:rPr lang="zh-TW" altLang="en-US" sz="1800" dirty="0"/>
              <a:t>。電子以電子波在空腔傳播：</a:t>
            </a:r>
          </a:p>
        </p:txBody>
      </p:sp>
      <p:sp>
        <p:nvSpPr>
          <p:cNvPr id="5" name="文字方塊 4"/>
          <p:cNvSpPr txBox="1"/>
          <p:nvPr/>
        </p:nvSpPr>
        <p:spPr bwMode="auto">
          <a:xfrm>
            <a:off x="709341" y="784348"/>
            <a:ext cx="4248472" cy="369332"/>
          </a:xfrm>
          <a:prstGeom prst="rect">
            <a:avLst/>
          </a:prstGeom>
          <a:noFill/>
          <a:ln w="9525">
            <a:noFill/>
            <a:miter lim="800000"/>
            <a:headEnd/>
            <a:tailEnd/>
          </a:ln>
        </p:spPr>
        <p:txBody>
          <a:bodyPr wrap="square" rtlCol="0">
            <a:spAutoFit/>
          </a:bodyPr>
          <a:lstStyle/>
          <a:p>
            <a:pPr>
              <a:spcBef>
                <a:spcPct val="50000"/>
              </a:spcBef>
            </a:pPr>
            <a:r>
              <a:rPr lang="zh-TW" altLang="en-US" sz="1800" dirty="0"/>
              <a:t>這些能態就對應三度空間內的駐波！</a:t>
            </a:r>
          </a:p>
        </p:txBody>
      </p:sp>
      <mc:AlternateContent xmlns:mc="http://schemas.openxmlformats.org/markup-compatibility/2006" xmlns:a14="http://schemas.microsoft.com/office/drawing/2010/main">
        <mc:Choice Requires="a14">
          <p:sp>
            <p:nvSpPr>
              <p:cNvPr id="9" name="文字方塊 8"/>
              <p:cNvSpPr txBox="1"/>
              <p:nvPr/>
            </p:nvSpPr>
            <p:spPr>
              <a:xfrm>
                <a:off x="771437" y="1602883"/>
                <a:ext cx="3812839"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𝑘</m:t>
                          </m:r>
                        </m:e>
                        <m:sub>
                          <m:r>
                            <a:rPr lang="en-US" altLang="zh-TW" sz="1800" b="0" i="1" smtClean="0">
                              <a:latin typeface="Cambria Math"/>
                            </a:rPr>
                            <m:t>𝑥</m:t>
                          </m:r>
                        </m:sub>
                      </m:sSub>
                      <m:r>
                        <a:rPr lang="en-US" altLang="zh-TW" sz="1800" b="0" i="1" smtClean="0">
                          <a:latin typeface="Cambria Math"/>
                        </a:rPr>
                        <m:t>=</m:t>
                      </m:r>
                      <m:f>
                        <m:fPr>
                          <m:ctrlPr>
                            <a:rPr lang="en-US" altLang="zh-TW" sz="1800" b="0" i="1" smtClean="0">
                              <a:latin typeface="Cambria Math" panose="02040503050406030204" pitchFamily="18" charset="0"/>
                            </a:rPr>
                          </m:ctrlPr>
                        </m:fPr>
                        <m:num>
                          <m:r>
                            <a:rPr lang="zh-TW" altLang="en-US" sz="1800" b="0" i="1" smtClean="0">
                              <a:latin typeface="Cambria Math"/>
                            </a:rPr>
                            <m:t>𝜋</m:t>
                          </m:r>
                        </m:num>
                        <m:den>
                          <m:r>
                            <a:rPr lang="en-US" altLang="zh-TW" sz="1800" b="0" i="1" smtClean="0">
                              <a:latin typeface="Cambria Math"/>
                            </a:rPr>
                            <m:t>𝐿</m:t>
                          </m:r>
                        </m:den>
                      </m:f>
                      <m:sSub>
                        <m:sSubPr>
                          <m:ctrlPr>
                            <a:rPr lang="en-US" altLang="zh-TW" sz="1800" i="1">
                              <a:latin typeface="Cambria Math" panose="02040503050406030204" pitchFamily="18" charset="0"/>
                            </a:rPr>
                          </m:ctrlPr>
                        </m:sSubPr>
                        <m:e>
                          <m:r>
                            <a:rPr lang="en-US" altLang="zh-TW" sz="1800" b="0" i="1" smtClean="0">
                              <a:latin typeface="Cambria Math"/>
                            </a:rPr>
                            <m:t>𝑛</m:t>
                          </m:r>
                        </m:e>
                        <m:sub>
                          <m:r>
                            <a:rPr lang="en-US" altLang="zh-TW" sz="1800" i="1">
                              <a:latin typeface="Cambria Math"/>
                            </a:rPr>
                            <m:t>𝑥</m:t>
                          </m:r>
                        </m:sub>
                      </m:sSub>
                      <m:r>
                        <a:rPr lang="zh-TW" altLang="en-US" sz="1800" b="0" i="1" smtClean="0">
                          <a:latin typeface="Cambria Math"/>
                        </a:rPr>
                        <m:t>       </m:t>
                      </m:r>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𝑦</m:t>
                          </m:r>
                        </m:sub>
                      </m:sSub>
                      <m:r>
                        <a:rPr lang="en-US" altLang="zh-TW" sz="1800" i="1">
                          <a:latin typeface="Cambria Math"/>
                        </a:rPr>
                        <m:t>=</m:t>
                      </m:r>
                      <m:f>
                        <m:fPr>
                          <m:ctrlPr>
                            <a:rPr lang="en-US" altLang="zh-TW" sz="1800" i="1">
                              <a:latin typeface="Cambria Math" panose="02040503050406030204" pitchFamily="18" charset="0"/>
                            </a:rPr>
                          </m:ctrlPr>
                        </m:fPr>
                        <m:num>
                          <m:r>
                            <a:rPr lang="zh-TW" altLang="en-US" sz="1800" i="1">
                              <a:latin typeface="Cambria Math"/>
                            </a:rPr>
                            <m:t>𝜋</m:t>
                          </m:r>
                        </m:num>
                        <m:den>
                          <m:r>
                            <a:rPr lang="en-US" altLang="zh-TW" sz="1800" i="1">
                              <a:latin typeface="Cambria Math"/>
                            </a:rPr>
                            <m:t>𝐿</m:t>
                          </m:r>
                        </m:den>
                      </m:f>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b="0" i="1" smtClean="0">
                              <a:latin typeface="Cambria Math"/>
                            </a:rPr>
                            <m:t>𝑦</m:t>
                          </m:r>
                        </m:sub>
                      </m:sSub>
                      <m:r>
                        <a:rPr lang="zh-TW" altLang="en-US" sz="1800" b="0" i="1" smtClean="0">
                          <a:latin typeface="Cambria Math"/>
                        </a:rPr>
                        <m:t>      </m:t>
                      </m:r>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𝑧</m:t>
                          </m:r>
                        </m:sub>
                      </m:sSub>
                      <m:r>
                        <a:rPr lang="en-US" altLang="zh-TW" sz="1800" i="1">
                          <a:latin typeface="Cambria Math"/>
                        </a:rPr>
                        <m:t>=</m:t>
                      </m:r>
                      <m:f>
                        <m:fPr>
                          <m:ctrlPr>
                            <a:rPr lang="en-US" altLang="zh-TW" sz="1800" i="1">
                              <a:latin typeface="Cambria Math" panose="02040503050406030204" pitchFamily="18" charset="0"/>
                            </a:rPr>
                          </m:ctrlPr>
                        </m:fPr>
                        <m:num>
                          <m:r>
                            <a:rPr lang="zh-TW" altLang="en-US" sz="1800" i="1">
                              <a:latin typeface="Cambria Math"/>
                            </a:rPr>
                            <m:t>𝜋</m:t>
                          </m:r>
                        </m:num>
                        <m:den>
                          <m:r>
                            <a:rPr lang="en-US" altLang="zh-TW" sz="1800" i="1">
                              <a:latin typeface="Cambria Math"/>
                            </a:rPr>
                            <m:t>𝐿</m:t>
                          </m:r>
                        </m:den>
                      </m:f>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b="0" i="1" smtClean="0">
                              <a:latin typeface="Cambria Math"/>
                            </a:rPr>
                            <m:t>𝑧</m:t>
                          </m:r>
                        </m:sub>
                      </m:sSub>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771437" y="1602883"/>
                <a:ext cx="3812839" cy="562975"/>
              </a:xfrm>
              <a:prstGeom prst="rect">
                <a:avLst/>
              </a:prstGeom>
              <a:blipFill rotWithShape="1">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4562232" y="784348"/>
                <a:ext cx="3515963" cy="39126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zh-TW" altLang="en-US" sz="1800" b="0" i="1" smtClean="0">
                              <a:latin typeface="Cambria Math"/>
                            </a:rPr>
                            <m:t>𝜓</m:t>
                          </m:r>
                        </m:e>
                        <m:sub>
                          <m:r>
                            <a:rPr lang="en-US" altLang="zh-TW" sz="1800" b="0" i="1" smtClean="0">
                              <a:latin typeface="Cambria Math"/>
                            </a:rPr>
                            <m:t>𝐸</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0</m:t>
                          </m:r>
                        </m:sub>
                      </m:sSub>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sin</m:t>
                          </m:r>
                        </m:fName>
                        <m:e>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i="1">
                                  <a:latin typeface="Cambria Math"/>
                                </a:rPr>
                                <m:t>𝑥</m:t>
                              </m:r>
                            </m:sub>
                          </m:sSub>
                          <m:r>
                            <a:rPr lang="en-US" altLang="zh-TW" sz="1800" b="0" i="1" smtClean="0">
                              <a:latin typeface="Cambria Math"/>
                            </a:rPr>
                            <m:t>𝑥</m:t>
                          </m:r>
                        </m:e>
                      </m:func>
                      <m:r>
                        <a:rPr lang="en-US" altLang="zh-TW" sz="1800" b="0" i="1" smtClean="0">
                          <a:latin typeface="Cambria Math"/>
                          <a:ea typeface="Cambria Math"/>
                        </a:rPr>
                        <m:t>∙</m:t>
                      </m:r>
                      <m:func>
                        <m:funcPr>
                          <m:ctrlPr>
                            <a:rPr lang="en-US" altLang="zh-TW" sz="1800" i="1">
                              <a:latin typeface="Cambria Math" panose="02040503050406030204" pitchFamily="18" charset="0"/>
                            </a:rPr>
                          </m:ctrlPr>
                        </m:funcPr>
                        <m:fName>
                          <m:r>
                            <m:rPr>
                              <m:sty m:val="p"/>
                            </m:rPr>
                            <a:rPr lang="en-US" altLang="zh-TW" sz="1800">
                              <a:latin typeface="Cambria Math"/>
                            </a:rPr>
                            <m:t>sin</m:t>
                          </m:r>
                        </m:fName>
                        <m:e>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𝑦</m:t>
                              </m:r>
                            </m:sub>
                          </m:sSub>
                          <m:r>
                            <a:rPr lang="en-US" altLang="zh-TW" sz="1800" b="0" i="1" smtClean="0">
                              <a:latin typeface="Cambria Math"/>
                            </a:rPr>
                            <m:t>𝑦</m:t>
                          </m:r>
                        </m:e>
                      </m:func>
                      <m:r>
                        <a:rPr lang="en-US" altLang="zh-TW" sz="1800" i="1" smtClean="0">
                          <a:latin typeface="Cambria Math"/>
                          <a:ea typeface="Cambria Math"/>
                        </a:rPr>
                        <m:t>∙</m:t>
                      </m:r>
                      <m:func>
                        <m:funcPr>
                          <m:ctrlPr>
                            <a:rPr lang="en-US" altLang="zh-TW" sz="1800" i="1">
                              <a:latin typeface="Cambria Math" panose="02040503050406030204" pitchFamily="18" charset="0"/>
                            </a:rPr>
                          </m:ctrlPr>
                        </m:funcPr>
                        <m:fName>
                          <m:r>
                            <m:rPr>
                              <m:sty m:val="p"/>
                            </m:rPr>
                            <a:rPr lang="en-US" altLang="zh-TW" sz="1800">
                              <a:latin typeface="Cambria Math"/>
                            </a:rPr>
                            <m:t>sin</m:t>
                          </m:r>
                        </m:fName>
                        <m:e>
                          <m:sSub>
                            <m:sSubPr>
                              <m:ctrlPr>
                                <a:rPr lang="en-US" altLang="zh-TW" sz="1800" i="1">
                                  <a:latin typeface="Cambria Math" panose="02040503050406030204" pitchFamily="18" charset="0"/>
                                </a:rPr>
                              </m:ctrlPr>
                            </m:sSubPr>
                            <m:e>
                              <m:r>
                                <a:rPr lang="en-US" altLang="zh-TW" sz="1800" i="1">
                                  <a:latin typeface="Cambria Math"/>
                                </a:rPr>
                                <m:t>𝑘</m:t>
                              </m:r>
                            </m:e>
                            <m:sub>
                              <m:r>
                                <a:rPr lang="en-US" altLang="zh-TW" sz="1800" b="0" i="1" smtClean="0">
                                  <a:latin typeface="Cambria Math"/>
                                </a:rPr>
                                <m:t>𝑧</m:t>
                              </m:r>
                            </m:sub>
                          </m:sSub>
                          <m:r>
                            <a:rPr lang="en-US" altLang="zh-TW" sz="1800" b="0" i="1" smtClean="0">
                              <a:latin typeface="Cambria Math"/>
                            </a:rPr>
                            <m:t>𝑧</m:t>
                          </m:r>
                        </m:e>
                      </m:func>
                    </m:oMath>
                  </m:oMathPara>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4562232" y="784348"/>
                <a:ext cx="3515963" cy="391261"/>
              </a:xfrm>
              <a:prstGeom prst="rect">
                <a:avLst/>
              </a:prstGeom>
              <a:blipFill rotWithShape="1">
                <a:blip r:embed="rId5"/>
                <a:stretch>
                  <a:fillRect b="-7813"/>
                </a:stretch>
              </a:blipFill>
            </p:spPr>
            <p:txBody>
              <a:bodyPr/>
              <a:lstStyle/>
              <a:p>
                <a:r>
                  <a:rPr lang="zh-CN" altLang="en-US">
                    <a:noFill/>
                  </a:rPr>
                  <a:t> </a:t>
                </a:r>
              </a:p>
            </p:txBody>
          </p:sp>
        </mc:Fallback>
      </mc:AlternateContent>
      <p:pic>
        <p:nvPicPr>
          <p:cNvPr id="11" name="Picture 13" descr="http://hyperphysics.phy-astr.gsu.edu/hbase/quantum/imgqua/nspac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0290" y="2880535"/>
            <a:ext cx="2448946" cy="210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8005" y="2788447"/>
            <a:ext cx="2333400" cy="227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6" name="矩形 5"/>
              <p:cNvSpPr/>
              <p:nvPr/>
            </p:nvSpPr>
            <p:spPr>
              <a:xfrm>
                <a:off x="711647" y="5076930"/>
                <a:ext cx="7054478" cy="408253"/>
              </a:xfrm>
              <a:prstGeom prst="rect">
                <a:avLst/>
              </a:prstGeom>
            </p:spPr>
            <p:txBody>
              <a:bodyPr wrap="square">
                <a:spAutoFit/>
              </a:bodyPr>
              <a:lstStyle/>
              <a:p>
                <a:r>
                  <a:rPr lang="zh-TW" altLang="en-US" sz="1800" dirty="0"/>
                  <a:t>能量介於</a:t>
                </a:r>
                <a14:m>
                  <m:oMath xmlns:m="http://schemas.openxmlformats.org/officeDocument/2006/math">
                    <m:r>
                      <a:rPr lang="en-US" altLang="zh-TW" sz="1800" i="1" dirty="0">
                        <a:latin typeface="Cambria Math"/>
                      </a:rPr>
                      <m:t>𝐸</m:t>
                    </m:r>
                  </m:oMath>
                </a14:m>
                <a:r>
                  <a:rPr lang="zh-TW" altLang="en-US" sz="1800" dirty="0"/>
                  <a:t>與</a:t>
                </a:r>
                <a14:m>
                  <m:oMath xmlns:m="http://schemas.openxmlformats.org/officeDocument/2006/math">
                    <m:r>
                      <a:rPr lang="en-US" altLang="zh-TW" sz="1800" i="1" dirty="0">
                        <a:latin typeface="Cambria Math"/>
                      </a:rPr>
                      <m:t>𝐸</m:t>
                    </m:r>
                    <m:r>
                      <a:rPr lang="en-US" altLang="zh-TW" sz="1800" b="0" i="1" dirty="0" smtClean="0">
                        <a:latin typeface="Cambria Math"/>
                      </a:rPr>
                      <m:t>+</m:t>
                    </m:r>
                    <m:r>
                      <a:rPr lang="en-US" altLang="zh-TW" sz="1800" b="0" i="1" dirty="0" smtClean="0">
                        <a:latin typeface="Cambria Math"/>
                      </a:rPr>
                      <m:t>𝑑𝐸</m:t>
                    </m:r>
                  </m:oMath>
                </a14:m>
                <a:r>
                  <a:rPr lang="zh-TW" altLang="en-US" sz="1800" dirty="0"/>
                  <a:t>之間的能態就位於一半徑為</a:t>
                </a:r>
                <a14:m>
                  <m:oMath xmlns:m="http://schemas.openxmlformats.org/officeDocument/2006/math">
                    <m:r>
                      <a:rPr lang="en-US" altLang="zh-TW" sz="1800" b="0" i="1" smtClean="0">
                        <a:latin typeface="Cambria Math"/>
                      </a:rPr>
                      <m:t>𝑘</m:t>
                    </m:r>
                    <m:r>
                      <a:rPr lang="en-US" altLang="zh-TW" sz="1800" b="0" i="1" smtClean="0">
                        <a:latin typeface="Cambria Math"/>
                        <a:ea typeface="Cambria Math"/>
                      </a:rPr>
                      <m:t>~</m:t>
                    </m:r>
                    <m:rad>
                      <m:radPr>
                        <m:degHide m:val="on"/>
                        <m:ctrlPr>
                          <a:rPr lang="en-US" altLang="zh-TW" sz="1800" b="0" i="1" smtClean="0">
                            <a:latin typeface="Cambria Math" panose="02040503050406030204" pitchFamily="18" charset="0"/>
                            <a:ea typeface="Cambria Math"/>
                          </a:rPr>
                        </m:ctrlPr>
                      </m:radPr>
                      <m:deg/>
                      <m:e>
                        <m:r>
                          <a:rPr lang="en-US" altLang="zh-TW" sz="1800" b="0" i="1" smtClean="0">
                            <a:latin typeface="Cambria Math"/>
                            <a:ea typeface="Cambria Math"/>
                          </a:rPr>
                          <m:t>𝐸</m:t>
                        </m:r>
                      </m:e>
                    </m:rad>
                  </m:oMath>
                </a14:m>
                <a:r>
                  <a:rPr lang="zh-TW" altLang="en-US" sz="1800" dirty="0"/>
                  <a:t>的球殼上。</a:t>
                </a:r>
              </a:p>
            </p:txBody>
          </p:sp>
        </mc:Choice>
        <mc:Fallback xmlns="">
          <p:sp>
            <p:nvSpPr>
              <p:cNvPr id="6" name="矩形 5"/>
              <p:cNvSpPr>
                <a:spLocks noRot="1" noChangeAspect="1" noMove="1" noResize="1" noEditPoints="1" noAdjustHandles="1" noChangeArrowheads="1" noChangeShapeType="1" noTextEdit="1"/>
              </p:cNvSpPr>
              <p:nvPr/>
            </p:nvSpPr>
            <p:spPr>
              <a:xfrm>
                <a:off x="711647" y="5076930"/>
                <a:ext cx="7054478" cy="408253"/>
              </a:xfrm>
              <a:prstGeom prst="rect">
                <a:avLst/>
              </a:prstGeom>
              <a:blipFill rotWithShape="1">
                <a:blip r:embed="rId8"/>
                <a:stretch>
                  <a:fillRect l="-778" b="-2089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 Box 4"/>
              <p:cNvSpPr txBox="1">
                <a:spLocks noChangeArrowheads="1"/>
              </p:cNvSpPr>
              <p:nvPr/>
            </p:nvSpPr>
            <p:spPr bwMode="auto">
              <a:xfrm>
                <a:off x="681378" y="6060273"/>
                <a:ext cx="453267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latin typeface="Times New Roman" panose="02020603050405020304" pitchFamily="18" charset="0"/>
                    <a:cs typeface="Times New Roman" panose="02020603050405020304" pitchFamily="18" charset="0"/>
                  </a:rPr>
                  <a:t>這與理想氣體</a:t>
                </a:r>
                <a:r>
                  <a:rPr lang="en-US" altLang="zh-TW" sz="1800" dirty="0">
                    <a:latin typeface="Times New Roman" panose="02020603050405020304" pitchFamily="18" charset="0"/>
                    <a:cs typeface="Times New Roman" panose="02020603050405020304" pitchFamily="18" charset="0"/>
                  </a:rPr>
                  <a:t>Maxwell</a:t>
                </a:r>
                <a:r>
                  <a:rPr lang="en-US" altLang="zh-TW" sz="1800" dirty="0"/>
                  <a:t> </a:t>
                </a:r>
                <a:r>
                  <a:rPr lang="zh-TW" altLang="en-US" sz="1800" dirty="0"/>
                  <a:t>速率分佈中的</a:t>
                </a:r>
                <a14:m>
                  <m:oMath xmlns:m="http://schemas.openxmlformats.org/officeDocument/2006/math">
                    <m:sSup>
                      <m:sSupPr>
                        <m:ctrlPr>
                          <a:rPr lang="en-US" altLang="zh-TW" sz="1800" i="1">
                            <a:latin typeface="Cambria Math" panose="02040503050406030204" pitchFamily="18" charset="0"/>
                            <a:cs typeface="Times New Roman" pitchFamily="18" charset="0"/>
                          </a:rPr>
                        </m:ctrlPr>
                      </m:sSupPr>
                      <m:e>
                        <m:r>
                          <a:rPr lang="en-US" altLang="zh-TW" sz="1800" i="1">
                            <a:latin typeface="Cambria Math"/>
                            <a:cs typeface="Times New Roman" pitchFamily="18" charset="0"/>
                          </a:rPr>
                          <m:t>𝑣</m:t>
                        </m:r>
                      </m:e>
                      <m:sup>
                        <m:r>
                          <a:rPr lang="en-US" altLang="zh-TW" sz="1800" i="1">
                            <a:latin typeface="Cambria Math"/>
                            <a:cs typeface="Times New Roman" pitchFamily="18" charset="0"/>
                          </a:rPr>
                          <m:t>2</m:t>
                        </m:r>
                      </m:sup>
                    </m:sSup>
                  </m:oMath>
                </a14:m>
                <a:r>
                  <a:rPr lang="zh-TW" altLang="en-US" sz="1800" dirty="0"/>
                  <a:t>類似：</a:t>
                </a:r>
              </a:p>
            </p:txBody>
          </p:sp>
        </mc:Choice>
        <mc:Fallback xmlns="">
          <p:sp>
            <p:nvSpPr>
              <p:cNvPr id="14" name="Text Box 4"/>
              <p:cNvSpPr txBox="1">
                <a:spLocks noRot="1" noChangeAspect="1" noMove="1" noResize="1" noEditPoints="1" noAdjustHandles="1" noChangeArrowheads="1" noChangeShapeType="1" noTextEdit="1"/>
              </p:cNvSpPr>
              <p:nvPr/>
            </p:nvSpPr>
            <p:spPr bwMode="auto">
              <a:xfrm>
                <a:off x="681378" y="6060273"/>
                <a:ext cx="4532678" cy="369332"/>
              </a:xfrm>
              <a:prstGeom prst="rect">
                <a:avLst/>
              </a:prstGeom>
              <a:blipFill rotWithShape="1">
                <a:blip r:embed="rId9"/>
                <a:stretch>
                  <a:fillRect l="-1211" t="-8197" r="-6191"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451901" y="5977943"/>
                <a:ext cx="1893724" cy="53399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cs typeface="Times New Roman" pitchFamily="18" charset="0"/>
                        </a:rPr>
                        <m:t>𝑃</m:t>
                      </m:r>
                      <m:d>
                        <m:dPr>
                          <m:ctrlPr>
                            <a:rPr lang="en-US" altLang="zh-TW" sz="1800" b="0" i="1" smtClean="0">
                              <a:latin typeface="Cambria Math" panose="02040503050406030204" pitchFamily="18" charset="0"/>
                              <a:cs typeface="Times New Roman" pitchFamily="18" charset="0"/>
                            </a:rPr>
                          </m:ctrlPr>
                        </m:dPr>
                        <m:e>
                          <m:r>
                            <a:rPr lang="en-US" altLang="zh-TW" sz="1800" b="0" i="1" smtClean="0">
                              <a:latin typeface="Cambria Math"/>
                              <a:cs typeface="Times New Roman" pitchFamily="18" charset="0"/>
                            </a:rPr>
                            <m:t>𝑣</m:t>
                          </m:r>
                        </m:e>
                      </m:d>
                      <m:r>
                        <a:rPr lang="en-US" altLang="zh-TW" sz="1800" i="1">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r>
                        <a:rPr lang="en-US" altLang="zh-TW" sz="1800" b="0" i="1" smtClean="0">
                          <a:latin typeface="Cambria Math"/>
                          <a:ea typeface="Cambria Math"/>
                          <a:cs typeface="Times New Roman" pitchFamily="18" charset="0"/>
                        </a:rPr>
                        <m:t>∙</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𝑒</m:t>
                          </m:r>
                        </m:e>
                        <m:sup>
                          <m:r>
                            <a:rPr lang="en-US" altLang="zh-TW" sz="1800" b="0" i="1" smtClean="0">
                              <a:latin typeface="Cambria Math"/>
                              <a:cs typeface="Times New Roman" pitchFamily="18" charset="0"/>
                            </a:rPr>
                            <m:t>−</m:t>
                          </m:r>
                          <m:f>
                            <m:fPr>
                              <m:ctrlPr>
                                <a:rPr lang="en-US" altLang="zh-TW" sz="1800" b="0" i="1" smtClean="0">
                                  <a:latin typeface="Cambria Math" panose="02040503050406030204" pitchFamily="18" charset="0"/>
                                  <a:cs typeface="Times New Roman" pitchFamily="18" charset="0"/>
                                </a:rPr>
                              </m:ctrlPr>
                            </m:fPr>
                            <m:num>
                              <m:r>
                                <a:rPr lang="en-US" altLang="zh-TW" sz="1800" b="0" i="1" smtClean="0">
                                  <a:latin typeface="Cambria Math"/>
                                  <a:cs typeface="Times New Roman" pitchFamily="18" charset="0"/>
                                </a:rPr>
                                <m:t>𝑚</m:t>
                              </m:r>
                              <m:sSup>
                                <m:sSupPr>
                                  <m:ctrlPr>
                                    <a:rPr lang="en-US" altLang="zh-TW" sz="1800" b="0" i="1" smtClean="0">
                                      <a:latin typeface="Cambria Math" panose="02040503050406030204" pitchFamily="18" charset="0"/>
                                      <a:cs typeface="Times New Roman" pitchFamily="18" charset="0"/>
                                    </a:rPr>
                                  </m:ctrlPr>
                                </m:sSupPr>
                                <m:e>
                                  <m:r>
                                    <a:rPr lang="en-US" altLang="zh-TW" sz="1800" b="0" i="1" smtClean="0">
                                      <a:latin typeface="Cambria Math"/>
                                      <a:cs typeface="Times New Roman" pitchFamily="18" charset="0"/>
                                    </a:rPr>
                                    <m:t>𝑣</m:t>
                                  </m:r>
                                </m:e>
                                <m:sup>
                                  <m:r>
                                    <a:rPr lang="en-US" altLang="zh-TW" sz="1800" b="0" i="1" smtClean="0">
                                      <a:latin typeface="Cambria Math"/>
                                      <a:cs typeface="Times New Roman" pitchFamily="18" charset="0"/>
                                    </a:rPr>
                                    <m:t>2</m:t>
                                  </m:r>
                                </m:sup>
                              </m:sSup>
                            </m:num>
                            <m:den>
                              <m:r>
                                <a:rPr lang="en-US" altLang="zh-TW" sz="1800" b="0" i="1" smtClean="0">
                                  <a:latin typeface="Cambria Math"/>
                                  <a:cs typeface="Times New Roman" pitchFamily="18" charset="0"/>
                                </a:rPr>
                                <m:t>2</m:t>
                              </m:r>
                              <m:r>
                                <a:rPr lang="en-US" altLang="zh-TW" sz="1800" b="0" i="1" smtClean="0">
                                  <a:latin typeface="Cambria Math"/>
                                  <a:cs typeface="Times New Roman" pitchFamily="18" charset="0"/>
                                </a:rPr>
                                <m:t>𝑘𝑇</m:t>
                              </m:r>
                            </m:den>
                          </m:f>
                        </m:sup>
                      </m:sSup>
                    </m:oMath>
                  </m:oMathPara>
                </a14:m>
                <a:endParaRPr lang="zh-TW" altLang="en-US" sz="1800" dirty="0">
                  <a:cs typeface="Times New Roman"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5451901" y="5977943"/>
                <a:ext cx="1893724" cy="533992"/>
              </a:xfrm>
              <a:prstGeom prst="rect">
                <a:avLst/>
              </a:prstGeom>
              <a:blipFill rotWithShape="1">
                <a:blip r:embed="rId10"/>
                <a:stretch>
                  <a:fillRect/>
                </a:stretch>
              </a:blipFill>
            </p:spPr>
            <p:txBody>
              <a:bodyPr/>
              <a:lstStyle/>
              <a:p>
                <a:r>
                  <a:rPr lang="zh-CN" altLang="en-US">
                    <a:noFill/>
                  </a:rPr>
                  <a:t> </a:t>
                </a:r>
              </a:p>
            </p:txBody>
          </p:sp>
        </mc:Fallback>
      </mc:AlternateContent>
      <p:sp>
        <p:nvSpPr>
          <p:cNvPr id="8" name="矩形 7"/>
          <p:cNvSpPr/>
          <p:nvPr/>
        </p:nvSpPr>
        <p:spPr>
          <a:xfrm>
            <a:off x="6074935" y="5977943"/>
            <a:ext cx="518330" cy="6078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7" name="矩形 16"/>
              <p:cNvSpPr/>
              <p:nvPr/>
            </p:nvSpPr>
            <p:spPr>
              <a:xfrm>
                <a:off x="668546" y="2165858"/>
                <a:ext cx="7970323" cy="461665"/>
              </a:xfrm>
              <a:prstGeom prst="rect">
                <a:avLst/>
              </a:prstGeom>
            </p:spPr>
            <p:txBody>
              <a:bodyPr wrap="none">
                <a:spAutoFit/>
              </a:bodyPr>
              <a:lstStyle/>
              <a:p>
                <a:r>
                  <a:rPr lang="zh-TW" altLang="en-US" sz="1800" dirty="0"/>
                  <a:t>以</a:t>
                </a:r>
                <a14:m>
                  <m:oMath xmlns:m="http://schemas.openxmlformats.org/officeDocument/2006/math">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𝑥</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𝑦</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𝑧</m:t>
                            </m:r>
                          </m:sub>
                        </m:sSub>
                      </m:e>
                    </m:d>
                    <m:r>
                      <a:rPr lang="zh-TW" altLang="en-US" sz="1800" b="0" i="1" smtClean="0">
                        <a:latin typeface="Cambria Math"/>
                      </a:rPr>
                      <m:t>畫</m:t>
                    </m:r>
                  </m:oMath>
                </a14:m>
                <a:r>
                  <a:rPr lang="zh-TW" altLang="en-US" sz="1800" dirty="0"/>
                  <a:t>一空間，一個駐波態即是一個點</a:t>
                </a:r>
                <a:r>
                  <a:rPr lang="zh-TW" altLang="en-US" dirty="0"/>
                  <a:t>，</a:t>
                </a:r>
                <a:r>
                  <a:rPr lang="zh-TW" altLang="en-US" sz="1800" dirty="0"/>
                  <a:t>此空間內狀態的密度是</a:t>
                </a:r>
                <a14:m>
                  <m:oMath xmlns:m="http://schemas.openxmlformats.org/officeDocument/2006/math">
                    <m:r>
                      <a:rPr lang="en-US" altLang="zh-TW" sz="1800" i="1" dirty="0">
                        <a:latin typeface="Cambria Math"/>
                      </a:rPr>
                      <m:t>1</m:t>
                    </m:r>
                  </m:oMath>
                </a14:m>
                <a:r>
                  <a:rPr lang="zh-TW" altLang="en-US" sz="1800" dirty="0"/>
                  <a:t>！</a:t>
                </a:r>
              </a:p>
            </p:txBody>
          </p:sp>
        </mc:Choice>
        <mc:Fallback xmlns="">
          <p:sp>
            <p:nvSpPr>
              <p:cNvPr id="17" name="矩形 16"/>
              <p:cNvSpPr>
                <a:spLocks noRot="1" noChangeAspect="1" noMove="1" noResize="1" noEditPoints="1" noAdjustHandles="1" noChangeArrowheads="1" noChangeShapeType="1" noTextEdit="1"/>
              </p:cNvSpPr>
              <p:nvPr/>
            </p:nvSpPr>
            <p:spPr>
              <a:xfrm>
                <a:off x="668546" y="2165858"/>
                <a:ext cx="7970323" cy="461665"/>
              </a:xfrm>
              <a:prstGeom prst="rect">
                <a:avLst/>
              </a:prstGeom>
              <a:blipFill rotWithShape="1">
                <a:blip r:embed="rId11"/>
                <a:stretch>
                  <a:fillRect l="-689" t="-11842" b="-276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711647" y="5562334"/>
                <a:ext cx="4977516" cy="369332"/>
              </a:xfrm>
              <a:prstGeom prst="rect">
                <a:avLst/>
              </a:prstGeom>
            </p:spPr>
            <p:txBody>
              <a:bodyPr wrap="none">
                <a:spAutoFit/>
              </a:bodyPr>
              <a:lstStyle/>
              <a:p>
                <a:r>
                  <a:rPr lang="zh-TW" altLang="en-US" sz="1800" dirty="0"/>
                  <a:t>能量介於</a:t>
                </a:r>
                <a14:m>
                  <m:oMath xmlns:m="http://schemas.openxmlformats.org/officeDocument/2006/math">
                    <m:r>
                      <a:rPr lang="en-US" altLang="zh-TW" sz="1800" i="1" dirty="0">
                        <a:latin typeface="Cambria Math"/>
                      </a:rPr>
                      <m:t>𝐸</m:t>
                    </m:r>
                  </m:oMath>
                </a14:m>
                <a:r>
                  <a:rPr lang="zh-TW" altLang="en-US" sz="1800" dirty="0"/>
                  <a:t>與</a:t>
                </a:r>
                <a14:m>
                  <m:oMath xmlns:m="http://schemas.openxmlformats.org/officeDocument/2006/math">
                    <m:r>
                      <a:rPr lang="en-US" altLang="zh-TW" sz="1800" i="1" dirty="0">
                        <a:latin typeface="Cambria Math"/>
                      </a:rPr>
                      <m:t>𝐸</m:t>
                    </m:r>
                    <m:r>
                      <a:rPr lang="en-US" altLang="zh-TW" sz="1800" b="0" i="1" dirty="0" smtClean="0">
                        <a:latin typeface="Cambria Math"/>
                      </a:rPr>
                      <m:t>+</m:t>
                    </m:r>
                    <m:r>
                      <a:rPr lang="en-US" altLang="zh-TW" sz="1800" b="0" i="1" dirty="0" smtClean="0">
                        <a:latin typeface="Cambria Math"/>
                      </a:rPr>
                      <m:t>𝑑𝐸</m:t>
                    </m:r>
                  </m:oMath>
                </a14:m>
                <a:r>
                  <a:rPr lang="zh-TW" altLang="en-US" sz="1800" dirty="0"/>
                  <a:t>之間的能態數：能態密度：</a:t>
                </a:r>
              </a:p>
            </p:txBody>
          </p:sp>
        </mc:Choice>
        <mc:Fallback xmlns="">
          <p:sp>
            <p:nvSpPr>
              <p:cNvPr id="18" name="矩形 17"/>
              <p:cNvSpPr>
                <a:spLocks noRot="1" noChangeAspect="1" noMove="1" noResize="1" noEditPoints="1" noAdjustHandles="1" noChangeArrowheads="1" noChangeShapeType="1" noTextEdit="1"/>
              </p:cNvSpPr>
              <p:nvPr/>
            </p:nvSpPr>
            <p:spPr>
              <a:xfrm>
                <a:off x="711647" y="5562334"/>
                <a:ext cx="4977516" cy="369332"/>
              </a:xfrm>
              <a:prstGeom prst="rect">
                <a:avLst/>
              </a:prstGeom>
              <a:blipFill>
                <a:blip r:embed="rId12"/>
                <a:stretch>
                  <a:fillRect l="-1276" t="-6452" r="-255"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0FF85FDD-2BC2-934D-BDD1-0ED30C973DBA}"/>
                  </a:ext>
                </a:extLst>
              </p:cNvPr>
              <p:cNvSpPr/>
              <p:nvPr/>
            </p:nvSpPr>
            <p:spPr>
              <a:xfrm>
                <a:off x="5619660" y="5547368"/>
                <a:ext cx="2812693"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sz="1800" i="1">
                          <a:latin typeface="Cambria Math"/>
                        </a:rPr>
                        <m:t>𝜌</m:t>
                      </m:r>
                      <m:d>
                        <m:dPr>
                          <m:ctrlPr>
                            <a:rPr lang="en-US" altLang="zh-TW" sz="1800" i="1">
                              <a:latin typeface="Cambria Math" panose="02040503050406030204" pitchFamily="18" charset="0"/>
                            </a:rPr>
                          </m:ctrlPr>
                        </m:dPr>
                        <m:e>
                          <m:r>
                            <a:rPr lang="en-US" altLang="zh-TW" sz="1800" i="1">
                              <a:latin typeface="Cambria Math"/>
                            </a:rPr>
                            <m:t>𝐸</m:t>
                          </m:r>
                        </m:e>
                      </m:d>
                      <m:r>
                        <a:rPr lang="en-US" altLang="zh-TW" sz="1800" i="1">
                          <a:latin typeface="Cambria Math"/>
                          <a:ea typeface="Cambria Math"/>
                        </a:rPr>
                        <m:t>∙</m:t>
                      </m:r>
                      <m:r>
                        <a:rPr lang="en-US" altLang="zh-TW" sz="1800" i="1">
                          <a:latin typeface="Cambria Math"/>
                        </a:rPr>
                        <m:t>𝑑𝐸</m:t>
                      </m:r>
                      <m:r>
                        <a:rPr lang="en-US" altLang="zh-TW"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𝑘</m:t>
                          </m:r>
                        </m:e>
                        <m:sup>
                          <m:r>
                            <a:rPr lang="en-US" altLang="zh-TW" sz="1800" i="1">
                              <a:latin typeface="Cambria Math"/>
                              <a:ea typeface="Cambria Math"/>
                            </a:rPr>
                            <m:t>2</m:t>
                          </m:r>
                        </m:sup>
                      </m:sSup>
                      <m:r>
                        <a:rPr lang="en-US" altLang="zh-TW" sz="1800" i="1">
                          <a:latin typeface="Cambria Math"/>
                          <a:ea typeface="Cambria Math"/>
                        </a:rPr>
                        <m:t>∙</m:t>
                      </m:r>
                      <m:r>
                        <a:rPr lang="en-US" altLang="zh-TW" sz="1800" i="1">
                          <a:latin typeface="Cambria Math"/>
                        </a:rPr>
                        <m:t>𝑑𝐸</m:t>
                      </m:r>
                      <m:r>
                        <a:rPr lang="en-US" altLang="zh-TW" sz="1800" i="1">
                          <a:latin typeface="Cambria Math"/>
                          <a:ea typeface="Cambria Math"/>
                        </a:rPr>
                        <m:t>~</m:t>
                      </m:r>
                      <m:r>
                        <a:rPr lang="en-US" altLang="zh-TW" sz="1800" i="1">
                          <a:latin typeface="Cambria Math"/>
                          <a:ea typeface="Cambria Math"/>
                        </a:rPr>
                        <m:t>𝐸</m:t>
                      </m:r>
                      <m:r>
                        <a:rPr lang="en-US" altLang="zh-TW" sz="1800" i="1">
                          <a:latin typeface="Cambria Math"/>
                          <a:ea typeface="Cambria Math"/>
                        </a:rPr>
                        <m:t>∙</m:t>
                      </m:r>
                      <m:r>
                        <a:rPr lang="en-US" altLang="zh-TW" sz="1800" i="1">
                          <a:latin typeface="Cambria Math"/>
                        </a:rPr>
                        <m:t>𝑑𝐸</m:t>
                      </m:r>
                    </m:oMath>
                  </m:oMathPara>
                </a14:m>
                <a:endParaRPr lang="en-TW" sz="1800" dirty="0"/>
              </a:p>
            </p:txBody>
          </p:sp>
        </mc:Choice>
        <mc:Fallback xmlns="">
          <p:sp>
            <p:nvSpPr>
              <p:cNvPr id="2" name="Rectangle 1">
                <a:extLst>
                  <a:ext uri="{FF2B5EF4-FFF2-40B4-BE49-F238E27FC236}">
                    <a16:creationId xmlns:a16="http://schemas.microsoft.com/office/drawing/2014/main" id="{0FF85FDD-2BC2-934D-BDD1-0ED30C973DBA}"/>
                  </a:ext>
                </a:extLst>
              </p:cNvPr>
              <p:cNvSpPr>
                <a:spLocks noRot="1" noChangeAspect="1" noMove="1" noResize="1" noEditPoints="1" noAdjustHandles="1" noChangeArrowheads="1" noChangeShapeType="1" noTextEdit="1"/>
              </p:cNvSpPr>
              <p:nvPr/>
            </p:nvSpPr>
            <p:spPr>
              <a:xfrm>
                <a:off x="5619660" y="5547368"/>
                <a:ext cx="2812693" cy="369332"/>
              </a:xfrm>
              <a:prstGeom prst="rect">
                <a:avLst/>
              </a:prstGeom>
              <a:blipFill>
                <a:blip r:embed="rId13"/>
                <a:stretch>
                  <a:fillRect b="-6452"/>
                </a:stretch>
              </a:blipFill>
            </p:spPr>
            <p:txBody>
              <a:bodyPr/>
              <a:lstStyle/>
              <a:p>
                <a:r>
                  <a:rPr lang="en-TW">
                    <a:noFill/>
                  </a:rPr>
                  <a:t> </a:t>
                </a:r>
              </a:p>
            </p:txBody>
          </p:sp>
        </mc:Fallback>
      </mc:AlternateContent>
    </p:spTree>
    <p:extLst>
      <p:ext uri="{BB962C8B-B14F-4D97-AF65-F5344CB8AC3E}">
        <p14:creationId xmlns:p14="http://schemas.microsoft.com/office/powerpoint/2010/main" val="58671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p:bldP spid="9" grpId="0" animBg="1"/>
      <p:bldP spid="10" grpId="0" animBg="1"/>
      <p:bldP spid="6" grpId="0"/>
      <p:bldP spid="14" grpId="0"/>
      <p:bldP spid="15" grpId="0" animBg="1"/>
      <p:bldP spid="8" grpId="0" animBg="1"/>
      <p:bldP spid="17" grpId="0"/>
      <p:bldP spid="18" grpId="0"/>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文字方塊 1"/>
          <p:cNvSpPr txBox="1">
            <a:spLocks noChangeArrowheads="1"/>
          </p:cNvSpPr>
          <p:nvPr/>
        </p:nvSpPr>
        <p:spPr bwMode="auto">
          <a:xfrm>
            <a:off x="2286000" y="642938"/>
            <a:ext cx="392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周期表是根據原子的基態來排列。</a:t>
            </a:r>
          </a:p>
        </p:txBody>
      </p:sp>
      <p:sp>
        <p:nvSpPr>
          <p:cNvPr id="55299" name="文字方塊 2"/>
          <p:cNvSpPr txBox="1">
            <a:spLocks noChangeArrowheads="1"/>
          </p:cNvSpPr>
          <p:nvPr/>
        </p:nvSpPr>
        <p:spPr bwMode="auto">
          <a:xfrm>
            <a:off x="2286000" y="1071563"/>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原子可以被激發</a:t>
            </a:r>
          </a:p>
        </p:txBody>
      </p:sp>
      <p:pic>
        <p:nvPicPr>
          <p:cNvPr id="55300" name="Picture 3" descr="C:\Users\Chia-Hung Chang\Downloads\Data\Knight\Media\Chapter42\Images\42_19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76788" y="2044700"/>
            <a:ext cx="3938587"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4" descr="C:\Users\Chia-Hung Chang\Downloads\Data\Knight\Media\Chapter42\Images\42_18Figureb-F.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00125" y="4214813"/>
            <a:ext cx="34290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C:\Users\Chia-Hung Chang\Downloads\Data\Knight\Media\Chapter42\Images\42_18Figurea-F.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00125" y="1785938"/>
            <a:ext cx="342106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2" descr="C:\Users\Chia-Hung Chang\Downloads\Data\Knight\Media\Chapter42\Images\42_25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11413" y="1125538"/>
            <a:ext cx="3967162"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文字方塊 2"/>
          <p:cNvSpPr txBox="1">
            <a:spLocks noChangeArrowheads="1"/>
          </p:cNvSpPr>
          <p:nvPr/>
        </p:nvSpPr>
        <p:spPr bwMode="auto">
          <a:xfrm>
            <a:off x="2339975" y="5876925"/>
            <a:ext cx="4311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將填滿的電子組態忽略，只記價電子</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9" name="Picture 2" descr="C:\Users\Chia-Hung Chang\Downloads\Data\Knight\Media\Chapter42\Images\42_26Figure-F.jpg"/>
          <p:cNvPicPr>
            <a:picLocks noChangeAspect="1" noChangeArrowheads="1"/>
          </p:cNvPicPr>
          <p:nvPr/>
        </p:nvPicPr>
        <p:blipFill>
          <a:blip r:embed="rId2" cstate="email">
            <a:extLst>
              <a:ext uri="{28A0092B-C50C-407E-A947-70E740481C1C}">
                <a14:useLocalDpi xmlns:a14="http://schemas.microsoft.com/office/drawing/2010/main" val="0"/>
              </a:ext>
            </a:extLst>
          </a:blip>
          <a:srcRect b="55556"/>
          <a:stretch>
            <a:fillRect/>
          </a:stretch>
        </p:blipFill>
        <p:spPr bwMode="auto">
          <a:xfrm>
            <a:off x="928688" y="1500188"/>
            <a:ext cx="38385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文字方塊 2"/>
          <p:cNvSpPr txBox="1">
            <a:spLocks noChangeArrowheads="1"/>
          </p:cNvSpPr>
          <p:nvPr/>
        </p:nvSpPr>
        <p:spPr bwMode="auto">
          <a:xfrm>
            <a:off x="3429000" y="714375"/>
            <a:ext cx="242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激發的機制</a:t>
            </a:r>
          </a:p>
        </p:txBody>
      </p:sp>
      <p:sp>
        <p:nvSpPr>
          <p:cNvPr id="5" name="橢圓 4"/>
          <p:cNvSpPr/>
          <p:nvPr/>
        </p:nvSpPr>
        <p:spPr>
          <a:xfrm>
            <a:off x="2571750" y="1500188"/>
            <a:ext cx="1714500" cy="571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24578" name="Object 2"/>
          <p:cNvGraphicFramePr>
            <a:graphicFrameLocks noChangeAspect="1"/>
          </p:cNvGraphicFramePr>
          <p:nvPr/>
        </p:nvGraphicFramePr>
        <p:xfrm>
          <a:off x="5500688" y="1571625"/>
          <a:ext cx="2000250" cy="687388"/>
        </p:xfrm>
        <a:graphic>
          <a:graphicData uri="http://schemas.openxmlformats.org/presentationml/2006/ole">
            <mc:AlternateContent xmlns:mc="http://schemas.openxmlformats.org/markup-compatibility/2006">
              <mc:Choice xmlns:v="urn:schemas-microsoft-com:vml" Requires="v">
                <p:oleObj name="方程式" r:id="rId3" imgW="1143000" imgH="393480" progId="Equation.3">
                  <p:embed/>
                </p:oleObj>
              </mc:Choice>
              <mc:Fallback>
                <p:oleObj name="方程式" r:id="rId3" imgW="1143000" imgH="393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1571625"/>
                        <a:ext cx="2000250" cy="687388"/>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8" name="Picture 2" descr="C:\Users\Chia-Hung Chang\Downloads\Data\Knight\Media\Chapter42\Images\42_26Figure-F.jpg"/>
          <p:cNvPicPr>
            <a:picLocks noChangeAspect="1" noChangeArrowheads="1"/>
          </p:cNvPicPr>
          <p:nvPr/>
        </p:nvPicPr>
        <p:blipFill>
          <a:blip r:embed="rId5" cstate="email">
            <a:extLst>
              <a:ext uri="{28A0092B-C50C-407E-A947-70E740481C1C}">
                <a14:useLocalDpi xmlns:a14="http://schemas.microsoft.com/office/drawing/2010/main" val="0"/>
              </a:ext>
            </a:extLst>
          </a:blip>
          <a:srcRect t="47620"/>
          <a:stretch>
            <a:fillRect/>
          </a:stretch>
        </p:blipFill>
        <p:spPr bwMode="auto">
          <a:xfrm>
            <a:off x="971550" y="4149725"/>
            <a:ext cx="383857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橢圓 3"/>
          <p:cNvSpPr/>
          <p:nvPr/>
        </p:nvSpPr>
        <p:spPr>
          <a:xfrm>
            <a:off x="3257550" y="6007100"/>
            <a:ext cx="1714500" cy="571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584" name="文字方塊 8"/>
          <p:cNvSpPr txBox="1">
            <a:spLocks noChangeArrowheads="1"/>
          </p:cNvSpPr>
          <p:nvPr/>
        </p:nvSpPr>
        <p:spPr bwMode="auto">
          <a:xfrm>
            <a:off x="900113" y="1052513"/>
            <a:ext cx="164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吸收光子</a:t>
            </a:r>
          </a:p>
        </p:txBody>
      </p:sp>
      <p:sp>
        <p:nvSpPr>
          <p:cNvPr id="20490" name="文字方塊 9"/>
          <p:cNvSpPr txBox="1">
            <a:spLocks noChangeArrowheads="1"/>
          </p:cNvSpPr>
          <p:nvPr/>
        </p:nvSpPr>
        <p:spPr bwMode="auto">
          <a:xfrm>
            <a:off x="971550" y="3644900"/>
            <a:ext cx="1785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電子撞擊</a:t>
            </a:r>
          </a:p>
        </p:txBody>
      </p:sp>
      <p:pic>
        <p:nvPicPr>
          <p:cNvPr id="130053" name="Picture 5" descr="http://www.swondesign.com/projects/menu_3/project_11/images/16.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435600" y="5157788"/>
            <a:ext cx="2219325"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7" descr="http://www.avidimages.com/preview/2006/08/11/neon_light_open_sign_avidimages_651_prev.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435600" y="3860800"/>
            <a:ext cx="1627188"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文字方塊 12"/>
          <p:cNvSpPr txBox="1">
            <a:spLocks noChangeArrowheads="1"/>
          </p:cNvSpPr>
          <p:nvPr/>
        </p:nvSpPr>
        <p:spPr bwMode="auto">
          <a:xfrm>
            <a:off x="5435600" y="2492375"/>
            <a:ext cx="3097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eaLnBrk="1" hangingPunct="1"/>
            <a:r>
              <a:rPr lang="zh-TW" altLang="en-US">
                <a:latin typeface="Times New Roman" charset="0"/>
                <a:cs typeface="Times New Roman" charset="0"/>
              </a:rPr>
              <a:t>起點在室溫下只能是基態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490"/>
                                        </p:tgtEl>
                                        <p:attrNameLst>
                                          <p:attrName>style.visibility</p:attrName>
                                        </p:attrNameLst>
                                      </p:cBhvr>
                                      <p:to>
                                        <p:strVal val="visible"/>
                                      </p:to>
                                    </p:set>
                                    <p:anim calcmode="lin" valueType="num">
                                      <p:cBhvr additive="base">
                                        <p:cTn id="17" dur="500" fill="hold"/>
                                        <p:tgtEl>
                                          <p:spTgt spid="20490"/>
                                        </p:tgtEl>
                                        <p:attrNameLst>
                                          <p:attrName>ppt_x</p:attrName>
                                        </p:attrNameLst>
                                      </p:cBhvr>
                                      <p:tavLst>
                                        <p:tav tm="0">
                                          <p:val>
                                            <p:strVal val="#ppt_x"/>
                                          </p:val>
                                        </p:tav>
                                        <p:tav tm="100000">
                                          <p:val>
                                            <p:strVal val="#ppt_x"/>
                                          </p:val>
                                        </p:tav>
                                      </p:tavLst>
                                    </p:anim>
                                    <p:anim calcmode="lin" valueType="num">
                                      <p:cBhvr additive="base">
                                        <p:cTn id="18" dur="500" fill="hold"/>
                                        <p:tgtEl>
                                          <p:spTgt spid="2049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30055"/>
                                        </p:tgtEl>
                                        <p:attrNameLst>
                                          <p:attrName>style.visibility</p:attrName>
                                        </p:attrNameLst>
                                      </p:cBhvr>
                                      <p:to>
                                        <p:strVal val="visible"/>
                                      </p:to>
                                    </p:set>
                                    <p:anim calcmode="lin" valueType="num">
                                      <p:cBhvr additive="base">
                                        <p:cTn id="29" dur="500" fill="hold"/>
                                        <p:tgtEl>
                                          <p:spTgt spid="130055"/>
                                        </p:tgtEl>
                                        <p:attrNameLst>
                                          <p:attrName>ppt_x</p:attrName>
                                        </p:attrNameLst>
                                      </p:cBhvr>
                                      <p:tavLst>
                                        <p:tav tm="0">
                                          <p:val>
                                            <p:strVal val="#ppt_x"/>
                                          </p:val>
                                        </p:tav>
                                        <p:tav tm="100000">
                                          <p:val>
                                            <p:strVal val="#ppt_x"/>
                                          </p:val>
                                        </p:tav>
                                      </p:tavLst>
                                    </p:anim>
                                    <p:anim calcmode="lin" valueType="num">
                                      <p:cBhvr additive="base">
                                        <p:cTn id="30" dur="500" fill="hold"/>
                                        <p:tgtEl>
                                          <p:spTgt spid="130055"/>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30053"/>
                                        </p:tgtEl>
                                        <p:attrNameLst>
                                          <p:attrName>style.visibility</p:attrName>
                                        </p:attrNameLst>
                                      </p:cBhvr>
                                      <p:to>
                                        <p:strVal val="visible"/>
                                      </p:to>
                                    </p:set>
                                    <p:anim calcmode="lin" valueType="num">
                                      <p:cBhvr additive="base">
                                        <p:cTn id="35" dur="500" fill="hold"/>
                                        <p:tgtEl>
                                          <p:spTgt spid="130053"/>
                                        </p:tgtEl>
                                        <p:attrNameLst>
                                          <p:attrName>ppt_x</p:attrName>
                                        </p:attrNameLst>
                                      </p:cBhvr>
                                      <p:tavLst>
                                        <p:tav tm="0">
                                          <p:val>
                                            <p:strVal val="#ppt_x"/>
                                          </p:val>
                                        </p:tav>
                                        <p:tav tm="100000">
                                          <p:val>
                                            <p:strVal val="#ppt_x"/>
                                          </p:val>
                                        </p:tav>
                                      </p:tavLst>
                                    </p:anim>
                                    <p:anim calcmode="lin" valueType="num">
                                      <p:cBhvr additive="base">
                                        <p:cTn id="36" dur="500" fill="hold"/>
                                        <p:tgtEl>
                                          <p:spTgt spid="130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0490"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wrap="square" rtlCol="0">
        <a:spAutoFit/>
      </a:bodyPr>
      <a:lstStyle>
        <a:defPPr>
          <a:defRPr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6178</TotalTime>
  <Words>3405</Words>
  <Application>Microsoft Macintosh PowerPoint</Application>
  <PresentationFormat>On-screen Show (4:3)</PresentationFormat>
  <Paragraphs>435</Paragraphs>
  <Slides>104</Slides>
  <Notes>0</Notes>
  <HiddenSlides>8</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11" baseType="lpstr">
      <vt:lpstr>PMingLiU</vt:lpstr>
      <vt:lpstr>Arial</vt:lpstr>
      <vt:lpstr>Calibri</vt:lpstr>
      <vt:lpstr>Cambria Math</vt:lpstr>
      <vt:lpstr>Times New Roman</vt:lpstr>
      <vt:lpstr>Office 佈景主題</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395</cp:revision>
  <dcterms:created xsi:type="dcterms:W3CDTF">2008-03-17T12:32:20Z</dcterms:created>
  <dcterms:modified xsi:type="dcterms:W3CDTF">2022-12-15T01:48:50Z</dcterms:modified>
</cp:coreProperties>
</file>