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handoutMasterIdLst>
    <p:handoutMasterId r:id="rId134"/>
  </p:handoutMasterIdLst>
  <p:sldIdLst>
    <p:sldId id="405" r:id="rId2"/>
    <p:sldId id="422" r:id="rId3"/>
    <p:sldId id="359" r:id="rId4"/>
    <p:sldId id="273" r:id="rId5"/>
    <p:sldId id="257" r:id="rId6"/>
    <p:sldId id="258" r:id="rId7"/>
    <p:sldId id="567" r:id="rId8"/>
    <p:sldId id="323" r:id="rId9"/>
    <p:sldId id="568" r:id="rId10"/>
    <p:sldId id="396" r:id="rId11"/>
    <p:sldId id="569" r:id="rId12"/>
    <p:sldId id="278" r:id="rId13"/>
    <p:sldId id="325" r:id="rId14"/>
    <p:sldId id="360" r:id="rId15"/>
    <p:sldId id="260" r:id="rId16"/>
    <p:sldId id="390" r:id="rId17"/>
    <p:sldId id="391" r:id="rId18"/>
    <p:sldId id="392" r:id="rId19"/>
    <p:sldId id="393" r:id="rId20"/>
    <p:sldId id="389" r:id="rId21"/>
    <p:sldId id="395" r:id="rId22"/>
    <p:sldId id="394" r:id="rId23"/>
    <p:sldId id="271" r:id="rId24"/>
    <p:sldId id="287" r:id="rId25"/>
    <p:sldId id="373" r:id="rId26"/>
    <p:sldId id="386" r:id="rId27"/>
    <p:sldId id="397" r:id="rId28"/>
    <p:sldId id="293" r:id="rId29"/>
    <p:sldId id="401" r:id="rId30"/>
    <p:sldId id="383" r:id="rId31"/>
    <p:sldId id="326" r:id="rId32"/>
    <p:sldId id="263" r:id="rId33"/>
    <p:sldId id="294" r:id="rId34"/>
    <p:sldId id="295" r:id="rId35"/>
    <p:sldId id="466" r:id="rId36"/>
    <p:sldId id="361" r:id="rId37"/>
    <p:sldId id="382" r:id="rId38"/>
    <p:sldId id="264" r:id="rId39"/>
    <p:sldId id="265" r:id="rId40"/>
    <p:sldId id="371" r:id="rId41"/>
    <p:sldId id="280" r:id="rId42"/>
    <p:sldId id="334" r:id="rId43"/>
    <p:sldId id="335" r:id="rId44"/>
    <p:sldId id="281" r:id="rId45"/>
    <p:sldId id="283" r:id="rId46"/>
    <p:sldId id="337" r:id="rId47"/>
    <p:sldId id="381" r:id="rId48"/>
    <p:sldId id="378" r:id="rId49"/>
    <p:sldId id="380" r:id="rId50"/>
    <p:sldId id="413" r:id="rId51"/>
    <p:sldId id="370" r:id="rId52"/>
    <p:sldId id="414" r:id="rId53"/>
    <p:sldId id="388" r:id="rId54"/>
    <p:sldId id="362" r:id="rId55"/>
    <p:sldId id="367" r:id="rId56"/>
    <p:sldId id="368" r:id="rId57"/>
    <p:sldId id="423" r:id="rId58"/>
    <p:sldId id="468" r:id="rId59"/>
    <p:sldId id="365" r:id="rId60"/>
    <p:sldId id="363" r:id="rId61"/>
    <p:sldId id="364" r:id="rId62"/>
    <p:sldId id="402" r:id="rId63"/>
    <p:sldId id="282" r:id="rId64"/>
    <p:sldId id="338" r:id="rId65"/>
    <p:sldId id="557" r:id="rId66"/>
    <p:sldId id="485" r:id="rId67"/>
    <p:sldId id="339" r:id="rId68"/>
    <p:sldId id="564" r:id="rId69"/>
    <p:sldId id="340" r:id="rId70"/>
    <p:sldId id="341" r:id="rId71"/>
    <p:sldId id="411" r:id="rId72"/>
    <p:sldId id="486" r:id="rId73"/>
    <p:sldId id="479" r:id="rId74"/>
    <p:sldId id="412" r:id="rId75"/>
    <p:sldId id="478" r:id="rId76"/>
    <p:sldId id="482" r:id="rId77"/>
    <p:sldId id="480" r:id="rId78"/>
    <p:sldId id="481" r:id="rId79"/>
    <p:sldId id="483" r:id="rId80"/>
    <p:sldId id="375" r:id="rId81"/>
    <p:sldId id="336" r:id="rId82"/>
    <p:sldId id="348" r:id="rId83"/>
    <p:sldId id="290" r:id="rId84"/>
    <p:sldId id="303" r:id="rId85"/>
    <p:sldId id="565" r:id="rId86"/>
    <p:sldId id="415" r:id="rId87"/>
    <p:sldId id="350" r:id="rId88"/>
    <p:sldId id="351" r:id="rId89"/>
    <p:sldId id="352" r:id="rId90"/>
    <p:sldId id="553" r:id="rId91"/>
    <p:sldId id="353" r:id="rId92"/>
    <p:sldId id="554" r:id="rId93"/>
    <p:sldId id="403" r:id="rId94"/>
    <p:sldId id="555" r:id="rId95"/>
    <p:sldId id="419" r:id="rId96"/>
    <p:sldId id="418" r:id="rId97"/>
    <p:sldId id="347" r:id="rId98"/>
    <p:sldId id="559" r:id="rId99"/>
    <p:sldId id="562" r:id="rId100"/>
    <p:sldId id="407" r:id="rId101"/>
    <p:sldId id="561" r:id="rId102"/>
    <p:sldId id="410" r:id="rId103"/>
    <p:sldId id="292" r:id="rId104"/>
    <p:sldId id="409" r:id="rId105"/>
    <p:sldId id="408" r:id="rId106"/>
    <p:sldId id="566" r:id="rId107"/>
    <p:sldId id="563" r:id="rId108"/>
    <p:sldId id="491" r:id="rId109"/>
    <p:sldId id="558" r:id="rId110"/>
    <p:sldId id="314" r:id="rId111"/>
    <p:sldId id="502" r:id="rId112"/>
    <p:sldId id="313" r:id="rId113"/>
    <p:sldId id="420" r:id="rId114"/>
    <p:sldId id="556" r:id="rId115"/>
    <p:sldId id="495" r:id="rId116"/>
    <p:sldId id="494" r:id="rId117"/>
    <p:sldId id="484" r:id="rId118"/>
    <p:sldId id="490" r:id="rId119"/>
    <p:sldId id="489" r:id="rId120"/>
    <p:sldId id="300" r:id="rId121"/>
    <p:sldId id="301" r:id="rId122"/>
    <p:sldId id="501" r:id="rId123"/>
    <p:sldId id="398" r:id="rId124"/>
    <p:sldId id="497" r:id="rId125"/>
    <p:sldId id="498" r:id="rId126"/>
    <p:sldId id="499" r:id="rId127"/>
    <p:sldId id="500" r:id="rId128"/>
    <p:sldId id="372" r:id="rId129"/>
    <p:sldId id="496" r:id="rId130"/>
    <p:sldId id="487" r:id="rId131"/>
    <p:sldId id="488" r:id="rId13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969696"/>
    <a:srgbClr val="B2B2B2"/>
    <a:srgbClr val="DDF6FB"/>
    <a:srgbClr val="C1EEF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5"/>
    <p:restoredTop sz="94660"/>
  </p:normalViewPr>
  <p:slideViewPr>
    <p:cSldViewPr>
      <p:cViewPr varScale="1">
        <p:scale>
          <a:sx n="124" d="100"/>
          <a:sy n="124" d="100"/>
        </p:scale>
        <p:origin x="15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9EE9A-70C6-3545-A8F8-52C296FEEC67}" type="datetimeFigureOut">
              <a:rPr lang="en-US" altLang="zh-TW" smtClean="0"/>
              <a:t>3/6/22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4BE7-11D7-9E4F-95EC-517699C14B7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70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2971C-6CD5-4B42-94A2-0D80650AFBEE}" type="datetimeFigureOut">
              <a:rPr lang="en-US" altLang="zh-TW" smtClean="0"/>
              <a:t>3/6/22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B395-76B1-8C46-8E33-F14983D2D225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54D50-EB15-4874-8378-D919CADBA0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5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09B9E-8188-4797-B322-A33114194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52652-DAD3-4CEA-915A-5D105EDB67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1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25E0-BE36-438D-B60E-661B33513F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3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4DCEF-956E-47C2-897C-1BBC8C3A4C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4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71525-5FF4-4B8F-B30F-6D23FE36D3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114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22F26-6603-4B23-A808-4CAF170BA8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3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A380E-5E83-454A-827E-C1C4016A13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97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1650B-F54A-4DB9-8599-2A00DFBD18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91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CD84-FFFE-4CD5-9E54-DAB401D5F7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00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F803B-F4F4-4B58-BEF6-1949CBF670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33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AC230-0D5F-40E4-8499-39518DB136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11" Type="http://schemas.openxmlformats.org/officeDocument/2006/relationships/image" Target="../media/image17.png"/><Relationship Id="rId5" Type="http://schemas.openxmlformats.org/officeDocument/2006/relationships/image" Target="../media/image158.PNG"/><Relationship Id="rId10" Type="http://schemas.openxmlformats.org/officeDocument/2006/relationships/image" Target="../media/image37.png"/><Relationship Id="rId4" Type="http://schemas.openxmlformats.org/officeDocument/2006/relationships/image" Target="../media/image15.jpeg"/><Relationship Id="rId9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DebyeVSEinstein.jpg" TargetMode="External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2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7.gif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d/Translational_motion.gif" TargetMode="External"/><Relationship Id="rId5" Type="http://schemas.openxmlformats.org/officeDocument/2006/relationships/image" Target="../media/image2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0.png"/><Relationship Id="rId7" Type="http://schemas.openxmlformats.org/officeDocument/2006/relationships/image" Target="../media/image2760.png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0.png"/><Relationship Id="rId5" Type="http://schemas.openxmlformats.org/officeDocument/2006/relationships/image" Target="../media/image2740.png"/><Relationship Id="rId4" Type="http://schemas.openxmlformats.org/officeDocument/2006/relationships/image" Target="../media/image273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70.png"/><Relationship Id="rId7" Type="http://schemas.openxmlformats.org/officeDocument/2006/relationships/image" Target="../media/image2830.png"/><Relationship Id="rId12" Type="http://schemas.openxmlformats.org/officeDocument/2006/relationships/image" Target="../media/image2880.png"/><Relationship Id="rId2" Type="http://schemas.openxmlformats.org/officeDocument/2006/relationships/image" Target="../media/image2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0.png"/><Relationship Id="rId11" Type="http://schemas.openxmlformats.org/officeDocument/2006/relationships/image" Target="../media/image2870.png"/><Relationship Id="rId5" Type="http://schemas.openxmlformats.org/officeDocument/2006/relationships/image" Target="../media/image2791.png"/><Relationship Id="rId10" Type="http://schemas.openxmlformats.org/officeDocument/2006/relationships/image" Target="../media/image2860.png"/><Relationship Id="rId4" Type="http://schemas.openxmlformats.org/officeDocument/2006/relationships/image" Target="../media/image2780.png"/><Relationship Id="rId9" Type="http://schemas.openxmlformats.org/officeDocument/2006/relationships/image" Target="../media/image285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1.png"/><Relationship Id="rId4" Type="http://schemas.openxmlformats.org/officeDocument/2006/relationships/image" Target="../media/image15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56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6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://upload.wikimedia.org/wikipedia/commons/6/6d/Translational_motion.gif" TargetMode="External"/><Relationship Id="rId7" Type="http://schemas.openxmlformats.org/officeDocument/2006/relationships/image" Target="../media/image258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268.png"/><Relationship Id="rId5" Type="http://schemas.openxmlformats.org/officeDocument/2006/relationships/hyperlink" Target="http://upload.wikimedia.org/wikipedia/commons/6/67/Boltzmann_factor_vs_energy.svg" TargetMode="External"/><Relationship Id="rId10" Type="http://schemas.openxmlformats.org/officeDocument/2006/relationships/image" Target="../media/image267.png"/><Relationship Id="rId4" Type="http://schemas.openxmlformats.org/officeDocument/2006/relationships/image" Target="../media/image7.gif"/><Relationship Id="rId9" Type="http://schemas.openxmlformats.org/officeDocument/2006/relationships/image" Target="../media/image26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69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85.png"/><Relationship Id="rId5" Type="http://schemas.openxmlformats.org/officeDocument/2006/relationships/image" Target="../media/image278.png"/><Relationship Id="rId10" Type="http://schemas.openxmlformats.org/officeDocument/2006/relationships/image" Target="../media/image226.tiff"/><Relationship Id="rId4" Type="http://schemas.openxmlformats.org/officeDocument/2006/relationships/image" Target="../media/image277.png"/><Relationship Id="rId9" Type="http://schemas.openxmlformats.org/officeDocument/2006/relationships/image" Target="../media/image2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tiff"/><Relationship Id="rId2" Type="http://schemas.openxmlformats.org/officeDocument/2006/relationships/image" Target="../media/image2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231.tiff"/><Relationship Id="rId18" Type="http://schemas.openxmlformats.org/officeDocument/2006/relationships/image" Target="../media/image2441.png"/><Relationship Id="rId3" Type="http://schemas.openxmlformats.org/officeDocument/2006/relationships/image" Target="../media/image303.png"/><Relationship Id="rId7" Type="http://schemas.openxmlformats.org/officeDocument/2006/relationships/image" Target="../media/image308.png"/><Relationship Id="rId12" Type="http://schemas.openxmlformats.org/officeDocument/2006/relationships/image" Target="../media/image230.tiff"/><Relationship Id="rId17" Type="http://schemas.openxmlformats.org/officeDocument/2006/relationships/image" Target="../media/image2430.png"/><Relationship Id="rId2" Type="http://schemas.openxmlformats.org/officeDocument/2006/relationships/image" Target="../media/image301.png"/><Relationship Id="rId16" Type="http://schemas.openxmlformats.org/officeDocument/2006/relationships/image" Target="../media/image2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316.png"/><Relationship Id="rId5" Type="http://schemas.openxmlformats.org/officeDocument/2006/relationships/image" Target="../media/image305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4" Type="http://schemas.openxmlformats.org/officeDocument/2006/relationships/image" Target="../media/image304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1.png"/><Relationship Id="rId3" Type="http://schemas.openxmlformats.org/officeDocument/2006/relationships/image" Target="../media/image286.png"/><Relationship Id="rId7" Type="http://schemas.openxmlformats.org/officeDocument/2006/relationships/image" Target="../media/image321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781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225.jpe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0.png"/><Relationship Id="rId3" Type="http://schemas.openxmlformats.org/officeDocument/2006/relationships/image" Target="../media/image2940.png"/><Relationship Id="rId7" Type="http://schemas.openxmlformats.org/officeDocument/2006/relationships/image" Target="../media/image298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0.png"/><Relationship Id="rId5" Type="http://schemas.openxmlformats.org/officeDocument/2006/relationships/image" Target="../media/image2960.png"/><Relationship Id="rId4" Type="http://schemas.openxmlformats.org/officeDocument/2006/relationships/image" Target="../media/image295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0.png"/><Relationship Id="rId13" Type="http://schemas.openxmlformats.org/officeDocument/2006/relationships/image" Target="../media/image3201.png"/><Relationship Id="rId3" Type="http://schemas.openxmlformats.org/officeDocument/2006/relationships/image" Target="../media/image3040.png"/><Relationship Id="rId7" Type="http://schemas.openxmlformats.org/officeDocument/2006/relationships/image" Target="../media/image3140.png"/><Relationship Id="rId12" Type="http://schemas.openxmlformats.org/officeDocument/2006/relationships/image" Target="../media/image3191.png"/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0.png"/><Relationship Id="rId11" Type="http://schemas.openxmlformats.org/officeDocument/2006/relationships/image" Target="../media/image318.png"/><Relationship Id="rId5" Type="http://schemas.openxmlformats.org/officeDocument/2006/relationships/image" Target="../media/image3120.png"/><Relationship Id="rId10" Type="http://schemas.openxmlformats.org/officeDocument/2006/relationships/image" Target="../media/image317.png"/><Relationship Id="rId4" Type="http://schemas.openxmlformats.org/officeDocument/2006/relationships/image" Target="../media/image3110.png"/><Relationship Id="rId9" Type="http://schemas.openxmlformats.org/officeDocument/2006/relationships/image" Target="../media/image3160.png"/><Relationship Id="rId14" Type="http://schemas.openxmlformats.org/officeDocument/2006/relationships/image" Target="../media/image321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tif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tif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0.png"/><Relationship Id="rId3" Type="http://schemas.openxmlformats.org/officeDocument/2006/relationships/image" Target="../media/image2440.png"/><Relationship Id="rId7" Type="http://schemas.openxmlformats.org/officeDocument/2006/relationships/image" Target="../media/image2470.png"/><Relationship Id="rId12" Type="http://schemas.openxmlformats.org/officeDocument/2006/relationships/image" Target="../media/image7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0.png"/><Relationship Id="rId11" Type="http://schemas.openxmlformats.org/officeDocument/2006/relationships/image" Target="../media/image82.jpeg"/><Relationship Id="rId5" Type="http://schemas.openxmlformats.org/officeDocument/2006/relationships/image" Target="../media/image2450.png"/><Relationship Id="rId10" Type="http://schemas.openxmlformats.org/officeDocument/2006/relationships/image" Target="../media/image78.jpeg"/><Relationship Id="rId4" Type="http://schemas.openxmlformats.org/officeDocument/2006/relationships/image" Target="../media/image143.png"/><Relationship Id="rId9" Type="http://schemas.openxmlformats.org/officeDocument/2006/relationships/image" Target="../media/image249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3" Type="http://schemas.openxmlformats.org/officeDocument/2006/relationships/image" Target="../media/image261.tiff"/><Relationship Id="rId7" Type="http://schemas.openxmlformats.org/officeDocument/2006/relationships/image" Target="../media/image2390.pn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0.png"/><Relationship Id="rId5" Type="http://schemas.openxmlformats.org/officeDocument/2006/relationships/image" Target="../media/image2370.png"/><Relationship Id="rId4" Type="http://schemas.openxmlformats.org/officeDocument/2006/relationships/image" Target="../media/image23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1.pn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ng"/><Relationship Id="rId3" Type="http://schemas.openxmlformats.org/officeDocument/2006/relationships/image" Target="../media/image40.png"/><Relationship Id="rId21" Type="http://schemas.openxmlformats.org/officeDocument/2006/relationships/image" Target="../media/image911.png"/><Relationship Id="rId2" Type="http://schemas.openxmlformats.org/officeDocument/2006/relationships/image" Target="../media/image3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.png"/><Relationship Id="rId19" Type="http://schemas.openxmlformats.org/officeDocument/2006/relationships/image" Target="../media/image7.png"/><Relationship Id="rId4" Type="http://schemas.openxmlformats.org/officeDocument/2006/relationships/image" Target="../media/image54.png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jpeg"/><Relationship Id="rId7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0.wmf"/><Relationship Id="rId3" Type="http://schemas.openxmlformats.org/officeDocument/2006/relationships/image" Target="../media/image35.jpeg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5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8.wmf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0.png"/><Relationship Id="rId10" Type="http://schemas.openxmlformats.org/officeDocument/2006/relationships/image" Target="../media/image420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0.png"/><Relationship Id="rId3" Type="http://schemas.openxmlformats.org/officeDocument/2006/relationships/image" Target="../media/image58.png"/><Relationship Id="rId7" Type="http://schemas.openxmlformats.org/officeDocument/2006/relationships/image" Target="../media/image69.png"/><Relationship Id="rId12" Type="http://schemas.openxmlformats.org/officeDocument/2006/relationships/image" Target="../media/image52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91.png"/><Relationship Id="rId5" Type="http://schemas.openxmlformats.org/officeDocument/2006/relationships/image" Target="../media/image83.png"/><Relationship Id="rId10" Type="http://schemas.openxmlformats.org/officeDocument/2006/relationships/image" Target="../media/image481.png"/><Relationship Id="rId4" Type="http://schemas.openxmlformats.org/officeDocument/2006/relationships/image" Target="../media/image35.jpe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42.jpeg"/><Relationship Id="rId7" Type="http://schemas.openxmlformats.org/officeDocument/2006/relationships/image" Target="../media/image6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0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2.jpeg"/><Relationship Id="rId7" Type="http://schemas.openxmlformats.org/officeDocument/2006/relationships/image" Target="../media/image8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77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4.jpeg"/><Relationship Id="rId7" Type="http://schemas.openxmlformats.org/officeDocument/2006/relationships/image" Target="../media/image9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1.png"/><Relationship Id="rId4" Type="http://schemas.openxmlformats.org/officeDocument/2006/relationships/image" Target="../media/image42.jpe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9" Type="http://schemas.openxmlformats.org/officeDocument/2006/relationships/image" Target="../media/image6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1.png"/><Relationship Id="rId7" Type="http://schemas.openxmlformats.org/officeDocument/2006/relationships/image" Target="../media/image97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75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9.jpeg"/><Relationship Id="rId7" Type="http://schemas.openxmlformats.org/officeDocument/2006/relationships/image" Target="../media/image100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10" Type="http://schemas.openxmlformats.org/officeDocument/2006/relationships/image" Target="../media/image1010.png"/><Relationship Id="rId9" Type="http://schemas.openxmlformats.org/officeDocument/2006/relationships/image" Target="../media/image10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71.png"/><Relationship Id="rId18" Type="http://schemas.openxmlformats.org/officeDocument/2006/relationships/image" Target="../media/image114.png"/><Relationship Id="rId3" Type="http://schemas.openxmlformats.org/officeDocument/2006/relationships/image" Target="../media/image77.jpeg"/><Relationship Id="rId17" Type="http://schemas.openxmlformats.org/officeDocument/2006/relationships/image" Target="../media/image113.png"/><Relationship Id="rId2" Type="http://schemas.openxmlformats.org/officeDocument/2006/relationships/image" Target="../media/image76.jpeg"/><Relationship Id="rId16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11.png"/><Relationship Id="rId10" Type="http://schemas.openxmlformats.org/officeDocument/2006/relationships/image" Target="../media/image620.png"/><Relationship Id="rId4" Type="http://schemas.openxmlformats.org/officeDocument/2006/relationships/image" Target="../media/image112.png"/><Relationship Id="rId9" Type="http://schemas.openxmlformats.org/officeDocument/2006/relationships/image" Target="../media/image108.png"/><Relationship Id="rId1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06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64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en.wikipedia.org/wiki/Image:Ludwig_sig.jpg" TargetMode="Externa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0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gi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://upload.wikimedia.org/wikipedia/commons/6/6d/Translational_motion.gif" TargetMode="Externa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1.gif"/><Relationship Id="rId5" Type="http://schemas.openxmlformats.org/officeDocument/2006/relationships/image" Target="../media/image8.wmf"/><Relationship Id="rId15" Type="http://schemas.openxmlformats.org/officeDocument/2006/relationships/image" Target="../media/image25.png"/><Relationship Id="rId10" Type="http://schemas.openxmlformats.org/officeDocument/2006/relationships/image" Target="../media/image1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7" Type="http://schemas.openxmlformats.org/officeDocument/2006/relationships/image" Target="../media/image100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image" Target="../media/image121.jpeg"/><Relationship Id="rId7" Type="http://schemas.openxmlformats.org/officeDocument/2006/relationships/image" Target="../media/image1280.png"/><Relationship Id="rId12" Type="http://schemas.openxmlformats.org/officeDocument/2006/relationships/image" Target="../media/image133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341.png"/><Relationship Id="rId5" Type="http://schemas.openxmlformats.org/officeDocument/2006/relationships/image" Target="../media/image1310.png"/><Relationship Id="rId10" Type="http://schemas.openxmlformats.org/officeDocument/2006/relationships/image" Target="../media/image1220.png"/><Relationship Id="rId4" Type="http://schemas.openxmlformats.org/officeDocument/2006/relationships/image" Target="../media/image1300.png"/><Relationship Id="rId9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24.png"/><Relationship Id="rId3" Type="http://schemas.openxmlformats.org/officeDocument/2006/relationships/image" Target="../media/image141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3.jpe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26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27.png"/><Relationship Id="rId7" Type="http://schemas.openxmlformats.org/officeDocument/2006/relationships/image" Target="../media/image13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image" Target="../media/image1331.png"/><Relationship Id="rId10" Type="http://schemas.openxmlformats.org/officeDocument/2006/relationships/image" Target="../media/image1380.png"/><Relationship Id="rId4" Type="http://schemas.openxmlformats.org/officeDocument/2006/relationships/image" Target="../media/image1321.png"/><Relationship Id="rId9" Type="http://schemas.openxmlformats.org/officeDocument/2006/relationships/image" Target="../media/image137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1.png"/><Relationship Id="rId7" Type="http://schemas.openxmlformats.org/officeDocument/2006/relationships/image" Target="../media/image14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Relationship Id="rId9" Type="http://schemas.openxmlformats.org/officeDocument/2006/relationships/image" Target="../media/image3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25.jpeg"/><Relationship Id="rId7" Type="http://schemas.openxmlformats.org/officeDocument/2006/relationships/image" Target="../media/image1562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2.png"/><Relationship Id="rId5" Type="http://schemas.openxmlformats.org/officeDocument/2006/relationships/image" Target="../media/image1542.png"/><Relationship Id="rId4" Type="http://schemas.openxmlformats.org/officeDocument/2006/relationships/image" Target="../media/image15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1.png"/><Relationship Id="rId7" Type="http://schemas.openxmlformats.org/officeDocument/2006/relationships/image" Target="../media/image16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67.png"/><Relationship Id="rId7" Type="http://schemas.openxmlformats.org/officeDocument/2006/relationships/image" Target="../media/image290.png"/><Relationship Id="rId12" Type="http://schemas.openxmlformats.org/officeDocument/2006/relationships/image" Target="../media/image1530.png"/><Relationship Id="rId2" Type="http://schemas.openxmlformats.org/officeDocument/2006/relationships/image" Target="../media/image2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0.png"/><Relationship Id="rId11" Type="http://schemas.openxmlformats.org/officeDocument/2006/relationships/image" Target="../media/image1190.png"/><Relationship Id="rId10" Type="http://schemas.openxmlformats.org/officeDocument/2006/relationships/image" Target="../media/image1180.png"/><Relationship Id="rId4" Type="http://schemas.openxmlformats.org/officeDocument/2006/relationships/image" Target="../media/image1020.png"/><Relationship Id="rId9" Type="http://schemas.openxmlformats.org/officeDocument/2006/relationships/image" Target="../media/image11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540.png"/><Relationship Id="rId4" Type="http://schemas.openxmlformats.org/officeDocument/2006/relationships/image" Target="../media/image15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tiff"/><Relationship Id="rId5" Type="http://schemas.openxmlformats.org/officeDocument/2006/relationships/image" Target="../media/image179.png"/><Relationship Id="rId4" Type="http://schemas.openxmlformats.org/officeDocument/2006/relationships/image" Target="../media/image129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31.tiff"/><Relationship Id="rId7" Type="http://schemas.openxmlformats.org/officeDocument/2006/relationships/image" Target="../media/image185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Relationship Id="rId9" Type="http://schemas.openxmlformats.org/officeDocument/2006/relationships/image" Target="../media/image1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image" Target="../media/image7.gif"/><Relationship Id="rId5" Type="http://schemas.openxmlformats.org/officeDocument/2006/relationships/oleObject" Target="../embeddings/oleObject2.bin"/><Relationship Id="rId10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75.png"/><Relationship Id="rId7" Type="http://schemas.openxmlformats.org/officeDocument/2006/relationships/image" Target="../media/image1753.png"/><Relationship Id="rId12" Type="http://schemas.openxmlformats.org/officeDocument/2006/relationships/image" Target="../media/image178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772.png"/><Relationship Id="rId5" Type="http://schemas.openxmlformats.org/officeDocument/2006/relationships/image" Target="../media/image78.jpeg"/><Relationship Id="rId4" Type="http://schemas.openxmlformats.org/officeDocument/2006/relationships/image" Target="../media/image76.jpeg"/><Relationship Id="rId9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44.jpeg"/><Relationship Id="rId7" Type="http://schemas.openxmlformats.org/officeDocument/2006/relationships/image" Target="../media/image146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81.png"/><Relationship Id="rId10" Type="http://schemas.openxmlformats.org/officeDocument/2006/relationships/image" Target="../media/image1771.png"/><Relationship Id="rId4" Type="http://schemas.openxmlformats.org/officeDocument/2006/relationships/image" Target="../media/image180.png"/><Relationship Id="rId9" Type="http://schemas.openxmlformats.org/officeDocument/2006/relationships/image" Target="../media/image130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18" Type="http://schemas.openxmlformats.org/officeDocument/2006/relationships/image" Target="../media/image200.png"/><Relationship Id="rId3" Type="http://schemas.openxmlformats.org/officeDocument/2006/relationships/image" Target="../media/image183.png"/><Relationship Id="rId21" Type="http://schemas.openxmlformats.org/officeDocument/2006/relationships/image" Target="../media/image204.png"/><Relationship Id="rId7" Type="http://schemas.openxmlformats.org/officeDocument/2006/relationships/image" Target="../media/image144.jpeg"/><Relationship Id="rId12" Type="http://schemas.openxmlformats.org/officeDocument/2006/relationships/image" Target="../media/image189.png"/><Relationship Id="rId17" Type="http://schemas.openxmlformats.org/officeDocument/2006/relationships/image" Target="../media/image197.png"/><Relationship Id="rId2" Type="http://schemas.openxmlformats.org/officeDocument/2006/relationships/image" Target="../media/image188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560.png"/><Relationship Id="rId5" Type="http://schemas.openxmlformats.org/officeDocument/2006/relationships/image" Target="../media/image191.png"/><Relationship Id="rId15" Type="http://schemas.openxmlformats.org/officeDocument/2006/relationships/image" Target="../media/image198.png"/><Relationship Id="rId10" Type="http://schemas.openxmlformats.org/officeDocument/2006/relationships/image" Target="../media/image1550.png"/><Relationship Id="rId19" Type="http://schemas.openxmlformats.org/officeDocument/2006/relationships/image" Target="../media/image201.png"/><Relationship Id="rId4" Type="http://schemas.openxmlformats.org/officeDocument/2006/relationships/image" Target="../media/image190.png"/><Relationship Id="rId9" Type="http://schemas.openxmlformats.org/officeDocument/2006/relationships/image" Target="../media/image194.png"/><Relationship Id="rId1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207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19.jpe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08.png"/><Relationship Id="rId9" Type="http://schemas.openxmlformats.org/officeDocument/2006/relationships/image" Target="../media/image2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7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2.jpeg"/><Relationship Id="rId5" Type="http://schemas.openxmlformats.org/officeDocument/2006/relationships/image" Target="../media/image164.wmf"/><Relationship Id="rId4" Type="http://schemas.openxmlformats.org/officeDocument/2006/relationships/oleObject" Target="../embeddings/oleObject11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6.jpeg"/><Relationship Id="rId5" Type="http://schemas.openxmlformats.org/officeDocument/2006/relationships/image" Target="../media/image165.wmf"/><Relationship Id="rId4" Type="http://schemas.openxmlformats.org/officeDocument/2006/relationships/oleObject" Target="../embeddings/oleObject12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60.png"/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67.jpg"/><Relationship Id="rId4" Type="http://schemas.openxmlformats.org/officeDocument/2006/relationships/image" Target="../media/image1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0.png"/><Relationship Id="rId3" Type="http://schemas.openxmlformats.org/officeDocument/2006/relationships/image" Target="../media/image161.png"/><Relationship Id="rId7" Type="http://schemas.openxmlformats.org/officeDocument/2006/relationships/image" Target="../media/image2660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0.png"/><Relationship Id="rId5" Type="http://schemas.openxmlformats.org/officeDocument/2006/relationships/image" Target="../media/image2640.png"/><Relationship Id="rId10" Type="http://schemas.openxmlformats.org/officeDocument/2006/relationships/image" Target="../media/image2690.png"/><Relationship Id="rId4" Type="http://schemas.openxmlformats.org/officeDocument/2006/relationships/image" Target="../media/image2530.png"/><Relationship Id="rId9" Type="http://schemas.openxmlformats.org/officeDocument/2006/relationships/image" Target="../media/image26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13" Type="http://schemas.openxmlformats.org/officeDocument/2006/relationships/image" Target="../media/image325.png"/><Relationship Id="rId18" Type="http://schemas.openxmlformats.org/officeDocument/2006/relationships/image" Target="../media/image242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190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4.wmf"/><Relationship Id="rId11" Type="http://schemas.openxmlformats.org/officeDocument/2006/relationships/image" Target="../media/image323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4" Type="http://schemas.openxmlformats.org/officeDocument/2006/relationships/image" Target="../media/image173.wmf"/><Relationship Id="rId9" Type="http://schemas.openxmlformats.org/officeDocument/2006/relationships/image" Target="../media/image3210.png"/><Relationship Id="rId14" Type="http://schemas.openxmlformats.org/officeDocument/2006/relationships/image" Target="../media/image3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4.wmf"/><Relationship Id="rId11" Type="http://schemas.openxmlformats.org/officeDocument/2006/relationships/image" Target="../media/image334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3.png"/><Relationship Id="rId4" Type="http://schemas.openxmlformats.org/officeDocument/2006/relationships/image" Target="../media/image173.wmf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9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175.wmf"/><Relationship Id="rId10" Type="http://schemas.openxmlformats.org/officeDocument/2006/relationships/image" Target="../media/image344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4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3" Type="http://schemas.openxmlformats.org/officeDocument/2006/relationships/image" Target="../media/image348.png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5.wmf"/><Relationship Id="rId11" Type="http://schemas.openxmlformats.org/officeDocument/2006/relationships/image" Target="../media/image353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52.png"/><Relationship Id="rId4" Type="http://schemas.openxmlformats.org/officeDocument/2006/relationships/image" Target="../media/image2250.png"/><Relationship Id="rId9" Type="http://schemas.openxmlformats.org/officeDocument/2006/relationships/image" Target="../media/image35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43.png"/><Relationship Id="rId3" Type="http://schemas.openxmlformats.org/officeDocument/2006/relationships/image" Target="../media/image161.png"/><Relationship Id="rId7" Type="http://schemas.openxmlformats.org/officeDocument/2006/relationships/image" Target="../media/image210.jpeg"/><Relationship Id="rId12" Type="http://schemas.openxmlformats.org/officeDocument/2006/relationships/image" Target="../media/image295.png"/><Relationship Id="rId2" Type="http://schemas.openxmlformats.org/officeDocument/2006/relationships/hyperlink" Target="http://upload.wikimedia.org/wikipedia/commons/6/67/Boltzmann_factor_vs_energy.svg" TargetMode="External"/><Relationship Id="rId16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298.png"/><Relationship Id="rId10" Type="http://schemas.openxmlformats.org/officeDocument/2006/relationships/image" Target="../media/image306.png"/><Relationship Id="rId4" Type="http://schemas.openxmlformats.org/officeDocument/2006/relationships/image" Target="../media/image237.png"/><Relationship Id="rId9" Type="http://schemas.openxmlformats.org/officeDocument/2006/relationships/image" Target="../media/image293.png"/><Relationship Id="rId14" Type="http://schemas.openxmlformats.org/officeDocument/2006/relationships/image" Target="../media/image2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1.png"/><Relationship Id="rId4" Type="http://schemas.openxmlformats.org/officeDocument/2006/relationships/image" Target="../media/image244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22.png"/><Relationship Id="rId7" Type="http://schemas.openxmlformats.org/officeDocument/2006/relationships/image" Target="../media/image251.png"/><Relationship Id="rId2" Type="http://schemas.openxmlformats.org/officeDocument/2006/relationships/image" Target="../media/image2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9" Type="http://schemas.openxmlformats.org/officeDocument/2006/relationships/image" Target="../media/image2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28875" y="1039202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pic>
        <p:nvPicPr>
          <p:cNvPr id="5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609725"/>
            <a:ext cx="39528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3686175"/>
            <a:ext cx="39147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82D7D4-4B51-AA41-A1B0-8E8977C83122}"/>
              </a:ext>
            </a:extLst>
          </p:cNvPr>
          <p:cNvSpPr txBox="1"/>
          <p:nvPr/>
        </p:nvSpPr>
        <p:spPr>
          <a:xfrm>
            <a:off x="2428874" y="569275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自然界是朝向平衡態變化的。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443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31" y="116633"/>
            <a:ext cx="2980587" cy="15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82" y="1637758"/>
            <a:ext cx="2980588" cy="155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sn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"/>
          <a:stretch>
            <a:fillRect/>
          </a:stretch>
        </p:blipFill>
        <p:spPr bwMode="auto">
          <a:xfrm>
            <a:off x="3101231" y="3149926"/>
            <a:ext cx="2980587" cy="16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67544" y="4828875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在熱平衡狀態，巨觀來說氣體已不再變化，固定於一個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文字方塊 9"/>
              <p:cNvSpPr txBox="1">
                <a:spLocks noChangeArrowheads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一個巨觀的平衡態會對應許多個微觀態，若多樣性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越大，對應的微觀態越多。</a:t>
                </a:r>
              </a:p>
            </p:txBody>
          </p:sp>
        </mc:Choice>
        <mc:Fallback xmlns="">
          <p:sp>
            <p:nvSpPr>
              <p:cNvPr id="1536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blipFill>
                <a:blip r:embed="rId5"/>
                <a:stretch>
                  <a:fillRect l="-618" t="-6667" r="-15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67544" y="519820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但微觀來說，每一個個別粒子仍繼續碰撞，而不斷改變系統的微觀態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越大的巨觀態，就有較多的微觀態以供在微觀下繼續變化之用！自由度大！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  <a:blipFill>
                <a:blip r:embed="rId6"/>
                <a:stretch>
                  <a:fillRect l="-585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F20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444274" y="1992876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21175" y="202852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23" y="2214804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423523" y="375374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/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越大的巨觀態，亂度越大！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  <a:blipFill>
                <a:blip r:embed="rId11"/>
                <a:stretch>
                  <a:fillRect l="-11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3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3" grpId="0"/>
      <p:bldP spid="1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3707904" y="1916832"/>
            <a:ext cx="5029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le:DebyeVSEinst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6" y="1845394"/>
            <a:ext cx="32496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8059" y="141732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固體的比熱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110967" y="1417322"/>
            <a:ext cx="6768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在高溫時，能量均分原則適用，在低溫時，必須考慮量子效應。</a:t>
            </a:r>
          </a:p>
        </p:txBody>
      </p:sp>
    </p:spTree>
    <p:extLst>
      <p:ext uri="{BB962C8B-B14F-4D97-AF65-F5344CB8AC3E}">
        <p14:creationId xmlns:p14="http://schemas.microsoft.com/office/powerpoint/2010/main" val="3270601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/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blipFill>
                <a:blip r:embed="rId2"/>
                <a:stretch>
                  <a:fillRect t="-6452" b="-774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/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blipFill>
                <a:blip r:embed="rId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06A36F-3867-3347-825D-4472BC24A39C}"/>
              </a:ext>
            </a:extLst>
          </p:cNvPr>
          <p:cNvSpPr txBox="1"/>
          <p:nvPr/>
        </p:nvSpPr>
        <p:spPr>
          <a:xfrm>
            <a:off x="2131937" y="764704"/>
            <a:ext cx="409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注意：能量平均值有一個普遍式：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/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blipFill>
                <a:blip r:embed="rId4"/>
                <a:stretch>
                  <a:fillRect l="-5983" t="-27826" b="-9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/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GB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blipFill>
                <a:blip r:embed="rId5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1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或者環境為溫度穩定為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器壁，此單一粒子獨立與它達到熱平衡：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AAF5D-B6FF-0D45-B108-9FA182D46999}"/>
              </a:ext>
            </a:extLst>
          </p:cNvPr>
          <p:cNvSpPr txBox="1"/>
          <p:nvPr/>
        </p:nvSpPr>
        <p:spPr>
          <a:xfrm>
            <a:off x="637397" y="686684"/>
            <a:ext cx="4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波茲曼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TW" dirty="0"/>
              <a:t>也可以適用於理想氣體！</a:t>
            </a:r>
          </a:p>
        </p:txBody>
      </p:sp>
    </p:spTree>
    <p:extLst>
      <p:ext uri="{BB962C8B-B14F-4D97-AF65-F5344CB8AC3E}">
        <p14:creationId xmlns:p14="http://schemas.microsoft.com/office/powerpoint/2010/main" val="37041937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blipFill>
                <a:blip r:embed="rId2"/>
                <a:stretch>
                  <a:fillRect t="-101266" b="-145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以在一維空間中的自由粒子的運動為例，在溫度為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的環境，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6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blipFill>
                <a:blip r:embed="rId5"/>
                <a:stretch>
                  <a:fillRect t="-6849" b="-808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粒子運動速率為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  <a:blipFill>
                <a:blip r:embed="rId6"/>
                <a:stretch>
                  <a:fillRect l="-1338" t="-6667" r="-33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15700" y="836712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我們可以由此機率計算出能量的平均值：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/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注意速率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kumimoji="1" lang="zh-TW" altLang="en-US" dirty="0"/>
                  <a:t>是連續變化的，因此求和變為積分！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60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0B30D7-7537-D941-8EB4-AA03119E35F6}"/>
              </a:ext>
            </a:extLst>
          </p:cNvPr>
          <p:cNvSpPr txBox="1"/>
          <p:nvPr/>
        </p:nvSpPr>
        <p:spPr>
          <a:xfrm>
            <a:off x="1057661" y="4382040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動能的平均值：</a:t>
            </a:r>
          </a:p>
        </p:txBody>
      </p:sp>
    </p:spTree>
    <p:extLst>
      <p:ext uri="{BB962C8B-B14F-4D97-AF65-F5344CB8AC3E}">
        <p14:creationId xmlns:p14="http://schemas.microsoft.com/office/powerpoint/2010/main" val="7499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zh-TW" altLang="en-US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blipFill>
                <a:blip r:embed="rId2"/>
                <a:stretch>
                  <a:fillRect l="-4613" t="-98734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𝑑𝑣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blipFill>
                <a:blip r:embed="rId5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6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685878" y="2406105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注意分子與分母中的積分是一樣的，因此可寫成對數的微分：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func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rad>
                              <m:nary>
                                <m:naryPr>
                                  <m:limLoc m:val="undOvr"/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blipFill>
                <a:blip r:embed="rId7"/>
                <a:stretch>
                  <a:fillRect t="-52448" b="-39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685878" y="3489361"/>
            <a:ext cx="158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接著變換變數：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83553" y="446765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積分可以不用算。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</a:rPr>
                  <a:t>如此，注意式中的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可以與積分分離。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  <a:blipFill>
                <a:blip r:embed="rId8"/>
                <a:stretch>
                  <a:fillRect l="-943" t="-103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/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/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blipFill>
                <a:blip r:embed="rId10"/>
                <a:stretch>
                  <a:fillRect t="-104054" b="-16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/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A33335F5-66BF-0D4E-BAC2-8E2E654381AA}"/>
              </a:ext>
            </a:extLst>
          </p:cNvPr>
          <p:cNvSpPr txBox="1"/>
          <p:nvPr/>
        </p:nvSpPr>
        <p:spPr>
          <a:xfrm>
            <a:off x="724483" y="411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/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blipFill>
                <a:blip r:embed="rId12"/>
                <a:stretch>
                  <a:fillRect l="-9677" t="-98734" r="-323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注意此結果完全與質量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TW" altLang="en-US" dirty="0"/>
                  <a:t>無關！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4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76945" y="2348880"/>
            <a:ext cx="53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因此彈力位能的計算也得到完全相同結果：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𝐾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043608" y="40050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任何能量只要是動力座標的平方都會得到相同結果！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22262" y="4755938"/>
            <a:ext cx="7099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一個系統中，</a:t>
            </a:r>
            <a:r>
              <a:rPr lang="zh-TW" altLang="en-US" sz="1800" dirty="0">
                <a:solidFill>
                  <a:srgbClr val="FF0000"/>
                </a:solidFill>
              </a:rPr>
              <a:t>任一個可以儲存能量的型式</a:t>
            </a:r>
            <a:r>
              <a:rPr lang="zh-TW" altLang="en-US" sz="1800" dirty="0"/>
              <a:t>，只要是動力座標的平方，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在頻繁的熱作用（混亂的能量交換）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達到</a:t>
            </a:r>
            <a:r>
              <a:rPr lang="zh-TW" altLang="en-US" sz="1800" dirty="0">
                <a:solidFill>
                  <a:srgbClr val="FF0000"/>
                </a:solidFill>
              </a:rPr>
              <a:t>熱平衡</a:t>
            </a:r>
            <a:r>
              <a:rPr lang="zh-TW" altLang="en-US" sz="1800" dirty="0"/>
              <a:t>後，都會得到同樣的平均能量：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 err="1">
                          <a:latin typeface="Cambria Math"/>
                          <a:cs typeface="Times New Roman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123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646596" y="3755534"/>
            <a:ext cx="766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根據機率論，機率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就等於</a:t>
                </a:r>
                <a:r>
                  <a:rPr lang="en-TW" dirty="0"/>
                  <a:t>測量速率時，</a:t>
                </a:r>
                <a:r>
                  <a:rPr lang="zh-TW" altLang="en-US" dirty="0"/>
                  <a:t>測得速率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的分子數的分佈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blipFill>
                <a:blip r:embed="rId7"/>
                <a:stretch>
                  <a:fillRect l="-4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3EF134D-EC0B-3B4D-894F-23A95B3407D6}"/>
              </a:ext>
            </a:extLst>
          </p:cNvPr>
          <p:cNvSpPr/>
          <p:nvPr/>
        </p:nvSpPr>
        <p:spPr>
          <a:xfrm>
            <a:off x="658500" y="4200649"/>
            <a:ext cx="838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所以，在氣體中</a:t>
            </a:r>
            <a:r>
              <a:rPr lang="en-TW" dirty="0"/>
              <a:t>對所有分子測量速率，</a:t>
            </a:r>
            <a:r>
              <a:rPr lang="zh-TW" altLang="en-US" dirty="0"/>
              <a:t>等於是單一個分子的機率的多次重複測量！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8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5" grpId="0"/>
      <p:bldP spid="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549010" y="2454359"/>
            <a:ext cx="3923893" cy="19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37" y="49766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607812" y="106173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8F42DD-1995-1040-B744-D0560D053F0C}"/>
              </a:ext>
            </a:extLst>
          </p:cNvPr>
          <p:cNvSpPr txBox="1"/>
          <p:nvPr/>
        </p:nvSpPr>
        <p:spPr>
          <a:xfrm>
            <a:off x="483741" y="2004532"/>
            <a:ext cx="54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這好像不太對！</a:t>
            </a:r>
            <a:endParaRPr kumimoji="1" lang="zh-TW" altLang="en-US" dirty="0"/>
          </a:p>
        </p:txBody>
      </p:sp>
      <p:pic>
        <p:nvPicPr>
          <p:cNvPr id="17" name="Picture 8" descr="File:Boltzmann factor vs energy.svg">
            <a:hlinkClick r:id="rId5"/>
            <a:extLst>
              <a:ext uri="{FF2B5EF4-FFF2-40B4-BE49-F238E27FC236}">
                <a16:creationId xmlns:a16="http://schemas.microsoft.com/office/drawing/2014/main" id="{CE1E3BEF-4EEA-FE40-9501-BE755F2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47" y="2442669"/>
            <a:ext cx="3626602" cy="157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D9B3A4-9067-0145-A7FD-12257DA9AEF3}"/>
              </a:ext>
            </a:extLst>
          </p:cNvPr>
          <p:cNvSpPr/>
          <p:nvPr/>
        </p:nvSpPr>
        <p:spPr>
          <a:xfrm>
            <a:off x="549010" y="498293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我們還得數符合所指定條件的狀態的數目！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/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原因是</a:t>
                </a:r>
                <a:r>
                  <a:rPr lang="en-TW" dirty="0"/>
                  <a:t>波茲曼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</a:t>
                </a:r>
                <a:r>
                  <a:rPr lang="en-TW" dirty="0"/>
                  <a:t>給出的是一個能量為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 dirty="0"/>
                  <a:t>的狀態出現的機率。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/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之間的數目為：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  <a:blipFill>
                <a:blip r:embed="rId8"/>
                <a:stretch>
                  <a:fillRect l="-61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/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blipFill>
                <a:blip r:embed="rId9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/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/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例如：分子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之間的狀態的數目是多少：狀態數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、或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  <a:blipFill>
                <a:blip r:embed="rId11"/>
                <a:stretch>
                  <a:fillRect l="-604" t="-6667" r="-15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19672" y="604220"/>
            <a:ext cx="4176713" cy="2160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2411760" y="1941689"/>
            <a:ext cx="2344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如果先考慮氣體分子在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橢圓 4"/>
          <p:cNvSpPr/>
          <p:nvPr/>
        </p:nvSpPr>
        <p:spPr>
          <a:xfrm>
            <a:off x="2604844" y="1894375"/>
            <a:ext cx="97935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915816" y="1902759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227342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3535258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851920" y="1898567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2604844" y="1707336"/>
            <a:ext cx="110318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笑臉 29">
            <a:extLst>
              <a:ext uri="{FF2B5EF4-FFF2-40B4-BE49-F238E27FC236}">
                <a16:creationId xmlns:a16="http://schemas.microsoft.com/office/drawing/2014/main" id="{5D9B1C72-4BC1-F346-BEAC-706AACF56BE5}"/>
              </a:ext>
            </a:extLst>
          </p:cNvPr>
          <p:cNvSpPr/>
          <p:nvPr/>
        </p:nvSpPr>
        <p:spPr>
          <a:xfrm>
            <a:off x="4404980" y="123910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/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換句話說，在一維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軸上，分子可能狀態的分布是平均的。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  <a:blipFill>
                <a:blip r:embed="rId4"/>
                <a:stretch>
                  <a:fillRect l="-7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/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也就是：速率介於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之間的狀態數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TW" altLang="en-US" dirty="0"/>
                  <a:t>在此是一個常數！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4" descr="掃瞄0001">
            <a:extLst>
              <a:ext uri="{FF2B5EF4-FFF2-40B4-BE49-F238E27FC236}">
                <a16:creationId xmlns:a16="http://schemas.microsoft.com/office/drawing/2014/main" id="{AEAB69DF-D309-8041-BBA3-2D60ED402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75716" b="8289"/>
          <a:stretch/>
        </p:blipFill>
        <p:spPr bwMode="auto">
          <a:xfrm>
            <a:off x="7518396" y="604220"/>
            <a:ext cx="70595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/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很容易想像，</a:t>
                </a:r>
                <a:r>
                  <a:rPr lang="zh-CN" altLang="en-US" dirty="0"/>
                  <a:t>如果忽略熱作用，所有可能的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值都是平等的。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/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/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F0E46B6-9238-8349-9B1E-46FDCC1D6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512" y="4707831"/>
            <a:ext cx="3239567" cy="213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/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因此，若只考慮氣體分子在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blipFill>
                <a:blip r:embed="rId11"/>
                <a:stretch>
                  <a:fillRect l="-935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9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 animBg="1"/>
      <p:bldP spid="2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F49A9-2689-394A-A7B2-1BF30B4E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8" y="692696"/>
            <a:ext cx="3816423" cy="2273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F2ED4-F90A-1443-83BF-DCE3F38B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220179"/>
            <a:ext cx="4416291" cy="2831708"/>
          </a:xfrm>
          <a:prstGeom prst="rect">
            <a:avLst/>
          </a:prstGeom>
        </p:spPr>
      </p:pic>
      <p:pic>
        <p:nvPicPr>
          <p:cNvPr id="4" name="Picture 2" descr="D:\Dropbox\Documents\課程\YoungTextBook\Images\Chapter18\A_Images\A_Figures_and_Photos\18_22_Figure.jpg">
            <a:extLst>
              <a:ext uri="{FF2B5EF4-FFF2-40B4-BE49-F238E27FC236}">
                <a16:creationId xmlns:a16="http://schemas.microsoft.com/office/drawing/2014/main" id="{520606CD-661F-8E4C-A481-74E3E039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0" y="806113"/>
            <a:ext cx="5039306" cy="21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8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6" y="1319557"/>
            <a:ext cx="799338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的立方塊，則一個氣體分子在空間中可選擇的狀態數為：</a:t>
            </a:r>
            <a:endParaRPr lang="zh-TW" altLang="en-US" sz="1800" dirty="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18632" y="2604940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 dirty="0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82" y="2469595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的氣體，微觀來看，每一個氣體分子可以位於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/>
              <a:t> 中的任一個地方。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7" y="4868863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這正是理想氣體定溫時的多重度變化！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/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3E9D0EF-116A-1042-8D09-C6B81471EDE2}"/>
              </a:ext>
            </a:extLst>
          </p:cNvPr>
          <p:cNvSpPr txBox="1"/>
          <p:nvPr/>
        </p:nvSpPr>
        <p:spPr>
          <a:xfrm>
            <a:off x="833537" y="3922273"/>
            <a:ext cx="510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體積越大的巨觀狀態，多重度越大，亂度越大。</a:t>
            </a:r>
            <a:endParaRPr lang="en-TW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34E8CC74-7662-9740-84C4-1E099CCEA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83797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70143CF9-6E17-0543-B404-F73EDF15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7654384C-695C-EA46-9787-0A659E147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68862C55-0B45-8F42-A640-F036D809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56E13BC6-DB18-CF41-90C3-99BD18012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36FA9DF5-B309-7246-ABA8-3E520FDB8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C33147A4-2D48-B047-81F1-69E23E368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28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014616D6-A50E-5946-AF5D-BF20C40E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5">
            <a:extLst>
              <a:ext uri="{FF2B5EF4-FFF2-40B4-BE49-F238E27FC236}">
                <a16:creationId xmlns:a16="http://schemas.microsoft.com/office/drawing/2014/main" id="{0BD97FC6-3813-9A42-8769-252FB590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99" y="596480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4A6E77D6-63A1-854E-AF02-04086334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077" y="616416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CBAC52-60E2-B644-8D62-5D64DF71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89257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40659E21-5759-5443-87F2-EF3BDA4D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062" y="553208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4B5E2EE2-73CF-8A49-9E30-0ADB73B6A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7" y="594847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0744D6FD-2934-8748-98E7-9D7FAB63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id="{18594CEA-6393-3045-B286-8A9F20A62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id="{F7579EA5-50F4-A342-B453-B93ECFA57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D436C8EB-0113-254F-8370-E1A840D72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id="{2F9AFF9F-CB02-044E-B06A-DA1B48457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>
            <a:extLst>
              <a:ext uri="{FF2B5EF4-FFF2-40B4-BE49-F238E27FC236}">
                <a16:creationId xmlns:a16="http://schemas.microsoft.com/office/drawing/2014/main" id="{C1F3090C-6E30-8D42-9FF3-B53BDF1A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>
            <a:extLst>
              <a:ext uri="{FF2B5EF4-FFF2-40B4-BE49-F238E27FC236}">
                <a16:creationId xmlns:a16="http://schemas.microsoft.com/office/drawing/2014/main" id="{D39B5867-5B74-DE47-B5DD-116395BC5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34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EE38B722-D059-6642-98BD-4783B3E5C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964C8B09-2EA6-D148-B336-9F9DE800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80E5C5C1-B149-5441-8194-51A1DA258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49F5A187-0E02-9B43-A1F4-138089678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09D6D94C-4ABA-8D47-8F6F-1CB30512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E0606A23-9705-7F4A-8BEC-BBF08CEA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1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51EB86AB-7D56-F644-A164-F76D4C8A9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DBBECA49-125C-4540-9FAD-5B91191D3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9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3876CA50-B8F3-7640-BDCD-0627C5CF2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>
            <a:extLst>
              <a:ext uri="{FF2B5EF4-FFF2-40B4-BE49-F238E27FC236}">
                <a16:creationId xmlns:a16="http://schemas.microsoft.com/office/drawing/2014/main" id="{3D691F4E-1698-0B46-B974-0B253C4C0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4757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>
            <a:extLst>
              <a:ext uri="{FF2B5EF4-FFF2-40B4-BE49-F238E27FC236}">
                <a16:creationId xmlns:a16="http://schemas.microsoft.com/office/drawing/2014/main" id="{969ECB3B-9653-EB4A-9745-104BF8BA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798" y="59415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DA74B008-50CD-0C4A-B7D8-B6E3EB867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605" y="57400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>
            <a:extLst>
              <a:ext uri="{FF2B5EF4-FFF2-40B4-BE49-F238E27FC236}">
                <a16:creationId xmlns:a16="http://schemas.microsoft.com/office/drawing/2014/main" id="{A19A95E4-2FD9-B745-B1E5-C9373B05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02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A0CEB48E-65BB-8F41-AE7B-49361D01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769" y="55179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>
            <a:extLst>
              <a:ext uri="{FF2B5EF4-FFF2-40B4-BE49-F238E27FC236}">
                <a16:creationId xmlns:a16="http://schemas.microsoft.com/office/drawing/2014/main" id="{A4FC1FBA-7919-1047-AEA4-9152569C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97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73" name="直線單箭頭接點 4">
            <a:extLst>
              <a:ext uri="{FF2B5EF4-FFF2-40B4-BE49-F238E27FC236}">
                <a16:creationId xmlns:a16="http://schemas.microsoft.com/office/drawing/2014/main" id="{1A11DDCB-1F83-3E48-A770-91737442BBC5}"/>
              </a:ext>
            </a:extLst>
          </p:cNvPr>
          <p:cNvCxnSpPr/>
          <p:nvPr/>
        </p:nvCxnSpPr>
        <p:spPr>
          <a:xfrm>
            <a:off x="5909030" y="60301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81">
            <a:extLst>
              <a:ext uri="{FF2B5EF4-FFF2-40B4-BE49-F238E27FC236}">
                <a16:creationId xmlns:a16="http://schemas.microsoft.com/office/drawing/2014/main" id="{9FDE0826-9338-7A4A-BB48-50584E5EF2B0}"/>
              </a:ext>
            </a:extLst>
          </p:cNvPr>
          <p:cNvCxnSpPr/>
          <p:nvPr/>
        </p:nvCxnSpPr>
        <p:spPr>
          <a:xfrm flipV="1">
            <a:off x="6609519" y="56916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83">
            <a:extLst>
              <a:ext uri="{FF2B5EF4-FFF2-40B4-BE49-F238E27FC236}">
                <a16:creationId xmlns:a16="http://schemas.microsoft.com/office/drawing/2014/main" id="{4445294B-0DE0-6B43-8652-716CCF88A9F5}"/>
              </a:ext>
            </a:extLst>
          </p:cNvPr>
          <p:cNvCxnSpPr/>
          <p:nvPr/>
        </p:nvCxnSpPr>
        <p:spPr>
          <a:xfrm flipV="1">
            <a:off x="6802240" y="55963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7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89" grpId="0" animBg="1"/>
      <p:bldP spid="37" grpId="0"/>
      <p:bldP spid="2" grpId="0" animBg="1"/>
      <p:bldP spid="3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7670" y="225876"/>
            <a:ext cx="8392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將分子運動狀態是均勻分布的概念，推廣到三度空間，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/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如此，則分子的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之間的狀態數：</a:t>
                </a: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  <a:blipFill>
                <a:blip r:embed="rId2"/>
                <a:stretch>
                  <a:fillRect l="-1073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/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在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以上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條件的體積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blipFill>
                <a:blip r:embed="rId3"/>
                <a:stretch>
                  <a:fillRect t="-6250" r="-265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/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在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相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m:rPr>
                        <m:nor/>
                      </m:rPr>
                      <a:rPr lang="zh-CN" altLang="en-US" dirty="0">
                        <a:solidFill>
                          <a:srgbClr val="FF0000"/>
                        </a:solidFill>
                      </a:rPr>
                      <m:t>速率介於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及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這個條件的是：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  <a:blipFill>
                <a:blip r:embed="rId4"/>
                <a:stretch>
                  <a:fillRect l="-475" t="-6667" r="-7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0C54B6A4-32FA-D342-8FE1-EDDD00CCA8F1}"/>
              </a:ext>
            </a:extLst>
          </p:cNvPr>
          <p:cNvSpPr/>
          <p:nvPr/>
        </p:nvSpPr>
        <p:spPr>
          <a:xfrm>
            <a:off x="407670" y="3875036"/>
            <a:ext cx="5460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狀態數：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/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kumimoji="1" lang="zh-TW" alt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kumimoji="1" lang="zh-TW" alt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blipFill>
                <a:blip r:embed="rId5"/>
                <a:stretch>
                  <a:fillRect l="-1408" t="-4545" r="-939" b="-3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/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若考慮與溫度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熱平衡</a:t>
                </a:r>
                <a:r>
                  <a:rPr kumimoji="1" lang="zh-CN" altLang="en-US" dirty="0"/>
                  <a:t>，分子出現在</a:t>
                </a:r>
                <a:r>
                  <a:rPr lang="zh-CN" altLang="en-US" dirty="0"/>
                  <a:t>速率為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某一狀態</a:t>
                </a:r>
                <a:r>
                  <a:rPr lang="zh-TW" altLang="en-US" dirty="0"/>
                  <a:t>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blipFill>
                <a:blip r:embed="rId6"/>
                <a:stretch>
                  <a:fillRect l="-763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/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/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/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將狀態的機率乘上狀態數：因此</a:t>
                </a:r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dirty="0"/>
                  <a:t>的分子的</a:t>
                </a:r>
                <a:r>
                  <a:rPr lang="zh-CN" altLang="en-US" dirty="0"/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blipFill>
                <a:blip r:embed="rId9"/>
                <a:stretch>
                  <a:fillRect l="-58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/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速率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  <a:blipFill>
                <a:blip r:embed="rId10"/>
                <a:stretch>
                  <a:fillRect l="-849" t="-2941" b="-1176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/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意思就是狀態數目應該與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符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合條件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zh-TW" altLang="en-US" dirty="0"/>
                  <a:t>相空間的體積成正比。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  <a:blipFill>
                <a:blip r:embed="rId11"/>
                <a:stretch>
                  <a:fillRect l="-73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8D0AF3-BBA3-2945-B1BF-FF3668BEC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941" y="87746"/>
            <a:ext cx="1846778" cy="139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28BE9-ADB4-A347-B2BA-29C6EEF26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41" y="2943752"/>
            <a:ext cx="1960300" cy="197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/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，厚度為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的球殼。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  <a:blipFill>
                <a:blip r:embed="rId14"/>
                <a:stretch>
                  <a:fillRect l="-2033" t="-6667" r="-8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E201F58-9B40-C643-9CAE-2B2FF489CA59}"/>
              </a:ext>
            </a:extLst>
          </p:cNvPr>
          <p:cNvSpPr txBox="1"/>
          <p:nvPr/>
        </p:nvSpPr>
        <p:spPr>
          <a:xfrm>
            <a:off x="407670" y="4294485"/>
            <a:ext cx="38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注意速率越大，狀態數越多。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/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假設在三維的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相空間</a:t>
                </a:r>
                <a:r>
                  <a:rPr lang="zh-TW" altLang="en-US" dirty="0"/>
                  <a:t>，分子可能狀態的分布是平均的：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  <a:blipFill>
                <a:blip r:embed="rId15"/>
                <a:stretch>
                  <a:fillRect l="-949" t="-3030"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87567AE-05BD-9F46-924E-402D1906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082" t="4692" b="77304"/>
          <a:stretch/>
        </p:blipFill>
        <p:spPr>
          <a:xfrm>
            <a:off x="6748941" y="1546054"/>
            <a:ext cx="2000373" cy="1328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/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/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5" grpId="0"/>
      <p:bldP spid="29" grpId="0"/>
      <p:bldP spid="9" grpId="0" animBg="1"/>
      <p:bldP spid="17" grpId="0"/>
      <p:bldP spid="31" grpId="0" animBg="1"/>
      <p:bldP spid="32" grpId="0" animBg="1"/>
      <p:bldP spid="33" grpId="0"/>
      <p:bldP spid="34" grpId="0"/>
      <p:bldP spid="10" grpId="0"/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4"/>
          <p:cNvSpPr txBox="1">
            <a:spLocks noChangeArrowheads="1"/>
          </p:cNvSpPr>
          <p:nvPr/>
        </p:nvSpPr>
        <p:spPr bwMode="auto">
          <a:xfrm>
            <a:off x="841740" y="2392622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的速率機率</a:t>
            </a:r>
          </a:p>
        </p:txBody>
      </p:sp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1673141" y="3974025"/>
            <a:ext cx="5279053" cy="25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的分子的速率介於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855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4792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935763" y="211199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829184" y="2935207"/>
            <a:ext cx="65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，所以等於是以上機率的多次測量。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機率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就等於這些氣體速率的分子數目分佈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/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3F492E-A39B-DB4F-B8A7-B0EEDF00E91B}"/>
              </a:ext>
            </a:extLst>
          </p:cNvPr>
          <p:cNvSpPr txBox="1"/>
          <p:nvPr/>
        </p:nvSpPr>
        <p:spPr>
          <a:xfrm>
            <a:off x="843082" y="1742664"/>
            <a:ext cx="595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總機率、對速率積分必須等於一，比例常數就可以得到：</a:t>
            </a:r>
          </a:p>
        </p:txBody>
      </p:sp>
    </p:spTree>
    <p:extLst>
      <p:ext uri="{BB962C8B-B14F-4D97-AF65-F5344CB8AC3E}">
        <p14:creationId xmlns:p14="http://schemas.microsoft.com/office/powerpoint/2010/main" val="37645179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>
            <a:fillRect/>
          </a:stretch>
        </p:blipFill>
        <p:spPr bwMode="auto">
          <a:xfrm>
            <a:off x="976313" y="3290233"/>
            <a:ext cx="723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2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𝑑𝑣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09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976313" y="520843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單一粒子的速率機率密度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Density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avg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P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5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blipFill>
                <a:blip r:embed="rId2"/>
                <a:stretch>
                  <a:fillRect t="-58088" b="-89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時，氣體分子的平均重力位能是多少？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  <a:blipFill>
                <a:blip r:embed="rId3"/>
                <a:stretch>
                  <a:fillRect l="-73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881342" y="64989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假設地球的大氣層溫度與高度無關而且可延伸到無限遠處。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zh-TW" dirty="0"/>
                  <a:t>溫度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zh-TW" dirty="0"/>
                  <a:t>時，氧分子平均高度是多少？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  <a:blipFill>
                <a:blip r:embed="rId4"/>
                <a:stretch>
                  <a:fillRect l="-59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zh-TW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TW" i="1">
                        <a:latin typeface="Cambria Math"/>
                      </a:rPr>
                      <m:t>~5.3×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−26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kg</m:t>
                    </m:r>
                  </m:oMath>
                </a14:m>
                <a:r>
                  <a:rPr lang="zh-TW" altLang="zh-TW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i="1">
                        <a:latin typeface="Cambria Math"/>
                      </a:rPr>
                      <m:t>~</m:t>
                    </m:r>
                    <m:r>
                      <a:rPr lang="en-US" altLang="zh-TW">
                        <a:latin typeface="Cambria Math"/>
                      </a:rPr>
                      <m:t>1.38 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−23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J</m:t>
                    </m:r>
                    <m:r>
                      <a:rPr lang="en-US" altLang="zh-TW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  <a:blipFill>
                <a:blip r:embed="rId5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036195F-EC26-374C-B3C0-ECBCF976EEE8}"/>
              </a:ext>
            </a:extLst>
          </p:cNvPr>
          <p:cNvSpPr txBox="1"/>
          <p:nvPr/>
        </p:nvSpPr>
        <p:spPr>
          <a:xfrm>
            <a:off x="904170" y="23011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/>
              <a:t>中計算平均重力位能。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/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𝑚𝑔h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sSubSup>
                        <m:sSubSup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blipFill>
                <a:blip r:embed="rId6"/>
                <a:stretch>
                  <a:fillRect l="-17956"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/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blipFill>
                <a:blip r:embed="rId7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/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zh-TW">
                          <a:latin typeface="Cambria Math" panose="02040503050406030204" pitchFamily="18" charset="0"/>
                        </a:rPr>
                        <m:t>平均高度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1.38 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∙300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5.3×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∙9.8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~8000</m:t>
                      </m:r>
                      <m:r>
                        <m:rPr>
                          <m:nor/>
                        </m:rPr>
                        <a:rPr lang="en-US" altLang="zh-TW"/>
                        <m:t>m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中，一般得到的是能量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作為溫度的函數：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blipFill>
                <a:blip r:embed="rId2"/>
                <a:stretch>
                  <a:fillRect l="-451" t="-6667" r="-45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482244" y="586161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與 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得到的結果是一致的。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6574" y="624668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但運用上各自有方便的情況。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就對應熱力學內能，由這個函數，所有熱物理學都可以推導出來！！！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−</m:t>
                            </m:r>
                            <m:r>
                              <a:rPr lang="zh-TW" altLang="en-US" i="1">
                                <a:latin typeface="Cambria Math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r>
                  <a:rPr lang="zh-TW" altLang="en-US" dirty="0"/>
                  <a:t>經常出現，因此給它一個名字：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/>
                  <a:t>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  <a:blipFill>
                <a:blip r:embed="rId5"/>
                <a:stretch>
                  <a:fillRect l="-4554" t="-100000" b="-161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 smtClean="0">
                                      <a:latin typeface="Cambria Math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blipFill>
                <a:blip r:embed="rId6"/>
                <a:stretch>
                  <a:fillRect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 Energy</a:t>
                </a:r>
                <a:r>
                  <a:rPr lang="en-US" altLang="zh-TW" sz="1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討論最方便：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blipFill>
                <a:blip r:embed="rId8"/>
                <a:stretch>
                  <a:fillRect l="-4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/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/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/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注意：所有熱座標都可以寫成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的偏微分！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  <a:blipFill>
                <a:blip r:embed="rId11"/>
                <a:stretch>
                  <a:fillRect l="-84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9922208A-E2D7-9F42-B3AC-5BB869C47AA9}"/>
              </a:ext>
            </a:extLst>
          </p:cNvPr>
          <p:cNvSpPr/>
          <p:nvPr/>
        </p:nvSpPr>
        <p:spPr>
          <a:xfrm>
            <a:off x="3635896" y="3429000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/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blipFill>
                <a:blip r:embed="rId12"/>
                <a:stretch>
                  <a:fillRect l="-7407" t="-176667" r="-59259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/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很巧妙的，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有一個簡單的表示式：</a:t>
                </a:r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  <a:blipFill>
                <a:blip r:embed="rId13"/>
                <a:stretch>
                  <a:fillRect l="-76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向右箭號 18">
            <a:extLst>
              <a:ext uri="{FF2B5EF4-FFF2-40B4-BE49-F238E27FC236}">
                <a16:creationId xmlns:a16="http://schemas.microsoft.com/office/drawing/2014/main" id="{7E58D415-092F-F248-95AF-6B7F4FA18BFF}"/>
              </a:ext>
            </a:extLst>
          </p:cNvPr>
          <p:cNvSpPr/>
          <p:nvPr/>
        </p:nvSpPr>
        <p:spPr>
          <a:xfrm>
            <a:off x="6320170" y="3452351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/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算出一個系統的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，它的所有熱物理就可以推導出來。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  <a:blipFill>
                <a:blip r:embed="rId14"/>
                <a:stretch>
                  <a:fillRect l="-65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3295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BB6714-6FBE-FC49-95AA-3BDE5FA8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24935"/>
            <a:ext cx="7056784" cy="58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0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840DE7-4611-DC48-BF0F-CB5581D1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31548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1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956752" y="4073710"/>
            <a:ext cx="4069828" cy="17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  <a:blipFill>
                <a:blip r:embed="rId3"/>
                <a:stretch>
                  <a:fillRect l="-88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90" y="3597394"/>
            <a:ext cx="1645035" cy="21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626659" y="5792021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A253A97E-0470-604D-A1D1-A43171C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58" y="3199169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dirty="0"/>
              <a:t>非</a:t>
            </a:r>
            <a:r>
              <a:rPr lang="zh-TW" altLang="en-US" sz="1800" dirty="0"/>
              <a:t>封閉的定溫系統，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/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/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Microcanonical Ensemble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總能量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確定的封閉系統。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  <a:blipFill>
                <a:blip r:embed="rId8"/>
                <a:stretch>
                  <a:fillRect l="-69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/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entropy07">
            <a:extLst>
              <a:ext uri="{FF2B5EF4-FFF2-40B4-BE49-F238E27FC236}">
                <a16:creationId xmlns:a16="http://schemas.microsoft.com/office/drawing/2014/main" id="{DBFD6E3C-AB28-6B43-9C7A-376F7C72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48259" y="961575"/>
            <a:ext cx="2822226" cy="197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entropy04">
            <a:extLst>
              <a:ext uri="{FF2B5EF4-FFF2-40B4-BE49-F238E27FC236}">
                <a16:creationId xmlns:a16="http://schemas.microsoft.com/office/drawing/2014/main" id="{F3F34407-FA18-3742-BAF4-2CF7660B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3846476" y="1311707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Boltzmann2">
            <a:extLst>
              <a:ext uri="{FF2B5EF4-FFF2-40B4-BE49-F238E27FC236}">
                <a16:creationId xmlns:a16="http://schemas.microsoft.com/office/drawing/2014/main" id="{9C5DB42E-A1C5-D441-B78E-F9990326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98" y="583302"/>
            <a:ext cx="1801145" cy="22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583704EF-9D42-EE4A-9193-06BC4FEC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614" y="2771935"/>
            <a:ext cx="323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9D7A40-F450-3247-8921-296D6A0B6676}"/>
              </a:ext>
            </a:extLst>
          </p:cNvPr>
          <p:cNvSpPr/>
          <p:nvPr/>
        </p:nvSpPr>
        <p:spPr>
          <a:xfrm>
            <a:off x="882772" y="6243908"/>
            <a:ext cx="832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可以證明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在平衡時會得到相同結果。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7398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7D5B187F-DDC6-274B-9A5A-7C5E2E39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1628800"/>
            <a:ext cx="547211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Laser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雷射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endParaRPr lang="en-US" altLang="zh-TW" sz="2000" dirty="0"/>
          </a:p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Light Amplification by Stimulated Emission of Radiation</a:t>
            </a:r>
            <a:endParaRPr lang="zh-TW" altLang="en-US" sz="1800" dirty="0"/>
          </a:p>
        </p:txBody>
      </p:sp>
      <p:pic>
        <p:nvPicPr>
          <p:cNvPr id="33795" name="Picture 5" descr="Laser-025_jpg">
            <a:extLst>
              <a:ext uri="{FF2B5EF4-FFF2-40B4-BE49-F238E27FC236}">
                <a16:creationId xmlns:a16="http://schemas.microsoft.com/office/drawing/2014/main" id="{2527ED10-CAD5-C14C-AAA1-72A25E47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64966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68623D5-49DE-AC4A-B8F4-9022E6EB4ACE}"/>
              </a:ext>
            </a:extLst>
          </p:cNvPr>
          <p:cNvSpPr txBox="1"/>
          <p:nvPr/>
        </p:nvSpPr>
        <p:spPr>
          <a:xfrm>
            <a:off x="1763688" y="836712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very useful applications of the Boltzmann Factor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00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62306CD9-D02F-064E-B4FE-CC3BCB70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16" y="21417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雷射就是複製羊</a:t>
            </a:r>
          </a:p>
        </p:txBody>
      </p:sp>
      <p:pic>
        <p:nvPicPr>
          <p:cNvPr id="37891" name="Picture 5" descr="sheep_1">
            <a:extLst>
              <a:ext uri="{FF2B5EF4-FFF2-40B4-BE49-F238E27FC236}">
                <a16:creationId xmlns:a16="http://schemas.microsoft.com/office/drawing/2014/main" id="{9315C1F8-3F2E-1F4F-BCFF-4394E054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66" y="764704"/>
            <a:ext cx="396875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53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i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09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24300" y="116170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多重人格</a:t>
            </a:r>
          </a:p>
        </p:txBody>
      </p:sp>
      <p:sp>
        <p:nvSpPr>
          <p:cNvPr id="21507" name="文字方塊 9"/>
          <p:cNvSpPr txBox="1">
            <a:spLocks noChangeArrowheads="1"/>
          </p:cNvSpPr>
          <p:nvPr/>
        </p:nvSpPr>
        <p:spPr bwMode="auto">
          <a:xfrm>
            <a:off x="1018281" y="664076"/>
            <a:ext cx="734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一個巨觀狀態的多樣性越大，表示在微觀下有越多的自由不斷繼續變化：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987675" y="555431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</a:t>
            </a:r>
            <a:r>
              <a:rPr lang="en-US" altLang="zh-TW" sz="1800"/>
              <a:t>…….</a:t>
            </a:r>
            <a:endParaRPr lang="zh-TW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id="{2FE4E04D-DE77-8D47-8B45-0DA02695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542687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Laser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38915" name="Picture 5" descr="F40_19">
            <a:extLst>
              <a:ext uri="{FF2B5EF4-FFF2-40B4-BE49-F238E27FC236}">
                <a16:creationId xmlns:a16="http://schemas.microsoft.com/office/drawing/2014/main" id="{EECDAAB9-B79D-F745-BBE2-DAC0D52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113337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>
            <a:extLst>
              <a:ext uri="{FF2B5EF4-FFF2-40B4-BE49-F238E27FC236}">
                <a16:creationId xmlns:a16="http://schemas.microsoft.com/office/drawing/2014/main" id="{74189522-1380-714E-88AC-214B303E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14" y="5876925"/>
            <a:ext cx="676867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Stimulated emission</a:t>
            </a:r>
            <a:r>
              <a:rPr lang="zh-TW" altLang="en-US" sz="2000" dirty="0"/>
              <a:t> </a:t>
            </a:r>
            <a:r>
              <a:rPr lang="zh-CN" altLang="en-US" sz="2000" dirty="0"/>
              <a:t>誘發</a:t>
            </a:r>
            <a:r>
              <a:rPr lang="zh-TW" altLang="en-US" sz="2000" dirty="0"/>
              <a:t>發射的光與進行激發的光完全一致</a:t>
            </a:r>
          </a:p>
        </p:txBody>
      </p:sp>
      <p:pic>
        <p:nvPicPr>
          <p:cNvPr id="5" name="Picture 5" descr="F40_19">
            <a:extLst>
              <a:ext uri="{FF2B5EF4-FFF2-40B4-BE49-F238E27FC236}">
                <a16:creationId xmlns:a16="http://schemas.microsoft.com/office/drawing/2014/main" id="{8FEBF6AD-B1C2-FC49-895E-606FEA8E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42494"/>
          <a:stretch/>
        </p:blipFill>
        <p:spPr bwMode="auto">
          <a:xfrm>
            <a:off x="1563283" y="981075"/>
            <a:ext cx="5097867" cy="27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7" b="52967"/>
          <a:stretch/>
        </p:blipFill>
        <p:spPr bwMode="auto">
          <a:xfrm>
            <a:off x="2923458" y="875678"/>
            <a:ext cx="1656184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40_20">
            <a:extLst>
              <a:ext uri="{FF2B5EF4-FFF2-40B4-BE49-F238E27FC236}">
                <a16:creationId xmlns:a16="http://schemas.microsoft.com/office/drawing/2014/main" id="{CEB6588D-0283-0D45-A2B1-3F36FFDF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683568" y="4329668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40_19">
            <a:extLst>
              <a:ext uri="{FF2B5EF4-FFF2-40B4-BE49-F238E27FC236}">
                <a16:creationId xmlns:a16="http://schemas.microsoft.com/office/drawing/2014/main" id="{EE814AFE-F857-684C-AE73-5926526F5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2046" r="76063" b="25846"/>
          <a:stretch/>
        </p:blipFill>
        <p:spPr bwMode="auto">
          <a:xfrm>
            <a:off x="1614296" y="875678"/>
            <a:ext cx="1309162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/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500F1E4B-8DBB-F541-B40C-240ADB41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44334"/>
            <a:ext cx="83529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Stimulated emission </a:t>
            </a:r>
            <a:r>
              <a:rPr lang="zh-CN" altLang="en-US" sz="1800" dirty="0"/>
              <a:t>由激發態原子被誘發</a:t>
            </a:r>
            <a:r>
              <a:rPr lang="zh-TW" altLang="en-US" sz="1800" dirty="0"/>
              <a:t>發射的光</a:t>
            </a:r>
            <a:r>
              <a:rPr lang="zh-CN" altLang="en-US" sz="1800" dirty="0"/>
              <a:t>一定比基態原子</a:t>
            </a:r>
            <a:r>
              <a:rPr lang="zh-TW" altLang="en-US" sz="1800" dirty="0"/>
              <a:t>吸收的光來得多！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B97D011-2FE3-4E41-9708-74A8EB1EEE01}"/>
              </a:ext>
            </a:extLst>
          </p:cNvPr>
          <p:cNvSpPr txBox="1"/>
          <p:nvPr/>
        </p:nvSpPr>
        <p:spPr>
          <a:xfrm>
            <a:off x="539552" y="3693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除非，逆轉了分佈：</a:t>
            </a:r>
          </a:p>
        </p:txBody>
      </p:sp>
      <p:pic>
        <p:nvPicPr>
          <p:cNvPr id="11" name="Picture 4" descr="F40_20">
            <a:extLst>
              <a:ext uri="{FF2B5EF4-FFF2-40B4-BE49-F238E27FC236}">
                <a16:creationId xmlns:a16="http://schemas.microsoft.com/office/drawing/2014/main" id="{6E5202CC-CFEF-AC49-B52D-05A4054EA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4119804" y="4304787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右箭號 2">
            <a:extLst>
              <a:ext uri="{FF2B5EF4-FFF2-40B4-BE49-F238E27FC236}">
                <a16:creationId xmlns:a16="http://schemas.microsoft.com/office/drawing/2014/main" id="{BEAE4D38-EB4C-2546-81D7-EB5BE639E80B}"/>
              </a:ext>
            </a:extLst>
          </p:cNvPr>
          <p:cNvSpPr/>
          <p:nvPr/>
        </p:nvSpPr>
        <p:spPr>
          <a:xfrm>
            <a:off x="2915816" y="4569248"/>
            <a:ext cx="476706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55107D7-3FDA-3C48-B2DC-8810220B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292" y="5289328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79B61D-751A-5B46-8FEE-EB6509B4ADBF}"/>
              </a:ext>
            </a:extLst>
          </p:cNvPr>
          <p:cNvSpPr txBox="1"/>
          <p:nvPr/>
        </p:nvSpPr>
        <p:spPr>
          <a:xfrm>
            <a:off x="539552" y="28410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根據波茲曼分佈，位於激發態的原子一定比位於基態的原子來得少！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0737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3" b="57243"/>
          <a:stretch/>
        </p:blipFill>
        <p:spPr bwMode="auto">
          <a:xfrm>
            <a:off x="539750" y="836613"/>
            <a:ext cx="3528194" cy="72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F40_22">
            <a:extLst>
              <a:ext uri="{FF2B5EF4-FFF2-40B4-BE49-F238E27FC236}">
                <a16:creationId xmlns:a16="http://schemas.microsoft.com/office/drawing/2014/main" id="{5627A29C-04B7-DA4E-B133-79F4E733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4316681" y="836613"/>
            <a:ext cx="4362004" cy="46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7">
            <a:extLst>
              <a:ext uri="{FF2B5EF4-FFF2-40B4-BE49-F238E27FC236}">
                <a16:creationId xmlns:a16="http://schemas.microsoft.com/office/drawing/2014/main" id="{67F3F0D6-80F5-2A48-B23C-E6AA08FB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04719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39941" name="Line 8">
            <a:extLst>
              <a:ext uri="{FF2B5EF4-FFF2-40B4-BE49-F238E27FC236}">
                <a16:creationId xmlns:a16="http://schemas.microsoft.com/office/drawing/2014/main" id="{489A3882-0B25-7642-B534-67817307B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800" y="1556792"/>
            <a:ext cx="358775" cy="865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" name="Picture 4" descr="fig40">
            <a:extLst>
              <a:ext uri="{FF2B5EF4-FFF2-40B4-BE49-F238E27FC236}">
                <a16:creationId xmlns:a16="http://schemas.microsoft.com/office/drawing/2014/main" id="{0F149265-07BD-6047-9B2E-4BEB0FB5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0" y="2863616"/>
            <a:ext cx="3259382" cy="26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325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fig40">
            <a:extLst>
              <a:ext uri="{FF2B5EF4-FFF2-40B4-BE49-F238E27FC236}">
                <a16:creationId xmlns:a16="http://schemas.microsoft.com/office/drawing/2014/main" id="{E1647301-00DE-8A4D-AAC3-0A30CC7D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933056"/>
            <a:ext cx="86264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ig40">
            <a:extLst>
              <a:ext uri="{FF2B5EF4-FFF2-40B4-BE49-F238E27FC236}">
                <a16:creationId xmlns:a16="http://schemas.microsoft.com/office/drawing/2014/main" id="{51973C4D-D41B-4B48-B4BC-C2101B73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46"/>
          <a:stretch>
            <a:fillRect/>
          </a:stretch>
        </p:blipFill>
        <p:spPr bwMode="auto">
          <a:xfrm>
            <a:off x="2339752" y="980728"/>
            <a:ext cx="40401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547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69884" r="5479" b="3895"/>
          <a:stretch/>
        </p:blipFill>
        <p:spPr bwMode="auto">
          <a:xfrm>
            <a:off x="4606925" y="188640"/>
            <a:ext cx="4537075" cy="11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7960" y="2749570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但因為原子的數目極大，這些跨越原子間的，能量接近的能態數目極大。</a:t>
            </a:r>
            <a:endParaRPr lang="en-US" altLang="zh-TW" sz="1800" dirty="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677960" y="1898069"/>
            <a:ext cx="734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這些跨越原子間的能態，來自能量相等的孤立於單一原子中的能態，</a:t>
            </a:r>
          </a:p>
        </p:txBody>
      </p:sp>
      <p:sp>
        <p:nvSpPr>
          <p:cNvPr id="14" name="矩形 13"/>
          <p:cNvSpPr/>
          <p:nvPr/>
        </p:nvSpPr>
        <p:spPr>
          <a:xfrm>
            <a:off x="677961" y="3180175"/>
            <a:ext cx="837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大量能階擠入微小的能量差距，這些能階就形成了幾乎連續的能帶 </a:t>
            </a:r>
            <a:r>
              <a:rPr lang="en-US" altLang="zh-TW" sz="1800" dirty="0">
                <a:solidFill>
                  <a:srgbClr val="FF0000"/>
                </a:solidFill>
              </a:rPr>
              <a:t>Energy Band</a:t>
            </a:r>
            <a:r>
              <a:rPr lang="zh-TW" altLang="en-US" sz="1800" dirty="0">
                <a:solidFill>
                  <a:srgbClr val="FF0000"/>
                </a:solidFill>
              </a:rPr>
              <a:t>！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8871" y="2312224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能態數量等於原子數目，當原子靠近後，它們的能量會彼此出現些微差距。</a:t>
            </a:r>
          </a:p>
        </p:txBody>
      </p:sp>
      <p:pic>
        <p:nvPicPr>
          <p:cNvPr id="22530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94" y="3661079"/>
            <a:ext cx="2781860" cy="2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7065" r="5479" b="67189"/>
          <a:stretch/>
        </p:blipFill>
        <p:spPr bwMode="auto">
          <a:xfrm>
            <a:off x="18581" y="209547"/>
            <a:ext cx="4537075" cy="11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688870" y="1484784"/>
            <a:ext cx="762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這樣的電子波滿足：在週期性晶格位能下的薛丁格方程式。</a:t>
            </a:r>
            <a:r>
              <a:rPr lang="en-US" altLang="zh-TW" sz="1800" dirty="0"/>
              <a:t>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727069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41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4815555" y="509583"/>
            <a:ext cx="3111500" cy="33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85412" y="403844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所以固體中的電子能量的本徵值形成一個個能帶，能帶之間可能有間隙！</a:t>
            </a:r>
          </a:p>
        </p:txBody>
      </p:sp>
      <p:pic>
        <p:nvPicPr>
          <p:cNvPr id="8" name="Picture 2" descr="Z:\Dropbox\Documents\課程\Young\Chapter42\A_Images\A_Figures_and_Photos\42_17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98" y="4581128"/>
            <a:ext cx="2488404" cy="18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3203848" y="524216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固態物理之父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8" y="509583"/>
            <a:ext cx="3283360" cy="3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837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58800"/>
            <a:ext cx="79152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165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98196" y="223263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現在將電子填入這些能帶，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84341" y="784527"/>
            <a:ext cx="810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它需要很大能量克服間隙，才能改變狀態。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84341" y="1188934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如此電子即使不再被束縛，但完全不能自由。這樣的固體無法導電，是絕緣體。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98196" y="5234730"/>
            <a:ext cx="7964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如果電子未填滿一個能帶</a:t>
            </a:r>
            <a:r>
              <a:rPr lang="en-US" altLang="zh-TW" sz="1800" dirty="0"/>
              <a:t>Conduction </a:t>
            </a:r>
            <a:r>
              <a:rPr lang="zh-TW" altLang="en-US" sz="1800" dirty="0"/>
              <a:t>，此未滿能帶內的電子很容易改變狀態。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98196" y="5972617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p:pic>
        <p:nvPicPr>
          <p:cNvPr id="9" name="Picture 2" descr="F41_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997" r="-13359" b="71920"/>
          <a:stretch/>
        </p:blipFill>
        <p:spPr bwMode="auto">
          <a:xfrm>
            <a:off x="7379733" y="3277166"/>
            <a:ext cx="1451262" cy="6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84341" y="560406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</p:spTree>
    <p:extLst>
      <p:ext uri="{BB962C8B-B14F-4D97-AF65-F5344CB8AC3E}">
        <p14:creationId xmlns:p14="http://schemas.microsoft.com/office/powerpoint/2010/main" val="544490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1" y="198246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22439" y="123631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827584" y="5396577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2896997" cy="24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196"/>
            <a:ext cx="3744416" cy="264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5815436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</a:t>
            </a:r>
            <a:r>
              <a:rPr lang="en-US" altLang="zh-TW" sz="1800" dirty="0"/>
              <a:t>r</a:t>
            </a:r>
            <a:r>
              <a:rPr lang="zh-TW" altLang="en-US" sz="1800" dirty="0"/>
              <a:t>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827584" y="6234295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</p:spTree>
    <p:extLst>
      <p:ext uri="{BB962C8B-B14F-4D97-AF65-F5344CB8AC3E}">
        <p14:creationId xmlns:p14="http://schemas.microsoft.com/office/powerpoint/2010/main" val="35692410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300637" y="1398503"/>
            <a:ext cx="2880320" cy="18921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67361"/>
            <a:ext cx="4481266" cy="3168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4E62424-81D5-0347-97D1-5C47027A9FB9}"/>
              </a:ext>
            </a:extLst>
          </p:cNvPr>
          <p:cNvSpPr txBox="1"/>
          <p:nvPr/>
        </p:nvSpPr>
        <p:spPr bwMode="auto">
          <a:xfrm>
            <a:off x="3267568" y="96765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的比例：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4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.37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/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.487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blipFill>
                <a:blip r:embed="rId7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/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</a:rPr>
                        <m:t>5.60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EC2E2-7760-5D4A-A3F9-DC1CB7BA07C5}"/>
              </a:ext>
            </a:extLst>
          </p:cNvPr>
          <p:cNvSpPr txBox="1"/>
          <p:nvPr/>
        </p:nvSpPr>
        <p:spPr bwMode="auto">
          <a:xfrm>
            <a:off x="4769272" y="3613810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90424B4-21D9-1F4B-9CBE-43023712CF25}"/>
              </a:ext>
            </a:extLst>
          </p:cNvPr>
          <p:cNvSpPr txBox="1"/>
          <p:nvPr/>
        </p:nvSpPr>
        <p:spPr bwMode="auto">
          <a:xfrm>
            <a:off x="4769272" y="3986522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導體的電阻率反而隨溫度增加快速</a:t>
            </a:r>
            <a:r>
              <a:rPr lang="zh-TW" altLang="en-US" dirty="0"/>
              <a:t>增加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4434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476375" y="1052513"/>
            <a:ext cx="1728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20838" y="6937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"/>
              <p:cNvSpPr txBox="1">
                <a:spLocks noChangeArrowheads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048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60925" y="6937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092950" y="6937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Text Box 12"/>
              <p:cNvSpPr txBox="1">
                <a:spLocks noChangeArrowheads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8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弧形向右箭號 11"/>
          <p:cNvSpPr/>
          <p:nvPr/>
        </p:nvSpPr>
        <p:spPr>
          <a:xfrm>
            <a:off x="971550" y="1989138"/>
            <a:ext cx="433388" cy="792162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弧形向右箭號 12"/>
          <p:cNvSpPr/>
          <p:nvPr/>
        </p:nvSpPr>
        <p:spPr>
          <a:xfrm>
            <a:off x="971550" y="3860800"/>
            <a:ext cx="433388" cy="7921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弧形向右箭號 13"/>
          <p:cNvSpPr/>
          <p:nvPr/>
        </p:nvSpPr>
        <p:spPr>
          <a:xfrm flipH="1" flipV="1">
            <a:off x="3132138" y="1412875"/>
            <a:ext cx="423862" cy="20240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1132599" y="5157192"/>
            <a:ext cx="7127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/>
              <a:t>處在一個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狀態，巨觀來說已不再變化（相同點數），但微觀來說，系統可以在眾多的對應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來回變化！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547664" y="170080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462010" y="1304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我們甚至可以用雜質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462011" y="471307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62009" y="5147679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2010" y="608122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4284653" y="213617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462008" y="5609188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620"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476607" y="81787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12399474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052603" y="1157187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172283" y="398478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198744" y="377969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反之，加入三價雜質使鍵結內少一顆電子，等價於一個電洞。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98742" y="421429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此電洞能態，稱為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態，與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198744" y="6276858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198741" y="4675806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02737" y="5190296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帶出現電洞，當其他電子填入電洞，它的位置就成為電洞。</a:t>
            </a: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1172283" y="5715933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因此電洞可以移動，就可以導電。</a:t>
            </a:r>
          </a:p>
        </p:txBody>
      </p:sp>
    </p:spTree>
    <p:extLst>
      <p:ext uri="{BB962C8B-B14F-4D97-AF65-F5344CB8AC3E}">
        <p14:creationId xmlns:p14="http://schemas.microsoft.com/office/powerpoint/2010/main" val="162552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5941460" y="839713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941460" y="428402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22531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868435" y="4368725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 Box 7"/>
              <p:cNvSpPr txBox="1">
                <a:spLocks noChangeArrowheads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3" name="Text Box 8"/>
              <p:cNvSpPr txBox="1">
                <a:spLocks noChangeArrowheads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43955" y="4730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3419959" y="473000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972344" y="5770971"/>
            <a:ext cx="8171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如此，巨觀來說，每個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出現的機會與所對應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數目成正比 ，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7" name="Text Box 12"/>
              <p:cNvSpPr txBox="1">
                <a:spLocks noChangeArrowheads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3"/>
              <p:cNvSpPr txBox="1">
                <a:spLocks noChangeArrowheads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972344" y="5219701"/>
            <a:ext cx="7416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微觀來說，每一個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彼此平等，因此出現的機率應該相等。</a:t>
            </a:r>
          </a:p>
        </p:txBody>
      </p:sp>
      <p:sp>
        <p:nvSpPr>
          <p:cNvPr id="2" name="矩形 1"/>
          <p:cNvSpPr/>
          <p:nvPr/>
        </p:nvSpPr>
        <p:spPr>
          <a:xfrm>
            <a:off x="972344" y="6184901"/>
            <a:ext cx="497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即與此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dirty="0">
                <a:solidFill>
                  <a:srgbClr val="FF0000"/>
                </a:solidFill>
              </a:rPr>
              <a:t>多重度成正比 。</a:t>
            </a:r>
            <a:endParaRPr lang="en-US" altLang="zh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995042" y="158192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563242" y="194864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字方塊 5"/>
          <p:cNvSpPr txBox="1">
            <a:spLocks noChangeArrowheads="1"/>
          </p:cNvSpPr>
          <p:nvPr/>
        </p:nvSpPr>
        <p:spPr bwMode="auto">
          <a:xfrm>
            <a:off x="1763689" y="554618"/>
            <a:ext cx="5904655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現在利用多重度的概念，透過一個簡單的固體模型，</a:t>
            </a:r>
          </a:p>
        </p:txBody>
      </p:sp>
      <p:pic>
        <p:nvPicPr>
          <p:cNvPr id="9" name="Picture 4" descr="F20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6508363" y="195499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下箭號 9"/>
          <p:cNvSpPr/>
          <p:nvPr/>
        </p:nvSpPr>
        <p:spPr>
          <a:xfrm>
            <a:off x="6865550" y="2169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6865550" y="3312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7827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C6C5B8-8EBC-284F-A0E4-5E0DAA3B02D8}"/>
              </a:ext>
            </a:extLst>
          </p:cNvPr>
          <p:cNvSpPr/>
          <p:nvPr/>
        </p:nvSpPr>
        <p:spPr>
          <a:xfrm>
            <a:off x="1763688" y="1072030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模擬兩塊固體接觸，熱量由高溫流向低溫的過程：</a:t>
            </a:r>
            <a:endParaRPr lang="en-TW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字方塊 2"/>
          <p:cNvSpPr txBox="1">
            <a:spLocks noChangeArrowheads="1"/>
          </p:cNvSpPr>
          <p:nvPr/>
        </p:nvSpPr>
        <p:spPr bwMode="auto">
          <a:xfrm>
            <a:off x="395288" y="5876925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摩擦力的根源是原子力</a:t>
            </a:r>
          </a:p>
        </p:txBody>
      </p:sp>
      <p:sp>
        <p:nvSpPr>
          <p:cNvPr id="6" name="橢圓 5"/>
          <p:cNvSpPr/>
          <p:nvPr/>
        </p:nvSpPr>
        <p:spPr>
          <a:xfrm>
            <a:off x="5216525" y="923925"/>
            <a:ext cx="500063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45338" y="923925"/>
            <a:ext cx="500062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5430838" y="1138238"/>
            <a:ext cx="2000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文字方塊 9"/>
          <p:cNvSpPr txBox="1">
            <a:spLocks noChangeArrowheads="1"/>
          </p:cNvSpPr>
          <p:nvPr/>
        </p:nvSpPr>
        <p:spPr bwMode="auto">
          <a:xfrm>
            <a:off x="6288088" y="1209675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x</a:t>
            </a:r>
            <a:endParaRPr lang="zh-TW" altLang="en-US" sz="1800" i="1"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359650" y="781050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文字方塊 12"/>
          <p:cNvSpPr txBox="1">
            <a:spLocks noChangeArrowheads="1"/>
          </p:cNvSpPr>
          <p:nvPr/>
        </p:nvSpPr>
        <p:spPr bwMode="auto">
          <a:xfrm>
            <a:off x="7597775" y="404813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F</a:t>
            </a:r>
            <a:r>
              <a:rPr lang="en-US" altLang="zh-TW" sz="1800">
                <a:cs typeface="Times New Roman" pitchFamily="18" charset="0"/>
              </a:rPr>
              <a:t>(</a:t>
            </a:r>
            <a:r>
              <a:rPr lang="en-US" altLang="zh-TW" sz="1800" i="1"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p:sp>
        <p:nvSpPr>
          <p:cNvPr id="9225" name="文字方塊 13"/>
          <p:cNvSpPr txBox="1">
            <a:spLocks noChangeArrowheads="1"/>
          </p:cNvSpPr>
          <p:nvPr/>
        </p:nvSpPr>
        <p:spPr bwMode="auto">
          <a:xfrm>
            <a:off x="5076825" y="1628775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正力為排斥力，力為負則為吸引力</a:t>
            </a:r>
          </a:p>
        </p:txBody>
      </p:sp>
      <p:pic>
        <p:nvPicPr>
          <p:cNvPr id="9226" name="Picture 15" descr="C:\Users\Chia-Hung Chang\Downloads\Data\Knight\Media\Chapter6\Images\06_19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4" b="12993"/>
          <a:stretch>
            <a:fillRect/>
          </a:stretch>
        </p:blipFill>
        <p:spPr bwMode="auto">
          <a:xfrm>
            <a:off x="468313" y="1412875"/>
            <a:ext cx="22002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 descr="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47020" b="5434"/>
          <a:stretch>
            <a:fillRect/>
          </a:stretch>
        </p:blipFill>
        <p:spPr bwMode="auto">
          <a:xfrm>
            <a:off x="2789238" y="3213100"/>
            <a:ext cx="63547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向下箭號 15"/>
          <p:cNvSpPr/>
          <p:nvPr/>
        </p:nvSpPr>
        <p:spPr>
          <a:xfrm>
            <a:off x="3851275" y="2997200"/>
            <a:ext cx="73025" cy="151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9" name="文字方塊 16"/>
          <p:cNvSpPr txBox="1">
            <a:spLocks noChangeArrowheads="1"/>
          </p:cNvSpPr>
          <p:nvPr/>
        </p:nvSpPr>
        <p:spPr bwMode="auto">
          <a:xfrm>
            <a:off x="3924300" y="2708275"/>
            <a:ext cx="4392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原子力有一平衡點，力剛好為零：</a:t>
            </a:r>
          </a:p>
        </p:txBody>
      </p:sp>
      <p:sp>
        <p:nvSpPr>
          <p:cNvPr id="9230" name="文字方塊 1"/>
          <p:cNvSpPr txBox="1">
            <a:spLocks noChangeArrowheads="1"/>
          </p:cNvSpPr>
          <p:nvPr/>
        </p:nvSpPr>
        <p:spPr bwMode="auto">
          <a:xfrm>
            <a:off x="3995738" y="47625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原子力</a:t>
            </a:r>
          </a:p>
        </p:txBody>
      </p:sp>
    </p:spTree>
    <p:extLst>
      <p:ext uri="{BB962C8B-B14F-4D97-AF65-F5344CB8AC3E}">
        <p14:creationId xmlns:p14="http://schemas.microsoft.com/office/powerpoint/2010/main" val="313100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5" b="17102"/>
          <a:stretch>
            <a:fillRect/>
          </a:stretch>
        </p:blipFill>
        <p:spPr bwMode="auto">
          <a:xfrm>
            <a:off x="1600200" y="2760663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1403350" y="1700213"/>
            <a:ext cx="655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這些原子就組成有大規模秩序的晶格，此晶格會是平衡穩定的</a:t>
            </a:r>
          </a:p>
        </p:txBody>
      </p:sp>
      <p:sp>
        <p:nvSpPr>
          <p:cNvPr id="10244" name="文字方塊 3"/>
          <p:cNvSpPr txBox="1">
            <a:spLocks noChangeArrowheads="1"/>
          </p:cNvSpPr>
          <p:nvPr/>
        </p:nvSpPr>
        <p:spPr bwMode="auto">
          <a:xfrm>
            <a:off x="1403350" y="2133600"/>
            <a:ext cx="619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晶格的大小與形狀處於平衡狀態，這就是固態！</a:t>
            </a:r>
          </a:p>
        </p:txBody>
      </p:sp>
      <p:pic>
        <p:nvPicPr>
          <p:cNvPr id="10245" name="Picture 2" descr="http://taiwanpedia.culture.tw/images/media/earth/E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8333"/>
          <a:stretch>
            <a:fillRect/>
          </a:stretch>
        </p:blipFill>
        <p:spPr bwMode="auto">
          <a:xfrm>
            <a:off x="4572000" y="3141663"/>
            <a:ext cx="2484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1403350" y="1268413"/>
            <a:ext cx="548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如果把原子安排使得其距離恰在原子力的平衡點上</a:t>
            </a:r>
          </a:p>
        </p:txBody>
      </p:sp>
    </p:spTree>
    <p:extLst>
      <p:ext uri="{BB962C8B-B14F-4D97-AF65-F5344CB8AC3E}">
        <p14:creationId xmlns:p14="http://schemas.microsoft.com/office/powerpoint/2010/main" val="250705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15_1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4787826" y="469965"/>
            <a:ext cx="4166121" cy="4453872"/>
          </a:xfrm>
          <a:prstGeom prst="rect">
            <a:avLst/>
          </a:prstGeom>
        </p:spPr>
      </p:pic>
      <p:pic>
        <p:nvPicPr>
          <p:cNvPr id="2" name="Picture 1" descr="15_1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2"/>
          <a:stretch/>
        </p:blipFill>
        <p:spPr>
          <a:xfrm>
            <a:off x="4787826" y="472579"/>
            <a:ext cx="4166121" cy="2806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39676" y="548680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如果嘗試改變固體大小：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9676" y="1052811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固體中的原子會離開平衡點。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539676" y="1556792"/>
            <a:ext cx="424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原子力會將原子推回平衡點，如同彈簧。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1976697" y="3536113"/>
            <a:ext cx="186275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7" name="向左箭號 6"/>
          <p:cNvSpPr/>
          <p:nvPr/>
        </p:nvSpPr>
        <p:spPr>
          <a:xfrm>
            <a:off x="7529951" y="4069324"/>
            <a:ext cx="337191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8" name="Picture 6" descr="C:\Users\Chia-Hung Chang\Downloads\Data\Knight\Media\Chapter10\Images\10_16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5318" r="665" b="2364"/>
          <a:stretch>
            <a:fillRect/>
          </a:stretch>
        </p:blipFill>
        <p:spPr bwMode="auto">
          <a:xfrm>
            <a:off x="684542" y="2721418"/>
            <a:ext cx="2770584" cy="22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左箭號 8"/>
          <p:cNvSpPr/>
          <p:nvPr/>
        </p:nvSpPr>
        <p:spPr>
          <a:xfrm>
            <a:off x="1259632" y="3986107"/>
            <a:ext cx="350364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49288" y="5196681"/>
            <a:ext cx="759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在相當接近平衡點的附近，原子力的曲線大致上可以用一條直線來近似。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49288" y="5699919"/>
            <a:ext cx="597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力與距平衡點的位移成正比，與彈簧是相同的：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140719"/>
              </p:ext>
            </p:extLst>
          </p:nvPr>
        </p:nvGraphicFramePr>
        <p:xfrm>
          <a:off x="5580112" y="5700712"/>
          <a:ext cx="2419200" cy="37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" name="方程式" r:id="rId5" imgW="1460500" imgH="228600" progId="Equation.3">
                  <p:embed/>
                </p:oleObj>
              </mc:Choice>
              <mc:Fallback>
                <p:oleObj name="方程式" r:id="rId5" imgW="1460500" imgH="2286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5700712"/>
                        <a:ext cx="2419200" cy="37917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649288" y="6204744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在平衡點附近的小範圍運動，都近似是一個簡諧運動！</a:t>
            </a:r>
          </a:p>
        </p:txBody>
      </p:sp>
      <p:sp>
        <p:nvSpPr>
          <p:cNvPr id="14" name="向左箭號 13"/>
          <p:cNvSpPr/>
          <p:nvPr/>
        </p:nvSpPr>
        <p:spPr>
          <a:xfrm>
            <a:off x="5610314" y="2348880"/>
            <a:ext cx="168596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6" name="向右箭號 15"/>
          <p:cNvSpPr/>
          <p:nvPr/>
        </p:nvSpPr>
        <p:spPr>
          <a:xfrm>
            <a:off x="5364088" y="2489696"/>
            <a:ext cx="246226" cy="207205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5386320" y="2315744"/>
            <a:ext cx="246226" cy="20708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7164288" y="4036189"/>
            <a:ext cx="376790" cy="17395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6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54739" b="3905"/>
          <a:stretch>
            <a:fillRect/>
          </a:stretch>
        </p:blipFill>
        <p:spPr bwMode="auto">
          <a:xfrm>
            <a:off x="2483768" y="648721"/>
            <a:ext cx="3236734" cy="3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字方塊 1"/>
          <p:cNvSpPr txBox="1">
            <a:spLocks noChangeArrowheads="1"/>
          </p:cNvSpPr>
          <p:nvPr/>
        </p:nvSpPr>
        <p:spPr bwMode="auto">
          <a:xfrm>
            <a:off x="2339752" y="3958901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固體中原子彼此之間，如同以彈簧連接。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1265" y="479715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7" name="Picture 5" descr="entropy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728123" y="451723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11265" y="5203112"/>
            <a:ext cx="29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此彈簧為量子彈簧。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66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952040" y="132225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917710" y="472292"/>
            <a:ext cx="733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熱會自動由高溫處流向低溫處，而且無法回頭，似乎有一股力量！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14"/>
              <p:cNvSpPr txBox="1">
                <a:spLocks noChangeArrowheads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7" name="文字方塊 17"/>
          <p:cNvSpPr txBox="1">
            <a:spLocks noChangeArrowheads="1"/>
          </p:cNvSpPr>
          <p:nvPr/>
        </p:nvSpPr>
        <p:spPr bwMode="auto">
          <a:xfrm>
            <a:off x="2165261" y="5317216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p:sp>
        <p:nvSpPr>
          <p:cNvPr id="27658" name="文字方塊 18"/>
          <p:cNvSpPr txBox="1">
            <a:spLocks noChangeArrowheads="1"/>
          </p:cNvSpPr>
          <p:nvPr/>
        </p:nvSpPr>
        <p:spPr bwMode="auto">
          <a:xfrm>
            <a:off x="5149092" y="4030638"/>
            <a:ext cx="23604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若繼續流，熵將變小！</a:t>
            </a:r>
          </a:p>
        </p:txBody>
      </p:sp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895712" y="5787822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巨觀來說，熱一直流動，直到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2607802" y="1872323"/>
            <a:ext cx="1368425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19463" y="283697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2967371" y="255987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l="-4348" r="-13043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68C06A2D-BEFE-F74D-B6D3-61A2F9A739BA}"/>
              </a:ext>
            </a:extLst>
          </p:cNvPr>
          <p:cNvSpPr txBox="1"/>
          <p:nvPr/>
        </p:nvSpPr>
        <p:spPr>
          <a:xfrm>
            <a:off x="889990" y="918026"/>
            <a:ext cx="253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巨觀來說：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/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/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blipFill>
                <a:blip r:embed="rId2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/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/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12" y="6195094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巨觀下，是熵的極大化推動熱量的流動。而且無法回頭。</a:t>
            </a:r>
          </a:p>
        </p:txBody>
      </p:sp>
    </p:spTree>
    <p:extLst>
      <p:ext uri="{BB962C8B-B14F-4D97-AF65-F5344CB8AC3E}">
        <p14:creationId xmlns:p14="http://schemas.microsoft.com/office/powerpoint/2010/main" val="9620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27659" grpId="0"/>
      <p:bldP spid="25" grpId="0" animBg="1"/>
      <p:bldP spid="28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27" y="1014192"/>
            <a:ext cx="3208338" cy="37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05592"/>
            <a:ext cx="1777655" cy="26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372670" y="4910843"/>
            <a:ext cx="655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</a:rPr>
              <a:t>量子彈簧能吸收的能量不是連續的，而是固定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>
                <a:solidFill>
                  <a:srgbClr val="000000"/>
                </a:solidFill>
              </a:rPr>
              <a:t>的整數倍。</a:t>
            </a:r>
          </a:p>
        </p:txBody>
      </p:sp>
      <p:pic>
        <p:nvPicPr>
          <p:cNvPr id="9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1"/>
          <a:stretch>
            <a:fillRect/>
          </a:stretch>
        </p:blipFill>
        <p:spPr bwMode="auto">
          <a:xfrm>
            <a:off x="5292080" y="1014192"/>
            <a:ext cx="2667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6732339" y="1086523"/>
            <a:ext cx="624114" cy="580571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i="1">
                <a:cs typeface="Times New Roman" pitchFamily="18" charset="0"/>
              </a:rPr>
              <a:t>e</a:t>
            </a:r>
            <a:endParaRPr lang="zh-TW" altLang="en-US" sz="3600" i="1">
              <a:cs typeface="Times New Roman" pitchFamily="18" charset="0"/>
            </a:endParaRPr>
          </a:p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此自然數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稱為量子彈簧此狀態的量子數。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blipFill>
                <a:blip r:embed="rId5"/>
                <a:stretch>
                  <a:fillRect l="-1008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/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𝑛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24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5038" y="34464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3574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6622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95513" y="27082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3479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6527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00313" y="2936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95513" y="19161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3479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527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0313" y="21447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195513" y="3333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1955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3479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527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7289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5003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289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8813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4241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-5400000">
            <a:off x="2196307" y="14120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92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195513" y="41497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652713" y="45307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195513" y="50133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7" name="文字方塊 33"/>
          <p:cNvSpPr txBox="1">
            <a:spLocks noChangeArrowheads="1"/>
          </p:cNvSpPr>
          <p:nvPr/>
        </p:nvSpPr>
        <p:spPr bwMode="auto">
          <a:xfrm>
            <a:off x="1110270" y="5696744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這個量子彈簧的能階像極了在盒子中一個一個裝入能量相同的粒子。</a:t>
            </a: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908175" y="61658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348038" y="61658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700338" y="62372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284663" y="61658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p:pic>
        <p:nvPicPr>
          <p:cNvPr id="38" name="Picture 11" descr="f_199448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b="6320"/>
          <a:stretch>
            <a:fillRect/>
          </a:stretch>
        </p:blipFill>
        <p:spPr bwMode="auto">
          <a:xfrm>
            <a:off x="179512" y="1478950"/>
            <a:ext cx="1861516" cy="174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/>
              <p:nvPr/>
            </p:nvSpPr>
            <p:spPr>
              <a:xfrm>
                <a:off x="5219700" y="6101795"/>
                <a:ext cx="985719" cy="659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6101795"/>
                <a:ext cx="985719" cy="659476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20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E059A5-4B01-8043-89FE-53E4FBD88113}"/>
              </a:ext>
            </a:extLst>
          </p:cNvPr>
          <p:cNvSpPr/>
          <p:nvPr/>
        </p:nvSpPr>
        <p:spPr>
          <a:xfrm>
            <a:off x="1483256" y="4854064"/>
            <a:ext cx="5759450" cy="31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3381548" y="511505"/>
            <a:ext cx="2380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單一塊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3" r="5801" b="15965"/>
          <a:stretch/>
        </p:blipFill>
        <p:spPr bwMode="auto">
          <a:xfrm>
            <a:off x="5071417" y="1056491"/>
            <a:ext cx="1956339" cy="17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entropy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83256" y="3482464"/>
            <a:ext cx="5759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文字方塊 6"/>
              <p:cNvSpPr txBox="1">
                <a:spLocks noChangeArrowheads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以一系列相同的量子彈簧來模擬一個固體，加以編號，彈簧總數設為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558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blipFill>
                <a:blip r:embed="rId4"/>
                <a:stretch>
                  <a:fillRect l="-6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6"/>
              <p:cNvSpPr txBox="1">
                <a:spLocks noChangeArrowheads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每一個量子彈簧的能量只能是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𝑛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blipFill>
                <a:blip r:embed="rId5"/>
                <a:stretch>
                  <a:fillRect l="-7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588730" y="416826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0962" y="431272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824693" y="424049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3" name="直線接點 2"/>
          <p:cNvCxnSpPr/>
          <p:nvPr/>
        </p:nvCxnSpPr>
        <p:spPr>
          <a:xfrm>
            <a:off x="2382291" y="4020309"/>
            <a:ext cx="74632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761891" y="4457190"/>
            <a:ext cx="2973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524834" y="4168264"/>
            <a:ext cx="6125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6344497" y="4312489"/>
            <a:ext cx="47850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758889" y="431249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686657" y="417350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511516" y="432590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22"/>
          <p:cNvSpPr txBox="1"/>
          <p:nvPr/>
        </p:nvSpPr>
        <p:spPr>
          <a:xfrm>
            <a:off x="1457020" y="5841964"/>
            <a:ext cx="65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我們可以以一個個裝有球的盒子來對應一個個的量子彈簧。</a:t>
            </a:r>
            <a:endParaRPr lang="zh-CN" altLang="en-US" dirty="0"/>
          </a:p>
        </p:txBody>
      </p:sp>
      <p:pic>
        <p:nvPicPr>
          <p:cNvPr id="21" name="Picture 2" descr="F15_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2238391" y="4862835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橢圓 21"/>
          <p:cNvSpPr/>
          <p:nvPr/>
        </p:nvSpPr>
        <p:spPr>
          <a:xfrm>
            <a:off x="2788302" y="4892076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4" name="Picture 4" descr="entropy04"/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45803" b="20732"/>
          <a:stretch/>
        </p:blipFill>
        <p:spPr bwMode="auto">
          <a:xfrm>
            <a:off x="1483256" y="1150332"/>
            <a:ext cx="2512761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F15_05">
            <a:extLst>
              <a:ext uri="{FF2B5EF4-FFF2-40B4-BE49-F238E27FC236}">
                <a16:creationId xmlns:a16="http://schemas.microsoft.com/office/drawing/2014/main" id="{8487DE8E-DEB2-0945-B994-CA62C56D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3336317" y="4881250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81775DE5-5B46-134B-9FEF-559462F32BD2}"/>
              </a:ext>
            </a:extLst>
          </p:cNvPr>
          <p:cNvSpPr/>
          <p:nvPr/>
        </p:nvSpPr>
        <p:spPr>
          <a:xfrm>
            <a:off x="3853754" y="4894230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7" name="Picture 2" descr="F15_05">
            <a:extLst>
              <a:ext uri="{FF2B5EF4-FFF2-40B4-BE49-F238E27FC236}">
                <a16:creationId xmlns:a16="http://schemas.microsoft.com/office/drawing/2014/main" id="{C66C5937-3BBA-5647-8E0E-6F3246351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4419569" y="4870426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2873FC0B-4246-4541-8BE1-1E536437521A}"/>
              </a:ext>
            </a:extLst>
          </p:cNvPr>
          <p:cNvSpPr/>
          <p:nvPr/>
        </p:nvSpPr>
        <p:spPr>
          <a:xfrm>
            <a:off x="4969480" y="4899667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9" name="Picture 2" descr="F15_05">
            <a:extLst>
              <a:ext uri="{FF2B5EF4-FFF2-40B4-BE49-F238E27FC236}">
                <a16:creationId xmlns:a16="http://schemas.microsoft.com/office/drawing/2014/main" id="{9CC54F69-6763-074C-89A0-431734E8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6195382" y="4854064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D49F3EDA-EE36-0E4E-A053-639AB8D5D643}"/>
              </a:ext>
            </a:extLst>
          </p:cNvPr>
          <p:cNvSpPr/>
          <p:nvPr/>
        </p:nvSpPr>
        <p:spPr>
          <a:xfrm>
            <a:off x="6745293" y="4883305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/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盒子中球的數目就對應能量的量子數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blipFill>
                <a:blip r:embed="rId8"/>
                <a:stretch>
                  <a:fillRect l="-77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68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311388" y="2570814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Oval 5"/>
          <p:cNvSpPr>
            <a:spLocks noChangeArrowheads="1"/>
          </p:cNvSpPr>
          <p:nvPr/>
        </p:nvSpPr>
        <p:spPr bwMode="auto">
          <a:xfrm>
            <a:off x="1671750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79" name="Oval 6"/>
          <p:cNvSpPr>
            <a:spLocks noChangeArrowheads="1"/>
          </p:cNvSpPr>
          <p:nvPr/>
        </p:nvSpPr>
        <p:spPr bwMode="auto">
          <a:xfrm>
            <a:off x="1816213" y="336297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2824275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2967150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2" name="Oval 9"/>
          <p:cNvSpPr>
            <a:spLocks noChangeArrowheads="1"/>
          </p:cNvSpPr>
          <p:nvPr/>
        </p:nvSpPr>
        <p:spPr bwMode="auto">
          <a:xfrm>
            <a:off x="2824275" y="321851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3" name="Oval 10"/>
          <p:cNvSpPr>
            <a:spLocks noChangeArrowheads="1"/>
          </p:cNvSpPr>
          <p:nvPr/>
        </p:nvSpPr>
        <p:spPr bwMode="auto">
          <a:xfrm>
            <a:off x="3040175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4" name="Oval 11"/>
          <p:cNvSpPr>
            <a:spLocks noChangeArrowheads="1"/>
          </p:cNvSpPr>
          <p:nvPr/>
        </p:nvSpPr>
        <p:spPr bwMode="auto">
          <a:xfrm>
            <a:off x="5559538" y="343600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5" name="文字方塊 15"/>
          <p:cNvSpPr txBox="1">
            <a:spLocks noChangeArrowheads="1"/>
          </p:cNvSpPr>
          <p:nvPr/>
        </p:nvSpPr>
        <p:spPr bwMode="auto">
          <a:xfrm>
            <a:off x="946290" y="813774"/>
            <a:ext cx="7252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Einstein Solid</a:t>
            </a:r>
            <a:r>
              <a:rPr lang="zh-TW" altLang="en-US" sz="1800" dirty="0"/>
              <a:t>系統的性質由所有量子彈簧的性質來決定：</a:t>
            </a:r>
          </a:p>
        </p:txBody>
      </p:sp>
      <p:sp>
        <p:nvSpPr>
          <p:cNvPr id="24586" name="文字方塊 16"/>
          <p:cNvSpPr txBox="1">
            <a:spLocks noChangeArrowheads="1"/>
          </p:cNvSpPr>
          <p:nvPr/>
        </p:nvSpPr>
        <p:spPr bwMode="auto">
          <a:xfrm>
            <a:off x="945067" y="1201481"/>
            <a:ext cx="8198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>
                <a:solidFill>
                  <a:srgbClr val="FF0000"/>
                </a:solidFill>
              </a:rPr>
              <a:t>由所有量子彈簧的量子數、即各個盒子中的球數來標定！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</a:rPr>
                      <m:t>Microstate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狀態</m:t>
                    </m:r>
                    <m:r>
                      <a:rPr lang="zh-TW" altLang="en-US" i="1">
                        <a:latin typeface="Cambria Math"/>
                      </a:rPr>
                      <m:t>可以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2,4,0,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⋯1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/>
                      </a:rPr>
                      <m:t>標定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等於能量量子的總數目，即總球數（個別球數的統計結果）！</a:t>
                </a:r>
              </a:p>
            </p:txBody>
          </p:sp>
        </mc:Choice>
        <mc:Fallback xmlns="">
          <p:sp>
            <p:nvSpPr>
              <p:cNvPr id="1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blipFill>
                <a:blip r:embed="rId4"/>
                <a:stretch>
                  <a:fillRect l="-668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45067" y="4279792"/>
            <a:ext cx="74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但，巨觀來說，測量無法分辨個別的彈簧。</a:t>
            </a:r>
            <a:endParaRPr lang="en-US" altLang="zh-TW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因此：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以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來標定：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5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blipFill>
                <a:blip r:embed="rId5"/>
                <a:stretch>
                  <a:fillRect l="-12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>
            <a:off x="2051719" y="32458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087194" y="2981531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4211959" y="356797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5920223" y="33982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45067" y="4663139"/>
                <a:ext cx="65327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此固體只有一個熱座標：總球數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，也就是總內能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h𝑓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67" y="4663139"/>
                <a:ext cx="6532736" cy="369332"/>
              </a:xfrm>
              <a:prstGeom prst="rect">
                <a:avLst/>
              </a:prstGeom>
              <a:blipFill>
                <a:blip r:embed="rId6"/>
                <a:stretch>
                  <a:fillRect l="-777" t="-10000" r="-77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代表：第一個量子彈簧的能量是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，第二個量子彈簧的能量是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、等等。</a:t>
                </a:r>
              </a:p>
            </p:txBody>
          </p:sp>
        </mc:Choice>
        <mc:Fallback xmlns="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blipFill>
                <a:blip r:embed="rId7"/>
                <a:stretch>
                  <a:fillRect l="-6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/>
              <p:nvPr/>
            </p:nvSpPr>
            <p:spPr>
              <a:xfrm>
                <a:off x="920610" y="6021288"/>
                <a:ext cx="6315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這其實與躑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個無上限的骰子的結果幾乎完全相同。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10" y="6021288"/>
                <a:ext cx="6315686" cy="369332"/>
              </a:xfrm>
              <a:prstGeom prst="rect">
                <a:avLst/>
              </a:prstGeom>
              <a:blipFill>
                <a:blip r:embed="rId8"/>
                <a:stretch>
                  <a:fillRect l="-803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ntropy02"/>
          <p:cNvPicPr>
            <a:picLocks noChangeAspect="1" noChangeArrowheads="1"/>
          </p:cNvPicPr>
          <p:nvPr/>
        </p:nvPicPr>
        <p:blipFill>
          <a:blip r:embed="rId3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69147" r="9163"/>
          <a:stretch>
            <a:fillRect/>
          </a:stretch>
        </p:blipFill>
        <p:spPr bwMode="auto">
          <a:xfrm>
            <a:off x="2843808" y="1689988"/>
            <a:ext cx="52562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598626"/>
              </p:ext>
            </p:extLst>
          </p:nvPr>
        </p:nvGraphicFramePr>
        <p:xfrm>
          <a:off x="1214206" y="2677412"/>
          <a:ext cx="57467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2" name="方程式" r:id="rId4" imgW="393359" imgH="177646" progId="Equation.3">
                  <p:embed/>
                </p:oleObj>
              </mc:Choice>
              <mc:Fallback>
                <p:oleObj name="方程式" r:id="rId4" imgW="393359" imgH="177646" progId="Equation.3">
                  <p:embed/>
                  <p:pic>
                    <p:nvPicPr>
                      <p:cNvPr id="2560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206" y="2677412"/>
                        <a:ext cx="574675" cy="2889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8127"/>
              </p:ext>
            </p:extLst>
          </p:nvPr>
        </p:nvGraphicFramePr>
        <p:xfrm>
          <a:off x="2627908" y="21217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3" name="方程式" r:id="rId6" imgW="355292" imgH="203024" progId="Equation.3">
                  <p:embed/>
                </p:oleObj>
              </mc:Choice>
              <mc:Fallback>
                <p:oleObj name="方程式" r:id="rId6" imgW="355292" imgH="203024" progId="Equation.3">
                  <p:embed/>
                  <p:pic>
                    <p:nvPicPr>
                      <p:cNvPr id="256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21217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32256"/>
              </p:ext>
            </p:extLst>
          </p:nvPr>
        </p:nvGraphicFramePr>
        <p:xfrm>
          <a:off x="2642196" y="2698050"/>
          <a:ext cx="4032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4" name="方程式" r:id="rId8" imgW="330057" imgH="203112" progId="Equation.3">
                  <p:embed/>
                </p:oleObj>
              </mc:Choice>
              <mc:Fallback>
                <p:oleObj name="方程式" r:id="rId8" imgW="330057" imgH="203112" progId="Equation.3">
                  <p:embed/>
                  <p:pic>
                    <p:nvPicPr>
                      <p:cNvPr id="256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196" y="2698050"/>
                        <a:ext cx="403225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5166"/>
              </p:ext>
            </p:extLst>
          </p:nvPr>
        </p:nvGraphicFramePr>
        <p:xfrm>
          <a:off x="2627908" y="36330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5" name="方程式" r:id="rId10" imgW="355292" imgH="203024" progId="Equation.3">
                  <p:embed/>
                </p:oleObj>
              </mc:Choice>
              <mc:Fallback>
                <p:oleObj name="方程式" r:id="rId10" imgW="355292" imgH="203024" progId="Equation.3">
                  <p:embed/>
                  <p:pic>
                    <p:nvPicPr>
                      <p:cNvPr id="256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36330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361730"/>
              </p:ext>
            </p:extLst>
          </p:nvPr>
        </p:nvGraphicFramePr>
        <p:xfrm>
          <a:off x="6093421" y="3201288"/>
          <a:ext cx="4175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6" name="方程式" r:id="rId12" imgW="342751" imgH="203112" progId="Equation.3">
                  <p:embed/>
                </p:oleObj>
              </mc:Choice>
              <mc:Fallback>
                <p:oleObj name="方程式" r:id="rId12" imgW="342751" imgH="203112" progId="Equation.3">
                  <p:embed/>
                  <p:pic>
                    <p:nvPicPr>
                      <p:cNvPr id="256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421" y="3201288"/>
                        <a:ext cx="417512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115393" y="2994947"/>
            <a:ext cx="1439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對照表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0" name="Rectangle 7"/>
              <p:cNvSpPr>
                <a:spLocks noChangeArrowheads="1"/>
              </p:cNvSpPr>
              <p:nvPr/>
            </p:nvSpPr>
            <p:spPr bwMode="auto">
              <a:xfrm>
                <a:off x="1043583" y="4928765"/>
                <a:ext cx="66247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各個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Macrostates</a:t>
                </a:r>
                <a:r>
                  <a:rPr lang="zh-TW" altLang="en-US" sz="1800" dirty="0"/>
                  <a:t> 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Multiplicity</a:t>
                </a:r>
                <a14:m>
                  <m:oMath xmlns:m="http://schemas.openxmlformats.org/officeDocument/2006/math">
                    <m:r>
                      <a:rPr lang="zh-TW" alt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，注意：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由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決定！</a:t>
                </a:r>
              </a:p>
            </p:txBody>
          </p:sp>
        </mc:Choice>
        <mc:Fallback xmlns="">
          <p:sp>
            <p:nvSpPr>
              <p:cNvPr id="2561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583" y="4928765"/>
                <a:ext cx="6624736" cy="369332"/>
              </a:xfrm>
              <a:prstGeom prst="rect">
                <a:avLst/>
              </a:prstGeom>
              <a:blipFill>
                <a:blip r:embed="rId14"/>
                <a:stretch>
                  <a:fillRect l="-57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5393" y="118551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總能量為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的 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對應的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dirty="0"/>
              <a:t>即如下表：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/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blipFill>
                <a:blip r:embed="rId15"/>
                <a:stretch>
                  <a:fillRect l="-173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955442" y="643681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Oval 5"/>
          <p:cNvSpPr>
            <a:spLocks noChangeArrowheads="1"/>
          </p:cNvSpPr>
          <p:nvPr/>
        </p:nvSpPr>
        <p:spPr bwMode="auto">
          <a:xfrm>
            <a:off x="2315805" y="136440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7" name="Oval 6"/>
          <p:cNvSpPr>
            <a:spLocks noChangeArrowheads="1"/>
          </p:cNvSpPr>
          <p:nvPr/>
        </p:nvSpPr>
        <p:spPr bwMode="auto">
          <a:xfrm>
            <a:off x="2460267" y="143584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8" name="Oval 7"/>
          <p:cNvSpPr>
            <a:spLocks noChangeArrowheads="1"/>
          </p:cNvSpPr>
          <p:nvPr/>
        </p:nvSpPr>
        <p:spPr bwMode="auto">
          <a:xfrm>
            <a:off x="3468330" y="143584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3611205" y="143584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0" name="Oval 9"/>
          <p:cNvSpPr>
            <a:spLocks noChangeArrowheads="1"/>
          </p:cNvSpPr>
          <p:nvPr/>
        </p:nvSpPr>
        <p:spPr bwMode="auto">
          <a:xfrm>
            <a:off x="3468330" y="129138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1" name="Oval 10"/>
          <p:cNvSpPr>
            <a:spLocks noChangeArrowheads="1"/>
          </p:cNvSpPr>
          <p:nvPr/>
        </p:nvSpPr>
        <p:spPr bwMode="auto">
          <a:xfrm>
            <a:off x="3684230" y="136440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2" name="Oval 11"/>
          <p:cNvSpPr>
            <a:spLocks noChangeArrowheads="1"/>
          </p:cNvSpPr>
          <p:nvPr/>
        </p:nvSpPr>
        <p:spPr bwMode="auto">
          <a:xfrm>
            <a:off x="6203592" y="150886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4998877" y="3518127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盒子數為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、球數為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40971" name="Rectangle 7"/>
          <p:cNvSpPr>
            <a:spLocks noChangeArrowheads="1"/>
          </p:cNvSpPr>
          <p:nvPr/>
        </p:nvSpPr>
        <p:spPr bwMode="auto">
          <a:xfrm>
            <a:off x="689224" y="3535589"/>
            <a:ext cx="253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570127" y="3590874"/>
            <a:ext cx="1000125" cy="3571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19137" y="4081411"/>
            <a:ext cx="431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將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/>
              <a:t>個球分配到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個盒子裡。</a:t>
            </a:r>
          </a:p>
        </p:txBody>
      </p:sp>
      <p:sp>
        <p:nvSpPr>
          <p:cNvPr id="26637" name="Rectangle 7"/>
          <p:cNvSpPr>
            <a:spLocks noChangeArrowheads="1"/>
          </p:cNvSpPr>
          <p:nvPr/>
        </p:nvSpPr>
        <p:spPr bwMode="auto">
          <a:xfrm>
            <a:off x="691793" y="2797918"/>
            <a:ext cx="70485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計算總能量為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狀態的</a:t>
            </a:r>
            <a:r>
              <a:rPr lang="zh-TW" altLang="en-US" sz="1800" dirty="0"/>
              <a:t>多重度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就是一個排列組合問題：</a:t>
            </a:r>
            <a:endParaRPr lang="en-US" altLang="zh-TW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entropy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62302" r="32411" b="25000"/>
          <a:stretch>
            <a:fillRect/>
          </a:stretch>
        </p:blipFill>
        <p:spPr bwMode="auto">
          <a:xfrm>
            <a:off x="1460039" y="4668786"/>
            <a:ext cx="222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9137" y="5805542"/>
            <a:ext cx="810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/>
              <a:t>的多重度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/>
              <a:t>可以此公式計算。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/>
              <p:cNvSpPr txBox="1">
                <a:spLocks noChangeArrowheads="1"/>
              </p:cNvSpPr>
              <p:nvPr/>
            </p:nvSpPr>
            <p:spPr bwMode="auto">
              <a:xfrm>
                <a:off x="691793" y="2262633"/>
                <a:ext cx="76966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找一個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所對應的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/>
                  <a:t>等於將能量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分配給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個量子彈簧。</a:t>
                </a:r>
              </a:p>
            </p:txBody>
          </p:sp>
        </mc:Choice>
        <mc:Fallback xmlns="">
          <p:sp>
            <p:nvSpPr>
              <p:cNvPr id="22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793" y="2262633"/>
                <a:ext cx="7696632" cy="369332"/>
              </a:xfrm>
              <a:prstGeom prst="rect">
                <a:avLst/>
              </a:prstGeom>
              <a:blipFill>
                <a:blip r:embed="rId4"/>
                <a:stretch>
                  <a:fillRect l="-65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/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blipFill>
                <a:blip r:embed="rId1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/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1" grpId="0"/>
      <p:bldP spid="13" grpId="0" animBg="1"/>
      <p:bldP spid="14" grpId="0"/>
      <p:bldP spid="19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80733" b="11137"/>
          <a:stretch/>
        </p:blipFill>
        <p:spPr bwMode="auto">
          <a:xfrm>
            <a:off x="3995936" y="3861048"/>
            <a:ext cx="1303671" cy="21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1135" b="84900"/>
          <a:stretch/>
        </p:blipFill>
        <p:spPr bwMode="auto">
          <a:xfrm>
            <a:off x="2947551" y="2204864"/>
            <a:ext cx="340043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307914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452376" y="299702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460439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603314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460439" y="285256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4676339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為</m:t>
                    </m:r>
                  </m:oMath>
                </a14:m>
                <a:r>
                  <a:rPr lang="zh-TW" altLang="en-US" dirty="0"/>
                  <a:t>三條量子彈簧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</m:oMath>
                </a14:m>
                <a:r>
                  <a:rPr lang="zh-TW" altLang="en-US" dirty="0"/>
                  <a:t>，所組成的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36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不同的總球數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𝑞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狀態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（因此不同的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Multiplicity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  <a:blipFill>
                <a:blip r:embed="rId5"/>
                <a:stretch>
                  <a:fillRect l="-77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/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6000" r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69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804254" y="113017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082172" y="592720"/>
            <a:ext cx="34782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兩塊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組成的系統：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0" name="Rectangle 14"/>
              <p:cNvSpPr>
                <a:spLocks noChangeArrowheads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狀態可由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來標定。</a:t>
                </a:r>
              </a:p>
            </p:txBody>
          </p:sp>
        </mc:Choice>
        <mc:Fallback xmlns="">
          <p:sp>
            <p:nvSpPr>
              <p:cNvPr id="28680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blipFill>
                <a:blip r:embed="rId3"/>
                <a:stretch>
                  <a:fillRect l="-6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3" name="文字方塊 11"/>
          <p:cNvSpPr txBox="1">
            <a:spLocks noChangeArrowheads="1"/>
          </p:cNvSpPr>
          <p:nvPr/>
        </p:nvSpPr>
        <p:spPr bwMode="auto">
          <a:xfrm>
            <a:off x="899592" y="3944116"/>
            <a:ext cx="430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假設兩者形成孤立系統，因此總能量固定： </a:t>
            </a:r>
          </a:p>
        </p:txBody>
      </p:sp>
      <p:pic>
        <p:nvPicPr>
          <p:cNvPr id="12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34" y="1196041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如果知道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就知道了。</a:t>
                </a:r>
              </a:p>
            </p:txBody>
          </p:sp>
        </mc:Choice>
        <mc:Fallback xmlns="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blipFill>
                <a:blip r:embed="rId7"/>
                <a:stretch>
                  <a:fillRect l="-661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/>
                <a:r>
                  <a:rPr lang="zh-TW" altLang="en-US" sz="1800" dirty="0"/>
                  <a:t>此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/>
                  <a:t>由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 與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組合而成。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blipFill>
                <a:blip r:embed="rId8"/>
                <a:stretch>
                  <a:fillRect l="-485" t="-6897" r="-48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12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9351" r="17661" b="8348"/>
          <a:stretch>
            <a:fillRect/>
          </a:stretch>
        </p:blipFill>
        <p:spPr bwMode="auto">
          <a:xfrm>
            <a:off x="3131840" y="588903"/>
            <a:ext cx="2366345" cy="11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1372517" y="3811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00129" y="1540429"/>
            <a:ext cx="8091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同理，微觀</a:t>
            </a:r>
            <a:r>
              <a:rPr lang="zh-CN" altLang="en-US" sz="1800" dirty="0"/>
              <a:t>來說，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696571" y="2800409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268321" y="3586222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3411196" y="365765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292080" y="2800410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652442" y="352113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796905" y="359257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04967" y="3592572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7935267" y="365765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852139" y="277280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448573" y="2772804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0129" y="2382897"/>
                <a:ext cx="5992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例如下圖就是一個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2,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29" y="2382897"/>
                <a:ext cx="5992467" cy="369332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257" y="1965385"/>
                <a:ext cx="8521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就組合成系統的一個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 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257" y="1965385"/>
                <a:ext cx="8521819" cy="369332"/>
              </a:xfrm>
              <a:prstGeom prst="rect">
                <a:avLst/>
              </a:prstGeom>
              <a:blipFill>
                <a:blip r:embed="rId5"/>
                <a:stretch>
                  <a:fillRect l="-595" t="-6667" r="-446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4">
            <a:extLst>
              <a:ext uri="{FF2B5EF4-FFF2-40B4-BE49-F238E27FC236}">
                <a16:creationId xmlns:a16="http://schemas.microsoft.com/office/drawing/2014/main" id="{2AE6687E-D015-2B4E-A594-61D9E7E19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29" y="4174375"/>
            <a:ext cx="7681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很明顯，系統的一個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狀態也對應許多個</a:t>
            </a:r>
            <a:r>
              <a:rPr lang="zh-TW" altLang="en-US" sz="1800" dirty="0"/>
              <a:t>系統的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狀態</a:t>
            </a:r>
            <a:r>
              <a:rPr lang="zh-TW" altLang="en-US" sz="1800" dirty="0"/>
              <a:t>。</a:t>
            </a:r>
          </a:p>
        </p:txBody>
      </p:sp>
      <p:pic>
        <p:nvPicPr>
          <p:cNvPr id="37" name="Picture 4" descr="entropy02">
            <a:extLst>
              <a:ext uri="{FF2B5EF4-FFF2-40B4-BE49-F238E27FC236}">
                <a16:creationId xmlns:a16="http://schemas.microsoft.com/office/drawing/2014/main" id="{B730FE8D-3B5F-BB4B-ABF4-7FA4FD49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12720" y="5087743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5">
            <a:extLst>
              <a:ext uri="{FF2B5EF4-FFF2-40B4-BE49-F238E27FC236}">
                <a16:creationId xmlns:a16="http://schemas.microsoft.com/office/drawing/2014/main" id="{24947BF1-4E78-2749-8A6D-CFD2C574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820" y="594499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B9AD34F9-887A-3A40-B295-0E9A745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345" y="594499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0" name="Picture 4" descr="entropy02">
            <a:extLst>
              <a:ext uri="{FF2B5EF4-FFF2-40B4-BE49-F238E27FC236}">
                <a16:creationId xmlns:a16="http://schemas.microsoft.com/office/drawing/2014/main" id="{C6D95E05-445C-104A-9C70-9DF79F0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08229" y="5087744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">
            <a:extLst>
              <a:ext uri="{FF2B5EF4-FFF2-40B4-BE49-F238E27FC236}">
                <a16:creationId xmlns:a16="http://schemas.microsoft.com/office/drawing/2014/main" id="{FC54123D-59F0-5049-AF04-4757AE1B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591" y="5808468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2" name="Oval 6">
            <a:extLst>
              <a:ext uri="{FF2B5EF4-FFF2-40B4-BE49-F238E27FC236}">
                <a16:creationId xmlns:a16="http://schemas.microsoft.com/office/drawing/2014/main" id="{BCEB22E0-9CAB-884D-906C-445B7E08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054" y="587990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8DF58508-9691-A846-8453-DB40B562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285" y="573623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CD70566D-FB11-004C-ADEE-3E6507DB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16" y="594499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5" name="文字方塊 33">
            <a:extLst>
              <a:ext uri="{FF2B5EF4-FFF2-40B4-BE49-F238E27FC236}">
                <a16:creationId xmlns:a16="http://schemas.microsoft.com/office/drawing/2014/main" id="{D0C96C9B-5BCE-674A-AF19-9F4B85B3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288" y="5060139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34">
            <a:extLst>
              <a:ext uri="{FF2B5EF4-FFF2-40B4-BE49-F238E27FC236}">
                <a16:creationId xmlns:a16="http://schemas.microsoft.com/office/drawing/2014/main" id="{02353E1F-73D8-CF4B-938E-6AF9B8B8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722" y="506013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/>
              <p:nvPr/>
            </p:nvSpPr>
            <p:spPr>
              <a:xfrm>
                <a:off x="585812" y="4659371"/>
                <a:ext cx="7961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例如下圖這個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dirty="0"/>
                  <a:t>與上圖對應同一個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12" y="4659371"/>
                <a:ext cx="7961927" cy="369332"/>
              </a:xfrm>
              <a:prstGeom prst="rect">
                <a:avLst/>
              </a:prstGeom>
              <a:blipFill>
                <a:blip r:embed="rId6"/>
                <a:stretch>
                  <a:fillRect l="-6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542" r="13200" b="1998"/>
          <a:stretch/>
        </p:blipFill>
        <p:spPr bwMode="auto">
          <a:xfrm>
            <a:off x="469760" y="3865677"/>
            <a:ext cx="7969572" cy="26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704" name="Rectangle 11"/>
              <p:cNvSpPr>
                <a:spLocks noChangeArrowheads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也就是：系統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就是兩個的多重度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baseline="-30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的乘積：</a:t>
                </a:r>
                <a:r>
                  <a:rPr lang="zh-TW" altLang="en-US" sz="1800" dirty="0"/>
                  <a:t> </a:t>
                </a:r>
              </a:p>
            </p:txBody>
          </p:sp>
        </mc:Choice>
        <mc:Fallback>
          <p:sp>
            <p:nvSpPr>
              <p:cNvPr id="2970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blipFill>
                <a:blip r:embed="rId3"/>
                <a:stretch>
                  <a:fillRect l="-4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7" name="矩形 11"/>
          <p:cNvSpPr>
            <a:spLocks noChangeArrowheads="1"/>
          </p:cNvSpPr>
          <p:nvPr/>
        </p:nvSpPr>
        <p:spPr bwMode="auto">
          <a:xfrm>
            <a:off x="7139170" y="6161354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50812" y="407731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122562" y="119354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994707" y="112131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69597" y="417154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9959" y="1137878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74422" y="120931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82484" y="120931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8012784" y="127440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706380" y="380127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526090" y="38954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11">
            <a:extLst>
              <a:ext uri="{FF2B5EF4-FFF2-40B4-BE49-F238E27FC236}">
                <a16:creationId xmlns:a16="http://schemas.microsoft.com/office/drawing/2014/main" id="{C26DDBC8-1D5D-5940-8C29-4D6124E1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60" y="1760836"/>
            <a:ext cx="8100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因爲兩個固體狀態數目彼此無關，因此系統的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狀態的總數，</a:t>
            </a:r>
            <a:endParaRPr lang="zh-TW" alt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/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的數目、乘上固體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的數目。</a:t>
                </a:r>
                <a:r>
                  <a:rPr lang="zh-TW" altLang="en-US" dirty="0"/>
                  <a:t> </a:t>
                </a: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  <a:blipFill>
                <a:blip r:embed="rId6"/>
                <a:stretch>
                  <a:fillRect l="-51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/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blipFill>
                <a:blip r:embed="rId7"/>
                <a:stretch>
                  <a:fillRect l="-1786" b="-22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/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blipFill>
                <a:blip r:embed="rId10"/>
                <a:stretch>
                  <a:fillRect l="-740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/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blipFill>
                <a:blip r:embed="rId11"/>
                <a:stretch>
                  <a:fillRect l="-1071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/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blipFill>
                <a:blip r:embed="rId12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/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blipFill>
                <a:blip r:embed="rId13"/>
                <a:stretch>
                  <a:fillRect l="-12500" r="-833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24">
            <a:extLst>
              <a:ext uri="{FF2B5EF4-FFF2-40B4-BE49-F238E27FC236}">
                <a16:creationId xmlns:a16="http://schemas.microsoft.com/office/drawing/2014/main" id="{B29851E3-6B12-9740-8B9D-B4D12AE525DA}"/>
              </a:ext>
            </a:extLst>
          </p:cNvPr>
          <p:cNvSpPr/>
          <p:nvPr/>
        </p:nvSpPr>
        <p:spPr>
          <a:xfrm>
            <a:off x="685903" y="4483683"/>
            <a:ext cx="364916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5D49336-BE8C-D246-A996-ACC806069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652" y="1044440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/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/>
                  <a:t>個球分配到固體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TW" dirty="0"/>
                  <a:t>的狀態數，乘上剩餘的球分配到固體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TW" dirty="0"/>
                  <a:t>的狀態數，即總多重度！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blipFill>
                <a:blip r:embed="rId1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字方塊 8"/>
          <p:cNvSpPr txBox="1">
            <a:spLocks noChangeArrowheads="1"/>
          </p:cNvSpPr>
          <p:nvPr/>
        </p:nvSpPr>
        <p:spPr bwMode="auto">
          <a:xfrm>
            <a:off x="1849784" y="2415871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熱力學第二定律的</a:t>
            </a:r>
            <a:r>
              <a:rPr lang="zh-TW" altLang="en-US" sz="1800">
                <a:solidFill>
                  <a:srgbClr val="FF0000"/>
                </a:solidFill>
              </a:rPr>
              <a:t>微觀理由</a:t>
            </a:r>
            <a:r>
              <a:rPr lang="zh-TW" altLang="en-US" sz="1800"/>
              <a:t>是甚麼？</a:t>
            </a:r>
          </a:p>
        </p:txBody>
      </p:sp>
      <p:sp>
        <p:nvSpPr>
          <p:cNvPr id="13314" name="文字方塊 13"/>
          <p:cNvSpPr txBox="1">
            <a:spLocks noChangeArrowheads="1"/>
          </p:cNvSpPr>
          <p:nvPr/>
        </p:nvSpPr>
        <p:spPr bwMode="auto">
          <a:xfrm>
            <a:off x="1835696" y="2920324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熵的微觀統計意義是甚麼？</a:t>
            </a:r>
          </a:p>
        </p:txBody>
      </p:sp>
      <p:sp>
        <p:nvSpPr>
          <p:cNvPr id="4" name="文字方塊 14">
            <a:extLst>
              <a:ext uri="{FF2B5EF4-FFF2-40B4-BE49-F238E27FC236}">
                <a16:creationId xmlns:a16="http://schemas.microsoft.com/office/drawing/2014/main" id="{7EE8F5F8-A94D-1E42-B482-43CF66B90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3429000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微觀下是什麼力量推動熱量的流動？而且無法回頭？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43AF5-326A-D945-917D-8E673C0FF7E1}"/>
              </a:ext>
            </a:extLst>
          </p:cNvPr>
          <p:cNvSpPr txBox="1"/>
          <p:nvPr/>
        </p:nvSpPr>
        <p:spPr>
          <a:xfrm>
            <a:off x="1849784" y="3919751"/>
            <a:ext cx="68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我們的策略就是在微觀下，看一下熱量如何流動到達成平衡。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D1AED-F501-154E-A242-DEC49198F568}"/>
              </a:ext>
            </a:extLst>
          </p:cNvPr>
          <p:cNvSpPr/>
          <p:nvPr/>
        </p:nvSpPr>
        <p:spPr>
          <a:xfrm>
            <a:off x="1835696" y="4411534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模擬兩塊固體接觸，熱量由高溫流向低溫的過程。</a:t>
            </a:r>
            <a:endParaRPr lang="en-TW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1222268" y="62068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82" name="文字方塊 12"/>
          <p:cNvSpPr txBox="1">
            <a:spLocks noChangeArrowheads="1"/>
          </p:cNvSpPr>
          <p:nvPr/>
        </p:nvSpPr>
        <p:spPr bwMode="auto">
          <a:xfrm>
            <a:off x="1115616" y="5373216"/>
            <a:ext cx="8028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微觀下，粒子任意碰撞，</a:t>
            </a:r>
            <a:r>
              <a:rPr lang="zh-TW" altLang="en-US" sz="1800" dirty="0">
                <a:solidFill>
                  <a:srgbClr val="FF0000"/>
                </a:solidFill>
              </a:rPr>
              <a:t>兩個固體可以任意交換能量！能量球可以隨意移動！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331097" y="2032891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雙向</a:t>
            </a:r>
          </a:p>
        </p:txBody>
      </p:sp>
      <p:pic>
        <p:nvPicPr>
          <p:cNvPr id="28710" name="Picture 38" descr="https://encrypted-tbn1.gstatic.com/images?q=tbn:ANd9GcSJy-np7-PzWc7kQYa7iBL9TxKspd7ESFBNUGrJq7zvv_JNmF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67" y="3058662"/>
            <a:ext cx="2740629" cy="22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580526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總能量固定下熱平衡的微觀統計描述！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Boltzman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75" y="218894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49441" y="4180331"/>
            <a:ext cx="453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6247159"/>
            <a:ext cx="187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Boltzmann 1870’s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27">
            <a:extLst>
              <a:ext uri="{FF2B5EF4-FFF2-40B4-BE49-F238E27FC236}">
                <a16:creationId xmlns:a16="http://schemas.microsoft.com/office/drawing/2014/main" id="{86E5556A-1B79-A54E-AE48-51F0AB832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52" y="167633"/>
            <a:ext cx="7412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會數系統的多重度了！現在開始正式討論兩塊固體熱量交換的微觀圖像：</a:t>
            </a:r>
          </a:p>
        </p:txBody>
      </p:sp>
    </p:spTree>
    <p:extLst>
      <p:ext uri="{BB962C8B-B14F-4D97-AF65-F5344CB8AC3E}">
        <p14:creationId xmlns:p14="http://schemas.microsoft.com/office/powerpoint/2010/main" val="373633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9351" r="18639" b="8632"/>
          <a:stretch>
            <a:fillRect/>
          </a:stretch>
        </p:blipFill>
        <p:spPr bwMode="auto">
          <a:xfrm>
            <a:off x="5159350" y="748310"/>
            <a:ext cx="3164994" cy="153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 descr="entropy0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100" r="70731" b="13031"/>
          <a:stretch>
            <a:fillRect/>
          </a:stretch>
        </p:blipFill>
        <p:spPr bwMode="auto">
          <a:xfrm>
            <a:off x="1374763" y="1725612"/>
            <a:ext cx="20875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2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1044563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3616313" y="501173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7591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20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5116500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476863" y="4946650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621325" y="501808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629388" y="501808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7596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2" name="文字方塊 33"/>
              <p:cNvSpPr txBox="1">
                <a:spLocks noChangeArrowheads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2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33" name="文字方塊 34"/>
              <p:cNvSpPr txBox="1">
                <a:spLocks noChangeArrowheads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3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左彎) 23"/>
          <p:cNvSpPr/>
          <p:nvPr/>
        </p:nvSpPr>
        <p:spPr>
          <a:xfrm flipV="1">
            <a:off x="3894125" y="2571750"/>
            <a:ext cx="1214438" cy="215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74763" y="2573337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736" name="文字方塊 27"/>
          <p:cNvSpPr txBox="1">
            <a:spLocks noChangeArrowheads="1"/>
          </p:cNvSpPr>
          <p:nvPr/>
        </p:nvSpPr>
        <p:spPr bwMode="auto">
          <a:xfrm>
            <a:off x="1272235" y="416382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兩塊固體熱量交換的微觀圖像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03650" y="3150170"/>
            <a:ext cx="25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微觀改變，巨觀下不變。</a:t>
            </a:r>
          </a:p>
        </p:txBody>
      </p:sp>
      <p:sp>
        <p:nvSpPr>
          <p:cNvPr id="3" name="矩形 2"/>
          <p:cNvSpPr/>
          <p:nvPr/>
        </p:nvSpPr>
        <p:spPr>
          <a:xfrm>
            <a:off x="3907341" y="351950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/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/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0714" r="-357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AAA2E21-DBBD-194C-A93F-048C7623C4CE}"/>
              </a:ext>
            </a:extLst>
          </p:cNvPr>
          <p:cNvSpPr txBox="1"/>
          <p:nvPr/>
        </p:nvSpPr>
        <p:spPr>
          <a:xfrm>
            <a:off x="1272235" y="7910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能量球可以隨意移動！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4706938" y="746647"/>
            <a:ext cx="33870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entropy05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71243" b="15906"/>
          <a:stretch/>
        </p:blipFill>
        <p:spPr bwMode="auto">
          <a:xfrm>
            <a:off x="928688" y="1500188"/>
            <a:ext cx="2357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48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714375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3286125" y="478631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34290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51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786313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146675" y="4721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291138" y="4792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6299200" y="4792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4295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6" name="文字方塊 33"/>
              <p:cNvSpPr txBox="1">
                <a:spLocks noChangeArrowheads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6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7" name="文字方塊 34"/>
              <p:cNvSpPr txBox="1">
                <a:spLocks noChangeArrowheads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7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1187450" y="2420938"/>
            <a:ext cx="22320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187450" y="2924175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弧形箭號 (左彎) 24"/>
          <p:cNvSpPr/>
          <p:nvPr/>
        </p:nvSpPr>
        <p:spPr>
          <a:xfrm>
            <a:off x="3492500" y="2349500"/>
            <a:ext cx="1214438" cy="863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49068" y="2865017"/>
            <a:ext cx="33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微觀改變，巨觀下亦改變。</a:t>
            </a:r>
          </a:p>
        </p:txBody>
      </p:sp>
      <p:sp>
        <p:nvSpPr>
          <p:cNvPr id="19" name="向左箭號 18"/>
          <p:cNvSpPr/>
          <p:nvPr/>
        </p:nvSpPr>
        <p:spPr>
          <a:xfrm>
            <a:off x="5971675" y="1500188"/>
            <a:ext cx="943976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874824" y="328662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改變。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/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/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3CDE3A6-2FD2-8540-8589-28CBC0DDBD40}"/>
              </a:ext>
            </a:extLst>
          </p:cNvPr>
          <p:cNvSpPr txBox="1"/>
          <p:nvPr/>
        </p:nvSpPr>
        <p:spPr>
          <a:xfrm>
            <a:off x="880050" y="7608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3305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2 0.01042 L -0.43299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4" grpId="0" animBg="1"/>
      <p:bldP spid="25" grpId="0" animBg="1"/>
      <p:bldP spid="18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436955" y="3857624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354557" y="116632"/>
            <a:ext cx="2381197" cy="11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6" descr="entropy0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73105" y="1473807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2772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928688" y="3857625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500438" y="46434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643313" y="47148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4797317" y="457834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4994695" y="457755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949842" y="46497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7080142" y="471487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57625" y="2357438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29063" y="2490887"/>
            <a:ext cx="460709" cy="5094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389772" y="2319741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783" name="文字方塊 30"/>
          <p:cNvSpPr txBox="1">
            <a:spLocks noChangeArrowheads="1"/>
          </p:cNvSpPr>
          <p:nvPr/>
        </p:nvSpPr>
        <p:spPr bwMode="auto">
          <a:xfrm>
            <a:off x="910399" y="5937161"/>
            <a:ext cx="8054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之間也會任意變換，足夠頻繁快速而毫無規則。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4" name="文字方塊 33"/>
              <p:cNvSpPr txBox="1">
                <a:spLocks noChangeArrowheads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85" name="文字方塊 34"/>
              <p:cNvSpPr txBox="1">
                <a:spLocks noChangeArrowheads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6" name="文字方塊 27"/>
          <p:cNvSpPr txBox="1">
            <a:spLocks noChangeArrowheads="1"/>
          </p:cNvSpPr>
          <p:nvPr/>
        </p:nvSpPr>
        <p:spPr bwMode="auto">
          <a:xfrm>
            <a:off x="928688" y="5388769"/>
            <a:ext cx="7488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能量的交換沒有阻礙，因此非常頻繁而快速，而且無法控制！</a:t>
            </a:r>
          </a:p>
        </p:txBody>
      </p:sp>
      <p:sp>
        <p:nvSpPr>
          <p:cNvPr id="20" name="向左箭號 19"/>
          <p:cNvSpPr/>
          <p:nvPr/>
        </p:nvSpPr>
        <p:spPr>
          <a:xfrm>
            <a:off x="4028223" y="3827463"/>
            <a:ext cx="471988" cy="40393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 flipH="1">
            <a:off x="4138811" y="4745326"/>
            <a:ext cx="361400" cy="38524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/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538" r="-3846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/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2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/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blipFill>
                <a:blip r:embed="rId9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49514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50625 -0.004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3663 -0.001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0451 0.010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  <p:bldP spid="32779" grpId="0" animBg="1"/>
      <p:bldP spid="19" grpId="0" animBg="1"/>
      <p:bldP spid="24" grpId="0" animBg="1"/>
      <p:bldP spid="25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900113" y="620713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29050" y="1477963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00487" y="1628452"/>
            <a:ext cx="512951" cy="4924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464844" y="1561002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926306" y="3789363"/>
            <a:ext cx="651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所有通過交互作用，可以發生的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>
                <a:solidFill>
                  <a:srgbClr val="FF0000"/>
                </a:solidFill>
              </a:rPr>
              <a:t> 都一樣可能出現</a:t>
            </a:r>
            <a:r>
              <a:rPr lang="zh-TW" altLang="en-US" sz="1800" dirty="0"/>
              <a:t>。 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926306" y="4221348"/>
            <a:ext cx="631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926306" y="4567729"/>
            <a:ext cx="65838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>
                <a:solidFill>
                  <a:srgbClr val="FF0000"/>
                </a:solidFill>
              </a:rPr>
              <a:t>以一段長時間平均來看，此系統處於某一特定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的機率</a:t>
            </a:r>
          </a:p>
          <a:p>
            <a:r>
              <a:rPr lang="zh-TW" altLang="en-US" sz="1800" dirty="0">
                <a:solidFill>
                  <a:srgbClr val="FF0000"/>
                </a:solidFill>
              </a:rPr>
              <a:t>應該正比於該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</a:rPr>
              <a:t>。 </a:t>
            </a:r>
          </a:p>
        </p:txBody>
      </p:sp>
      <p:sp>
        <p:nvSpPr>
          <p:cNvPr id="33801" name="文字方塊 16"/>
          <p:cNvSpPr txBox="1">
            <a:spLocks noChangeArrowheads="1"/>
          </p:cNvSpPr>
          <p:nvPr/>
        </p:nvSpPr>
        <p:spPr bwMode="auto">
          <a:xfrm>
            <a:off x="900113" y="3394168"/>
            <a:ext cx="222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合理的基本假設：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4" name="文字方塊 30"/>
          <p:cNvSpPr txBox="1">
            <a:spLocks noChangeArrowheads="1"/>
          </p:cNvSpPr>
          <p:nvPr/>
        </p:nvSpPr>
        <p:spPr bwMode="auto">
          <a:xfrm>
            <a:off x="900113" y="3028156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之間任意變換，足夠頻繁快速而毫無規則。</a:t>
            </a:r>
          </a:p>
        </p:txBody>
      </p:sp>
      <p:sp>
        <p:nvSpPr>
          <p:cNvPr id="33805" name="文字方塊 17"/>
          <p:cNvSpPr txBox="1">
            <a:spLocks noChangeArrowheads="1"/>
          </p:cNvSpPr>
          <p:nvPr/>
        </p:nvSpPr>
        <p:spPr bwMode="auto">
          <a:xfrm>
            <a:off x="938530" y="6053137"/>
            <a:ext cx="525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統計力學（熱學的微觀學說）的基本假設！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/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/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blipFill>
                <a:blip r:embed="rId7"/>
                <a:stretch>
                  <a:fillRect l="-1071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/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blipFill>
                <a:blip r:embed="rId8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/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blipFill>
                <a:blip r:embed="rId9"/>
                <a:stretch>
                  <a:fillRect l="-763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0" grpId="0" autoUpdateAnimBg="0"/>
      <p:bldP spid="33" grpId="0" autoUpdateAnimBg="0"/>
      <p:bldP spid="33805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7041" name="Text Box 4"/>
              <p:cNvSpPr txBox="1">
                <a:spLocks noChangeArrowheads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itchFamily="18" charset="0"/>
                  </a:rPr>
                  <a:t>Mean Free Path 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l-GR" altLang="zh-TW" sz="1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sz="1800" dirty="0">
                    <a:latin typeface="Times New Roman" pitchFamily="18" charset="0"/>
                  </a:rPr>
                  <a:t>兩次碰撞之間的平均距離</a:t>
                </a:r>
              </a:p>
            </p:txBody>
          </p:sp>
        </mc:Choice>
        <mc:Fallback xmlns="">
          <p:sp>
            <p:nvSpPr>
              <p:cNvPr id="8704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blipFill>
                <a:blip r:embed="rId2"/>
                <a:stretch>
                  <a:fillRect l="-1072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971909" y="27333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STP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971909" y="5202682"/>
            <a:ext cx="45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：兩次撞擊之間的平均時間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4×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−26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715" name="Picture 195" descr="\\Mac\Dropbox\Documents\課程\Young\Chapter18\A_Images\A_Figures_and_Photos\1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3625224" cy="27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~1.5Å~1.5×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−7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813047" y="4634979"/>
            <a:ext cx="393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約四十倍氣體中原子的平均距離。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rms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1.5×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−7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3×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30DAAAA0-9D67-254E-96D0-6B14F93807D6}"/>
              </a:ext>
            </a:extLst>
          </p:cNvPr>
          <p:cNvSpPr txBox="1"/>
          <p:nvPr/>
        </p:nvSpPr>
        <p:spPr>
          <a:xfrm>
            <a:off x="948328" y="5774113"/>
            <a:ext cx="646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日常世界的時間，對分子的微觀來說已經是長時間了。</a:t>
            </a:r>
          </a:p>
        </p:txBody>
      </p:sp>
    </p:spTree>
    <p:extLst>
      <p:ext uri="{BB962C8B-B14F-4D97-AF65-F5344CB8AC3E}">
        <p14:creationId xmlns:p14="http://schemas.microsoft.com/office/powerpoint/2010/main" val="209028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6047793" y="1144062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026775" y="562243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047793" y="4630707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1224968" y="59845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791580" y="5877724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每一個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出現的機會與所對應到的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成正比 。</a:t>
                </a:r>
                <a:endParaRPr lang="en-US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80" y="5877724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50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791580" y="5445924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每一個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>
                <a:solidFill>
                  <a:srgbClr val="FF0000"/>
                </a:solidFill>
              </a:rPr>
              <a:t>出現的機率應該相等。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27086" y="764722"/>
            <a:ext cx="7734111" cy="26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那麼，發現固體在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的機會是發現它在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zh-TW" altLang="en-US" sz="1800" dirty="0"/>
                  <a:t>倍。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blipFill>
                <a:blip r:embed="rId3"/>
                <a:stretch>
                  <a:fillRect l="-50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性質大小一樣的固體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與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會傾向均分它們的能量。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blipFill>
                <a:blip r:embed="rId7"/>
                <a:stretch>
                  <a:fillRect l="-481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但變化不會停在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i="1" baseline="-25000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dirty="0"/>
                  <a:t>的這一個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巨觀下，依舊</a:t>
                </a:r>
                <a:r>
                  <a:rPr lang="zh-TW" altLang="en-US" dirty="0"/>
                  <a:t>在各個狀態不斷變化，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blipFill>
                <a:blip r:embed="rId8"/>
                <a:stretch>
                  <a:fillRect l="-6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601E381-82A0-0847-8C9B-687B645C2302}"/>
              </a:ext>
            </a:extLst>
          </p:cNvPr>
          <p:cNvSpPr/>
          <p:nvPr/>
        </p:nvSpPr>
        <p:spPr>
          <a:xfrm>
            <a:off x="813563" y="5197304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這的確</a:t>
            </a:r>
            <a:r>
              <a:rPr lang="zh-CN" altLang="en-US" dirty="0"/>
              <a:t>就</a:t>
            </a:r>
            <a:r>
              <a:rPr lang="zh-TW" altLang="en-US" dirty="0"/>
              <a:t>是巨觀兩塊一樣的固體達到熱平衡時的狀態。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230281-6164-614A-8910-D65117E1B8FA}"/>
              </a:ext>
            </a:extLst>
          </p:cNvPr>
          <p:cNvSpPr/>
          <p:nvPr/>
        </p:nvSpPr>
        <p:spPr>
          <a:xfrm>
            <a:off x="813563" y="60176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這好像不是我們觀察到的所謂熱平衡狀態！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/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blipFill>
                <a:blip r:embed="rId9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/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blipFill>
                <a:blip r:embed="rId10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/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blipFill>
                <a:blip r:embed="rId11"/>
                <a:stretch>
                  <a:fillRect l="-893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/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blipFill>
                <a:blip r:embed="rId12"/>
                <a:stretch>
                  <a:fillRect l="-766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0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4" descr="entropy06"/>
          <p:cNvPicPr>
            <a:picLocks noChangeAspect="1" noChangeArrowheads="1"/>
          </p:cNvPicPr>
          <p:nvPr/>
        </p:nvPicPr>
        <p:blipFill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6691" b="9195"/>
          <a:stretch>
            <a:fillRect/>
          </a:stretch>
        </p:blipFill>
        <p:spPr bwMode="auto">
          <a:xfrm>
            <a:off x="649288" y="1980924"/>
            <a:ext cx="777557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584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525400" y="494038"/>
            <a:ext cx="2899464" cy="14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>
                <a:spLocks noChangeArrowheads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發現固體在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的狀態的機會是發現它在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的狀態的機會的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blipFill>
                <a:blip r:embed="rId4"/>
                <a:stretch>
                  <a:fillRect l="-48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3744913" y="3997049"/>
            <a:ext cx="107950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744913" y="2341287"/>
            <a:ext cx="1079500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53" name="文字方塊 1"/>
          <p:cNvSpPr txBox="1">
            <a:spLocks noChangeArrowheads="1"/>
          </p:cNvSpPr>
          <p:nvPr/>
        </p:nvSpPr>
        <p:spPr bwMode="auto">
          <a:xfrm>
            <a:off x="1249923" y="82858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但如果增加彈簧的數目</a:t>
            </a:r>
            <a:r>
              <a:rPr lang="en-US" altLang="zh-TW" sz="1800" dirty="0"/>
              <a:t>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固體留在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的狀態的時間是它在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的狀態的時間的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732" t="-819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>
                <a:spLocks noChangeArrowheads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固體一旦到達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時，它就陷在那裏無法離開了，這不就是平衡狀態嗎？</a:t>
                </a: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blipFill>
                <a:blip r:embed="rId9"/>
                <a:stretch>
                  <a:fillRect l="-63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ntropy06"/>
          <p:cNvPicPr>
            <a:picLocks noChangeAspect="1" noChangeArrowheads="1"/>
          </p:cNvPicPr>
          <p:nvPr/>
        </p:nvPicPr>
        <p:blipFill rotWithShape="1"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75822" b="9195"/>
          <a:stretch/>
        </p:blipFill>
        <p:spPr bwMode="auto">
          <a:xfrm>
            <a:off x="621289" y="1980924"/>
            <a:ext cx="167174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=300,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=200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/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blipFill>
                <a:blip r:embed="rId14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/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blipFill>
                <a:blip r:embed="rId15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/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blipFill>
                <a:blip r:embed="rId16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/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blipFill>
                <a:blip r:embed="rId17"/>
                <a:stretch>
                  <a:fillRect l="-76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/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sz="1400" i="1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blipFill>
                <a:blip r:embed="rId18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926A89-AEE6-034C-A9E3-558D79415ED0}"/>
              </a:ext>
            </a:extLst>
          </p:cNvPr>
          <p:cNvCxnSpPr>
            <a:cxnSpLocks/>
          </p:cNvCxnSpPr>
          <p:nvPr/>
        </p:nvCxnSpPr>
        <p:spPr>
          <a:xfrm flipH="1">
            <a:off x="1872881" y="1911812"/>
            <a:ext cx="1221491" cy="221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15" grpId="0"/>
      <p:bldP spid="16" grpId="0"/>
      <p:bldP spid="18" grpId="0" animBg="1"/>
      <p:bldP spid="24" grpId="0" animBg="1"/>
      <p:bldP spid="25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1505" b="29131"/>
          <a:stretch>
            <a:fillRect/>
          </a:stretch>
        </p:blipFill>
        <p:spPr bwMode="auto">
          <a:xfrm>
            <a:off x="780926" y="561293"/>
            <a:ext cx="7561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996826" y="3315958"/>
            <a:ext cx="7561262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當量子彈簧的數目非常龐大時，各個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差距變得非常</a:t>
            </a:r>
            <a:r>
              <a:rPr lang="zh-TW" altLang="en-US" sz="1800" dirty="0">
                <a:solidFill>
                  <a:srgbClr val="FF0000"/>
                </a:solidFill>
              </a:rPr>
              <a:t>懸殊</a:t>
            </a:r>
            <a:r>
              <a:rPr lang="zh-TW" altLang="en-US" sz="1800" dirty="0"/>
              <a:t>。</a:t>
            </a:r>
          </a:p>
        </p:txBody>
      </p:sp>
      <p:sp>
        <p:nvSpPr>
          <p:cNvPr id="36867" name="矩形 6"/>
          <p:cNvSpPr>
            <a:spLocks noChangeArrowheads="1"/>
          </p:cNvSpPr>
          <p:nvPr/>
        </p:nvSpPr>
        <p:spPr bwMode="auto">
          <a:xfrm>
            <a:off x="995048" y="4370178"/>
            <a:ext cx="684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因此，既然各個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出現的機率與它的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成正比，</a:t>
            </a:r>
          </a:p>
        </p:txBody>
      </p:sp>
      <p:sp>
        <p:nvSpPr>
          <p:cNvPr id="36868" name="矩形 7"/>
          <p:cNvSpPr>
            <a:spLocks noChangeArrowheads="1"/>
          </p:cNvSpPr>
          <p:nvPr/>
        </p:nvSpPr>
        <p:spPr bwMode="auto">
          <a:xfrm>
            <a:off x="995048" y="3919742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將非常懸殊地而狹窄地集中於</a:t>
            </a:r>
            <a:r>
              <a:rPr lang="zh-TW" altLang="en-US" sz="1800" b="1" dirty="0"/>
              <a:t>單一個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6869" name="矩形 8"/>
          <p:cNvSpPr>
            <a:spLocks noChangeArrowheads="1"/>
          </p:cNvSpPr>
          <p:nvPr/>
        </p:nvSpPr>
        <p:spPr bwMode="auto">
          <a:xfrm>
            <a:off x="993092" y="4957879"/>
            <a:ext cx="710222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經過一段時間後，巨觀而言，系統將變化演進到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最大</a:t>
            </a:r>
            <a:r>
              <a:rPr lang="zh-TW" altLang="en-US" sz="1800" dirty="0"/>
              <a:t>的那一個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800" dirty="0"/>
              <a:t>稱為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State)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，而且留在那裏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/>
              <a:t>其他態的出現機率將遙遙落後。</a:t>
            </a: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85C8F47B-E8D3-1244-A623-77416F55D134}"/>
              </a:ext>
            </a:extLst>
          </p:cNvPr>
          <p:cNvCxnSpPr/>
          <p:nvPr/>
        </p:nvCxnSpPr>
        <p:spPr>
          <a:xfrm>
            <a:off x="6228184" y="1916832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E49FD3F5-FD35-2745-9C9D-F13C8762C034}"/>
              </a:ext>
            </a:extLst>
          </p:cNvPr>
          <p:cNvCxnSpPr>
            <a:cxnSpLocks/>
          </p:cNvCxnSpPr>
          <p:nvPr/>
        </p:nvCxnSpPr>
        <p:spPr>
          <a:xfrm flipH="1">
            <a:off x="6660232" y="1918725"/>
            <a:ext cx="2796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/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blipFill>
                <a:blip r:embed="rId4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/>
          <p:cNvSpPr txBox="1">
            <a:spLocks noChangeArrowheads="1"/>
          </p:cNvSpPr>
          <p:nvPr/>
        </p:nvSpPr>
        <p:spPr bwMode="auto">
          <a:xfrm>
            <a:off x="755576" y="1451769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/>
              <a:t>許多</a:t>
            </a:r>
            <a:r>
              <a:rPr lang="zh-TW" altLang="en-US" sz="1800" dirty="0"/>
              <a:t>熱交互作用是不可逆的。</a:t>
            </a:r>
          </a:p>
        </p:txBody>
      </p:sp>
      <p:pic>
        <p:nvPicPr>
          <p:cNvPr id="14338" name="Picture 7" descr="動力論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714933" y="3686334"/>
            <a:ext cx="2732030" cy="219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732765" y="2429669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力學碰撞都是可逆。</a:t>
            </a:r>
          </a:p>
        </p:txBody>
      </p:sp>
      <p:sp>
        <p:nvSpPr>
          <p:cNvPr id="14340" name="文字方塊 7"/>
          <p:cNvSpPr txBox="1">
            <a:spLocks noChangeArrowheads="1"/>
          </p:cNvSpPr>
          <p:nvPr/>
        </p:nvSpPr>
        <p:spPr bwMode="auto">
          <a:xfrm>
            <a:off x="738114" y="1940719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微觀來說，熱作用就是粒子的力學碰撞。</a:t>
            </a:r>
          </a:p>
        </p:txBody>
      </p:sp>
      <p:sp>
        <p:nvSpPr>
          <p:cNvPr id="14341" name="文字方塊 8"/>
          <p:cNvSpPr txBox="1">
            <a:spLocks noChangeArrowheads="1"/>
          </p:cNvSpPr>
          <p:nvPr/>
        </p:nvSpPr>
        <p:spPr bwMode="auto">
          <a:xfrm>
            <a:off x="1631157" y="6072188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為什麼微觀是可逆的過程，到了巨觀就成了不可逆的？</a:t>
            </a:r>
          </a:p>
        </p:txBody>
      </p:sp>
      <p:pic>
        <p:nvPicPr>
          <p:cNvPr id="14342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8"/>
          <a:stretch>
            <a:fillRect/>
          </a:stretch>
        </p:blipFill>
        <p:spPr bwMode="auto">
          <a:xfrm>
            <a:off x="5076056" y="474662"/>
            <a:ext cx="14192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F20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7274719" y="133541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 11"/>
          <p:cNvSpPr/>
          <p:nvPr/>
        </p:nvSpPr>
        <p:spPr>
          <a:xfrm>
            <a:off x="7631906" y="1549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7631906" y="2692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6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6" y="3686334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505" b="29131"/>
          <a:stretch>
            <a:fillRect/>
          </a:stretch>
        </p:blipFill>
        <p:spPr bwMode="auto">
          <a:xfrm>
            <a:off x="3059113" y="549275"/>
            <a:ext cx="35290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258130" y="5602645"/>
            <a:ext cx="7661072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這正是熱交互作用達到平衡的過程，最後所到達的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/>
              <a:t>，</a:t>
            </a:r>
          </a:p>
          <a:p>
            <a:pPr>
              <a:lnSpc>
                <a:spcPct val="150000"/>
              </a:lnSpc>
            </a:pPr>
            <a:r>
              <a:rPr lang="zh-TW" altLang="en-US" sz="1800" dirty="0"/>
              <a:t>即是</a:t>
            </a:r>
            <a:r>
              <a:rPr lang="zh-TW" altLang="en-US" sz="1800" dirty="0">
                <a:solidFill>
                  <a:srgbClr val="FF0000"/>
                </a:solidFill>
              </a:rPr>
              <a:t>熱平衡態</a:t>
            </a:r>
            <a:r>
              <a:rPr lang="zh-TW" altLang="en-US" sz="1800" dirty="0"/>
              <a:t>。此平衡態對應最大的多重度。</a:t>
            </a:r>
          </a:p>
        </p:txBody>
      </p:sp>
      <p:sp>
        <p:nvSpPr>
          <p:cNvPr id="37891" name="矩形 4"/>
          <p:cNvSpPr>
            <a:spLocks noChangeArrowheads="1"/>
          </p:cNvSpPr>
          <p:nvPr/>
        </p:nvSpPr>
        <p:spPr bwMode="auto">
          <a:xfrm>
            <a:off x="1277938" y="3001772"/>
            <a:ext cx="7038478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系統演化到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後，</a:t>
            </a:r>
            <a:r>
              <a:rPr lang="zh-TW" altLang="en-US" sz="1800" dirty="0"/>
              <a:t>系統將留在</a:t>
            </a:r>
            <a:r>
              <a:rPr lang="zh-TW" altLang="en-US" sz="1800" dirty="0">
                <a:solidFill>
                  <a:srgbClr val="FF0000"/>
                </a:solidFill>
              </a:rPr>
              <a:t>這一個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sz="1800" dirty="0"/>
              <a:t>而被它所對應眾多的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牽絆而無法離開它。</a:t>
            </a:r>
          </a:p>
        </p:txBody>
      </p:sp>
      <p:sp>
        <p:nvSpPr>
          <p:cNvPr id="37892" name="矩形 16"/>
          <p:cNvSpPr>
            <a:spLocks noChangeArrowheads="1"/>
          </p:cNvSpPr>
          <p:nvPr/>
        </p:nvSpPr>
        <p:spPr bwMode="auto">
          <a:xfrm>
            <a:off x="1258130" y="5224377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Probable 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猶如一個</a:t>
            </a:r>
            <a:r>
              <a:rPr lang="zh-TW" altLang="en-US" sz="1800" dirty="0">
                <a:solidFill>
                  <a:srgbClr val="FF0000"/>
                </a:solidFill>
              </a:rPr>
              <a:t>陷阱</a:t>
            </a:r>
            <a:r>
              <a:rPr lang="zh-TW" altLang="en-US" sz="1800" dirty="0"/>
              <a:t>，進得去，出不來！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1D62A2-A872-6548-899F-FC5B12763FC7}"/>
              </a:ext>
            </a:extLst>
          </p:cNvPr>
          <p:cNvSpPr/>
          <p:nvPr/>
        </p:nvSpPr>
        <p:spPr>
          <a:xfrm>
            <a:off x="1277938" y="3875922"/>
            <a:ext cx="6750445" cy="128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微觀來說，系統仍然</a:t>
            </a:r>
            <a:r>
              <a:rPr lang="zh-TW" altLang="en-US" dirty="0">
                <a:solidFill>
                  <a:srgbClr val="FF0000"/>
                </a:solidFill>
              </a:rPr>
              <a:t>不斷在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solidFill>
                  <a:srgbClr val="FF0000"/>
                </a:solidFill>
              </a:rPr>
              <a:t>的 眾多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solidFill>
                  <a:srgbClr val="FF0000"/>
                </a:solidFill>
              </a:rPr>
              <a:t>之間一直變化，</a:t>
            </a:r>
            <a:r>
              <a:rPr lang="zh-TW" altLang="en-US" dirty="0"/>
              <a:t>但因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數目太大，就一直無法離開這個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。於是系統達到平衡。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555875" y="1700213"/>
            <a:ext cx="3457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476375" y="4508500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 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的條件就是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zh-TW" altLang="en-US" sz="1800" dirty="0"/>
              <a:t>最大值處！</a:t>
            </a:r>
          </a:p>
        </p:txBody>
      </p:sp>
      <p:sp>
        <p:nvSpPr>
          <p:cNvPr id="38917" name="文字方塊 5"/>
          <p:cNvSpPr txBox="1">
            <a:spLocks noChangeArrowheads="1"/>
          </p:cNvSpPr>
          <p:nvPr/>
        </p:nvSpPr>
        <p:spPr bwMode="auto">
          <a:xfrm>
            <a:off x="2572300" y="727778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這個模擬有兩個重要結論：</a:t>
            </a:r>
          </a:p>
        </p:txBody>
      </p:sp>
      <p:sp>
        <p:nvSpPr>
          <p:cNvPr id="38918" name="文字方塊 6"/>
          <p:cNvSpPr txBox="1">
            <a:spLocks noChangeArrowheads="1"/>
          </p:cNvSpPr>
          <p:nvPr/>
        </p:nvSpPr>
        <p:spPr bwMode="auto">
          <a:xfrm>
            <a:off x="2555875" y="1125538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第一：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476375" y="499268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這個態即是</a:t>
            </a:r>
            <a:r>
              <a:rPr lang="zh-TW" altLang="en-US" sz="1800">
                <a:solidFill>
                  <a:srgbClr val="FF0000"/>
                </a:solidFill>
              </a:rPr>
              <a:t>熱平衡態</a:t>
            </a:r>
            <a:r>
              <a:rPr lang="zh-TW" altLang="en-US" sz="1800"/>
              <a:t>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771775" y="1989138"/>
            <a:ext cx="34559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7"/>
          <p:cNvSpPr>
            <a:spLocks noChangeArrowheads="1"/>
          </p:cNvSpPr>
          <p:nvPr/>
        </p:nvSpPr>
        <p:spPr bwMode="auto">
          <a:xfrm>
            <a:off x="3563938" y="1196975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巨觀的熱量流動</a:t>
            </a:r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19"/>
          <p:cNvSpPr txBox="1">
            <a:spLocks noChangeArrowheads="1"/>
          </p:cNvSpPr>
          <p:nvPr/>
        </p:nvSpPr>
        <p:spPr bwMode="auto">
          <a:xfrm>
            <a:off x="3276600" y="4149725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熱平衡處，</a:t>
            </a:r>
            <a:r>
              <a:rPr lang="zh-TW" altLang="en-US" sz="1800">
                <a:solidFill>
                  <a:srgbClr val="FF0000"/>
                </a:solidFill>
              </a:rPr>
              <a:t>總熵為最大值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00113" y="1481143"/>
            <a:ext cx="302418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5" name="矩形 6"/>
          <p:cNvSpPr>
            <a:spLocks noChangeArrowheads="1"/>
          </p:cNvSpPr>
          <p:nvPr/>
        </p:nvSpPr>
        <p:spPr bwMode="auto">
          <a:xfrm>
            <a:off x="755650" y="5385872"/>
            <a:ext cx="6335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一個狀態的</a:t>
            </a:r>
            <a:r>
              <a:rPr lang="zh-TW" altLang="en-US" sz="1800" dirty="0">
                <a:solidFill>
                  <a:srgbClr val="FF0000"/>
                </a:solidFill>
              </a:rPr>
              <a:t>巨觀的熵</a:t>
            </a:r>
            <a:r>
              <a:rPr lang="zh-TW" altLang="en-US" sz="1800" dirty="0"/>
              <a:t>與它的</a:t>
            </a:r>
            <a:r>
              <a:rPr lang="zh-TW" altLang="en-US" sz="1800" dirty="0">
                <a:solidFill>
                  <a:srgbClr val="FF0000"/>
                </a:solidFill>
              </a:rPr>
              <a:t>微觀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，應該是直接相關。 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755650" y="385763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熱平衡的條件就是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solidFill>
                  <a:srgbClr val="FF0000"/>
                </a:solidFill>
              </a:rPr>
              <a:t>最大值</a:t>
            </a:r>
            <a:r>
              <a:rPr lang="zh-TW" altLang="en-US" sz="1800" dirty="0"/>
              <a:t>！</a:t>
            </a:r>
          </a:p>
        </p:txBody>
      </p:sp>
      <p:sp>
        <p:nvSpPr>
          <p:cNvPr id="40967" name="文字方塊 8"/>
          <p:cNvSpPr txBox="1">
            <a:spLocks noChangeArrowheads="1"/>
          </p:cNvSpPr>
          <p:nvPr/>
        </p:nvSpPr>
        <p:spPr bwMode="auto">
          <a:xfrm>
            <a:off x="5508625" y="385763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平衡處，</a:t>
            </a:r>
            <a:r>
              <a:rPr lang="zh-TW" altLang="en-US" sz="1800" dirty="0">
                <a:solidFill>
                  <a:srgbClr val="FF0000"/>
                </a:solidFill>
              </a:rPr>
              <a:t>熵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sz="1800" dirty="0">
                <a:solidFill>
                  <a:srgbClr val="FF0000"/>
                </a:solidFill>
              </a:rPr>
              <a:t>為最大值！</a:t>
            </a:r>
          </a:p>
        </p:txBody>
      </p:sp>
      <p:pic>
        <p:nvPicPr>
          <p:cNvPr id="4096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219700" y="2057405"/>
            <a:ext cx="3455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左-右雙向箭號 11"/>
          <p:cNvSpPr/>
          <p:nvPr/>
        </p:nvSpPr>
        <p:spPr>
          <a:xfrm>
            <a:off x="4211638" y="2633668"/>
            <a:ext cx="720725" cy="36036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444208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巨觀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979712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微觀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43188" y="1071563"/>
            <a:ext cx="3071812" cy="12858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785813" y="3573463"/>
            <a:ext cx="658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如果考慮一個系統由兩個子系統組成，則總熵等於個別熵的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785813" y="4029075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根據機率論，總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則是個別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乘績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755650" y="4940300"/>
            <a:ext cx="519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因此最自然的假設是熵為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的對數：</a:t>
            </a:r>
            <a:r>
              <a:rPr lang="zh-TW" altLang="en-US" sz="1800"/>
              <a:t> 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4" name="Rectangle 15"/>
          <p:cNvSpPr>
            <a:spLocks noChangeArrowheads="1"/>
          </p:cNvSpPr>
          <p:nvPr/>
        </p:nvSpPr>
        <p:spPr bwMode="auto">
          <a:xfrm>
            <a:off x="3060700" y="1428750"/>
            <a:ext cx="9350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5" name="Rectangle 16"/>
          <p:cNvSpPr>
            <a:spLocks noChangeArrowheads="1"/>
          </p:cNvSpPr>
          <p:nvPr/>
        </p:nvSpPr>
        <p:spPr bwMode="auto">
          <a:xfrm>
            <a:off x="4500563" y="1428750"/>
            <a:ext cx="71913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3419475" y="157321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4716463" y="1573213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pic>
        <p:nvPicPr>
          <p:cNvPr id="41999" name="Picture 4" descr="Boltzman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24" y="447037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7"/>
          <p:cNvSpPr txBox="1">
            <a:spLocks noChangeArrowheads="1"/>
          </p:cNvSpPr>
          <p:nvPr/>
        </p:nvSpPr>
        <p:spPr bwMode="auto">
          <a:xfrm>
            <a:off x="4391819" y="6308725"/>
            <a:ext cx="4752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1" name="文字方塊 18"/>
          <p:cNvSpPr txBox="1">
            <a:spLocks noChangeArrowheads="1"/>
          </p:cNvSpPr>
          <p:nvPr/>
        </p:nvSpPr>
        <p:spPr bwMode="auto">
          <a:xfrm>
            <a:off x="2555875" y="47625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但兩者是成正比嗎？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/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zh-TW" altLang="en-US" dirty="0"/>
                  <a:t>是一個常數，稱為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Boltzmann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常數。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Boltzman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2" y="399236"/>
            <a:ext cx="2288394" cy="28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 descr="450px-Zentralfriedhof_Vienna_-_Boltz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3" y="399236"/>
            <a:ext cx="2630431" cy="35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Boltzmann-g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01" y="3356085"/>
            <a:ext cx="2908572" cy="18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4672818" y="3989149"/>
            <a:ext cx="25386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Ludwig Boltzmann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(1844-1906) </a:t>
            </a:r>
            <a:r>
              <a:rPr lang="zh-TW" altLang="en-US" sz="1800" dirty="0"/>
              <a:t>奧地利</a:t>
            </a:r>
          </a:p>
        </p:txBody>
      </p:sp>
      <p:pic>
        <p:nvPicPr>
          <p:cNvPr id="55301" name="Picture 9" descr="Ludwig Boltzmann's signature">
            <a:hlinkClick r:id="rId5" tooltip="Ludwig Boltzmann's signatur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4" y="4839176"/>
            <a:ext cx="1684500" cy="40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/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EBF7C78F-80C3-9041-9E64-8C58E2ED4C11}"/>
              </a:ext>
            </a:extLst>
          </p:cNvPr>
          <p:cNvSpPr txBox="1"/>
          <p:nvPr/>
        </p:nvSpPr>
        <p:spPr>
          <a:xfrm>
            <a:off x="1265100" y="5867980"/>
            <a:ext cx="556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一個巨觀狀態的熵是多樣性的度量。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74765C-B32B-EE44-9F0C-38CEDE550A34}"/>
              </a:ext>
            </a:extLst>
          </p:cNvPr>
          <p:cNvSpPr txBox="1"/>
          <p:nvPr/>
        </p:nvSpPr>
        <p:spPr>
          <a:xfrm>
            <a:off x="1265100" y="6274098"/>
            <a:ext cx="729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而多樣性</a:t>
            </a:r>
            <a:r>
              <a:rPr lang="zh-TW" altLang="en-US" dirty="0">
                <a:solidFill>
                  <a:srgbClr val="FF0000"/>
                </a:solidFill>
              </a:rPr>
              <a:t>就是</a:t>
            </a:r>
            <a:r>
              <a:rPr kumimoji="1" lang="zh-TW" altLang="en-US" dirty="0">
                <a:solidFill>
                  <a:srgbClr val="FF0000"/>
                </a:solidFill>
              </a:rPr>
              <a:t>度量</a:t>
            </a:r>
            <a:r>
              <a:rPr lang="zh-TW" altLang="en-US" dirty="0">
                <a:solidFill>
                  <a:srgbClr val="FF0000"/>
                </a:solidFill>
              </a:rPr>
              <a:t>這個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對應</a:t>
            </a:r>
            <a:r>
              <a:rPr lang="zh-TW" altLang="en-US" dirty="0">
                <a:solidFill>
                  <a:srgbClr val="FF0000"/>
                </a:solidFill>
              </a:rPr>
              <a:t>多少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solidFill>
                  <a:srgbClr val="FF0000"/>
                </a:solidFill>
              </a:rPr>
              <a:t>可供微觀變化。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87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1187336" y="1393776"/>
            <a:ext cx="29432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3" name="矩形 6"/>
          <p:cNvSpPr>
            <a:spLocks noChangeArrowheads="1"/>
          </p:cNvSpPr>
          <p:nvPr/>
        </p:nvSpPr>
        <p:spPr bwMode="auto">
          <a:xfrm>
            <a:off x="1043608" y="5013176"/>
            <a:ext cx="6552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孤立系統的熱過程自然地自發地會傾向</a:t>
            </a:r>
            <a:r>
              <a:rPr lang="zh-TW" altLang="en-US" sz="1800" dirty="0">
                <a:solidFill>
                  <a:srgbClr val="FF0000"/>
                </a:solidFill>
              </a:rPr>
              <a:t>增加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多重度</a:t>
            </a:r>
            <a:r>
              <a:rPr lang="zh-TW" altLang="en-US" sz="1800" dirty="0"/>
              <a:t>（不減少），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043608" y="5877302"/>
            <a:ext cx="712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熵的增加即機率增加，在機率的趨勢帶動下，此過程是</a:t>
            </a:r>
            <a:r>
              <a:rPr lang="zh-TW" altLang="en-US" sz="1800" dirty="0">
                <a:solidFill>
                  <a:srgbClr val="FF0000"/>
                </a:solidFill>
              </a:rPr>
              <a:t>不可逆</a:t>
            </a:r>
            <a:r>
              <a:rPr lang="zh-TW" altLang="en-US" sz="1800" dirty="0"/>
              <a:t>的。</a:t>
            </a:r>
          </a:p>
        </p:txBody>
      </p:sp>
      <p:pic>
        <p:nvPicPr>
          <p:cNvPr id="43015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609133" y="2178558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1512790" y="3122563"/>
            <a:ext cx="1146158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21" name="文字方塊 17"/>
              <p:cNvSpPr txBox="1">
                <a:spLocks noChangeArrowheads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由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sz="1800" i="0" baseline="-25000" dirty="0" smtClean="0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= 0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的狀態開始，能量的交換會自發地到達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/>
                  <a:t>，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此平衡態對應最大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，在無人干預的自發過程，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顯然是增加的。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3021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blipFill>
                <a:blip r:embed="rId4"/>
                <a:stretch>
                  <a:fillRect l="-816" b="-101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2" name="矩形 18"/>
          <p:cNvSpPr>
            <a:spLocks noChangeArrowheads="1"/>
          </p:cNvSpPr>
          <p:nvPr/>
        </p:nvSpPr>
        <p:spPr bwMode="auto">
          <a:xfrm>
            <a:off x="1043608" y="5445224"/>
            <a:ext cx="626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</a:t>
            </a:r>
            <a:r>
              <a:rPr lang="zh-TW" altLang="en-US" sz="1800">
                <a:solidFill>
                  <a:srgbClr val="FF0000"/>
                </a:solidFill>
              </a:rPr>
              <a:t>解釋</a:t>
            </a:r>
            <a:r>
              <a:rPr lang="zh-TW" altLang="en-US" sz="1800"/>
              <a:t>了熱力學第二定律，熱作用傾向</a:t>
            </a:r>
            <a:r>
              <a:rPr lang="zh-TW" altLang="en-US" sz="1800">
                <a:solidFill>
                  <a:srgbClr val="FF0000"/>
                </a:solidFill>
              </a:rPr>
              <a:t>熵的增加</a:t>
            </a:r>
            <a:r>
              <a:rPr lang="zh-TW" altLang="en-US" sz="1800"/>
              <a:t>，</a:t>
            </a:r>
          </a:p>
        </p:txBody>
      </p:sp>
      <p:sp>
        <p:nvSpPr>
          <p:cNvPr id="3" name="矩形 2"/>
          <p:cNvSpPr/>
          <p:nvPr/>
        </p:nvSpPr>
        <p:spPr>
          <a:xfrm>
            <a:off x="1161582" y="738398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兩塊固體接觸，熱量由高溫流向低溫的過程可以描述如下：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22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5508104" y="666688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5613225" y="2999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51203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579541" y="4916426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4" name="Text Box 7"/>
              <p:cNvSpPr txBox="1">
                <a:spLocks noChangeArrowheads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5" name="Text Box 8"/>
              <p:cNvSpPr txBox="1">
                <a:spLocks noChangeArrowheads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345009" y="34068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3577034" y="34068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8" name="Text Box 12"/>
              <p:cNvSpPr txBox="1">
                <a:spLocks noChangeArrowheads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9" name="Text Box 13"/>
              <p:cNvSpPr txBox="1">
                <a:spLocks noChangeArrowheads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0" name="文字方塊 5"/>
          <p:cNvSpPr txBox="1">
            <a:spLocks noChangeArrowheads="1"/>
          </p:cNvSpPr>
          <p:nvPr/>
        </p:nvSpPr>
        <p:spPr bwMode="auto">
          <a:xfrm>
            <a:off x="842914" y="5732660"/>
            <a:ext cx="7977558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一個多重度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越大的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有越多的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sz="1800" dirty="0"/>
              <a:t>可供變換，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3DF58B-6564-DC42-A57F-7FFF5E471085}"/>
              </a:ext>
            </a:extLst>
          </p:cNvPr>
          <p:cNvSpPr/>
          <p:nvPr/>
        </p:nvSpPr>
        <p:spPr>
          <a:xfrm>
            <a:off x="826002" y="6209594"/>
            <a:ext cx="806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自由度越大，</a:t>
            </a:r>
            <a:r>
              <a:rPr lang="zh-TW" altLang="en-US" dirty="0"/>
              <a:t>亂度越大，在這個意義上，多重度及熵就是</a:t>
            </a:r>
            <a:r>
              <a:rPr lang="zh-CN" altLang="en-US" dirty="0"/>
              <a:t>狀態的</a:t>
            </a:r>
            <a:r>
              <a:rPr lang="zh-TW" altLang="en-US" dirty="0"/>
              <a:t>亂度的度量！</a:t>
            </a:r>
          </a:p>
        </p:txBody>
      </p:sp>
    </p:spTree>
    <p:extLst>
      <p:ext uri="{BB962C8B-B14F-4D97-AF65-F5344CB8AC3E}">
        <p14:creationId xmlns:p14="http://schemas.microsoft.com/office/powerpoint/2010/main" val="287234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www.ccrnp.ncifcrf.gov/~toms/icons/s.harris-dept.of.entrop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0"/>
            <a:ext cx="4429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1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15970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3" name="文字方塊 6"/>
          <p:cNvSpPr txBox="1">
            <a:spLocks noChangeArrowheads="1"/>
          </p:cNvSpPr>
          <p:nvPr/>
        </p:nvSpPr>
        <p:spPr bwMode="auto">
          <a:xfrm>
            <a:off x="2843213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在自發的情況下，亂度只能增加！</a:t>
            </a:r>
          </a:p>
        </p:txBody>
      </p:sp>
      <p:sp>
        <p:nvSpPr>
          <p:cNvPr id="53254" name="文字方塊 6"/>
          <p:cNvSpPr txBox="1">
            <a:spLocks noChangeArrowheads="1"/>
          </p:cNvSpPr>
          <p:nvPr/>
        </p:nvSpPr>
        <p:spPr bwMode="auto">
          <a:xfrm>
            <a:off x="2843213" y="6207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熵的增加即是亂度的增加</a:t>
            </a:r>
          </a:p>
        </p:txBody>
      </p:sp>
    </p:spTree>
    <p:extLst>
      <p:ext uri="{BB962C8B-B14F-4D97-AF65-F5344CB8AC3E}">
        <p14:creationId xmlns:p14="http://schemas.microsoft.com/office/powerpoint/2010/main" val="213845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929917" y="16492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6" name="Picture 3" descr="F1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378174" y="1220862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4150" y="6205764"/>
            <a:ext cx="302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4998331" y="6116749"/>
            <a:ext cx="288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微觀狀態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graphicFrame>
        <p:nvGraphicFramePr>
          <p:cNvPr id="163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129269"/>
              </p:ext>
            </p:extLst>
          </p:nvPr>
        </p:nvGraphicFramePr>
        <p:xfrm>
          <a:off x="3705400" y="33227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方程式" r:id="rId4" imgW="114151" imgH="215619" progId="Equation.3">
                  <p:embed/>
                </p:oleObj>
              </mc:Choice>
              <mc:Fallback>
                <p:oleObj name="方程式" r:id="rId4" imgW="114151" imgH="215619" progId="Equation.3">
                  <p:embed/>
                  <p:pic>
                    <p:nvPicPr>
                      <p:cNvPr id="1639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400" y="33227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文字方塊 16"/>
          <p:cNvSpPr txBox="1">
            <a:spLocks noChangeArrowheads="1"/>
          </p:cNvSpPr>
          <p:nvPr/>
        </p:nvSpPr>
        <p:spPr bwMode="auto">
          <a:xfrm>
            <a:off x="975118" y="4696959"/>
            <a:ext cx="29488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巨觀可以分辨的狀態：</a:t>
            </a:r>
          </a:p>
        </p:txBody>
      </p:sp>
      <p:sp>
        <p:nvSpPr>
          <p:cNvPr id="1038" name="文字方塊 17"/>
          <p:cNvSpPr txBox="1">
            <a:spLocks noChangeArrowheads="1"/>
          </p:cNvSpPr>
          <p:nvPr/>
        </p:nvSpPr>
        <p:spPr bwMode="auto">
          <a:xfrm>
            <a:off x="4998331" y="4669187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微觀可以分辨的狀態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74150" y="5055956"/>
                <a:ext cx="3852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等巨觀觀物理量。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50" y="5055956"/>
                <a:ext cx="3852721" cy="369332"/>
              </a:xfrm>
              <a:prstGeom prst="rect">
                <a:avLst/>
              </a:prstGeom>
              <a:blipFill>
                <a:blip r:embed="rId6"/>
                <a:stretch>
                  <a:fillRect l="-1311" t="-3226" r="-328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000933" y="5017445"/>
                <a:ext cx="3396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等微觀物理量。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933" y="5017445"/>
                <a:ext cx="3396892" cy="369332"/>
              </a:xfrm>
              <a:prstGeom prst="rect">
                <a:avLst/>
              </a:prstGeom>
              <a:blipFill>
                <a:blip r:embed="rId7"/>
                <a:stretch>
                  <a:fillRect l="-1487" t="-13333" r="-372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238251" y="4330129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81996" y="4186113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996" y="4186113"/>
                <a:ext cx="1854930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20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2062298" y="2023200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63" y="1838831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ile:Translational motion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58" y="1443076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018722" y="1258410"/>
            <a:ext cx="178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924163" y="33777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1">
            <a:extLst>
              <a:ext uri="{FF2B5EF4-FFF2-40B4-BE49-F238E27FC236}">
                <a16:creationId xmlns:a16="http://schemas.microsoft.com/office/drawing/2014/main" id="{A61C8A93-9CEE-3944-BEAA-645C6502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53" y="3705015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巨觀的氣體狀態是來自微觀的質點系統狀態！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/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圖上的一點。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  <a:blipFill>
                <a:blip r:embed="rId16"/>
                <a:stretch>
                  <a:fillRect t="-6667" r="-1765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/>
              <p:nvPr/>
            </p:nvSpPr>
            <p:spPr>
              <a:xfrm>
                <a:off x="4998331" y="5389466"/>
                <a:ext cx="33906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zh-TW" altLang="en-US" dirty="0"/>
                  <a:t>動量相空間圖上的一點。</a:t>
                </a: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331" y="5389466"/>
                <a:ext cx="3390672" cy="369332"/>
              </a:xfrm>
              <a:prstGeom prst="rect">
                <a:avLst/>
              </a:prstGeom>
              <a:blipFill>
                <a:blip r:embed="rId17"/>
                <a:stretch>
                  <a:fillRect l="-149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E61477-9D11-9B4A-B9D8-38E85C91E36F}"/>
              </a:ext>
            </a:extLst>
          </p:cNvPr>
          <p:cNvSpPr txBox="1"/>
          <p:nvPr/>
        </p:nvSpPr>
        <p:spPr>
          <a:xfrm>
            <a:off x="1002602" y="652236"/>
            <a:ext cx="776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再一次看一下巨觀與微觀的關係，我們要介紹一個新的概念：多重度。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033" grpId="0"/>
      <p:bldP spid="1037" grpId="0"/>
      <p:bldP spid="1038" grpId="0"/>
      <p:bldP spid="2" grpId="0"/>
      <p:bldP spid="3" grpId="0"/>
      <p:bldP spid="14" grpId="0" animBg="1"/>
      <p:bldP spid="15" grpId="0" animBg="1"/>
      <p:bldP spid="16" grpId="0" animBg="1"/>
      <p:bldP spid="23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50" y="119841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7"/>
            <a:ext cx="2330450" cy="210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082984" y="3554632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27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8" y="14112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425" y="4175125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088" y="2409031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000" y="4121942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075" y="5484813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075" y="57007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075" y="59166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075" y="61325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399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58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17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76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463" y="4764088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463" y="57007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463" y="59166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463" y="61325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3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2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1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0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463" y="54848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463" y="52673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463" y="50514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59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18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77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716338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178" y="404664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/>
              <a:t>的氣體，微觀來看，每一個氣體分子可以位於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/>
              <a:t> 中的任一個地方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8" y="4868863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6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0"/>
      <p:bldP spid="19475" grpId="0" animBg="1"/>
      <p:bldP spid="19476" grpId="0" animBg="1"/>
      <p:bldP spid="19477" grpId="0" animBg="1"/>
      <p:bldP spid="19478" grpId="0" animBg="1"/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  <p:bldP spid="19488" grpId="0" animBg="1"/>
      <p:bldP spid="19489" grpId="0" animBg="1"/>
      <p:bldP spid="37" grpId="0"/>
      <p:bldP spid="2" grpId="0" animBg="1"/>
      <p:bldP spid="38" grpId="0" animBg="1"/>
      <p:bldP spid="39" grpId="0" animBg="1"/>
      <p:bldP spid="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hyperphysics.phy-astr.gsu.edu/hbase/therm/imgthe/timar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1" y="1772994"/>
            <a:ext cx="5073274" cy="3960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文字方塊 2"/>
          <p:cNvSpPr txBox="1">
            <a:spLocks noChangeArrowheads="1"/>
          </p:cNvSpPr>
          <p:nvPr/>
        </p:nvSpPr>
        <p:spPr bwMode="auto">
          <a:xfrm>
            <a:off x="3203848" y="1310884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as disorder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8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1173429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1173429" y="33705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1173429" y="35864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1173429" y="38023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13893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16052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18211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0370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4078146" y="3594497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5" b="3579"/>
          <a:stretch/>
        </p:blipFill>
        <p:spPr bwMode="auto">
          <a:xfrm>
            <a:off x="5003342" y="809461"/>
            <a:ext cx="1709105" cy="16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F20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3"/>
          <a:stretch/>
        </p:blipFill>
        <p:spPr bwMode="auto">
          <a:xfrm>
            <a:off x="1970368" y="854027"/>
            <a:ext cx="1709105" cy="15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966271" y="1453206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315744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53805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>
            <a:off x="53805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/>
          <p:cNvSpPr>
            <a:spLocks noChangeShapeType="1"/>
          </p:cNvSpPr>
          <p:nvPr/>
        </p:nvSpPr>
        <p:spPr bwMode="auto">
          <a:xfrm>
            <a:off x="53805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>
            <a:off x="55964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58123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60282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2441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64600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64600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64600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66759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8918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71077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73236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6460096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>
            <a:off x="1665578" y="363569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2082356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/>
          <p:cNvSpPr>
            <a:spLocks noChangeArrowheads="1"/>
          </p:cNvSpPr>
          <p:nvPr/>
        </p:nvSpPr>
        <p:spPr bwMode="auto">
          <a:xfrm>
            <a:off x="1605229" y="3563461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/>
          <p:cNvSpPr>
            <a:spLocks noChangeArrowheads="1"/>
          </p:cNvSpPr>
          <p:nvPr/>
        </p:nvSpPr>
        <p:spPr bwMode="auto">
          <a:xfrm>
            <a:off x="1399341" y="320297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5851643" y="36204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3" name="Oval 5"/>
          <p:cNvSpPr>
            <a:spLocks noChangeArrowheads="1"/>
          </p:cNvSpPr>
          <p:nvPr/>
        </p:nvSpPr>
        <p:spPr bwMode="auto">
          <a:xfrm>
            <a:off x="6497450" y="34189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4" name="Oval 5"/>
          <p:cNvSpPr>
            <a:spLocks noChangeArrowheads="1"/>
          </p:cNvSpPr>
          <p:nvPr/>
        </p:nvSpPr>
        <p:spPr bwMode="auto">
          <a:xfrm>
            <a:off x="6712447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5" name="Oval 5"/>
          <p:cNvSpPr>
            <a:spLocks noChangeArrowheads="1"/>
          </p:cNvSpPr>
          <p:nvPr/>
        </p:nvSpPr>
        <p:spPr bwMode="auto">
          <a:xfrm>
            <a:off x="6927614" y="31968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1244866" y="361936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7" name="Oval 5"/>
          <p:cNvSpPr>
            <a:spLocks noChangeArrowheads="1"/>
          </p:cNvSpPr>
          <p:nvPr/>
        </p:nvSpPr>
        <p:spPr bwMode="auto">
          <a:xfrm>
            <a:off x="5397642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5923875" y="37090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flipV="1">
            <a:off x="6624364" y="33705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6817085" y="32752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002776" y="2614986"/>
            <a:ext cx="68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而自發變化後的平衡態，多重度一定是遠多於變化前的平衡態。</a:t>
            </a:r>
          </a:p>
        </p:txBody>
      </p:sp>
      <p:sp>
        <p:nvSpPr>
          <p:cNvPr id="87" name="文字方塊 86"/>
          <p:cNvSpPr txBox="1"/>
          <p:nvPr/>
        </p:nvSpPr>
        <p:spPr>
          <a:xfrm>
            <a:off x="1144867" y="4274217"/>
            <a:ext cx="74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由多重度極大的平衡態回到初始的多樣性較小的態不是不可能。</a:t>
            </a: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1129655" y="4737426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graphicFrame>
        <p:nvGraphicFramePr>
          <p:cNvPr id="89" name="物件 88"/>
          <p:cNvGraphicFramePr>
            <a:graphicFrameLocks noChangeAspect="1"/>
          </p:cNvGraphicFramePr>
          <p:nvPr/>
        </p:nvGraphicFramePr>
        <p:xfrm>
          <a:off x="1765471" y="5264935"/>
          <a:ext cx="3102652" cy="30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7" name="方程式" r:id="rId4" imgW="2005729" imgH="203112" progId="Equation.3">
                  <p:embed/>
                </p:oleObj>
              </mc:Choice>
              <mc:Fallback>
                <p:oleObj name="方程式" r:id="rId4" imgW="2005729" imgH="203112" progId="Equation.3">
                  <p:embed/>
                  <p:pic>
                    <p:nvPicPr>
                      <p:cNvPr id="89" name="物件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471" y="5264935"/>
                        <a:ext cx="3102652" cy="3085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文字方塊 89"/>
          <p:cNvSpPr txBox="1"/>
          <p:nvPr/>
        </p:nvSpPr>
        <p:spPr>
          <a:xfrm>
            <a:off x="1114425" y="5245194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4938875" y="5245194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9545DD-58BA-7B4F-8E7A-08332935F7FA}"/>
              </a:ext>
            </a:extLst>
          </p:cNvPr>
          <p:cNvSpPr txBox="1"/>
          <p:nvPr/>
        </p:nvSpPr>
        <p:spPr>
          <a:xfrm>
            <a:off x="1114425" y="5742226"/>
            <a:ext cx="267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而且稍縱即逝！</a:t>
            </a:r>
          </a:p>
        </p:txBody>
      </p:sp>
    </p:spTree>
    <p:extLst>
      <p:ext uri="{BB962C8B-B14F-4D97-AF65-F5344CB8AC3E}">
        <p14:creationId xmlns:p14="http://schemas.microsoft.com/office/powerpoint/2010/main" val="3603046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259632" y="4577903"/>
            <a:ext cx="6794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這樣隨意作用在大數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的情況會產生強大的統計或隨機力量！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136110" y="1370861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483768" y="3099649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259632" y="3730352"/>
            <a:ext cx="7514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推動熱作用的強大力量不是外來的強迫，</a:t>
            </a:r>
          </a:p>
        </p:txBody>
      </p:sp>
      <p:sp>
        <p:nvSpPr>
          <p:cNvPr id="44038" name="文字方塊 13"/>
          <p:cNvSpPr txBox="1">
            <a:spLocks noChangeArrowheads="1"/>
          </p:cNvSpPr>
          <p:nvPr/>
        </p:nvSpPr>
        <p:spPr bwMode="auto">
          <a:xfrm>
            <a:off x="3747211" y="431924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熱的本質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2115353" y="434668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第二個結論：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59632" y="5031827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因此強迫力是因為系統的自由度數目極度巨大。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446832" y="2506216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31F37B-649C-6146-8539-A7F174A3DC45}"/>
              </a:ext>
            </a:extLst>
          </p:cNvPr>
          <p:cNvSpPr/>
          <p:nvPr/>
        </p:nvSpPr>
        <p:spPr>
          <a:xfrm>
            <a:off x="1259632" y="4149080"/>
            <a:ext cx="773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熱作用需要的，正是毫無阻礙、自發、隨意、混亂的作用造成能量交換。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66DF11-4878-0E44-B826-B22226C116B9}"/>
              </a:ext>
            </a:extLst>
          </p:cNvPr>
          <p:cNvSpPr txBox="1"/>
          <p:nvPr/>
        </p:nvSpPr>
        <p:spPr>
          <a:xfrm>
            <a:off x="1259632" y="886403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378E28-0D39-0D40-ACE0-2313B95119D6}"/>
              </a:ext>
            </a:extLst>
          </p:cNvPr>
          <p:cNvSpPr txBox="1"/>
          <p:nvPr/>
        </p:nvSpPr>
        <p:spPr>
          <a:xfrm>
            <a:off x="1259632" y="5607891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極端一點說，熱的本質簡單自然到無需任何解釋。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E332B1-5C96-2342-861B-6972322F0861}"/>
              </a:ext>
            </a:extLst>
          </p:cNvPr>
          <p:cNvSpPr/>
          <p:nvPr/>
        </p:nvSpPr>
        <p:spPr>
          <a:xfrm>
            <a:off x="1247052" y="599928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只是丟銅板、擲骰子的統計結果。</a:t>
            </a:r>
            <a:endParaRPr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upload.wikimedia.org/wikipedia/commons/0/0e/Newton-WilliamB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24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文字方塊 2"/>
          <p:cNvSpPr txBox="1">
            <a:spLocks noChangeArrowheads="1"/>
          </p:cNvSpPr>
          <p:nvPr/>
        </p:nvSpPr>
        <p:spPr bwMode="auto">
          <a:xfrm>
            <a:off x="1979613" y="549275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God’s design is powerful, certain and elegant.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9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http://cmsimg.detnews.com/apps/pbcsi.dll/bilde?Site=C3&amp;Date=20110201&amp;Category=NATION&amp;ArtNo=102010395&amp;Ref=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10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文字方塊 4"/>
          <p:cNvSpPr txBox="1">
            <a:spLocks noChangeArrowheads="1"/>
          </p:cNvSpPr>
          <p:nvPr/>
        </p:nvSpPr>
        <p:spPr bwMode="auto">
          <a:xfrm>
            <a:off x="2051050" y="4048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文字方塊 4"/>
          <p:cNvSpPr txBox="1">
            <a:spLocks noChangeArrowheads="1"/>
          </p:cNvSpPr>
          <p:nvPr/>
        </p:nvSpPr>
        <p:spPr bwMode="auto">
          <a:xfrm>
            <a:off x="2051050" y="8366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number’s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1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FFA4FA-068F-6D42-877E-23EC77BA300A}"/>
              </a:ext>
            </a:extLst>
          </p:cNvPr>
          <p:cNvSpPr/>
          <p:nvPr/>
        </p:nvSpPr>
        <p:spPr>
          <a:xfrm>
            <a:off x="1051061" y="964647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0445D5-6F14-2440-9AC8-CED27FD2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96" y="1124744"/>
            <a:ext cx="6807808" cy="4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88632" y="3765769"/>
            <a:ext cx="69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但因此，熱物理的定律不是必然的，而只是統計上的極度可能。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352134" y="884843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699792" y="2613631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475656" y="3244334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推動熱作用的是大數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的統計或隨機力量！自然到無需外力解釋。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由熵（多重度）較大的平衡態回到初始的熵較小的態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baseline="-25000" dirty="0" err="1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= 0</m:t>
                    </m:r>
                  </m:oMath>
                </a14:m>
                <a:r>
                  <a:rPr lang="zh-TW" altLang="en-US" dirty="0"/>
                  <a:t>不是不可能。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blipFill>
                <a:blip r:embed="rId3"/>
                <a:stretch>
                  <a:fillRect l="-672" t="-6667" r="-168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01610" y="4792878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01610" y="5337585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01610" y="5841641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662856" y="2020198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/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blipFill>
                <a:blip r:embed="rId5"/>
                <a:stretch>
                  <a:fillRect l="-115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5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1214438" y="1071563"/>
            <a:ext cx="6769100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牛頓定律給定運動方程式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>
                <a:solidFill>
                  <a:srgbClr val="FF0000"/>
                </a:solidFill>
              </a:rPr>
              <a:t>加上給定的起使條件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起始位置與速度），便能決定此系統未來任一時間的狀態！</a:t>
            </a:r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116013" y="1989138"/>
          <a:ext cx="31035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3" name="方程式" r:id="rId3" imgW="1905000" imgH="1282700" progId="Equation.3">
                  <p:embed/>
                </p:oleObj>
              </mc:Choice>
              <mc:Fallback>
                <p:oleObj name="方程式" r:id="rId3" imgW="1905000" imgH="1282700" progId="Equation.3">
                  <p:embed/>
                  <p:pic>
                    <p:nvPicPr>
                      <p:cNvPr id="4505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03562" cy="2089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Freeform 4"/>
          <p:cNvSpPr>
            <a:spLocks/>
          </p:cNvSpPr>
          <p:nvPr/>
        </p:nvSpPr>
        <p:spPr bwMode="auto">
          <a:xfrm>
            <a:off x="900113" y="53006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 flipV="1">
            <a:off x="3708400" y="53006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827088" y="55165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5062" name="Picture 7" descr="2007KROSA20071007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16865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961008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2520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文字方塊 8"/>
          <p:cNvSpPr txBox="1">
            <a:spLocks noChangeArrowheads="1"/>
          </p:cNvSpPr>
          <p:nvPr/>
        </p:nvSpPr>
        <p:spPr bwMode="auto">
          <a:xfrm>
            <a:off x="1214438" y="726520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力學的運動方程式對未來的系統的軌跡是完全機械式的確定</a:t>
            </a:r>
          </a:p>
        </p:txBody>
      </p:sp>
    </p:spTree>
    <p:extLst>
      <p:ext uri="{BB962C8B-B14F-4D97-AF65-F5344CB8AC3E}">
        <p14:creationId xmlns:p14="http://schemas.microsoft.com/office/powerpoint/2010/main" val="235856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掃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 b="9122"/>
          <a:stretch>
            <a:fillRect/>
          </a:stretch>
        </p:blipFill>
        <p:spPr bwMode="auto">
          <a:xfrm>
            <a:off x="5508104" y="1835788"/>
            <a:ext cx="2975091" cy="35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Text Box 5"/>
              <p:cNvSpPr txBox="1">
                <a:spLocks noChangeArrowheads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Text Box 6"/>
              <p:cNvSpPr txBox="1">
                <a:spLocks noChangeArrowheads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6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530445" y="1257309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由個別點數標定</a:t>
            </a:r>
            <a:endParaRPr lang="en-US" altLang="zh-TW" sz="1800" dirty="0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115616" y="1297823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由總點數來標定</a:t>
            </a:r>
            <a:endParaRPr lang="en-US" altLang="zh-TW" sz="1800" dirty="0"/>
          </a:p>
        </p:txBody>
      </p:sp>
      <p:sp>
        <p:nvSpPr>
          <p:cNvPr id="18438" name="文字方塊 6"/>
          <p:cNvSpPr txBox="1">
            <a:spLocks noChangeArrowheads="1"/>
          </p:cNvSpPr>
          <p:nvPr/>
        </p:nvSpPr>
        <p:spPr bwMode="auto">
          <a:xfrm>
            <a:off x="2483731" y="624115"/>
            <a:ext cx="4176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氣體分子太複雜，舉一個較簡單的例子：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145276" y="5601323"/>
            <a:ext cx="4853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巨觀的總點數是微觀態的個別點數</a:t>
            </a:r>
            <a:r>
              <a:rPr lang="zh-TW" altLang="en-US" sz="1800" dirty="0"/>
              <a:t>的統計結果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8625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文字方塊 2"/>
          <p:cNvSpPr txBox="1">
            <a:spLocks noChangeArrowheads="1"/>
          </p:cNvSpPr>
          <p:nvPr/>
        </p:nvSpPr>
        <p:spPr bwMode="auto">
          <a:xfrm>
            <a:off x="3071813" y="35718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://universe-review.ca/I01-09-dem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3" y="2624851"/>
            <a:ext cx="2369508" cy="27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nature.com/nature/journal/v417/n6892/images/417903a-i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02" y="2857500"/>
            <a:ext cx="2143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文字方塊 5"/>
          <p:cNvSpPr txBox="1">
            <a:spLocks noChangeArrowheads="1"/>
          </p:cNvSpPr>
          <p:nvPr/>
        </p:nvSpPr>
        <p:spPr bwMode="auto">
          <a:xfrm>
            <a:off x="1259632" y="5500111"/>
            <a:ext cx="7533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</a:t>
            </a:r>
            <a:r>
              <a:rPr lang="zh-TW" altLang="en-US" sz="1800" dirty="0"/>
              <a:t>只讓快的分子進到右邊，慢的分子進到左邊，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6090A-5F4C-9E40-8EE8-1D05FDB8F93B}"/>
              </a:ext>
            </a:extLst>
          </p:cNvPr>
          <p:cNvSpPr/>
          <p:nvPr/>
        </p:nvSpPr>
        <p:spPr>
          <a:xfrm>
            <a:off x="1229888" y="5841463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久而久之，右邊就比左邊愈來愈熱，違反熱力學第二定律。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62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464572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3649265" y="431346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文字方塊 6"/>
          <p:cNvSpPr txBox="1">
            <a:spLocks noChangeArrowheads="1"/>
          </p:cNvSpPr>
          <p:nvPr/>
        </p:nvSpPr>
        <p:spPr bwMode="auto">
          <a:xfrm>
            <a:off x="1976859" y="2692380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“call him no more a demon but a valve”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文字方塊 7"/>
          <p:cNvSpPr txBox="1">
            <a:spLocks noChangeArrowheads="1"/>
          </p:cNvSpPr>
          <p:nvPr/>
        </p:nvSpPr>
        <p:spPr bwMode="auto">
          <a:xfrm>
            <a:off x="1622426" y="3161043"/>
            <a:ext cx="638760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如果中間只是一個開口，在氣體分子的混亂運動中，的確有一個可能</a:t>
            </a:r>
            <a:r>
              <a:rPr lang="en-US" altLang="zh-TW" sz="1800" dirty="0"/>
              <a:t>------</a:t>
            </a:r>
            <a:r>
              <a:rPr lang="zh-TW" altLang="en-US" sz="1800" dirty="0"/>
              <a:t>雖然是十分渺茫的可能，上述的情形會發生，此時第二定律將被違反，微觀來說，沒有任何自然定律可以禁止。</a:t>
            </a: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1619672" y="4581128"/>
            <a:ext cx="507206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熱力學第二定律的違反，只是在</a:t>
            </a:r>
            <a:r>
              <a:rPr lang="zh-TW" altLang="en-US" sz="1800" dirty="0">
                <a:solidFill>
                  <a:srgbClr val="FF0000"/>
                </a:solidFill>
              </a:rPr>
              <a:t>統計上實在罕見</a:t>
            </a:r>
            <a:r>
              <a:rPr lang="zh-TW" altLang="en-US" sz="1800" dirty="0"/>
              <a:t>，原則上並沒有問題。微觀並沒有絕對的第二定律。</a:t>
            </a:r>
          </a:p>
        </p:txBody>
      </p:sp>
      <p:sp>
        <p:nvSpPr>
          <p:cNvPr id="47110" name="文字方塊 10"/>
          <p:cNvSpPr txBox="1">
            <a:spLocks noChangeArrowheads="1"/>
          </p:cNvSpPr>
          <p:nvPr/>
        </p:nvSpPr>
        <p:spPr bwMode="auto">
          <a:xfrm>
            <a:off x="1622426" y="5679041"/>
            <a:ext cx="653161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/>
              <a:t>“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law of thermodynamics has only a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certainty”                 Maxwell 1867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29706" y="607447"/>
            <a:ext cx="642937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801518" y="607447"/>
            <a:ext cx="642938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15831" y="1679010"/>
            <a:ext cx="21431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72956" y="1679010"/>
            <a:ext cx="214312" cy="285750"/>
          </a:xfrm>
          <a:prstGeom prst="rect">
            <a:avLst/>
          </a:prstGeom>
          <a:solidFill>
            <a:srgbClr val="DD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7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4968552" cy="43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E809F-EAF9-DB49-9D65-7A60F3B92EE4}"/>
              </a:ext>
            </a:extLst>
          </p:cNvPr>
          <p:cNvSpPr txBox="1"/>
          <p:nvPr/>
        </p:nvSpPr>
        <p:spPr>
          <a:xfrm>
            <a:off x="2555776" y="54452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這些討論都可以定量地進行！</a:t>
            </a:r>
          </a:p>
        </p:txBody>
      </p:sp>
    </p:spTree>
    <p:extLst>
      <p:ext uri="{BB962C8B-B14F-4D97-AF65-F5344CB8AC3E}">
        <p14:creationId xmlns:p14="http://schemas.microsoft.com/office/powerpoint/2010/main" val="1228525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98102" y="4167014"/>
            <a:ext cx="4017896" cy="253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9394" name="圖片 1" descr="temperature 001.jpg"/>
          <p:cNvPicPr>
            <a:picLocks noChangeAspect="1"/>
          </p:cNvPicPr>
          <p:nvPr/>
        </p:nvPicPr>
        <p:blipFill>
          <a:blip r:embed="rId2" cstate="print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53030" r="45313" b="13730"/>
          <a:stretch>
            <a:fillRect/>
          </a:stretch>
        </p:blipFill>
        <p:spPr bwMode="auto">
          <a:xfrm rot="60000">
            <a:off x="4770625" y="4302429"/>
            <a:ext cx="3896825" cy="22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圖片 2" descr="temperature 001.jpg"/>
          <p:cNvPicPr>
            <a:picLocks noChangeAspect="1"/>
          </p:cNvPicPr>
          <p:nvPr/>
        </p:nvPicPr>
        <p:blipFill>
          <a:blip r:embed="rId3" cstate="print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755576" y="4187084"/>
            <a:ext cx="3912873" cy="263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/>
          <p:nvPr/>
        </p:nvCxnSpPr>
        <p:spPr>
          <a:xfrm rot="5400000" flipH="1" flipV="1">
            <a:off x="1392081" y="5338077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矩形 16"/>
              <p:cNvSpPr>
                <a:spLocks noChangeArrowheads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sz="1800" dirty="0"/>
                  <a:t>即平衡態</a:t>
                </a:r>
                <a:r>
                  <a:rPr lang="en-US" altLang="zh-TW" sz="1800" dirty="0"/>
                  <a:t>)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 的最大值處。</a:t>
                </a:r>
              </a:p>
            </p:txBody>
          </p:sp>
        </mc:Choice>
        <mc:Fallback xmlns="">
          <p:sp>
            <p:nvSpPr>
              <p:cNvPr id="5939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blipFill>
                <a:blip r:embed="rId4"/>
                <a:stretch>
                  <a:fillRect l="-73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398" name="文字方塊 21"/>
              <p:cNvSpPr txBox="1">
                <a:spLocks noChangeArrowheads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5939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blipFill>
                <a:blip r:embed="rId5"/>
                <a:stretch>
                  <a:fillRect l="-12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4" descr="entropy04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092662" y="1276350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文字方塊 4"/>
          <p:cNvSpPr txBox="1">
            <a:spLocks noChangeArrowheads="1"/>
          </p:cNvSpPr>
          <p:nvPr/>
        </p:nvSpPr>
        <p:spPr bwMode="auto">
          <a:xfrm>
            <a:off x="2700338" y="908050"/>
            <a:ext cx="518403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微觀的定義與過去巨觀的定義一致嗎？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而增加，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:r>
                  <a:rPr lang="zh-TW" altLang="en-US" dirty="0"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如下圖，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會隨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而先增加再減少。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  <a:blipFill>
                <a:blip r:embed="rId10"/>
                <a:stretch>
                  <a:fillRect l="-90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/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856979" y="394311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5027322" y="332767"/>
            <a:ext cx="260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平衡條件，熵最大：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244052" y="6248734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4208334" y="6211427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976639" y="4739276"/>
            <a:ext cx="403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依單位，定溫度即此斜率的倒數：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7" name="文字方塊 22"/>
              <p:cNvSpPr txBox="1">
                <a:spLocks noChangeArrowheads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因此，在平衡處，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相等！</a:t>
                </a:r>
              </a:p>
            </p:txBody>
          </p:sp>
        </mc:Choice>
        <mc:Fallback xmlns="">
          <p:sp>
            <p:nvSpPr>
              <p:cNvPr id="6042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blipFill>
                <a:blip r:embed="rId3"/>
                <a:stretch>
                  <a:fillRect l="-502" r="-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428" name="文字方塊 23"/>
              <p:cNvSpPr txBox="1">
                <a:spLocks noChangeArrowheads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曲線的斜率與該系統的溫度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直接相關！</a:t>
                </a:r>
              </a:p>
            </p:txBody>
          </p:sp>
        </mc:Choice>
        <mc:Fallback xmlns="">
          <p:sp>
            <p:nvSpPr>
              <p:cNvPr id="60428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blipFill>
                <a:blip r:embed="rId4"/>
                <a:stretch>
                  <a:fillRect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32" name="文字方塊 2"/>
          <p:cNvSpPr txBox="1">
            <a:spLocks noChangeArrowheads="1"/>
          </p:cNvSpPr>
          <p:nvPr/>
        </p:nvSpPr>
        <p:spPr bwMode="auto">
          <a:xfrm>
            <a:off x="3132526" y="6018255"/>
            <a:ext cx="3453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與過去巨觀的定義完全一致！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953269" y="3882202"/>
            <a:ext cx="3898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已知巨觀平衡時兩系統溫度相同：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blipFill>
                <a:blip r:embed="rId11"/>
                <a:stretch>
                  <a:fillRect l="-968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blipFill>
                <a:blip r:embed="rId1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/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m:rPr>
                          <m:nor/>
                        </m:rPr>
                        <a:rPr lang="en-US" altLang="zh-TW" baseline="-25000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640F83-AD80-D045-8E28-974F51718329}"/>
              </a:ext>
            </a:extLst>
          </p:cNvPr>
          <p:cNvSpPr txBox="1"/>
          <p:nvPr/>
        </p:nvSpPr>
        <p:spPr>
          <a:xfrm>
            <a:off x="3275856" y="5293945"/>
            <a:ext cx="441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於是溫度可以由熵及能量的關係導出！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60432" grpId="0"/>
      <p:bldP spid="5" grpId="0" animBg="1"/>
      <p:bldP spid="25" grpId="0" animBg="1"/>
      <p:bldP spid="18" grpId="0" animBg="1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06BC856-1C2A-4647-8EFF-52C52727C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14" y="916399"/>
            <a:ext cx="4104865" cy="50252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B365A4-E683-6F4C-809F-1B43E0AA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15368" cy="36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22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539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088165" y="3173279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這種從微觀出發的討論方式，稱為統計力學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Mechanics</a:t>
            </a:r>
            <a:r>
              <a:rPr lang="zh-TW" altLang="en-US" sz="1800" dirty="0"/>
              <a:t>！</a:t>
            </a:r>
          </a:p>
        </p:txBody>
      </p:sp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1094507" y="1705596"/>
            <a:ext cx="5409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因此如果我們知道一個系統的微觀性質，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由此微觀圖像可以算出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blipFill>
                <a:blip r:embed="rId3"/>
                <a:stretch>
                  <a:fillRect l="-810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此式適用於任何、有一個熱座標（例如能量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）的系統。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blipFill>
                <a:blip r:embed="rId4"/>
                <a:stretch>
                  <a:fillRect l="-857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ACCF609A-6C90-954E-9117-F4F037C76D48}"/>
              </a:ext>
            </a:extLst>
          </p:cNvPr>
          <p:cNvSpPr/>
          <p:nvPr/>
        </p:nvSpPr>
        <p:spPr>
          <a:xfrm>
            <a:off x="1071562" y="414624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總能量固定下，熱系統的微觀統計描述</a:t>
            </a:r>
            <a:r>
              <a:rPr lang="zh-CN" altLang="en-US" dirty="0">
                <a:solidFill>
                  <a:srgbClr val="FF0000"/>
                </a:solidFill>
              </a:rPr>
              <a:t>稱為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/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4">
            <a:extLst>
              <a:ext uri="{FF2B5EF4-FFF2-40B4-BE49-F238E27FC236}">
                <a16:creationId xmlns:a16="http://schemas.microsoft.com/office/drawing/2014/main" id="{54A2DE10-9EF7-244C-93AF-268430C0B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57838" b="20732"/>
          <a:stretch/>
        </p:blipFill>
        <p:spPr bwMode="auto">
          <a:xfrm>
            <a:off x="1691680" y="4740549"/>
            <a:ext cx="1688430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ntropy04">
            <a:extLst>
              <a:ext uri="{FF2B5EF4-FFF2-40B4-BE49-F238E27FC236}">
                <a16:creationId xmlns:a16="http://schemas.microsoft.com/office/drawing/2014/main" id="{5D183F4A-3EF9-7B41-9DDF-3D45FF4B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283968" y="4989654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D563918-0EF3-7A4F-9619-A0D7BEEA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64" y="3577471"/>
            <a:ext cx="700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</a:t>
            </a:r>
            <a:r>
              <a:rPr lang="zh-CN" altLang="en-US" sz="1800" dirty="0"/>
              <a:t>正好與</a:t>
            </a:r>
            <a:r>
              <a:rPr lang="zh-TW" altLang="en-US" sz="1800" dirty="0"/>
              <a:t>巨觀的熱力學，由溫度出發，最後推導出熵，正好相反。</a:t>
            </a:r>
          </a:p>
        </p:txBody>
      </p:sp>
    </p:spTree>
    <p:extLst>
      <p:ext uri="{BB962C8B-B14F-4D97-AF65-F5344CB8AC3E}">
        <p14:creationId xmlns:p14="http://schemas.microsoft.com/office/powerpoint/2010/main" val="699678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919303" y="893637"/>
            <a:ext cx="5544616" cy="1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5"/>
          <p:cNvSpPr txBox="1">
            <a:spLocks noChangeArrowheads="1"/>
          </p:cNvSpPr>
          <p:nvPr/>
        </p:nvSpPr>
        <p:spPr bwMode="auto">
          <a:xfrm>
            <a:off x="1895828" y="5240351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Stirling’s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3" name="文字方塊 9"/>
          <p:cNvSpPr txBox="1">
            <a:spLocks noChangeArrowheads="1"/>
          </p:cNvSpPr>
          <p:nvPr/>
        </p:nvSpPr>
        <p:spPr bwMode="auto">
          <a:xfrm>
            <a:off x="1965417" y="424793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Einstein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zh-TW" altLang="en-US" sz="1800" dirty="0"/>
              <a:t>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/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我們已經知道如何算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kumimoji="1" lang="zh-TW" altLang="en-US" dirty="0"/>
                  <a:t>！</a:t>
                </a:r>
                <a:r>
                  <a:rPr lang="zh-TW" altLang="en-US" dirty="0"/>
                  <a:t>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 個球分配到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個盒子裡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blipFill>
                <a:blip r:embed="rId3"/>
                <a:stretch>
                  <a:fillRect l="-98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/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/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/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/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/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/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/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zh-TW" altLang="en-US" dirty="0"/>
                  <a:t> 有一個近似：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  <a:blipFill>
                <a:blip r:embed="rId10"/>
                <a:stretch>
                  <a:fillRect t="-6667" r="-134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5">
            <a:extLst>
              <a:ext uri="{FF2B5EF4-FFF2-40B4-BE49-F238E27FC236}">
                <a16:creationId xmlns:a16="http://schemas.microsoft.com/office/drawing/2014/main" id="{AE6F3F28-1E1F-184B-8E88-8A017F5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336" y="164451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B9C51D7-FB67-F04E-9067-0D4FA2AC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340" y="160661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C10DE5B8-0766-0A45-9846-0EA2D611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00B1D0B-5980-C647-83BC-9A554F6D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278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A16080E1-177C-5E43-8CBF-29B26D01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46215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9203B77C-1FF2-7F4C-9E90-D6BB1DEE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303" y="153517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16953618-B780-DC48-BEAF-8309499F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665" y="167963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3780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12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/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𝑞h𝑓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/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/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𝑁h𝑓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5">
            <a:extLst>
              <a:ext uri="{FF2B5EF4-FFF2-40B4-BE49-F238E27FC236}">
                <a16:creationId xmlns:a16="http://schemas.microsoft.com/office/drawing/2014/main" id="{9B74DA42-A8AF-2F4D-8B6C-850240674841}"/>
              </a:ext>
            </a:extLst>
          </p:cNvPr>
          <p:cNvSpPr txBox="1"/>
          <p:nvPr/>
        </p:nvSpPr>
        <p:spPr>
          <a:xfrm>
            <a:off x="1339158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/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/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解出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blipFill>
                <a:blip r:embed="rId7"/>
                <a:stretch>
                  <a:fillRect l="-2128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/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這就是由量子彈簧組成的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在溫度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時的能量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blipFill>
                <a:blip r:embed="rId8"/>
                <a:stretch>
                  <a:fillRect l="-74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" descr="entropy02">
            <a:extLst>
              <a:ext uri="{FF2B5EF4-FFF2-40B4-BE49-F238E27FC236}">
                <a16:creationId xmlns:a16="http://schemas.microsoft.com/office/drawing/2014/main" id="{481DCC34-A613-A146-85B4-4C870B8C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03648" y="5536349"/>
            <a:ext cx="48244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68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文字方塊 3"/>
          <p:cNvSpPr txBox="1">
            <a:spLocks noChangeArrowheads="1"/>
          </p:cNvSpPr>
          <p:nvPr/>
        </p:nvSpPr>
        <p:spPr bwMode="auto">
          <a:xfrm>
            <a:off x="1247285" y="1621148"/>
            <a:ext cx="735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高溫時，每一個彈簧能量都高，量子數都大：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limit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/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/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/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/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8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/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554065" y="839033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589083" y="34869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570935" y="5176479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34553" y="2836246"/>
            <a:ext cx="6208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這些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/>
              <a:t> </a:t>
            </a:r>
            <a:r>
              <a:rPr lang="zh-TW" altLang="en-US" sz="1800" dirty="0"/>
              <a:t>總點數相同，因此對應同一個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36948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文字方塊 9"/>
          <p:cNvSpPr txBox="1">
            <a:spLocks noChangeArrowheads="1"/>
          </p:cNvSpPr>
          <p:nvPr/>
        </p:nvSpPr>
        <p:spPr bwMode="auto">
          <a:xfrm>
            <a:off x="1089375" y="5703639"/>
            <a:ext cx="7769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我們計算出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的內能與比熱，也證明能量均分原則在此是對的。</a:t>
            </a:r>
          </a:p>
        </p:txBody>
      </p:sp>
      <p:pic>
        <p:nvPicPr>
          <p:cNvPr id="64520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4283968" y="1124744"/>
            <a:ext cx="38401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" descr="D:\Users\Vincent\Downloads\Data\Knight\Media\Chapter18\Images\18_1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/>
          <a:stretch>
            <a:fillRect/>
          </a:stretch>
        </p:blipFill>
        <p:spPr bwMode="auto">
          <a:xfrm>
            <a:off x="6232451" y="3250439"/>
            <a:ext cx="18573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/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/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/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A2DF899-E2A4-014E-94EE-D9FEA53A1847}"/>
              </a:ext>
            </a:extLst>
          </p:cNvPr>
          <p:cNvSpPr txBox="1"/>
          <p:nvPr/>
        </p:nvSpPr>
        <p:spPr>
          <a:xfrm>
            <a:off x="1089375" y="5249098"/>
            <a:ext cx="41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這個高溫的結果與能量均分原則吻合。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/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C3642F-7DEE-4F4B-8578-594F6442D4CE}"/>
              </a:ext>
            </a:extLst>
          </p:cNvPr>
          <p:cNvSpPr txBox="1"/>
          <p:nvPr/>
        </p:nvSpPr>
        <p:spPr>
          <a:xfrm>
            <a:off x="1089375" y="1968103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/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𝑁𝐾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DD08F1-DA59-624B-B8BF-26E89E283B56}"/>
              </a:ext>
            </a:extLst>
          </p:cNvPr>
          <p:cNvSpPr txBox="1"/>
          <p:nvPr/>
        </p:nvSpPr>
        <p:spPr>
          <a:xfrm>
            <a:off x="2277208" y="405032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</a:t>
            </a:r>
            <a:r>
              <a:rPr lang="zh-CN" altLang="en-US" dirty="0"/>
              <a:t>與內能成正比</a:t>
            </a:r>
            <a:r>
              <a:rPr lang="zh-TW" altLang="en-US" dirty="0"/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5BB0B-9426-1540-B637-5C491A8B39E0}"/>
              </a:ext>
            </a:extLst>
          </p:cNvPr>
          <p:cNvSpPr txBox="1"/>
          <p:nvPr/>
        </p:nvSpPr>
        <p:spPr>
          <a:xfrm>
            <a:off x="4365440" y="4794557"/>
            <a:ext cx="449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莫耳比熱，因為每顆粒子對應三根彈簧！</a:t>
            </a:r>
          </a:p>
        </p:txBody>
      </p:sp>
    </p:spTree>
    <p:extLst>
      <p:ext uri="{BB962C8B-B14F-4D97-AF65-F5344CB8AC3E}">
        <p14:creationId xmlns:p14="http://schemas.microsoft.com/office/powerpoint/2010/main" val="13336868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71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971600" y="2996952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如果我們知道這個系統的微觀性質，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由微觀圖像通常可以算出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blipFill>
                <a:blip r:embed="rId3"/>
                <a:stretch>
                  <a:fillRect l="-75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71600" y="1793401"/>
            <a:ext cx="78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熵與多樣性的關係，也可以推廣到具有兩個熱座標的物理系統，例如氣體。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𝑈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𝑈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127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584" y="1052736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921" y="3816573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584" y="2050479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496" y="376339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571" y="512626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571" y="53421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571" y="55580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571" y="57739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404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63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22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81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959" y="4405536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959" y="53421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959" y="55580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959" y="57739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8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7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6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5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959" y="51262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959" y="49087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959" y="46928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64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23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82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871" y="5558061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62" y="4286099"/>
            <a:ext cx="776554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674" y="621219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584" y="4510311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C841CCF-9A7C-AB4F-B5C7-4140D03031E3}"/>
              </a:ext>
            </a:extLst>
          </p:cNvPr>
          <p:cNvSpPr/>
          <p:nvPr/>
        </p:nvSpPr>
        <p:spPr>
          <a:xfrm>
            <a:off x="818346" y="616274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內能改變時的熵推導比較抽象，見講義。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1762670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blipFill>
                <a:blip r:embed="rId3"/>
                <a:stretch>
                  <a:fillRect l="-24468" t="-176667" r="-67021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1599233" y="148488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>
            <a:off x="2202669" y="43612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9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  <m:r>
                      <a:rPr lang="zh-TW" altLang="en-US" i="1">
                        <a:latin typeface="Cambria Math"/>
                      </a:rPr>
                      <m:t>可以將上式</m:t>
                    </m:r>
                    <m:r>
                      <a:rPr lang="zh-TW" altLang="en-US" i="1" smtClean="0">
                        <a:latin typeface="Cambria Math"/>
                      </a:rPr>
                      <m:t>改寫為</m:t>
                    </m:r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7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395422" y="515719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91879" y="1916832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350270" y="332656"/>
            <a:ext cx="12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395422" y="3645024"/>
            <a:ext cx="368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根據偏微分的性質：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所有熱物理學的性質都可以推導出來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blipFill>
                <a:blip r:embed="rId12"/>
                <a:stretch>
                  <a:fillRect l="-7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582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blipFill>
                <a:blip r:embed="rId2"/>
                <a:stretch>
                  <a:fillRect l="-9312" t="-176667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blipFill>
                <a:blip r:embed="rId3"/>
                <a:stretch>
                  <a:fillRect l="-71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758EFD2C-FD54-BD4A-8104-266AB52D67E4}"/>
              </a:ext>
            </a:extLst>
          </p:cNvPr>
          <p:cNvSpPr txBox="1"/>
          <p:nvPr/>
        </p:nvSpPr>
        <p:spPr>
          <a:xfrm>
            <a:off x="1142766" y="2090241"/>
            <a:ext cx="42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我們試一下推導理想氣體的壓力：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/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14">
            <a:extLst>
              <a:ext uri="{FF2B5EF4-FFF2-40B4-BE49-F238E27FC236}">
                <a16:creationId xmlns:a16="http://schemas.microsoft.com/office/drawing/2014/main" id="{F48F3032-6FDA-9E4C-B51C-C9C654C8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114" y="245969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A22765A4-8D99-124A-AA49-D7D1B7C5C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6755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14BFEFFA-2EEF-374C-9EEB-6631BFA44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8914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73F4551-6AFD-2D40-BFEF-EA2143A03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31073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826CDB76-C273-AD40-9999-0DBAFE82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00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5BE18F58-D351-D34C-9CF8-88932A5C2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9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FFA81CCD-D2CA-FE4F-9FC8-AB37E5F5D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18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5758BBC0-6407-534C-9989-E2B5DD057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77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/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將前幾頁由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kumimoji="1" lang="zh-TW" altLang="en-US" dirty="0"/>
                  <a:t>推導出定內能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kumimoji="1" lang="zh-TW" altLang="en-US" dirty="0"/>
                  <a:t>下的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kumimoji="1"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blipFill>
                <a:blip r:embed="rId5"/>
                <a:stretch>
                  <a:fillRect l="-86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/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我們可以由熵與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lang="zh-CN" altLang="en-US" dirty="0"/>
                  <a:t>的關係，推導出理想氣體的狀態方程式！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blipFill>
                <a:blip r:embed="rId6"/>
                <a:stretch>
                  <a:fillRect l="-96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/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010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9888"/>
            <a:ext cx="2232248" cy="119053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8EA0B1C-7E7B-D141-9E50-76684852A422}"/>
              </a:ext>
            </a:extLst>
          </p:cNvPr>
          <p:cNvSpPr txBox="1"/>
          <p:nvPr/>
        </p:nvSpPr>
        <p:spPr>
          <a:xfrm>
            <a:off x="2591781" y="4204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 Band Model</a:t>
            </a:r>
            <a:endParaRPr kumimoji="1"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7A144E-22FD-8A4A-ACF8-7CE5A8A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" y="1021876"/>
            <a:ext cx="8156730" cy="58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74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59" y="499814"/>
            <a:ext cx="3312368" cy="1766596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DDFB979F-C6B5-204E-AF1C-4E80DA82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8839" r="18500" b="64114"/>
          <a:stretch/>
        </p:blipFill>
        <p:spPr>
          <a:xfrm>
            <a:off x="4629874" y="1546330"/>
            <a:ext cx="3606696" cy="72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BC4754-BFCE-BB49-A9F8-13CB850C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79"/>
          <a:stretch/>
        </p:blipFill>
        <p:spPr>
          <a:xfrm>
            <a:off x="712359" y="3629432"/>
            <a:ext cx="7899247" cy="2895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/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kumimoji="1" lang="zh-CN" altLang="en-US" dirty="0"/>
                  <a:t>是由總長度標定：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blipFill>
                <a:blip r:embed="rId5"/>
                <a:stretch>
                  <a:fillRect l="-9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6C4D358A-E5E8-5A43-AFD9-227D1DC8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64" t="53118" r="8827" b="41807"/>
          <a:stretch/>
        </p:blipFill>
        <p:spPr>
          <a:xfrm>
            <a:off x="2149201" y="3146959"/>
            <a:ext cx="4136856" cy="3693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B16408C-F1C7-0349-B70D-A5D36D7D4B1D}"/>
              </a:ext>
            </a:extLst>
          </p:cNvPr>
          <p:cNvSpPr txBox="1"/>
          <p:nvPr/>
        </p:nvSpPr>
        <p:spPr>
          <a:xfrm>
            <a:off x="1190858" y="2664486"/>
            <a:ext cx="687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kumimoji="1" lang="zh-CN" altLang="en-US" dirty="0"/>
              <a:t>是由</a:t>
            </a:r>
            <a:r>
              <a:rPr lang="zh-CN" altLang="en-US" dirty="0"/>
              <a:t>每一個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dirty="0"/>
              <a:t>的指向來標定</a:t>
            </a:r>
            <a:r>
              <a:rPr lang="zh-TW" altLang="en-US" dirty="0"/>
              <a:t>，例如上圖即可標為：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05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A8A41A-A03C-3D44-8E35-4D047083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6"/>
          <a:stretch/>
        </p:blipFill>
        <p:spPr>
          <a:xfrm>
            <a:off x="535742" y="25039"/>
            <a:ext cx="5655178" cy="24080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7B5BB5-4B9B-A747-AAD4-FFD04F2C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7" y="2433041"/>
            <a:ext cx="7428646" cy="11521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C74123-65C8-D145-8A3F-CAE4D32C7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2" y="3593850"/>
            <a:ext cx="6168958" cy="1512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8870C9-AC6D-EF42-B42E-C778402E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42" y="4984281"/>
            <a:ext cx="5039512" cy="18857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E7C7D3-5D76-8947-A677-5057AE13037F}"/>
              </a:ext>
            </a:extLst>
          </p:cNvPr>
          <p:cNvSpPr txBox="1"/>
          <p:nvPr/>
        </p:nvSpPr>
        <p:spPr>
          <a:xfrm>
            <a:off x="5004048" y="283512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巨觀的熱力學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/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/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blipFill>
                <a:blip r:embed="rId7"/>
                <a:stretch>
                  <a:fillRect l="-24468" t="-176667" r="-68085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/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/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blipFill>
                <a:blip r:embed="rId9"/>
                <a:stretch>
                  <a:fillRect l="-25532" t="-176667" r="-659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6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6CCBC5-4A8D-D148-8D77-EB6CA162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7"/>
            <a:ext cx="6890049" cy="13865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0861516-36D9-4248-8D3C-1DA8BDD22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" t="16061"/>
          <a:stretch/>
        </p:blipFill>
        <p:spPr>
          <a:xfrm>
            <a:off x="398758" y="2735728"/>
            <a:ext cx="8712968" cy="1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8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48D73E-2608-CB4F-AF27-78CF5561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692696"/>
            <a:ext cx="3672408" cy="30450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8803F0-784D-ED43-9358-060486300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940719"/>
            <a:ext cx="5676230" cy="25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18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475978" y="621258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80704" y="3139033"/>
            <a:ext cx="302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115616" y="4513387"/>
            <a:ext cx="530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 顯然對應到許多個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131866" y="3139033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微觀狀態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Rectangle 11"/>
              <p:cNvSpPr>
                <a:spLocks noChangeArrowheads="1"/>
              </p:cNvSpPr>
              <p:nvPr/>
            </p:nvSpPr>
            <p:spPr bwMode="auto">
              <a:xfrm>
                <a:off x="1115616" y="5370637"/>
                <a:ext cx="6016625" cy="78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定義一個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/>
                  <a:t> 所對應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Microstates</a:t>
                </a:r>
                <a:r>
                  <a:rPr lang="zh-TW" altLang="en-US" sz="1800" dirty="0"/>
                  <a:t> 的數目</a:t>
                </a:r>
              </a:p>
              <a:p>
                <a:r>
                  <a:rPr lang="zh-TW" altLang="en-US" sz="1800" dirty="0"/>
                  <a:t>為該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的多重度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多樣性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Multiplicity)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: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Ω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或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07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370637"/>
                <a:ext cx="6016625" cy="784830"/>
              </a:xfrm>
              <a:prstGeom prst="rect">
                <a:avLst/>
              </a:prstGeom>
              <a:blipFill>
                <a:blip r:embed="rId4"/>
                <a:stretch>
                  <a:fillRect l="-632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4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26509"/>
              </p:ext>
            </p:extLst>
          </p:nvPr>
        </p:nvGraphicFramePr>
        <p:xfrm>
          <a:off x="4011216" y="274533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" name="方程式" r:id="rId5" imgW="114151" imgH="215619" progId="Equation.3">
                  <p:embed/>
                </p:oleObj>
              </mc:Choice>
              <mc:Fallback>
                <p:oleObj name="方程式" r:id="rId5" imgW="114151" imgH="215619" progId="Equation.3">
                  <p:embed/>
                  <p:pic>
                    <p:nvPicPr>
                      <p:cNvPr id="174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16" y="274533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矩形 13"/>
          <p:cNvSpPr>
            <a:spLocks noChangeArrowheads="1"/>
          </p:cNvSpPr>
          <p:nvPr/>
        </p:nvSpPr>
        <p:spPr bwMode="auto">
          <a:xfrm>
            <a:off x="1115616" y="4942012"/>
            <a:ext cx="7596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許多的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在巨觀上看來是沒有差異的，因此對應同一個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>
                <a:spLocks noChangeArrowheads="1"/>
              </p:cNvSpPr>
              <p:nvPr/>
            </p:nvSpPr>
            <p:spPr bwMode="auto">
              <a:xfrm>
                <a:off x="1115616" y="6309320"/>
                <a:ext cx="73448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多樣性是巨觀狀態的性質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，因此是熱座標的函數：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或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6309320"/>
                <a:ext cx="7344816" cy="369332"/>
              </a:xfrm>
              <a:prstGeom prst="rect">
                <a:avLst/>
              </a:prstGeom>
              <a:blipFill>
                <a:blip r:embed="rId7"/>
                <a:stretch>
                  <a:fillRect l="-5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0854" y="4077072"/>
            <a:ext cx="497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巨觀物理量的數目遠</a:t>
            </a:r>
            <a:r>
              <a:rPr lang="zh-CN" altLang="en-US" dirty="0"/>
              <a:t>小</a:t>
            </a:r>
            <a:r>
              <a:rPr lang="zh-TW" altLang="en-US" dirty="0"/>
              <a:t>於微觀物理量的數目。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107192" y="3767066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8" descr="File:Translational motion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2" y="822870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ADE52-5B46-4447-A245-98CF0D76E940}"/>
              </a:ext>
            </a:extLst>
          </p:cNvPr>
          <p:cNvSpPr txBox="1"/>
          <p:nvPr/>
        </p:nvSpPr>
        <p:spPr>
          <a:xfrm>
            <a:off x="1106960" y="20224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同樣的情況也發生在氣體：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7" grpId="0"/>
      <p:bldP spid="4110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字方塊 5"/>
          <p:cNvSpPr txBox="1">
            <a:spLocks noChangeArrowheads="1"/>
          </p:cNvSpPr>
          <p:nvPr/>
        </p:nvSpPr>
        <p:spPr bwMode="auto">
          <a:xfrm>
            <a:off x="1618617" y="681466"/>
            <a:ext cx="727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到這裡所介紹的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sz="1800" dirty="0"/>
              <a:t>適用於一個</a:t>
            </a:r>
            <a:r>
              <a:rPr lang="zh-TW" altLang="en-US" sz="1800" dirty="0">
                <a:solidFill>
                  <a:srgbClr val="FF0000"/>
                </a:solidFill>
              </a:rPr>
              <a:t>定能的封閉系統</a:t>
            </a:r>
            <a:r>
              <a:rPr lang="zh-TW" altLang="en-US" sz="1800" dirty="0"/>
              <a:t>。</a:t>
            </a:r>
          </a:p>
        </p:txBody>
      </p:sp>
      <p:pic>
        <p:nvPicPr>
          <p:cNvPr id="66565" name="圖片 19" descr="afg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 b="76607"/>
          <a:stretch>
            <a:fillRect/>
          </a:stretch>
        </p:blipFill>
        <p:spPr bwMode="auto">
          <a:xfrm>
            <a:off x="2871742" y="3900886"/>
            <a:ext cx="2625915" cy="16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"/>
          <p:cNvSpPr txBox="1">
            <a:spLocks noChangeArrowheads="1"/>
          </p:cNvSpPr>
          <p:nvPr/>
        </p:nvSpPr>
        <p:spPr bwMode="auto">
          <a:xfrm>
            <a:off x="1619672" y="2927464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但許多有趣的問題是非封閉的定溫系統，</a:t>
            </a:r>
          </a:p>
        </p:txBody>
      </p:sp>
      <p:pic>
        <p:nvPicPr>
          <p:cNvPr id="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871742" y="1556792"/>
            <a:ext cx="2625915" cy="12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是孤立系統，而且兩者大小相近：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  <m:r>
                      <a:rPr lang="en-US" altLang="zh-TW" sz="1800" b="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619672" y="572993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一般將此極大且穩定的環境稱為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Bath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3A9E8F-1977-B04B-AE94-D83A1A6F490D}"/>
              </a:ext>
            </a:extLst>
          </p:cNvPr>
          <p:cNvSpPr/>
          <p:nvPr/>
        </p:nvSpPr>
        <p:spPr>
          <a:xfrm>
            <a:off x="1619672" y="335757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也就是系統要加上極穩定的環境，整個才是封閉的。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871578" y="910234"/>
            <a:ext cx="459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文字方塊 8"/>
          <p:cNvSpPr txBox="1">
            <a:spLocks noChangeArrowheads="1"/>
          </p:cNvSpPr>
          <p:nvPr/>
        </p:nvSpPr>
        <p:spPr bwMode="auto">
          <a:xfrm>
            <a:off x="873114" y="3335281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不同的小系統狀態所對應的</a:t>
            </a:r>
            <a:r>
              <a:rPr lang="el-GR" altLang="zh-TW" sz="180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似乎</a:t>
            </a:r>
            <a:r>
              <a:rPr lang="zh-TW" altLang="en-US" sz="1800" dirty="0"/>
              <a:t>就不會非常懸殊。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文字方塊 1"/>
              <p:cNvSpPr txBox="1">
                <a:spLocks noChangeArrowheads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的變化對環境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的影響不大！</a:t>
                </a:r>
              </a:p>
            </p:txBody>
          </p:sp>
        </mc:Choice>
        <mc:Fallback xmlns="">
          <p:sp>
            <p:nvSpPr>
              <p:cNvPr id="6759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blipFill>
                <a:blip r:embed="rId3"/>
                <a:stretch>
                  <a:fillRect l="-121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6"/>
          <p:cNvPicPr>
            <a:picLocks noChangeAspect="1" noChangeArrowheads="1"/>
          </p:cNvPicPr>
          <p:nvPr/>
        </p:nvPicPr>
        <p:blipFill rotWithShape="1">
          <a:blip r:embed="rId4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6" t="19813" r="13970" b="20733"/>
          <a:stretch/>
        </p:blipFill>
        <p:spPr bwMode="auto">
          <a:xfrm>
            <a:off x="4822255" y="3755871"/>
            <a:ext cx="1637505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ntropy07"/>
          <p:cNvPicPr>
            <a:picLocks noChangeAspect="1" noChangeArrowheads="1"/>
          </p:cNvPicPr>
          <p:nvPr/>
        </p:nvPicPr>
        <p:blipFill rotWithShape="1"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12946" r="1505" b="29132"/>
          <a:stretch/>
        </p:blipFill>
        <p:spPr bwMode="auto">
          <a:xfrm>
            <a:off x="933823" y="3748457"/>
            <a:ext cx="2451783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814143" y="4173787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908278" y="6177225"/>
            <a:ext cx="668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統計力學的原則，可以給出小系統處於各個狀態的機率分佈：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/>
              <p:cNvSpPr txBox="1">
                <a:spLocks noChangeArrowheads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與環境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達到平衡時，小系統的狀態不會停在一個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probable</a:t>
                </a:r>
                <a:r>
                  <a:rPr lang="zh-TW" altLang="en-US" sz="1800" dirty="0"/>
                  <a:t>狀態，</a:t>
                </a:r>
              </a:p>
            </p:txBody>
          </p:sp>
        </mc:Choice>
        <mc:Fallback xmlns="">
          <p:sp>
            <p:nvSpPr>
              <p:cNvPr id="1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blipFill>
                <a:blip r:embed="rId6"/>
                <a:stretch>
                  <a:fillRect l="-62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933822" y="5698416"/>
            <a:ext cx="795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而是在許多可能的狀態，都會有相當的機率，這個機率就形成一個分佈。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如此兩個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  <a:blipFill>
                <a:blip r:embed="rId7"/>
                <a:stretch>
                  <a:fillRect l="-8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8391"/>
            <a:ext cx="1773885" cy="23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61592" y="2875002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/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blipFill>
                <a:blip r:embed="rId9"/>
                <a:stretch>
                  <a:fillRect l="-5085" r="-3390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B9C089F4-4ACB-014E-ACC5-279A98C9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43" y="126777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非封閉的定溫系統：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5" grpId="0"/>
      <p:bldP spid="2" grpId="0" animBg="1"/>
      <p:bldP spid="15" grpId="0"/>
      <p:bldP spid="16" grpId="0"/>
      <p:bldP spid="18" grpId="0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24" r="43655" b="79195"/>
          <a:stretch>
            <a:fillRect/>
          </a:stretch>
        </p:blipFill>
        <p:spPr bwMode="auto">
          <a:xfrm>
            <a:off x="5776375" y="309990"/>
            <a:ext cx="27733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263" r="43655" b="78459"/>
          <a:stretch>
            <a:fillRect/>
          </a:stretch>
        </p:blipFill>
        <p:spPr bwMode="auto">
          <a:xfrm>
            <a:off x="539750" y="2852738"/>
            <a:ext cx="2989120" cy="2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entropy10"/>
          <p:cNvPicPr>
            <a:picLocks noChangeAspect="1" noChangeArrowheads="1"/>
          </p:cNvPicPr>
          <p:nvPr/>
        </p:nvPicPr>
        <p:blipFill>
          <a:blip r:embed="rId3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4622" r="15703"/>
          <a:stretch>
            <a:fillRect/>
          </a:stretch>
        </p:blipFill>
        <p:spPr bwMode="auto">
          <a:xfrm>
            <a:off x="5786438" y="2714625"/>
            <a:ext cx="30972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4"/>
          <p:cNvSpPr txBox="1">
            <a:spLocks noChangeArrowheads="1"/>
          </p:cNvSpPr>
          <p:nvPr/>
        </p:nvSpPr>
        <p:spPr bwMode="auto">
          <a:xfrm>
            <a:off x="6151563" y="543037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定溫熱庫</a:t>
            </a:r>
          </a:p>
        </p:txBody>
      </p:sp>
      <p:sp>
        <p:nvSpPr>
          <p:cNvPr id="68613" name="文字方塊 16"/>
          <p:cNvSpPr txBox="1">
            <a:spLocks noChangeArrowheads="1"/>
          </p:cNvSpPr>
          <p:nvPr/>
        </p:nvSpPr>
        <p:spPr bwMode="auto">
          <a:xfrm>
            <a:off x="584010" y="1150024"/>
            <a:ext cx="4874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所研究的系統可以小到為一原子，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4959888" y="5156371"/>
            <a:ext cx="4071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假設原子的狀態是由分離的能階來描述，</a:t>
            </a:r>
          </a:p>
        </p:txBody>
      </p:sp>
      <p:sp>
        <p:nvSpPr>
          <p:cNvPr id="12" name="向左箭號 11"/>
          <p:cNvSpPr/>
          <p:nvPr/>
        </p:nvSpPr>
        <p:spPr>
          <a:xfrm>
            <a:off x="2837916" y="3628584"/>
            <a:ext cx="2990312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2377022" y="4779600"/>
            <a:ext cx="3399353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3"/>
              <p:cNvSpPr txBox="1">
                <a:spLocks noChangeArrowheads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4" name="文字方塊 18"/>
              <p:cNvSpPr txBox="1">
                <a:spLocks noChangeArrowheads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4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5" name="文字方塊 20"/>
              <p:cNvSpPr txBox="1">
                <a:spLocks noChangeArrowheads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5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8096995" y="1369609"/>
            <a:ext cx="349454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7959043" y="1709842"/>
            <a:ext cx="0" cy="1255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分別對應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熱庫</a:t>
                </a:r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Macrostates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2 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笑臉 15"/>
          <p:cNvSpPr/>
          <p:nvPr/>
        </p:nvSpPr>
        <p:spPr>
          <a:xfrm>
            <a:off x="7798377" y="1423983"/>
            <a:ext cx="329858" cy="29411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/>
              <p:cNvSpPr txBox="1">
                <a:spLocks noChangeArrowheads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總系統為封閉，故總能量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 固定。</a:t>
                </a:r>
              </a:p>
            </p:txBody>
          </p:sp>
        </mc:Choice>
        <mc:Fallback xmlns="">
          <p:sp>
            <p:nvSpPr>
              <p:cNvPr id="22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4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94262" y="1568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而環境為相對極大的溫度不變的系統，</a:t>
            </a:r>
          </a:p>
        </p:txBody>
      </p:sp>
      <p:sp>
        <p:nvSpPr>
          <p:cNvPr id="3" name="矩形 2"/>
          <p:cNvSpPr/>
          <p:nvPr/>
        </p:nvSpPr>
        <p:spPr>
          <a:xfrm>
            <a:off x="594262" y="2344210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兩者不斷進行熱交互作用，因此原子的能量不固定。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來標記兩個分立的能態。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  <a:blipFill>
                <a:blip r:embed="rId10"/>
                <a:stretch>
                  <a:fillRect l="-1342" t="-6452" r="-33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94262" y="275191"/>
            <a:ext cx="51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固定溫度但不定能量的熱系統的統計描述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860" y="692696"/>
            <a:ext cx="43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正則系集。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902" grpId="0"/>
      <p:bldP spid="37903" grpId="0"/>
      <p:bldP spid="23" grpId="0"/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文字方塊 10"/>
              <p:cNvSpPr txBox="1">
                <a:spLocks noChangeArrowheads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原子處於狀態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r>
                  <a:rPr lang="zh-TW" altLang="en-US" sz="1800" dirty="0"/>
                  <a:t>的機率比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CN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是多少？</a:t>
                </a:r>
              </a:p>
            </p:txBody>
          </p:sp>
        </mc:Choice>
        <mc:Fallback xmlns="">
          <p:sp>
            <p:nvSpPr>
              <p:cNvPr id="6963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blipFill>
                <a:blip r:embed="rId2"/>
                <a:stretch>
                  <a:fillRect l="-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1"/>
              <p:cNvSpPr txBox="1">
                <a:spLocks noChangeArrowheads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此機率比等於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熱庫的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634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blipFill>
                <a:blip r:embed="rId3"/>
                <a:stretch>
                  <a:fillRect l="-744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6" name="文字方塊 14"/>
              <p:cNvSpPr txBox="1">
                <a:spLocks noChangeArrowheads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而環境的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可以以環境的熵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表示：</a:t>
                </a:r>
              </a:p>
            </p:txBody>
          </p:sp>
        </mc:Choice>
        <mc:Fallback xmlns="">
          <p:sp>
            <p:nvSpPr>
              <p:cNvPr id="26636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blipFill>
                <a:blip r:embed="rId4"/>
                <a:stretch>
                  <a:fillRect l="-843" t="-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8" name="文字方塊 17"/>
              <p:cNvSpPr txBox="1">
                <a:spLocks noChangeArrowheads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以一熱過程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連接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  <m:r>
                      <a:rPr lang="zh-TW" altLang="en-US" sz="1800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663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blipFill>
                <a:blip r:embed="rId5"/>
                <a:stretch>
                  <a:fillRect l="-140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9646" name="Picture 2" descr="entropy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2107" r="43755" b="78459"/>
          <a:stretch>
            <a:fillRect/>
          </a:stretch>
        </p:blipFill>
        <p:spPr bwMode="auto">
          <a:xfrm>
            <a:off x="554037" y="284621"/>
            <a:ext cx="23034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3" descr="entropy10"/>
          <p:cNvPicPr>
            <a:picLocks noChangeAspect="1" noChangeArrowheads="1"/>
          </p:cNvPicPr>
          <p:nvPr/>
        </p:nvPicPr>
        <p:blipFill rotWithShape="1">
          <a:blip r:embed="rId7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5778" r="15703" b="-1"/>
          <a:stretch/>
        </p:blipFill>
        <p:spPr bwMode="auto">
          <a:xfrm>
            <a:off x="5715000" y="63007"/>
            <a:ext cx="2533650" cy="18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左箭號 19"/>
          <p:cNvSpPr/>
          <p:nvPr/>
        </p:nvSpPr>
        <p:spPr>
          <a:xfrm>
            <a:off x="2327899" y="691095"/>
            <a:ext cx="3438698" cy="15557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>
            <a:off x="2181225" y="1711105"/>
            <a:ext cx="3533775" cy="1567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50" name="文字方塊 21"/>
              <p:cNvSpPr txBox="1">
                <a:spLocks noChangeArrowheads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altLang="zh-TW" sz="1800" i="1" baseline="-25000" dirty="0"/>
                  <a:t>2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69650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1" name="文字方塊 22"/>
              <p:cNvSpPr txBox="1">
                <a:spLocks noChangeArrowheads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2" name="文字方塊 23"/>
              <p:cNvSpPr txBox="1">
                <a:spLocks noChangeArrowheads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2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blipFill rotWithShape="1">
                <a:blip r:embed="rId10"/>
                <a:stretch>
                  <a:fillRect r="-12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3" name="文字方塊 24"/>
              <p:cNvSpPr txBox="1">
                <a:spLocks noChangeArrowheads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3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blipFill rotWithShape="1">
                <a:blip r:embed="rId11"/>
                <a:stretch>
                  <a:fillRect r="-181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blipFill>
                <a:blip r:embed="rId1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blipFill>
                <a:blip r:embed="rId1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blipFill>
                <a:blip r:embed="rId1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/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都是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。原子處於狀態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代表熱庫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狀態處於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。</a:t>
                </a:r>
                <a:r>
                  <a:rPr lang="en-US" altLang="zh-TW" i="1" baseline="-250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  <a:blipFill>
                <a:blip r:embed="rId18"/>
                <a:stretch>
                  <a:fillRect l="-62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/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blipFill>
                <a:blip r:embed="rId1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/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/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BDC0B5F0-EE42-5541-87CF-3CDD548AB68D}"/>
              </a:ext>
            </a:extLst>
          </p:cNvPr>
          <p:cNvSpPr txBox="1"/>
          <p:nvPr/>
        </p:nvSpPr>
        <p:spPr>
          <a:xfrm>
            <a:off x="613465" y="6204047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將此式代回原來的計算：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6636" grpId="0"/>
      <p:bldP spid="26638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29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文字方塊 10"/>
          <p:cNvSpPr txBox="1">
            <a:spLocks noChangeArrowheads="1"/>
          </p:cNvSpPr>
          <p:nvPr/>
        </p:nvSpPr>
        <p:spPr bwMode="auto">
          <a:xfrm>
            <a:off x="6588224" y="1213234"/>
            <a:ext cx="223224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Factor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文字方塊 12"/>
          <p:cNvSpPr txBox="1">
            <a:spLocks noChangeArrowheads="1"/>
          </p:cNvSpPr>
          <p:nvPr/>
        </p:nvSpPr>
        <p:spPr bwMode="auto">
          <a:xfrm>
            <a:off x="4612422" y="1213233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或</a:t>
            </a:r>
          </a:p>
        </p:txBody>
      </p:sp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75776"/>
            <a:ext cx="6143625" cy="267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452938" y="548680"/>
            <a:ext cx="62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zh-TW" altLang="en-US" sz="1800" dirty="0"/>
              <a:t>分布或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Distribution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正則</a:t>
            </a:r>
            <a:r>
              <a:rPr lang="zh-TW" altLang="en-US" sz="1800" dirty="0"/>
              <a:t>分布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27382" y="1934509"/>
            <a:ext cx="733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一個系統在定溫下，出現在一特定狀態的機率正比於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7A2B35B8-DAE0-0746-9D75-D8070D515983}"/>
              </a:ext>
            </a:extLst>
          </p:cNvPr>
          <p:cNvSpPr txBox="1"/>
          <p:nvPr/>
        </p:nvSpPr>
        <p:spPr>
          <a:xfrm>
            <a:off x="1259632" y="231981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完全由溫度與能量就可以決定！和其他細節完全無關。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348239-23AD-8846-9F2D-07937AEC25E0}"/>
              </a:ext>
            </a:extLst>
          </p:cNvPr>
          <p:cNvSpPr/>
          <p:nvPr/>
        </p:nvSpPr>
        <p:spPr>
          <a:xfrm>
            <a:off x="2313730" y="3410179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熱平衡真是有強迫性！此圖適用於任何系統！</a:t>
            </a:r>
            <a:endParaRPr lang="zh-TW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003457" y="594305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003457" y="9106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1003457" y="3949619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243545" y="9106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chemeClr val="tx1"/>
                    </a:solidFill>
                  </a:rPr>
                  <a:t>則個別 </a:t>
                </a:r>
                <a:r>
                  <a:rPr lang="en-US" altLang="zh-TW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率</a:t>
                </a:r>
                <a:r>
                  <a:rPr lang="zh-TW" altLang="en-US" sz="1800" dirty="0"/>
                  <a:t>比等於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 。</a:t>
                </a:r>
                <a:endParaRPr lang="en-US" altLang="zh-TW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679025" y="4534566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若每一個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/>
              <a:t>出現的機率相等。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原子狀態出現的機率比等於對應的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blipFill>
                <a:blip r:embed="rId10"/>
                <a:stretch>
                  <a:fillRect l="-877" t="-10345" r="-439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/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blipFill>
                <a:blip r:embed="rId1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因為熱庫為定溫，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可以用原子的能差計算。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blipFill>
                <a:blip r:embed="rId12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/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7" y="2370162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文字方塊 1"/>
          <p:cNvSpPr txBox="1">
            <a:spLocks noChangeArrowheads="1"/>
          </p:cNvSpPr>
          <p:nvPr/>
        </p:nvSpPr>
        <p:spPr bwMode="auto">
          <a:xfrm>
            <a:off x="2987824" y="620688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室溫下的氫氣為何不發光？</a:t>
            </a:r>
          </a:p>
        </p:txBody>
      </p:sp>
      <p:pic>
        <p:nvPicPr>
          <p:cNvPr id="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50394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2124075" y="1412875"/>
            <a:ext cx="5032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4463440" y="3954487"/>
            <a:ext cx="352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原子的內部是有可被激發的能量！</a:t>
            </a:r>
          </a:p>
        </p:txBody>
      </p:sp>
      <p:sp>
        <p:nvSpPr>
          <p:cNvPr id="8" name="笑臉 7"/>
          <p:cNvSpPr/>
          <p:nvPr/>
        </p:nvSpPr>
        <p:spPr>
          <a:xfrm>
            <a:off x="6227763" y="2185754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4284663" y="1557338"/>
            <a:ext cx="6477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6200000">
            <a:off x="1476377" y="4084686"/>
            <a:ext cx="19431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1690" name="文字方塊 10"/>
          <p:cNvSpPr txBox="1">
            <a:spLocks noChangeArrowheads="1"/>
          </p:cNvSpPr>
          <p:nvPr/>
        </p:nvSpPr>
        <p:spPr bwMode="auto">
          <a:xfrm>
            <a:off x="4463440" y="4389284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熱碰撞可否使原子由基態跳到激發態？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7B63DD-F9F3-CB42-98B7-5D6646DB9C58}"/>
              </a:ext>
            </a:extLst>
          </p:cNvPr>
          <p:cNvSpPr txBox="1"/>
          <p:nvPr/>
        </p:nvSpPr>
        <p:spPr>
          <a:xfrm>
            <a:off x="1547193" y="56282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氫原子能階</a:t>
            </a:r>
          </a:p>
        </p:txBody>
      </p:sp>
    </p:spTree>
    <p:extLst>
      <p:ext uri="{BB962C8B-B14F-4D97-AF65-F5344CB8AC3E}">
        <p14:creationId xmlns:p14="http://schemas.microsoft.com/office/powerpoint/2010/main" val="3123374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5075957" y="4006106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 rot="16200000">
            <a:off x="3672607" y="3034556"/>
            <a:ext cx="1871663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2709" name="文字方塊 11"/>
          <p:cNvSpPr txBox="1">
            <a:spLocks noChangeArrowheads="1"/>
          </p:cNvSpPr>
          <p:nvPr/>
        </p:nvSpPr>
        <p:spPr bwMode="auto">
          <a:xfrm>
            <a:off x="2195736" y="261293"/>
            <a:ext cx="4545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27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65704"/>
              </p:ext>
            </p:extLst>
          </p:nvPr>
        </p:nvGraphicFramePr>
        <p:xfrm>
          <a:off x="1558354" y="837357"/>
          <a:ext cx="581977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7" name="方程式" r:id="rId4" imgW="3352680" imgH="622080" progId="Equation.3">
                  <p:embed/>
                </p:oleObj>
              </mc:Choice>
              <mc:Fallback>
                <p:oleObj name="方程式" r:id="rId4" imgW="3352680" imgH="622080" progId="Equation.3">
                  <p:embed/>
                  <p:pic>
                    <p:nvPicPr>
                      <p:cNvPr id="727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354" y="837357"/>
                        <a:ext cx="5819775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笑臉 11"/>
          <p:cNvSpPr/>
          <p:nvPr/>
        </p:nvSpPr>
        <p:spPr>
          <a:xfrm>
            <a:off x="4405238" y="2781573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笑臉 12"/>
          <p:cNvSpPr/>
          <p:nvPr/>
        </p:nvSpPr>
        <p:spPr>
          <a:xfrm>
            <a:off x="4407607" y="4653781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95735" y="6152762"/>
            <a:ext cx="466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但此比例會隨溫度升高而增加！</a:t>
            </a:r>
          </a:p>
        </p:txBody>
      </p:sp>
      <p:sp>
        <p:nvSpPr>
          <p:cNvPr id="11" name="文字方塊 11">
            <a:extLst>
              <a:ext uri="{FF2B5EF4-FFF2-40B4-BE49-F238E27FC236}">
                <a16:creationId xmlns:a16="http://schemas.microsoft.com/office/drawing/2014/main" id="{2937D663-DF42-4E4A-9A53-01566881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366749"/>
            <a:ext cx="6382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/>
              <a:t>室溫下的氫氣中，能量位於</a:t>
            </a:r>
            <a:r>
              <a:rPr lang="zh-TW" altLang="en-US" sz="1800" dirty="0"/>
              <a:t>激發態的氫原子非常稀少！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CBB93EB-C620-854C-9C53-782617A2FD3D}"/>
              </a:ext>
            </a:extLst>
          </p:cNvPr>
          <p:cNvSpPr/>
          <p:nvPr/>
        </p:nvSpPr>
        <p:spPr>
          <a:xfrm>
            <a:off x="2195735" y="573678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氫原子大部分處於基態。因此不會發光。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文字方塊 10"/>
              <p:cNvSpPr txBox="1">
                <a:spLocks noChangeArrowheads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如果是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9500</m:t>
                    </m:r>
                    <m:r>
                      <m:rPr>
                        <m:nor/>
                      </m:rPr>
                      <a:rPr lang="en-US" altLang="zh-TW" sz="1800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sz="1800" dirty="0"/>
                  <a:t>的恆星呢？</a:t>
                </a:r>
              </a:p>
            </p:txBody>
          </p:sp>
        </mc:Choice>
        <mc:Fallback xmlns="">
          <p:sp>
            <p:nvSpPr>
              <p:cNvPr id="73733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8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4" name="文字方塊 11"/>
          <p:cNvSpPr txBox="1">
            <a:spLocks noChangeArrowheads="1"/>
          </p:cNvSpPr>
          <p:nvPr/>
        </p:nvSpPr>
        <p:spPr bwMode="auto">
          <a:xfrm>
            <a:off x="1952922" y="2141253"/>
            <a:ext cx="4464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37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97908"/>
              </p:ext>
            </p:extLst>
          </p:nvPr>
        </p:nvGraphicFramePr>
        <p:xfrm>
          <a:off x="1952922" y="2561360"/>
          <a:ext cx="57959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3" name="方程式" r:id="rId4" imgW="3340080" imgH="622080" progId="Equation.3">
                  <p:embed/>
                </p:oleObj>
              </mc:Choice>
              <mc:Fallback>
                <p:oleObj name="方程式" r:id="rId4" imgW="3340080" imgH="622080" progId="Equation.3">
                  <p:embed/>
                  <p:pic>
                    <p:nvPicPr>
                      <p:cNvPr id="737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922" y="2561360"/>
                        <a:ext cx="5795963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6" descr="http://www.didierbeck.com/pics/200502/s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86" y="443156"/>
            <a:ext cx="1692363" cy="16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時鐘, 儀錶 的圖片&#10;&#10;自動產生的描述">
            <a:extLst>
              <a:ext uri="{FF2B5EF4-FFF2-40B4-BE49-F238E27FC236}">
                <a16:creationId xmlns:a16="http://schemas.microsoft.com/office/drawing/2014/main" id="{875C1B86-0A6E-BB4F-9A74-732CD30AE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4" y="3701540"/>
            <a:ext cx="6068273" cy="210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3381F-9AE2-814A-84BE-43D8D1E4224D}"/>
              </a:ext>
            </a:extLst>
          </p:cNvPr>
          <p:cNvSpPr txBox="1"/>
          <p:nvPr/>
        </p:nvSpPr>
        <p:spPr>
          <a:xfrm>
            <a:off x="2015716" y="62280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高溫可以增加較高能量狀態的機率</a:t>
            </a:r>
            <a:r>
              <a:rPr lang="en-GB" dirty="0"/>
              <a:t>！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6148B-8666-C04C-BF63-5F018D819AB3}"/>
              </a:ext>
            </a:extLst>
          </p:cNvPr>
          <p:cNvSpPr txBox="1"/>
          <p:nvPr/>
        </p:nvSpPr>
        <p:spPr>
          <a:xfrm>
            <a:off x="2015715" y="5814998"/>
            <a:ext cx="57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恆星上的氫氣會發光！越熱發光強度越強！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1BE44-DBF8-364F-9AA1-92F929EC869D}"/>
              </a:ext>
            </a:extLst>
          </p:cNvPr>
          <p:cNvSpPr/>
          <p:nvPr/>
        </p:nvSpPr>
        <p:spPr>
          <a:xfrm>
            <a:off x="2267744" y="494116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F9D72-189E-0649-9315-1DB8857F5D32}"/>
              </a:ext>
            </a:extLst>
          </p:cNvPr>
          <p:cNvSpPr/>
          <p:nvPr/>
        </p:nvSpPr>
        <p:spPr>
          <a:xfrm>
            <a:off x="2303200" y="434044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175C2-6F9C-6B45-BA23-FFA0A3534F8F}"/>
              </a:ext>
            </a:extLst>
          </p:cNvPr>
          <p:cNvSpPr/>
          <p:nvPr/>
        </p:nvSpPr>
        <p:spPr>
          <a:xfrm>
            <a:off x="4394928" y="3773581"/>
            <a:ext cx="402115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(nm) 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5263" t="-116000" r="-808772" b="-70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4805" name="Picture 1" descr="\inf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0" name="Picture 2" descr="F39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" y="3143863"/>
            <a:ext cx="2080111" cy="26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11" name="矩形 11"/>
          <p:cNvSpPr>
            <a:spLocks noChangeArrowheads="1"/>
          </p:cNvSpPr>
          <p:nvPr/>
        </p:nvSpPr>
        <p:spPr bwMode="auto">
          <a:xfrm>
            <a:off x="5795963" y="549275"/>
            <a:ext cx="196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Balmer Series of 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 descr="一張含有 時鐘, 儀錶 的圖片&#10;&#10;自動產生的描述">
            <a:extLst>
              <a:ext uri="{FF2B5EF4-FFF2-40B4-BE49-F238E27FC236}">
                <a16:creationId xmlns:a16="http://schemas.microsoft.com/office/drawing/2014/main" id="{C89F0470-2733-114A-A4B5-46110B04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" y="917575"/>
            <a:ext cx="5454263" cy="1893009"/>
          </a:xfrm>
          <a:prstGeom prst="rect">
            <a:avLst/>
          </a:prstGeom>
        </p:spPr>
      </p:pic>
      <p:pic>
        <p:nvPicPr>
          <p:cNvPr id="74807" name="Picture 60" descr="E:\Media\Images\chapter42\4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>
            <a:fillRect/>
          </a:stretch>
        </p:blipFill>
        <p:spPr bwMode="auto">
          <a:xfrm>
            <a:off x="5465219" y="917574"/>
            <a:ext cx="3529568" cy="18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/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blipFill>
                <a:blip r:embed="rId7"/>
                <a:stretch>
                  <a:fillRect l="-641" t="-7143" b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660159" y="806995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695177" y="316659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677029" y="5144441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3371055-D16D-B948-9638-0806D6F2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110469"/>
            <a:ext cx="72735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所對應的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的</a:t>
            </a:r>
            <a:r>
              <a:rPr lang="zh-TW" altLang="en-US" sz="1800" dirty="0">
                <a:solidFill>
                  <a:srgbClr val="FF0000"/>
                </a:solidFill>
              </a:rPr>
              <a:t>數目稱為多重度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47910DF3-43BE-E54C-A45C-C9D32924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665" y="32861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466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27" y="703946"/>
            <a:ext cx="5387298" cy="2342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081485" y="219296"/>
            <a:ext cx="739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以上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zh-TW" altLang="en-US" sz="1800" dirty="0"/>
              <a:t>分布只得出比例，若要計算平均值則需要數值！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06589" y="4405029"/>
            <a:ext cx="600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比例常數可以由總機率必須等於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的原則得出</a:t>
            </a:r>
            <a:r>
              <a:rPr lang="zh-TW" altLang="en-US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blipFill>
                <a:blip r:embed="rId6"/>
                <a:stretch>
                  <a:fillRect t="-8475" b="-81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116133" y="5834843"/>
            <a:ext cx="68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/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/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若將粒子的狀態以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標記，發現粒子的狀態在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的機率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zh-TW" altLang="en-US" dirty="0"/>
                  <a:t>可以寫成：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blipFill>
                <a:blip r:embed="rId8"/>
                <a:stretch>
                  <a:fillRect l="-756" t="-6667" r="-5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/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blipFill>
                <a:blip r:embed="rId9"/>
                <a:stretch>
                  <a:fillRect l="-15205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/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blipFill>
                <a:blip r:embed="rId10"/>
                <a:stretch>
                  <a:fillRect t="-16667" b="-907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" grpId="0"/>
      <p:bldP spid="19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矩形 1"/>
          <p:cNvSpPr>
            <a:spLocks noChangeArrowheads="1"/>
          </p:cNvSpPr>
          <p:nvPr/>
        </p:nvSpPr>
        <p:spPr bwMode="auto">
          <a:xfrm>
            <a:off x="641108" y="21181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定溫下磁場中的靜止電子</a:t>
            </a:r>
          </a:p>
        </p:txBody>
      </p:sp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90270" y="2995559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9" name="方程式" r:id="rId3" imgW="228600" imgH="279400" progId="Equation.3">
                  <p:embed/>
                </p:oleObj>
              </mc:Choice>
              <mc:Fallback>
                <p:oleObj name="方程式" r:id="rId3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270" y="2995559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96520" y="3068584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412420" y="277965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74609" y="2144635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0" name="方程式" r:id="rId5" imgW="228600" imgH="279400" progId="Equation.3">
                  <p:embed/>
                </p:oleObj>
              </mc:Choice>
              <mc:Fallback>
                <p:oleObj name="方程式" r:id="rId5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09" y="2144635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80859" y="2144635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1006020" y="320352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98284" y="2138285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235075" y="2759979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66808" y="2577008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89920" y="2474159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89868" y="3068584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943" name="文字方塊 23"/>
              <p:cNvSpPr txBox="1">
                <a:spLocks noChangeArrowheads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/>
                  <a:t>可以計算出溫度為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時電子位於兩個能態的機率。</a:t>
                </a:r>
              </a:p>
            </p:txBody>
          </p:sp>
        </mc:Choice>
        <mc:Fallback xmlns="">
          <p:sp>
            <p:nvSpPr>
              <p:cNvPr id="81943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blipFill>
                <a:blip r:embed="rId7"/>
                <a:stretch>
                  <a:fillRect l="-729" t="-6667" r="-382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580057" y="241460"/>
            <a:ext cx="230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3245017" y="198845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State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Paramagnetism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108" y="688434"/>
            <a:ext cx="826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順磁性：受到外部磁場的影響，材料產生跟外部磁場同樣方向的磁化向量的特性。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=−2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𝑒h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/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/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/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/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blipFill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blipFill>
                <a:blip r:embed="rId1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89A1928-AEDE-9C48-A563-D8BF60D5E269}"/>
              </a:ext>
            </a:extLst>
          </p:cNvPr>
          <p:cNvSpPr txBox="1"/>
          <p:nvPr/>
        </p:nvSpPr>
        <p:spPr>
          <a:xfrm>
            <a:off x="629760" y="1141826"/>
            <a:ext cx="825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假設材料中的電子彼此獨立！將一個電子視為與定溫環境平衡的一系統。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/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設磁場為沿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方向，電子沿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方向的角動量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CN" altLang="en-US" dirty="0"/>
                  <a:t>有兩個可能狀態：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blipFill>
                <a:blip r:embed="rId18"/>
                <a:stretch>
                  <a:fillRect l="-75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3061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28080" y="1956132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3" name="方程式" r:id="rId3" imgW="228600" imgH="279400" progId="Equation.3">
                  <p:embed/>
                </p:oleObj>
              </mc:Choice>
              <mc:Fallback>
                <p:oleObj name="方程式" r:id="rId3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080" y="1956132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34330" y="2029157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350230" y="174023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12419" y="1105208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4" name="方程式" r:id="rId5" imgW="228600" imgH="279400" progId="Equation.3">
                  <p:embed/>
                </p:oleObj>
              </mc:Choice>
              <mc:Fallback>
                <p:oleObj name="方程式" r:id="rId5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419" y="1105208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18669" y="1105208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943830" y="2164094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36094" y="1098858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172885" y="1720552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04618" y="1537581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27730" y="1434732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27730" y="1975276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4E439045-D40E-1D42-9891-890F0558E66A}"/>
              </a:ext>
            </a:extLst>
          </p:cNvPr>
          <p:cNvSpPr txBox="1"/>
          <p:nvPr/>
        </p:nvSpPr>
        <p:spPr>
          <a:xfrm>
            <a:off x="836094" y="3837637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我們可以計算出平均能量：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/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4B500705-EE1A-5345-B659-204E25D58E44}"/>
              </a:ext>
            </a:extLst>
          </p:cNvPr>
          <p:cNvSpPr txBox="1"/>
          <p:nvPr/>
        </p:nvSpPr>
        <p:spPr>
          <a:xfrm>
            <a:off x="899225" y="5506925"/>
            <a:ext cx="308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由此還可以得到磁化率：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/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blipFill>
                <a:blip r:embed="rId10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/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blipFill>
                <a:blip r:embed="rId11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/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blipFill>
                <a:blip r:embed="rId1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blipFill>
                <a:blip r:embed="rId14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E3003E-D55D-1242-8124-36071FB2C3C6}"/>
              </a:ext>
            </a:extLst>
          </p:cNvPr>
          <p:cNvCxnSpPr/>
          <p:nvPr/>
        </p:nvCxnSpPr>
        <p:spPr>
          <a:xfrm flipV="1">
            <a:off x="5076056" y="5876257"/>
            <a:ext cx="0" cy="505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608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219762" y="1677891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rot="5400000" flipH="1" flipV="1">
            <a:off x="237315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309780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733518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67820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101943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2993073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785236" y="2055974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4978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3614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563602" y="2052704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253674" y="1955961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0" name="方程式" r:id="rId4" imgW="152268" imgH="164957" progId="Equation.3">
                  <p:embed/>
                </p:oleObj>
              </mc:Choice>
              <mc:Fallback>
                <p:oleObj name="方程式" r:id="rId4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674" y="1955961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>
            <a:off x="1101986" y="495635"/>
            <a:ext cx="76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同樣的結果也可以用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得到，在此是平衡態的能量。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以自旋向上電子的數目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dirty="0"/>
                  <a:t>標定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blipFill>
                <a:blip r:embed="rId6"/>
                <a:stretch>
                  <a:fillRect l="-10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考慮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dirty="0"/>
                  <a:t>個電子，每一個電子的自旋可以向上或向下：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blipFill>
                <a:blip r:embed="rId8"/>
                <a:stretch>
                  <a:fillRect l="-69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2532" y="3615424"/>
            <a:ext cx="50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可以以排列組合計算：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/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/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/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/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757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348582" y="773996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541" name="文字方塊 5"/>
          <p:cNvSpPr txBox="1">
            <a:spLocks noChangeArrowheads="1"/>
          </p:cNvSpPr>
          <p:nvPr/>
        </p:nvSpPr>
        <p:spPr bwMode="auto">
          <a:xfrm>
            <a:off x="1180314" y="2564482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代入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3" name="文字方塊 7"/>
              <p:cNvSpPr txBox="1">
                <a:spLocks noChangeArrowheads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消去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sz="1800" dirty="0"/>
                  <a:t>即得</a:t>
                </a:r>
              </a:p>
            </p:txBody>
          </p:sp>
        </mc:Choice>
        <mc:Fallback xmlns="">
          <p:sp>
            <p:nvSpPr>
              <p:cNvPr id="65543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r="-91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rot="5400000" flipH="1" flipV="1">
            <a:off x="250197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438600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862338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80702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230763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3121893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914056" y="1152079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6267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4903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692422" y="1148809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382494" y="1052066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方程式" r:id="rId5" imgW="152268" imgH="164957" progId="Equation.3">
                  <p:embed/>
                </p:oleObj>
              </mc:Choice>
              <mc:Fallback>
                <p:oleObj name="方程式" r:id="rId5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494" y="1052066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2351" y="3397339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解出能量為溫度函數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微分即得溫度：</a:t>
                </a:r>
              </a:p>
            </p:txBody>
          </p:sp>
        </mc:Choice>
        <mc:Fallback xmlns="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blipFill>
                <a:blip r:embed="rId8"/>
                <a:stretch>
                  <a:fillRect l="-149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/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/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/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/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blipFill>
                <a:blip r:embed="rId1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8997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332656"/>
            <a:ext cx="4457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2557314"/>
            <a:ext cx="69246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2223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61963"/>
            <a:ext cx="76009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57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735"/>
          <a:stretch/>
        </p:blipFill>
        <p:spPr bwMode="auto">
          <a:xfrm>
            <a:off x="4415209" y="3598515"/>
            <a:ext cx="4503738" cy="1808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75571" y="4154544"/>
            <a:ext cx="7143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H="1">
            <a:off x="5278808" y="4513319"/>
            <a:ext cx="73025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5071" y="4730806"/>
            <a:ext cx="714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4" name="文字方塊 9"/>
              <p:cNvSpPr txBox="1">
                <a:spLocks noChangeArrowheads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計算一頻率為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𝑓</m:t>
                    </m:r>
                  </m:oMath>
                </a14:m>
                <a:r>
                  <a:rPr lang="zh-TW" altLang="en-US" sz="1800" dirty="0"/>
                  <a:t>的量子彈簧在溫度為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的環境中的能量平均值</a:t>
                </a:r>
              </a:p>
            </p:txBody>
          </p:sp>
        </mc:Choice>
        <mc:Fallback xmlns="">
          <p:sp>
            <p:nvSpPr>
              <p:cNvPr id="31754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blipFill>
                <a:blip r:embed="rId4"/>
                <a:stretch>
                  <a:fillRect l="-75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 flipH="1">
            <a:off x="6431333" y="4802244"/>
            <a:ext cx="71438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blipFill>
                <a:blip r:embed="rId5"/>
                <a:stretch>
                  <a:fillRect l="-3743" t="-55172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blipFill>
                <a:blip r:embed="rId6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E:\Media\Images\chapter40\4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77" y="797645"/>
            <a:ext cx="2358009" cy="274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2106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6896677" y="1617386"/>
            <a:ext cx="1963037" cy="19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/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blipFill>
                <a:blip r:embed="rId11"/>
                <a:stretch>
                  <a:fillRect l="-3237"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/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4">
            <a:extLst>
              <a:ext uri="{FF2B5EF4-FFF2-40B4-BE49-F238E27FC236}">
                <a16:creationId xmlns:a16="http://schemas.microsoft.com/office/drawing/2014/main" id="{B2F84D9E-B85F-4B43-B17F-7CE90950C7F5}"/>
              </a:ext>
            </a:extLst>
          </p:cNvPr>
          <p:cNvSpPr txBox="1"/>
          <p:nvPr/>
        </p:nvSpPr>
        <p:spPr>
          <a:xfrm>
            <a:off x="334352" y="24973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/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blipFill>
                <a:blip r:embed="rId1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/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𝑛h𝑓</m:t>
                    </m:r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blipFill>
                <a:blip r:embed="rId14"/>
                <a:stretch>
                  <a:fillRect l="-1002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6">
            <a:extLst>
              <a:ext uri="{FF2B5EF4-FFF2-40B4-BE49-F238E27FC236}">
                <a16:creationId xmlns:a16="http://schemas.microsoft.com/office/drawing/2014/main" id="{4E51594C-C440-B74F-ABD7-68714FE89765}"/>
              </a:ext>
            </a:extLst>
          </p:cNvPr>
          <p:cNvSpPr txBox="1"/>
          <p:nvPr/>
        </p:nvSpPr>
        <p:spPr>
          <a:xfrm>
            <a:off x="192643" y="5511889"/>
            <a:ext cx="705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注意分子與分母中的求和是一樣的，因此可寫成求和的對數的微分：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/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blipFill>
                <a:blip r:embed="rId1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/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blipFill>
                <a:blip r:embed="rId16"/>
                <a:stretch>
                  <a:fillRect t="-101493" r="-581" b="-1567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BC8F62BD-D3D8-1A47-B444-2CB8ABC762F5}"/>
              </a:ext>
            </a:extLst>
          </p:cNvPr>
          <p:cNvSpPr/>
          <p:nvPr/>
        </p:nvSpPr>
        <p:spPr>
          <a:xfrm>
            <a:off x="971600" y="3076683"/>
            <a:ext cx="576064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605E4C-3471-2449-8F25-90CA783B0921}"/>
              </a:ext>
            </a:extLst>
          </p:cNvPr>
          <p:cNvSpPr/>
          <p:nvPr/>
        </p:nvSpPr>
        <p:spPr>
          <a:xfrm>
            <a:off x="1979712" y="3009716"/>
            <a:ext cx="372442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6D70F2-7CCF-594D-A06D-CE79A29B42E0}"/>
              </a:ext>
            </a:extLst>
          </p:cNvPr>
          <p:cNvSpPr/>
          <p:nvPr/>
        </p:nvSpPr>
        <p:spPr>
          <a:xfrm>
            <a:off x="643864" y="4699333"/>
            <a:ext cx="1335847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10A3E4-16FE-D644-B1AD-F25EA14569F0}"/>
              </a:ext>
            </a:extLst>
          </p:cNvPr>
          <p:cNvSpPr/>
          <p:nvPr/>
        </p:nvSpPr>
        <p:spPr>
          <a:xfrm>
            <a:off x="2340073" y="4291375"/>
            <a:ext cx="1191313" cy="958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1" name="文字方塊 6">
            <a:extLst>
              <a:ext uri="{FF2B5EF4-FFF2-40B4-BE49-F238E27FC236}">
                <a16:creationId xmlns:a16="http://schemas.microsoft.com/office/drawing/2014/main" id="{B58DA9CC-B03F-0D4C-943D-DCCD258313B8}"/>
              </a:ext>
            </a:extLst>
          </p:cNvPr>
          <p:cNvSpPr txBox="1"/>
          <p:nvPr/>
        </p:nvSpPr>
        <p:spPr>
          <a:xfrm>
            <a:off x="2511557" y="6091474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3319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/>
      <p:bldP spid="23" grpId="0" animBg="1"/>
      <p:bldP spid="24" grpId="0"/>
      <p:bldP spid="25" grpId="0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  <p:bldP spid="3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blipFill>
                <a:blip r:embed="rId2"/>
                <a:stretch>
                  <a:fillRect l="-617" t="-52756" b="-818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blipFill>
                <a:blip r:embed="rId3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/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blipFill>
                <a:blip r:embed="rId4"/>
                <a:stretch>
                  <a:fillRect t="-60177" b="-52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/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h𝑓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/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/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這個結果與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的單一彈簧能量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TW" dirty="0"/>
                  <a:t>相同！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6">
            <a:extLst>
              <a:ext uri="{FF2B5EF4-FFF2-40B4-BE49-F238E27FC236}">
                <a16:creationId xmlns:a16="http://schemas.microsoft.com/office/drawing/2014/main" id="{A82311C8-4E55-914D-9E4F-CA0EA11FC73F}"/>
              </a:ext>
            </a:extLst>
          </p:cNvPr>
          <p:cNvSpPr txBox="1"/>
          <p:nvPr/>
        </p:nvSpPr>
        <p:spPr>
          <a:xfrm>
            <a:off x="1279472" y="2513041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42032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8A5CF-6CE2-0A4B-AF6B-278B2831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166"/>
            <a:ext cx="5911038" cy="3272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6A493-674E-2B43-AB3F-2FF20FAE1A90}"/>
              </a:ext>
            </a:extLst>
          </p:cNvPr>
          <p:cNvSpPr/>
          <p:nvPr/>
        </p:nvSpPr>
        <p:spPr>
          <a:xfrm>
            <a:off x="4787313" y="221556"/>
            <a:ext cx="3995936" cy="279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816386-6EDA-A645-8CC8-06C4FE1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95936" cy="27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/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B17253-5D08-8240-8311-669001C03290}"/>
              </a:ext>
            </a:extLst>
          </p:cNvPr>
          <p:cNvCxnSpPr/>
          <p:nvPr/>
        </p:nvCxnSpPr>
        <p:spPr>
          <a:xfrm flipH="1" flipV="1">
            <a:off x="3803904" y="1609344"/>
            <a:ext cx="624080" cy="2107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/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/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3">
            <a:extLst>
              <a:ext uri="{FF2B5EF4-FFF2-40B4-BE49-F238E27FC236}">
                <a16:creationId xmlns:a16="http://schemas.microsoft.com/office/drawing/2014/main" id="{F036F033-57AF-9340-BE6F-5F441D38562E}"/>
              </a:ext>
            </a:extLst>
          </p:cNvPr>
          <p:cNvSpPr txBox="1"/>
          <p:nvPr/>
        </p:nvSpPr>
        <p:spPr>
          <a:xfrm>
            <a:off x="670985" y="5015479"/>
            <a:ext cx="41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溫度低時，量子彈簧無法激發得到能量。</a:t>
            </a: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052786C6-AA2B-FD43-9456-57D2EA3E23CD}"/>
              </a:ext>
            </a:extLst>
          </p:cNvPr>
          <p:cNvSpPr txBox="1"/>
          <p:nvPr/>
        </p:nvSpPr>
        <p:spPr>
          <a:xfrm>
            <a:off x="695817" y="6279726"/>
            <a:ext cx="514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溫度高時，量子彈簧激發得到兩個自由度的能量。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/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4EF5EF-ECC5-D94D-B4BA-3603C0F338AA}"/>
              </a:ext>
            </a:extLst>
          </p:cNvPr>
          <p:cNvCxnSpPr>
            <a:cxnSpLocks/>
          </p:cNvCxnSpPr>
          <p:nvPr/>
        </p:nvCxnSpPr>
        <p:spPr>
          <a:xfrm flipV="1">
            <a:off x="2763061" y="2422692"/>
            <a:ext cx="156724" cy="2014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BC78F-D534-5547-BAE7-CA0507B690A8}"/>
              </a:ext>
            </a:extLst>
          </p:cNvPr>
          <p:cNvCxnSpPr>
            <a:cxnSpLocks/>
          </p:cNvCxnSpPr>
          <p:nvPr/>
        </p:nvCxnSpPr>
        <p:spPr>
          <a:xfrm flipH="1" flipV="1">
            <a:off x="4383027" y="1052736"/>
            <a:ext cx="331568" cy="4666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8253</Words>
  <Application>Microsoft Macintosh PowerPoint</Application>
  <PresentationFormat>On-screen Show (4:3)</PresentationFormat>
  <Paragraphs>892</Paragraphs>
  <Slides>131</Slides>
  <Notes>0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7" baseType="lpstr"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Chia-Hung Vincent Chang</dc:creator>
  <cp:lastModifiedBy>Chia-Hung Vincent Chang</cp:lastModifiedBy>
  <cp:revision>154</cp:revision>
  <dcterms:created xsi:type="dcterms:W3CDTF">2020-03-16T13:54:52Z</dcterms:created>
  <dcterms:modified xsi:type="dcterms:W3CDTF">2022-03-06T10:12:04Z</dcterms:modified>
</cp:coreProperties>
</file>